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33"/>
  </p:notesMasterIdLst>
  <p:handoutMasterIdLst>
    <p:handoutMasterId r:id="rId34"/>
  </p:handoutMasterIdLst>
  <p:sldIdLst>
    <p:sldId id="1810" r:id="rId2"/>
    <p:sldId id="1802" r:id="rId3"/>
    <p:sldId id="1793" r:id="rId4"/>
    <p:sldId id="1853" r:id="rId5"/>
    <p:sldId id="1857" r:id="rId6"/>
    <p:sldId id="265" r:id="rId7"/>
    <p:sldId id="1847" r:id="rId8"/>
    <p:sldId id="1858" r:id="rId9"/>
    <p:sldId id="1816" r:id="rId10"/>
    <p:sldId id="1814" r:id="rId11"/>
    <p:sldId id="1815" r:id="rId12"/>
    <p:sldId id="1840" r:id="rId13"/>
    <p:sldId id="1852" r:id="rId14"/>
    <p:sldId id="1830" r:id="rId15"/>
    <p:sldId id="1849" r:id="rId16"/>
    <p:sldId id="1850" r:id="rId17"/>
    <p:sldId id="1856" r:id="rId18"/>
    <p:sldId id="1861" r:id="rId19"/>
    <p:sldId id="1841" r:id="rId20"/>
    <p:sldId id="1842" r:id="rId21"/>
    <p:sldId id="1845" r:id="rId22"/>
    <p:sldId id="1844" r:id="rId23"/>
    <p:sldId id="1811" r:id="rId24"/>
    <p:sldId id="1851" r:id="rId25"/>
    <p:sldId id="1846" r:id="rId26"/>
    <p:sldId id="1763" r:id="rId27"/>
    <p:sldId id="1864" r:id="rId28"/>
    <p:sldId id="1863" r:id="rId29"/>
    <p:sldId id="263" r:id="rId30"/>
    <p:sldId id="264" r:id="rId31"/>
    <p:sldId id="1862" r:id="rId32"/>
  </p:sldIdLst>
  <p:sldSz cx="12192000" cy="6858000"/>
  <p:notesSz cx="6858000" cy="9144000"/>
  <p:defaultTextStyle>
    <a:defPPr>
      <a:defRPr lang="fr-FR"/>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1C83A8-4A90-2F4C-8A61-251FB332805A}">
          <p14:sldIdLst>
            <p14:sldId id="1810"/>
            <p14:sldId id="1802"/>
            <p14:sldId id="1793"/>
            <p14:sldId id="1853"/>
            <p14:sldId id="1857"/>
            <p14:sldId id="265"/>
            <p14:sldId id="1847"/>
            <p14:sldId id="1858"/>
            <p14:sldId id="1816"/>
            <p14:sldId id="1814"/>
            <p14:sldId id="1815"/>
            <p14:sldId id="1840"/>
            <p14:sldId id="1852"/>
            <p14:sldId id="1830"/>
            <p14:sldId id="1849"/>
            <p14:sldId id="1850"/>
            <p14:sldId id="1856"/>
            <p14:sldId id="1861"/>
            <p14:sldId id="1841"/>
            <p14:sldId id="1842"/>
            <p14:sldId id="1845"/>
            <p14:sldId id="1844"/>
            <p14:sldId id="1811"/>
            <p14:sldId id="1851"/>
            <p14:sldId id="1846"/>
            <p14:sldId id="1763"/>
            <p14:sldId id="1864"/>
            <p14:sldId id="1863"/>
          </p14:sldIdLst>
        </p14:section>
        <p14:section name="Untitled Section" id="{7580621C-DC13-FB43-B5CC-0AC9A05901B0}">
          <p14:sldIdLst>
            <p14:sldId id="263"/>
            <p14:sldId id="264"/>
            <p14:sldId id="1862"/>
          </p14:sldIdLst>
        </p14:section>
      </p14:sectionLst>
    </p:ext>
    <p:ext uri="{EFAFB233-063F-42B5-8137-9DF3F51BA10A}">
      <p15:sldGuideLst xmlns:p15="http://schemas.microsoft.com/office/powerpoint/2012/main">
        <p15:guide id="1" orient="horz" pos="2160" userDrawn="1">
          <p15:clr>
            <a:srgbClr val="A4A3A4"/>
          </p15:clr>
        </p15:guide>
        <p15:guide id="2" orient="horz" pos="346" userDrawn="1">
          <p15:clr>
            <a:srgbClr val="A4A3A4"/>
          </p15:clr>
        </p15:guide>
        <p15:guide id="3" orient="horz" pos="3974" userDrawn="1">
          <p15:clr>
            <a:srgbClr val="A4A3A4"/>
          </p15:clr>
        </p15:guide>
        <p15:guide id="4" orient="horz" pos="1026" userDrawn="1">
          <p15:clr>
            <a:srgbClr val="A4A3A4"/>
          </p15:clr>
        </p15:guide>
        <p15:guide id="5" pos="3840" userDrawn="1">
          <p15:clr>
            <a:srgbClr val="A4A3A4"/>
          </p15:clr>
        </p15:guide>
        <p15:guide id="6" pos="695" userDrawn="1">
          <p15:clr>
            <a:srgbClr val="A4A3A4"/>
          </p15:clr>
        </p15:guide>
        <p15:guide id="7" pos="69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AT Isabelle" initials="P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577"/>
    <a:srgbClr val="04921C"/>
    <a:srgbClr val="C3EEFF"/>
    <a:srgbClr val="1197D6"/>
    <a:srgbClr val="0000FF"/>
    <a:srgbClr val="1429FA"/>
    <a:srgbClr val="ED7703"/>
    <a:srgbClr val="F2F2F2"/>
    <a:srgbClr val="AF007C"/>
    <a:srgbClr val="51A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9" autoAdjust="0"/>
    <p:restoredTop sz="96704" autoAdjust="0"/>
  </p:normalViewPr>
  <p:slideViewPr>
    <p:cSldViewPr showGuides="1">
      <p:cViewPr varScale="1">
        <p:scale>
          <a:sx n="124" d="100"/>
          <a:sy n="124" d="100"/>
        </p:scale>
        <p:origin x="408" y="106"/>
      </p:cViewPr>
      <p:guideLst>
        <p:guide orient="horz" pos="2160"/>
        <p:guide orient="horz" pos="346"/>
        <p:guide orient="horz" pos="3974"/>
        <p:guide orient="horz" pos="1026"/>
        <p:guide pos="3840"/>
        <p:guide pos="695"/>
        <p:guide pos="6985"/>
      </p:guideLst>
    </p:cSldViewPr>
  </p:slideViewPr>
  <p:outlineViewPr>
    <p:cViewPr>
      <p:scale>
        <a:sx n="33" d="100"/>
        <a:sy n="33" d="100"/>
      </p:scale>
      <p:origin x="0" y="-7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9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3453A9-2717-AA4F-815A-292CD94D0432}" type="datetimeFigureOut">
              <a:rPr lang="en-US" smtClean="0"/>
              <a:pPr/>
              <a:t>6/17/2025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7DF195-CAF6-9240-87FA-88F33FF6902A}" type="slidenum">
              <a:rPr lang="en-GB" smtClean="0"/>
              <a:pPr/>
              <a:t>‹N°›</a:t>
            </a:fld>
            <a:endParaRPr lang="en-GB"/>
          </a:p>
        </p:txBody>
      </p:sp>
    </p:spTree>
    <p:extLst>
      <p:ext uri="{BB962C8B-B14F-4D97-AF65-F5344CB8AC3E}">
        <p14:creationId xmlns:p14="http://schemas.microsoft.com/office/powerpoint/2010/main" val="312337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0E798-53FF-4C51-A981-953463752515}" type="datetimeFigureOut">
              <a:rPr lang="fr-FR" smtClean="0"/>
              <a:pPr/>
              <a:t>17/06/2025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13408451"/>
      </p:ext>
    </p:extLst>
  </p:cSld>
  <p:clrMap bg1="lt1" tx1="dk1" bg2="lt2" tx2="dk2" accent1="accent1" accent2="accent2" accent3="accent3" accent4="accent4" accent5="accent5" accent6="accent6" hlink="hlink" folHlink="folHlink"/>
  <p:hf hdr="0" ftr="0" dt="0"/>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ll.eu/" TargetMode="External"/><Relationship Id="rId7" Type="http://schemas.openxmlformats.org/officeDocument/2006/relationships/hyperlink" Target="http://www.ill.eu/sites/deuteration/index.ht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psb-grenoble.eu/" TargetMode="External"/><Relationship Id="rId5" Type="http://schemas.openxmlformats.org/officeDocument/2006/relationships/hyperlink" Target="http://www.embl.de/" TargetMode="External"/><Relationship Id="rId4" Type="http://schemas.openxmlformats.org/officeDocument/2006/relationships/hyperlink" Target="http://www.esrf.f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ll.eu/" TargetMode="External"/><Relationship Id="rId7" Type="http://schemas.openxmlformats.org/officeDocument/2006/relationships/hyperlink" Target="http://www.ill.eu/sites/deuteration/index.ht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psb-grenoble.eu/" TargetMode="External"/><Relationship Id="rId5" Type="http://schemas.openxmlformats.org/officeDocument/2006/relationships/hyperlink" Target="http://www.embl.de/" TargetMode="External"/><Relationship Id="rId4" Type="http://schemas.openxmlformats.org/officeDocument/2006/relationships/hyperlink" Target="http://www.esrf.fr/"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ll.eu/" TargetMode="External"/><Relationship Id="rId7" Type="http://schemas.openxmlformats.org/officeDocument/2006/relationships/hyperlink" Target="http://www.ill.eu/sites/deuteration/index.ht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psb-grenoble.eu/" TargetMode="External"/><Relationship Id="rId5" Type="http://schemas.openxmlformats.org/officeDocument/2006/relationships/hyperlink" Target="http://www.embl.de/" TargetMode="External"/><Relationship Id="rId4" Type="http://schemas.openxmlformats.org/officeDocument/2006/relationships/hyperlink" Target="http://www.esrf.fr/"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ll.eu/" TargetMode="External"/><Relationship Id="rId7" Type="http://schemas.openxmlformats.org/officeDocument/2006/relationships/hyperlink" Target="http://www.ill.eu/sites/deuteration/index.htm"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psb-grenoble.eu/" TargetMode="External"/><Relationship Id="rId5" Type="http://schemas.openxmlformats.org/officeDocument/2006/relationships/hyperlink" Target="http://www.embl.de/" TargetMode="External"/><Relationship Id="rId4" Type="http://schemas.openxmlformats.org/officeDocument/2006/relationships/hyperlink" Target="http://www.esrf.f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ll.eu/" TargetMode="External"/><Relationship Id="rId7" Type="http://schemas.openxmlformats.org/officeDocument/2006/relationships/hyperlink" Target="http://www.ill.eu/sites/deuteration/index.htm"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psb-grenoble.eu/" TargetMode="External"/><Relationship Id="rId5" Type="http://schemas.openxmlformats.org/officeDocument/2006/relationships/hyperlink" Target="http://www.embl.de/" TargetMode="External"/><Relationship Id="rId4" Type="http://schemas.openxmlformats.org/officeDocument/2006/relationships/hyperlink" Target="http://www.esrf.fr/"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ll.eu/" TargetMode="External"/><Relationship Id="rId7" Type="http://schemas.openxmlformats.org/officeDocument/2006/relationships/hyperlink" Target="http://www.ill.eu/sites/deuteration/index.htm"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psb-grenoble.eu/" TargetMode="External"/><Relationship Id="rId5" Type="http://schemas.openxmlformats.org/officeDocument/2006/relationships/hyperlink" Target="http://www.embl.de/" TargetMode="External"/><Relationship Id="rId4" Type="http://schemas.openxmlformats.org/officeDocument/2006/relationships/hyperlink" Target="http://www.esrf.fr/"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ll.eu/" TargetMode="External"/><Relationship Id="rId7" Type="http://schemas.openxmlformats.org/officeDocument/2006/relationships/hyperlink" Target="http://www.ill.eu/sites/deuteration/index.htm"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psb-grenoble.eu/" TargetMode="External"/><Relationship Id="rId5" Type="http://schemas.openxmlformats.org/officeDocument/2006/relationships/hyperlink" Target="http://www.embl.de/" TargetMode="External"/><Relationship Id="rId4" Type="http://schemas.openxmlformats.org/officeDocument/2006/relationships/hyperlink" Target="http://www.esrf.f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ll.eu/" TargetMode="External"/><Relationship Id="rId7" Type="http://schemas.openxmlformats.org/officeDocument/2006/relationships/hyperlink" Target="http://www.ill.eu/sites/deuteration/index.ht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psb-grenoble.eu/" TargetMode="External"/><Relationship Id="rId5" Type="http://schemas.openxmlformats.org/officeDocument/2006/relationships/hyperlink" Target="http://www.embl.de/" TargetMode="External"/><Relationship Id="rId4" Type="http://schemas.openxmlformats.org/officeDocument/2006/relationships/hyperlink" Target="http://www.esrf.f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0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GB" b="1"/>
              <a:t>The EPN science campus is an international science hub hosting three major European institutes along with joint partnerships. It hosts a staff of 1500, including 500 scientists or postgraduate students, and welcomes more than 8000 guest researchers every year, resulting in more than 2500 publications annually in peer-reviewed journals.</a:t>
            </a:r>
            <a:endParaRPr lang="en-GB"/>
          </a:p>
          <a:p>
            <a:r>
              <a:rPr lang="en-GB"/>
              <a:t>Grenoble, in the heart of the French Alps, is famous for science and innovation. In a world where technological progress depends more than ever on fundamental research, the European Photon and Neutron Science Campus (EPN) offers not only the world’s most powerful neutron source, the </a:t>
            </a:r>
            <a:r>
              <a:rPr lang="en-GB">
                <a:hlinkClick r:id="rId3"/>
              </a:rPr>
              <a:t>ILL</a:t>
            </a:r>
            <a:r>
              <a:rPr lang="en-GB"/>
              <a:t>, but also the world’s premier source of protons, the </a:t>
            </a:r>
            <a:r>
              <a:rPr lang="en-GB">
                <a:hlinkClick r:id="rId4"/>
              </a:rPr>
              <a:t>ESRF</a:t>
            </a:r>
            <a:r>
              <a:rPr lang="en-GB"/>
              <a:t>.</a:t>
            </a:r>
          </a:p>
          <a:p>
            <a:r>
              <a:rPr lang="en-GB"/>
              <a:t>As service institutes, the ILL and the ESRF provide facilities for scientists from their 19 member countries and others from all over the world. The </a:t>
            </a:r>
            <a:r>
              <a:rPr lang="en-GB">
                <a:hlinkClick r:id="rId5"/>
              </a:rPr>
              <a:t>EMBL</a:t>
            </a:r>
            <a:r>
              <a:rPr lang="en-GB"/>
              <a:t> has its Grenoble laboratories on the campus and runs a scientific programme strongly related to the neighbouring neutron and photon facilities and amplified through numerous collaborative projects. </a:t>
            </a:r>
          </a:p>
          <a:p>
            <a:r>
              <a:rPr lang="en-GB"/>
              <a:t>Scientific instrumentation of this quality has made the campus a unique location for experiments breaking new ground in modern research, in fields as diverse as structural biology, fundamental physics, or the science of materials. </a:t>
            </a:r>
          </a:p>
          <a:p>
            <a:r>
              <a:rPr lang="en-GB"/>
              <a:t>To maintain this momentum the institutes seek synergies and scientific partnerships at every level. As science advances and research needs develop, new support facilities are provided such as the Partnership for Structural Biology (</a:t>
            </a:r>
            <a:r>
              <a:rPr lang="en-GB">
                <a:hlinkClick r:id="rId6"/>
              </a:rPr>
              <a:t>PSB</a:t>
            </a:r>
            <a:r>
              <a:rPr lang="en-GB"/>
              <a:t>), with its highly specialised laboratory for the </a:t>
            </a:r>
            <a:r>
              <a:rPr lang="en-GB" err="1"/>
              <a:t>deuteration</a:t>
            </a:r>
            <a:r>
              <a:rPr lang="en-GB"/>
              <a:t> of biological samples (</a:t>
            </a:r>
            <a:r>
              <a:rPr lang="en-GB">
                <a:hlinkClick r:id="rId7"/>
              </a:rPr>
              <a:t>D-Lab</a:t>
            </a:r>
            <a:r>
              <a:rPr lang="en-GB"/>
              <a:t>), and its materials science support laboratory. At the ESRF, eleven Collaborating Research Groups complement the offer of </a:t>
            </a:r>
            <a:r>
              <a:rPr lang="en-GB" err="1"/>
              <a:t>beamlines</a:t>
            </a:r>
            <a:r>
              <a:rPr lang="en-GB"/>
              <a:t> to the European scientific community. </a:t>
            </a:r>
          </a:p>
          <a:p>
            <a:endParaRPr lang="fr-FR"/>
          </a:p>
        </p:txBody>
      </p:sp>
      <p:sp>
        <p:nvSpPr>
          <p:cNvPr id="4" name="Slide Number Placeholder 3"/>
          <p:cNvSpPr>
            <a:spLocks noGrp="1"/>
          </p:cNvSpPr>
          <p:nvPr>
            <p:ph type="sldNum" sz="quarter" idx="10"/>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3446451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GB" b="1"/>
              <a:t>The EPN science campus is an international science hub hosting three major European institutes along with joint partnerships. It hosts a staff of 1500, including 500 scientists or postgraduate students, and welcomes more than 8000 guest researchers every year, resulting in more than 2500 publications annually in peer-reviewed journals.</a:t>
            </a:r>
            <a:endParaRPr lang="en-GB"/>
          </a:p>
          <a:p>
            <a:r>
              <a:rPr lang="en-GB"/>
              <a:t>Grenoble, in the heart of the French Alps, is famous for science and innovation. In a world where technological progress depends more than ever on fundamental research, the European Photon and Neutron Science Campus (EPN) offers not only the world’s most powerful neutron source, the </a:t>
            </a:r>
            <a:r>
              <a:rPr lang="en-GB">
                <a:hlinkClick r:id="rId3"/>
              </a:rPr>
              <a:t>ILL</a:t>
            </a:r>
            <a:r>
              <a:rPr lang="en-GB"/>
              <a:t>, but also the world’s premier source of protons, the </a:t>
            </a:r>
            <a:r>
              <a:rPr lang="en-GB">
                <a:hlinkClick r:id="rId4"/>
              </a:rPr>
              <a:t>ESRF</a:t>
            </a:r>
            <a:r>
              <a:rPr lang="en-GB"/>
              <a:t>.</a:t>
            </a:r>
          </a:p>
          <a:p>
            <a:r>
              <a:rPr lang="en-GB"/>
              <a:t>As service institutes, the ILL and the ESRF provide facilities for scientists from their 19 member countries and others from all over the world. The </a:t>
            </a:r>
            <a:r>
              <a:rPr lang="en-GB">
                <a:hlinkClick r:id="rId5"/>
              </a:rPr>
              <a:t>EMBL</a:t>
            </a:r>
            <a:r>
              <a:rPr lang="en-GB"/>
              <a:t> has its Grenoble laboratories on the campus and runs a scientific programme strongly related to the neighbouring neutron and photon facilities and amplified through numerous collaborative projects. </a:t>
            </a:r>
          </a:p>
          <a:p>
            <a:r>
              <a:rPr lang="en-GB"/>
              <a:t>Scientific instrumentation of this quality has made the campus a unique location for experiments breaking new ground in modern research, in fields as diverse as structural biology, fundamental physics, or the science of materials. </a:t>
            </a:r>
          </a:p>
          <a:p>
            <a:r>
              <a:rPr lang="en-GB"/>
              <a:t>To maintain this momentum the institutes seek synergies and scientific partnerships at every level. As science advances and research needs develop, new support facilities are provided such as the Partnership for Structural Biology (</a:t>
            </a:r>
            <a:r>
              <a:rPr lang="en-GB">
                <a:hlinkClick r:id="rId6"/>
              </a:rPr>
              <a:t>PSB</a:t>
            </a:r>
            <a:r>
              <a:rPr lang="en-GB"/>
              <a:t>), with its highly specialised laboratory for the </a:t>
            </a:r>
            <a:r>
              <a:rPr lang="en-GB" err="1"/>
              <a:t>deuteration</a:t>
            </a:r>
            <a:r>
              <a:rPr lang="en-GB"/>
              <a:t> of biological samples (</a:t>
            </a:r>
            <a:r>
              <a:rPr lang="en-GB">
                <a:hlinkClick r:id="rId7"/>
              </a:rPr>
              <a:t>D-Lab</a:t>
            </a:r>
            <a:r>
              <a:rPr lang="en-GB"/>
              <a:t>), and its materials science support laboratory. At the ESRF, eleven Collaborating Research Groups complement the offer of </a:t>
            </a:r>
            <a:r>
              <a:rPr lang="en-GB" err="1"/>
              <a:t>beamlines</a:t>
            </a:r>
            <a:r>
              <a:rPr lang="en-GB"/>
              <a:t> to the European scientific community. </a:t>
            </a:r>
          </a:p>
          <a:p>
            <a:endParaRPr lang="fr-FR"/>
          </a:p>
        </p:txBody>
      </p:sp>
      <p:sp>
        <p:nvSpPr>
          <p:cNvPr id="4" name="Slide Number Placeholder 3"/>
          <p:cNvSpPr>
            <a:spLocks noGrp="1"/>
          </p:cNvSpPr>
          <p:nvPr>
            <p:ph type="sldNum" sz="quarter" idx="10"/>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2954725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GB" b="1"/>
              <a:t>The EPN science campus is an international science hub hosting three major European institutes along with joint partnerships. It hosts a staff of 1500, including 500 scientists or postgraduate students, and welcomes more than 8000 guest researchers every year, resulting in more than 2500 publications annually in peer-reviewed journals.</a:t>
            </a:r>
            <a:endParaRPr lang="en-GB"/>
          </a:p>
          <a:p>
            <a:r>
              <a:rPr lang="en-GB"/>
              <a:t>Grenoble, in the heart of the French Alps, is famous for science and innovation. In a world where technological progress depends more than ever on fundamental research, the European Photon and Neutron Science Campus (EPN) offers not only the world’s most powerful neutron source, the </a:t>
            </a:r>
            <a:r>
              <a:rPr lang="en-GB">
                <a:hlinkClick r:id="rId3"/>
              </a:rPr>
              <a:t>ILL</a:t>
            </a:r>
            <a:r>
              <a:rPr lang="en-GB"/>
              <a:t>, but also the world’s premier source of protons, the </a:t>
            </a:r>
            <a:r>
              <a:rPr lang="en-GB">
                <a:hlinkClick r:id="rId4"/>
              </a:rPr>
              <a:t>ESRF</a:t>
            </a:r>
            <a:r>
              <a:rPr lang="en-GB"/>
              <a:t>.</a:t>
            </a:r>
          </a:p>
          <a:p>
            <a:r>
              <a:rPr lang="en-GB"/>
              <a:t>As service institutes, the ILL and the ESRF provide facilities for scientists from their 19 member countries and others from all over the world. The </a:t>
            </a:r>
            <a:r>
              <a:rPr lang="en-GB">
                <a:hlinkClick r:id="rId5"/>
              </a:rPr>
              <a:t>EMBL</a:t>
            </a:r>
            <a:r>
              <a:rPr lang="en-GB"/>
              <a:t> has its Grenoble laboratories on the campus and runs a scientific programme strongly related to the neighbouring neutron and photon facilities and amplified through numerous collaborative projects. </a:t>
            </a:r>
          </a:p>
          <a:p>
            <a:r>
              <a:rPr lang="en-GB"/>
              <a:t>Scientific instrumentation of this quality has made the campus a unique location for experiments breaking new ground in modern research, in fields as diverse as structural biology, fundamental physics, or the science of materials. </a:t>
            </a:r>
          </a:p>
          <a:p>
            <a:r>
              <a:rPr lang="en-GB"/>
              <a:t>To maintain this momentum the institutes seek synergies and scientific partnerships at every level. As science advances and research needs develop, new support facilities are provided such as the Partnership for Structural Biology (</a:t>
            </a:r>
            <a:r>
              <a:rPr lang="en-GB">
                <a:hlinkClick r:id="rId6"/>
              </a:rPr>
              <a:t>PSB</a:t>
            </a:r>
            <a:r>
              <a:rPr lang="en-GB"/>
              <a:t>), with its highly specialised laboratory for the </a:t>
            </a:r>
            <a:r>
              <a:rPr lang="en-GB" err="1"/>
              <a:t>deuteration</a:t>
            </a:r>
            <a:r>
              <a:rPr lang="en-GB"/>
              <a:t> of biological samples (</a:t>
            </a:r>
            <a:r>
              <a:rPr lang="en-GB">
                <a:hlinkClick r:id="rId7"/>
              </a:rPr>
              <a:t>D-Lab</a:t>
            </a:r>
            <a:r>
              <a:rPr lang="en-GB"/>
              <a:t>), and its materials science support laboratory. At the ESRF, eleven Collaborating Research Groups complement the offer of </a:t>
            </a:r>
            <a:r>
              <a:rPr lang="en-GB" err="1"/>
              <a:t>beamlines</a:t>
            </a:r>
            <a:r>
              <a:rPr lang="en-GB"/>
              <a:t> to the European scientific community. </a:t>
            </a:r>
          </a:p>
          <a:p>
            <a:endParaRPr lang="fr-FR"/>
          </a:p>
        </p:txBody>
      </p:sp>
      <p:sp>
        <p:nvSpPr>
          <p:cNvPr id="4" name="Slide Number Placeholder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863444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GB" b="1"/>
              <a:t>The EPN science campus is an international science hub hosting three major European institutes along with joint partnerships. It hosts a staff of 1500, including 500 scientists or postgraduate students, and welcomes more than 8000 guest researchers every year, resulting in more than 2500 publications annually in peer-reviewed journals.</a:t>
            </a:r>
            <a:endParaRPr lang="en-GB"/>
          </a:p>
          <a:p>
            <a:r>
              <a:rPr lang="en-GB"/>
              <a:t>Grenoble, in the heart of the French Alps, is famous for science and innovation. In a world where technological progress depends more than ever on fundamental research, the European Photon and Neutron Science Campus (EPN) offers not only the world’s most powerful neutron source, the </a:t>
            </a:r>
            <a:r>
              <a:rPr lang="en-GB">
                <a:hlinkClick r:id="rId3"/>
              </a:rPr>
              <a:t>ILL</a:t>
            </a:r>
            <a:r>
              <a:rPr lang="en-GB"/>
              <a:t>, but also the world’s premier source of protons, the </a:t>
            </a:r>
            <a:r>
              <a:rPr lang="en-GB">
                <a:hlinkClick r:id="rId4"/>
              </a:rPr>
              <a:t>ESRF</a:t>
            </a:r>
            <a:r>
              <a:rPr lang="en-GB"/>
              <a:t>.</a:t>
            </a:r>
          </a:p>
          <a:p>
            <a:r>
              <a:rPr lang="en-GB"/>
              <a:t>As service institutes, the ILL and the ESRF provide facilities for scientists from their 19 member countries and others from all over the world. The </a:t>
            </a:r>
            <a:r>
              <a:rPr lang="en-GB">
                <a:hlinkClick r:id="rId5"/>
              </a:rPr>
              <a:t>EMBL</a:t>
            </a:r>
            <a:r>
              <a:rPr lang="en-GB"/>
              <a:t> has its Grenoble laboratories on the campus and runs a scientific programme strongly related to the neighbouring neutron and photon facilities and amplified through numerous collaborative projects. </a:t>
            </a:r>
          </a:p>
          <a:p>
            <a:r>
              <a:rPr lang="en-GB"/>
              <a:t>Scientific instrumentation of this quality has made the campus a unique location for experiments breaking new ground in modern research, in fields as diverse as structural biology, fundamental physics, or the science of materials. </a:t>
            </a:r>
          </a:p>
          <a:p>
            <a:r>
              <a:rPr lang="en-GB"/>
              <a:t>To maintain this momentum the institutes seek synergies and scientific partnerships at every level. As science advances and research needs develop, new support facilities are provided such as the Partnership for Structural Biology (</a:t>
            </a:r>
            <a:r>
              <a:rPr lang="en-GB">
                <a:hlinkClick r:id="rId6"/>
              </a:rPr>
              <a:t>PSB</a:t>
            </a:r>
            <a:r>
              <a:rPr lang="en-GB"/>
              <a:t>), with its highly specialised laboratory for the </a:t>
            </a:r>
            <a:r>
              <a:rPr lang="en-GB" err="1"/>
              <a:t>deuteration</a:t>
            </a:r>
            <a:r>
              <a:rPr lang="en-GB"/>
              <a:t> of biological samples (</a:t>
            </a:r>
            <a:r>
              <a:rPr lang="en-GB">
                <a:hlinkClick r:id="rId7"/>
              </a:rPr>
              <a:t>D-Lab</a:t>
            </a:r>
            <a:r>
              <a:rPr lang="en-GB"/>
              <a:t>), and its materials science support laboratory. At the ESRF, eleven Collaborating Research Groups complement the offer of </a:t>
            </a:r>
            <a:r>
              <a:rPr lang="en-GB" err="1"/>
              <a:t>beamlines</a:t>
            </a:r>
            <a:r>
              <a:rPr lang="en-GB"/>
              <a:t> to the European scientific community. </a:t>
            </a:r>
          </a:p>
          <a:p>
            <a:endParaRPr lang="fr-FR"/>
          </a:p>
        </p:txBody>
      </p:sp>
      <p:sp>
        <p:nvSpPr>
          <p:cNvPr id="4" name="Slide Number Placeholder 3"/>
          <p:cNvSpPr>
            <a:spLocks noGrp="1"/>
          </p:cNvSpPr>
          <p:nvPr>
            <p:ph type="sldNum" sz="quarter" idx="10"/>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187401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0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938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GB" b="1"/>
              <a:t>The EPN science campus is an international science hub hosting three major European institutes along with joint partnerships. It hosts a staff of 1500, including 500 scientists or postgraduate students, and welcomes more than 8000 guest researchers every year, resulting in more than 2500 publications annually in peer-reviewed journals.</a:t>
            </a:r>
            <a:endParaRPr lang="en-GB"/>
          </a:p>
          <a:p>
            <a:r>
              <a:rPr lang="en-GB"/>
              <a:t>Grenoble, in the heart of the French Alps, is famous for science and innovation. In a world where technological progress depends more than ever on fundamental research, the European Photon and Neutron Science Campus (EPN) offers not only the world’s most powerful neutron source, the </a:t>
            </a:r>
            <a:r>
              <a:rPr lang="en-GB">
                <a:hlinkClick r:id="rId3"/>
              </a:rPr>
              <a:t>ILL</a:t>
            </a:r>
            <a:r>
              <a:rPr lang="en-GB"/>
              <a:t>, but also the world’s premier source of protons, the </a:t>
            </a:r>
            <a:r>
              <a:rPr lang="en-GB">
                <a:hlinkClick r:id="rId4"/>
              </a:rPr>
              <a:t>ESRF</a:t>
            </a:r>
            <a:r>
              <a:rPr lang="en-GB"/>
              <a:t>.</a:t>
            </a:r>
          </a:p>
          <a:p>
            <a:r>
              <a:rPr lang="en-GB"/>
              <a:t>As service institutes, the ILL and the ESRF provide facilities for scientists from their 19 member countries and others from all over the world. The </a:t>
            </a:r>
            <a:r>
              <a:rPr lang="en-GB">
                <a:hlinkClick r:id="rId5"/>
              </a:rPr>
              <a:t>EMBL</a:t>
            </a:r>
            <a:r>
              <a:rPr lang="en-GB"/>
              <a:t> has its Grenoble laboratories on the campus and runs a scientific programme strongly related to the neighbouring neutron and photon facilities and amplified through numerous collaborative projects. </a:t>
            </a:r>
          </a:p>
          <a:p>
            <a:r>
              <a:rPr lang="en-GB"/>
              <a:t>Scientific instrumentation of this quality has made the campus a unique location for experiments breaking new ground in modern research, in fields as diverse as structural biology, fundamental physics, or the science of materials. </a:t>
            </a:r>
          </a:p>
          <a:p>
            <a:r>
              <a:rPr lang="en-GB"/>
              <a:t>To maintain this momentum the institutes seek synergies and scientific partnerships at every level. As science advances and research needs develop, new support facilities are provided such as the Partnership for Structural Biology (</a:t>
            </a:r>
            <a:r>
              <a:rPr lang="en-GB">
                <a:hlinkClick r:id="rId6"/>
              </a:rPr>
              <a:t>PSB</a:t>
            </a:r>
            <a:r>
              <a:rPr lang="en-GB"/>
              <a:t>), with its highly specialised laboratory for the </a:t>
            </a:r>
            <a:r>
              <a:rPr lang="en-GB" err="1"/>
              <a:t>deuteration</a:t>
            </a:r>
            <a:r>
              <a:rPr lang="en-GB"/>
              <a:t> of biological samples (</a:t>
            </a:r>
            <a:r>
              <a:rPr lang="en-GB">
                <a:hlinkClick r:id="rId7"/>
              </a:rPr>
              <a:t>D-Lab</a:t>
            </a:r>
            <a:r>
              <a:rPr lang="en-GB"/>
              <a:t>), and its materials science support laboratory. At the ESRF, eleven Collaborating Research Groups complement the offer of </a:t>
            </a:r>
            <a:r>
              <a:rPr lang="en-GB" err="1"/>
              <a:t>beamlines</a:t>
            </a:r>
            <a:r>
              <a:rPr lang="en-GB"/>
              <a:t> to the European scientific community. </a:t>
            </a:r>
          </a:p>
          <a:p>
            <a:endParaRPr lang="fr-FR"/>
          </a:p>
        </p:txBody>
      </p:sp>
      <p:sp>
        <p:nvSpPr>
          <p:cNvPr id="4" name="Slide Number Placeholder 3"/>
          <p:cNvSpPr>
            <a:spLocks noGrp="1"/>
          </p:cNvSpPr>
          <p:nvPr>
            <p:ph type="sldNum" sz="quarter" idx="10"/>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2222083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GB" b="1"/>
              <a:t>The EPN science campus is an international science hub hosting three major European institutes along with joint partnerships. It hosts a staff of 1500, including 500 scientists or postgraduate students, and welcomes more than 8000 guest researchers every year, resulting in more than 2500 publications annually in peer-reviewed journals.</a:t>
            </a:r>
            <a:endParaRPr lang="en-GB"/>
          </a:p>
          <a:p>
            <a:r>
              <a:rPr lang="en-GB"/>
              <a:t>Grenoble, in the heart of the French Alps, is famous for science and innovation. In a world where technological progress depends more than ever on fundamental research, the European Photon and Neutron Science Campus (EPN) offers not only the world’s most powerful neutron source, the </a:t>
            </a:r>
            <a:r>
              <a:rPr lang="en-GB">
                <a:hlinkClick r:id="rId3"/>
              </a:rPr>
              <a:t>ILL</a:t>
            </a:r>
            <a:r>
              <a:rPr lang="en-GB"/>
              <a:t>, but also the world’s premier source of protons, the </a:t>
            </a:r>
            <a:r>
              <a:rPr lang="en-GB">
                <a:hlinkClick r:id="rId4"/>
              </a:rPr>
              <a:t>ESRF</a:t>
            </a:r>
            <a:r>
              <a:rPr lang="en-GB"/>
              <a:t>.</a:t>
            </a:r>
          </a:p>
          <a:p>
            <a:r>
              <a:rPr lang="en-GB"/>
              <a:t>As service institutes, the ILL and the ESRF provide facilities for scientists from their 19 member countries and others from all over the world. The </a:t>
            </a:r>
            <a:r>
              <a:rPr lang="en-GB">
                <a:hlinkClick r:id="rId5"/>
              </a:rPr>
              <a:t>EMBL</a:t>
            </a:r>
            <a:r>
              <a:rPr lang="en-GB"/>
              <a:t> has its Grenoble laboratories on the campus and runs a scientific programme strongly related to the neighbouring neutron and photon facilities and amplified through numerous collaborative projects. </a:t>
            </a:r>
          </a:p>
          <a:p>
            <a:r>
              <a:rPr lang="en-GB"/>
              <a:t>Scientific instrumentation of this quality has made the campus a unique location for experiments breaking new ground in modern research, in fields as diverse as structural biology, fundamental physics, or the science of materials. </a:t>
            </a:r>
          </a:p>
          <a:p>
            <a:r>
              <a:rPr lang="en-GB"/>
              <a:t>To maintain this momentum the institutes seek synergies and scientific partnerships at every level. As science advances and research needs develop, new support facilities are provided such as the Partnership for Structural Biology (</a:t>
            </a:r>
            <a:r>
              <a:rPr lang="en-GB">
                <a:hlinkClick r:id="rId6"/>
              </a:rPr>
              <a:t>PSB</a:t>
            </a:r>
            <a:r>
              <a:rPr lang="en-GB"/>
              <a:t>), with its highly specialised laboratory for the </a:t>
            </a:r>
            <a:r>
              <a:rPr lang="en-GB" err="1"/>
              <a:t>deuteration</a:t>
            </a:r>
            <a:r>
              <a:rPr lang="en-GB"/>
              <a:t> of biological samples (</a:t>
            </a:r>
            <a:r>
              <a:rPr lang="en-GB">
                <a:hlinkClick r:id="rId7"/>
              </a:rPr>
              <a:t>D-Lab</a:t>
            </a:r>
            <a:r>
              <a:rPr lang="en-GB"/>
              <a:t>), and its materials science support laboratory. At the ESRF, eleven Collaborating Research Groups complement the offer of </a:t>
            </a:r>
            <a:r>
              <a:rPr lang="en-GB" err="1"/>
              <a:t>beamlines</a:t>
            </a:r>
            <a:r>
              <a:rPr lang="en-GB"/>
              <a:t> to the European scientific community. </a:t>
            </a:r>
          </a:p>
          <a:p>
            <a:endParaRPr lang="fr-FR"/>
          </a:p>
        </p:txBody>
      </p:sp>
      <p:sp>
        <p:nvSpPr>
          <p:cNvPr id="4" name="Slide Number Placeholder 3"/>
          <p:cNvSpPr>
            <a:spLocks noGrp="1"/>
          </p:cNvSpPr>
          <p:nvPr>
            <p:ph type="sldNum" sz="quarter" idx="10"/>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2937261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4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60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GB" b="1"/>
              <a:t>The EPN science campus is an international science hub hosting three major European institutes along with joint partnerships. It hosts a staff of 1500, including 500 scientists or postgraduate students, and welcomes more than 8000 guest researchers every year, resulting in more than 2500 publications annually in peer-reviewed journals.</a:t>
            </a:r>
            <a:endParaRPr lang="en-GB"/>
          </a:p>
          <a:p>
            <a:r>
              <a:rPr lang="en-GB"/>
              <a:t>Grenoble, in the heart of the French Alps, is famous for science and innovation. In a world where technological progress depends more than ever on fundamental research, the European Photon and Neutron Science Campus (EPN) offers not only the world’s most powerful neutron source, the </a:t>
            </a:r>
            <a:r>
              <a:rPr lang="en-GB">
                <a:hlinkClick r:id="rId3"/>
              </a:rPr>
              <a:t>ILL</a:t>
            </a:r>
            <a:r>
              <a:rPr lang="en-GB"/>
              <a:t>, but also the world’s premier source of protons, the </a:t>
            </a:r>
            <a:r>
              <a:rPr lang="en-GB">
                <a:hlinkClick r:id="rId4"/>
              </a:rPr>
              <a:t>ESRF</a:t>
            </a:r>
            <a:r>
              <a:rPr lang="en-GB"/>
              <a:t>.</a:t>
            </a:r>
          </a:p>
          <a:p>
            <a:r>
              <a:rPr lang="en-GB"/>
              <a:t>As service institutes, the ILL and the ESRF provide facilities for scientists from their 19 member countries and others from all over the world. The </a:t>
            </a:r>
            <a:r>
              <a:rPr lang="en-GB">
                <a:hlinkClick r:id="rId5"/>
              </a:rPr>
              <a:t>EMBL</a:t>
            </a:r>
            <a:r>
              <a:rPr lang="en-GB"/>
              <a:t> has its Grenoble laboratories on the campus and runs a scientific programme strongly related to the neighbouring neutron and photon facilities and amplified through numerous collaborative projects. </a:t>
            </a:r>
          </a:p>
          <a:p>
            <a:r>
              <a:rPr lang="en-GB"/>
              <a:t>Scientific instrumentation of this quality has made the campus a unique location for experiments breaking new ground in modern research, in fields as diverse as structural biology, fundamental physics, or the science of materials. </a:t>
            </a:r>
          </a:p>
          <a:p>
            <a:r>
              <a:rPr lang="en-GB"/>
              <a:t>To maintain this momentum the institutes seek synergies and scientific partnerships at every level. As science advances and research needs develop, new support facilities are provided such as the Partnership for Structural Biology (</a:t>
            </a:r>
            <a:r>
              <a:rPr lang="en-GB">
                <a:hlinkClick r:id="rId6"/>
              </a:rPr>
              <a:t>PSB</a:t>
            </a:r>
            <a:r>
              <a:rPr lang="en-GB"/>
              <a:t>), with its highly specialised laboratory for the </a:t>
            </a:r>
            <a:r>
              <a:rPr lang="en-GB" err="1"/>
              <a:t>deuteration</a:t>
            </a:r>
            <a:r>
              <a:rPr lang="en-GB"/>
              <a:t> of biological samples (</a:t>
            </a:r>
            <a:r>
              <a:rPr lang="en-GB">
                <a:hlinkClick r:id="rId7"/>
              </a:rPr>
              <a:t>D-Lab</a:t>
            </a:r>
            <a:r>
              <a:rPr lang="en-GB"/>
              <a:t>), and its materials science support laboratory. At the ESRF, eleven Collaborating Research Groups complement the offer of </a:t>
            </a:r>
            <a:r>
              <a:rPr lang="en-GB" err="1"/>
              <a:t>beamlines</a:t>
            </a:r>
            <a:r>
              <a:rPr lang="en-GB"/>
              <a:t> to the European scientific community. </a:t>
            </a:r>
          </a:p>
          <a:p>
            <a:endParaRPr lang="fr-FR"/>
          </a:p>
        </p:txBody>
      </p:sp>
      <p:sp>
        <p:nvSpPr>
          <p:cNvPr id="4" name="Slide Number Placeholder 3"/>
          <p:cNvSpPr>
            <a:spLocks noGrp="1"/>
          </p:cNvSpPr>
          <p:nvPr>
            <p:ph type="sldNum" sz="quarter" idx="10"/>
          </p:nvPr>
        </p:nvSpPr>
        <p:spPr/>
        <p:txBody>
          <a:bodyPr/>
          <a:lstStyle/>
          <a:p>
            <a:fld id="{1B06CD8F-B7ED-4A05-9FB1-A01CC0EF02CC}" type="slidenum">
              <a:rPr lang="fr-FR" smtClean="0"/>
              <a:pPr/>
              <a:t>22</a:t>
            </a:fld>
            <a:endParaRPr lang="fr-FR"/>
          </a:p>
        </p:txBody>
      </p:sp>
    </p:spTree>
    <p:extLst>
      <p:ext uri="{BB962C8B-B14F-4D97-AF65-F5344CB8AC3E}">
        <p14:creationId xmlns:p14="http://schemas.microsoft.com/office/powerpoint/2010/main" val="1536700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036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546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6CD8F-B7ED-4A05-9FB1-A01CC0EF02CC}" type="slidenum">
              <a:rPr lang="fr-FR" smtClean="0"/>
              <a:pPr/>
              <a:t>26</a:t>
            </a:fld>
            <a:endParaRPr lang="fr-FR"/>
          </a:p>
        </p:txBody>
      </p:sp>
    </p:spTree>
    <p:extLst>
      <p:ext uri="{BB962C8B-B14F-4D97-AF65-F5344CB8AC3E}">
        <p14:creationId xmlns:p14="http://schemas.microsoft.com/office/powerpoint/2010/main" val="312625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223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DE3F417-41BC-A564-B84D-AD2E6E3C1B41}" type="slidenum">
              <a:rPr/>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GB" b="1"/>
              <a:t>The EPN science campus is an international science hub hosting three major European institutes along with joint partnerships. It hosts a staff of 1500, including 500 scientists or postgraduate students, and welcomes more than 8000 guest researchers every year, resulting in more than 2500 publications annually in peer-reviewed journals.</a:t>
            </a:r>
            <a:endParaRPr lang="en-GB"/>
          </a:p>
          <a:p>
            <a:r>
              <a:rPr lang="en-GB"/>
              <a:t>Grenoble, in the heart of the French Alps, is famous for science and innovation. In a world where technological progress depends more than ever on fundamental research, the European Photon and Neutron Science Campus (EPN) offers not only the world’s most powerful neutron source, the </a:t>
            </a:r>
            <a:r>
              <a:rPr lang="en-GB">
                <a:hlinkClick r:id="rId3"/>
              </a:rPr>
              <a:t>ILL</a:t>
            </a:r>
            <a:r>
              <a:rPr lang="en-GB"/>
              <a:t>, but also the world’s premier source of protons, the </a:t>
            </a:r>
            <a:r>
              <a:rPr lang="en-GB">
                <a:hlinkClick r:id="rId4"/>
              </a:rPr>
              <a:t>ESRF</a:t>
            </a:r>
            <a:r>
              <a:rPr lang="en-GB"/>
              <a:t>.</a:t>
            </a:r>
          </a:p>
          <a:p>
            <a:r>
              <a:rPr lang="en-GB"/>
              <a:t>As service institutes, the ILL and the ESRF provide facilities for scientists from their 19 member countries and others from all over the world. The </a:t>
            </a:r>
            <a:r>
              <a:rPr lang="en-GB">
                <a:hlinkClick r:id="rId5"/>
              </a:rPr>
              <a:t>EMBL</a:t>
            </a:r>
            <a:r>
              <a:rPr lang="en-GB"/>
              <a:t> has its Grenoble laboratories on the campus and runs a scientific programme strongly related to the neighbouring neutron and photon facilities and amplified through numerous collaborative projects. </a:t>
            </a:r>
          </a:p>
          <a:p>
            <a:r>
              <a:rPr lang="en-GB"/>
              <a:t>Scientific instrumentation of this quality has made the campus a unique location for experiments breaking new ground in modern research, in fields as diverse as structural biology, fundamental physics, or the science of materials. </a:t>
            </a:r>
          </a:p>
          <a:p>
            <a:r>
              <a:rPr lang="en-GB"/>
              <a:t>To maintain this momentum the institutes seek synergies and scientific partnerships at every level. As science advances and research needs develop, new support facilities are provided such as the Partnership for Structural Biology (</a:t>
            </a:r>
            <a:r>
              <a:rPr lang="en-GB">
                <a:hlinkClick r:id="rId6"/>
              </a:rPr>
              <a:t>PSB</a:t>
            </a:r>
            <a:r>
              <a:rPr lang="en-GB"/>
              <a:t>), with its highly specialised laboratory for the </a:t>
            </a:r>
            <a:r>
              <a:rPr lang="en-GB" err="1"/>
              <a:t>deuteration</a:t>
            </a:r>
            <a:r>
              <a:rPr lang="en-GB"/>
              <a:t> of biological samples (</a:t>
            </a:r>
            <a:r>
              <a:rPr lang="en-GB">
                <a:hlinkClick r:id="rId7"/>
              </a:rPr>
              <a:t>D-Lab</a:t>
            </a:r>
            <a:r>
              <a:rPr lang="en-GB"/>
              <a:t>), and its materials science support laboratory. At the ESRF, eleven Collaborating Research Groups complement the offer of </a:t>
            </a:r>
            <a:r>
              <a:rPr lang="en-GB" err="1"/>
              <a:t>beamlines</a:t>
            </a:r>
            <a:r>
              <a:rPr lang="en-GB"/>
              <a:t> to the European scientific community. </a:t>
            </a:r>
          </a:p>
          <a:p>
            <a:endParaRPr lang="fr-FR"/>
          </a:p>
        </p:txBody>
      </p:sp>
      <p:sp>
        <p:nvSpPr>
          <p:cNvPr id="4" name="Slide Number Placeholder 3"/>
          <p:cNvSpPr>
            <a:spLocks noGrp="1"/>
          </p:cNvSpPr>
          <p:nvPr>
            <p:ph type="sldNum" sz="quarter" idx="10"/>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2292441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5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316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99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56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p:spTree>
      <p:nvGrpSpPr>
        <p:cNvPr id="1" name=""/>
        <p:cNvGrpSpPr/>
        <p:nvPr/>
      </p:nvGrpSpPr>
      <p:grpSpPr>
        <a:xfrm>
          <a:off x="0" y="0"/>
          <a:ext cx="0" cy="0"/>
          <a:chOff x="0" y="0"/>
          <a:chExt cx="0" cy="0"/>
        </a:xfrm>
      </p:grpSpPr>
      <p:pic>
        <p:nvPicPr>
          <p:cNvPr id="15" name="Image 14" descr="logo_couv.jpg"/>
          <p:cNvPicPr>
            <a:picLocks noChangeAspect="1"/>
          </p:cNvPicPr>
          <p:nvPr/>
        </p:nvPicPr>
        <p:blipFill>
          <a:blip r:embed="rId2" cstate="print"/>
          <a:stretch>
            <a:fillRect/>
          </a:stretch>
        </p:blipFill>
        <p:spPr>
          <a:xfrm>
            <a:off x="1296000" y="1990800"/>
            <a:ext cx="9600000" cy="2880000"/>
          </a:xfrm>
          <a:prstGeom prst="rect">
            <a:avLst/>
          </a:prstGeom>
        </p:spPr>
      </p:pic>
      <p:pic>
        <p:nvPicPr>
          <p:cNvPr id="3" name="Image 14" descr="logo_couv.jpg"/>
          <p:cNvPicPr>
            <a:picLocks noChangeAspect="1"/>
          </p:cNvPicPr>
          <p:nvPr userDrawn="1"/>
        </p:nvPicPr>
        <p:blipFill>
          <a:blip r:embed="rId2" cstate="print"/>
          <a:stretch>
            <a:fillRect/>
          </a:stretch>
        </p:blipFill>
        <p:spPr>
          <a:xfrm>
            <a:off x="1296000" y="1990800"/>
            <a:ext cx="9600000" cy="2880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re 1"/>
          <p:cNvSpPr>
            <a:spLocks noGrp="1"/>
          </p:cNvSpPr>
          <p:nvPr>
            <p:ph type="title"/>
          </p:nvPr>
        </p:nvSpPr>
        <p:spPr bwMode="gray">
          <a:xfrm>
            <a:off x="969600" y="126000"/>
            <a:ext cx="10982400" cy="496800"/>
          </a:xfrm>
          <a:solidFill>
            <a:schemeClr val="accent1"/>
          </a:solidFill>
        </p:spPr>
        <p:txBody>
          <a:bodyPr lIns="107996" tIns="0" rIns="107996" anchor="ctr" anchorCtr="0"/>
          <a:lstStyle>
            <a:lvl1pPr>
              <a:lnSpc>
                <a:spcPct val="85000"/>
              </a:lnSpc>
              <a:defRPr sz="2600">
                <a:solidFill>
                  <a:schemeClr val="bg1"/>
                </a:solidFill>
              </a:defRPr>
            </a:lvl1pPr>
          </a:lstStyle>
          <a:p>
            <a:r>
              <a:rPr lang="en-US"/>
              <a:t>Click to edit Master title style</a:t>
            </a:r>
            <a:endParaRPr lang="fr-FR" dirty="0"/>
          </a:p>
        </p:txBody>
      </p:sp>
      <p:sp>
        <p:nvSpPr>
          <p:cNvPr id="3" name="Espace réservé du contenu 2"/>
          <p:cNvSpPr>
            <a:spLocks noGrp="1"/>
          </p:cNvSpPr>
          <p:nvPr>
            <p:ph idx="1"/>
          </p:nvPr>
        </p:nvSpPr>
        <p:spPr bwMode="gray">
          <a:xfrm>
            <a:off x="4468800" y="1098000"/>
            <a:ext cx="7483200" cy="3564000"/>
          </a:xfrm>
          <a:solidFill>
            <a:srgbClr val="4E5B99"/>
          </a:solidFill>
        </p:spPr>
        <p:txBody>
          <a:bodyPr lIns="215991" tIns="251990"/>
          <a:lstStyle>
            <a:lvl1pPr marL="0" indent="0">
              <a:spcAft>
                <a:spcPts val="300"/>
              </a:spcAft>
              <a:buFont typeface="Arial" pitchFamily="34" charset="0"/>
              <a:buNone/>
              <a:defRPr sz="2800">
                <a:solidFill>
                  <a:schemeClr val="bg1"/>
                </a:solidFill>
              </a:defRPr>
            </a:lvl1pPr>
            <a:lvl2pPr marL="0" indent="0">
              <a:spcBef>
                <a:spcPts val="400"/>
              </a:spcBef>
              <a:spcAft>
                <a:spcPts val="0"/>
              </a:spcAft>
              <a:buFont typeface="Arial" pitchFamily="34" charset="0"/>
              <a:buNone/>
              <a:defRPr sz="2600" b="1">
                <a:solidFill>
                  <a:schemeClr val="bg1"/>
                </a:solidFill>
              </a:defRPr>
            </a:lvl2pPr>
            <a:lvl3pPr marL="0" indent="0">
              <a:lnSpc>
                <a:spcPct val="80000"/>
              </a:lnSpc>
              <a:spcAft>
                <a:spcPts val="0"/>
              </a:spcAft>
              <a:buFont typeface="Arial" pitchFamily="34" charset="0"/>
              <a:buNone/>
              <a:defRPr sz="2300">
                <a:solidFill>
                  <a:schemeClr val="bg1"/>
                </a:solidFill>
              </a:defRPr>
            </a:lvl3pPr>
            <a:lvl4pPr marL="0" indent="0">
              <a:lnSpc>
                <a:spcPct val="100000"/>
              </a:lnSpc>
              <a:spcBef>
                <a:spcPts val="0"/>
              </a:spcBef>
              <a:spcAft>
                <a:spcPts val="200"/>
              </a:spcAft>
              <a:buSzPct val="80000"/>
              <a:buNone/>
              <a:defRPr sz="1800">
                <a:solidFill>
                  <a:schemeClr val="bg1"/>
                </a:solidFill>
              </a:defRPr>
            </a:lvl4pPr>
            <a:lvl5pPr marL="0" indent="0">
              <a:lnSpc>
                <a:spcPct val="80000"/>
              </a:lnSpc>
              <a:spcAft>
                <a:spcPts val="0"/>
              </a:spcAft>
              <a:buNone/>
              <a:defRPr sz="1500" b="1"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8" name="Espace réservé pour une image  7"/>
          <p:cNvSpPr>
            <a:spLocks noGrp="1"/>
          </p:cNvSpPr>
          <p:nvPr>
            <p:ph type="pic" sz="quarter" idx="13"/>
          </p:nvPr>
        </p:nvSpPr>
        <p:spPr>
          <a:xfrm>
            <a:off x="969600" y="1098000"/>
            <a:ext cx="3432000" cy="3564000"/>
          </a:xfrm>
        </p:spPr>
        <p:txBody>
          <a:bodyPr anchor="ctr" anchorCtr="0"/>
          <a:lstStyle>
            <a:lvl1pPr algn="ctr">
              <a:defRPr/>
            </a:lvl1pPr>
          </a:lstStyle>
          <a:p>
            <a:r>
              <a:rPr lang="en-US"/>
              <a:t>Click icon to add picture</a:t>
            </a:r>
            <a:endParaRPr lang="fr-FR"/>
          </a:p>
        </p:txBody>
      </p:sp>
      <p:sp>
        <p:nvSpPr>
          <p:cNvPr id="18" name="Espace réservé du numéro de diapositive 17"/>
          <p:cNvSpPr>
            <a:spLocks noGrp="1"/>
          </p:cNvSpPr>
          <p:nvPr>
            <p:ph type="sldNum" sz="quarter" idx="15"/>
          </p:nvPr>
        </p:nvSpPr>
        <p:spPr/>
        <p:txBody>
          <a:bodyPr/>
          <a:lstStyle/>
          <a:p>
            <a:r>
              <a:rPr lang="fr-FR"/>
              <a:t>Page </a:t>
            </a:r>
            <a:fld id="{733122C9-A0B9-462F-8757-0847AD287B63}" type="slidenum">
              <a:rPr lang="fr-FR" smtClean="0"/>
              <a:pPr/>
              <a:t>‹N°›</a:t>
            </a:fld>
            <a:endParaRPr lang="fr-FR"/>
          </a:p>
        </p:txBody>
      </p:sp>
      <p:sp>
        <p:nvSpPr>
          <p:cNvPr id="19" name="Espace réservé du pied de page 18"/>
          <p:cNvSpPr>
            <a:spLocks noGrp="1"/>
          </p:cNvSpPr>
          <p:nvPr>
            <p:ph type="ftr" sz="quarter" idx="16"/>
          </p:nvPr>
        </p:nvSpPr>
        <p:spPr/>
        <p:txBody>
          <a:bodyPr/>
          <a:lstStyle/>
          <a:p>
            <a:r>
              <a:rPr lang="it-IT"/>
              <a:t>GDR DI2I - Robin MOLLE - 20/06/2025</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a:t>Click to edit Master title style</a:t>
            </a:r>
            <a:endParaRPr lang="fr-FR" dirty="0"/>
          </a:p>
        </p:txBody>
      </p:sp>
      <p:sp>
        <p:nvSpPr>
          <p:cNvPr id="3" name="Espace réservé du contenu 2"/>
          <p:cNvSpPr>
            <a:spLocks noGrp="1"/>
          </p:cNvSpPr>
          <p:nvPr>
            <p:ph idx="1"/>
          </p:nvPr>
        </p:nvSpPr>
        <p:spPr bwMode="gray">
          <a:xfrm>
            <a:off x="970251" y="764704"/>
            <a:ext cx="10982400" cy="5400000"/>
          </a:xfrm>
        </p:spPr>
        <p:txBody>
          <a:bodyPr/>
          <a:lstStyle>
            <a:lvl1pPr>
              <a:defRPr baseline="0"/>
            </a:lvl1pPr>
            <a:lvl2pPr>
              <a:defRPr>
                <a:solidFill>
                  <a:schemeClr val="tx1"/>
                </a:solidFill>
              </a:defRPr>
            </a:lvl2pPr>
            <a:lvl4pPr>
              <a:spcBef>
                <a:spcPts val="0"/>
              </a:spcBef>
              <a:spcAft>
                <a:spcPts val="300"/>
              </a:spcAft>
              <a:buSzPct val="80000"/>
              <a:defRPr/>
            </a:lvl4pPr>
            <a:lvl5pPr>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8" name="Espace réservé du numéro de diapositive 7"/>
          <p:cNvSpPr>
            <a:spLocks noGrp="1"/>
          </p:cNvSpPr>
          <p:nvPr>
            <p:ph type="sldNum" sz="quarter" idx="11"/>
          </p:nvPr>
        </p:nvSpPr>
        <p:spPr/>
        <p:txBody>
          <a:bodyPr/>
          <a:lstStyle/>
          <a:p>
            <a:r>
              <a:rPr lang="fr-FR"/>
              <a:t>Page </a:t>
            </a:r>
            <a:fld id="{733122C9-A0B9-462F-8757-0847AD287B63}" type="slidenum">
              <a:rPr lang="fr-FR" smtClean="0"/>
              <a:pPr/>
              <a:t>‹N°›</a:t>
            </a:fld>
            <a:endParaRPr lang="fr-FR"/>
          </a:p>
        </p:txBody>
      </p:sp>
      <p:sp>
        <p:nvSpPr>
          <p:cNvPr id="9" name="Espace réservé du pied de page 8"/>
          <p:cNvSpPr>
            <a:spLocks noGrp="1"/>
          </p:cNvSpPr>
          <p:nvPr>
            <p:ph type="ftr" sz="quarter" idx="12"/>
          </p:nvPr>
        </p:nvSpPr>
        <p:spPr/>
        <p:txBody>
          <a:bodyPr/>
          <a:lstStyle/>
          <a:p>
            <a:r>
              <a:rPr lang="it-IT"/>
              <a:t>GDR DI2I - Robin MOLLE - 20/06/2025</a:t>
            </a: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se for importing sl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r>
              <a:rPr lang="it-IT"/>
              <a:t>GDR DI2I - Robin MOLLE - 20/06/2025</a:t>
            </a:r>
            <a:endParaRPr lang="fr-FR"/>
          </a:p>
        </p:txBody>
      </p:sp>
      <p:sp>
        <p:nvSpPr>
          <p:cNvPr id="4" name="Slide Number Placeholder 3"/>
          <p:cNvSpPr>
            <a:spLocks noGrp="1"/>
          </p:cNvSpPr>
          <p:nvPr>
            <p:ph type="sldNum" sz="quarter" idx="11"/>
          </p:nvPr>
        </p:nvSpPr>
        <p:spPr/>
        <p:txBody>
          <a:bodyPr/>
          <a:lstStyle/>
          <a:p>
            <a:r>
              <a:rPr lang="fr-FR"/>
              <a:t>Page </a:t>
            </a:r>
            <a:fld id="{733122C9-A0B9-462F-8757-0847AD287B63}" type="slidenum">
              <a:rPr lang="fr-FR" smtClean="0"/>
              <a:pPr/>
              <a:t>‹N°›</a:t>
            </a:fld>
            <a:endParaRPr lang="fr-FR"/>
          </a:p>
        </p:txBody>
      </p:sp>
    </p:spTree>
    <p:extLst>
      <p:ext uri="{BB962C8B-B14F-4D97-AF65-F5344CB8AC3E}">
        <p14:creationId xmlns:p14="http://schemas.microsoft.com/office/powerpoint/2010/main" val="72959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SY European XFEL">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b="0">
                <a:solidFill>
                  <a:srgbClr val="000000"/>
                </a:solidFill>
                <a:uFillTx/>
              </a:defRPr>
            </a:pPr>
            <a:r>
              <a:rPr sz="2400" b="1">
                <a:solidFill>
                  <a:srgbClr val="FFFFFF"/>
                </a:solidFill>
                <a:uFill>
                  <a:solidFill>
                    <a:srgbClr val="FFFFFF"/>
                  </a:solidFill>
                </a:uFill>
              </a:rPr>
              <a:t>Title Text</a:t>
            </a:r>
          </a:p>
        </p:txBody>
      </p:sp>
      <p:sp>
        <p:nvSpPr>
          <p:cNvPr id="21" name="Shape 21"/>
          <p:cNvSpPr>
            <a:spLocks noGrp="1"/>
          </p:cNvSpPr>
          <p:nvPr>
            <p:ph type="body" idx="1"/>
          </p:nvPr>
        </p:nvSpPr>
        <p:spPr>
          <a:prstGeom prst="rect">
            <a:avLst/>
          </a:prstGeom>
        </p:spPr>
        <p:txBody>
          <a:bodyPr/>
          <a:lstStyle>
            <a:lvl2pPr>
              <a:buClr>
                <a:srgbClr val="33235A"/>
              </a:buClr>
              <a:buChar char=""/>
            </a:lvl2pPr>
            <a:lvl3pPr>
              <a:buChar char=""/>
            </a:lvl3pPr>
            <a:lvl4pPr>
              <a:buClr>
                <a:srgbClr val="33235A"/>
              </a:buClr>
              <a:buChar char=""/>
              <a:defRPr>
                <a:solidFill>
                  <a:srgbClr val="14153D"/>
                </a:solidFill>
                <a:uFill>
                  <a:solidFill>
                    <a:srgbClr val="14153D"/>
                  </a:solidFill>
                </a:uFill>
              </a:defRPr>
            </a:lvl4pPr>
            <a:lvl5pPr>
              <a:buFont typeface="Arial"/>
              <a:buChar char="»"/>
              <a:defRPr>
                <a:solidFill>
                  <a:srgbClr val="14153D"/>
                </a:solidFill>
                <a:uFill>
                  <a:solidFill>
                    <a:srgbClr val="14153D"/>
                  </a:solidFill>
                </a:uFill>
              </a:defRPr>
            </a:lvl5pPr>
          </a:lstStyle>
          <a:p>
            <a:pPr lvl="0">
              <a:defRPr sz="1800">
                <a:uFillTx/>
              </a:defRPr>
            </a:pPr>
            <a:r>
              <a:rPr sz="2400">
                <a:uFill>
                  <a:solidFill/>
                </a:uFill>
              </a:rPr>
              <a:t>Body Level One</a:t>
            </a:r>
          </a:p>
          <a:p>
            <a:pPr lvl="1">
              <a:defRPr sz="1800">
                <a:uFillTx/>
              </a:defRPr>
            </a:pPr>
            <a:r>
              <a:rPr sz="2400">
                <a:uFill>
                  <a:solidFill/>
                </a:uFill>
              </a:rPr>
              <a:t>Body Level Two</a:t>
            </a:r>
          </a:p>
          <a:p>
            <a:pPr lvl="2">
              <a:defRPr sz="1800">
                <a:uFillTx/>
              </a:defRPr>
            </a:pPr>
            <a:r>
              <a:rPr sz="2400">
                <a:uFill>
                  <a:solidFill/>
                </a:uFill>
              </a:rPr>
              <a:t>Body Level Three</a:t>
            </a:r>
          </a:p>
          <a:p>
            <a:pPr lvl="3">
              <a:defRPr sz="1800">
                <a:solidFill>
                  <a:srgbClr val="000000"/>
                </a:solidFill>
                <a:uFillTx/>
              </a:defRPr>
            </a:pPr>
            <a:r>
              <a:rPr sz="2400">
                <a:solidFill>
                  <a:srgbClr val="14153D"/>
                </a:solidFill>
                <a:uFill>
                  <a:solidFill>
                    <a:srgbClr val="14153D"/>
                  </a:solidFill>
                </a:uFill>
              </a:rPr>
              <a:t>Body Level Four</a:t>
            </a:r>
          </a:p>
          <a:p>
            <a:pPr lvl="4">
              <a:defRPr sz="1800">
                <a:solidFill>
                  <a:srgbClr val="000000"/>
                </a:solidFill>
                <a:uFillTx/>
              </a:defRPr>
            </a:pPr>
            <a:r>
              <a:rPr sz="2400">
                <a:solidFill>
                  <a:srgbClr val="14153D"/>
                </a:solidFill>
                <a:uFill>
                  <a:solidFill>
                    <a:srgbClr val="14153D"/>
                  </a:solidFill>
                </a:uFill>
              </a:rPr>
              <a:t>Body Level Five</a:t>
            </a:r>
          </a:p>
        </p:txBody>
      </p:sp>
      <p:sp>
        <p:nvSpPr>
          <p:cNvPr id="22" name="Shape 22"/>
          <p:cNvSpPr>
            <a:spLocks noGrp="1"/>
          </p:cNvSpPr>
          <p:nvPr>
            <p:ph type="sldNum" sz="quarter" idx="2"/>
          </p:nvPr>
        </p:nvSpPr>
        <p:spPr>
          <a:xfrm>
            <a:off x="11530049" y="864516"/>
            <a:ext cx="221127" cy="156646"/>
          </a:xfrm>
          <a:prstGeom prst="rect">
            <a:avLst/>
          </a:prstGeom>
        </p:spPr>
        <p:txBody>
          <a:bodyPr lIns="64288" tIns="32145" rIns="64288" bIns="32145"/>
          <a:lstStyle/>
          <a:p>
            <a:pPr lvl="0"/>
            <a:fld id="{86CB4B4D-7CA3-9044-876B-883B54F8677D}" type="slidenum">
              <a:rPr/>
              <a:pPr lvl="0"/>
              <a:t>‹N°›</a:t>
            </a:fld>
            <a:endParaRPr/>
          </a:p>
        </p:txBody>
      </p:sp>
    </p:spTree>
    <p:extLst>
      <p:ext uri="{BB962C8B-B14F-4D97-AF65-F5344CB8AC3E}">
        <p14:creationId xmlns:p14="http://schemas.microsoft.com/office/powerpoint/2010/main" val="363703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949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Zwei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60677" y="212646"/>
            <a:ext cx="11232000" cy="495907"/>
          </a:xfrm>
        </p:spPr>
        <p:txBody>
          <a:bodyPr/>
          <a:lstStyle/>
          <a:p>
            <a:r>
              <a:rPr lang="de-DE" dirty="0"/>
              <a:t>Folientitel, insgesamt zweizeilig</a:t>
            </a:r>
          </a:p>
        </p:txBody>
      </p:sp>
      <p:cxnSp>
        <p:nvCxnSpPr>
          <p:cNvPr id="3" name="Straight Connector 7"/>
          <p:cNvCxnSpPr/>
          <p:nvPr userDrawn="1"/>
        </p:nvCxnSpPr>
        <p:spPr>
          <a:xfrm>
            <a:off x="-36512" y="6237312"/>
            <a:ext cx="12240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TextBox 8"/>
          <p:cNvSpPr txBox="1"/>
          <p:nvPr userDrawn="1"/>
        </p:nvSpPr>
        <p:spPr>
          <a:xfrm>
            <a:off x="2711624" y="6385964"/>
            <a:ext cx="9787860" cy="307775"/>
          </a:xfrm>
          <a:prstGeom prst="rect">
            <a:avLst/>
          </a:prstGeom>
          <a:noFill/>
        </p:spPr>
        <p:txBody>
          <a:bodyPr wrap="none" lIns="91436" tIns="45719" rIns="91436" bIns="45719" rtlCol="0">
            <a:spAutoFit/>
          </a:bodyPr>
          <a:lstStyle/>
          <a:p>
            <a:r>
              <a:rPr lang="de-DE" sz="1400"/>
              <a:t>Verleihung der Röntgen-Plakette 2019         Prof. Francesco</a:t>
            </a:r>
            <a:r>
              <a:rPr lang="de-DE" sz="1400" baseline="0"/>
              <a:t> Sette            Laudation  </a:t>
            </a:r>
            <a:r>
              <a:rPr lang="de-DE" sz="1400"/>
              <a:t>                  6.</a:t>
            </a:r>
            <a:r>
              <a:rPr lang="de-DE" sz="1400" baseline="0"/>
              <a:t> </a:t>
            </a:r>
            <a:r>
              <a:rPr lang="de-DE" sz="1400"/>
              <a:t>April 2019      Seite </a:t>
            </a:r>
            <a:fld id="{45CA02A9-122A-4EC1-BA97-78B7989080FC}" type="slidenum">
              <a:rPr lang="de-DE" sz="1400" smtClean="0"/>
              <a:t>‹N°›</a:t>
            </a:fld>
            <a:endParaRPr lang="de-DE" sz="1400"/>
          </a:p>
        </p:txBody>
      </p:sp>
      <p:pic>
        <p:nvPicPr>
          <p:cNvPr id="7170" name="Picture 2" descr="C:\Users\doschh\Desktop\Gutachten Preise\Röntgenmuseum\Sette Röntgenmedaille 2019 -Laudatio\Fotos\fsette[1].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767408" y="6015060"/>
            <a:ext cx="864096" cy="7418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14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694BE-43E3-4266-98FC-0C9127C566B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1E2FC5-EE8A-4915-A0F3-BE37D0A0A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24AAA5F-5BDE-476D-87CF-EE987D4D1B72}"/>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2DD1D33-941A-4563-83D3-CB48BD73388B}"/>
              </a:ext>
            </a:extLst>
          </p:cNvPr>
          <p:cNvSpPr>
            <a:spLocks noGrp="1"/>
          </p:cNvSpPr>
          <p:nvPr>
            <p:ph type="ftr" sz="quarter" idx="11"/>
          </p:nvPr>
        </p:nvSpPr>
        <p:spPr/>
        <p:txBody>
          <a:bodyPr/>
          <a:lstStyle/>
          <a:p>
            <a:r>
              <a:rPr lang="it-IT"/>
              <a:t>GDR DI2I - Robin MOLLE - 20/06/2025</a:t>
            </a:r>
            <a:endParaRPr lang="fr-FR"/>
          </a:p>
        </p:txBody>
      </p:sp>
      <p:sp>
        <p:nvSpPr>
          <p:cNvPr id="6" name="Espace réservé du numéro de diapositive 5">
            <a:extLst>
              <a:ext uri="{FF2B5EF4-FFF2-40B4-BE49-F238E27FC236}">
                <a16:creationId xmlns:a16="http://schemas.microsoft.com/office/drawing/2014/main" id="{815FC4F0-B4F3-4B59-9D2D-CFD57E960AD8}"/>
              </a:ext>
            </a:extLst>
          </p:cNvPr>
          <p:cNvSpPr>
            <a:spLocks noGrp="1"/>
          </p:cNvSpPr>
          <p:nvPr>
            <p:ph type="sldNum" sz="quarter" idx="12"/>
          </p:nvPr>
        </p:nvSpPr>
        <p:spPr/>
        <p:txBody>
          <a:bodyPr/>
          <a:lstStyle/>
          <a:p>
            <a:fld id="{37A05D04-525B-4937-AC1B-BFCB89383A78}" type="slidenum">
              <a:rPr lang="fr-FR" smtClean="0"/>
              <a:t>‹N°›</a:t>
            </a:fld>
            <a:endParaRPr lang="fr-FR"/>
          </a:p>
        </p:txBody>
      </p:sp>
    </p:spTree>
    <p:extLst>
      <p:ext uri="{BB962C8B-B14F-4D97-AF65-F5344CB8AC3E}">
        <p14:creationId xmlns:p14="http://schemas.microsoft.com/office/powerpoint/2010/main" val="199329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logo_texte.jpg"/>
          <p:cNvPicPr>
            <a:picLocks noChangeAspect="1"/>
          </p:cNvPicPr>
          <p:nvPr userDrawn="1"/>
        </p:nvPicPr>
        <p:blipFill>
          <a:blip r:embed="rId10" cstate="print"/>
          <a:stretch>
            <a:fillRect/>
          </a:stretch>
        </p:blipFill>
        <p:spPr>
          <a:xfrm>
            <a:off x="9840416" y="6093297"/>
            <a:ext cx="2346176" cy="764704"/>
          </a:xfrm>
          <a:prstGeom prst="rect">
            <a:avLst/>
          </a:prstGeom>
        </p:spPr>
      </p:pic>
      <p:sp>
        <p:nvSpPr>
          <p:cNvPr id="2" name="Espace réservé du titre 1"/>
          <p:cNvSpPr>
            <a:spLocks noGrp="1"/>
          </p:cNvSpPr>
          <p:nvPr>
            <p:ph type="title"/>
          </p:nvPr>
        </p:nvSpPr>
        <p:spPr bwMode="gray">
          <a:xfrm>
            <a:off x="969600" y="126000"/>
            <a:ext cx="10982400" cy="496800"/>
          </a:xfrm>
          <a:prstGeom prst="rect">
            <a:avLst/>
          </a:prstGeom>
          <a:solidFill>
            <a:schemeClr val="accent1"/>
          </a:solidFill>
        </p:spPr>
        <p:txBody>
          <a:bodyPr vert="horz" lIns="71997" tIns="0" rIns="71997" bIns="0" rtlCol="0" anchor="ctr" anchorCtr="0">
            <a:noAutofit/>
          </a:bodyPr>
          <a:lstStyle/>
          <a:p>
            <a:r>
              <a:rPr lang="fr-FR" dirty="0"/>
              <a:t>CLICK TO MODIFY THE STYLE OF THE TITLE</a:t>
            </a:r>
          </a:p>
        </p:txBody>
      </p:sp>
      <p:sp>
        <p:nvSpPr>
          <p:cNvPr id="3" name="Espace réservé du texte 2"/>
          <p:cNvSpPr>
            <a:spLocks noGrp="1"/>
          </p:cNvSpPr>
          <p:nvPr>
            <p:ph type="body" idx="1"/>
          </p:nvPr>
        </p:nvSpPr>
        <p:spPr bwMode="gray">
          <a:xfrm>
            <a:off x="969600" y="764704"/>
            <a:ext cx="10982400" cy="5400000"/>
          </a:xfrm>
          <a:prstGeom prst="rect">
            <a:avLst/>
          </a:prstGeom>
        </p:spPr>
        <p:txBody>
          <a:bodyPr vert="horz" lIns="0" tIns="0" rIns="0" bIns="0" rtlCol="0" anchor="t" anchorCtr="0">
            <a:noAutofit/>
          </a:bodyPr>
          <a:lstStyle/>
          <a:p>
            <a:pPr lvl="0"/>
            <a:r>
              <a:rPr lang="fr-FR" dirty="0"/>
              <a:t>Click to </a:t>
            </a:r>
            <a:r>
              <a:rPr lang="fr-FR" dirty="0" err="1"/>
              <a:t>modify</a:t>
            </a:r>
            <a:r>
              <a:rPr lang="fr-FR" dirty="0"/>
              <a:t> </a:t>
            </a:r>
            <a:r>
              <a:rPr lang="fr-FR" dirty="0" err="1"/>
              <a:t>attributes</a:t>
            </a:r>
            <a:endParaRPr lang="fr-FR" dirty="0"/>
          </a:p>
          <a:p>
            <a:pPr lvl="1"/>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5" name="Espace réservé du pied de page 4"/>
          <p:cNvSpPr>
            <a:spLocks noGrp="1"/>
          </p:cNvSpPr>
          <p:nvPr>
            <p:ph type="ftr" sz="quarter" idx="3"/>
          </p:nvPr>
        </p:nvSpPr>
        <p:spPr bwMode="gray">
          <a:xfrm>
            <a:off x="959429" y="6483353"/>
            <a:ext cx="8160000" cy="212489"/>
          </a:xfrm>
          <a:prstGeom prst="rect">
            <a:avLst/>
          </a:prstGeom>
        </p:spPr>
        <p:txBody>
          <a:bodyPr vert="horz" lIns="0" tIns="0" rIns="0" bIns="0" rtlCol="0" anchor="b" anchorCtr="0">
            <a:noAutofit/>
          </a:bodyPr>
          <a:lstStyle>
            <a:lvl1pPr algn="l">
              <a:defRPr sz="800" b="1" cap="none" baseline="0">
                <a:solidFill>
                  <a:schemeClr val="tx2"/>
                </a:solidFill>
              </a:defRPr>
            </a:lvl1pPr>
          </a:lstStyle>
          <a:p>
            <a:r>
              <a:rPr lang="it-IT"/>
              <a:t>GDR DI2I - Robin MOLLE - 20/06/2025</a:t>
            </a:r>
            <a:endParaRPr lang="fr-FR"/>
          </a:p>
        </p:txBody>
      </p:sp>
      <p:sp>
        <p:nvSpPr>
          <p:cNvPr id="6" name="Espace réservé du numéro de diapositive 5"/>
          <p:cNvSpPr>
            <a:spLocks noGrp="1"/>
          </p:cNvSpPr>
          <p:nvPr>
            <p:ph type="sldNum" sz="quarter" idx="4"/>
          </p:nvPr>
        </p:nvSpPr>
        <p:spPr bwMode="gray">
          <a:xfrm>
            <a:off x="239351" y="6483438"/>
            <a:ext cx="551412" cy="212400"/>
          </a:xfrm>
          <a:prstGeom prst="rect">
            <a:avLst/>
          </a:prstGeom>
        </p:spPr>
        <p:txBody>
          <a:bodyPr vert="horz" lIns="0" tIns="0" rIns="0" bIns="0" rtlCol="0" anchor="b" anchorCtr="0">
            <a:noAutofit/>
          </a:bodyPr>
          <a:lstStyle>
            <a:lvl1pPr algn="l">
              <a:defRPr sz="800" b="1">
                <a:solidFill>
                  <a:schemeClr val="tx2"/>
                </a:solidFill>
              </a:defRPr>
            </a:lvl1pPr>
          </a:lstStyle>
          <a:p>
            <a:r>
              <a:rPr lang="fr-FR"/>
              <a:t>Page </a:t>
            </a:r>
            <a:fld id="{733122C9-A0B9-462F-8757-0847AD287B63}" type="slidenum">
              <a:rPr lang="fr-FR" smtClean="0"/>
              <a:pPr/>
              <a:t>‹N°›</a:t>
            </a:fld>
            <a:endParaRPr lang="fr-FR"/>
          </a:p>
        </p:txBody>
      </p:sp>
      <p:sp>
        <p:nvSpPr>
          <p:cNvPr id="8" name="Rectangle 7"/>
          <p:cNvSpPr/>
          <p:nvPr/>
        </p:nvSpPr>
        <p:spPr>
          <a:xfrm>
            <a:off x="240000" y="126000"/>
            <a:ext cx="6624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fr-FR" sz="1800"/>
          </a:p>
        </p:txBody>
      </p:sp>
      <p:sp>
        <p:nvSpPr>
          <p:cNvPr id="11" name="Rectangle 10"/>
          <p:cNvSpPr/>
          <p:nvPr userDrawn="1"/>
        </p:nvSpPr>
        <p:spPr>
          <a:xfrm>
            <a:off x="240000" y="126000"/>
            <a:ext cx="6624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fr-FR" sz="180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2" r:id="rId5"/>
    <p:sldLayoutId id="2147483668" r:id="rId6"/>
    <p:sldLayoutId id="2147483670" r:id="rId7"/>
    <p:sldLayoutId id="2147483671" r:id="rId8"/>
  </p:sldLayoutIdLst>
  <p:hf hdr="0" dt="0"/>
  <p:txStyles>
    <p:titleStyle>
      <a:lvl1pPr algn="l" defTabSz="914363" rtl="0" eaLnBrk="1" latinLnBrk="0" hangingPunct="1">
        <a:spcBef>
          <a:spcPct val="0"/>
        </a:spcBef>
        <a:buNone/>
        <a:defRPr sz="1500" b="1" kern="1200" cap="all" baseline="0">
          <a:solidFill>
            <a:schemeClr val="bg1"/>
          </a:solidFill>
          <a:latin typeface="+mj-lt"/>
          <a:ea typeface="+mj-ea"/>
          <a:cs typeface="+mj-cs"/>
        </a:defRPr>
      </a:lvl1pPr>
    </p:titleStyle>
    <p:bodyStyle>
      <a:lvl1pPr marL="0" indent="0" algn="l" defTabSz="914363" rtl="0" eaLnBrk="1" latinLnBrk="0" hangingPunct="1">
        <a:spcBef>
          <a:spcPts val="0"/>
        </a:spcBef>
        <a:spcAft>
          <a:spcPts val="1000"/>
        </a:spcAft>
        <a:buFont typeface="Arial" pitchFamily="34" charset="0"/>
        <a:buNone/>
        <a:defRPr sz="1800" b="1" kern="1200" baseline="0">
          <a:solidFill>
            <a:schemeClr val="accent6"/>
          </a:solidFill>
          <a:latin typeface="+mn-lt"/>
          <a:ea typeface="+mn-ea"/>
          <a:cs typeface="+mn-cs"/>
        </a:defRPr>
      </a:lvl1pPr>
      <a:lvl2pPr marL="0" indent="0" algn="l" defTabSz="914363" rtl="0" eaLnBrk="1" latinLnBrk="0" hangingPunct="1">
        <a:spcBef>
          <a:spcPts val="0"/>
        </a:spcBef>
        <a:spcAft>
          <a:spcPts val="1500"/>
        </a:spcAft>
        <a:buFont typeface="Arial" pitchFamily="34" charset="0"/>
        <a:buNone/>
        <a:defRPr sz="1700" kern="1200">
          <a:solidFill>
            <a:schemeClr val="tx1"/>
          </a:solidFill>
          <a:latin typeface="+mn-lt"/>
          <a:ea typeface="+mn-ea"/>
          <a:cs typeface="+mn-cs"/>
        </a:defRPr>
      </a:lvl2pPr>
      <a:lvl3pPr marL="0" indent="0" algn="l" defTabSz="914363" rtl="0" eaLnBrk="1" latinLnBrk="0" hangingPunct="1">
        <a:lnSpc>
          <a:spcPct val="105000"/>
        </a:lnSpc>
        <a:spcBef>
          <a:spcPts val="0"/>
        </a:spcBef>
        <a:spcAft>
          <a:spcPts val="500"/>
        </a:spcAft>
        <a:buFont typeface="Arial" pitchFamily="34" charset="0"/>
        <a:buNone/>
        <a:defRPr sz="1500" kern="1200" baseline="0">
          <a:solidFill>
            <a:schemeClr val="tx1"/>
          </a:solidFill>
          <a:latin typeface="+mn-lt"/>
          <a:ea typeface="+mn-ea"/>
          <a:cs typeface="+mn-cs"/>
        </a:defRPr>
      </a:lvl3pPr>
      <a:lvl4pPr marL="357174" indent="-174619" algn="l" defTabSz="914363" rtl="0" eaLnBrk="1" latinLnBrk="0" hangingPunct="1">
        <a:lnSpc>
          <a:spcPct val="110000"/>
        </a:lnSpc>
        <a:spcBef>
          <a:spcPts val="0"/>
        </a:spcBef>
        <a:spcAft>
          <a:spcPts val="400"/>
        </a:spcAft>
        <a:buClr>
          <a:schemeClr val="accent6"/>
        </a:buClr>
        <a:buFont typeface="Wingdings" pitchFamily="2" charset="2"/>
        <a:buChar char="l"/>
        <a:defRPr sz="1500" kern="1200">
          <a:solidFill>
            <a:schemeClr val="tx1"/>
          </a:solidFill>
          <a:latin typeface="+mn-lt"/>
          <a:ea typeface="+mn-ea"/>
          <a:cs typeface="+mn-cs"/>
        </a:defRPr>
      </a:lvl4pPr>
      <a:lvl5pPr marL="1162004" indent="-174619" algn="l" defTabSz="914363" rtl="0" eaLnBrk="1" latinLnBrk="0" hangingPunct="1">
        <a:spcBef>
          <a:spcPts val="0"/>
        </a:spcBef>
        <a:spcAft>
          <a:spcPts val="600"/>
        </a:spcAft>
        <a:buClr>
          <a:schemeClr val="accent6"/>
        </a:buClr>
        <a:buFont typeface="ITCOfficinaSans LT Book" pitchFamily="2" charset="0"/>
        <a:buChar char="&gt;"/>
        <a:defRPr sz="1200" i="1"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fr-FR"/>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84" userDrawn="1">
          <p15:clr>
            <a:srgbClr val="F26B43"/>
          </p15:clr>
        </p15:guide>
        <p15:guide id="2" pos="151" userDrawn="1">
          <p15:clr>
            <a:srgbClr val="F26B43"/>
          </p15:clr>
        </p15:guide>
        <p15:guide id="3" orient="horz" pos="482" userDrawn="1">
          <p15:clr>
            <a:srgbClr val="F26B43"/>
          </p15:clr>
        </p15:guide>
        <p15:guide id="4" pos="604" userDrawn="1">
          <p15:clr>
            <a:srgbClr val="F26B43"/>
          </p15:clr>
        </p15:guide>
        <p15:guide id="5" pos="75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9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9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9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19.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jpe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jpeg"/><Relationship Id="rId2" Type="http://schemas.openxmlformats.org/officeDocument/2006/relationships/notesSlide" Target="../notesSlides/notesSlide24.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gif"/><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en.wikipedia.org/wiki/File:Substitutional_solute.svg"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026005-BB6E-4AA5-9604-32E2B757384E}"/>
              </a:ext>
            </a:extLst>
          </p:cNvPr>
          <p:cNvSpPr/>
          <p:nvPr/>
        </p:nvSpPr>
        <p:spPr>
          <a:xfrm>
            <a:off x="6757051" y="0"/>
            <a:ext cx="5434949" cy="3758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C997A7E0-F110-4B6B-983C-6C1CF52A672C}"/>
              </a:ext>
            </a:extLst>
          </p:cNvPr>
          <p:cNvSpPr>
            <a:spLocks noGrp="1"/>
          </p:cNvSpPr>
          <p:nvPr>
            <p:ph type="sldNum" sz="quarter" idx="12"/>
          </p:nvPr>
        </p:nvSpPr>
        <p:spPr/>
        <p:txBody>
          <a:bodyPr/>
          <a:lstStyle/>
          <a:p>
            <a:fld id="{3F9D9B3F-0DB1-4974-8906-B1DE3690F651}" type="slidenum">
              <a:rPr lang="en-US" smtClean="0"/>
              <a:t>1</a:t>
            </a:fld>
            <a:endParaRPr lang="en-US"/>
          </a:p>
        </p:txBody>
      </p:sp>
      <p:sp>
        <p:nvSpPr>
          <p:cNvPr id="6" name="Rectangle 5">
            <a:extLst>
              <a:ext uri="{FF2B5EF4-FFF2-40B4-BE49-F238E27FC236}">
                <a16:creationId xmlns:a16="http://schemas.microsoft.com/office/drawing/2014/main" id="{1412D52C-B801-4918-882B-3E287A445257}"/>
              </a:ext>
            </a:extLst>
          </p:cNvPr>
          <p:cNvSpPr/>
          <p:nvPr/>
        </p:nvSpPr>
        <p:spPr>
          <a:xfrm>
            <a:off x="6757051" y="78641"/>
            <a:ext cx="5434949" cy="3600984"/>
          </a:xfrm>
          <a:prstGeom prst="rect">
            <a:avLst/>
          </a:prstGeom>
          <a:solidFill>
            <a:schemeClr val="accent1"/>
          </a:solidFill>
          <a:ln>
            <a:noFill/>
          </a:ln>
        </p:spPr>
        <p:txBody>
          <a:bodyPr wrap="square" lIns="91436" tIns="45719" rIns="91436" bIns="45719">
            <a:spAutoFit/>
          </a:bodyPr>
          <a:lstStyle/>
          <a:p>
            <a:pPr algn="ctr"/>
            <a:endParaRPr lang="en-GB" sz="800" dirty="0">
              <a:solidFill>
                <a:schemeClr val="bg1"/>
              </a:solidFill>
              <a:latin typeface="Calibri" panose="020F0502020204030204" pitchFamily="34" charset="0"/>
              <a:ea typeface="Cooper Black" charset="0"/>
              <a:cs typeface="Calibri" panose="020F0502020204030204" pitchFamily="34" charset="0"/>
            </a:endParaRPr>
          </a:p>
          <a:p>
            <a:pPr algn="ctr"/>
            <a:r>
              <a:rPr lang="en-US" sz="3200" b="1" i="1" dirty="0">
                <a:solidFill>
                  <a:schemeClr val="bg1"/>
                </a:solidFill>
                <a:latin typeface="zelda"/>
                <a:cs typeface="Calibri" panose="020F0502020204030204" pitchFamily="34" charset="0"/>
              </a:rPr>
              <a:t>New X-ray analysis techniques for performance characterization of semiconductors for electronics</a:t>
            </a:r>
          </a:p>
          <a:p>
            <a:pPr algn="ctr"/>
            <a:endParaRPr lang="en-GB" sz="2000" dirty="0">
              <a:solidFill>
                <a:schemeClr val="bg1"/>
              </a:solidFill>
              <a:latin typeface="Calibri" panose="020F0502020204030204" pitchFamily="34" charset="0"/>
              <a:ea typeface="Cooper Black" charset="0"/>
              <a:cs typeface="Calibri" panose="020F0502020204030204" pitchFamily="34" charset="0"/>
            </a:endParaRPr>
          </a:p>
          <a:p>
            <a:pPr algn="ctr"/>
            <a:endParaRPr lang="en-GB" sz="2000" dirty="0">
              <a:solidFill>
                <a:schemeClr val="bg1"/>
              </a:solidFill>
              <a:latin typeface="Calibri" panose="020F0502020204030204" pitchFamily="34" charset="0"/>
              <a:ea typeface="Cooper Black" charset="0"/>
              <a:cs typeface="Calibri" panose="020F0502020204030204" pitchFamily="34" charset="0"/>
            </a:endParaRPr>
          </a:p>
          <a:p>
            <a:pPr algn="ctr"/>
            <a:r>
              <a:rPr lang="en-GB" sz="3200" u="sng" dirty="0">
                <a:solidFill>
                  <a:schemeClr val="bg1"/>
                </a:solidFill>
                <a:latin typeface="Calibri" panose="020F0502020204030204" pitchFamily="34" charset="0"/>
                <a:ea typeface="Cooper Black" charset="0"/>
                <a:cs typeface="Calibri" panose="020F0502020204030204" pitchFamily="34" charset="0"/>
              </a:rPr>
              <a:t>Pierre </a:t>
            </a:r>
            <a:r>
              <a:rPr lang="en-GB" sz="3200" u="sng" dirty="0" err="1">
                <a:solidFill>
                  <a:schemeClr val="bg1"/>
                </a:solidFill>
                <a:latin typeface="Calibri" panose="020F0502020204030204" pitchFamily="34" charset="0"/>
                <a:ea typeface="Cooper Black" charset="0"/>
                <a:cs typeface="Calibri" panose="020F0502020204030204" pitchFamily="34" charset="0"/>
              </a:rPr>
              <a:t>Everaere</a:t>
            </a:r>
            <a:endParaRPr lang="en-GB" sz="3200" u="sng" dirty="0">
              <a:solidFill>
                <a:schemeClr val="bg1"/>
              </a:solidFill>
              <a:latin typeface="Calibri" panose="020F0502020204030204" pitchFamily="34" charset="0"/>
              <a:ea typeface="Cooper Black" charset="0"/>
              <a:cs typeface="Calibri" panose="020F0502020204030204" pitchFamily="34" charset="0"/>
            </a:endParaRPr>
          </a:p>
          <a:p>
            <a:pPr algn="ctr"/>
            <a:r>
              <a:rPr lang="en-GB" sz="2000" dirty="0">
                <a:solidFill>
                  <a:schemeClr val="bg1"/>
                </a:solidFill>
                <a:latin typeface="Calibri" panose="020F0502020204030204" pitchFamily="34" charset="0"/>
                <a:ea typeface="Cooper Black" charset="0"/>
                <a:cs typeface="Calibri" panose="020F0502020204030204" pitchFamily="34" charset="0"/>
              </a:rPr>
              <a:t>Presented by : Robin </a:t>
            </a:r>
            <a:r>
              <a:rPr lang="en-GB" sz="2000" dirty="0" err="1">
                <a:solidFill>
                  <a:schemeClr val="bg1"/>
                </a:solidFill>
                <a:latin typeface="Calibri" panose="020F0502020204030204" pitchFamily="34" charset="0"/>
                <a:ea typeface="Cooper Black" charset="0"/>
                <a:cs typeface="Calibri" panose="020F0502020204030204" pitchFamily="34" charset="0"/>
              </a:rPr>
              <a:t>Molle</a:t>
            </a:r>
            <a:endParaRPr lang="en-GB" sz="2000" dirty="0">
              <a:solidFill>
                <a:schemeClr val="bg1"/>
              </a:solidFill>
              <a:latin typeface="Calibri" panose="020F0502020204030204" pitchFamily="34" charset="0"/>
              <a:ea typeface="Cooper Black" charset="0"/>
              <a:cs typeface="Calibri" panose="020F0502020204030204" pitchFamily="34" charset="0"/>
            </a:endParaRPr>
          </a:p>
        </p:txBody>
      </p:sp>
      <p:pic>
        <p:nvPicPr>
          <p:cNvPr id="7" name="Picture 6">
            <a:extLst>
              <a:ext uri="{FF2B5EF4-FFF2-40B4-BE49-F238E27FC236}">
                <a16:creationId xmlns:a16="http://schemas.microsoft.com/office/drawing/2014/main" id="{B8FB68C0-0D19-4100-A463-1FE2AA57E3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961" t="4656" b="25357"/>
          <a:stretch/>
        </p:blipFill>
        <p:spPr>
          <a:xfrm>
            <a:off x="0" y="-27384"/>
            <a:ext cx="6757051" cy="3785650"/>
          </a:xfrm>
          <a:prstGeom prst="rect">
            <a:avLst/>
          </a:prstGeom>
        </p:spPr>
      </p:pic>
      <p:grpSp>
        <p:nvGrpSpPr>
          <p:cNvPr id="3" name="Group 2">
            <a:extLst>
              <a:ext uri="{FF2B5EF4-FFF2-40B4-BE49-F238E27FC236}">
                <a16:creationId xmlns:a16="http://schemas.microsoft.com/office/drawing/2014/main" id="{295CB0D2-9B98-4A13-B5F7-A5F34C8EBD17}"/>
              </a:ext>
            </a:extLst>
          </p:cNvPr>
          <p:cNvGrpSpPr/>
          <p:nvPr/>
        </p:nvGrpSpPr>
        <p:grpSpPr>
          <a:xfrm>
            <a:off x="3636856" y="4077072"/>
            <a:ext cx="4918287" cy="2122549"/>
            <a:chOff x="4007768" y="4095917"/>
            <a:chExt cx="4918287" cy="2122549"/>
          </a:xfrm>
        </p:grpSpPr>
        <p:pic>
          <p:nvPicPr>
            <p:cNvPr id="8" name="Picture 7">
              <a:extLst>
                <a:ext uri="{FF2B5EF4-FFF2-40B4-BE49-F238E27FC236}">
                  <a16:creationId xmlns:a16="http://schemas.microsoft.com/office/drawing/2014/main" id="{0B58F231-2EA0-4299-9A21-374BF780F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7768" y="4095917"/>
              <a:ext cx="1945796" cy="2122549"/>
            </a:xfrm>
            <a:prstGeom prst="rect">
              <a:avLst/>
            </a:prstGeom>
          </p:spPr>
        </p:pic>
        <p:pic>
          <p:nvPicPr>
            <p:cNvPr id="1026" name="Picture 2" descr="Visual search query image">
              <a:extLst>
                <a:ext uri="{FF2B5EF4-FFF2-40B4-BE49-F238E27FC236}">
                  <a16:creationId xmlns:a16="http://schemas.microsoft.com/office/drawing/2014/main" id="{5B40306D-95B0-468C-AFB0-0AABCA5FB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32" y="4210128"/>
              <a:ext cx="2542023" cy="200833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Visual search query image">
            <a:extLst>
              <a:ext uri="{FF2B5EF4-FFF2-40B4-BE49-F238E27FC236}">
                <a16:creationId xmlns:a16="http://schemas.microsoft.com/office/drawing/2014/main" id="{B3FB1637-8EA4-4594-9819-57AAA3DDE0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CE5CFBD-1CA9-4C15-9A93-F7803063CEF4}"/>
              </a:ext>
            </a:extLst>
          </p:cNvPr>
          <p:cNvSpPr>
            <a:spLocks noGrp="1"/>
          </p:cNvSpPr>
          <p:nvPr>
            <p:ph type="ftr" sz="quarter" idx="11"/>
          </p:nvPr>
        </p:nvSpPr>
        <p:spPr/>
        <p:txBody>
          <a:bodyPr/>
          <a:lstStyle/>
          <a:p>
            <a:r>
              <a:rPr lang="it-IT"/>
              <a:t>GDR DI2I - Robin MOLLE - 20/06/2025</a:t>
            </a:r>
            <a:endParaRPr lang="fr-FR"/>
          </a:p>
        </p:txBody>
      </p:sp>
    </p:spTree>
    <p:extLst>
      <p:ext uri="{BB962C8B-B14F-4D97-AF65-F5344CB8AC3E}">
        <p14:creationId xmlns:p14="http://schemas.microsoft.com/office/powerpoint/2010/main" val="134198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00" y="126000"/>
            <a:ext cx="10982400" cy="496800"/>
          </a:xfrm>
        </p:spPr>
        <p:txBody>
          <a:bodyPr/>
          <a:lstStyle/>
          <a:p>
            <a:pPr>
              <a:lnSpc>
                <a:spcPct val="100000"/>
              </a:lnSpc>
            </a:pPr>
            <a:r>
              <a:rPr lang="en-GB" sz="1600" dirty="0">
                <a:latin typeface="+mn-lt"/>
                <a:cs typeface="Calibri" panose="020F0502020204030204" pitchFamily="34" charset="0"/>
              </a:rPr>
              <a:t>Characterization techniques : X Beam Induced Current</a:t>
            </a: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F8B71B8-FABC-49F4-86E1-7ABE9A90D059}"/>
              </a:ext>
            </a:extLst>
          </p:cNvPr>
          <p:cNvSpPr txBox="1"/>
          <p:nvPr/>
        </p:nvSpPr>
        <p:spPr>
          <a:xfrm>
            <a:off x="1028990" y="794929"/>
            <a:ext cx="2014043" cy="523220"/>
          </a:xfrm>
          <a:prstGeom prst="rect">
            <a:avLst/>
          </a:prstGeom>
          <a:solidFill>
            <a:schemeClr val="bg1">
              <a:lumMod val="85000"/>
            </a:schemeClr>
          </a:solidFill>
        </p:spPr>
        <p:txBody>
          <a:bodyPr wrap="square" rtlCol="0">
            <a:spAutoFit/>
          </a:bodyPr>
          <a:lstStyle/>
          <a:p>
            <a:pPr algn="ctr"/>
            <a:r>
              <a:rPr lang="en-US" sz="2800" b="1" dirty="0">
                <a:solidFill>
                  <a:srgbClr val="000090"/>
                </a:solidFill>
                <a:latin typeface="Calibri" panose="020F0502020204030204" pitchFamily="34" charset="0"/>
                <a:cs typeface="Calibri" panose="020F0502020204030204" pitchFamily="34" charset="0"/>
              </a:rPr>
              <a:t>XBIC</a:t>
            </a:r>
            <a:endParaRPr lang="en-US" b="1" dirty="0">
              <a:solidFill>
                <a:srgbClr val="000090"/>
              </a:solidFill>
              <a:latin typeface="Calibri" panose="020F0502020204030204" pitchFamily="34" charset="0"/>
              <a:cs typeface="Calibri" panose="020F0502020204030204" pitchFamily="34" charset="0"/>
            </a:endParaRPr>
          </a:p>
        </p:txBody>
      </p:sp>
      <p:grpSp>
        <p:nvGrpSpPr>
          <p:cNvPr id="14" name="Groupe 31">
            <a:extLst>
              <a:ext uri="{FF2B5EF4-FFF2-40B4-BE49-F238E27FC236}">
                <a16:creationId xmlns:a16="http://schemas.microsoft.com/office/drawing/2014/main" id="{47BC5168-DA00-4188-8D97-6C0269ED3DE4}"/>
              </a:ext>
            </a:extLst>
          </p:cNvPr>
          <p:cNvGrpSpPr/>
          <p:nvPr/>
        </p:nvGrpSpPr>
        <p:grpSpPr>
          <a:xfrm>
            <a:off x="618029" y="1571850"/>
            <a:ext cx="3421479" cy="1742559"/>
            <a:chOff x="478603" y="719823"/>
            <a:chExt cx="4968943" cy="2766340"/>
          </a:xfrm>
        </p:grpSpPr>
        <p:sp>
          <p:nvSpPr>
            <p:cNvPr id="15" name="Rectangle 14">
              <a:extLst>
                <a:ext uri="{FF2B5EF4-FFF2-40B4-BE49-F238E27FC236}">
                  <a16:creationId xmlns:a16="http://schemas.microsoft.com/office/drawing/2014/main" id="{A85C1C74-FE6A-4079-AB3C-4D48BA5A8BBE}"/>
                </a:ext>
              </a:extLst>
            </p:cNvPr>
            <p:cNvSpPr>
              <a:spLocks noChangeArrowheads="1"/>
            </p:cNvSpPr>
            <p:nvPr/>
          </p:nvSpPr>
          <p:spPr bwMode="auto">
            <a:xfrm rot="10800000">
              <a:off x="478603" y="1433995"/>
              <a:ext cx="4404101" cy="1377137"/>
            </a:xfrm>
            <a:prstGeom prst="rect">
              <a:avLst/>
            </a:prstGeom>
            <a:solidFill>
              <a:srgbClr val="FFF3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fr-FR" altLang="fr-FR" sz="1600" dirty="0" err="1">
                  <a:solidFill>
                    <a:srgbClr val="000000"/>
                  </a:solidFill>
                  <a:latin typeface="Calibri" panose="020F0502020204030204" pitchFamily="34" charset="0"/>
                </a:rPr>
                <a:t>SemiC</a:t>
              </a:r>
              <a:r>
                <a:rPr lang="fr-FR" altLang="fr-FR" sz="1600" dirty="0">
                  <a:solidFill>
                    <a:srgbClr val="000000"/>
                  </a:solidFill>
                  <a:latin typeface="Calibri" panose="020F0502020204030204" pitchFamily="34" charset="0"/>
                </a:rPr>
                <a:t>.</a:t>
              </a:r>
              <a:endParaRPr lang="fr-FR" altLang="fr-FR" sz="1100" dirty="0">
                <a:latin typeface="Arial" panose="020B0604020202020204" pitchFamily="34" charset="0"/>
              </a:endParaRPr>
            </a:p>
          </p:txBody>
        </p:sp>
        <p:sp>
          <p:nvSpPr>
            <p:cNvPr id="16" name="Rectangle 15">
              <a:extLst>
                <a:ext uri="{FF2B5EF4-FFF2-40B4-BE49-F238E27FC236}">
                  <a16:creationId xmlns:a16="http://schemas.microsoft.com/office/drawing/2014/main" id="{3E56E56A-3639-4066-B81B-4AFD45AEFF7A}"/>
                </a:ext>
              </a:extLst>
            </p:cNvPr>
            <p:cNvSpPr>
              <a:spLocks noChangeArrowheads="1"/>
            </p:cNvSpPr>
            <p:nvPr/>
          </p:nvSpPr>
          <p:spPr bwMode="auto">
            <a:xfrm>
              <a:off x="817380" y="2811132"/>
              <a:ext cx="3757345" cy="266026"/>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fr-FR" sz="1350"/>
            </a:p>
          </p:txBody>
        </p:sp>
        <p:sp>
          <p:nvSpPr>
            <p:cNvPr id="17" name="Text Box 4">
              <a:extLst>
                <a:ext uri="{FF2B5EF4-FFF2-40B4-BE49-F238E27FC236}">
                  <a16:creationId xmlns:a16="http://schemas.microsoft.com/office/drawing/2014/main" id="{96F9638C-F441-4EA9-867A-BE24C3421705}"/>
                </a:ext>
              </a:extLst>
            </p:cNvPr>
            <p:cNvSpPr txBox="1">
              <a:spLocks noChangeArrowheads="1"/>
            </p:cNvSpPr>
            <p:nvPr/>
          </p:nvSpPr>
          <p:spPr bwMode="auto">
            <a:xfrm>
              <a:off x="2552330" y="1369893"/>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8" name="Text Box 5">
              <a:extLst>
                <a:ext uri="{FF2B5EF4-FFF2-40B4-BE49-F238E27FC236}">
                  <a16:creationId xmlns:a16="http://schemas.microsoft.com/office/drawing/2014/main" id="{36939FD5-F95A-4803-A30B-AB139F2B8111}"/>
                </a:ext>
              </a:extLst>
            </p:cNvPr>
            <p:cNvSpPr txBox="1">
              <a:spLocks noChangeArrowheads="1"/>
            </p:cNvSpPr>
            <p:nvPr/>
          </p:nvSpPr>
          <p:spPr bwMode="auto">
            <a:xfrm>
              <a:off x="2237671" y="163639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 name="Text Box 6">
              <a:extLst>
                <a:ext uri="{FF2B5EF4-FFF2-40B4-BE49-F238E27FC236}">
                  <a16:creationId xmlns:a16="http://schemas.microsoft.com/office/drawing/2014/main" id="{64CBB4F9-EE95-49C7-BE14-85326259AFE8}"/>
                </a:ext>
              </a:extLst>
            </p:cNvPr>
            <p:cNvSpPr txBox="1">
              <a:spLocks noChangeArrowheads="1"/>
            </p:cNvSpPr>
            <p:nvPr/>
          </p:nvSpPr>
          <p:spPr bwMode="auto">
            <a:xfrm>
              <a:off x="2427671" y="1822647"/>
              <a:ext cx="230984" cy="354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0" name="Text Box 7">
              <a:extLst>
                <a:ext uri="{FF2B5EF4-FFF2-40B4-BE49-F238E27FC236}">
                  <a16:creationId xmlns:a16="http://schemas.microsoft.com/office/drawing/2014/main" id="{107D5FB9-CDC8-457F-B2E5-A0FA5C7172E3}"/>
                </a:ext>
              </a:extLst>
            </p:cNvPr>
            <p:cNvSpPr txBox="1">
              <a:spLocks noChangeArrowheads="1"/>
            </p:cNvSpPr>
            <p:nvPr/>
          </p:nvSpPr>
          <p:spPr bwMode="auto">
            <a:xfrm>
              <a:off x="3118453" y="190059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1" name="Text Box 8">
              <a:extLst>
                <a:ext uri="{FF2B5EF4-FFF2-40B4-BE49-F238E27FC236}">
                  <a16:creationId xmlns:a16="http://schemas.microsoft.com/office/drawing/2014/main" id="{2841D82D-DFA8-469F-95FA-CD6EDA1254B0}"/>
                </a:ext>
              </a:extLst>
            </p:cNvPr>
            <p:cNvSpPr txBox="1">
              <a:spLocks noChangeArrowheads="1"/>
            </p:cNvSpPr>
            <p:nvPr/>
          </p:nvSpPr>
          <p:spPr bwMode="auto">
            <a:xfrm>
              <a:off x="3326128" y="209824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2" name="Text Box 9">
              <a:extLst>
                <a:ext uri="{FF2B5EF4-FFF2-40B4-BE49-F238E27FC236}">
                  <a16:creationId xmlns:a16="http://schemas.microsoft.com/office/drawing/2014/main" id="{4BCA02B1-7A66-4212-96BD-9D6A81F2F099}"/>
                </a:ext>
              </a:extLst>
            </p:cNvPr>
            <p:cNvSpPr txBox="1">
              <a:spLocks noChangeArrowheads="1"/>
            </p:cNvSpPr>
            <p:nvPr/>
          </p:nvSpPr>
          <p:spPr bwMode="auto">
            <a:xfrm>
              <a:off x="3081026" y="2286559"/>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3" name="Text Box 10">
              <a:extLst>
                <a:ext uri="{FF2B5EF4-FFF2-40B4-BE49-F238E27FC236}">
                  <a16:creationId xmlns:a16="http://schemas.microsoft.com/office/drawing/2014/main" id="{7B79A536-6698-4FBC-88E0-2B629B3E641E}"/>
                </a:ext>
              </a:extLst>
            </p:cNvPr>
            <p:cNvSpPr txBox="1">
              <a:spLocks noChangeArrowheads="1"/>
            </p:cNvSpPr>
            <p:nvPr/>
          </p:nvSpPr>
          <p:spPr bwMode="auto">
            <a:xfrm>
              <a:off x="2898651" y="171512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4" name="Text Box 11">
              <a:extLst>
                <a:ext uri="{FF2B5EF4-FFF2-40B4-BE49-F238E27FC236}">
                  <a16:creationId xmlns:a16="http://schemas.microsoft.com/office/drawing/2014/main" id="{A5901C4D-69A4-4AB3-92F2-C1E99F459817}"/>
                </a:ext>
              </a:extLst>
            </p:cNvPr>
            <p:cNvSpPr txBox="1">
              <a:spLocks noChangeArrowheads="1"/>
            </p:cNvSpPr>
            <p:nvPr/>
          </p:nvSpPr>
          <p:spPr bwMode="auto">
            <a:xfrm>
              <a:off x="2546986" y="197159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5" name="Text Box 12">
              <a:extLst>
                <a:ext uri="{FF2B5EF4-FFF2-40B4-BE49-F238E27FC236}">
                  <a16:creationId xmlns:a16="http://schemas.microsoft.com/office/drawing/2014/main" id="{E51E52FB-9D16-4F57-A79D-6DABBFA773E3}"/>
                </a:ext>
              </a:extLst>
            </p:cNvPr>
            <p:cNvSpPr txBox="1">
              <a:spLocks noChangeArrowheads="1"/>
            </p:cNvSpPr>
            <p:nvPr/>
          </p:nvSpPr>
          <p:spPr bwMode="auto">
            <a:xfrm>
              <a:off x="2693853" y="212895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6" name="Text Box 13">
              <a:extLst>
                <a:ext uri="{FF2B5EF4-FFF2-40B4-BE49-F238E27FC236}">
                  <a16:creationId xmlns:a16="http://schemas.microsoft.com/office/drawing/2014/main" id="{5CFEEEC7-E33D-465E-8735-733147FED1D7}"/>
                </a:ext>
              </a:extLst>
            </p:cNvPr>
            <p:cNvSpPr txBox="1">
              <a:spLocks noChangeArrowheads="1"/>
            </p:cNvSpPr>
            <p:nvPr/>
          </p:nvSpPr>
          <p:spPr bwMode="auto">
            <a:xfrm>
              <a:off x="3500441" y="2272671"/>
              <a:ext cx="230983"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9" name="Text Box 14">
              <a:extLst>
                <a:ext uri="{FF2B5EF4-FFF2-40B4-BE49-F238E27FC236}">
                  <a16:creationId xmlns:a16="http://schemas.microsoft.com/office/drawing/2014/main" id="{464CA4A6-2DAB-4984-BC32-19DAA66C8701}"/>
                </a:ext>
              </a:extLst>
            </p:cNvPr>
            <p:cNvSpPr txBox="1">
              <a:spLocks noChangeArrowheads="1"/>
            </p:cNvSpPr>
            <p:nvPr/>
          </p:nvSpPr>
          <p:spPr bwMode="auto">
            <a:xfrm>
              <a:off x="2777969" y="1569898"/>
              <a:ext cx="158050" cy="2999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2" name="Text Box 15">
              <a:extLst>
                <a:ext uri="{FF2B5EF4-FFF2-40B4-BE49-F238E27FC236}">
                  <a16:creationId xmlns:a16="http://schemas.microsoft.com/office/drawing/2014/main" id="{300B2A06-6231-43AE-B54A-8E55F1D38A43}"/>
                </a:ext>
              </a:extLst>
            </p:cNvPr>
            <p:cNvSpPr txBox="1">
              <a:spLocks noChangeArrowheads="1"/>
            </p:cNvSpPr>
            <p:nvPr/>
          </p:nvSpPr>
          <p:spPr bwMode="auto">
            <a:xfrm>
              <a:off x="1952639" y="145562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3" name="Text Box 16">
              <a:extLst>
                <a:ext uri="{FF2B5EF4-FFF2-40B4-BE49-F238E27FC236}">
                  <a16:creationId xmlns:a16="http://schemas.microsoft.com/office/drawing/2014/main" id="{63F059C5-72C3-429E-84CE-1BD1AC4D5CA7}"/>
                </a:ext>
              </a:extLst>
            </p:cNvPr>
            <p:cNvSpPr txBox="1">
              <a:spLocks noChangeArrowheads="1"/>
            </p:cNvSpPr>
            <p:nvPr/>
          </p:nvSpPr>
          <p:spPr bwMode="auto">
            <a:xfrm>
              <a:off x="1893838" y="131991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34" name="Rectangle 33">
              <a:extLst>
                <a:ext uri="{FF2B5EF4-FFF2-40B4-BE49-F238E27FC236}">
                  <a16:creationId xmlns:a16="http://schemas.microsoft.com/office/drawing/2014/main" id="{387D2B3A-E613-4B0A-B038-BC45EDDA6CC8}"/>
                </a:ext>
              </a:extLst>
            </p:cNvPr>
            <p:cNvSpPr>
              <a:spLocks noChangeArrowheads="1"/>
            </p:cNvSpPr>
            <p:nvPr/>
          </p:nvSpPr>
          <p:spPr bwMode="auto">
            <a:xfrm>
              <a:off x="817380" y="1185063"/>
              <a:ext cx="3757345" cy="248932"/>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1350">
                <a:latin typeface="Arial" panose="020B0604020202020204" pitchFamily="34" charset="0"/>
              </a:endParaRPr>
            </a:p>
          </p:txBody>
        </p:sp>
        <p:sp>
          <p:nvSpPr>
            <p:cNvPr id="35" name="Text Box 18">
              <a:extLst>
                <a:ext uri="{FF2B5EF4-FFF2-40B4-BE49-F238E27FC236}">
                  <a16:creationId xmlns:a16="http://schemas.microsoft.com/office/drawing/2014/main" id="{E2EF026C-79A1-44CA-94F8-C6CE55EABFA7}"/>
                </a:ext>
              </a:extLst>
            </p:cNvPr>
            <p:cNvSpPr txBox="1">
              <a:spLocks noChangeArrowheads="1"/>
            </p:cNvSpPr>
            <p:nvPr/>
          </p:nvSpPr>
          <p:spPr bwMode="auto">
            <a:xfrm>
              <a:off x="2276863" y="1294858"/>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cxnSp>
          <p:nvCxnSpPr>
            <p:cNvPr id="36" name="AutoShape 19">
              <a:extLst>
                <a:ext uri="{FF2B5EF4-FFF2-40B4-BE49-F238E27FC236}">
                  <a16:creationId xmlns:a16="http://schemas.microsoft.com/office/drawing/2014/main" id="{DF6D3AEC-4225-4E4F-BD3D-8B8AF080FA9C}"/>
                </a:ext>
              </a:extLst>
            </p:cNvPr>
            <p:cNvCxnSpPr>
              <a:cxnSpLocks noChangeShapeType="1"/>
            </p:cNvCxnSpPr>
            <p:nvPr/>
          </p:nvCxnSpPr>
          <p:spPr bwMode="auto">
            <a:xfrm>
              <a:off x="1262665" y="719823"/>
              <a:ext cx="3102249" cy="2687145"/>
            </a:xfrm>
            <a:prstGeom prst="straightConnector1">
              <a:avLst/>
            </a:prstGeom>
            <a:noFill/>
            <a:ln w="254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8" name="AutoShape 20">
              <a:extLst>
                <a:ext uri="{FF2B5EF4-FFF2-40B4-BE49-F238E27FC236}">
                  <a16:creationId xmlns:a16="http://schemas.microsoft.com/office/drawing/2014/main" id="{010B6257-D097-4A60-8A53-1A9BCB8AA175}"/>
                </a:ext>
              </a:extLst>
            </p:cNvPr>
            <p:cNvCxnSpPr>
              <a:cxnSpLocks noChangeShapeType="1"/>
            </p:cNvCxnSpPr>
            <p:nvPr/>
          </p:nvCxnSpPr>
          <p:spPr bwMode="auto">
            <a:xfrm flipV="1">
              <a:off x="4297544" y="1516260"/>
              <a:ext cx="0" cy="1153847"/>
            </a:xfrm>
            <a:prstGeom prst="straightConnector1">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40" name="Text Box 21">
              <a:extLst>
                <a:ext uri="{FF2B5EF4-FFF2-40B4-BE49-F238E27FC236}">
                  <a16:creationId xmlns:a16="http://schemas.microsoft.com/office/drawing/2014/main" id="{394340DC-9CFC-4E1F-8E5C-E9B0FE197DE3}"/>
                </a:ext>
              </a:extLst>
            </p:cNvPr>
            <p:cNvSpPr txBox="1">
              <a:spLocks noChangeArrowheads="1"/>
            </p:cNvSpPr>
            <p:nvPr/>
          </p:nvSpPr>
          <p:spPr bwMode="auto">
            <a:xfrm>
              <a:off x="3516687" y="3135735"/>
              <a:ext cx="857617" cy="3504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200" dirty="0">
                  <a:solidFill>
                    <a:srgbClr val="000000"/>
                  </a:solidFill>
                  <a:latin typeface="Calibri" panose="020F0502020204030204" pitchFamily="34" charset="0"/>
                </a:rPr>
                <a:t>X-ray</a:t>
              </a:r>
              <a:endParaRPr lang="fr-FR" altLang="fr-FR" sz="1050" dirty="0">
                <a:latin typeface="Arial" panose="020B0604020202020204" pitchFamily="34" charset="0"/>
              </a:endParaRPr>
            </a:p>
          </p:txBody>
        </p:sp>
        <p:sp>
          <p:nvSpPr>
            <p:cNvPr id="42" name="Text Box 22">
              <a:extLst>
                <a:ext uri="{FF2B5EF4-FFF2-40B4-BE49-F238E27FC236}">
                  <a16:creationId xmlns:a16="http://schemas.microsoft.com/office/drawing/2014/main" id="{F4C71555-8910-4A51-AEF1-C85BFEECEE14}"/>
                </a:ext>
              </a:extLst>
            </p:cNvPr>
            <p:cNvSpPr txBox="1">
              <a:spLocks noChangeArrowheads="1"/>
            </p:cNvSpPr>
            <p:nvPr/>
          </p:nvSpPr>
          <p:spPr bwMode="auto">
            <a:xfrm>
              <a:off x="3647149" y="1127500"/>
              <a:ext cx="1800397" cy="211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sp>
          <p:nvSpPr>
            <p:cNvPr id="43" name="Text Box 23">
              <a:extLst>
                <a:ext uri="{FF2B5EF4-FFF2-40B4-BE49-F238E27FC236}">
                  <a16:creationId xmlns:a16="http://schemas.microsoft.com/office/drawing/2014/main" id="{DEA38104-BF4B-4D76-832D-89DB6AA8CFC8}"/>
                </a:ext>
              </a:extLst>
            </p:cNvPr>
            <p:cNvSpPr txBox="1">
              <a:spLocks noChangeArrowheads="1"/>
            </p:cNvSpPr>
            <p:nvPr/>
          </p:nvSpPr>
          <p:spPr bwMode="auto">
            <a:xfrm>
              <a:off x="867242" y="2789787"/>
              <a:ext cx="1791413" cy="319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pic>
          <p:nvPicPr>
            <p:cNvPr id="44" name="Picture 28">
              <a:extLst>
                <a:ext uri="{FF2B5EF4-FFF2-40B4-BE49-F238E27FC236}">
                  <a16:creationId xmlns:a16="http://schemas.microsoft.com/office/drawing/2014/main" id="{5619C4D8-5404-43EF-BBDC-15AF7F19A56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7637" y="1869893"/>
              <a:ext cx="320812" cy="5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cxnSp>
        <p:nvCxnSpPr>
          <p:cNvPr id="47" name="Connecteur droit 189">
            <a:extLst>
              <a:ext uri="{FF2B5EF4-FFF2-40B4-BE49-F238E27FC236}">
                <a16:creationId xmlns:a16="http://schemas.microsoft.com/office/drawing/2014/main" id="{A8A33226-3B67-445C-A1D9-73A2DD7DD5CF}"/>
              </a:ext>
            </a:extLst>
          </p:cNvPr>
          <p:cNvCxnSpPr/>
          <p:nvPr/>
        </p:nvCxnSpPr>
        <p:spPr>
          <a:xfrm flipV="1">
            <a:off x="3440171" y="1608691"/>
            <a:ext cx="0" cy="4108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190">
            <a:extLst>
              <a:ext uri="{FF2B5EF4-FFF2-40B4-BE49-F238E27FC236}">
                <a16:creationId xmlns:a16="http://schemas.microsoft.com/office/drawing/2014/main" id="{73C540D1-A92B-4657-A606-DF427C319EBC}"/>
              </a:ext>
            </a:extLst>
          </p:cNvPr>
          <p:cNvCxnSpPr/>
          <p:nvPr/>
        </p:nvCxnSpPr>
        <p:spPr>
          <a:xfrm flipV="1">
            <a:off x="3442447" y="3004075"/>
            <a:ext cx="0" cy="350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200">
            <a:extLst>
              <a:ext uri="{FF2B5EF4-FFF2-40B4-BE49-F238E27FC236}">
                <a16:creationId xmlns:a16="http://schemas.microsoft.com/office/drawing/2014/main" id="{944E2AAB-7385-44A8-AA9E-D2B01C8A104B}"/>
              </a:ext>
            </a:extLst>
          </p:cNvPr>
          <p:cNvCxnSpPr>
            <a:cxnSpLocks/>
            <a:endCxn id="62" idx="6"/>
          </p:cNvCxnSpPr>
          <p:nvPr/>
        </p:nvCxnSpPr>
        <p:spPr>
          <a:xfrm flipV="1">
            <a:off x="3431704" y="1595177"/>
            <a:ext cx="3314534" cy="20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201">
            <a:extLst>
              <a:ext uri="{FF2B5EF4-FFF2-40B4-BE49-F238E27FC236}">
                <a16:creationId xmlns:a16="http://schemas.microsoft.com/office/drawing/2014/main" id="{27C2C169-73F0-43AE-AE16-7D300D690359}"/>
              </a:ext>
            </a:extLst>
          </p:cNvPr>
          <p:cNvCxnSpPr>
            <a:cxnSpLocks/>
            <a:endCxn id="63" idx="5"/>
          </p:cNvCxnSpPr>
          <p:nvPr/>
        </p:nvCxnSpPr>
        <p:spPr>
          <a:xfrm>
            <a:off x="3440171" y="3363974"/>
            <a:ext cx="3320570" cy="19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202">
            <a:extLst>
              <a:ext uri="{FF2B5EF4-FFF2-40B4-BE49-F238E27FC236}">
                <a16:creationId xmlns:a16="http://schemas.microsoft.com/office/drawing/2014/main" id="{E842673F-B2F0-4F39-A8C5-E97E47C29EED}"/>
              </a:ext>
            </a:extLst>
          </p:cNvPr>
          <p:cNvCxnSpPr/>
          <p:nvPr/>
        </p:nvCxnSpPr>
        <p:spPr>
          <a:xfrm>
            <a:off x="6578543" y="2365356"/>
            <a:ext cx="378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203">
            <a:extLst>
              <a:ext uri="{FF2B5EF4-FFF2-40B4-BE49-F238E27FC236}">
                <a16:creationId xmlns:a16="http://schemas.microsoft.com/office/drawing/2014/main" id="{ABBCBE78-F0BD-48F4-9F62-66A2CEC1A5D9}"/>
              </a:ext>
            </a:extLst>
          </p:cNvPr>
          <p:cNvCxnSpPr/>
          <p:nvPr/>
        </p:nvCxnSpPr>
        <p:spPr>
          <a:xfrm>
            <a:off x="6675856" y="2474109"/>
            <a:ext cx="19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204">
            <a:extLst>
              <a:ext uri="{FF2B5EF4-FFF2-40B4-BE49-F238E27FC236}">
                <a16:creationId xmlns:a16="http://schemas.microsoft.com/office/drawing/2014/main" id="{9BD541BC-DBA7-4362-9E79-4645DCC401CB}"/>
              </a:ext>
            </a:extLst>
          </p:cNvPr>
          <p:cNvCxnSpPr/>
          <p:nvPr/>
        </p:nvCxnSpPr>
        <p:spPr>
          <a:xfrm flipV="1">
            <a:off x="6769650" y="1606642"/>
            <a:ext cx="0" cy="7587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205">
            <a:extLst>
              <a:ext uri="{FF2B5EF4-FFF2-40B4-BE49-F238E27FC236}">
                <a16:creationId xmlns:a16="http://schemas.microsoft.com/office/drawing/2014/main" id="{EB50A8B5-A0A4-44DD-8491-FCEDD06E5F2F}"/>
              </a:ext>
            </a:extLst>
          </p:cNvPr>
          <p:cNvCxnSpPr/>
          <p:nvPr/>
        </p:nvCxnSpPr>
        <p:spPr>
          <a:xfrm flipV="1">
            <a:off x="6769648" y="2483169"/>
            <a:ext cx="0" cy="874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Ellipse 206">
            <a:extLst>
              <a:ext uri="{FF2B5EF4-FFF2-40B4-BE49-F238E27FC236}">
                <a16:creationId xmlns:a16="http://schemas.microsoft.com/office/drawing/2014/main" id="{0B185241-693D-4709-924E-4F9B3A941DE1}"/>
              </a:ext>
            </a:extLst>
          </p:cNvPr>
          <p:cNvSpPr/>
          <p:nvPr/>
        </p:nvSpPr>
        <p:spPr>
          <a:xfrm flipH="1">
            <a:off x="6746238" y="1568221"/>
            <a:ext cx="47541" cy="5391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207">
            <a:extLst>
              <a:ext uri="{FF2B5EF4-FFF2-40B4-BE49-F238E27FC236}">
                <a16:creationId xmlns:a16="http://schemas.microsoft.com/office/drawing/2014/main" id="{772029EA-5336-48E6-A22C-88AA6D9FCF5C}"/>
              </a:ext>
            </a:extLst>
          </p:cNvPr>
          <p:cNvSpPr/>
          <p:nvPr/>
        </p:nvSpPr>
        <p:spPr>
          <a:xfrm flipH="1">
            <a:off x="6753779" y="3337435"/>
            <a:ext cx="47541" cy="5391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5" name="Image 39">
            <a:extLst>
              <a:ext uri="{FF2B5EF4-FFF2-40B4-BE49-F238E27FC236}">
                <a16:creationId xmlns:a16="http://schemas.microsoft.com/office/drawing/2014/main" id="{43017238-5026-4F14-B1E4-F49CBA05B405}"/>
              </a:ext>
            </a:extLst>
          </p:cNvPr>
          <p:cNvPicPr/>
          <p:nvPr/>
        </p:nvPicPr>
        <p:blipFill rotWithShape="1">
          <a:blip r:embed="rId4" cstate="print"/>
          <a:srcRect t="47844"/>
          <a:stretch/>
        </p:blipFill>
        <p:spPr bwMode="auto">
          <a:xfrm>
            <a:off x="3836317" y="1709564"/>
            <a:ext cx="2545916" cy="1649204"/>
          </a:xfrm>
          <a:prstGeom prst="rect">
            <a:avLst/>
          </a:prstGeom>
          <a:noFill/>
          <a:ln w="9525">
            <a:noFill/>
            <a:miter lim="800000"/>
            <a:headEnd/>
            <a:tailEnd/>
          </a:ln>
        </p:spPr>
      </p:pic>
      <p:sp>
        <p:nvSpPr>
          <p:cNvPr id="12" name="Oval 11">
            <a:extLst>
              <a:ext uri="{FF2B5EF4-FFF2-40B4-BE49-F238E27FC236}">
                <a16:creationId xmlns:a16="http://schemas.microsoft.com/office/drawing/2014/main" id="{5641F73B-D8CF-4B0A-BF6C-F3B311478965}"/>
              </a:ext>
            </a:extLst>
          </p:cNvPr>
          <p:cNvSpPr/>
          <p:nvPr/>
        </p:nvSpPr>
        <p:spPr>
          <a:xfrm>
            <a:off x="5638231" y="1360665"/>
            <a:ext cx="504044" cy="49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endParaRPr lang="en-US" dirty="0"/>
          </a:p>
        </p:txBody>
      </p:sp>
      <p:sp>
        <p:nvSpPr>
          <p:cNvPr id="4" name="Slide Number Placeholder 3">
            <a:extLst>
              <a:ext uri="{FF2B5EF4-FFF2-40B4-BE49-F238E27FC236}">
                <a16:creationId xmlns:a16="http://schemas.microsoft.com/office/drawing/2014/main" id="{951DB98A-AF11-4FF9-A09D-F29DBD77E0B0}"/>
              </a:ext>
            </a:extLst>
          </p:cNvPr>
          <p:cNvSpPr>
            <a:spLocks noGrp="1"/>
          </p:cNvSpPr>
          <p:nvPr>
            <p:ph type="sldNum" sz="quarter" idx="15"/>
          </p:nvPr>
        </p:nvSpPr>
        <p:spPr/>
        <p:txBody>
          <a:bodyPr/>
          <a:lstStyle/>
          <a:p>
            <a:r>
              <a:rPr lang="fr-FR"/>
              <a:t>Page </a:t>
            </a:r>
            <a:fld id="{733122C9-A0B9-462F-8757-0847AD287B63}" type="slidenum">
              <a:rPr lang="fr-FR" smtClean="0"/>
              <a:pPr/>
              <a:t>10</a:t>
            </a:fld>
            <a:endParaRPr lang="fr-FR"/>
          </a:p>
        </p:txBody>
      </p:sp>
      <p:sp>
        <p:nvSpPr>
          <p:cNvPr id="143" name="ZoneTexte 192">
            <a:extLst>
              <a:ext uri="{FF2B5EF4-FFF2-40B4-BE49-F238E27FC236}">
                <a16:creationId xmlns:a16="http://schemas.microsoft.com/office/drawing/2014/main" id="{1E00B84A-D787-4E32-93B6-ADE0AE0283C1}"/>
              </a:ext>
            </a:extLst>
          </p:cNvPr>
          <p:cNvSpPr txBox="1"/>
          <p:nvPr/>
        </p:nvSpPr>
        <p:spPr>
          <a:xfrm>
            <a:off x="5355535" y="1030541"/>
            <a:ext cx="1081899" cy="276999"/>
          </a:xfrm>
          <a:prstGeom prst="rect">
            <a:avLst/>
          </a:prstGeom>
          <a:noFill/>
        </p:spPr>
        <p:txBody>
          <a:bodyPr wrap="none" rtlCol="0">
            <a:spAutoFit/>
          </a:bodyPr>
          <a:lstStyle/>
          <a:p>
            <a:pPr algn="ctr"/>
            <a:r>
              <a:rPr lang="en-US" sz="1200" b="1" dirty="0">
                <a:solidFill>
                  <a:srgbClr val="000090"/>
                </a:solidFill>
                <a:latin typeface="Calibri" panose="020F0502020204030204" pitchFamily="34" charset="0"/>
                <a:cs typeface="Calibri" panose="020F0502020204030204" pitchFamily="34" charset="0"/>
              </a:rPr>
              <a:t>Pico-ammeter</a:t>
            </a:r>
          </a:p>
        </p:txBody>
      </p:sp>
      <p:sp>
        <p:nvSpPr>
          <p:cNvPr id="5" name="Rectangle 4">
            <a:extLst>
              <a:ext uri="{FF2B5EF4-FFF2-40B4-BE49-F238E27FC236}">
                <a16:creationId xmlns:a16="http://schemas.microsoft.com/office/drawing/2014/main" id="{2FF6EAA2-9F09-4806-BE21-A541FA151621}"/>
              </a:ext>
            </a:extLst>
          </p:cNvPr>
          <p:cNvSpPr/>
          <p:nvPr/>
        </p:nvSpPr>
        <p:spPr>
          <a:xfrm>
            <a:off x="3845452" y="1981339"/>
            <a:ext cx="2591974" cy="133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3017B5A-6DB6-41B3-8D98-1A5130E98694}"/>
              </a:ext>
            </a:extLst>
          </p:cNvPr>
          <p:cNvSpPr/>
          <p:nvPr/>
        </p:nvSpPr>
        <p:spPr>
          <a:xfrm rot="16200000">
            <a:off x="3308518" y="2131747"/>
            <a:ext cx="1468604" cy="60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98AF4C05-1D65-48C9-B76D-A69376ABC002}"/>
              </a:ext>
            </a:extLst>
          </p:cNvPr>
          <p:cNvSpPr txBox="1"/>
          <p:nvPr/>
        </p:nvSpPr>
        <p:spPr>
          <a:xfrm>
            <a:off x="5259251" y="3850830"/>
            <a:ext cx="6702698" cy="1938992"/>
          </a:xfrm>
          <a:prstGeom prst="rect">
            <a:avLst/>
          </a:prstGeom>
          <a:noFill/>
        </p:spPr>
        <p:txBody>
          <a:bodyPr wrap="square" rtlCol="0">
            <a:spAutoFit/>
          </a:bodyPr>
          <a:lstStyle/>
          <a:p>
            <a:r>
              <a:rPr lang="en-US" sz="2000" dirty="0"/>
              <a:t>X-ray interaction with semiconductor:</a:t>
            </a:r>
          </a:p>
          <a:p>
            <a:pPr marL="742950" lvl="1" indent="-285750">
              <a:buFont typeface="Arial" panose="020B0604020202020204" pitchFamily="34" charset="0"/>
              <a:buChar char="•"/>
            </a:pPr>
            <a:r>
              <a:rPr lang="en-US" sz="2000" b="1" dirty="0">
                <a:solidFill>
                  <a:schemeClr val="accent6"/>
                </a:solidFill>
              </a:rPr>
              <a:t>Photoelectric effect</a:t>
            </a:r>
          </a:p>
          <a:p>
            <a:pPr marL="742950" lvl="1" indent="-285750">
              <a:buFont typeface="Arial" panose="020B0604020202020204" pitchFamily="34" charset="0"/>
              <a:buChar char="•"/>
            </a:pPr>
            <a:r>
              <a:rPr lang="en-US" sz="2000" dirty="0"/>
              <a:t>Compton effect</a:t>
            </a:r>
          </a:p>
          <a:p>
            <a:pPr marL="742950" lvl="1" indent="-285750">
              <a:buFont typeface="Arial" panose="020B0604020202020204" pitchFamily="34" charset="0"/>
              <a:buChar char="•"/>
            </a:pPr>
            <a:r>
              <a:rPr lang="en-US" sz="2000" dirty="0"/>
              <a:t>Pair creation</a:t>
            </a:r>
          </a:p>
          <a:p>
            <a:r>
              <a:rPr lang="en-US" sz="2000" dirty="0"/>
              <a:t>Electric field apply </a:t>
            </a:r>
          </a:p>
          <a:p>
            <a:r>
              <a:rPr lang="en-US" sz="2000" dirty="0"/>
              <a:t>	</a:t>
            </a:r>
            <a:r>
              <a:rPr lang="en-US" sz="2000" dirty="0">
                <a:solidFill>
                  <a:srgbClr val="FF0000"/>
                </a:solidFill>
              </a:rPr>
              <a:t>=&gt; Induced current inside the semiconductor</a:t>
            </a:r>
          </a:p>
        </p:txBody>
      </p:sp>
      <p:pic>
        <p:nvPicPr>
          <p:cNvPr id="49" name="Picture 4" descr="Visual search query image">
            <a:extLst>
              <a:ext uri="{FF2B5EF4-FFF2-40B4-BE49-F238E27FC236}">
                <a16:creationId xmlns:a16="http://schemas.microsoft.com/office/drawing/2014/main" id="{0B80DDB5-0EA6-4132-ACAA-5E0EA3EED4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C9D55219-A92C-4EA2-A3E1-E3AAEB4B80C6}"/>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175066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00" y="126000"/>
            <a:ext cx="10982400" cy="496800"/>
          </a:xfrm>
        </p:spPr>
        <p:txBody>
          <a:bodyPr/>
          <a:lstStyle/>
          <a:p>
            <a:pPr>
              <a:lnSpc>
                <a:spcPct val="100000"/>
              </a:lnSpc>
            </a:pPr>
            <a:r>
              <a:rPr lang="en-GB" sz="1600" dirty="0">
                <a:latin typeface="+mn-lt"/>
                <a:cs typeface="Calibri" panose="020F0502020204030204" pitchFamily="34" charset="0"/>
              </a:rPr>
              <a:t>Characterization techniques : X Beam Induced Current</a:t>
            </a: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F8B71B8-FABC-49F4-86E1-7ABE9A90D059}"/>
              </a:ext>
            </a:extLst>
          </p:cNvPr>
          <p:cNvSpPr txBox="1"/>
          <p:nvPr/>
        </p:nvSpPr>
        <p:spPr>
          <a:xfrm>
            <a:off x="1028990" y="794929"/>
            <a:ext cx="2014043" cy="523220"/>
          </a:xfrm>
          <a:prstGeom prst="rect">
            <a:avLst/>
          </a:prstGeom>
          <a:solidFill>
            <a:schemeClr val="bg1">
              <a:lumMod val="85000"/>
            </a:schemeClr>
          </a:solidFill>
        </p:spPr>
        <p:txBody>
          <a:bodyPr wrap="square" rtlCol="0">
            <a:spAutoFit/>
          </a:bodyPr>
          <a:lstStyle/>
          <a:p>
            <a:pPr algn="ctr"/>
            <a:r>
              <a:rPr lang="en-US" sz="2800" b="1" dirty="0">
                <a:solidFill>
                  <a:srgbClr val="000090"/>
                </a:solidFill>
                <a:latin typeface="Calibri" panose="020F0502020204030204" pitchFamily="34" charset="0"/>
                <a:cs typeface="Calibri" panose="020F0502020204030204" pitchFamily="34" charset="0"/>
              </a:rPr>
              <a:t>XBIC</a:t>
            </a:r>
            <a:endParaRPr lang="en-US" b="1" dirty="0">
              <a:solidFill>
                <a:srgbClr val="000090"/>
              </a:solidFill>
              <a:latin typeface="Calibri" panose="020F0502020204030204" pitchFamily="34" charset="0"/>
              <a:cs typeface="Calibri" panose="020F0502020204030204" pitchFamily="34" charset="0"/>
            </a:endParaRPr>
          </a:p>
        </p:txBody>
      </p:sp>
      <p:grpSp>
        <p:nvGrpSpPr>
          <p:cNvPr id="14" name="Groupe 31">
            <a:extLst>
              <a:ext uri="{FF2B5EF4-FFF2-40B4-BE49-F238E27FC236}">
                <a16:creationId xmlns:a16="http://schemas.microsoft.com/office/drawing/2014/main" id="{47BC5168-DA00-4188-8D97-6C0269ED3DE4}"/>
              </a:ext>
            </a:extLst>
          </p:cNvPr>
          <p:cNvGrpSpPr/>
          <p:nvPr/>
        </p:nvGrpSpPr>
        <p:grpSpPr>
          <a:xfrm>
            <a:off x="618029" y="1571850"/>
            <a:ext cx="3421479" cy="1742559"/>
            <a:chOff x="478603" y="719823"/>
            <a:chExt cx="4968943" cy="2766340"/>
          </a:xfrm>
        </p:grpSpPr>
        <p:sp>
          <p:nvSpPr>
            <p:cNvPr id="15" name="Rectangle 14">
              <a:extLst>
                <a:ext uri="{FF2B5EF4-FFF2-40B4-BE49-F238E27FC236}">
                  <a16:creationId xmlns:a16="http://schemas.microsoft.com/office/drawing/2014/main" id="{A85C1C74-FE6A-4079-AB3C-4D48BA5A8BBE}"/>
                </a:ext>
              </a:extLst>
            </p:cNvPr>
            <p:cNvSpPr>
              <a:spLocks noChangeArrowheads="1"/>
            </p:cNvSpPr>
            <p:nvPr/>
          </p:nvSpPr>
          <p:spPr bwMode="auto">
            <a:xfrm rot="10800000">
              <a:off x="478603" y="1433995"/>
              <a:ext cx="4404101" cy="1377137"/>
            </a:xfrm>
            <a:prstGeom prst="rect">
              <a:avLst/>
            </a:prstGeom>
            <a:solidFill>
              <a:srgbClr val="FFF3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fr-FR" altLang="fr-FR" sz="1600" dirty="0" err="1">
                  <a:solidFill>
                    <a:srgbClr val="000000"/>
                  </a:solidFill>
                  <a:latin typeface="Calibri" panose="020F0502020204030204" pitchFamily="34" charset="0"/>
                </a:rPr>
                <a:t>SemiC</a:t>
              </a:r>
              <a:r>
                <a:rPr lang="fr-FR" altLang="fr-FR" sz="1600" dirty="0">
                  <a:solidFill>
                    <a:srgbClr val="000000"/>
                  </a:solidFill>
                  <a:latin typeface="Calibri" panose="020F0502020204030204" pitchFamily="34" charset="0"/>
                </a:rPr>
                <a:t>.</a:t>
              </a:r>
              <a:endParaRPr lang="fr-FR" altLang="fr-FR" sz="1100" dirty="0">
                <a:latin typeface="Arial" panose="020B0604020202020204" pitchFamily="34" charset="0"/>
              </a:endParaRPr>
            </a:p>
          </p:txBody>
        </p:sp>
        <p:sp>
          <p:nvSpPr>
            <p:cNvPr id="16" name="Rectangle 15">
              <a:extLst>
                <a:ext uri="{FF2B5EF4-FFF2-40B4-BE49-F238E27FC236}">
                  <a16:creationId xmlns:a16="http://schemas.microsoft.com/office/drawing/2014/main" id="{3E56E56A-3639-4066-B81B-4AFD45AEFF7A}"/>
                </a:ext>
              </a:extLst>
            </p:cNvPr>
            <p:cNvSpPr>
              <a:spLocks noChangeArrowheads="1"/>
            </p:cNvSpPr>
            <p:nvPr/>
          </p:nvSpPr>
          <p:spPr bwMode="auto">
            <a:xfrm>
              <a:off x="817380" y="2811132"/>
              <a:ext cx="3757345" cy="266026"/>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fr-FR" sz="1350"/>
            </a:p>
          </p:txBody>
        </p:sp>
        <p:sp>
          <p:nvSpPr>
            <p:cNvPr id="17" name="Text Box 4">
              <a:extLst>
                <a:ext uri="{FF2B5EF4-FFF2-40B4-BE49-F238E27FC236}">
                  <a16:creationId xmlns:a16="http://schemas.microsoft.com/office/drawing/2014/main" id="{96F9638C-F441-4EA9-867A-BE24C3421705}"/>
                </a:ext>
              </a:extLst>
            </p:cNvPr>
            <p:cNvSpPr txBox="1">
              <a:spLocks noChangeArrowheads="1"/>
            </p:cNvSpPr>
            <p:nvPr/>
          </p:nvSpPr>
          <p:spPr bwMode="auto">
            <a:xfrm>
              <a:off x="2552330" y="1369893"/>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8" name="Text Box 5">
              <a:extLst>
                <a:ext uri="{FF2B5EF4-FFF2-40B4-BE49-F238E27FC236}">
                  <a16:creationId xmlns:a16="http://schemas.microsoft.com/office/drawing/2014/main" id="{36939FD5-F95A-4803-A30B-AB139F2B8111}"/>
                </a:ext>
              </a:extLst>
            </p:cNvPr>
            <p:cNvSpPr txBox="1">
              <a:spLocks noChangeArrowheads="1"/>
            </p:cNvSpPr>
            <p:nvPr/>
          </p:nvSpPr>
          <p:spPr bwMode="auto">
            <a:xfrm>
              <a:off x="2237671" y="163639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 name="Text Box 6">
              <a:extLst>
                <a:ext uri="{FF2B5EF4-FFF2-40B4-BE49-F238E27FC236}">
                  <a16:creationId xmlns:a16="http://schemas.microsoft.com/office/drawing/2014/main" id="{64CBB4F9-EE95-49C7-BE14-85326259AFE8}"/>
                </a:ext>
              </a:extLst>
            </p:cNvPr>
            <p:cNvSpPr txBox="1">
              <a:spLocks noChangeArrowheads="1"/>
            </p:cNvSpPr>
            <p:nvPr/>
          </p:nvSpPr>
          <p:spPr bwMode="auto">
            <a:xfrm>
              <a:off x="2427671" y="1822647"/>
              <a:ext cx="230984" cy="354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0" name="Text Box 7">
              <a:extLst>
                <a:ext uri="{FF2B5EF4-FFF2-40B4-BE49-F238E27FC236}">
                  <a16:creationId xmlns:a16="http://schemas.microsoft.com/office/drawing/2014/main" id="{107D5FB9-CDC8-457F-B2E5-A0FA5C7172E3}"/>
                </a:ext>
              </a:extLst>
            </p:cNvPr>
            <p:cNvSpPr txBox="1">
              <a:spLocks noChangeArrowheads="1"/>
            </p:cNvSpPr>
            <p:nvPr/>
          </p:nvSpPr>
          <p:spPr bwMode="auto">
            <a:xfrm>
              <a:off x="3118453" y="190059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1" name="Text Box 8">
              <a:extLst>
                <a:ext uri="{FF2B5EF4-FFF2-40B4-BE49-F238E27FC236}">
                  <a16:creationId xmlns:a16="http://schemas.microsoft.com/office/drawing/2014/main" id="{2841D82D-DFA8-469F-95FA-CD6EDA1254B0}"/>
                </a:ext>
              </a:extLst>
            </p:cNvPr>
            <p:cNvSpPr txBox="1">
              <a:spLocks noChangeArrowheads="1"/>
            </p:cNvSpPr>
            <p:nvPr/>
          </p:nvSpPr>
          <p:spPr bwMode="auto">
            <a:xfrm>
              <a:off x="3326128" y="209824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2" name="Text Box 9">
              <a:extLst>
                <a:ext uri="{FF2B5EF4-FFF2-40B4-BE49-F238E27FC236}">
                  <a16:creationId xmlns:a16="http://schemas.microsoft.com/office/drawing/2014/main" id="{4BCA02B1-7A66-4212-96BD-9D6A81F2F099}"/>
                </a:ext>
              </a:extLst>
            </p:cNvPr>
            <p:cNvSpPr txBox="1">
              <a:spLocks noChangeArrowheads="1"/>
            </p:cNvSpPr>
            <p:nvPr/>
          </p:nvSpPr>
          <p:spPr bwMode="auto">
            <a:xfrm>
              <a:off x="3081026" y="2286559"/>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3" name="Text Box 10">
              <a:extLst>
                <a:ext uri="{FF2B5EF4-FFF2-40B4-BE49-F238E27FC236}">
                  <a16:creationId xmlns:a16="http://schemas.microsoft.com/office/drawing/2014/main" id="{7B79A536-6698-4FBC-88E0-2B629B3E641E}"/>
                </a:ext>
              </a:extLst>
            </p:cNvPr>
            <p:cNvSpPr txBox="1">
              <a:spLocks noChangeArrowheads="1"/>
            </p:cNvSpPr>
            <p:nvPr/>
          </p:nvSpPr>
          <p:spPr bwMode="auto">
            <a:xfrm>
              <a:off x="2898651" y="171512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4" name="Text Box 11">
              <a:extLst>
                <a:ext uri="{FF2B5EF4-FFF2-40B4-BE49-F238E27FC236}">
                  <a16:creationId xmlns:a16="http://schemas.microsoft.com/office/drawing/2014/main" id="{A5901C4D-69A4-4AB3-92F2-C1E99F459817}"/>
                </a:ext>
              </a:extLst>
            </p:cNvPr>
            <p:cNvSpPr txBox="1">
              <a:spLocks noChangeArrowheads="1"/>
            </p:cNvSpPr>
            <p:nvPr/>
          </p:nvSpPr>
          <p:spPr bwMode="auto">
            <a:xfrm>
              <a:off x="2546986" y="197159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5" name="Text Box 12">
              <a:extLst>
                <a:ext uri="{FF2B5EF4-FFF2-40B4-BE49-F238E27FC236}">
                  <a16:creationId xmlns:a16="http://schemas.microsoft.com/office/drawing/2014/main" id="{E51E52FB-9D16-4F57-A79D-6DABBFA773E3}"/>
                </a:ext>
              </a:extLst>
            </p:cNvPr>
            <p:cNvSpPr txBox="1">
              <a:spLocks noChangeArrowheads="1"/>
            </p:cNvSpPr>
            <p:nvPr/>
          </p:nvSpPr>
          <p:spPr bwMode="auto">
            <a:xfrm>
              <a:off x="2693853" y="212895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6" name="Text Box 13">
              <a:extLst>
                <a:ext uri="{FF2B5EF4-FFF2-40B4-BE49-F238E27FC236}">
                  <a16:creationId xmlns:a16="http://schemas.microsoft.com/office/drawing/2014/main" id="{5CFEEEC7-E33D-465E-8735-733147FED1D7}"/>
                </a:ext>
              </a:extLst>
            </p:cNvPr>
            <p:cNvSpPr txBox="1">
              <a:spLocks noChangeArrowheads="1"/>
            </p:cNvSpPr>
            <p:nvPr/>
          </p:nvSpPr>
          <p:spPr bwMode="auto">
            <a:xfrm>
              <a:off x="3500441" y="2272671"/>
              <a:ext cx="230983"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9" name="Text Box 14">
              <a:extLst>
                <a:ext uri="{FF2B5EF4-FFF2-40B4-BE49-F238E27FC236}">
                  <a16:creationId xmlns:a16="http://schemas.microsoft.com/office/drawing/2014/main" id="{464CA4A6-2DAB-4984-BC32-19DAA66C8701}"/>
                </a:ext>
              </a:extLst>
            </p:cNvPr>
            <p:cNvSpPr txBox="1">
              <a:spLocks noChangeArrowheads="1"/>
            </p:cNvSpPr>
            <p:nvPr/>
          </p:nvSpPr>
          <p:spPr bwMode="auto">
            <a:xfrm>
              <a:off x="2777969" y="1569898"/>
              <a:ext cx="158050" cy="2999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2" name="Text Box 15">
              <a:extLst>
                <a:ext uri="{FF2B5EF4-FFF2-40B4-BE49-F238E27FC236}">
                  <a16:creationId xmlns:a16="http://schemas.microsoft.com/office/drawing/2014/main" id="{300B2A06-6231-43AE-B54A-8E55F1D38A43}"/>
                </a:ext>
              </a:extLst>
            </p:cNvPr>
            <p:cNvSpPr txBox="1">
              <a:spLocks noChangeArrowheads="1"/>
            </p:cNvSpPr>
            <p:nvPr/>
          </p:nvSpPr>
          <p:spPr bwMode="auto">
            <a:xfrm>
              <a:off x="1952639" y="145562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3" name="Text Box 16">
              <a:extLst>
                <a:ext uri="{FF2B5EF4-FFF2-40B4-BE49-F238E27FC236}">
                  <a16:creationId xmlns:a16="http://schemas.microsoft.com/office/drawing/2014/main" id="{63F059C5-72C3-429E-84CE-1BD1AC4D5CA7}"/>
                </a:ext>
              </a:extLst>
            </p:cNvPr>
            <p:cNvSpPr txBox="1">
              <a:spLocks noChangeArrowheads="1"/>
            </p:cNvSpPr>
            <p:nvPr/>
          </p:nvSpPr>
          <p:spPr bwMode="auto">
            <a:xfrm>
              <a:off x="1893838" y="131991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34" name="Rectangle 33">
              <a:extLst>
                <a:ext uri="{FF2B5EF4-FFF2-40B4-BE49-F238E27FC236}">
                  <a16:creationId xmlns:a16="http://schemas.microsoft.com/office/drawing/2014/main" id="{387D2B3A-E613-4B0A-B038-BC45EDDA6CC8}"/>
                </a:ext>
              </a:extLst>
            </p:cNvPr>
            <p:cNvSpPr>
              <a:spLocks noChangeArrowheads="1"/>
            </p:cNvSpPr>
            <p:nvPr/>
          </p:nvSpPr>
          <p:spPr bwMode="auto">
            <a:xfrm>
              <a:off x="817380" y="1185063"/>
              <a:ext cx="3757345" cy="248932"/>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1350">
                <a:latin typeface="Arial" panose="020B0604020202020204" pitchFamily="34" charset="0"/>
              </a:endParaRPr>
            </a:p>
          </p:txBody>
        </p:sp>
        <p:sp>
          <p:nvSpPr>
            <p:cNvPr id="35" name="Text Box 18">
              <a:extLst>
                <a:ext uri="{FF2B5EF4-FFF2-40B4-BE49-F238E27FC236}">
                  <a16:creationId xmlns:a16="http://schemas.microsoft.com/office/drawing/2014/main" id="{E2EF026C-79A1-44CA-94F8-C6CE55EABFA7}"/>
                </a:ext>
              </a:extLst>
            </p:cNvPr>
            <p:cNvSpPr txBox="1">
              <a:spLocks noChangeArrowheads="1"/>
            </p:cNvSpPr>
            <p:nvPr/>
          </p:nvSpPr>
          <p:spPr bwMode="auto">
            <a:xfrm>
              <a:off x="2276863" y="1294858"/>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cxnSp>
          <p:nvCxnSpPr>
            <p:cNvPr id="36" name="AutoShape 19">
              <a:extLst>
                <a:ext uri="{FF2B5EF4-FFF2-40B4-BE49-F238E27FC236}">
                  <a16:creationId xmlns:a16="http://schemas.microsoft.com/office/drawing/2014/main" id="{DF6D3AEC-4225-4E4F-BD3D-8B8AF080FA9C}"/>
                </a:ext>
              </a:extLst>
            </p:cNvPr>
            <p:cNvCxnSpPr>
              <a:cxnSpLocks noChangeShapeType="1"/>
            </p:cNvCxnSpPr>
            <p:nvPr/>
          </p:nvCxnSpPr>
          <p:spPr bwMode="auto">
            <a:xfrm>
              <a:off x="1262665" y="719823"/>
              <a:ext cx="3102249" cy="2687145"/>
            </a:xfrm>
            <a:prstGeom prst="straightConnector1">
              <a:avLst/>
            </a:prstGeom>
            <a:noFill/>
            <a:ln w="254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8" name="AutoShape 20">
              <a:extLst>
                <a:ext uri="{FF2B5EF4-FFF2-40B4-BE49-F238E27FC236}">
                  <a16:creationId xmlns:a16="http://schemas.microsoft.com/office/drawing/2014/main" id="{010B6257-D097-4A60-8A53-1A9BCB8AA175}"/>
                </a:ext>
              </a:extLst>
            </p:cNvPr>
            <p:cNvCxnSpPr>
              <a:cxnSpLocks noChangeShapeType="1"/>
            </p:cNvCxnSpPr>
            <p:nvPr/>
          </p:nvCxnSpPr>
          <p:spPr bwMode="auto">
            <a:xfrm flipV="1">
              <a:off x="4297544" y="1516260"/>
              <a:ext cx="0" cy="1153847"/>
            </a:xfrm>
            <a:prstGeom prst="straightConnector1">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40" name="Text Box 21">
              <a:extLst>
                <a:ext uri="{FF2B5EF4-FFF2-40B4-BE49-F238E27FC236}">
                  <a16:creationId xmlns:a16="http://schemas.microsoft.com/office/drawing/2014/main" id="{394340DC-9CFC-4E1F-8E5C-E9B0FE197DE3}"/>
                </a:ext>
              </a:extLst>
            </p:cNvPr>
            <p:cNvSpPr txBox="1">
              <a:spLocks noChangeArrowheads="1"/>
            </p:cNvSpPr>
            <p:nvPr/>
          </p:nvSpPr>
          <p:spPr bwMode="auto">
            <a:xfrm>
              <a:off x="3516687" y="3135735"/>
              <a:ext cx="857617" cy="3504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200" dirty="0">
                  <a:solidFill>
                    <a:srgbClr val="000000"/>
                  </a:solidFill>
                  <a:latin typeface="Calibri" panose="020F0502020204030204" pitchFamily="34" charset="0"/>
                </a:rPr>
                <a:t>X-ray</a:t>
              </a:r>
              <a:endParaRPr lang="fr-FR" altLang="fr-FR" sz="1050" dirty="0">
                <a:latin typeface="Arial" panose="020B0604020202020204" pitchFamily="34" charset="0"/>
              </a:endParaRPr>
            </a:p>
          </p:txBody>
        </p:sp>
        <p:sp>
          <p:nvSpPr>
            <p:cNvPr id="42" name="Text Box 22">
              <a:extLst>
                <a:ext uri="{FF2B5EF4-FFF2-40B4-BE49-F238E27FC236}">
                  <a16:creationId xmlns:a16="http://schemas.microsoft.com/office/drawing/2014/main" id="{F4C71555-8910-4A51-AEF1-C85BFEECEE14}"/>
                </a:ext>
              </a:extLst>
            </p:cNvPr>
            <p:cNvSpPr txBox="1">
              <a:spLocks noChangeArrowheads="1"/>
            </p:cNvSpPr>
            <p:nvPr/>
          </p:nvSpPr>
          <p:spPr bwMode="auto">
            <a:xfrm>
              <a:off x="3647149" y="1127500"/>
              <a:ext cx="1800397" cy="211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sp>
          <p:nvSpPr>
            <p:cNvPr id="43" name="Text Box 23">
              <a:extLst>
                <a:ext uri="{FF2B5EF4-FFF2-40B4-BE49-F238E27FC236}">
                  <a16:creationId xmlns:a16="http://schemas.microsoft.com/office/drawing/2014/main" id="{DEA38104-BF4B-4D76-832D-89DB6AA8CFC8}"/>
                </a:ext>
              </a:extLst>
            </p:cNvPr>
            <p:cNvSpPr txBox="1">
              <a:spLocks noChangeArrowheads="1"/>
            </p:cNvSpPr>
            <p:nvPr/>
          </p:nvSpPr>
          <p:spPr bwMode="auto">
            <a:xfrm>
              <a:off x="867242" y="2789787"/>
              <a:ext cx="1791413" cy="319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pic>
          <p:nvPicPr>
            <p:cNvPr id="44" name="Picture 28">
              <a:extLst>
                <a:ext uri="{FF2B5EF4-FFF2-40B4-BE49-F238E27FC236}">
                  <a16:creationId xmlns:a16="http://schemas.microsoft.com/office/drawing/2014/main" id="{5619C4D8-5404-43EF-BBDC-15AF7F19A56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7637" y="1869893"/>
              <a:ext cx="320812" cy="5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cxnSp>
        <p:nvCxnSpPr>
          <p:cNvPr id="47" name="Connecteur droit 189">
            <a:extLst>
              <a:ext uri="{FF2B5EF4-FFF2-40B4-BE49-F238E27FC236}">
                <a16:creationId xmlns:a16="http://schemas.microsoft.com/office/drawing/2014/main" id="{A8A33226-3B67-445C-A1D9-73A2DD7DD5CF}"/>
              </a:ext>
            </a:extLst>
          </p:cNvPr>
          <p:cNvCxnSpPr/>
          <p:nvPr/>
        </p:nvCxnSpPr>
        <p:spPr>
          <a:xfrm flipV="1">
            <a:off x="3440171" y="1608691"/>
            <a:ext cx="0" cy="4108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190">
            <a:extLst>
              <a:ext uri="{FF2B5EF4-FFF2-40B4-BE49-F238E27FC236}">
                <a16:creationId xmlns:a16="http://schemas.microsoft.com/office/drawing/2014/main" id="{73C540D1-A92B-4657-A606-DF427C319EBC}"/>
              </a:ext>
            </a:extLst>
          </p:cNvPr>
          <p:cNvCxnSpPr/>
          <p:nvPr/>
        </p:nvCxnSpPr>
        <p:spPr>
          <a:xfrm flipV="1">
            <a:off x="3442447" y="3004075"/>
            <a:ext cx="0" cy="350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200">
            <a:extLst>
              <a:ext uri="{FF2B5EF4-FFF2-40B4-BE49-F238E27FC236}">
                <a16:creationId xmlns:a16="http://schemas.microsoft.com/office/drawing/2014/main" id="{944E2AAB-7385-44A8-AA9E-D2B01C8A104B}"/>
              </a:ext>
            </a:extLst>
          </p:cNvPr>
          <p:cNvCxnSpPr>
            <a:cxnSpLocks/>
            <a:endCxn id="62" idx="6"/>
          </p:cNvCxnSpPr>
          <p:nvPr/>
        </p:nvCxnSpPr>
        <p:spPr>
          <a:xfrm flipV="1">
            <a:off x="3431704" y="1595177"/>
            <a:ext cx="3314534" cy="20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201">
            <a:extLst>
              <a:ext uri="{FF2B5EF4-FFF2-40B4-BE49-F238E27FC236}">
                <a16:creationId xmlns:a16="http://schemas.microsoft.com/office/drawing/2014/main" id="{27C2C169-73F0-43AE-AE16-7D300D690359}"/>
              </a:ext>
            </a:extLst>
          </p:cNvPr>
          <p:cNvCxnSpPr>
            <a:cxnSpLocks/>
            <a:endCxn id="63" idx="5"/>
          </p:cNvCxnSpPr>
          <p:nvPr/>
        </p:nvCxnSpPr>
        <p:spPr>
          <a:xfrm>
            <a:off x="3440171" y="3363974"/>
            <a:ext cx="3320570" cy="19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202">
            <a:extLst>
              <a:ext uri="{FF2B5EF4-FFF2-40B4-BE49-F238E27FC236}">
                <a16:creationId xmlns:a16="http://schemas.microsoft.com/office/drawing/2014/main" id="{E842673F-B2F0-4F39-A8C5-E97E47C29EED}"/>
              </a:ext>
            </a:extLst>
          </p:cNvPr>
          <p:cNvCxnSpPr/>
          <p:nvPr/>
        </p:nvCxnSpPr>
        <p:spPr>
          <a:xfrm>
            <a:off x="6578543" y="2365356"/>
            <a:ext cx="378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203">
            <a:extLst>
              <a:ext uri="{FF2B5EF4-FFF2-40B4-BE49-F238E27FC236}">
                <a16:creationId xmlns:a16="http://schemas.microsoft.com/office/drawing/2014/main" id="{ABBCBE78-F0BD-48F4-9F62-66A2CEC1A5D9}"/>
              </a:ext>
            </a:extLst>
          </p:cNvPr>
          <p:cNvCxnSpPr/>
          <p:nvPr/>
        </p:nvCxnSpPr>
        <p:spPr>
          <a:xfrm>
            <a:off x="6675856" y="2474109"/>
            <a:ext cx="19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204">
            <a:extLst>
              <a:ext uri="{FF2B5EF4-FFF2-40B4-BE49-F238E27FC236}">
                <a16:creationId xmlns:a16="http://schemas.microsoft.com/office/drawing/2014/main" id="{9BD541BC-DBA7-4362-9E79-4645DCC401CB}"/>
              </a:ext>
            </a:extLst>
          </p:cNvPr>
          <p:cNvCxnSpPr/>
          <p:nvPr/>
        </p:nvCxnSpPr>
        <p:spPr>
          <a:xfrm flipV="1">
            <a:off x="6769650" y="1606642"/>
            <a:ext cx="0" cy="7587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205">
            <a:extLst>
              <a:ext uri="{FF2B5EF4-FFF2-40B4-BE49-F238E27FC236}">
                <a16:creationId xmlns:a16="http://schemas.microsoft.com/office/drawing/2014/main" id="{EB50A8B5-A0A4-44DD-8491-FCEDD06E5F2F}"/>
              </a:ext>
            </a:extLst>
          </p:cNvPr>
          <p:cNvCxnSpPr/>
          <p:nvPr/>
        </p:nvCxnSpPr>
        <p:spPr>
          <a:xfrm flipV="1">
            <a:off x="6769648" y="2483169"/>
            <a:ext cx="0" cy="874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Ellipse 206">
            <a:extLst>
              <a:ext uri="{FF2B5EF4-FFF2-40B4-BE49-F238E27FC236}">
                <a16:creationId xmlns:a16="http://schemas.microsoft.com/office/drawing/2014/main" id="{0B185241-693D-4709-924E-4F9B3A941DE1}"/>
              </a:ext>
            </a:extLst>
          </p:cNvPr>
          <p:cNvSpPr/>
          <p:nvPr/>
        </p:nvSpPr>
        <p:spPr>
          <a:xfrm flipH="1">
            <a:off x="6746238" y="1568221"/>
            <a:ext cx="47541" cy="5391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207">
            <a:extLst>
              <a:ext uri="{FF2B5EF4-FFF2-40B4-BE49-F238E27FC236}">
                <a16:creationId xmlns:a16="http://schemas.microsoft.com/office/drawing/2014/main" id="{772029EA-5336-48E6-A22C-88AA6D9FCF5C}"/>
              </a:ext>
            </a:extLst>
          </p:cNvPr>
          <p:cNvSpPr/>
          <p:nvPr/>
        </p:nvSpPr>
        <p:spPr>
          <a:xfrm flipH="1">
            <a:off x="6753779" y="3337435"/>
            <a:ext cx="47541" cy="5391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5" name="Image 39">
            <a:extLst>
              <a:ext uri="{FF2B5EF4-FFF2-40B4-BE49-F238E27FC236}">
                <a16:creationId xmlns:a16="http://schemas.microsoft.com/office/drawing/2014/main" id="{43017238-5026-4F14-B1E4-F49CBA05B405}"/>
              </a:ext>
            </a:extLst>
          </p:cNvPr>
          <p:cNvPicPr/>
          <p:nvPr/>
        </p:nvPicPr>
        <p:blipFill rotWithShape="1">
          <a:blip r:embed="rId4" cstate="print"/>
          <a:srcRect t="47844"/>
          <a:stretch/>
        </p:blipFill>
        <p:spPr bwMode="auto">
          <a:xfrm>
            <a:off x="3836317" y="1709564"/>
            <a:ext cx="2545916" cy="1649204"/>
          </a:xfrm>
          <a:prstGeom prst="rect">
            <a:avLst/>
          </a:prstGeom>
          <a:noFill/>
          <a:ln w="9525">
            <a:noFill/>
            <a:miter lim="800000"/>
            <a:headEnd/>
            <a:tailEnd/>
          </a:ln>
        </p:spPr>
      </p:pic>
      <p:sp>
        <p:nvSpPr>
          <p:cNvPr id="12" name="Oval 11">
            <a:extLst>
              <a:ext uri="{FF2B5EF4-FFF2-40B4-BE49-F238E27FC236}">
                <a16:creationId xmlns:a16="http://schemas.microsoft.com/office/drawing/2014/main" id="{5641F73B-D8CF-4B0A-BF6C-F3B311478965}"/>
              </a:ext>
            </a:extLst>
          </p:cNvPr>
          <p:cNvSpPr/>
          <p:nvPr/>
        </p:nvSpPr>
        <p:spPr>
          <a:xfrm>
            <a:off x="5638231" y="1360665"/>
            <a:ext cx="504044" cy="49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endParaRPr lang="en-US" dirty="0"/>
          </a:p>
        </p:txBody>
      </p:sp>
      <p:sp>
        <p:nvSpPr>
          <p:cNvPr id="4" name="Slide Number Placeholder 3">
            <a:extLst>
              <a:ext uri="{FF2B5EF4-FFF2-40B4-BE49-F238E27FC236}">
                <a16:creationId xmlns:a16="http://schemas.microsoft.com/office/drawing/2014/main" id="{951DB98A-AF11-4FF9-A09D-F29DBD77E0B0}"/>
              </a:ext>
            </a:extLst>
          </p:cNvPr>
          <p:cNvSpPr>
            <a:spLocks noGrp="1"/>
          </p:cNvSpPr>
          <p:nvPr>
            <p:ph type="sldNum" sz="quarter" idx="15"/>
          </p:nvPr>
        </p:nvSpPr>
        <p:spPr/>
        <p:txBody>
          <a:bodyPr/>
          <a:lstStyle/>
          <a:p>
            <a:r>
              <a:rPr lang="fr-FR"/>
              <a:t>Page </a:t>
            </a:r>
            <a:fld id="{733122C9-A0B9-462F-8757-0847AD287B63}" type="slidenum">
              <a:rPr lang="fr-FR" smtClean="0"/>
              <a:pPr/>
              <a:t>11</a:t>
            </a:fld>
            <a:endParaRPr lang="fr-FR"/>
          </a:p>
        </p:txBody>
      </p:sp>
      <p:sp>
        <p:nvSpPr>
          <p:cNvPr id="8" name="Rectangle 7">
            <a:extLst>
              <a:ext uri="{FF2B5EF4-FFF2-40B4-BE49-F238E27FC236}">
                <a16:creationId xmlns:a16="http://schemas.microsoft.com/office/drawing/2014/main" id="{64B2D8D8-1D5C-4103-A179-69CB0213C7C4}"/>
              </a:ext>
            </a:extLst>
          </p:cNvPr>
          <p:cNvSpPr/>
          <p:nvPr/>
        </p:nvSpPr>
        <p:spPr>
          <a:xfrm>
            <a:off x="1898129"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23285E8-9BFD-4D59-A2BC-CBC4144F0771}"/>
              </a:ext>
            </a:extLst>
          </p:cNvPr>
          <p:cNvSpPr/>
          <p:nvPr/>
        </p:nvSpPr>
        <p:spPr>
          <a:xfrm>
            <a:off x="2386298"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C281658-5485-4FCE-ADED-414DBDF1A53A}"/>
              </a:ext>
            </a:extLst>
          </p:cNvPr>
          <p:cNvSpPr/>
          <p:nvPr/>
        </p:nvSpPr>
        <p:spPr>
          <a:xfrm>
            <a:off x="2872315"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FF160CE-52AE-4A21-91E5-329D423A5141}"/>
              </a:ext>
            </a:extLst>
          </p:cNvPr>
          <p:cNvSpPr/>
          <p:nvPr/>
        </p:nvSpPr>
        <p:spPr>
          <a:xfrm>
            <a:off x="3360484"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AFBBD1C-9DCA-428D-8655-4D0E8F71D6C8}"/>
              </a:ext>
            </a:extLst>
          </p:cNvPr>
          <p:cNvSpPr/>
          <p:nvPr/>
        </p:nvSpPr>
        <p:spPr>
          <a:xfrm>
            <a:off x="3845728"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74C48C5-F851-48E1-9B1B-BC3A5B3C0807}"/>
              </a:ext>
            </a:extLst>
          </p:cNvPr>
          <p:cNvSpPr/>
          <p:nvPr/>
        </p:nvSpPr>
        <p:spPr>
          <a:xfrm>
            <a:off x="1897853"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936AC4E-0386-4870-B697-1537243383F7}"/>
              </a:ext>
            </a:extLst>
          </p:cNvPr>
          <p:cNvSpPr/>
          <p:nvPr/>
        </p:nvSpPr>
        <p:spPr>
          <a:xfrm>
            <a:off x="2386023"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A5D5ED5-923D-4674-9897-CF8C1B1E2DE7}"/>
              </a:ext>
            </a:extLst>
          </p:cNvPr>
          <p:cNvSpPr/>
          <p:nvPr/>
        </p:nvSpPr>
        <p:spPr>
          <a:xfrm>
            <a:off x="2872039"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AFF51F5B-4034-4818-BF22-AB012FEA13EB}"/>
              </a:ext>
            </a:extLst>
          </p:cNvPr>
          <p:cNvSpPr/>
          <p:nvPr/>
        </p:nvSpPr>
        <p:spPr>
          <a:xfrm>
            <a:off x="3360209"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87471C7-2CC9-4B76-B5E5-B7E528BC2603}"/>
              </a:ext>
            </a:extLst>
          </p:cNvPr>
          <p:cNvSpPr/>
          <p:nvPr/>
        </p:nvSpPr>
        <p:spPr>
          <a:xfrm>
            <a:off x="3845452"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C799969-F4F9-4EE5-AF02-D206DE7906A2}"/>
              </a:ext>
            </a:extLst>
          </p:cNvPr>
          <p:cNvSpPr/>
          <p:nvPr/>
        </p:nvSpPr>
        <p:spPr>
          <a:xfrm>
            <a:off x="1898129"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5E9E271-93C7-4D42-8613-E9416F5EE469}"/>
              </a:ext>
            </a:extLst>
          </p:cNvPr>
          <p:cNvSpPr/>
          <p:nvPr/>
        </p:nvSpPr>
        <p:spPr>
          <a:xfrm>
            <a:off x="2386298"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BFA8AA2A-B51F-4397-ACE8-303B1998BB95}"/>
              </a:ext>
            </a:extLst>
          </p:cNvPr>
          <p:cNvSpPr/>
          <p:nvPr/>
        </p:nvSpPr>
        <p:spPr>
          <a:xfrm>
            <a:off x="2872315"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92ADF81-76D2-40C2-A042-49309BBBE74C}"/>
              </a:ext>
            </a:extLst>
          </p:cNvPr>
          <p:cNvSpPr/>
          <p:nvPr/>
        </p:nvSpPr>
        <p:spPr>
          <a:xfrm>
            <a:off x="3360484"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D72986C-AB44-457C-9A74-71F7BB957CCF}"/>
              </a:ext>
            </a:extLst>
          </p:cNvPr>
          <p:cNvSpPr/>
          <p:nvPr/>
        </p:nvSpPr>
        <p:spPr>
          <a:xfrm>
            <a:off x="3845728"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0DD4ABD-9EE5-48D3-BABE-23C7B3E2241C}"/>
              </a:ext>
            </a:extLst>
          </p:cNvPr>
          <p:cNvSpPr/>
          <p:nvPr/>
        </p:nvSpPr>
        <p:spPr>
          <a:xfrm>
            <a:off x="1898129"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95F760F-B86F-4F34-8480-566B6FBCFE5F}"/>
              </a:ext>
            </a:extLst>
          </p:cNvPr>
          <p:cNvSpPr/>
          <p:nvPr/>
        </p:nvSpPr>
        <p:spPr>
          <a:xfrm>
            <a:off x="2386298"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7C30A62-4415-40EF-8FE4-9F7880D83F0A}"/>
              </a:ext>
            </a:extLst>
          </p:cNvPr>
          <p:cNvSpPr/>
          <p:nvPr/>
        </p:nvSpPr>
        <p:spPr>
          <a:xfrm>
            <a:off x="2872315"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95CD65B5-93F4-4391-921E-769602FB934D}"/>
              </a:ext>
            </a:extLst>
          </p:cNvPr>
          <p:cNvSpPr/>
          <p:nvPr/>
        </p:nvSpPr>
        <p:spPr>
          <a:xfrm>
            <a:off x="3360484"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9096181-E1ED-406D-91DA-CB58E5499198}"/>
              </a:ext>
            </a:extLst>
          </p:cNvPr>
          <p:cNvSpPr/>
          <p:nvPr/>
        </p:nvSpPr>
        <p:spPr>
          <a:xfrm>
            <a:off x="3845728"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B34A5135-A71A-438C-A484-B18AC0EBDA05}"/>
              </a:ext>
            </a:extLst>
          </p:cNvPr>
          <p:cNvSpPr/>
          <p:nvPr/>
        </p:nvSpPr>
        <p:spPr>
          <a:xfrm>
            <a:off x="1898129"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5B64BEF-E690-496E-ABDD-2C871E5D281B}"/>
              </a:ext>
            </a:extLst>
          </p:cNvPr>
          <p:cNvSpPr/>
          <p:nvPr/>
        </p:nvSpPr>
        <p:spPr>
          <a:xfrm>
            <a:off x="2386298"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1BFB5B-E8E6-4B89-8EC3-8B8CB4E6A1C4}"/>
              </a:ext>
            </a:extLst>
          </p:cNvPr>
          <p:cNvSpPr/>
          <p:nvPr/>
        </p:nvSpPr>
        <p:spPr>
          <a:xfrm>
            <a:off x="2872315"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D6807A82-E911-4257-807C-DEEC014CE60B}"/>
              </a:ext>
            </a:extLst>
          </p:cNvPr>
          <p:cNvSpPr/>
          <p:nvPr/>
        </p:nvSpPr>
        <p:spPr>
          <a:xfrm>
            <a:off x="3360484"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7A72C6EB-F6EC-4FAE-9BD7-AA97D4E94236}"/>
              </a:ext>
            </a:extLst>
          </p:cNvPr>
          <p:cNvSpPr/>
          <p:nvPr/>
        </p:nvSpPr>
        <p:spPr>
          <a:xfrm>
            <a:off x="3845728"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ZoneTexte 192">
            <a:extLst>
              <a:ext uri="{FF2B5EF4-FFF2-40B4-BE49-F238E27FC236}">
                <a16:creationId xmlns:a16="http://schemas.microsoft.com/office/drawing/2014/main" id="{1E00B84A-D787-4E32-93B6-ADE0AE0283C1}"/>
              </a:ext>
            </a:extLst>
          </p:cNvPr>
          <p:cNvSpPr txBox="1"/>
          <p:nvPr/>
        </p:nvSpPr>
        <p:spPr>
          <a:xfrm>
            <a:off x="5355535" y="1030541"/>
            <a:ext cx="1081899" cy="276999"/>
          </a:xfrm>
          <a:prstGeom prst="rect">
            <a:avLst/>
          </a:prstGeom>
          <a:noFill/>
        </p:spPr>
        <p:txBody>
          <a:bodyPr wrap="none" rtlCol="0">
            <a:spAutoFit/>
          </a:bodyPr>
          <a:lstStyle/>
          <a:p>
            <a:pPr algn="ctr"/>
            <a:r>
              <a:rPr lang="en-US" sz="1200" b="1" dirty="0">
                <a:solidFill>
                  <a:srgbClr val="000090"/>
                </a:solidFill>
                <a:latin typeface="Calibri" panose="020F0502020204030204" pitchFamily="34" charset="0"/>
                <a:cs typeface="Calibri" panose="020F0502020204030204" pitchFamily="34" charset="0"/>
              </a:rPr>
              <a:t>Pico-ammeter</a:t>
            </a:r>
          </a:p>
        </p:txBody>
      </p:sp>
      <p:sp>
        <p:nvSpPr>
          <p:cNvPr id="5" name="Rectangle 4">
            <a:extLst>
              <a:ext uri="{FF2B5EF4-FFF2-40B4-BE49-F238E27FC236}">
                <a16:creationId xmlns:a16="http://schemas.microsoft.com/office/drawing/2014/main" id="{2FF6EAA2-9F09-4806-BE21-A541FA151621}"/>
              </a:ext>
            </a:extLst>
          </p:cNvPr>
          <p:cNvSpPr/>
          <p:nvPr/>
        </p:nvSpPr>
        <p:spPr>
          <a:xfrm>
            <a:off x="3845452" y="1981339"/>
            <a:ext cx="2591974" cy="133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3017B5A-6DB6-41B3-8D98-1A5130E98694}"/>
              </a:ext>
            </a:extLst>
          </p:cNvPr>
          <p:cNvSpPr/>
          <p:nvPr/>
        </p:nvSpPr>
        <p:spPr>
          <a:xfrm rot="16200000">
            <a:off x="3308518" y="2131747"/>
            <a:ext cx="1468604" cy="60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4" descr="Visual search query image">
            <a:extLst>
              <a:ext uri="{FF2B5EF4-FFF2-40B4-BE49-F238E27FC236}">
                <a16:creationId xmlns:a16="http://schemas.microsoft.com/office/drawing/2014/main" id="{5DA627B4-4DC9-480A-A790-17B0E3054A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4050A63B-61B0-43B5-9F1A-4AE5B5B3FF45}"/>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133545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00" y="126000"/>
            <a:ext cx="10982400" cy="496800"/>
          </a:xfrm>
        </p:spPr>
        <p:txBody>
          <a:bodyPr/>
          <a:lstStyle/>
          <a:p>
            <a:pPr>
              <a:lnSpc>
                <a:spcPct val="100000"/>
              </a:lnSpc>
            </a:pPr>
            <a:r>
              <a:rPr lang="en-GB" sz="1600" dirty="0">
                <a:latin typeface="+mn-lt"/>
                <a:cs typeface="Calibri" panose="020F0502020204030204" pitchFamily="34" charset="0"/>
              </a:rPr>
              <a:t>Characterization techniques : </a:t>
            </a:r>
            <a:r>
              <a:rPr lang="en-GB" sz="1600" dirty="0">
                <a:cs typeface="Calibri" panose="020F0502020204030204" pitchFamily="34" charset="0"/>
              </a:rPr>
              <a:t>X Beam Induced Current</a:t>
            </a:r>
            <a:endParaRPr lang="en-GB" sz="1600" dirty="0">
              <a:latin typeface="+mn-lt"/>
              <a:cs typeface="Calibri" panose="020F0502020204030204" pitchFamily="34" charset="0"/>
            </a:endParaRP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F8B71B8-FABC-49F4-86E1-7ABE9A90D059}"/>
              </a:ext>
            </a:extLst>
          </p:cNvPr>
          <p:cNvSpPr txBox="1"/>
          <p:nvPr/>
        </p:nvSpPr>
        <p:spPr>
          <a:xfrm>
            <a:off x="1028990" y="794929"/>
            <a:ext cx="2014043" cy="523220"/>
          </a:xfrm>
          <a:prstGeom prst="rect">
            <a:avLst/>
          </a:prstGeom>
          <a:solidFill>
            <a:schemeClr val="bg1">
              <a:lumMod val="85000"/>
            </a:schemeClr>
          </a:solidFill>
        </p:spPr>
        <p:txBody>
          <a:bodyPr wrap="square" rtlCol="0">
            <a:spAutoFit/>
          </a:bodyPr>
          <a:lstStyle/>
          <a:p>
            <a:pPr algn="ctr"/>
            <a:r>
              <a:rPr lang="en-US" sz="2800" b="1" dirty="0">
                <a:solidFill>
                  <a:srgbClr val="000090"/>
                </a:solidFill>
                <a:latin typeface="Calibri" panose="020F0502020204030204" pitchFamily="34" charset="0"/>
                <a:cs typeface="Calibri" panose="020F0502020204030204" pitchFamily="34" charset="0"/>
              </a:rPr>
              <a:t>XBIC</a:t>
            </a:r>
            <a:endParaRPr lang="en-US" b="1" dirty="0">
              <a:solidFill>
                <a:srgbClr val="000090"/>
              </a:solidFill>
              <a:latin typeface="Calibri" panose="020F0502020204030204" pitchFamily="34" charset="0"/>
              <a:cs typeface="Calibri" panose="020F0502020204030204" pitchFamily="34" charset="0"/>
            </a:endParaRPr>
          </a:p>
        </p:txBody>
      </p:sp>
      <p:grpSp>
        <p:nvGrpSpPr>
          <p:cNvPr id="14" name="Groupe 31">
            <a:extLst>
              <a:ext uri="{FF2B5EF4-FFF2-40B4-BE49-F238E27FC236}">
                <a16:creationId xmlns:a16="http://schemas.microsoft.com/office/drawing/2014/main" id="{47BC5168-DA00-4188-8D97-6C0269ED3DE4}"/>
              </a:ext>
            </a:extLst>
          </p:cNvPr>
          <p:cNvGrpSpPr/>
          <p:nvPr/>
        </p:nvGrpSpPr>
        <p:grpSpPr>
          <a:xfrm>
            <a:off x="618029" y="1571850"/>
            <a:ext cx="3421479" cy="1742559"/>
            <a:chOff x="478603" y="719823"/>
            <a:chExt cx="4968943" cy="2766340"/>
          </a:xfrm>
        </p:grpSpPr>
        <p:sp>
          <p:nvSpPr>
            <p:cNvPr id="15" name="Rectangle 14">
              <a:extLst>
                <a:ext uri="{FF2B5EF4-FFF2-40B4-BE49-F238E27FC236}">
                  <a16:creationId xmlns:a16="http://schemas.microsoft.com/office/drawing/2014/main" id="{A85C1C74-FE6A-4079-AB3C-4D48BA5A8BBE}"/>
                </a:ext>
              </a:extLst>
            </p:cNvPr>
            <p:cNvSpPr>
              <a:spLocks noChangeArrowheads="1"/>
            </p:cNvSpPr>
            <p:nvPr/>
          </p:nvSpPr>
          <p:spPr bwMode="auto">
            <a:xfrm rot="10800000">
              <a:off x="478603" y="1433995"/>
              <a:ext cx="4404101" cy="1377137"/>
            </a:xfrm>
            <a:prstGeom prst="rect">
              <a:avLst/>
            </a:prstGeom>
            <a:solidFill>
              <a:srgbClr val="FFF3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fr-FR" altLang="fr-FR" sz="1600" dirty="0" err="1">
                  <a:solidFill>
                    <a:srgbClr val="000000"/>
                  </a:solidFill>
                  <a:latin typeface="Calibri" panose="020F0502020204030204" pitchFamily="34" charset="0"/>
                </a:rPr>
                <a:t>SemiC</a:t>
              </a:r>
              <a:r>
                <a:rPr lang="fr-FR" altLang="fr-FR" sz="1600" dirty="0">
                  <a:solidFill>
                    <a:srgbClr val="000000"/>
                  </a:solidFill>
                  <a:latin typeface="Calibri" panose="020F0502020204030204" pitchFamily="34" charset="0"/>
                </a:rPr>
                <a:t>.</a:t>
              </a:r>
              <a:endParaRPr lang="fr-FR" altLang="fr-FR" sz="1100" dirty="0">
                <a:latin typeface="Arial" panose="020B0604020202020204" pitchFamily="34" charset="0"/>
              </a:endParaRPr>
            </a:p>
          </p:txBody>
        </p:sp>
        <p:sp>
          <p:nvSpPr>
            <p:cNvPr id="16" name="Rectangle 15">
              <a:extLst>
                <a:ext uri="{FF2B5EF4-FFF2-40B4-BE49-F238E27FC236}">
                  <a16:creationId xmlns:a16="http://schemas.microsoft.com/office/drawing/2014/main" id="{3E56E56A-3639-4066-B81B-4AFD45AEFF7A}"/>
                </a:ext>
              </a:extLst>
            </p:cNvPr>
            <p:cNvSpPr>
              <a:spLocks noChangeArrowheads="1"/>
            </p:cNvSpPr>
            <p:nvPr/>
          </p:nvSpPr>
          <p:spPr bwMode="auto">
            <a:xfrm>
              <a:off x="817380" y="2811132"/>
              <a:ext cx="3757345" cy="266026"/>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fr-FR" sz="1350"/>
            </a:p>
          </p:txBody>
        </p:sp>
        <p:sp>
          <p:nvSpPr>
            <p:cNvPr id="17" name="Text Box 4">
              <a:extLst>
                <a:ext uri="{FF2B5EF4-FFF2-40B4-BE49-F238E27FC236}">
                  <a16:creationId xmlns:a16="http://schemas.microsoft.com/office/drawing/2014/main" id="{96F9638C-F441-4EA9-867A-BE24C3421705}"/>
                </a:ext>
              </a:extLst>
            </p:cNvPr>
            <p:cNvSpPr txBox="1">
              <a:spLocks noChangeArrowheads="1"/>
            </p:cNvSpPr>
            <p:nvPr/>
          </p:nvSpPr>
          <p:spPr bwMode="auto">
            <a:xfrm>
              <a:off x="2552330" y="1369893"/>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8" name="Text Box 5">
              <a:extLst>
                <a:ext uri="{FF2B5EF4-FFF2-40B4-BE49-F238E27FC236}">
                  <a16:creationId xmlns:a16="http://schemas.microsoft.com/office/drawing/2014/main" id="{36939FD5-F95A-4803-A30B-AB139F2B8111}"/>
                </a:ext>
              </a:extLst>
            </p:cNvPr>
            <p:cNvSpPr txBox="1">
              <a:spLocks noChangeArrowheads="1"/>
            </p:cNvSpPr>
            <p:nvPr/>
          </p:nvSpPr>
          <p:spPr bwMode="auto">
            <a:xfrm>
              <a:off x="2237671" y="163639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 name="Text Box 6">
              <a:extLst>
                <a:ext uri="{FF2B5EF4-FFF2-40B4-BE49-F238E27FC236}">
                  <a16:creationId xmlns:a16="http://schemas.microsoft.com/office/drawing/2014/main" id="{64CBB4F9-EE95-49C7-BE14-85326259AFE8}"/>
                </a:ext>
              </a:extLst>
            </p:cNvPr>
            <p:cNvSpPr txBox="1">
              <a:spLocks noChangeArrowheads="1"/>
            </p:cNvSpPr>
            <p:nvPr/>
          </p:nvSpPr>
          <p:spPr bwMode="auto">
            <a:xfrm>
              <a:off x="2427671" y="1822647"/>
              <a:ext cx="230984" cy="354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0" name="Text Box 7">
              <a:extLst>
                <a:ext uri="{FF2B5EF4-FFF2-40B4-BE49-F238E27FC236}">
                  <a16:creationId xmlns:a16="http://schemas.microsoft.com/office/drawing/2014/main" id="{107D5FB9-CDC8-457F-B2E5-A0FA5C7172E3}"/>
                </a:ext>
              </a:extLst>
            </p:cNvPr>
            <p:cNvSpPr txBox="1">
              <a:spLocks noChangeArrowheads="1"/>
            </p:cNvSpPr>
            <p:nvPr/>
          </p:nvSpPr>
          <p:spPr bwMode="auto">
            <a:xfrm>
              <a:off x="3118453" y="190059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1" name="Text Box 8">
              <a:extLst>
                <a:ext uri="{FF2B5EF4-FFF2-40B4-BE49-F238E27FC236}">
                  <a16:creationId xmlns:a16="http://schemas.microsoft.com/office/drawing/2014/main" id="{2841D82D-DFA8-469F-95FA-CD6EDA1254B0}"/>
                </a:ext>
              </a:extLst>
            </p:cNvPr>
            <p:cNvSpPr txBox="1">
              <a:spLocks noChangeArrowheads="1"/>
            </p:cNvSpPr>
            <p:nvPr/>
          </p:nvSpPr>
          <p:spPr bwMode="auto">
            <a:xfrm>
              <a:off x="3326128" y="209824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2" name="Text Box 9">
              <a:extLst>
                <a:ext uri="{FF2B5EF4-FFF2-40B4-BE49-F238E27FC236}">
                  <a16:creationId xmlns:a16="http://schemas.microsoft.com/office/drawing/2014/main" id="{4BCA02B1-7A66-4212-96BD-9D6A81F2F099}"/>
                </a:ext>
              </a:extLst>
            </p:cNvPr>
            <p:cNvSpPr txBox="1">
              <a:spLocks noChangeArrowheads="1"/>
            </p:cNvSpPr>
            <p:nvPr/>
          </p:nvSpPr>
          <p:spPr bwMode="auto">
            <a:xfrm>
              <a:off x="3081026" y="2286559"/>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3" name="Text Box 10">
              <a:extLst>
                <a:ext uri="{FF2B5EF4-FFF2-40B4-BE49-F238E27FC236}">
                  <a16:creationId xmlns:a16="http://schemas.microsoft.com/office/drawing/2014/main" id="{7B79A536-6698-4FBC-88E0-2B629B3E641E}"/>
                </a:ext>
              </a:extLst>
            </p:cNvPr>
            <p:cNvSpPr txBox="1">
              <a:spLocks noChangeArrowheads="1"/>
            </p:cNvSpPr>
            <p:nvPr/>
          </p:nvSpPr>
          <p:spPr bwMode="auto">
            <a:xfrm>
              <a:off x="2898651" y="171512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4" name="Text Box 11">
              <a:extLst>
                <a:ext uri="{FF2B5EF4-FFF2-40B4-BE49-F238E27FC236}">
                  <a16:creationId xmlns:a16="http://schemas.microsoft.com/office/drawing/2014/main" id="{A5901C4D-69A4-4AB3-92F2-C1E99F459817}"/>
                </a:ext>
              </a:extLst>
            </p:cNvPr>
            <p:cNvSpPr txBox="1">
              <a:spLocks noChangeArrowheads="1"/>
            </p:cNvSpPr>
            <p:nvPr/>
          </p:nvSpPr>
          <p:spPr bwMode="auto">
            <a:xfrm>
              <a:off x="2546986" y="197159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5" name="Text Box 12">
              <a:extLst>
                <a:ext uri="{FF2B5EF4-FFF2-40B4-BE49-F238E27FC236}">
                  <a16:creationId xmlns:a16="http://schemas.microsoft.com/office/drawing/2014/main" id="{E51E52FB-9D16-4F57-A79D-6DABBFA773E3}"/>
                </a:ext>
              </a:extLst>
            </p:cNvPr>
            <p:cNvSpPr txBox="1">
              <a:spLocks noChangeArrowheads="1"/>
            </p:cNvSpPr>
            <p:nvPr/>
          </p:nvSpPr>
          <p:spPr bwMode="auto">
            <a:xfrm>
              <a:off x="2693853" y="212895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6" name="Text Box 13">
              <a:extLst>
                <a:ext uri="{FF2B5EF4-FFF2-40B4-BE49-F238E27FC236}">
                  <a16:creationId xmlns:a16="http://schemas.microsoft.com/office/drawing/2014/main" id="{5CFEEEC7-E33D-465E-8735-733147FED1D7}"/>
                </a:ext>
              </a:extLst>
            </p:cNvPr>
            <p:cNvSpPr txBox="1">
              <a:spLocks noChangeArrowheads="1"/>
            </p:cNvSpPr>
            <p:nvPr/>
          </p:nvSpPr>
          <p:spPr bwMode="auto">
            <a:xfrm>
              <a:off x="3500441" y="2272671"/>
              <a:ext cx="230983"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9" name="Text Box 14">
              <a:extLst>
                <a:ext uri="{FF2B5EF4-FFF2-40B4-BE49-F238E27FC236}">
                  <a16:creationId xmlns:a16="http://schemas.microsoft.com/office/drawing/2014/main" id="{464CA4A6-2DAB-4984-BC32-19DAA66C8701}"/>
                </a:ext>
              </a:extLst>
            </p:cNvPr>
            <p:cNvSpPr txBox="1">
              <a:spLocks noChangeArrowheads="1"/>
            </p:cNvSpPr>
            <p:nvPr/>
          </p:nvSpPr>
          <p:spPr bwMode="auto">
            <a:xfrm>
              <a:off x="2777969" y="1569898"/>
              <a:ext cx="158050" cy="2999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2" name="Text Box 15">
              <a:extLst>
                <a:ext uri="{FF2B5EF4-FFF2-40B4-BE49-F238E27FC236}">
                  <a16:creationId xmlns:a16="http://schemas.microsoft.com/office/drawing/2014/main" id="{300B2A06-6231-43AE-B54A-8E55F1D38A43}"/>
                </a:ext>
              </a:extLst>
            </p:cNvPr>
            <p:cNvSpPr txBox="1">
              <a:spLocks noChangeArrowheads="1"/>
            </p:cNvSpPr>
            <p:nvPr/>
          </p:nvSpPr>
          <p:spPr bwMode="auto">
            <a:xfrm>
              <a:off x="1952639" y="145562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3" name="Text Box 16">
              <a:extLst>
                <a:ext uri="{FF2B5EF4-FFF2-40B4-BE49-F238E27FC236}">
                  <a16:creationId xmlns:a16="http://schemas.microsoft.com/office/drawing/2014/main" id="{63F059C5-72C3-429E-84CE-1BD1AC4D5CA7}"/>
                </a:ext>
              </a:extLst>
            </p:cNvPr>
            <p:cNvSpPr txBox="1">
              <a:spLocks noChangeArrowheads="1"/>
            </p:cNvSpPr>
            <p:nvPr/>
          </p:nvSpPr>
          <p:spPr bwMode="auto">
            <a:xfrm>
              <a:off x="1893838" y="131991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34" name="Rectangle 33">
              <a:extLst>
                <a:ext uri="{FF2B5EF4-FFF2-40B4-BE49-F238E27FC236}">
                  <a16:creationId xmlns:a16="http://schemas.microsoft.com/office/drawing/2014/main" id="{387D2B3A-E613-4B0A-B038-BC45EDDA6CC8}"/>
                </a:ext>
              </a:extLst>
            </p:cNvPr>
            <p:cNvSpPr>
              <a:spLocks noChangeArrowheads="1"/>
            </p:cNvSpPr>
            <p:nvPr/>
          </p:nvSpPr>
          <p:spPr bwMode="auto">
            <a:xfrm>
              <a:off x="817380" y="1185063"/>
              <a:ext cx="3757345" cy="248932"/>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1350">
                <a:latin typeface="Arial" panose="020B0604020202020204" pitchFamily="34" charset="0"/>
              </a:endParaRPr>
            </a:p>
          </p:txBody>
        </p:sp>
        <p:sp>
          <p:nvSpPr>
            <p:cNvPr id="35" name="Text Box 18">
              <a:extLst>
                <a:ext uri="{FF2B5EF4-FFF2-40B4-BE49-F238E27FC236}">
                  <a16:creationId xmlns:a16="http://schemas.microsoft.com/office/drawing/2014/main" id="{E2EF026C-79A1-44CA-94F8-C6CE55EABFA7}"/>
                </a:ext>
              </a:extLst>
            </p:cNvPr>
            <p:cNvSpPr txBox="1">
              <a:spLocks noChangeArrowheads="1"/>
            </p:cNvSpPr>
            <p:nvPr/>
          </p:nvSpPr>
          <p:spPr bwMode="auto">
            <a:xfrm>
              <a:off x="2276863" y="1294858"/>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cxnSp>
          <p:nvCxnSpPr>
            <p:cNvPr id="36" name="AutoShape 19">
              <a:extLst>
                <a:ext uri="{FF2B5EF4-FFF2-40B4-BE49-F238E27FC236}">
                  <a16:creationId xmlns:a16="http://schemas.microsoft.com/office/drawing/2014/main" id="{DF6D3AEC-4225-4E4F-BD3D-8B8AF080FA9C}"/>
                </a:ext>
              </a:extLst>
            </p:cNvPr>
            <p:cNvCxnSpPr>
              <a:cxnSpLocks noChangeShapeType="1"/>
            </p:cNvCxnSpPr>
            <p:nvPr/>
          </p:nvCxnSpPr>
          <p:spPr bwMode="auto">
            <a:xfrm>
              <a:off x="1262665" y="719823"/>
              <a:ext cx="3102249" cy="2687145"/>
            </a:xfrm>
            <a:prstGeom prst="straightConnector1">
              <a:avLst/>
            </a:prstGeom>
            <a:noFill/>
            <a:ln w="254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8" name="AutoShape 20">
              <a:extLst>
                <a:ext uri="{FF2B5EF4-FFF2-40B4-BE49-F238E27FC236}">
                  <a16:creationId xmlns:a16="http://schemas.microsoft.com/office/drawing/2014/main" id="{010B6257-D097-4A60-8A53-1A9BCB8AA175}"/>
                </a:ext>
              </a:extLst>
            </p:cNvPr>
            <p:cNvCxnSpPr>
              <a:cxnSpLocks noChangeShapeType="1"/>
            </p:cNvCxnSpPr>
            <p:nvPr/>
          </p:nvCxnSpPr>
          <p:spPr bwMode="auto">
            <a:xfrm flipV="1">
              <a:off x="4297544" y="1516260"/>
              <a:ext cx="0" cy="1153847"/>
            </a:xfrm>
            <a:prstGeom prst="straightConnector1">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40" name="Text Box 21">
              <a:extLst>
                <a:ext uri="{FF2B5EF4-FFF2-40B4-BE49-F238E27FC236}">
                  <a16:creationId xmlns:a16="http://schemas.microsoft.com/office/drawing/2014/main" id="{394340DC-9CFC-4E1F-8E5C-E9B0FE197DE3}"/>
                </a:ext>
              </a:extLst>
            </p:cNvPr>
            <p:cNvSpPr txBox="1">
              <a:spLocks noChangeArrowheads="1"/>
            </p:cNvSpPr>
            <p:nvPr/>
          </p:nvSpPr>
          <p:spPr bwMode="auto">
            <a:xfrm>
              <a:off x="3516687" y="3135735"/>
              <a:ext cx="857617" cy="3504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200" dirty="0">
                  <a:solidFill>
                    <a:srgbClr val="000000"/>
                  </a:solidFill>
                  <a:latin typeface="Calibri" panose="020F0502020204030204" pitchFamily="34" charset="0"/>
                </a:rPr>
                <a:t>X-ray</a:t>
              </a:r>
              <a:endParaRPr lang="fr-FR" altLang="fr-FR" sz="1050" dirty="0">
                <a:latin typeface="Arial" panose="020B0604020202020204" pitchFamily="34" charset="0"/>
              </a:endParaRPr>
            </a:p>
          </p:txBody>
        </p:sp>
        <p:sp>
          <p:nvSpPr>
            <p:cNvPr id="42" name="Text Box 22">
              <a:extLst>
                <a:ext uri="{FF2B5EF4-FFF2-40B4-BE49-F238E27FC236}">
                  <a16:creationId xmlns:a16="http://schemas.microsoft.com/office/drawing/2014/main" id="{F4C71555-8910-4A51-AEF1-C85BFEECEE14}"/>
                </a:ext>
              </a:extLst>
            </p:cNvPr>
            <p:cNvSpPr txBox="1">
              <a:spLocks noChangeArrowheads="1"/>
            </p:cNvSpPr>
            <p:nvPr/>
          </p:nvSpPr>
          <p:spPr bwMode="auto">
            <a:xfrm>
              <a:off x="3647149" y="1127500"/>
              <a:ext cx="1800397" cy="211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sp>
          <p:nvSpPr>
            <p:cNvPr id="43" name="Text Box 23">
              <a:extLst>
                <a:ext uri="{FF2B5EF4-FFF2-40B4-BE49-F238E27FC236}">
                  <a16:creationId xmlns:a16="http://schemas.microsoft.com/office/drawing/2014/main" id="{DEA38104-BF4B-4D76-832D-89DB6AA8CFC8}"/>
                </a:ext>
              </a:extLst>
            </p:cNvPr>
            <p:cNvSpPr txBox="1">
              <a:spLocks noChangeArrowheads="1"/>
            </p:cNvSpPr>
            <p:nvPr/>
          </p:nvSpPr>
          <p:spPr bwMode="auto">
            <a:xfrm>
              <a:off x="867242" y="2789787"/>
              <a:ext cx="1791413" cy="319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pic>
          <p:nvPicPr>
            <p:cNvPr id="44" name="Picture 28">
              <a:extLst>
                <a:ext uri="{FF2B5EF4-FFF2-40B4-BE49-F238E27FC236}">
                  <a16:creationId xmlns:a16="http://schemas.microsoft.com/office/drawing/2014/main" id="{5619C4D8-5404-43EF-BBDC-15AF7F19A56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7637" y="1869893"/>
              <a:ext cx="320812" cy="5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cxnSp>
        <p:nvCxnSpPr>
          <p:cNvPr id="47" name="Connecteur droit 189">
            <a:extLst>
              <a:ext uri="{FF2B5EF4-FFF2-40B4-BE49-F238E27FC236}">
                <a16:creationId xmlns:a16="http://schemas.microsoft.com/office/drawing/2014/main" id="{A8A33226-3B67-445C-A1D9-73A2DD7DD5CF}"/>
              </a:ext>
            </a:extLst>
          </p:cNvPr>
          <p:cNvCxnSpPr/>
          <p:nvPr/>
        </p:nvCxnSpPr>
        <p:spPr>
          <a:xfrm flipV="1">
            <a:off x="3440171" y="1608691"/>
            <a:ext cx="0" cy="4108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190">
            <a:extLst>
              <a:ext uri="{FF2B5EF4-FFF2-40B4-BE49-F238E27FC236}">
                <a16:creationId xmlns:a16="http://schemas.microsoft.com/office/drawing/2014/main" id="{73C540D1-A92B-4657-A606-DF427C319EBC}"/>
              </a:ext>
            </a:extLst>
          </p:cNvPr>
          <p:cNvCxnSpPr/>
          <p:nvPr/>
        </p:nvCxnSpPr>
        <p:spPr>
          <a:xfrm flipV="1">
            <a:off x="3442447" y="3004075"/>
            <a:ext cx="0" cy="350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200">
            <a:extLst>
              <a:ext uri="{FF2B5EF4-FFF2-40B4-BE49-F238E27FC236}">
                <a16:creationId xmlns:a16="http://schemas.microsoft.com/office/drawing/2014/main" id="{944E2AAB-7385-44A8-AA9E-D2B01C8A104B}"/>
              </a:ext>
            </a:extLst>
          </p:cNvPr>
          <p:cNvCxnSpPr>
            <a:cxnSpLocks/>
            <a:endCxn id="62" idx="6"/>
          </p:cNvCxnSpPr>
          <p:nvPr/>
        </p:nvCxnSpPr>
        <p:spPr>
          <a:xfrm flipV="1">
            <a:off x="3431704" y="1595177"/>
            <a:ext cx="3314534" cy="20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201">
            <a:extLst>
              <a:ext uri="{FF2B5EF4-FFF2-40B4-BE49-F238E27FC236}">
                <a16:creationId xmlns:a16="http://schemas.microsoft.com/office/drawing/2014/main" id="{27C2C169-73F0-43AE-AE16-7D300D690359}"/>
              </a:ext>
            </a:extLst>
          </p:cNvPr>
          <p:cNvCxnSpPr>
            <a:cxnSpLocks/>
            <a:endCxn id="63" idx="5"/>
          </p:cNvCxnSpPr>
          <p:nvPr/>
        </p:nvCxnSpPr>
        <p:spPr>
          <a:xfrm>
            <a:off x="3440171" y="3363974"/>
            <a:ext cx="3320570" cy="19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202">
            <a:extLst>
              <a:ext uri="{FF2B5EF4-FFF2-40B4-BE49-F238E27FC236}">
                <a16:creationId xmlns:a16="http://schemas.microsoft.com/office/drawing/2014/main" id="{E842673F-B2F0-4F39-A8C5-E97E47C29EED}"/>
              </a:ext>
            </a:extLst>
          </p:cNvPr>
          <p:cNvCxnSpPr/>
          <p:nvPr/>
        </p:nvCxnSpPr>
        <p:spPr>
          <a:xfrm>
            <a:off x="6578543" y="2365356"/>
            <a:ext cx="3785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203">
            <a:extLst>
              <a:ext uri="{FF2B5EF4-FFF2-40B4-BE49-F238E27FC236}">
                <a16:creationId xmlns:a16="http://schemas.microsoft.com/office/drawing/2014/main" id="{ABBCBE78-F0BD-48F4-9F62-66A2CEC1A5D9}"/>
              </a:ext>
            </a:extLst>
          </p:cNvPr>
          <p:cNvCxnSpPr/>
          <p:nvPr/>
        </p:nvCxnSpPr>
        <p:spPr>
          <a:xfrm>
            <a:off x="6675856" y="2474109"/>
            <a:ext cx="1954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204">
            <a:extLst>
              <a:ext uri="{FF2B5EF4-FFF2-40B4-BE49-F238E27FC236}">
                <a16:creationId xmlns:a16="http://schemas.microsoft.com/office/drawing/2014/main" id="{9BD541BC-DBA7-4362-9E79-4645DCC401CB}"/>
              </a:ext>
            </a:extLst>
          </p:cNvPr>
          <p:cNvCxnSpPr/>
          <p:nvPr/>
        </p:nvCxnSpPr>
        <p:spPr>
          <a:xfrm flipV="1">
            <a:off x="6769650" y="1606642"/>
            <a:ext cx="0" cy="7587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205">
            <a:extLst>
              <a:ext uri="{FF2B5EF4-FFF2-40B4-BE49-F238E27FC236}">
                <a16:creationId xmlns:a16="http://schemas.microsoft.com/office/drawing/2014/main" id="{EB50A8B5-A0A4-44DD-8491-FCEDD06E5F2F}"/>
              </a:ext>
            </a:extLst>
          </p:cNvPr>
          <p:cNvCxnSpPr/>
          <p:nvPr/>
        </p:nvCxnSpPr>
        <p:spPr>
          <a:xfrm flipV="1">
            <a:off x="6769648" y="2483169"/>
            <a:ext cx="0" cy="874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Ellipse 206">
            <a:extLst>
              <a:ext uri="{FF2B5EF4-FFF2-40B4-BE49-F238E27FC236}">
                <a16:creationId xmlns:a16="http://schemas.microsoft.com/office/drawing/2014/main" id="{0B185241-693D-4709-924E-4F9B3A941DE1}"/>
              </a:ext>
            </a:extLst>
          </p:cNvPr>
          <p:cNvSpPr/>
          <p:nvPr/>
        </p:nvSpPr>
        <p:spPr>
          <a:xfrm flipH="1">
            <a:off x="6746238" y="1568221"/>
            <a:ext cx="47541" cy="5391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207">
            <a:extLst>
              <a:ext uri="{FF2B5EF4-FFF2-40B4-BE49-F238E27FC236}">
                <a16:creationId xmlns:a16="http://schemas.microsoft.com/office/drawing/2014/main" id="{772029EA-5336-48E6-A22C-88AA6D9FCF5C}"/>
              </a:ext>
            </a:extLst>
          </p:cNvPr>
          <p:cNvSpPr/>
          <p:nvPr/>
        </p:nvSpPr>
        <p:spPr>
          <a:xfrm flipH="1">
            <a:off x="6753779" y="3337435"/>
            <a:ext cx="47541" cy="5391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5" name="Image 39">
            <a:extLst>
              <a:ext uri="{FF2B5EF4-FFF2-40B4-BE49-F238E27FC236}">
                <a16:creationId xmlns:a16="http://schemas.microsoft.com/office/drawing/2014/main" id="{43017238-5026-4F14-B1E4-F49CBA05B405}"/>
              </a:ext>
            </a:extLst>
          </p:cNvPr>
          <p:cNvPicPr/>
          <p:nvPr/>
        </p:nvPicPr>
        <p:blipFill rotWithShape="1">
          <a:blip r:embed="rId4" cstate="print"/>
          <a:srcRect t="47844"/>
          <a:stretch/>
        </p:blipFill>
        <p:spPr bwMode="auto">
          <a:xfrm>
            <a:off x="3836317" y="1709564"/>
            <a:ext cx="2545916" cy="1649204"/>
          </a:xfrm>
          <a:prstGeom prst="rect">
            <a:avLst/>
          </a:prstGeom>
          <a:noFill/>
          <a:ln w="9525">
            <a:noFill/>
            <a:miter lim="800000"/>
            <a:headEnd/>
            <a:tailEnd/>
          </a:ln>
        </p:spPr>
      </p:pic>
      <p:sp>
        <p:nvSpPr>
          <p:cNvPr id="12" name="Oval 11">
            <a:extLst>
              <a:ext uri="{FF2B5EF4-FFF2-40B4-BE49-F238E27FC236}">
                <a16:creationId xmlns:a16="http://schemas.microsoft.com/office/drawing/2014/main" id="{5641F73B-D8CF-4B0A-BF6C-F3B311478965}"/>
              </a:ext>
            </a:extLst>
          </p:cNvPr>
          <p:cNvSpPr/>
          <p:nvPr/>
        </p:nvSpPr>
        <p:spPr>
          <a:xfrm>
            <a:off x="5638231" y="1360665"/>
            <a:ext cx="504044" cy="49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endParaRPr lang="en-US" dirty="0"/>
          </a:p>
        </p:txBody>
      </p:sp>
      <p:sp>
        <p:nvSpPr>
          <p:cNvPr id="130" name="ZoneTexte 192">
            <a:extLst>
              <a:ext uri="{FF2B5EF4-FFF2-40B4-BE49-F238E27FC236}">
                <a16:creationId xmlns:a16="http://schemas.microsoft.com/office/drawing/2014/main" id="{C525A012-2277-411F-8C29-19CE3D2B211D}"/>
              </a:ext>
            </a:extLst>
          </p:cNvPr>
          <p:cNvSpPr txBox="1"/>
          <p:nvPr/>
        </p:nvSpPr>
        <p:spPr>
          <a:xfrm>
            <a:off x="5355535" y="1030541"/>
            <a:ext cx="1081899" cy="276999"/>
          </a:xfrm>
          <a:prstGeom prst="rect">
            <a:avLst/>
          </a:prstGeom>
          <a:noFill/>
        </p:spPr>
        <p:txBody>
          <a:bodyPr wrap="none" rtlCol="0">
            <a:spAutoFit/>
          </a:bodyPr>
          <a:lstStyle/>
          <a:p>
            <a:pPr algn="ctr"/>
            <a:r>
              <a:rPr lang="en-US" sz="1200" b="1" dirty="0">
                <a:solidFill>
                  <a:srgbClr val="000090"/>
                </a:solidFill>
                <a:latin typeface="Calibri" panose="020F0502020204030204" pitchFamily="34" charset="0"/>
                <a:cs typeface="Calibri" panose="020F0502020204030204" pitchFamily="34" charset="0"/>
              </a:rPr>
              <a:t>Pico-ammeter</a:t>
            </a:r>
          </a:p>
        </p:txBody>
      </p:sp>
      <p:sp>
        <p:nvSpPr>
          <p:cNvPr id="4" name="Slide Number Placeholder 3">
            <a:extLst>
              <a:ext uri="{FF2B5EF4-FFF2-40B4-BE49-F238E27FC236}">
                <a16:creationId xmlns:a16="http://schemas.microsoft.com/office/drawing/2014/main" id="{951DB98A-AF11-4FF9-A09D-F29DBD77E0B0}"/>
              </a:ext>
            </a:extLst>
          </p:cNvPr>
          <p:cNvSpPr>
            <a:spLocks noGrp="1"/>
          </p:cNvSpPr>
          <p:nvPr>
            <p:ph type="sldNum" sz="quarter" idx="15"/>
          </p:nvPr>
        </p:nvSpPr>
        <p:spPr/>
        <p:txBody>
          <a:bodyPr/>
          <a:lstStyle/>
          <a:p>
            <a:r>
              <a:rPr lang="fr-FR"/>
              <a:t>Page </a:t>
            </a:r>
            <a:fld id="{733122C9-A0B9-462F-8757-0847AD287B63}" type="slidenum">
              <a:rPr lang="fr-FR" smtClean="0"/>
              <a:pPr/>
              <a:t>12</a:t>
            </a:fld>
            <a:endParaRPr lang="fr-FR"/>
          </a:p>
        </p:txBody>
      </p:sp>
      <p:sp>
        <p:nvSpPr>
          <p:cNvPr id="8" name="Rectangle 7">
            <a:extLst>
              <a:ext uri="{FF2B5EF4-FFF2-40B4-BE49-F238E27FC236}">
                <a16:creationId xmlns:a16="http://schemas.microsoft.com/office/drawing/2014/main" id="{64B2D8D8-1D5C-4103-A179-69CB0213C7C4}"/>
              </a:ext>
            </a:extLst>
          </p:cNvPr>
          <p:cNvSpPr/>
          <p:nvPr/>
        </p:nvSpPr>
        <p:spPr>
          <a:xfrm>
            <a:off x="1898129"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23285E8-9BFD-4D59-A2BC-CBC4144F0771}"/>
              </a:ext>
            </a:extLst>
          </p:cNvPr>
          <p:cNvSpPr/>
          <p:nvPr/>
        </p:nvSpPr>
        <p:spPr>
          <a:xfrm>
            <a:off x="2386298"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C281658-5485-4FCE-ADED-414DBDF1A53A}"/>
              </a:ext>
            </a:extLst>
          </p:cNvPr>
          <p:cNvSpPr/>
          <p:nvPr/>
        </p:nvSpPr>
        <p:spPr>
          <a:xfrm>
            <a:off x="2872315"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FF160CE-52AE-4A21-91E5-329D423A5141}"/>
              </a:ext>
            </a:extLst>
          </p:cNvPr>
          <p:cNvSpPr/>
          <p:nvPr/>
        </p:nvSpPr>
        <p:spPr>
          <a:xfrm>
            <a:off x="3360484"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AFBBD1C-9DCA-428D-8655-4D0E8F71D6C8}"/>
              </a:ext>
            </a:extLst>
          </p:cNvPr>
          <p:cNvSpPr/>
          <p:nvPr/>
        </p:nvSpPr>
        <p:spPr>
          <a:xfrm>
            <a:off x="3845728"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74C48C5-F851-48E1-9B1B-BC3A5B3C0807}"/>
              </a:ext>
            </a:extLst>
          </p:cNvPr>
          <p:cNvSpPr/>
          <p:nvPr/>
        </p:nvSpPr>
        <p:spPr>
          <a:xfrm>
            <a:off x="1897853"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936AC4E-0386-4870-B697-1537243383F7}"/>
              </a:ext>
            </a:extLst>
          </p:cNvPr>
          <p:cNvSpPr/>
          <p:nvPr/>
        </p:nvSpPr>
        <p:spPr>
          <a:xfrm>
            <a:off x="2386023"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A5D5ED5-923D-4674-9897-CF8C1B1E2DE7}"/>
              </a:ext>
            </a:extLst>
          </p:cNvPr>
          <p:cNvSpPr/>
          <p:nvPr/>
        </p:nvSpPr>
        <p:spPr>
          <a:xfrm>
            <a:off x="2872039"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AFF51F5B-4034-4818-BF22-AB012FEA13EB}"/>
              </a:ext>
            </a:extLst>
          </p:cNvPr>
          <p:cNvSpPr/>
          <p:nvPr/>
        </p:nvSpPr>
        <p:spPr>
          <a:xfrm>
            <a:off x="3360209"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87471C7-2CC9-4B76-B5E5-B7E528BC2603}"/>
              </a:ext>
            </a:extLst>
          </p:cNvPr>
          <p:cNvSpPr/>
          <p:nvPr/>
        </p:nvSpPr>
        <p:spPr>
          <a:xfrm>
            <a:off x="3845452"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C799969-F4F9-4EE5-AF02-D206DE7906A2}"/>
              </a:ext>
            </a:extLst>
          </p:cNvPr>
          <p:cNvSpPr/>
          <p:nvPr/>
        </p:nvSpPr>
        <p:spPr>
          <a:xfrm>
            <a:off x="1898129"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5E9E271-93C7-4D42-8613-E9416F5EE469}"/>
              </a:ext>
            </a:extLst>
          </p:cNvPr>
          <p:cNvSpPr/>
          <p:nvPr/>
        </p:nvSpPr>
        <p:spPr>
          <a:xfrm>
            <a:off x="2386298"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BFA8AA2A-B51F-4397-ACE8-303B1998BB95}"/>
              </a:ext>
            </a:extLst>
          </p:cNvPr>
          <p:cNvSpPr/>
          <p:nvPr/>
        </p:nvSpPr>
        <p:spPr>
          <a:xfrm>
            <a:off x="2872315"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92ADF81-76D2-40C2-A042-49309BBBE74C}"/>
              </a:ext>
            </a:extLst>
          </p:cNvPr>
          <p:cNvSpPr/>
          <p:nvPr/>
        </p:nvSpPr>
        <p:spPr>
          <a:xfrm>
            <a:off x="3360484"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D72986C-AB44-457C-9A74-71F7BB957CCF}"/>
              </a:ext>
            </a:extLst>
          </p:cNvPr>
          <p:cNvSpPr/>
          <p:nvPr/>
        </p:nvSpPr>
        <p:spPr>
          <a:xfrm>
            <a:off x="3845728"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0DD4ABD-9EE5-48D3-BABE-23C7B3E2241C}"/>
              </a:ext>
            </a:extLst>
          </p:cNvPr>
          <p:cNvSpPr/>
          <p:nvPr/>
        </p:nvSpPr>
        <p:spPr>
          <a:xfrm>
            <a:off x="1898129"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95F760F-B86F-4F34-8480-566B6FBCFE5F}"/>
              </a:ext>
            </a:extLst>
          </p:cNvPr>
          <p:cNvSpPr/>
          <p:nvPr/>
        </p:nvSpPr>
        <p:spPr>
          <a:xfrm>
            <a:off x="2386298"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7C30A62-4415-40EF-8FE4-9F7880D83F0A}"/>
              </a:ext>
            </a:extLst>
          </p:cNvPr>
          <p:cNvSpPr/>
          <p:nvPr/>
        </p:nvSpPr>
        <p:spPr>
          <a:xfrm>
            <a:off x="2872315"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95CD65B5-93F4-4391-921E-769602FB934D}"/>
              </a:ext>
            </a:extLst>
          </p:cNvPr>
          <p:cNvSpPr/>
          <p:nvPr/>
        </p:nvSpPr>
        <p:spPr>
          <a:xfrm>
            <a:off x="3360484"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9096181-E1ED-406D-91DA-CB58E5499198}"/>
              </a:ext>
            </a:extLst>
          </p:cNvPr>
          <p:cNvSpPr/>
          <p:nvPr/>
        </p:nvSpPr>
        <p:spPr>
          <a:xfrm>
            <a:off x="3845728"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B34A5135-A71A-438C-A484-B18AC0EBDA05}"/>
              </a:ext>
            </a:extLst>
          </p:cNvPr>
          <p:cNvSpPr/>
          <p:nvPr/>
        </p:nvSpPr>
        <p:spPr>
          <a:xfrm>
            <a:off x="1898129"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5B64BEF-E690-496E-ABDD-2C871E5D281B}"/>
              </a:ext>
            </a:extLst>
          </p:cNvPr>
          <p:cNvSpPr/>
          <p:nvPr/>
        </p:nvSpPr>
        <p:spPr>
          <a:xfrm>
            <a:off x="2386298"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1BFB5B-E8E6-4B89-8EC3-8B8CB4E6A1C4}"/>
              </a:ext>
            </a:extLst>
          </p:cNvPr>
          <p:cNvSpPr/>
          <p:nvPr/>
        </p:nvSpPr>
        <p:spPr>
          <a:xfrm>
            <a:off x="2872315"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D6807A82-E911-4257-807C-DEEC014CE60B}"/>
              </a:ext>
            </a:extLst>
          </p:cNvPr>
          <p:cNvSpPr/>
          <p:nvPr/>
        </p:nvSpPr>
        <p:spPr>
          <a:xfrm>
            <a:off x="3360484"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7A72C6EB-F6EC-4FAE-9BD7-AA97D4E94236}"/>
              </a:ext>
            </a:extLst>
          </p:cNvPr>
          <p:cNvSpPr/>
          <p:nvPr/>
        </p:nvSpPr>
        <p:spPr>
          <a:xfrm>
            <a:off x="3845728"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4F23943-C337-499B-81AB-79B7D6BBB012}"/>
              </a:ext>
            </a:extLst>
          </p:cNvPr>
          <p:cNvSpPr/>
          <p:nvPr/>
        </p:nvSpPr>
        <p:spPr>
          <a:xfrm>
            <a:off x="1902677" y="3805900"/>
            <a:ext cx="488170" cy="500893"/>
          </a:xfrm>
          <a:prstGeom prst="rect">
            <a:avLst/>
          </a:prstGeom>
          <a:solidFill>
            <a:srgbClr val="E22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CA707F1-DEC8-4FE8-9FC4-FFB1781DAB51}"/>
              </a:ext>
            </a:extLst>
          </p:cNvPr>
          <p:cNvSpPr/>
          <p:nvPr/>
        </p:nvSpPr>
        <p:spPr>
          <a:xfrm>
            <a:off x="2390846" y="3805900"/>
            <a:ext cx="488170" cy="500893"/>
          </a:xfrm>
          <a:prstGeom prst="rect">
            <a:avLst/>
          </a:prstGeom>
          <a:solidFill>
            <a:srgbClr val="FDB8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B2AC8E2-C8D3-40BD-A919-7FA35105D18E}"/>
              </a:ext>
            </a:extLst>
          </p:cNvPr>
          <p:cNvSpPr/>
          <p:nvPr/>
        </p:nvSpPr>
        <p:spPr>
          <a:xfrm>
            <a:off x="2876863" y="3805900"/>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C8F6D85-8F74-4B74-B4C8-CFDBDD3EB57A}"/>
              </a:ext>
            </a:extLst>
          </p:cNvPr>
          <p:cNvSpPr/>
          <p:nvPr/>
        </p:nvSpPr>
        <p:spPr>
          <a:xfrm>
            <a:off x="3365032" y="3805900"/>
            <a:ext cx="488170" cy="5008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CC1CC07D-A6A7-490D-9014-80B0093785A0}"/>
              </a:ext>
            </a:extLst>
          </p:cNvPr>
          <p:cNvSpPr/>
          <p:nvPr/>
        </p:nvSpPr>
        <p:spPr>
          <a:xfrm>
            <a:off x="3850276" y="3805900"/>
            <a:ext cx="488170" cy="5008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30D5444-2635-4F81-BC22-3E8C061261E5}"/>
              </a:ext>
            </a:extLst>
          </p:cNvPr>
          <p:cNvSpPr/>
          <p:nvPr/>
        </p:nvSpPr>
        <p:spPr>
          <a:xfrm>
            <a:off x="1902401" y="4308945"/>
            <a:ext cx="488170" cy="5008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7BF47527-794E-4B32-BD26-FEFE77CD15E5}"/>
              </a:ext>
            </a:extLst>
          </p:cNvPr>
          <p:cNvSpPr/>
          <p:nvPr/>
        </p:nvSpPr>
        <p:spPr>
          <a:xfrm>
            <a:off x="2390571" y="4308945"/>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57D50C17-1EEE-42C1-91A5-063685F7F2AA}"/>
              </a:ext>
            </a:extLst>
          </p:cNvPr>
          <p:cNvSpPr/>
          <p:nvPr/>
        </p:nvSpPr>
        <p:spPr>
          <a:xfrm>
            <a:off x="2876587" y="4308945"/>
            <a:ext cx="488170" cy="500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9D8090A5-FE2D-4B31-BD73-A0468E802848}"/>
              </a:ext>
            </a:extLst>
          </p:cNvPr>
          <p:cNvSpPr/>
          <p:nvPr/>
        </p:nvSpPr>
        <p:spPr>
          <a:xfrm>
            <a:off x="3364757" y="4308945"/>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43C21F4-ACCA-49A2-B44B-3DD4164BCEB9}"/>
              </a:ext>
            </a:extLst>
          </p:cNvPr>
          <p:cNvSpPr/>
          <p:nvPr/>
        </p:nvSpPr>
        <p:spPr>
          <a:xfrm>
            <a:off x="3850000" y="4308945"/>
            <a:ext cx="488170" cy="500893"/>
          </a:xfrm>
          <a:prstGeom prst="rect">
            <a:avLst/>
          </a:prstGeom>
          <a:solidFill>
            <a:srgbClr val="FDB8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3F83DA8F-D4FE-4300-BCDE-29B8916501AD}"/>
              </a:ext>
            </a:extLst>
          </p:cNvPr>
          <p:cNvSpPr/>
          <p:nvPr/>
        </p:nvSpPr>
        <p:spPr>
          <a:xfrm>
            <a:off x="1902677" y="4809838"/>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4028F1F2-676D-4175-8C9C-176C178CB2E4}"/>
              </a:ext>
            </a:extLst>
          </p:cNvPr>
          <p:cNvSpPr/>
          <p:nvPr/>
        </p:nvSpPr>
        <p:spPr>
          <a:xfrm>
            <a:off x="2390846" y="4809838"/>
            <a:ext cx="488170" cy="500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E754AB6-F3D2-4905-8799-87CBE2BFCECD}"/>
              </a:ext>
            </a:extLst>
          </p:cNvPr>
          <p:cNvSpPr/>
          <p:nvPr/>
        </p:nvSpPr>
        <p:spPr>
          <a:xfrm>
            <a:off x="2876863" y="4809838"/>
            <a:ext cx="488170" cy="50089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06DEA214-4541-4E27-B30C-83C4C555EFE9}"/>
              </a:ext>
            </a:extLst>
          </p:cNvPr>
          <p:cNvSpPr/>
          <p:nvPr/>
        </p:nvSpPr>
        <p:spPr>
          <a:xfrm>
            <a:off x="3365032" y="4809838"/>
            <a:ext cx="488170" cy="500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243E3274-3280-4D71-BC25-B67932A344E6}"/>
              </a:ext>
            </a:extLst>
          </p:cNvPr>
          <p:cNvSpPr/>
          <p:nvPr/>
        </p:nvSpPr>
        <p:spPr>
          <a:xfrm>
            <a:off x="3850276" y="4809838"/>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B1BA8B43-D093-4BD8-A73C-A9C65643600A}"/>
              </a:ext>
            </a:extLst>
          </p:cNvPr>
          <p:cNvSpPr/>
          <p:nvPr/>
        </p:nvSpPr>
        <p:spPr>
          <a:xfrm>
            <a:off x="1902677" y="5310730"/>
            <a:ext cx="488170" cy="5008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9DD4552E-26AA-4F65-A83E-BA7009DF2464}"/>
              </a:ext>
            </a:extLst>
          </p:cNvPr>
          <p:cNvSpPr/>
          <p:nvPr/>
        </p:nvSpPr>
        <p:spPr>
          <a:xfrm>
            <a:off x="2390846" y="5310730"/>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642454E9-4FA9-4B23-82BA-53EA6B2CF0ED}"/>
              </a:ext>
            </a:extLst>
          </p:cNvPr>
          <p:cNvSpPr/>
          <p:nvPr/>
        </p:nvSpPr>
        <p:spPr>
          <a:xfrm>
            <a:off x="2876863" y="5310730"/>
            <a:ext cx="488170" cy="500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80CEBB6-C5B0-499D-A3E0-ABA28AC9EE32}"/>
              </a:ext>
            </a:extLst>
          </p:cNvPr>
          <p:cNvSpPr/>
          <p:nvPr/>
        </p:nvSpPr>
        <p:spPr>
          <a:xfrm>
            <a:off x="3365032" y="5310730"/>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95DBB18-52F9-4022-A44B-2DE5D2394E7A}"/>
              </a:ext>
            </a:extLst>
          </p:cNvPr>
          <p:cNvSpPr/>
          <p:nvPr/>
        </p:nvSpPr>
        <p:spPr>
          <a:xfrm>
            <a:off x="3850276" y="5310730"/>
            <a:ext cx="488170" cy="500893"/>
          </a:xfrm>
          <a:prstGeom prst="rect">
            <a:avLst/>
          </a:prstGeom>
          <a:solidFill>
            <a:srgbClr val="FDB8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15C2E519-D168-4201-8B74-6EFF76725BFB}"/>
              </a:ext>
            </a:extLst>
          </p:cNvPr>
          <p:cNvSpPr/>
          <p:nvPr/>
        </p:nvSpPr>
        <p:spPr>
          <a:xfrm>
            <a:off x="1902677" y="5811623"/>
            <a:ext cx="488170" cy="500893"/>
          </a:xfrm>
          <a:prstGeom prst="rect">
            <a:avLst/>
          </a:prstGeom>
          <a:solidFill>
            <a:srgbClr val="E22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D890191A-922C-43F6-9D9D-9960A3044EDF}"/>
              </a:ext>
            </a:extLst>
          </p:cNvPr>
          <p:cNvSpPr/>
          <p:nvPr/>
        </p:nvSpPr>
        <p:spPr>
          <a:xfrm>
            <a:off x="2390846" y="5811623"/>
            <a:ext cx="488170" cy="500893"/>
          </a:xfrm>
          <a:prstGeom prst="rect">
            <a:avLst/>
          </a:prstGeom>
          <a:solidFill>
            <a:srgbClr val="FDB8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D66E56F6-D27A-4044-9A72-2A405E99F582}"/>
              </a:ext>
            </a:extLst>
          </p:cNvPr>
          <p:cNvSpPr/>
          <p:nvPr/>
        </p:nvSpPr>
        <p:spPr>
          <a:xfrm>
            <a:off x="2876863" y="5811623"/>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BB073508-986E-4767-BEDE-4731FB6C94C9}"/>
              </a:ext>
            </a:extLst>
          </p:cNvPr>
          <p:cNvSpPr/>
          <p:nvPr/>
        </p:nvSpPr>
        <p:spPr>
          <a:xfrm>
            <a:off x="3365032" y="5811623"/>
            <a:ext cx="488170" cy="5008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7EFC7F87-6F7C-4329-8DEB-F84D4DE0F459}"/>
              </a:ext>
            </a:extLst>
          </p:cNvPr>
          <p:cNvSpPr/>
          <p:nvPr/>
        </p:nvSpPr>
        <p:spPr>
          <a:xfrm>
            <a:off x="3850276" y="5811623"/>
            <a:ext cx="488170" cy="5008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a:extLst>
              <a:ext uri="{FF2B5EF4-FFF2-40B4-BE49-F238E27FC236}">
                <a16:creationId xmlns:a16="http://schemas.microsoft.com/office/drawing/2014/main" id="{C55F2D9C-2568-4F21-8F15-54550F522561}"/>
              </a:ext>
            </a:extLst>
          </p:cNvPr>
          <p:cNvCxnSpPr>
            <a:cxnSpLocks/>
          </p:cNvCxnSpPr>
          <p:nvPr/>
        </p:nvCxnSpPr>
        <p:spPr>
          <a:xfrm flipV="1">
            <a:off x="1396598" y="3796973"/>
            <a:ext cx="0" cy="2506616"/>
          </a:xfrm>
          <a:prstGeom prst="straightConnector1">
            <a:avLst/>
          </a:prstGeom>
          <a:ln w="38100">
            <a:gradFill>
              <a:gsLst>
                <a:gs pos="0">
                  <a:srgbClr val="FF0000"/>
                </a:gs>
                <a:gs pos="100000">
                  <a:srgbClr val="00B050"/>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7BA51FB-1655-452A-9B23-C5D01CEF961A}"/>
              </a:ext>
            </a:extLst>
          </p:cNvPr>
          <p:cNvSpPr txBox="1"/>
          <p:nvPr/>
        </p:nvSpPr>
        <p:spPr>
          <a:xfrm>
            <a:off x="291385" y="4737118"/>
            <a:ext cx="950901" cy="646331"/>
          </a:xfrm>
          <a:prstGeom prst="rect">
            <a:avLst/>
          </a:prstGeom>
          <a:noFill/>
        </p:spPr>
        <p:txBody>
          <a:bodyPr wrap="none" rtlCol="0">
            <a:spAutoFit/>
          </a:bodyPr>
          <a:lstStyle/>
          <a:p>
            <a:pPr algn="ctr"/>
            <a:r>
              <a:rPr lang="en-US" b="1" dirty="0">
                <a:solidFill>
                  <a:srgbClr val="000090"/>
                </a:solidFill>
                <a:latin typeface="Calibri" panose="020F0502020204030204" pitchFamily="34" charset="0"/>
                <a:cs typeface="Calibri" panose="020F0502020204030204" pitchFamily="34" charset="0"/>
              </a:rPr>
              <a:t>Induced</a:t>
            </a:r>
          </a:p>
          <a:p>
            <a:pPr algn="ctr"/>
            <a:r>
              <a:rPr lang="en-US" b="1" dirty="0">
                <a:solidFill>
                  <a:srgbClr val="000090"/>
                </a:solidFill>
                <a:latin typeface="Calibri" panose="020F0502020204030204" pitchFamily="34" charset="0"/>
                <a:cs typeface="Calibri" panose="020F0502020204030204" pitchFamily="34" charset="0"/>
              </a:rPr>
              <a:t>Current</a:t>
            </a:r>
          </a:p>
        </p:txBody>
      </p:sp>
      <p:sp>
        <p:nvSpPr>
          <p:cNvPr id="118" name="Rectangle 117">
            <a:extLst>
              <a:ext uri="{FF2B5EF4-FFF2-40B4-BE49-F238E27FC236}">
                <a16:creationId xmlns:a16="http://schemas.microsoft.com/office/drawing/2014/main" id="{337CDA0B-66A0-4843-976B-64B794E45671}"/>
              </a:ext>
            </a:extLst>
          </p:cNvPr>
          <p:cNvSpPr/>
          <p:nvPr/>
        </p:nvSpPr>
        <p:spPr>
          <a:xfrm>
            <a:off x="3845452" y="1981339"/>
            <a:ext cx="2591974" cy="133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AE4A6779-07FA-4C85-AE23-665EA7A8DCE0}"/>
              </a:ext>
            </a:extLst>
          </p:cNvPr>
          <p:cNvSpPr/>
          <p:nvPr/>
        </p:nvSpPr>
        <p:spPr>
          <a:xfrm rot="16200000">
            <a:off x="3308518" y="2131747"/>
            <a:ext cx="1468604" cy="60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B4DD4BE-15B4-481D-A3D5-F3F803911A0E}"/>
              </a:ext>
            </a:extLst>
          </p:cNvPr>
          <p:cNvSpPr/>
          <p:nvPr/>
        </p:nvSpPr>
        <p:spPr>
          <a:xfrm>
            <a:off x="1984001" y="3879130"/>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7D495AEF-4416-4B89-A565-43D493A0D61D}"/>
              </a:ext>
            </a:extLst>
          </p:cNvPr>
          <p:cNvSpPr/>
          <p:nvPr/>
        </p:nvSpPr>
        <p:spPr>
          <a:xfrm>
            <a:off x="2478735" y="3892520"/>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B693E67A-0A62-4ED9-BD57-6BEC96C4EA5F}"/>
              </a:ext>
            </a:extLst>
          </p:cNvPr>
          <p:cNvSpPr/>
          <p:nvPr/>
        </p:nvSpPr>
        <p:spPr>
          <a:xfrm>
            <a:off x="2944562" y="3889001"/>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E67FD454-D141-469B-8603-2F6879422E4B}"/>
              </a:ext>
            </a:extLst>
          </p:cNvPr>
          <p:cNvSpPr/>
          <p:nvPr/>
        </p:nvSpPr>
        <p:spPr>
          <a:xfrm>
            <a:off x="3442447" y="3876977"/>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B5C24702-734D-47BF-8EAF-1DEA553619B9}"/>
              </a:ext>
            </a:extLst>
          </p:cNvPr>
          <p:cNvSpPr/>
          <p:nvPr/>
        </p:nvSpPr>
        <p:spPr>
          <a:xfrm>
            <a:off x="3929713" y="3889863"/>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39498CF8-0C4F-4A2A-9A6D-4F288DC43CB7}"/>
              </a:ext>
            </a:extLst>
          </p:cNvPr>
          <p:cNvSpPr/>
          <p:nvPr/>
        </p:nvSpPr>
        <p:spPr>
          <a:xfrm>
            <a:off x="1984775" y="4391260"/>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501CA5DF-48CB-4258-976A-0C1757420D47}"/>
              </a:ext>
            </a:extLst>
          </p:cNvPr>
          <p:cNvSpPr/>
          <p:nvPr/>
        </p:nvSpPr>
        <p:spPr>
          <a:xfrm>
            <a:off x="2479400" y="4388949"/>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68CCA6B-6236-4B43-993D-4BAA07FFDB40}"/>
              </a:ext>
            </a:extLst>
          </p:cNvPr>
          <p:cNvSpPr/>
          <p:nvPr/>
        </p:nvSpPr>
        <p:spPr>
          <a:xfrm>
            <a:off x="2953568" y="4382683"/>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4BA956AF-B8D2-44BC-B2C0-A4799E556525}"/>
              </a:ext>
            </a:extLst>
          </p:cNvPr>
          <p:cNvSpPr/>
          <p:nvPr/>
        </p:nvSpPr>
        <p:spPr>
          <a:xfrm>
            <a:off x="3442447" y="4384486"/>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F26A937A-F114-424A-AE82-A0ED43BBEB30}"/>
              </a:ext>
            </a:extLst>
          </p:cNvPr>
          <p:cNvSpPr/>
          <p:nvPr/>
        </p:nvSpPr>
        <p:spPr>
          <a:xfrm>
            <a:off x="3922616" y="4388357"/>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855D2327-E2BA-4FD4-AFC3-ADF7CC45D722}"/>
              </a:ext>
            </a:extLst>
          </p:cNvPr>
          <p:cNvSpPr/>
          <p:nvPr/>
        </p:nvSpPr>
        <p:spPr>
          <a:xfrm>
            <a:off x="1986768" y="4876451"/>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940D818A-6E62-4685-94B5-78957197B343}"/>
              </a:ext>
            </a:extLst>
          </p:cNvPr>
          <p:cNvSpPr/>
          <p:nvPr/>
        </p:nvSpPr>
        <p:spPr>
          <a:xfrm>
            <a:off x="2485437" y="4883108"/>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9B24D4F0-A25B-410F-AE40-D5BF051C4DC1}"/>
              </a:ext>
            </a:extLst>
          </p:cNvPr>
          <p:cNvSpPr/>
          <p:nvPr/>
        </p:nvSpPr>
        <p:spPr>
          <a:xfrm>
            <a:off x="2974452" y="4883108"/>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3518BB84-3DE1-451A-B77E-3C9ACB0B7886}"/>
              </a:ext>
            </a:extLst>
          </p:cNvPr>
          <p:cNvSpPr/>
          <p:nvPr/>
        </p:nvSpPr>
        <p:spPr>
          <a:xfrm>
            <a:off x="3442447" y="4876451"/>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D83F42CF-7284-46B8-AEFF-FC28D183E7C2}"/>
              </a:ext>
            </a:extLst>
          </p:cNvPr>
          <p:cNvSpPr/>
          <p:nvPr/>
        </p:nvSpPr>
        <p:spPr>
          <a:xfrm>
            <a:off x="3926068" y="4874789"/>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79A14759-6CC5-421D-AF25-E21369B940DD}"/>
              </a:ext>
            </a:extLst>
          </p:cNvPr>
          <p:cNvSpPr/>
          <p:nvPr/>
        </p:nvSpPr>
        <p:spPr>
          <a:xfrm>
            <a:off x="1992710" y="5386271"/>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9F9CF1AC-EEF8-4F0B-A83D-F0E041E9BD9C}"/>
              </a:ext>
            </a:extLst>
          </p:cNvPr>
          <p:cNvSpPr/>
          <p:nvPr/>
        </p:nvSpPr>
        <p:spPr>
          <a:xfrm>
            <a:off x="2460536" y="5381807"/>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2F5817ED-A228-4CE2-9D13-9FB112317956}"/>
              </a:ext>
            </a:extLst>
          </p:cNvPr>
          <p:cNvSpPr/>
          <p:nvPr/>
        </p:nvSpPr>
        <p:spPr>
          <a:xfrm>
            <a:off x="2959814" y="5390734"/>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927A293A-E67B-470E-8E88-50600993104C}"/>
              </a:ext>
            </a:extLst>
          </p:cNvPr>
          <p:cNvSpPr/>
          <p:nvPr/>
        </p:nvSpPr>
        <p:spPr>
          <a:xfrm>
            <a:off x="3445831" y="5381807"/>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15A3B587-E3B8-48CC-A1D1-8B6F4E42C2F6}"/>
              </a:ext>
            </a:extLst>
          </p:cNvPr>
          <p:cNvSpPr/>
          <p:nvPr/>
        </p:nvSpPr>
        <p:spPr>
          <a:xfrm>
            <a:off x="3932218" y="5387395"/>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6E8BFA46-3323-4477-B821-AABCCF1FA0C6}"/>
              </a:ext>
            </a:extLst>
          </p:cNvPr>
          <p:cNvSpPr/>
          <p:nvPr/>
        </p:nvSpPr>
        <p:spPr>
          <a:xfrm>
            <a:off x="1993898" y="5887163"/>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860666F5-5E33-4911-8423-495AD2735DE5}"/>
              </a:ext>
            </a:extLst>
          </p:cNvPr>
          <p:cNvSpPr/>
          <p:nvPr/>
        </p:nvSpPr>
        <p:spPr>
          <a:xfrm>
            <a:off x="2468545" y="5873772"/>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2F2C2508-7F8C-44D9-A557-3D8DC06B6ED5}"/>
              </a:ext>
            </a:extLst>
          </p:cNvPr>
          <p:cNvSpPr/>
          <p:nvPr/>
        </p:nvSpPr>
        <p:spPr>
          <a:xfrm>
            <a:off x="2959780" y="5873772"/>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F4106174-91EE-453B-A82A-C34DEA8185D8}"/>
              </a:ext>
            </a:extLst>
          </p:cNvPr>
          <p:cNvSpPr/>
          <p:nvPr/>
        </p:nvSpPr>
        <p:spPr>
          <a:xfrm>
            <a:off x="3449746" y="5879344"/>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2C6C77EB-3881-4D8C-944A-69C511EAE040}"/>
              </a:ext>
            </a:extLst>
          </p:cNvPr>
          <p:cNvSpPr/>
          <p:nvPr/>
        </p:nvSpPr>
        <p:spPr>
          <a:xfrm>
            <a:off x="3934915" y="5881077"/>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4" name="Rectangle 18">
            <a:extLst>
              <a:ext uri="{FF2B5EF4-FFF2-40B4-BE49-F238E27FC236}">
                <a16:creationId xmlns:a16="http://schemas.microsoft.com/office/drawing/2014/main" id="{A2F87FF2-8232-4619-AB08-A4E242C3079D}"/>
              </a:ext>
            </a:extLst>
          </p:cNvPr>
          <p:cNvSpPr>
            <a:spLocks noChangeArrowheads="1"/>
          </p:cNvSpPr>
          <p:nvPr/>
        </p:nvSpPr>
        <p:spPr bwMode="auto">
          <a:xfrm>
            <a:off x="5164284" y="4006675"/>
            <a:ext cx="6645121" cy="2077162"/>
          </a:xfrm>
          <a:prstGeom prst="round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eaLnBrk="1" hangingPunct="1">
              <a:spcBef>
                <a:spcPct val="0"/>
              </a:spcBef>
              <a:spcAft>
                <a:spcPts val="600"/>
              </a:spcAft>
              <a:buClrTx/>
              <a:buFontTx/>
              <a:buNone/>
            </a:pPr>
            <a:r>
              <a:rPr lang="en-US" altLang="en-US" sz="1600" b="1" dirty="0">
                <a:solidFill>
                  <a:srgbClr val="FF0000"/>
                </a:solidFill>
                <a:latin typeface="Calibri" panose="020F0502020204030204" pitchFamily="34" charset="0"/>
              </a:rPr>
              <a:t>Monochromatic beam</a:t>
            </a:r>
            <a:r>
              <a:rPr lang="en-US" altLang="en-US" sz="1600" b="1" dirty="0">
                <a:solidFill>
                  <a:schemeClr val="accent1"/>
                </a:solidFill>
                <a:latin typeface="Calibri" panose="020F0502020204030204" pitchFamily="34" charset="0"/>
              </a:rPr>
              <a:t> (Energy around 10 keV) (Diameter around 20 µm)</a:t>
            </a:r>
          </a:p>
          <a:p>
            <a:pPr eaLnBrk="1" hangingPunct="1">
              <a:spcBef>
                <a:spcPct val="0"/>
              </a:spcBef>
              <a:spcAft>
                <a:spcPts val="600"/>
              </a:spcAft>
              <a:buClrTx/>
              <a:buFontTx/>
              <a:buNone/>
            </a:pPr>
            <a:r>
              <a:rPr lang="en-US" altLang="en-US" sz="1600" b="1" dirty="0">
                <a:solidFill>
                  <a:schemeClr val="tx2"/>
                </a:solidFill>
                <a:latin typeface="Calibri" panose="020F0502020204030204" pitchFamily="34" charset="0"/>
              </a:rPr>
              <a:t>Monitoring by pin diode and ionization chamber</a:t>
            </a:r>
            <a:endParaRPr lang="en-US" altLang="en-US" sz="1600" b="1" dirty="0">
              <a:solidFill>
                <a:schemeClr val="accent1"/>
              </a:solidFill>
              <a:latin typeface="Calibri" panose="020F0502020204030204" pitchFamily="34" charset="0"/>
            </a:endParaRPr>
          </a:p>
          <a:p>
            <a:pPr eaLnBrk="1" hangingPunct="1">
              <a:spcBef>
                <a:spcPct val="0"/>
              </a:spcBef>
              <a:spcAft>
                <a:spcPts val="600"/>
              </a:spcAft>
              <a:buClrTx/>
              <a:buFontTx/>
              <a:buNone/>
            </a:pPr>
            <a:r>
              <a:rPr lang="en-US" altLang="en-US" sz="1600" b="1" dirty="0">
                <a:solidFill>
                  <a:schemeClr val="accent1"/>
                </a:solidFill>
                <a:latin typeface="Calibri" panose="020F0502020204030204" pitchFamily="34" charset="0"/>
              </a:rPr>
              <a:t>Scan with beam =&gt; </a:t>
            </a:r>
            <a:r>
              <a:rPr lang="en-US" altLang="en-US" sz="1600" b="1" dirty="0">
                <a:solidFill>
                  <a:srgbClr val="FF0000"/>
                </a:solidFill>
                <a:latin typeface="Calibri" panose="020F0502020204030204" pitchFamily="34" charset="0"/>
              </a:rPr>
              <a:t>2D current map</a:t>
            </a:r>
          </a:p>
          <a:p>
            <a:pPr marL="285750" indent="-285750" eaLnBrk="1" hangingPunct="1">
              <a:spcBef>
                <a:spcPct val="0"/>
              </a:spcBef>
              <a:spcAft>
                <a:spcPts val="600"/>
              </a:spcAft>
              <a:buClrTx/>
              <a:buFont typeface="Symbol" panose="05050102010706020507" pitchFamily="18" charset="2"/>
              <a:buChar char="Þ"/>
            </a:pPr>
            <a:r>
              <a:rPr lang="en-US" altLang="en-US" sz="1600" b="1" dirty="0">
                <a:solidFill>
                  <a:srgbClr val="FF0000"/>
                </a:solidFill>
                <a:latin typeface="Calibri" panose="020F0502020204030204" pitchFamily="34" charset="0"/>
              </a:rPr>
              <a:t>Measure the impact of defects and impurities in the material on the transport of the charge carrier</a:t>
            </a:r>
          </a:p>
          <a:p>
            <a:pPr eaLnBrk="1" hangingPunct="1">
              <a:spcBef>
                <a:spcPct val="0"/>
              </a:spcBef>
              <a:spcAft>
                <a:spcPts val="600"/>
              </a:spcAft>
            </a:pPr>
            <a:r>
              <a:rPr lang="en-US" altLang="en-US" sz="1600" b="1" dirty="0">
                <a:solidFill>
                  <a:schemeClr val="accent1"/>
                </a:solidFill>
                <a:latin typeface="Calibri" panose="020F0502020204030204" pitchFamily="34" charset="0"/>
              </a:rPr>
              <a:t>Parameters : </a:t>
            </a:r>
            <a:r>
              <a:rPr lang="en-US" altLang="en-US" sz="1600" b="1" dirty="0">
                <a:solidFill>
                  <a:schemeClr val="tx2"/>
                </a:solidFill>
                <a:latin typeface="Calibri" panose="020F0502020204030204" pitchFamily="34" charset="0"/>
              </a:rPr>
              <a:t>Beam energy, beam flux and beam size </a:t>
            </a:r>
          </a:p>
        </p:txBody>
      </p:sp>
      <p:pic>
        <p:nvPicPr>
          <p:cNvPr id="163" name="Picture 4" descr="Visual search query image">
            <a:extLst>
              <a:ext uri="{FF2B5EF4-FFF2-40B4-BE49-F238E27FC236}">
                <a16:creationId xmlns:a16="http://schemas.microsoft.com/office/drawing/2014/main" id="{2AA5FC8C-6034-4022-9242-5E68363B62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2C1F84E2-E20B-407A-BD63-A8017AE3637C}"/>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428213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9"/>
                                          </p:stCondLst>
                                        </p:cTn>
                                        <p:tgtEl>
                                          <p:spTgt spid="109"/>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260"/>
                            </p:stCondLst>
                            <p:childTnLst>
                              <p:par>
                                <p:cTn id="10" presetID="1" presetClass="entr" presetSubtype="0" fill="hold" grpId="0" nodeType="afterEffect">
                                  <p:stCondLst>
                                    <p:cond delay="250"/>
                                  </p:stCondLst>
                                  <p:childTnLst>
                                    <p:set>
                                      <p:cBhvr>
                                        <p:cTn id="11" dur="1" fill="hold">
                                          <p:stCondLst>
                                            <p:cond delay="9"/>
                                          </p:stCondLst>
                                        </p:cTn>
                                        <p:tgtEl>
                                          <p:spTgt spid="110"/>
                                        </p:tgtEl>
                                        <p:attrNameLst>
                                          <p:attrName>style.visibility</p:attrName>
                                        </p:attrNameLst>
                                      </p:cBhvr>
                                      <p:to>
                                        <p:strVal val="visible"/>
                                      </p:to>
                                    </p:set>
                                  </p:childTnLst>
                                </p:cTn>
                              </p:par>
                              <p:par>
                                <p:cTn id="12" presetID="1" presetClass="exit" presetSubtype="0" fill="hold" grpId="1" nodeType="withEffect">
                                  <p:stCondLst>
                                    <p:cond delay="250"/>
                                  </p:stCondLst>
                                  <p:childTnLst>
                                    <p:set>
                                      <p:cBhvr>
                                        <p:cTn id="13" dur="1" fill="hold">
                                          <p:stCondLst>
                                            <p:cond delay="0"/>
                                          </p:stCondLst>
                                        </p:cTn>
                                        <p:tgtEl>
                                          <p:spTgt spid="3"/>
                                        </p:tgtEl>
                                        <p:attrNameLst>
                                          <p:attrName>style.visibility</p:attrName>
                                        </p:attrNameLst>
                                      </p:cBhvr>
                                      <p:to>
                                        <p:strVal val="hidden"/>
                                      </p:to>
                                    </p:set>
                                  </p:childTnLst>
                                </p:cTn>
                              </p:par>
                              <p:par>
                                <p:cTn id="14" presetID="1" presetClass="entr" presetSubtype="0" fill="hold" grpId="0" nodeType="withEffect">
                                  <p:stCondLst>
                                    <p:cond delay="250"/>
                                  </p:stCondLst>
                                  <p:childTnLst>
                                    <p:set>
                                      <p:cBhvr>
                                        <p:cTn id="15" dur="1" fill="hold">
                                          <p:stCondLst>
                                            <p:cond delay="0"/>
                                          </p:stCondLst>
                                        </p:cTn>
                                        <p:tgtEl>
                                          <p:spTgt spid="114"/>
                                        </p:tgtEl>
                                        <p:attrNameLst>
                                          <p:attrName>style.visibility</p:attrName>
                                        </p:attrNameLst>
                                      </p:cBhvr>
                                      <p:to>
                                        <p:strVal val="visible"/>
                                      </p:to>
                                    </p:set>
                                  </p:childTnLst>
                                </p:cTn>
                              </p:par>
                            </p:childTnLst>
                          </p:cTn>
                        </p:par>
                        <p:par>
                          <p:cTn id="16" fill="hold">
                            <p:stCondLst>
                              <p:cond delay="520"/>
                            </p:stCondLst>
                            <p:childTnLst>
                              <p:par>
                                <p:cTn id="17" presetID="1" presetClass="entr" presetSubtype="0" fill="hold" grpId="0" nodeType="afterEffect">
                                  <p:stCondLst>
                                    <p:cond delay="250"/>
                                  </p:stCondLst>
                                  <p:childTnLst>
                                    <p:set>
                                      <p:cBhvr>
                                        <p:cTn id="18" dur="1" fill="hold">
                                          <p:stCondLst>
                                            <p:cond delay="9"/>
                                          </p:stCondLst>
                                        </p:cTn>
                                        <p:tgtEl>
                                          <p:spTgt spid="111"/>
                                        </p:tgtEl>
                                        <p:attrNameLst>
                                          <p:attrName>style.visibility</p:attrName>
                                        </p:attrNameLst>
                                      </p:cBhvr>
                                      <p:to>
                                        <p:strVal val="visible"/>
                                      </p:to>
                                    </p:set>
                                  </p:childTnLst>
                                </p:cTn>
                              </p:par>
                              <p:par>
                                <p:cTn id="19" presetID="1" presetClass="exit" presetSubtype="0" fill="hold" grpId="1" nodeType="withEffect">
                                  <p:stCondLst>
                                    <p:cond delay="250"/>
                                  </p:stCondLst>
                                  <p:childTnLst>
                                    <p:set>
                                      <p:cBhvr>
                                        <p:cTn id="20" dur="1" fill="hold">
                                          <p:stCondLst>
                                            <p:cond delay="0"/>
                                          </p:stCondLst>
                                        </p:cTn>
                                        <p:tgtEl>
                                          <p:spTgt spid="114"/>
                                        </p:tgtEl>
                                        <p:attrNameLst>
                                          <p:attrName>style.visibility</p:attrName>
                                        </p:attrNameLst>
                                      </p:cBhvr>
                                      <p:to>
                                        <p:strVal val="hidden"/>
                                      </p:to>
                                    </p:set>
                                  </p:childTnLst>
                                </p:cTn>
                              </p:par>
                              <p:par>
                                <p:cTn id="21" presetID="1" presetClass="entr" presetSubtype="0" fill="hold" grpId="0" nodeType="withEffect">
                                  <p:stCondLst>
                                    <p:cond delay="250"/>
                                  </p:stCondLst>
                                  <p:childTnLst>
                                    <p:set>
                                      <p:cBhvr>
                                        <p:cTn id="22" dur="1" fill="hold">
                                          <p:stCondLst>
                                            <p:cond delay="0"/>
                                          </p:stCondLst>
                                        </p:cTn>
                                        <p:tgtEl>
                                          <p:spTgt spid="117"/>
                                        </p:tgtEl>
                                        <p:attrNameLst>
                                          <p:attrName>style.visibility</p:attrName>
                                        </p:attrNameLst>
                                      </p:cBhvr>
                                      <p:to>
                                        <p:strVal val="visible"/>
                                      </p:to>
                                    </p:set>
                                  </p:childTnLst>
                                </p:cTn>
                              </p:par>
                            </p:childTnLst>
                          </p:cTn>
                        </p:par>
                        <p:par>
                          <p:cTn id="23" fill="hold">
                            <p:stCondLst>
                              <p:cond delay="780"/>
                            </p:stCondLst>
                            <p:childTnLst>
                              <p:par>
                                <p:cTn id="24" presetID="1" presetClass="entr" presetSubtype="0" fill="hold" grpId="0" nodeType="afterEffect">
                                  <p:stCondLst>
                                    <p:cond delay="250"/>
                                  </p:stCondLst>
                                  <p:childTnLst>
                                    <p:set>
                                      <p:cBhvr>
                                        <p:cTn id="25" dur="1" fill="hold">
                                          <p:stCondLst>
                                            <p:cond delay="9"/>
                                          </p:stCondLst>
                                        </p:cTn>
                                        <p:tgtEl>
                                          <p:spTgt spid="115"/>
                                        </p:tgtEl>
                                        <p:attrNameLst>
                                          <p:attrName>style.visibility</p:attrName>
                                        </p:attrNameLst>
                                      </p:cBhvr>
                                      <p:to>
                                        <p:strVal val="visible"/>
                                      </p:to>
                                    </p:set>
                                  </p:childTnLst>
                                </p:cTn>
                              </p:par>
                              <p:par>
                                <p:cTn id="26" presetID="1" presetClass="exit" presetSubtype="0" fill="hold" grpId="1" nodeType="withEffect">
                                  <p:stCondLst>
                                    <p:cond delay="250"/>
                                  </p:stCondLst>
                                  <p:childTnLst>
                                    <p:set>
                                      <p:cBhvr>
                                        <p:cTn id="27" dur="1" fill="hold">
                                          <p:stCondLst>
                                            <p:cond delay="0"/>
                                          </p:stCondLst>
                                        </p:cTn>
                                        <p:tgtEl>
                                          <p:spTgt spid="117"/>
                                        </p:tgtEl>
                                        <p:attrNameLst>
                                          <p:attrName>style.visibility</p:attrName>
                                        </p:attrNameLst>
                                      </p:cBhvr>
                                      <p:to>
                                        <p:strVal val="hidden"/>
                                      </p:to>
                                    </p:set>
                                  </p:childTnLst>
                                </p:cTn>
                              </p:par>
                              <p:par>
                                <p:cTn id="28" presetID="1" presetClass="entr" presetSubtype="0" fill="hold" grpId="0" nodeType="withEffect">
                                  <p:stCondLst>
                                    <p:cond delay="250"/>
                                  </p:stCondLst>
                                  <p:childTnLst>
                                    <p:set>
                                      <p:cBhvr>
                                        <p:cTn id="29" dur="1" fill="hold">
                                          <p:stCondLst>
                                            <p:cond delay="0"/>
                                          </p:stCondLst>
                                        </p:cTn>
                                        <p:tgtEl>
                                          <p:spTgt spid="128"/>
                                        </p:tgtEl>
                                        <p:attrNameLst>
                                          <p:attrName>style.visibility</p:attrName>
                                        </p:attrNameLst>
                                      </p:cBhvr>
                                      <p:to>
                                        <p:strVal val="visible"/>
                                      </p:to>
                                    </p:set>
                                  </p:childTnLst>
                                </p:cTn>
                              </p:par>
                            </p:childTnLst>
                          </p:cTn>
                        </p:par>
                        <p:par>
                          <p:cTn id="30" fill="hold">
                            <p:stCondLst>
                              <p:cond delay="1040"/>
                            </p:stCondLst>
                            <p:childTnLst>
                              <p:par>
                                <p:cTn id="31" presetID="1" presetClass="entr" presetSubtype="0" fill="hold" grpId="0" nodeType="afterEffect">
                                  <p:stCondLst>
                                    <p:cond delay="250"/>
                                  </p:stCondLst>
                                  <p:childTnLst>
                                    <p:set>
                                      <p:cBhvr>
                                        <p:cTn id="32" dur="1" fill="hold">
                                          <p:stCondLst>
                                            <p:cond delay="9"/>
                                          </p:stCondLst>
                                        </p:cTn>
                                        <p:tgtEl>
                                          <p:spTgt spid="116"/>
                                        </p:tgtEl>
                                        <p:attrNameLst>
                                          <p:attrName>style.visibility</p:attrName>
                                        </p:attrNameLst>
                                      </p:cBhvr>
                                      <p:to>
                                        <p:strVal val="visible"/>
                                      </p:to>
                                    </p:set>
                                  </p:childTnLst>
                                </p:cTn>
                              </p:par>
                              <p:par>
                                <p:cTn id="33" presetID="1" presetClass="exit" presetSubtype="0" fill="hold" grpId="1" nodeType="withEffect">
                                  <p:stCondLst>
                                    <p:cond delay="250"/>
                                  </p:stCondLst>
                                  <p:childTnLst>
                                    <p:set>
                                      <p:cBhvr>
                                        <p:cTn id="34" dur="1" fill="hold">
                                          <p:stCondLst>
                                            <p:cond delay="0"/>
                                          </p:stCondLst>
                                        </p:cTn>
                                        <p:tgtEl>
                                          <p:spTgt spid="128"/>
                                        </p:tgtEl>
                                        <p:attrNameLst>
                                          <p:attrName>style.visibility</p:attrName>
                                        </p:attrNameLst>
                                      </p:cBhvr>
                                      <p:to>
                                        <p:strVal val="hidden"/>
                                      </p:to>
                                    </p:set>
                                  </p:childTnLst>
                                </p:cTn>
                              </p:par>
                              <p:par>
                                <p:cTn id="35" presetID="1" presetClass="entr" presetSubtype="0" fill="hold" grpId="0" nodeType="withEffect">
                                  <p:stCondLst>
                                    <p:cond delay="250"/>
                                  </p:stCondLst>
                                  <p:childTnLst>
                                    <p:set>
                                      <p:cBhvr>
                                        <p:cTn id="36" dur="1" fill="hold">
                                          <p:stCondLst>
                                            <p:cond delay="0"/>
                                          </p:stCondLst>
                                        </p:cTn>
                                        <p:tgtEl>
                                          <p:spTgt spid="129"/>
                                        </p:tgtEl>
                                        <p:attrNameLst>
                                          <p:attrName>style.visibility</p:attrName>
                                        </p:attrNameLst>
                                      </p:cBhvr>
                                      <p:to>
                                        <p:strVal val="visible"/>
                                      </p:to>
                                    </p:set>
                                  </p:childTnLst>
                                </p:cTn>
                              </p:par>
                            </p:childTnLst>
                          </p:cTn>
                        </p:par>
                        <p:par>
                          <p:cTn id="37" fill="hold">
                            <p:stCondLst>
                              <p:cond delay="1300"/>
                            </p:stCondLst>
                            <p:childTnLst>
                              <p:par>
                                <p:cTn id="38" presetID="1" presetClass="entr" presetSubtype="0" fill="hold" grpId="0" nodeType="afterEffect">
                                  <p:stCondLst>
                                    <p:cond delay="250"/>
                                  </p:stCondLst>
                                  <p:childTnLst>
                                    <p:set>
                                      <p:cBhvr>
                                        <p:cTn id="39" dur="1" fill="hold">
                                          <p:stCondLst>
                                            <p:cond delay="9"/>
                                          </p:stCondLst>
                                        </p:cTn>
                                        <p:tgtEl>
                                          <p:spTgt spid="119"/>
                                        </p:tgtEl>
                                        <p:attrNameLst>
                                          <p:attrName>style.visibility</p:attrName>
                                        </p:attrNameLst>
                                      </p:cBhvr>
                                      <p:to>
                                        <p:strVal val="visible"/>
                                      </p:to>
                                    </p:set>
                                  </p:childTnLst>
                                </p:cTn>
                              </p:par>
                              <p:par>
                                <p:cTn id="40" presetID="1" presetClass="exit" presetSubtype="0" fill="hold" grpId="1" nodeType="withEffect">
                                  <p:stCondLst>
                                    <p:cond delay="250"/>
                                  </p:stCondLst>
                                  <p:childTnLst>
                                    <p:set>
                                      <p:cBhvr>
                                        <p:cTn id="41" dur="1" fill="hold">
                                          <p:stCondLst>
                                            <p:cond delay="0"/>
                                          </p:stCondLst>
                                        </p:cTn>
                                        <p:tgtEl>
                                          <p:spTgt spid="129"/>
                                        </p:tgtEl>
                                        <p:attrNameLst>
                                          <p:attrName>style.visibility</p:attrName>
                                        </p:attrNameLst>
                                      </p:cBhvr>
                                      <p:to>
                                        <p:strVal val="hidden"/>
                                      </p:to>
                                    </p:set>
                                  </p:childTnLst>
                                </p:cTn>
                              </p:par>
                              <p:par>
                                <p:cTn id="42" presetID="1" presetClass="entr" presetSubtype="0" fill="hold" grpId="0" nodeType="withEffect">
                                  <p:stCondLst>
                                    <p:cond delay="250"/>
                                  </p:stCondLst>
                                  <p:childTnLst>
                                    <p:set>
                                      <p:cBhvr>
                                        <p:cTn id="43" dur="1" fill="hold">
                                          <p:stCondLst>
                                            <p:cond delay="0"/>
                                          </p:stCondLst>
                                        </p:cTn>
                                        <p:tgtEl>
                                          <p:spTgt spid="143"/>
                                        </p:tgtEl>
                                        <p:attrNameLst>
                                          <p:attrName>style.visibility</p:attrName>
                                        </p:attrNameLst>
                                      </p:cBhvr>
                                      <p:to>
                                        <p:strVal val="visible"/>
                                      </p:to>
                                    </p:set>
                                  </p:childTnLst>
                                </p:cTn>
                              </p:par>
                            </p:childTnLst>
                          </p:cTn>
                        </p:par>
                        <p:par>
                          <p:cTn id="44" fill="hold">
                            <p:stCondLst>
                              <p:cond delay="1560"/>
                            </p:stCondLst>
                            <p:childTnLst>
                              <p:par>
                                <p:cTn id="45" presetID="1" presetClass="entr" presetSubtype="0" fill="hold" grpId="0" nodeType="afterEffect">
                                  <p:stCondLst>
                                    <p:cond delay="250"/>
                                  </p:stCondLst>
                                  <p:childTnLst>
                                    <p:set>
                                      <p:cBhvr>
                                        <p:cTn id="46" dur="1" fill="hold">
                                          <p:stCondLst>
                                            <p:cond delay="9"/>
                                          </p:stCondLst>
                                        </p:cTn>
                                        <p:tgtEl>
                                          <p:spTgt spid="120"/>
                                        </p:tgtEl>
                                        <p:attrNameLst>
                                          <p:attrName>style.visibility</p:attrName>
                                        </p:attrNameLst>
                                      </p:cBhvr>
                                      <p:to>
                                        <p:strVal val="visible"/>
                                      </p:to>
                                    </p:set>
                                  </p:childTnLst>
                                </p:cTn>
                              </p:par>
                              <p:par>
                                <p:cTn id="47" presetID="1" presetClass="exit" presetSubtype="0" fill="hold" grpId="1" nodeType="withEffect">
                                  <p:stCondLst>
                                    <p:cond delay="250"/>
                                  </p:stCondLst>
                                  <p:childTnLst>
                                    <p:set>
                                      <p:cBhvr>
                                        <p:cTn id="48" dur="1" fill="hold">
                                          <p:stCondLst>
                                            <p:cond delay="0"/>
                                          </p:stCondLst>
                                        </p:cTn>
                                        <p:tgtEl>
                                          <p:spTgt spid="143"/>
                                        </p:tgtEl>
                                        <p:attrNameLst>
                                          <p:attrName>style.visibility</p:attrName>
                                        </p:attrNameLst>
                                      </p:cBhvr>
                                      <p:to>
                                        <p:strVal val="hidden"/>
                                      </p:to>
                                    </p:set>
                                  </p:childTnLst>
                                </p:cTn>
                              </p:par>
                              <p:par>
                                <p:cTn id="49" presetID="1" presetClass="entr" presetSubtype="0" fill="hold" grpId="0" nodeType="withEffect">
                                  <p:stCondLst>
                                    <p:cond delay="250"/>
                                  </p:stCondLst>
                                  <p:childTnLst>
                                    <p:set>
                                      <p:cBhvr>
                                        <p:cTn id="50" dur="1" fill="hold">
                                          <p:stCondLst>
                                            <p:cond delay="0"/>
                                          </p:stCondLst>
                                        </p:cTn>
                                        <p:tgtEl>
                                          <p:spTgt spid="144"/>
                                        </p:tgtEl>
                                        <p:attrNameLst>
                                          <p:attrName>style.visibility</p:attrName>
                                        </p:attrNameLst>
                                      </p:cBhvr>
                                      <p:to>
                                        <p:strVal val="visible"/>
                                      </p:to>
                                    </p:set>
                                  </p:childTnLst>
                                </p:cTn>
                              </p:par>
                            </p:childTnLst>
                          </p:cTn>
                        </p:par>
                        <p:par>
                          <p:cTn id="51" fill="hold">
                            <p:stCondLst>
                              <p:cond delay="1820"/>
                            </p:stCondLst>
                            <p:childTnLst>
                              <p:par>
                                <p:cTn id="52" presetID="1" presetClass="entr" presetSubtype="0" fill="hold" grpId="0" nodeType="afterEffect">
                                  <p:stCondLst>
                                    <p:cond delay="250"/>
                                  </p:stCondLst>
                                  <p:childTnLst>
                                    <p:set>
                                      <p:cBhvr>
                                        <p:cTn id="53" dur="1" fill="hold">
                                          <p:stCondLst>
                                            <p:cond delay="9"/>
                                          </p:stCondLst>
                                        </p:cTn>
                                        <p:tgtEl>
                                          <p:spTgt spid="121"/>
                                        </p:tgtEl>
                                        <p:attrNameLst>
                                          <p:attrName>style.visibility</p:attrName>
                                        </p:attrNameLst>
                                      </p:cBhvr>
                                      <p:to>
                                        <p:strVal val="visible"/>
                                      </p:to>
                                    </p:set>
                                  </p:childTnLst>
                                </p:cTn>
                              </p:par>
                              <p:par>
                                <p:cTn id="54" presetID="1" presetClass="exit" presetSubtype="0" fill="hold" grpId="1" nodeType="withEffect">
                                  <p:stCondLst>
                                    <p:cond delay="250"/>
                                  </p:stCondLst>
                                  <p:childTnLst>
                                    <p:set>
                                      <p:cBhvr>
                                        <p:cTn id="55" dur="1" fill="hold">
                                          <p:stCondLst>
                                            <p:cond delay="0"/>
                                          </p:stCondLst>
                                        </p:cTn>
                                        <p:tgtEl>
                                          <p:spTgt spid="144"/>
                                        </p:tgtEl>
                                        <p:attrNameLst>
                                          <p:attrName>style.visibility</p:attrName>
                                        </p:attrNameLst>
                                      </p:cBhvr>
                                      <p:to>
                                        <p:strVal val="hidden"/>
                                      </p:to>
                                    </p:set>
                                  </p:childTnLst>
                                </p:cTn>
                              </p:par>
                              <p:par>
                                <p:cTn id="56" presetID="1" presetClass="entr" presetSubtype="0" fill="hold" grpId="0" nodeType="withEffect">
                                  <p:stCondLst>
                                    <p:cond delay="250"/>
                                  </p:stCondLst>
                                  <p:childTnLst>
                                    <p:set>
                                      <p:cBhvr>
                                        <p:cTn id="57" dur="1" fill="hold">
                                          <p:stCondLst>
                                            <p:cond delay="0"/>
                                          </p:stCondLst>
                                        </p:cTn>
                                        <p:tgtEl>
                                          <p:spTgt spid="145"/>
                                        </p:tgtEl>
                                        <p:attrNameLst>
                                          <p:attrName>style.visibility</p:attrName>
                                        </p:attrNameLst>
                                      </p:cBhvr>
                                      <p:to>
                                        <p:strVal val="visible"/>
                                      </p:to>
                                    </p:set>
                                  </p:childTnLst>
                                </p:cTn>
                              </p:par>
                            </p:childTnLst>
                          </p:cTn>
                        </p:par>
                        <p:par>
                          <p:cTn id="58" fill="hold">
                            <p:stCondLst>
                              <p:cond delay="2080"/>
                            </p:stCondLst>
                            <p:childTnLst>
                              <p:par>
                                <p:cTn id="59" presetID="1" presetClass="entr" presetSubtype="0" fill="hold" grpId="0" nodeType="afterEffect">
                                  <p:stCondLst>
                                    <p:cond delay="250"/>
                                  </p:stCondLst>
                                  <p:childTnLst>
                                    <p:set>
                                      <p:cBhvr>
                                        <p:cTn id="60" dur="1" fill="hold">
                                          <p:stCondLst>
                                            <p:cond delay="9"/>
                                          </p:stCondLst>
                                        </p:cTn>
                                        <p:tgtEl>
                                          <p:spTgt spid="122"/>
                                        </p:tgtEl>
                                        <p:attrNameLst>
                                          <p:attrName>style.visibility</p:attrName>
                                        </p:attrNameLst>
                                      </p:cBhvr>
                                      <p:to>
                                        <p:strVal val="visible"/>
                                      </p:to>
                                    </p:set>
                                  </p:childTnLst>
                                </p:cTn>
                              </p:par>
                              <p:par>
                                <p:cTn id="61" presetID="1" presetClass="exit" presetSubtype="0" fill="hold" grpId="1" nodeType="withEffect">
                                  <p:stCondLst>
                                    <p:cond delay="250"/>
                                  </p:stCondLst>
                                  <p:childTnLst>
                                    <p:set>
                                      <p:cBhvr>
                                        <p:cTn id="62" dur="1" fill="hold">
                                          <p:stCondLst>
                                            <p:cond delay="0"/>
                                          </p:stCondLst>
                                        </p:cTn>
                                        <p:tgtEl>
                                          <p:spTgt spid="145"/>
                                        </p:tgtEl>
                                        <p:attrNameLst>
                                          <p:attrName>style.visibility</p:attrName>
                                        </p:attrNameLst>
                                      </p:cBhvr>
                                      <p:to>
                                        <p:strVal val="hidden"/>
                                      </p:to>
                                    </p:set>
                                  </p:childTnLst>
                                </p:cTn>
                              </p:par>
                              <p:par>
                                <p:cTn id="63" presetID="1" presetClass="entr" presetSubtype="0" fill="hold" grpId="0" nodeType="withEffect">
                                  <p:stCondLst>
                                    <p:cond delay="250"/>
                                  </p:stCondLst>
                                  <p:childTnLst>
                                    <p:set>
                                      <p:cBhvr>
                                        <p:cTn id="64" dur="1" fill="hold">
                                          <p:stCondLst>
                                            <p:cond delay="0"/>
                                          </p:stCondLst>
                                        </p:cTn>
                                        <p:tgtEl>
                                          <p:spTgt spid="146"/>
                                        </p:tgtEl>
                                        <p:attrNameLst>
                                          <p:attrName>style.visibility</p:attrName>
                                        </p:attrNameLst>
                                      </p:cBhvr>
                                      <p:to>
                                        <p:strVal val="visible"/>
                                      </p:to>
                                    </p:set>
                                  </p:childTnLst>
                                </p:cTn>
                              </p:par>
                            </p:childTnLst>
                          </p:cTn>
                        </p:par>
                        <p:par>
                          <p:cTn id="65" fill="hold">
                            <p:stCondLst>
                              <p:cond delay="2340"/>
                            </p:stCondLst>
                            <p:childTnLst>
                              <p:par>
                                <p:cTn id="66" presetID="1" presetClass="entr" presetSubtype="0" fill="hold" grpId="0" nodeType="afterEffect">
                                  <p:stCondLst>
                                    <p:cond delay="250"/>
                                  </p:stCondLst>
                                  <p:childTnLst>
                                    <p:set>
                                      <p:cBhvr>
                                        <p:cTn id="67" dur="1" fill="hold">
                                          <p:stCondLst>
                                            <p:cond delay="9"/>
                                          </p:stCondLst>
                                        </p:cTn>
                                        <p:tgtEl>
                                          <p:spTgt spid="123"/>
                                        </p:tgtEl>
                                        <p:attrNameLst>
                                          <p:attrName>style.visibility</p:attrName>
                                        </p:attrNameLst>
                                      </p:cBhvr>
                                      <p:to>
                                        <p:strVal val="visible"/>
                                      </p:to>
                                    </p:set>
                                  </p:childTnLst>
                                </p:cTn>
                              </p:par>
                              <p:par>
                                <p:cTn id="68" presetID="1" presetClass="exit" presetSubtype="0" fill="hold" grpId="1" nodeType="withEffect">
                                  <p:stCondLst>
                                    <p:cond delay="250"/>
                                  </p:stCondLst>
                                  <p:childTnLst>
                                    <p:set>
                                      <p:cBhvr>
                                        <p:cTn id="69" dur="1" fill="hold">
                                          <p:stCondLst>
                                            <p:cond delay="0"/>
                                          </p:stCondLst>
                                        </p:cTn>
                                        <p:tgtEl>
                                          <p:spTgt spid="146"/>
                                        </p:tgtEl>
                                        <p:attrNameLst>
                                          <p:attrName>style.visibility</p:attrName>
                                        </p:attrNameLst>
                                      </p:cBhvr>
                                      <p:to>
                                        <p:strVal val="hidden"/>
                                      </p:to>
                                    </p:set>
                                  </p:childTnLst>
                                </p:cTn>
                              </p:par>
                              <p:par>
                                <p:cTn id="70" presetID="1" presetClass="entr" presetSubtype="0" fill="hold" grpId="0" nodeType="withEffect">
                                  <p:stCondLst>
                                    <p:cond delay="250"/>
                                  </p:stCondLst>
                                  <p:childTnLst>
                                    <p:set>
                                      <p:cBhvr>
                                        <p:cTn id="71" dur="1" fill="hold">
                                          <p:stCondLst>
                                            <p:cond delay="0"/>
                                          </p:stCondLst>
                                        </p:cTn>
                                        <p:tgtEl>
                                          <p:spTgt spid="147"/>
                                        </p:tgtEl>
                                        <p:attrNameLst>
                                          <p:attrName>style.visibility</p:attrName>
                                        </p:attrNameLst>
                                      </p:cBhvr>
                                      <p:to>
                                        <p:strVal val="visible"/>
                                      </p:to>
                                    </p:set>
                                  </p:childTnLst>
                                </p:cTn>
                              </p:par>
                            </p:childTnLst>
                          </p:cTn>
                        </p:par>
                        <p:par>
                          <p:cTn id="72" fill="hold">
                            <p:stCondLst>
                              <p:cond delay="2600"/>
                            </p:stCondLst>
                            <p:childTnLst>
                              <p:par>
                                <p:cTn id="73" presetID="1" presetClass="entr" presetSubtype="0" fill="hold" grpId="0" nodeType="afterEffect">
                                  <p:stCondLst>
                                    <p:cond delay="250"/>
                                  </p:stCondLst>
                                  <p:childTnLst>
                                    <p:set>
                                      <p:cBhvr>
                                        <p:cTn id="74" dur="1" fill="hold">
                                          <p:stCondLst>
                                            <p:cond delay="9"/>
                                          </p:stCondLst>
                                        </p:cTn>
                                        <p:tgtEl>
                                          <p:spTgt spid="124"/>
                                        </p:tgtEl>
                                        <p:attrNameLst>
                                          <p:attrName>style.visibility</p:attrName>
                                        </p:attrNameLst>
                                      </p:cBhvr>
                                      <p:to>
                                        <p:strVal val="visible"/>
                                      </p:to>
                                    </p:set>
                                  </p:childTnLst>
                                </p:cTn>
                              </p:par>
                              <p:par>
                                <p:cTn id="75" presetID="1" presetClass="exit" presetSubtype="0" fill="hold" grpId="1" nodeType="withEffect">
                                  <p:stCondLst>
                                    <p:cond delay="250"/>
                                  </p:stCondLst>
                                  <p:childTnLst>
                                    <p:set>
                                      <p:cBhvr>
                                        <p:cTn id="76" dur="1" fill="hold">
                                          <p:stCondLst>
                                            <p:cond delay="0"/>
                                          </p:stCondLst>
                                        </p:cTn>
                                        <p:tgtEl>
                                          <p:spTgt spid="147"/>
                                        </p:tgtEl>
                                        <p:attrNameLst>
                                          <p:attrName>style.visibility</p:attrName>
                                        </p:attrNameLst>
                                      </p:cBhvr>
                                      <p:to>
                                        <p:strVal val="hidden"/>
                                      </p:to>
                                    </p:set>
                                  </p:childTnLst>
                                </p:cTn>
                              </p:par>
                              <p:par>
                                <p:cTn id="77" presetID="1" presetClass="entr" presetSubtype="0" fill="hold" grpId="0" nodeType="withEffect">
                                  <p:stCondLst>
                                    <p:cond delay="250"/>
                                  </p:stCondLst>
                                  <p:childTnLst>
                                    <p:set>
                                      <p:cBhvr>
                                        <p:cTn id="78" dur="1" fill="hold">
                                          <p:stCondLst>
                                            <p:cond delay="0"/>
                                          </p:stCondLst>
                                        </p:cTn>
                                        <p:tgtEl>
                                          <p:spTgt spid="148"/>
                                        </p:tgtEl>
                                        <p:attrNameLst>
                                          <p:attrName>style.visibility</p:attrName>
                                        </p:attrNameLst>
                                      </p:cBhvr>
                                      <p:to>
                                        <p:strVal val="visible"/>
                                      </p:to>
                                    </p:set>
                                  </p:childTnLst>
                                </p:cTn>
                              </p:par>
                            </p:childTnLst>
                          </p:cTn>
                        </p:par>
                        <p:par>
                          <p:cTn id="79" fill="hold">
                            <p:stCondLst>
                              <p:cond delay="2860"/>
                            </p:stCondLst>
                            <p:childTnLst>
                              <p:par>
                                <p:cTn id="80" presetID="1" presetClass="entr" presetSubtype="0" fill="hold" grpId="0" nodeType="afterEffect">
                                  <p:stCondLst>
                                    <p:cond delay="250"/>
                                  </p:stCondLst>
                                  <p:childTnLst>
                                    <p:set>
                                      <p:cBhvr>
                                        <p:cTn id="81" dur="1" fill="hold">
                                          <p:stCondLst>
                                            <p:cond delay="9"/>
                                          </p:stCondLst>
                                        </p:cTn>
                                        <p:tgtEl>
                                          <p:spTgt spid="125"/>
                                        </p:tgtEl>
                                        <p:attrNameLst>
                                          <p:attrName>style.visibility</p:attrName>
                                        </p:attrNameLst>
                                      </p:cBhvr>
                                      <p:to>
                                        <p:strVal val="visible"/>
                                      </p:to>
                                    </p:set>
                                  </p:childTnLst>
                                </p:cTn>
                              </p:par>
                              <p:par>
                                <p:cTn id="82" presetID="1" presetClass="exit" presetSubtype="0" fill="hold" grpId="1" nodeType="withEffect">
                                  <p:stCondLst>
                                    <p:cond delay="250"/>
                                  </p:stCondLst>
                                  <p:childTnLst>
                                    <p:set>
                                      <p:cBhvr>
                                        <p:cTn id="83" dur="1" fill="hold">
                                          <p:stCondLst>
                                            <p:cond delay="0"/>
                                          </p:stCondLst>
                                        </p:cTn>
                                        <p:tgtEl>
                                          <p:spTgt spid="148"/>
                                        </p:tgtEl>
                                        <p:attrNameLst>
                                          <p:attrName>style.visibility</p:attrName>
                                        </p:attrNameLst>
                                      </p:cBhvr>
                                      <p:to>
                                        <p:strVal val="hidden"/>
                                      </p:to>
                                    </p:set>
                                  </p:childTnLst>
                                </p:cTn>
                              </p:par>
                              <p:par>
                                <p:cTn id="84" presetID="1" presetClass="entr" presetSubtype="0" fill="hold" grpId="0" nodeType="withEffect">
                                  <p:stCondLst>
                                    <p:cond delay="250"/>
                                  </p:stCondLst>
                                  <p:childTnLst>
                                    <p:set>
                                      <p:cBhvr>
                                        <p:cTn id="85" dur="1" fill="hold">
                                          <p:stCondLst>
                                            <p:cond delay="0"/>
                                          </p:stCondLst>
                                        </p:cTn>
                                        <p:tgtEl>
                                          <p:spTgt spid="149"/>
                                        </p:tgtEl>
                                        <p:attrNameLst>
                                          <p:attrName>style.visibility</p:attrName>
                                        </p:attrNameLst>
                                      </p:cBhvr>
                                      <p:to>
                                        <p:strVal val="visible"/>
                                      </p:to>
                                    </p:set>
                                  </p:childTnLst>
                                </p:cTn>
                              </p:par>
                            </p:childTnLst>
                          </p:cTn>
                        </p:par>
                        <p:par>
                          <p:cTn id="86" fill="hold">
                            <p:stCondLst>
                              <p:cond delay="3120"/>
                            </p:stCondLst>
                            <p:childTnLst>
                              <p:par>
                                <p:cTn id="87" presetID="1" presetClass="entr" presetSubtype="0" fill="hold" grpId="0" nodeType="afterEffect">
                                  <p:stCondLst>
                                    <p:cond delay="250"/>
                                  </p:stCondLst>
                                  <p:childTnLst>
                                    <p:set>
                                      <p:cBhvr>
                                        <p:cTn id="88" dur="1" fill="hold">
                                          <p:stCondLst>
                                            <p:cond delay="9"/>
                                          </p:stCondLst>
                                        </p:cTn>
                                        <p:tgtEl>
                                          <p:spTgt spid="127"/>
                                        </p:tgtEl>
                                        <p:attrNameLst>
                                          <p:attrName>style.visibility</p:attrName>
                                        </p:attrNameLst>
                                      </p:cBhvr>
                                      <p:to>
                                        <p:strVal val="visible"/>
                                      </p:to>
                                    </p:set>
                                  </p:childTnLst>
                                </p:cTn>
                              </p:par>
                              <p:par>
                                <p:cTn id="89" presetID="1" presetClass="exit" presetSubtype="0" fill="hold" grpId="1" nodeType="withEffect">
                                  <p:stCondLst>
                                    <p:cond delay="250"/>
                                  </p:stCondLst>
                                  <p:childTnLst>
                                    <p:set>
                                      <p:cBhvr>
                                        <p:cTn id="90" dur="1" fill="hold">
                                          <p:stCondLst>
                                            <p:cond delay="0"/>
                                          </p:stCondLst>
                                        </p:cTn>
                                        <p:tgtEl>
                                          <p:spTgt spid="149"/>
                                        </p:tgtEl>
                                        <p:attrNameLst>
                                          <p:attrName>style.visibility</p:attrName>
                                        </p:attrNameLst>
                                      </p:cBhvr>
                                      <p:to>
                                        <p:strVal val="hidden"/>
                                      </p:to>
                                    </p:set>
                                  </p:childTnLst>
                                </p:cTn>
                              </p:par>
                              <p:par>
                                <p:cTn id="91" presetID="1" presetClass="entr" presetSubtype="0" fill="hold" grpId="0" nodeType="withEffect">
                                  <p:stCondLst>
                                    <p:cond delay="250"/>
                                  </p:stCondLst>
                                  <p:childTnLst>
                                    <p:set>
                                      <p:cBhvr>
                                        <p:cTn id="92" dur="1" fill="hold">
                                          <p:stCondLst>
                                            <p:cond delay="0"/>
                                          </p:stCondLst>
                                        </p:cTn>
                                        <p:tgtEl>
                                          <p:spTgt spid="150"/>
                                        </p:tgtEl>
                                        <p:attrNameLst>
                                          <p:attrName>style.visibility</p:attrName>
                                        </p:attrNameLst>
                                      </p:cBhvr>
                                      <p:to>
                                        <p:strVal val="visible"/>
                                      </p:to>
                                    </p:set>
                                  </p:childTnLst>
                                </p:cTn>
                              </p:par>
                            </p:childTnLst>
                          </p:cTn>
                        </p:par>
                        <p:par>
                          <p:cTn id="93" fill="hold">
                            <p:stCondLst>
                              <p:cond delay="3380"/>
                            </p:stCondLst>
                            <p:childTnLst>
                              <p:par>
                                <p:cTn id="94" presetID="1" presetClass="entr" presetSubtype="0" fill="hold" grpId="0" nodeType="afterEffect">
                                  <p:stCondLst>
                                    <p:cond delay="250"/>
                                  </p:stCondLst>
                                  <p:childTnLst>
                                    <p:set>
                                      <p:cBhvr>
                                        <p:cTn id="95" dur="1" fill="hold">
                                          <p:stCondLst>
                                            <p:cond delay="9"/>
                                          </p:stCondLst>
                                        </p:cTn>
                                        <p:tgtEl>
                                          <p:spTgt spid="131"/>
                                        </p:tgtEl>
                                        <p:attrNameLst>
                                          <p:attrName>style.visibility</p:attrName>
                                        </p:attrNameLst>
                                      </p:cBhvr>
                                      <p:to>
                                        <p:strVal val="visible"/>
                                      </p:to>
                                    </p:set>
                                  </p:childTnLst>
                                </p:cTn>
                              </p:par>
                              <p:par>
                                <p:cTn id="96" presetID="1" presetClass="exit" presetSubtype="0" fill="hold" grpId="1" nodeType="withEffect">
                                  <p:stCondLst>
                                    <p:cond delay="250"/>
                                  </p:stCondLst>
                                  <p:childTnLst>
                                    <p:set>
                                      <p:cBhvr>
                                        <p:cTn id="97" dur="1" fill="hold">
                                          <p:stCondLst>
                                            <p:cond delay="0"/>
                                          </p:stCondLst>
                                        </p:cTn>
                                        <p:tgtEl>
                                          <p:spTgt spid="150"/>
                                        </p:tgtEl>
                                        <p:attrNameLst>
                                          <p:attrName>style.visibility</p:attrName>
                                        </p:attrNameLst>
                                      </p:cBhvr>
                                      <p:to>
                                        <p:strVal val="hidden"/>
                                      </p:to>
                                    </p:set>
                                  </p:childTnLst>
                                </p:cTn>
                              </p:par>
                              <p:par>
                                <p:cTn id="98" presetID="1" presetClass="entr" presetSubtype="0" fill="hold" grpId="0" nodeType="withEffect">
                                  <p:stCondLst>
                                    <p:cond delay="250"/>
                                  </p:stCondLst>
                                  <p:childTnLst>
                                    <p:set>
                                      <p:cBhvr>
                                        <p:cTn id="99" dur="1" fill="hold">
                                          <p:stCondLst>
                                            <p:cond delay="0"/>
                                          </p:stCondLst>
                                        </p:cTn>
                                        <p:tgtEl>
                                          <p:spTgt spid="151"/>
                                        </p:tgtEl>
                                        <p:attrNameLst>
                                          <p:attrName>style.visibility</p:attrName>
                                        </p:attrNameLst>
                                      </p:cBhvr>
                                      <p:to>
                                        <p:strVal val="visible"/>
                                      </p:to>
                                    </p:set>
                                  </p:childTnLst>
                                </p:cTn>
                              </p:par>
                            </p:childTnLst>
                          </p:cTn>
                        </p:par>
                        <p:par>
                          <p:cTn id="100" fill="hold">
                            <p:stCondLst>
                              <p:cond delay="3640"/>
                            </p:stCondLst>
                            <p:childTnLst>
                              <p:par>
                                <p:cTn id="101" presetID="1" presetClass="entr" presetSubtype="0" fill="hold" grpId="0" nodeType="afterEffect">
                                  <p:stCondLst>
                                    <p:cond delay="250"/>
                                  </p:stCondLst>
                                  <p:childTnLst>
                                    <p:set>
                                      <p:cBhvr>
                                        <p:cTn id="102" dur="1" fill="hold">
                                          <p:stCondLst>
                                            <p:cond delay="9"/>
                                          </p:stCondLst>
                                        </p:cTn>
                                        <p:tgtEl>
                                          <p:spTgt spid="132"/>
                                        </p:tgtEl>
                                        <p:attrNameLst>
                                          <p:attrName>style.visibility</p:attrName>
                                        </p:attrNameLst>
                                      </p:cBhvr>
                                      <p:to>
                                        <p:strVal val="visible"/>
                                      </p:to>
                                    </p:set>
                                  </p:childTnLst>
                                </p:cTn>
                              </p:par>
                              <p:par>
                                <p:cTn id="103" presetID="1" presetClass="exit" presetSubtype="0" fill="hold" grpId="1" nodeType="withEffect">
                                  <p:stCondLst>
                                    <p:cond delay="250"/>
                                  </p:stCondLst>
                                  <p:childTnLst>
                                    <p:set>
                                      <p:cBhvr>
                                        <p:cTn id="104" dur="1" fill="hold">
                                          <p:stCondLst>
                                            <p:cond delay="0"/>
                                          </p:stCondLst>
                                        </p:cTn>
                                        <p:tgtEl>
                                          <p:spTgt spid="151"/>
                                        </p:tgtEl>
                                        <p:attrNameLst>
                                          <p:attrName>style.visibility</p:attrName>
                                        </p:attrNameLst>
                                      </p:cBhvr>
                                      <p:to>
                                        <p:strVal val="hidden"/>
                                      </p:to>
                                    </p:set>
                                  </p:childTnLst>
                                </p:cTn>
                              </p:par>
                              <p:par>
                                <p:cTn id="105" presetID="1" presetClass="entr" presetSubtype="0" fill="hold" grpId="0" nodeType="withEffect">
                                  <p:stCondLst>
                                    <p:cond delay="250"/>
                                  </p:stCondLst>
                                  <p:childTnLst>
                                    <p:set>
                                      <p:cBhvr>
                                        <p:cTn id="106" dur="1" fill="hold">
                                          <p:stCondLst>
                                            <p:cond delay="0"/>
                                          </p:stCondLst>
                                        </p:cTn>
                                        <p:tgtEl>
                                          <p:spTgt spid="152"/>
                                        </p:tgtEl>
                                        <p:attrNameLst>
                                          <p:attrName>style.visibility</p:attrName>
                                        </p:attrNameLst>
                                      </p:cBhvr>
                                      <p:to>
                                        <p:strVal val="visible"/>
                                      </p:to>
                                    </p:set>
                                  </p:childTnLst>
                                </p:cTn>
                              </p:par>
                            </p:childTnLst>
                          </p:cTn>
                        </p:par>
                        <p:par>
                          <p:cTn id="107" fill="hold">
                            <p:stCondLst>
                              <p:cond delay="3900"/>
                            </p:stCondLst>
                            <p:childTnLst>
                              <p:par>
                                <p:cTn id="108" presetID="1" presetClass="entr" presetSubtype="0" fill="hold" grpId="0" nodeType="afterEffect">
                                  <p:stCondLst>
                                    <p:cond delay="250"/>
                                  </p:stCondLst>
                                  <p:childTnLst>
                                    <p:set>
                                      <p:cBhvr>
                                        <p:cTn id="109" dur="1" fill="hold">
                                          <p:stCondLst>
                                            <p:cond delay="9"/>
                                          </p:stCondLst>
                                        </p:cTn>
                                        <p:tgtEl>
                                          <p:spTgt spid="133"/>
                                        </p:tgtEl>
                                        <p:attrNameLst>
                                          <p:attrName>style.visibility</p:attrName>
                                        </p:attrNameLst>
                                      </p:cBhvr>
                                      <p:to>
                                        <p:strVal val="visible"/>
                                      </p:to>
                                    </p:set>
                                  </p:childTnLst>
                                </p:cTn>
                              </p:par>
                              <p:par>
                                <p:cTn id="110" presetID="1" presetClass="exit" presetSubtype="0" fill="hold" grpId="1" nodeType="withEffect">
                                  <p:stCondLst>
                                    <p:cond delay="250"/>
                                  </p:stCondLst>
                                  <p:childTnLst>
                                    <p:set>
                                      <p:cBhvr>
                                        <p:cTn id="111" dur="1" fill="hold">
                                          <p:stCondLst>
                                            <p:cond delay="0"/>
                                          </p:stCondLst>
                                        </p:cTn>
                                        <p:tgtEl>
                                          <p:spTgt spid="152"/>
                                        </p:tgtEl>
                                        <p:attrNameLst>
                                          <p:attrName>style.visibility</p:attrName>
                                        </p:attrNameLst>
                                      </p:cBhvr>
                                      <p:to>
                                        <p:strVal val="hidden"/>
                                      </p:to>
                                    </p:set>
                                  </p:childTnLst>
                                </p:cTn>
                              </p:par>
                              <p:par>
                                <p:cTn id="112" presetID="1" presetClass="entr" presetSubtype="0" fill="hold" grpId="0" nodeType="withEffect">
                                  <p:stCondLst>
                                    <p:cond delay="250"/>
                                  </p:stCondLst>
                                  <p:childTnLst>
                                    <p:set>
                                      <p:cBhvr>
                                        <p:cTn id="113" dur="1" fill="hold">
                                          <p:stCondLst>
                                            <p:cond delay="0"/>
                                          </p:stCondLst>
                                        </p:cTn>
                                        <p:tgtEl>
                                          <p:spTgt spid="153"/>
                                        </p:tgtEl>
                                        <p:attrNameLst>
                                          <p:attrName>style.visibility</p:attrName>
                                        </p:attrNameLst>
                                      </p:cBhvr>
                                      <p:to>
                                        <p:strVal val="visible"/>
                                      </p:to>
                                    </p:set>
                                  </p:childTnLst>
                                </p:cTn>
                              </p:par>
                            </p:childTnLst>
                          </p:cTn>
                        </p:par>
                        <p:par>
                          <p:cTn id="114" fill="hold">
                            <p:stCondLst>
                              <p:cond delay="4160"/>
                            </p:stCondLst>
                            <p:childTnLst>
                              <p:par>
                                <p:cTn id="115" presetID="1" presetClass="entr" presetSubtype="0" fill="hold" grpId="0" nodeType="afterEffect">
                                  <p:stCondLst>
                                    <p:cond delay="250"/>
                                  </p:stCondLst>
                                  <p:childTnLst>
                                    <p:set>
                                      <p:cBhvr>
                                        <p:cTn id="116" dur="1" fill="hold">
                                          <p:stCondLst>
                                            <p:cond delay="9"/>
                                          </p:stCondLst>
                                        </p:cTn>
                                        <p:tgtEl>
                                          <p:spTgt spid="134"/>
                                        </p:tgtEl>
                                        <p:attrNameLst>
                                          <p:attrName>style.visibility</p:attrName>
                                        </p:attrNameLst>
                                      </p:cBhvr>
                                      <p:to>
                                        <p:strVal val="visible"/>
                                      </p:to>
                                    </p:set>
                                  </p:childTnLst>
                                </p:cTn>
                              </p:par>
                              <p:par>
                                <p:cTn id="117" presetID="1" presetClass="exit" presetSubtype="0" fill="hold" grpId="1" nodeType="withEffect">
                                  <p:stCondLst>
                                    <p:cond delay="250"/>
                                  </p:stCondLst>
                                  <p:childTnLst>
                                    <p:set>
                                      <p:cBhvr>
                                        <p:cTn id="118" dur="1" fill="hold">
                                          <p:stCondLst>
                                            <p:cond delay="0"/>
                                          </p:stCondLst>
                                        </p:cTn>
                                        <p:tgtEl>
                                          <p:spTgt spid="153"/>
                                        </p:tgtEl>
                                        <p:attrNameLst>
                                          <p:attrName>style.visibility</p:attrName>
                                        </p:attrNameLst>
                                      </p:cBhvr>
                                      <p:to>
                                        <p:strVal val="hidden"/>
                                      </p:to>
                                    </p:set>
                                  </p:childTnLst>
                                </p:cTn>
                              </p:par>
                              <p:par>
                                <p:cTn id="119" presetID="1" presetClass="entr" presetSubtype="0" fill="hold" grpId="0" nodeType="withEffect">
                                  <p:stCondLst>
                                    <p:cond delay="250"/>
                                  </p:stCondLst>
                                  <p:childTnLst>
                                    <p:set>
                                      <p:cBhvr>
                                        <p:cTn id="120" dur="1" fill="hold">
                                          <p:stCondLst>
                                            <p:cond delay="0"/>
                                          </p:stCondLst>
                                        </p:cTn>
                                        <p:tgtEl>
                                          <p:spTgt spid="154"/>
                                        </p:tgtEl>
                                        <p:attrNameLst>
                                          <p:attrName>style.visibility</p:attrName>
                                        </p:attrNameLst>
                                      </p:cBhvr>
                                      <p:to>
                                        <p:strVal val="visible"/>
                                      </p:to>
                                    </p:set>
                                  </p:childTnLst>
                                </p:cTn>
                              </p:par>
                            </p:childTnLst>
                          </p:cTn>
                        </p:par>
                        <p:par>
                          <p:cTn id="121" fill="hold">
                            <p:stCondLst>
                              <p:cond delay="4420"/>
                            </p:stCondLst>
                            <p:childTnLst>
                              <p:par>
                                <p:cTn id="122" presetID="1" presetClass="entr" presetSubtype="0" fill="hold" grpId="0" nodeType="afterEffect">
                                  <p:stCondLst>
                                    <p:cond delay="250"/>
                                  </p:stCondLst>
                                  <p:childTnLst>
                                    <p:set>
                                      <p:cBhvr>
                                        <p:cTn id="123" dur="1" fill="hold">
                                          <p:stCondLst>
                                            <p:cond delay="9"/>
                                          </p:stCondLst>
                                        </p:cTn>
                                        <p:tgtEl>
                                          <p:spTgt spid="135"/>
                                        </p:tgtEl>
                                        <p:attrNameLst>
                                          <p:attrName>style.visibility</p:attrName>
                                        </p:attrNameLst>
                                      </p:cBhvr>
                                      <p:to>
                                        <p:strVal val="visible"/>
                                      </p:to>
                                    </p:set>
                                  </p:childTnLst>
                                </p:cTn>
                              </p:par>
                              <p:par>
                                <p:cTn id="124" presetID="1" presetClass="exit" presetSubtype="0" fill="hold" grpId="1" nodeType="withEffect">
                                  <p:stCondLst>
                                    <p:cond delay="250"/>
                                  </p:stCondLst>
                                  <p:childTnLst>
                                    <p:set>
                                      <p:cBhvr>
                                        <p:cTn id="125" dur="1" fill="hold">
                                          <p:stCondLst>
                                            <p:cond delay="0"/>
                                          </p:stCondLst>
                                        </p:cTn>
                                        <p:tgtEl>
                                          <p:spTgt spid="154"/>
                                        </p:tgtEl>
                                        <p:attrNameLst>
                                          <p:attrName>style.visibility</p:attrName>
                                        </p:attrNameLst>
                                      </p:cBhvr>
                                      <p:to>
                                        <p:strVal val="hidden"/>
                                      </p:to>
                                    </p:set>
                                  </p:childTnLst>
                                </p:cTn>
                              </p:par>
                              <p:par>
                                <p:cTn id="126" presetID="1" presetClass="entr" presetSubtype="0" fill="hold" grpId="0" nodeType="withEffect">
                                  <p:stCondLst>
                                    <p:cond delay="250"/>
                                  </p:stCondLst>
                                  <p:childTnLst>
                                    <p:set>
                                      <p:cBhvr>
                                        <p:cTn id="127" dur="1" fill="hold">
                                          <p:stCondLst>
                                            <p:cond delay="0"/>
                                          </p:stCondLst>
                                        </p:cTn>
                                        <p:tgtEl>
                                          <p:spTgt spid="155"/>
                                        </p:tgtEl>
                                        <p:attrNameLst>
                                          <p:attrName>style.visibility</p:attrName>
                                        </p:attrNameLst>
                                      </p:cBhvr>
                                      <p:to>
                                        <p:strVal val="visible"/>
                                      </p:to>
                                    </p:set>
                                  </p:childTnLst>
                                </p:cTn>
                              </p:par>
                            </p:childTnLst>
                          </p:cTn>
                        </p:par>
                        <p:par>
                          <p:cTn id="128" fill="hold">
                            <p:stCondLst>
                              <p:cond delay="4680"/>
                            </p:stCondLst>
                            <p:childTnLst>
                              <p:par>
                                <p:cTn id="129" presetID="1" presetClass="entr" presetSubtype="0" fill="hold" grpId="0" nodeType="afterEffect">
                                  <p:stCondLst>
                                    <p:cond delay="250"/>
                                  </p:stCondLst>
                                  <p:childTnLst>
                                    <p:set>
                                      <p:cBhvr>
                                        <p:cTn id="130" dur="1" fill="hold">
                                          <p:stCondLst>
                                            <p:cond delay="9"/>
                                          </p:stCondLst>
                                        </p:cTn>
                                        <p:tgtEl>
                                          <p:spTgt spid="136"/>
                                        </p:tgtEl>
                                        <p:attrNameLst>
                                          <p:attrName>style.visibility</p:attrName>
                                        </p:attrNameLst>
                                      </p:cBhvr>
                                      <p:to>
                                        <p:strVal val="visible"/>
                                      </p:to>
                                    </p:set>
                                  </p:childTnLst>
                                </p:cTn>
                              </p:par>
                              <p:par>
                                <p:cTn id="131" presetID="1" presetClass="exit" presetSubtype="0" fill="hold" grpId="1" nodeType="withEffect">
                                  <p:stCondLst>
                                    <p:cond delay="250"/>
                                  </p:stCondLst>
                                  <p:childTnLst>
                                    <p:set>
                                      <p:cBhvr>
                                        <p:cTn id="132" dur="1" fill="hold">
                                          <p:stCondLst>
                                            <p:cond delay="0"/>
                                          </p:stCondLst>
                                        </p:cTn>
                                        <p:tgtEl>
                                          <p:spTgt spid="155"/>
                                        </p:tgtEl>
                                        <p:attrNameLst>
                                          <p:attrName>style.visibility</p:attrName>
                                        </p:attrNameLst>
                                      </p:cBhvr>
                                      <p:to>
                                        <p:strVal val="hidden"/>
                                      </p:to>
                                    </p:set>
                                  </p:childTnLst>
                                </p:cTn>
                              </p:par>
                              <p:par>
                                <p:cTn id="133" presetID="1" presetClass="entr" presetSubtype="0" fill="hold" grpId="0" nodeType="withEffect">
                                  <p:stCondLst>
                                    <p:cond delay="250"/>
                                  </p:stCondLst>
                                  <p:childTnLst>
                                    <p:set>
                                      <p:cBhvr>
                                        <p:cTn id="134" dur="1" fill="hold">
                                          <p:stCondLst>
                                            <p:cond delay="0"/>
                                          </p:stCondLst>
                                        </p:cTn>
                                        <p:tgtEl>
                                          <p:spTgt spid="156"/>
                                        </p:tgtEl>
                                        <p:attrNameLst>
                                          <p:attrName>style.visibility</p:attrName>
                                        </p:attrNameLst>
                                      </p:cBhvr>
                                      <p:to>
                                        <p:strVal val="visible"/>
                                      </p:to>
                                    </p:set>
                                  </p:childTnLst>
                                </p:cTn>
                              </p:par>
                            </p:childTnLst>
                          </p:cTn>
                        </p:par>
                        <p:par>
                          <p:cTn id="135" fill="hold">
                            <p:stCondLst>
                              <p:cond delay="4940"/>
                            </p:stCondLst>
                            <p:childTnLst>
                              <p:par>
                                <p:cTn id="136" presetID="1" presetClass="entr" presetSubtype="0" fill="hold" grpId="0" nodeType="afterEffect">
                                  <p:stCondLst>
                                    <p:cond delay="250"/>
                                  </p:stCondLst>
                                  <p:childTnLst>
                                    <p:set>
                                      <p:cBhvr>
                                        <p:cTn id="137" dur="1" fill="hold">
                                          <p:stCondLst>
                                            <p:cond delay="9"/>
                                          </p:stCondLst>
                                        </p:cTn>
                                        <p:tgtEl>
                                          <p:spTgt spid="137"/>
                                        </p:tgtEl>
                                        <p:attrNameLst>
                                          <p:attrName>style.visibility</p:attrName>
                                        </p:attrNameLst>
                                      </p:cBhvr>
                                      <p:to>
                                        <p:strVal val="visible"/>
                                      </p:to>
                                    </p:set>
                                  </p:childTnLst>
                                </p:cTn>
                              </p:par>
                              <p:par>
                                <p:cTn id="138" presetID="1" presetClass="exit" presetSubtype="0" fill="hold" grpId="1" nodeType="withEffect">
                                  <p:stCondLst>
                                    <p:cond delay="250"/>
                                  </p:stCondLst>
                                  <p:childTnLst>
                                    <p:set>
                                      <p:cBhvr>
                                        <p:cTn id="139" dur="1" fill="hold">
                                          <p:stCondLst>
                                            <p:cond delay="0"/>
                                          </p:stCondLst>
                                        </p:cTn>
                                        <p:tgtEl>
                                          <p:spTgt spid="156"/>
                                        </p:tgtEl>
                                        <p:attrNameLst>
                                          <p:attrName>style.visibility</p:attrName>
                                        </p:attrNameLst>
                                      </p:cBhvr>
                                      <p:to>
                                        <p:strVal val="hidden"/>
                                      </p:to>
                                    </p:set>
                                  </p:childTnLst>
                                </p:cTn>
                              </p:par>
                              <p:par>
                                <p:cTn id="140" presetID="1" presetClass="entr" presetSubtype="0" fill="hold" grpId="0" nodeType="withEffect">
                                  <p:stCondLst>
                                    <p:cond delay="250"/>
                                  </p:stCondLst>
                                  <p:childTnLst>
                                    <p:set>
                                      <p:cBhvr>
                                        <p:cTn id="141" dur="1" fill="hold">
                                          <p:stCondLst>
                                            <p:cond delay="0"/>
                                          </p:stCondLst>
                                        </p:cTn>
                                        <p:tgtEl>
                                          <p:spTgt spid="157"/>
                                        </p:tgtEl>
                                        <p:attrNameLst>
                                          <p:attrName>style.visibility</p:attrName>
                                        </p:attrNameLst>
                                      </p:cBhvr>
                                      <p:to>
                                        <p:strVal val="visible"/>
                                      </p:to>
                                    </p:set>
                                  </p:childTnLst>
                                </p:cTn>
                              </p:par>
                            </p:childTnLst>
                          </p:cTn>
                        </p:par>
                        <p:par>
                          <p:cTn id="142" fill="hold">
                            <p:stCondLst>
                              <p:cond delay="5200"/>
                            </p:stCondLst>
                            <p:childTnLst>
                              <p:par>
                                <p:cTn id="143" presetID="1" presetClass="entr" presetSubtype="0" fill="hold" grpId="0" nodeType="afterEffect">
                                  <p:stCondLst>
                                    <p:cond delay="250"/>
                                  </p:stCondLst>
                                  <p:childTnLst>
                                    <p:set>
                                      <p:cBhvr>
                                        <p:cTn id="144" dur="1" fill="hold">
                                          <p:stCondLst>
                                            <p:cond delay="9"/>
                                          </p:stCondLst>
                                        </p:cTn>
                                        <p:tgtEl>
                                          <p:spTgt spid="138"/>
                                        </p:tgtEl>
                                        <p:attrNameLst>
                                          <p:attrName>style.visibility</p:attrName>
                                        </p:attrNameLst>
                                      </p:cBhvr>
                                      <p:to>
                                        <p:strVal val="visible"/>
                                      </p:to>
                                    </p:set>
                                  </p:childTnLst>
                                </p:cTn>
                              </p:par>
                              <p:par>
                                <p:cTn id="145" presetID="1" presetClass="exit" presetSubtype="0" fill="hold" grpId="1" nodeType="withEffect">
                                  <p:stCondLst>
                                    <p:cond delay="250"/>
                                  </p:stCondLst>
                                  <p:childTnLst>
                                    <p:set>
                                      <p:cBhvr>
                                        <p:cTn id="146" dur="1" fill="hold">
                                          <p:stCondLst>
                                            <p:cond delay="0"/>
                                          </p:stCondLst>
                                        </p:cTn>
                                        <p:tgtEl>
                                          <p:spTgt spid="157"/>
                                        </p:tgtEl>
                                        <p:attrNameLst>
                                          <p:attrName>style.visibility</p:attrName>
                                        </p:attrNameLst>
                                      </p:cBhvr>
                                      <p:to>
                                        <p:strVal val="hidden"/>
                                      </p:to>
                                    </p:set>
                                  </p:childTnLst>
                                </p:cTn>
                              </p:par>
                              <p:par>
                                <p:cTn id="147" presetID="1" presetClass="entr" presetSubtype="0" fill="hold" grpId="0" nodeType="withEffect">
                                  <p:stCondLst>
                                    <p:cond delay="250"/>
                                  </p:stCondLst>
                                  <p:childTnLst>
                                    <p:set>
                                      <p:cBhvr>
                                        <p:cTn id="148" dur="1" fill="hold">
                                          <p:stCondLst>
                                            <p:cond delay="0"/>
                                          </p:stCondLst>
                                        </p:cTn>
                                        <p:tgtEl>
                                          <p:spTgt spid="158"/>
                                        </p:tgtEl>
                                        <p:attrNameLst>
                                          <p:attrName>style.visibility</p:attrName>
                                        </p:attrNameLst>
                                      </p:cBhvr>
                                      <p:to>
                                        <p:strVal val="visible"/>
                                      </p:to>
                                    </p:set>
                                  </p:childTnLst>
                                </p:cTn>
                              </p:par>
                            </p:childTnLst>
                          </p:cTn>
                        </p:par>
                        <p:par>
                          <p:cTn id="149" fill="hold">
                            <p:stCondLst>
                              <p:cond delay="5460"/>
                            </p:stCondLst>
                            <p:childTnLst>
                              <p:par>
                                <p:cTn id="150" presetID="1" presetClass="entr" presetSubtype="0" fill="hold" grpId="0" nodeType="afterEffect">
                                  <p:stCondLst>
                                    <p:cond delay="250"/>
                                  </p:stCondLst>
                                  <p:childTnLst>
                                    <p:set>
                                      <p:cBhvr>
                                        <p:cTn id="151" dur="1" fill="hold">
                                          <p:stCondLst>
                                            <p:cond delay="9"/>
                                          </p:stCondLst>
                                        </p:cTn>
                                        <p:tgtEl>
                                          <p:spTgt spid="139"/>
                                        </p:tgtEl>
                                        <p:attrNameLst>
                                          <p:attrName>style.visibility</p:attrName>
                                        </p:attrNameLst>
                                      </p:cBhvr>
                                      <p:to>
                                        <p:strVal val="visible"/>
                                      </p:to>
                                    </p:set>
                                  </p:childTnLst>
                                </p:cTn>
                              </p:par>
                              <p:par>
                                <p:cTn id="152" presetID="1" presetClass="exit" presetSubtype="0" fill="hold" grpId="1" nodeType="withEffect">
                                  <p:stCondLst>
                                    <p:cond delay="250"/>
                                  </p:stCondLst>
                                  <p:childTnLst>
                                    <p:set>
                                      <p:cBhvr>
                                        <p:cTn id="153" dur="1" fill="hold">
                                          <p:stCondLst>
                                            <p:cond delay="0"/>
                                          </p:stCondLst>
                                        </p:cTn>
                                        <p:tgtEl>
                                          <p:spTgt spid="158"/>
                                        </p:tgtEl>
                                        <p:attrNameLst>
                                          <p:attrName>style.visibility</p:attrName>
                                        </p:attrNameLst>
                                      </p:cBhvr>
                                      <p:to>
                                        <p:strVal val="hidden"/>
                                      </p:to>
                                    </p:set>
                                  </p:childTnLst>
                                </p:cTn>
                              </p:par>
                              <p:par>
                                <p:cTn id="154" presetID="1" presetClass="entr" presetSubtype="0" fill="hold" grpId="0" nodeType="withEffect">
                                  <p:stCondLst>
                                    <p:cond delay="250"/>
                                  </p:stCondLst>
                                  <p:childTnLst>
                                    <p:set>
                                      <p:cBhvr>
                                        <p:cTn id="155" dur="1" fill="hold">
                                          <p:stCondLst>
                                            <p:cond delay="0"/>
                                          </p:stCondLst>
                                        </p:cTn>
                                        <p:tgtEl>
                                          <p:spTgt spid="159"/>
                                        </p:tgtEl>
                                        <p:attrNameLst>
                                          <p:attrName>style.visibility</p:attrName>
                                        </p:attrNameLst>
                                      </p:cBhvr>
                                      <p:to>
                                        <p:strVal val="visible"/>
                                      </p:to>
                                    </p:set>
                                  </p:childTnLst>
                                </p:cTn>
                              </p:par>
                            </p:childTnLst>
                          </p:cTn>
                        </p:par>
                        <p:par>
                          <p:cTn id="156" fill="hold">
                            <p:stCondLst>
                              <p:cond delay="5720"/>
                            </p:stCondLst>
                            <p:childTnLst>
                              <p:par>
                                <p:cTn id="157" presetID="1" presetClass="entr" presetSubtype="0" fill="hold" grpId="0" nodeType="afterEffect">
                                  <p:stCondLst>
                                    <p:cond delay="250"/>
                                  </p:stCondLst>
                                  <p:childTnLst>
                                    <p:set>
                                      <p:cBhvr>
                                        <p:cTn id="158" dur="1" fill="hold">
                                          <p:stCondLst>
                                            <p:cond delay="9"/>
                                          </p:stCondLst>
                                        </p:cTn>
                                        <p:tgtEl>
                                          <p:spTgt spid="140"/>
                                        </p:tgtEl>
                                        <p:attrNameLst>
                                          <p:attrName>style.visibility</p:attrName>
                                        </p:attrNameLst>
                                      </p:cBhvr>
                                      <p:to>
                                        <p:strVal val="visible"/>
                                      </p:to>
                                    </p:set>
                                  </p:childTnLst>
                                </p:cTn>
                              </p:par>
                              <p:par>
                                <p:cTn id="159" presetID="1" presetClass="exit" presetSubtype="0" fill="hold" grpId="1" nodeType="withEffect">
                                  <p:stCondLst>
                                    <p:cond delay="250"/>
                                  </p:stCondLst>
                                  <p:childTnLst>
                                    <p:set>
                                      <p:cBhvr>
                                        <p:cTn id="160" dur="1" fill="hold">
                                          <p:stCondLst>
                                            <p:cond delay="0"/>
                                          </p:stCondLst>
                                        </p:cTn>
                                        <p:tgtEl>
                                          <p:spTgt spid="159"/>
                                        </p:tgtEl>
                                        <p:attrNameLst>
                                          <p:attrName>style.visibility</p:attrName>
                                        </p:attrNameLst>
                                      </p:cBhvr>
                                      <p:to>
                                        <p:strVal val="hidden"/>
                                      </p:to>
                                    </p:set>
                                  </p:childTnLst>
                                </p:cTn>
                              </p:par>
                              <p:par>
                                <p:cTn id="161" presetID="1" presetClass="entr" presetSubtype="0" fill="hold" grpId="0" nodeType="withEffect">
                                  <p:stCondLst>
                                    <p:cond delay="250"/>
                                  </p:stCondLst>
                                  <p:childTnLst>
                                    <p:set>
                                      <p:cBhvr>
                                        <p:cTn id="162" dur="1" fill="hold">
                                          <p:stCondLst>
                                            <p:cond delay="0"/>
                                          </p:stCondLst>
                                        </p:cTn>
                                        <p:tgtEl>
                                          <p:spTgt spid="160"/>
                                        </p:tgtEl>
                                        <p:attrNameLst>
                                          <p:attrName>style.visibility</p:attrName>
                                        </p:attrNameLst>
                                      </p:cBhvr>
                                      <p:to>
                                        <p:strVal val="visible"/>
                                      </p:to>
                                    </p:set>
                                  </p:childTnLst>
                                </p:cTn>
                              </p:par>
                            </p:childTnLst>
                          </p:cTn>
                        </p:par>
                        <p:par>
                          <p:cTn id="163" fill="hold">
                            <p:stCondLst>
                              <p:cond delay="5980"/>
                            </p:stCondLst>
                            <p:childTnLst>
                              <p:par>
                                <p:cTn id="164" presetID="1" presetClass="entr" presetSubtype="0" fill="hold" grpId="0" nodeType="afterEffect">
                                  <p:stCondLst>
                                    <p:cond delay="250"/>
                                  </p:stCondLst>
                                  <p:childTnLst>
                                    <p:set>
                                      <p:cBhvr>
                                        <p:cTn id="165" dur="1" fill="hold">
                                          <p:stCondLst>
                                            <p:cond delay="9"/>
                                          </p:stCondLst>
                                        </p:cTn>
                                        <p:tgtEl>
                                          <p:spTgt spid="141"/>
                                        </p:tgtEl>
                                        <p:attrNameLst>
                                          <p:attrName>style.visibility</p:attrName>
                                        </p:attrNameLst>
                                      </p:cBhvr>
                                      <p:to>
                                        <p:strVal val="visible"/>
                                      </p:to>
                                    </p:set>
                                  </p:childTnLst>
                                </p:cTn>
                              </p:par>
                              <p:par>
                                <p:cTn id="166" presetID="1" presetClass="exit" presetSubtype="0" fill="hold" grpId="1" nodeType="withEffect">
                                  <p:stCondLst>
                                    <p:cond delay="250"/>
                                  </p:stCondLst>
                                  <p:childTnLst>
                                    <p:set>
                                      <p:cBhvr>
                                        <p:cTn id="167" dur="1" fill="hold">
                                          <p:stCondLst>
                                            <p:cond delay="0"/>
                                          </p:stCondLst>
                                        </p:cTn>
                                        <p:tgtEl>
                                          <p:spTgt spid="160"/>
                                        </p:tgtEl>
                                        <p:attrNameLst>
                                          <p:attrName>style.visibility</p:attrName>
                                        </p:attrNameLst>
                                      </p:cBhvr>
                                      <p:to>
                                        <p:strVal val="hidden"/>
                                      </p:to>
                                    </p:set>
                                  </p:childTnLst>
                                </p:cTn>
                              </p:par>
                              <p:par>
                                <p:cTn id="168" presetID="1" presetClass="entr" presetSubtype="0" fill="hold" grpId="0" nodeType="withEffect">
                                  <p:stCondLst>
                                    <p:cond delay="250"/>
                                  </p:stCondLst>
                                  <p:childTnLst>
                                    <p:set>
                                      <p:cBhvr>
                                        <p:cTn id="169" dur="1" fill="hold">
                                          <p:stCondLst>
                                            <p:cond delay="0"/>
                                          </p:stCondLst>
                                        </p:cTn>
                                        <p:tgtEl>
                                          <p:spTgt spid="161"/>
                                        </p:tgtEl>
                                        <p:attrNameLst>
                                          <p:attrName>style.visibility</p:attrName>
                                        </p:attrNameLst>
                                      </p:cBhvr>
                                      <p:to>
                                        <p:strVal val="visible"/>
                                      </p:to>
                                    </p:set>
                                  </p:childTnLst>
                                </p:cTn>
                              </p:par>
                            </p:childTnLst>
                          </p:cTn>
                        </p:par>
                        <p:par>
                          <p:cTn id="170" fill="hold">
                            <p:stCondLst>
                              <p:cond delay="6240"/>
                            </p:stCondLst>
                            <p:childTnLst>
                              <p:par>
                                <p:cTn id="171" presetID="1" presetClass="entr" presetSubtype="0" fill="hold" grpId="0" nodeType="afterEffect">
                                  <p:stCondLst>
                                    <p:cond delay="250"/>
                                  </p:stCondLst>
                                  <p:childTnLst>
                                    <p:set>
                                      <p:cBhvr>
                                        <p:cTn id="172" dur="1" fill="hold">
                                          <p:stCondLst>
                                            <p:cond delay="9"/>
                                          </p:stCondLst>
                                        </p:cTn>
                                        <p:tgtEl>
                                          <p:spTgt spid="142"/>
                                        </p:tgtEl>
                                        <p:attrNameLst>
                                          <p:attrName>style.visibility</p:attrName>
                                        </p:attrNameLst>
                                      </p:cBhvr>
                                      <p:to>
                                        <p:strVal val="visible"/>
                                      </p:to>
                                    </p:set>
                                  </p:childTnLst>
                                </p:cTn>
                              </p:par>
                              <p:par>
                                <p:cTn id="173" presetID="1" presetClass="exit" presetSubtype="0" fill="hold" grpId="1" nodeType="withEffect">
                                  <p:stCondLst>
                                    <p:cond delay="250"/>
                                  </p:stCondLst>
                                  <p:childTnLst>
                                    <p:set>
                                      <p:cBhvr>
                                        <p:cTn id="174" dur="1" fill="hold">
                                          <p:stCondLst>
                                            <p:cond delay="0"/>
                                          </p:stCondLst>
                                        </p:cTn>
                                        <p:tgtEl>
                                          <p:spTgt spid="161"/>
                                        </p:tgtEl>
                                        <p:attrNameLst>
                                          <p:attrName>style.visibility</p:attrName>
                                        </p:attrNameLst>
                                      </p:cBhvr>
                                      <p:to>
                                        <p:strVal val="hidden"/>
                                      </p:to>
                                    </p:set>
                                  </p:childTnLst>
                                </p:cTn>
                              </p:par>
                              <p:par>
                                <p:cTn id="175" presetID="1" presetClass="entr" presetSubtype="0" fill="hold" grpId="0" nodeType="withEffect">
                                  <p:stCondLst>
                                    <p:cond delay="250"/>
                                  </p:stCondLst>
                                  <p:childTnLst>
                                    <p:set>
                                      <p:cBhvr>
                                        <p:cTn id="176" dur="1" fill="hold">
                                          <p:stCondLst>
                                            <p:cond delay="0"/>
                                          </p:stCondLst>
                                        </p:cTn>
                                        <p:tgtEl>
                                          <p:spTgt spid="162"/>
                                        </p:tgtEl>
                                        <p:attrNameLst>
                                          <p:attrName>style.visibility</p:attrName>
                                        </p:attrNameLst>
                                      </p:cBhvr>
                                      <p:to>
                                        <p:strVal val="visible"/>
                                      </p:to>
                                    </p:set>
                                  </p:childTnLst>
                                </p:cTn>
                              </p:par>
                            </p:childTnLst>
                          </p:cTn>
                        </p:par>
                        <p:par>
                          <p:cTn id="177" fill="hold">
                            <p:stCondLst>
                              <p:cond delay="6500"/>
                            </p:stCondLst>
                            <p:childTnLst>
                              <p:par>
                                <p:cTn id="178" presetID="1" presetClass="exit" presetSubtype="0" fill="hold" grpId="1" nodeType="afterEffect">
                                  <p:stCondLst>
                                    <p:cond delay="250"/>
                                  </p:stCondLst>
                                  <p:childTnLst>
                                    <p:set>
                                      <p:cBhvr>
                                        <p:cTn id="179" dur="1" fill="hold">
                                          <p:stCondLst>
                                            <p:cond delay="99"/>
                                          </p:stCondLst>
                                        </p:cTn>
                                        <p:tgtEl>
                                          <p:spTgt spid="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P spid="115" grpId="0" animBg="1"/>
      <p:bldP spid="116" grpId="0" animBg="1"/>
      <p:bldP spid="119" grpId="0" animBg="1"/>
      <p:bldP spid="120" grpId="0" animBg="1"/>
      <p:bldP spid="121" grpId="0" animBg="1"/>
      <p:bldP spid="122" grpId="0" animBg="1"/>
      <p:bldP spid="123" grpId="0" animBg="1"/>
      <p:bldP spid="124" grpId="0" animBg="1"/>
      <p:bldP spid="125" grpId="0" animBg="1"/>
      <p:bldP spid="127"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3" grpId="0" animBg="1"/>
      <p:bldP spid="3" grpId="1" animBg="1"/>
      <p:bldP spid="114" grpId="0" animBg="1"/>
      <p:bldP spid="114" grpId="1" animBg="1"/>
      <p:bldP spid="117" grpId="0" animBg="1"/>
      <p:bldP spid="117" grpId="1" animBg="1"/>
      <p:bldP spid="128" grpId="0" animBg="1"/>
      <p:bldP spid="128" grpId="1" animBg="1"/>
      <p:bldP spid="129" grpId="0" animBg="1"/>
      <p:bldP spid="129"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00" y="126000"/>
            <a:ext cx="10982400" cy="496800"/>
          </a:xfrm>
        </p:spPr>
        <p:txBody>
          <a:bodyPr/>
          <a:lstStyle/>
          <a:p>
            <a:r>
              <a:rPr lang="en-US" sz="1600" dirty="0">
                <a:cs typeface="Calibri" panose="020F0502020204030204" pitchFamily="34" charset="0"/>
              </a:rPr>
              <a:t>XBIC  maps  of  various diamonds substrates</a:t>
            </a: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13</a:t>
            </a:fld>
            <a:endParaRPr lang="fr-FR" dirty="0"/>
          </a:p>
        </p:txBody>
      </p:sp>
      <p:sp>
        <p:nvSpPr>
          <p:cNvPr id="14" name="Rectangle 18">
            <a:extLst>
              <a:ext uri="{FF2B5EF4-FFF2-40B4-BE49-F238E27FC236}">
                <a16:creationId xmlns:a16="http://schemas.microsoft.com/office/drawing/2014/main" id="{31832EBF-DFF2-4881-A9DB-567770352D08}"/>
              </a:ext>
            </a:extLst>
          </p:cNvPr>
          <p:cNvSpPr>
            <a:spLocks noChangeArrowheads="1"/>
          </p:cNvSpPr>
          <p:nvPr/>
        </p:nvSpPr>
        <p:spPr bwMode="auto">
          <a:xfrm>
            <a:off x="8616280" y="1916832"/>
            <a:ext cx="3302478" cy="3746716"/>
          </a:xfrm>
          <a:prstGeom prst="round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algn="just" eaLnBrk="1" hangingPunct="1">
              <a:spcBef>
                <a:spcPct val="0"/>
              </a:spcBef>
              <a:buClrTx/>
              <a:buFontTx/>
              <a:buNone/>
            </a:pPr>
            <a:r>
              <a:rPr lang="en-US" altLang="en-US" b="1" dirty="0">
                <a:solidFill>
                  <a:schemeClr val="accent1"/>
                </a:solidFill>
                <a:latin typeface="Calibri" panose="020F0502020204030204" pitchFamily="34" charset="0"/>
              </a:rPr>
              <a:t>The electronic response of diamond substrates strongly depends on the </a:t>
            </a:r>
            <a:r>
              <a:rPr lang="en-US" altLang="en-US" b="1" dirty="0">
                <a:solidFill>
                  <a:srgbClr val="00B050"/>
                </a:solidFill>
                <a:latin typeface="Calibri" panose="020F0502020204030204" pitchFamily="34" charset="0"/>
              </a:rPr>
              <a:t>type of growth and orientation</a:t>
            </a:r>
            <a:r>
              <a:rPr lang="en-US" altLang="en-US" b="1" dirty="0">
                <a:solidFill>
                  <a:schemeClr val="accent1"/>
                </a:solidFill>
                <a:latin typeface="Calibri" panose="020F0502020204030204" pitchFamily="34" charset="0"/>
              </a:rPr>
              <a:t>.</a:t>
            </a:r>
          </a:p>
          <a:p>
            <a:pPr algn="just" eaLnBrk="1" hangingPunct="1">
              <a:spcBef>
                <a:spcPct val="0"/>
              </a:spcBef>
              <a:buClrTx/>
              <a:buFontTx/>
              <a:buNone/>
            </a:pPr>
            <a:endParaRPr lang="en-US" altLang="en-US" b="1" dirty="0">
              <a:solidFill>
                <a:schemeClr val="accent1"/>
              </a:solidFill>
              <a:latin typeface="Calibri" panose="020F0502020204030204" pitchFamily="34" charset="0"/>
            </a:endParaRPr>
          </a:p>
          <a:p>
            <a:pPr algn="just" eaLnBrk="1" hangingPunct="1">
              <a:spcBef>
                <a:spcPct val="0"/>
              </a:spcBef>
              <a:buClrTx/>
              <a:buFontTx/>
              <a:buNone/>
            </a:pPr>
            <a:r>
              <a:rPr lang="en-US" altLang="en-US" b="1" dirty="0">
                <a:solidFill>
                  <a:schemeClr val="accent1"/>
                </a:solidFill>
                <a:latin typeface="Calibri" panose="020F0502020204030204" pitchFamily="34" charset="0"/>
              </a:rPr>
              <a:t>It can be very heterogeneous even with crystals with low structural defects density</a:t>
            </a:r>
          </a:p>
          <a:p>
            <a:pPr algn="just" eaLnBrk="1" hangingPunct="1">
              <a:spcBef>
                <a:spcPct val="0"/>
              </a:spcBef>
              <a:buClrTx/>
              <a:buFontTx/>
              <a:buNone/>
            </a:pPr>
            <a:r>
              <a:rPr lang="en-US" altLang="en-US" b="1" dirty="0">
                <a:solidFill>
                  <a:schemeClr val="accent1"/>
                </a:solidFill>
                <a:latin typeface="Calibri" panose="020F0502020204030204" pitchFamily="34" charset="0"/>
              </a:rPr>
              <a:t>and the XBIC technique is particularly adequate to measure precisely this property.</a:t>
            </a:r>
          </a:p>
        </p:txBody>
      </p:sp>
      <p:sp>
        <p:nvSpPr>
          <p:cNvPr id="13" name="TextBox 12">
            <a:extLst>
              <a:ext uri="{FF2B5EF4-FFF2-40B4-BE49-F238E27FC236}">
                <a16:creationId xmlns:a16="http://schemas.microsoft.com/office/drawing/2014/main" id="{71E9CE60-D710-4D9B-BB6F-87DE75CB88FF}"/>
              </a:ext>
            </a:extLst>
          </p:cNvPr>
          <p:cNvSpPr txBox="1"/>
          <p:nvPr/>
        </p:nvSpPr>
        <p:spPr>
          <a:xfrm>
            <a:off x="309132" y="3998267"/>
            <a:ext cx="2916202" cy="307777"/>
          </a:xfrm>
          <a:prstGeom prst="rect">
            <a:avLst/>
          </a:prstGeom>
          <a:noFill/>
        </p:spPr>
        <p:txBody>
          <a:bodyPr wrap="square" rtlCol="0">
            <a:spAutoFit/>
          </a:bodyPr>
          <a:lstStyle/>
          <a:p>
            <a:pPr algn="ct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Diamond grown on iridium</a:t>
            </a:r>
          </a:p>
        </p:txBody>
      </p:sp>
      <p:sp>
        <p:nvSpPr>
          <p:cNvPr id="17" name="TextBox 16">
            <a:extLst>
              <a:ext uri="{FF2B5EF4-FFF2-40B4-BE49-F238E27FC236}">
                <a16:creationId xmlns:a16="http://schemas.microsoft.com/office/drawing/2014/main" id="{89C4CA2D-1476-4F99-82A7-96EDBB25E82C}"/>
              </a:ext>
            </a:extLst>
          </p:cNvPr>
          <p:cNvSpPr txBox="1"/>
          <p:nvPr/>
        </p:nvSpPr>
        <p:spPr>
          <a:xfrm>
            <a:off x="6050935" y="1695804"/>
            <a:ext cx="1891174" cy="307777"/>
          </a:xfrm>
          <a:prstGeom prst="rect">
            <a:avLst/>
          </a:prstGeom>
          <a:noFill/>
        </p:spPr>
        <p:txBody>
          <a:bodyPr wrap="square" rtlCol="0">
            <a:spAutoFit/>
          </a:bodyPr>
          <a:lstStyle/>
          <a:p>
            <a:pPr algn="ct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HPHT </a:t>
            </a:r>
            <a:r>
              <a:rPr lang="en-US" sz="1400" i="1" dirty="0" err="1">
                <a:solidFill>
                  <a:srgbClr val="132577"/>
                </a:solidFill>
                <a:latin typeface="Calibri" panose="020F0502020204030204" pitchFamily="34" charset="0"/>
                <a:ea typeface="Calibri" panose="020F0502020204030204" pitchFamily="34" charset="0"/>
                <a:cs typeface="Calibri" panose="020F0502020204030204" pitchFamily="34" charset="0"/>
              </a:rPr>
              <a:t>IIa</a:t>
            </a: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 diamond</a:t>
            </a:r>
          </a:p>
        </p:txBody>
      </p:sp>
      <p:sp>
        <p:nvSpPr>
          <p:cNvPr id="20" name="TextBox 19">
            <a:extLst>
              <a:ext uri="{FF2B5EF4-FFF2-40B4-BE49-F238E27FC236}">
                <a16:creationId xmlns:a16="http://schemas.microsoft.com/office/drawing/2014/main" id="{1184882C-2BD5-46FD-B87D-9CB5A033871F}"/>
              </a:ext>
            </a:extLst>
          </p:cNvPr>
          <p:cNvSpPr txBox="1"/>
          <p:nvPr/>
        </p:nvSpPr>
        <p:spPr>
          <a:xfrm>
            <a:off x="3041672" y="3981057"/>
            <a:ext cx="2631976" cy="307777"/>
          </a:xfrm>
          <a:prstGeom prst="rect">
            <a:avLst/>
          </a:prstGeom>
          <a:noFill/>
        </p:spPr>
        <p:txBody>
          <a:bodyPr wrap="square" rtlCol="0">
            <a:spAutoFit/>
          </a:bodyPr>
          <a:lstStyle/>
          <a:p>
            <a:pPr algn="ct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110-oriented CVD diamond</a:t>
            </a:r>
          </a:p>
        </p:txBody>
      </p:sp>
      <p:sp>
        <p:nvSpPr>
          <p:cNvPr id="24" name="TextBox 23">
            <a:extLst>
              <a:ext uri="{FF2B5EF4-FFF2-40B4-BE49-F238E27FC236}">
                <a16:creationId xmlns:a16="http://schemas.microsoft.com/office/drawing/2014/main" id="{C45FE532-DD94-4B25-BC4C-5CE4EF2E1AAB}"/>
              </a:ext>
            </a:extLst>
          </p:cNvPr>
          <p:cNvSpPr txBox="1"/>
          <p:nvPr/>
        </p:nvSpPr>
        <p:spPr>
          <a:xfrm>
            <a:off x="351514" y="1665567"/>
            <a:ext cx="2707532" cy="307777"/>
          </a:xfrm>
          <a:prstGeom prst="rect">
            <a:avLst/>
          </a:prstGeom>
          <a:noFill/>
        </p:spPr>
        <p:txBody>
          <a:bodyPr wrap="square" rtlCol="0">
            <a:spAutoFit/>
          </a:bodyPr>
          <a:lstStyle/>
          <a:p>
            <a:pPr algn="ct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CVD diamond</a:t>
            </a:r>
          </a:p>
        </p:txBody>
      </p:sp>
      <p:sp>
        <p:nvSpPr>
          <p:cNvPr id="25" name="TextBox 24">
            <a:extLst>
              <a:ext uri="{FF2B5EF4-FFF2-40B4-BE49-F238E27FC236}">
                <a16:creationId xmlns:a16="http://schemas.microsoft.com/office/drawing/2014/main" id="{BA84C873-E615-4AA8-A5D5-C321BCBA2171}"/>
              </a:ext>
            </a:extLst>
          </p:cNvPr>
          <p:cNvSpPr txBox="1"/>
          <p:nvPr/>
        </p:nvSpPr>
        <p:spPr>
          <a:xfrm>
            <a:off x="2926281" y="1689613"/>
            <a:ext cx="2736843" cy="307777"/>
          </a:xfrm>
          <a:prstGeom prst="rect">
            <a:avLst/>
          </a:prstGeom>
          <a:noFill/>
        </p:spPr>
        <p:txBody>
          <a:bodyPr wrap="square" rtlCol="0">
            <a:spAutoFit/>
          </a:bodyPr>
          <a:lstStyle/>
          <a:p>
            <a:pPr algn="ct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100-oriented CVD diamond</a:t>
            </a:r>
          </a:p>
        </p:txBody>
      </p:sp>
      <p:sp>
        <p:nvSpPr>
          <p:cNvPr id="26" name="TextBox 25">
            <a:extLst>
              <a:ext uri="{FF2B5EF4-FFF2-40B4-BE49-F238E27FC236}">
                <a16:creationId xmlns:a16="http://schemas.microsoft.com/office/drawing/2014/main" id="{F9123ACE-4C7B-484C-9B78-10D4B191690D}"/>
              </a:ext>
            </a:extLst>
          </p:cNvPr>
          <p:cNvSpPr txBox="1"/>
          <p:nvPr/>
        </p:nvSpPr>
        <p:spPr>
          <a:xfrm>
            <a:off x="6077915" y="3997865"/>
            <a:ext cx="1790144" cy="307777"/>
          </a:xfrm>
          <a:prstGeom prst="rect">
            <a:avLst/>
          </a:prstGeom>
          <a:noFill/>
        </p:spPr>
        <p:txBody>
          <a:bodyPr wrap="square" rtlCol="0">
            <a:spAutoFit/>
          </a:bodyPr>
          <a:lstStyle/>
          <a:p>
            <a:pPr algn="ct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HPHT </a:t>
            </a:r>
            <a:r>
              <a:rPr lang="en-US" sz="1400" i="1" dirty="0" err="1">
                <a:solidFill>
                  <a:srgbClr val="132577"/>
                </a:solidFill>
                <a:latin typeface="Calibri" panose="020F0502020204030204" pitchFamily="34" charset="0"/>
                <a:ea typeface="Calibri" panose="020F0502020204030204" pitchFamily="34" charset="0"/>
                <a:cs typeface="Calibri" panose="020F0502020204030204" pitchFamily="34" charset="0"/>
              </a:rPr>
              <a:t>Ib</a:t>
            </a: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 diamond</a:t>
            </a:r>
          </a:p>
        </p:txBody>
      </p:sp>
      <p:sp>
        <p:nvSpPr>
          <p:cNvPr id="30" name="TextBox 29">
            <a:extLst>
              <a:ext uri="{FF2B5EF4-FFF2-40B4-BE49-F238E27FC236}">
                <a16:creationId xmlns:a16="http://schemas.microsoft.com/office/drawing/2014/main" id="{15FEABB2-960D-4A6F-9858-21DB68D879DA}"/>
              </a:ext>
            </a:extLst>
          </p:cNvPr>
          <p:cNvSpPr txBox="1"/>
          <p:nvPr/>
        </p:nvSpPr>
        <p:spPr>
          <a:xfrm>
            <a:off x="449498" y="1412776"/>
            <a:ext cx="2631976" cy="307777"/>
          </a:xfrm>
          <a:prstGeom prst="rect">
            <a:avLst/>
          </a:prstGeom>
          <a:noFill/>
        </p:spPr>
        <p:txBody>
          <a:bodyPr wrap="square" rtlCol="0">
            <a:spAutoFit/>
          </a:bodyPr>
          <a:lstStyle/>
          <a:p>
            <a:pPr algn="ct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“Electronic grade”</a:t>
            </a:r>
          </a:p>
        </p:txBody>
      </p:sp>
      <p:sp>
        <p:nvSpPr>
          <p:cNvPr id="31" name="TextBox 30">
            <a:extLst>
              <a:ext uri="{FF2B5EF4-FFF2-40B4-BE49-F238E27FC236}">
                <a16:creationId xmlns:a16="http://schemas.microsoft.com/office/drawing/2014/main" id="{66442A8F-E783-4062-8B00-4FEE7A3275D6}"/>
              </a:ext>
            </a:extLst>
          </p:cNvPr>
          <p:cNvSpPr txBox="1"/>
          <p:nvPr/>
        </p:nvSpPr>
        <p:spPr>
          <a:xfrm>
            <a:off x="2887141" y="1400738"/>
            <a:ext cx="2631976" cy="307777"/>
          </a:xfrm>
          <a:prstGeom prst="rect">
            <a:avLst/>
          </a:prstGeom>
          <a:noFill/>
        </p:spPr>
        <p:txBody>
          <a:bodyPr wrap="square" rtlCol="0">
            <a:spAutoFit/>
          </a:bodyPr>
          <a:lstStyle/>
          <a:p>
            <a:pPr algn="ct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“Optical grade”</a:t>
            </a:r>
          </a:p>
        </p:txBody>
      </p:sp>
      <p:pic>
        <p:nvPicPr>
          <p:cNvPr id="4" name="Picture 3">
            <a:extLst>
              <a:ext uri="{FF2B5EF4-FFF2-40B4-BE49-F238E27FC236}">
                <a16:creationId xmlns:a16="http://schemas.microsoft.com/office/drawing/2014/main" id="{C2315060-8BEE-4D16-9E96-9870ABC045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279" r="3251"/>
          <a:stretch/>
        </p:blipFill>
        <p:spPr>
          <a:xfrm>
            <a:off x="5811020" y="4267025"/>
            <a:ext cx="2720150" cy="2040228"/>
          </a:xfrm>
          <a:prstGeom prst="rect">
            <a:avLst/>
          </a:prstGeom>
        </p:spPr>
      </p:pic>
      <p:pic>
        <p:nvPicPr>
          <p:cNvPr id="8" name="Picture 7">
            <a:extLst>
              <a:ext uri="{FF2B5EF4-FFF2-40B4-BE49-F238E27FC236}">
                <a16:creationId xmlns:a16="http://schemas.microsoft.com/office/drawing/2014/main" id="{D3DED734-2580-43B2-B5ED-486D9E9343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154" r="4855"/>
          <a:stretch/>
        </p:blipFill>
        <p:spPr>
          <a:xfrm>
            <a:off x="5824617" y="1973344"/>
            <a:ext cx="2696029" cy="2103728"/>
          </a:xfrm>
          <a:prstGeom prst="rect">
            <a:avLst/>
          </a:prstGeom>
        </p:spPr>
      </p:pic>
      <p:cxnSp>
        <p:nvCxnSpPr>
          <p:cNvPr id="10" name="Straight Connector 9">
            <a:extLst>
              <a:ext uri="{FF2B5EF4-FFF2-40B4-BE49-F238E27FC236}">
                <a16:creationId xmlns:a16="http://schemas.microsoft.com/office/drawing/2014/main" id="{50569447-40B0-44A7-92C5-4CB2AE2CAFD5}"/>
              </a:ext>
            </a:extLst>
          </p:cNvPr>
          <p:cNvCxnSpPr/>
          <p:nvPr/>
        </p:nvCxnSpPr>
        <p:spPr>
          <a:xfrm flipH="1">
            <a:off x="3070932" y="1463251"/>
            <a:ext cx="0" cy="4850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2DC701F-3E9B-45AE-B221-9A03994CA141}"/>
              </a:ext>
            </a:extLst>
          </p:cNvPr>
          <p:cNvCxnSpPr/>
          <p:nvPr/>
        </p:nvCxnSpPr>
        <p:spPr>
          <a:xfrm flipH="1">
            <a:off x="5696640" y="1410057"/>
            <a:ext cx="0" cy="4850506"/>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CFC08D6-F49D-4661-B65D-FDE8B5EFE751}"/>
              </a:ext>
            </a:extLst>
          </p:cNvPr>
          <p:cNvSpPr txBox="1"/>
          <p:nvPr/>
        </p:nvSpPr>
        <p:spPr>
          <a:xfrm>
            <a:off x="5730157" y="1406911"/>
            <a:ext cx="2631976" cy="307777"/>
          </a:xfrm>
          <a:prstGeom prst="rect">
            <a:avLst/>
          </a:prstGeom>
          <a:noFill/>
        </p:spPr>
        <p:txBody>
          <a:bodyPr wrap="square" rtlCol="0">
            <a:spAutoFit/>
          </a:bodyPr>
          <a:lstStyle/>
          <a:p>
            <a:pPr algn="ct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“HPHT”</a:t>
            </a:r>
          </a:p>
        </p:txBody>
      </p:sp>
      <p:pic>
        <p:nvPicPr>
          <p:cNvPr id="29" name="Image 3">
            <a:extLst>
              <a:ext uri="{FF2B5EF4-FFF2-40B4-BE49-F238E27FC236}">
                <a16:creationId xmlns:a16="http://schemas.microsoft.com/office/drawing/2014/main" id="{4784AC17-F9FB-4447-8BA8-8C211373E2E1}"/>
              </a:ext>
            </a:extLst>
          </p:cNvPr>
          <p:cNvPicPr/>
          <p:nvPr/>
        </p:nvPicPr>
        <p:blipFill rotWithShape="1">
          <a:blip r:embed="rId5" cstate="print">
            <a:extLst>
              <a:ext uri="{28A0092B-C50C-407E-A947-70E740481C1C}">
                <a14:useLocalDpi xmlns:a14="http://schemas.microsoft.com/office/drawing/2010/main" val="0"/>
              </a:ext>
            </a:extLst>
          </a:blip>
          <a:srcRect t="8077"/>
          <a:stretch/>
        </p:blipFill>
        <p:spPr bwMode="auto">
          <a:xfrm>
            <a:off x="3213563" y="2042567"/>
            <a:ext cx="2449562" cy="1916957"/>
          </a:xfrm>
          <a:prstGeom prst="rect">
            <a:avLst/>
          </a:prstGeom>
          <a:ln>
            <a:noFill/>
          </a:ln>
          <a:extLst>
            <a:ext uri="{53640926-AAD7-44D8-BBD7-CCE9431645EC}">
              <a14:shadowObscured xmlns:a14="http://schemas.microsoft.com/office/drawing/2010/main"/>
            </a:ext>
          </a:extLst>
        </p:spPr>
      </p:pic>
      <p:pic>
        <p:nvPicPr>
          <p:cNvPr id="34" name="Image 5">
            <a:extLst>
              <a:ext uri="{FF2B5EF4-FFF2-40B4-BE49-F238E27FC236}">
                <a16:creationId xmlns:a16="http://schemas.microsoft.com/office/drawing/2014/main" id="{3792BFB2-DC75-4F03-B224-94DA4F88ABD2}"/>
              </a:ext>
            </a:extLst>
          </p:cNvPr>
          <p:cNvPicPr/>
          <p:nvPr/>
        </p:nvPicPr>
        <p:blipFill rotWithShape="1">
          <a:blip r:embed="rId6" cstate="print">
            <a:extLst>
              <a:ext uri="{28A0092B-C50C-407E-A947-70E740481C1C}">
                <a14:useLocalDpi xmlns:a14="http://schemas.microsoft.com/office/drawing/2010/main" val="0"/>
              </a:ext>
            </a:extLst>
          </a:blip>
          <a:srcRect t="6098"/>
          <a:stretch/>
        </p:blipFill>
        <p:spPr bwMode="auto">
          <a:xfrm>
            <a:off x="3158350" y="4278647"/>
            <a:ext cx="2504773" cy="2011064"/>
          </a:xfrm>
          <a:prstGeom prst="rect">
            <a:avLst/>
          </a:prstGeom>
          <a:ln>
            <a:noFill/>
          </a:ln>
          <a:extLst>
            <a:ext uri="{53640926-AAD7-44D8-BBD7-CCE9431645EC}">
              <a14:shadowObscured xmlns:a14="http://schemas.microsoft.com/office/drawing/2010/main"/>
            </a:ext>
          </a:extLst>
        </p:spPr>
      </p:pic>
      <p:pic>
        <p:nvPicPr>
          <p:cNvPr id="35" name="Picture 34">
            <a:extLst>
              <a:ext uri="{FF2B5EF4-FFF2-40B4-BE49-F238E27FC236}">
                <a16:creationId xmlns:a16="http://schemas.microsoft.com/office/drawing/2014/main" id="{CAF1627C-BB60-440D-BFFC-5225C022C510}"/>
              </a:ext>
            </a:extLst>
          </p:cNvPr>
          <p:cNvPicPr/>
          <p:nvPr/>
        </p:nvPicPr>
        <p:blipFill rotWithShape="1">
          <a:blip r:embed="rId7" cstate="print">
            <a:extLst>
              <a:ext uri="{28A0092B-C50C-407E-A947-70E740481C1C}">
                <a14:useLocalDpi xmlns:a14="http://schemas.microsoft.com/office/drawing/2010/main" val="0"/>
              </a:ext>
            </a:extLst>
          </a:blip>
          <a:srcRect t="8595"/>
          <a:stretch/>
        </p:blipFill>
        <p:spPr bwMode="auto">
          <a:xfrm>
            <a:off x="364560" y="4288776"/>
            <a:ext cx="2665814" cy="2018145"/>
          </a:xfrm>
          <a:prstGeom prst="rect">
            <a:avLst/>
          </a:prstGeom>
          <a:ln>
            <a:noFill/>
          </a:ln>
          <a:extLst>
            <a:ext uri="{53640926-AAD7-44D8-BBD7-CCE9431645EC}">
              <a14:shadowObscured xmlns:a14="http://schemas.microsoft.com/office/drawing/2010/main"/>
            </a:ext>
          </a:extLst>
        </p:spPr>
      </p:pic>
      <p:pic>
        <p:nvPicPr>
          <p:cNvPr id="36" name="Picture 35">
            <a:extLst>
              <a:ext uri="{FF2B5EF4-FFF2-40B4-BE49-F238E27FC236}">
                <a16:creationId xmlns:a16="http://schemas.microsoft.com/office/drawing/2014/main" id="{11B22C9E-5ED1-4527-8436-D233DDB92E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546"/>
          <a:stretch/>
        </p:blipFill>
        <p:spPr>
          <a:xfrm>
            <a:off x="144827" y="2007122"/>
            <a:ext cx="2907295" cy="1953766"/>
          </a:xfrm>
          <a:prstGeom prst="rect">
            <a:avLst/>
          </a:prstGeom>
        </p:spPr>
      </p:pic>
      <p:sp>
        <p:nvSpPr>
          <p:cNvPr id="3" name="Footer Placeholder 2">
            <a:extLst>
              <a:ext uri="{FF2B5EF4-FFF2-40B4-BE49-F238E27FC236}">
                <a16:creationId xmlns:a16="http://schemas.microsoft.com/office/drawing/2014/main" id="{88118129-4B0C-4ECB-A2D7-7D1448B0EBCE}"/>
              </a:ext>
            </a:extLst>
          </p:cNvPr>
          <p:cNvSpPr>
            <a:spLocks noGrp="1"/>
          </p:cNvSpPr>
          <p:nvPr>
            <p:ph type="ftr" sz="quarter" idx="16"/>
          </p:nvPr>
        </p:nvSpPr>
        <p:spPr/>
        <p:txBody>
          <a:bodyPr/>
          <a:lstStyle/>
          <a:p>
            <a:r>
              <a:rPr lang="it-IT"/>
              <a:t>GDR DI2I - Robin MOLLE - 20/06/2025</a:t>
            </a:r>
            <a:endParaRPr lang="fr-FR"/>
          </a:p>
        </p:txBody>
      </p:sp>
      <p:pic>
        <p:nvPicPr>
          <p:cNvPr id="37" name="Picture 4" descr="Visual search query image">
            <a:extLst>
              <a:ext uri="{FF2B5EF4-FFF2-40B4-BE49-F238E27FC236}">
                <a16:creationId xmlns:a16="http://schemas.microsoft.com/office/drawing/2014/main" id="{229C2E0F-3BF0-4D3C-B61F-806DA2CE97D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68935" y="6237312"/>
            <a:ext cx="720080" cy="56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8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29" y="136525"/>
            <a:ext cx="10982400" cy="496800"/>
          </a:xfrm>
        </p:spPr>
        <p:txBody>
          <a:bodyPr/>
          <a:lstStyle/>
          <a:p>
            <a:pPr>
              <a:lnSpc>
                <a:spcPct val="100000"/>
              </a:lnSpc>
            </a:pPr>
            <a:r>
              <a:rPr lang="en-US" sz="1600" dirty="0"/>
              <a:t>Example of Characterization : </a:t>
            </a:r>
            <a:r>
              <a:rPr lang="en-US" sz="1600" cap="none" dirty="0" err="1"/>
              <a:t>s</a:t>
            </a:r>
            <a:r>
              <a:rPr lang="en-US" sz="1600" dirty="0" err="1"/>
              <a:t>cvd</a:t>
            </a:r>
            <a:r>
              <a:rPr lang="en-US" sz="1600" dirty="0"/>
              <a:t> diamond as alpha beam monitor</a:t>
            </a:r>
            <a:endParaRPr lang="en-GB" sz="1600" dirty="0">
              <a:latin typeface="+mn-lt"/>
              <a:cs typeface="Calibri" panose="020F0502020204030204" pitchFamily="34" charset="0"/>
            </a:endParaRP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14</a:t>
            </a:fld>
            <a:endParaRPr lang="fr-FR" dirty="0"/>
          </a:p>
        </p:txBody>
      </p:sp>
      <p:pic>
        <p:nvPicPr>
          <p:cNvPr id="23" name="Picture 22">
            <a:extLst>
              <a:ext uri="{FF2B5EF4-FFF2-40B4-BE49-F238E27FC236}">
                <a16:creationId xmlns:a16="http://schemas.microsoft.com/office/drawing/2014/main" id="{942E2AB5-11B3-4A90-A377-61BE53D4D78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19336" y="1622230"/>
            <a:ext cx="3162466" cy="2442131"/>
          </a:xfrm>
          <a:prstGeom prst="rect">
            <a:avLst/>
          </a:prstGeom>
          <a:noFill/>
          <a:ln>
            <a:noFill/>
          </a:ln>
          <a:extLst>
            <a:ext uri="{53640926-AAD7-44D8-BBD7-CCE9431645EC}">
              <a14:shadowObscured xmlns:a14="http://schemas.microsoft.com/office/drawing/2010/main"/>
            </a:ext>
          </a:extLst>
        </p:spPr>
      </p:pic>
      <p:sp>
        <p:nvSpPr>
          <p:cNvPr id="28" name="TextBox 27">
            <a:extLst>
              <a:ext uri="{FF2B5EF4-FFF2-40B4-BE49-F238E27FC236}">
                <a16:creationId xmlns:a16="http://schemas.microsoft.com/office/drawing/2014/main" id="{F84E9B63-AA2B-4A49-90DA-6B2396F7FC50}"/>
              </a:ext>
            </a:extLst>
          </p:cNvPr>
          <p:cNvSpPr txBox="1"/>
          <p:nvPr/>
        </p:nvSpPr>
        <p:spPr>
          <a:xfrm>
            <a:off x="581376" y="1112380"/>
            <a:ext cx="1892870" cy="369332"/>
          </a:xfrm>
          <a:prstGeom prst="rect">
            <a:avLst/>
          </a:prstGeom>
          <a:solidFill>
            <a:schemeClr val="bg1">
              <a:lumMod val="85000"/>
            </a:schemeClr>
          </a:solid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Diamond</a:t>
            </a:r>
          </a:p>
        </p:txBody>
      </p:sp>
      <p:pic>
        <p:nvPicPr>
          <p:cNvPr id="9" name="Picture 4" descr="Visual search query image">
            <a:extLst>
              <a:ext uri="{FF2B5EF4-FFF2-40B4-BE49-F238E27FC236}">
                <a16:creationId xmlns:a16="http://schemas.microsoft.com/office/drawing/2014/main" id="{B6D225C4-C4B6-4C53-8648-0392D49E87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CC5FB20C-72D4-454D-A532-30C7CB60F2CA}"/>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203184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29" y="136525"/>
            <a:ext cx="10982400" cy="496800"/>
          </a:xfrm>
        </p:spPr>
        <p:txBody>
          <a:bodyPr/>
          <a:lstStyle/>
          <a:p>
            <a:pPr>
              <a:lnSpc>
                <a:spcPct val="100000"/>
              </a:lnSpc>
            </a:pPr>
            <a:r>
              <a:rPr lang="en-US" sz="1600" dirty="0"/>
              <a:t>Example of Characterization : </a:t>
            </a:r>
            <a:r>
              <a:rPr lang="en-US" sz="1600" cap="none" dirty="0" err="1"/>
              <a:t>s</a:t>
            </a:r>
            <a:r>
              <a:rPr lang="en-US" sz="1600" dirty="0" err="1"/>
              <a:t>cvd</a:t>
            </a:r>
            <a:r>
              <a:rPr lang="en-US" sz="1600" dirty="0"/>
              <a:t> diamond as alpha beam monitor</a:t>
            </a:r>
            <a:endParaRPr lang="en-GB" sz="1600" dirty="0">
              <a:latin typeface="+mn-lt"/>
              <a:cs typeface="Calibri" panose="020F0502020204030204" pitchFamily="34" charset="0"/>
            </a:endParaRP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15</a:t>
            </a:fld>
            <a:endParaRPr lang="fr-FR" dirty="0"/>
          </a:p>
        </p:txBody>
      </p:sp>
      <p:pic>
        <p:nvPicPr>
          <p:cNvPr id="23" name="Picture 22">
            <a:extLst>
              <a:ext uri="{FF2B5EF4-FFF2-40B4-BE49-F238E27FC236}">
                <a16:creationId xmlns:a16="http://schemas.microsoft.com/office/drawing/2014/main" id="{942E2AB5-11B3-4A90-A377-61BE53D4D78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19336" y="1622230"/>
            <a:ext cx="3162466" cy="2442131"/>
          </a:xfrm>
          <a:prstGeom prst="rect">
            <a:avLst/>
          </a:prstGeom>
          <a:noFill/>
          <a:ln>
            <a:noFill/>
          </a:ln>
          <a:extLst>
            <a:ext uri="{53640926-AAD7-44D8-BBD7-CCE9431645EC}">
              <a14:shadowObscured xmlns:a14="http://schemas.microsoft.com/office/drawing/2010/main"/>
            </a:ext>
          </a:extLst>
        </p:spPr>
      </p:pic>
      <p:sp>
        <p:nvSpPr>
          <p:cNvPr id="28" name="TextBox 27">
            <a:extLst>
              <a:ext uri="{FF2B5EF4-FFF2-40B4-BE49-F238E27FC236}">
                <a16:creationId xmlns:a16="http://schemas.microsoft.com/office/drawing/2014/main" id="{F84E9B63-AA2B-4A49-90DA-6B2396F7FC50}"/>
              </a:ext>
            </a:extLst>
          </p:cNvPr>
          <p:cNvSpPr txBox="1"/>
          <p:nvPr/>
        </p:nvSpPr>
        <p:spPr>
          <a:xfrm>
            <a:off x="581376" y="1112380"/>
            <a:ext cx="1892870" cy="369332"/>
          </a:xfrm>
          <a:prstGeom prst="rect">
            <a:avLst/>
          </a:prstGeom>
          <a:solidFill>
            <a:schemeClr val="bg1">
              <a:lumMod val="85000"/>
            </a:schemeClr>
          </a:solid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Diamond</a:t>
            </a:r>
          </a:p>
        </p:txBody>
      </p:sp>
      <p:sp>
        <p:nvSpPr>
          <p:cNvPr id="4" name="TextBox 3">
            <a:extLst>
              <a:ext uri="{FF2B5EF4-FFF2-40B4-BE49-F238E27FC236}">
                <a16:creationId xmlns:a16="http://schemas.microsoft.com/office/drawing/2014/main" id="{D7C0BAF4-C6EB-411D-87B2-90A0160F7DDD}"/>
              </a:ext>
            </a:extLst>
          </p:cNvPr>
          <p:cNvSpPr txBox="1"/>
          <p:nvPr/>
        </p:nvSpPr>
        <p:spPr>
          <a:xfrm>
            <a:off x="466344" y="4878090"/>
            <a:ext cx="4482958" cy="646331"/>
          </a:xfrm>
          <a:prstGeom prst="rect">
            <a:avLst/>
          </a:prstGeom>
          <a:noFill/>
        </p:spPr>
        <p:txBody>
          <a:bodyPr wrap="none" rtlCol="0">
            <a:spAutoFit/>
          </a:bodyPr>
          <a:lstStyle/>
          <a:p>
            <a:pPr marL="285750" indent="-285750">
              <a:buFont typeface="Arial" panose="020B0604020202020204" pitchFamily="34" charset="0"/>
              <a:buChar char="•"/>
            </a:pPr>
            <a:r>
              <a:rPr lang="en-US" dirty="0"/>
              <a:t>Used as beam monitor for charged particle</a:t>
            </a:r>
          </a:p>
          <a:p>
            <a:pPr marL="742950" lvl="1" indent="-285750">
              <a:buFont typeface="Symbol" panose="05050102010706020507" pitchFamily="18" charset="2"/>
              <a:buChar char="Þ"/>
            </a:pPr>
            <a:r>
              <a:rPr lang="en-US" dirty="0"/>
              <a:t>Quantify the impact of irradiation </a:t>
            </a:r>
          </a:p>
        </p:txBody>
      </p:sp>
      <p:sp>
        <p:nvSpPr>
          <p:cNvPr id="9" name="Rectangle 18">
            <a:extLst>
              <a:ext uri="{FF2B5EF4-FFF2-40B4-BE49-F238E27FC236}">
                <a16:creationId xmlns:a16="http://schemas.microsoft.com/office/drawing/2014/main" id="{F8EFD55B-FF76-416E-8438-D3416BB0DEE3}"/>
              </a:ext>
            </a:extLst>
          </p:cNvPr>
          <p:cNvSpPr>
            <a:spLocks noChangeArrowheads="1"/>
          </p:cNvSpPr>
          <p:nvPr/>
        </p:nvSpPr>
        <p:spPr bwMode="auto">
          <a:xfrm>
            <a:off x="4791491" y="4038984"/>
            <a:ext cx="2614934" cy="646983"/>
          </a:xfrm>
          <a:prstGeom prst="round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fr-FR" altLang="en-US" sz="1600" b="1" dirty="0" err="1">
                <a:solidFill>
                  <a:schemeClr val="accent1"/>
                </a:solidFill>
                <a:latin typeface="Calibri" panose="020F0502020204030204" pitchFamily="34" charset="0"/>
              </a:rPr>
              <a:t>Creation</a:t>
            </a:r>
            <a:r>
              <a:rPr lang="fr-FR" altLang="en-US" sz="1600" b="1" dirty="0">
                <a:solidFill>
                  <a:schemeClr val="accent1"/>
                </a:solidFill>
                <a:latin typeface="Calibri" panose="020F0502020204030204" pitchFamily="34" charset="0"/>
              </a:rPr>
              <a:t> of mono-</a:t>
            </a:r>
            <a:r>
              <a:rPr lang="fr-FR" altLang="en-US" sz="1600" b="1" dirty="0" err="1">
                <a:solidFill>
                  <a:schemeClr val="accent1"/>
                </a:solidFill>
                <a:latin typeface="Calibri" panose="020F0502020204030204" pitchFamily="34" charset="0"/>
              </a:rPr>
              <a:t>vacancies</a:t>
            </a:r>
            <a:br>
              <a:rPr lang="fr-FR" altLang="en-US" sz="1600" b="1" dirty="0">
                <a:solidFill>
                  <a:schemeClr val="accent1"/>
                </a:solidFill>
                <a:latin typeface="Calibri" panose="020F0502020204030204" pitchFamily="34" charset="0"/>
              </a:rPr>
            </a:br>
            <a:r>
              <a:rPr lang="fr-FR" altLang="en-US" sz="1600" b="1" dirty="0" err="1">
                <a:solidFill>
                  <a:schemeClr val="accent1"/>
                </a:solidFill>
                <a:latin typeface="Calibri" panose="020F0502020204030204" pitchFamily="34" charset="0"/>
              </a:rPr>
              <a:t>Altered</a:t>
            </a:r>
            <a:r>
              <a:rPr lang="fr-FR" altLang="en-US" sz="1600" b="1" dirty="0">
                <a:solidFill>
                  <a:schemeClr val="accent1"/>
                </a:solidFill>
                <a:latin typeface="Calibri" panose="020F0502020204030204" pitchFamily="34" charset="0"/>
              </a:rPr>
              <a:t> </a:t>
            </a:r>
            <a:r>
              <a:rPr lang="fr-FR" altLang="en-US" sz="1600" b="1" dirty="0" err="1">
                <a:solidFill>
                  <a:schemeClr val="accent1"/>
                </a:solidFill>
                <a:latin typeface="Calibri" panose="020F0502020204030204" pitchFamily="34" charset="0"/>
              </a:rPr>
              <a:t>Metallization</a:t>
            </a:r>
            <a:endParaRPr lang="en-US" altLang="en-US" sz="1600" b="1" dirty="0">
              <a:solidFill>
                <a:schemeClr val="accent1"/>
              </a:solidFill>
              <a:latin typeface="Calibri" panose="020F0502020204030204" pitchFamily="34" charset="0"/>
            </a:endParaRPr>
          </a:p>
        </p:txBody>
      </p:sp>
      <p:pic>
        <p:nvPicPr>
          <p:cNvPr id="10" name="Image 5">
            <a:extLst>
              <a:ext uri="{FF2B5EF4-FFF2-40B4-BE49-F238E27FC236}">
                <a16:creationId xmlns:a16="http://schemas.microsoft.com/office/drawing/2014/main" id="{20599273-1988-4D52-9C62-9A15B1A3656A}"/>
              </a:ext>
            </a:extLst>
          </p:cNvPr>
          <p:cNvPicPr/>
          <p:nvPr/>
        </p:nvPicPr>
        <p:blipFill rotWithShape="1">
          <a:blip r:embed="rId4">
            <a:extLst>
              <a:ext uri="{28A0092B-C50C-407E-A947-70E740481C1C}">
                <a14:useLocalDpi xmlns:a14="http://schemas.microsoft.com/office/drawing/2010/main" val="0"/>
              </a:ext>
            </a:extLst>
          </a:blip>
          <a:srcRect t="8272"/>
          <a:stretch/>
        </p:blipFill>
        <p:spPr bwMode="auto">
          <a:xfrm>
            <a:off x="4517741" y="1595256"/>
            <a:ext cx="3162435" cy="2442131"/>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BC088BE7-0CD3-40A0-8202-3A7ACC4A5D10}"/>
              </a:ext>
            </a:extLst>
          </p:cNvPr>
          <p:cNvSpPr txBox="1"/>
          <p:nvPr/>
        </p:nvSpPr>
        <p:spPr>
          <a:xfrm>
            <a:off x="5039195" y="1106236"/>
            <a:ext cx="1892870" cy="369332"/>
          </a:xfrm>
          <a:prstGeom prst="rect">
            <a:avLst/>
          </a:prstGeom>
          <a:solidFill>
            <a:schemeClr val="bg1">
              <a:lumMod val="85000"/>
            </a:schemeClr>
          </a:solid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Irradiated</a:t>
            </a:r>
          </a:p>
        </p:txBody>
      </p:sp>
      <p:sp>
        <p:nvSpPr>
          <p:cNvPr id="12" name="Arrow: Right 11">
            <a:extLst>
              <a:ext uri="{FF2B5EF4-FFF2-40B4-BE49-F238E27FC236}">
                <a16:creationId xmlns:a16="http://schemas.microsoft.com/office/drawing/2014/main" id="{2E717BBA-E842-4D93-885E-9FD75F2EFA75}"/>
              </a:ext>
            </a:extLst>
          </p:cNvPr>
          <p:cNvSpPr/>
          <p:nvPr/>
        </p:nvSpPr>
        <p:spPr>
          <a:xfrm>
            <a:off x="3431763" y="2500086"/>
            <a:ext cx="931220" cy="36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ED89CBB-6E2C-4CC1-B5DD-46B01B436282}"/>
              </a:ext>
            </a:extLst>
          </p:cNvPr>
          <p:cNvSpPr txBox="1"/>
          <p:nvPr/>
        </p:nvSpPr>
        <p:spPr>
          <a:xfrm>
            <a:off x="466344" y="5508361"/>
            <a:ext cx="5048759" cy="923330"/>
          </a:xfrm>
          <a:prstGeom prst="rect">
            <a:avLst/>
          </a:prstGeom>
          <a:noFill/>
        </p:spPr>
        <p:txBody>
          <a:bodyPr wrap="square" rtlCol="0">
            <a:spAutoFit/>
          </a:bodyPr>
          <a:lstStyle/>
          <a:p>
            <a:r>
              <a:rPr lang="en-US" dirty="0"/>
              <a:t>The diamond was irradiated on several points :</a:t>
            </a:r>
          </a:p>
          <a:p>
            <a:pPr marL="285750" indent="-285750">
              <a:buFont typeface="Arial" panose="020B0604020202020204" pitchFamily="34" charset="0"/>
              <a:buChar char="•"/>
            </a:pPr>
            <a:r>
              <a:rPr lang="en-US" dirty="0">
                <a:solidFill>
                  <a:srgbClr val="00B050"/>
                </a:solidFill>
              </a:rPr>
              <a:t>Same fluence</a:t>
            </a:r>
          </a:p>
          <a:p>
            <a:pPr marL="285750" indent="-285750">
              <a:buFont typeface="Arial" panose="020B0604020202020204" pitchFamily="34" charset="0"/>
              <a:buChar char="•"/>
            </a:pPr>
            <a:r>
              <a:rPr lang="en-US" dirty="0">
                <a:solidFill>
                  <a:srgbClr val="FF0000"/>
                </a:solidFill>
              </a:rPr>
              <a:t>Different flux</a:t>
            </a:r>
          </a:p>
        </p:txBody>
      </p:sp>
      <p:pic>
        <p:nvPicPr>
          <p:cNvPr id="15" name="Picture 4" descr="Visual search query image">
            <a:extLst>
              <a:ext uri="{FF2B5EF4-FFF2-40B4-BE49-F238E27FC236}">
                <a16:creationId xmlns:a16="http://schemas.microsoft.com/office/drawing/2014/main" id="{8FEB70A9-795D-4C03-911A-1748CC501D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12">
            <a:extLst>
              <a:ext uri="{FF2B5EF4-FFF2-40B4-BE49-F238E27FC236}">
                <a16:creationId xmlns:a16="http://schemas.microsoft.com/office/drawing/2014/main" id="{0C606CCD-175C-4121-954C-B0AED87773AB}"/>
              </a:ext>
            </a:extLst>
          </p:cNvPr>
          <p:cNvSpPr>
            <a:spLocks noGrp="1"/>
          </p:cNvSpPr>
          <p:nvPr>
            <p:ph type="ftr" sz="quarter" idx="16"/>
          </p:nvPr>
        </p:nvSpPr>
        <p:spPr/>
        <p:txBody>
          <a:bodyPr/>
          <a:lstStyle/>
          <a:p>
            <a:r>
              <a:rPr lang="it-IT"/>
              <a:t>GDR DI2I - Robin MOLLE - 20/06/2025</a:t>
            </a:r>
            <a:endParaRPr lang="fr-FR"/>
          </a:p>
        </p:txBody>
      </p:sp>
      <p:sp>
        <p:nvSpPr>
          <p:cNvPr id="16" name="TextBox 4">
            <a:extLst>
              <a:ext uri="{FF2B5EF4-FFF2-40B4-BE49-F238E27FC236}">
                <a16:creationId xmlns:a16="http://schemas.microsoft.com/office/drawing/2014/main" id="{7441DCEC-D8C0-4055-9765-B953F80F33E2}"/>
              </a:ext>
            </a:extLst>
          </p:cNvPr>
          <p:cNvSpPr txBox="1"/>
          <p:nvPr/>
        </p:nvSpPr>
        <p:spPr>
          <a:xfrm>
            <a:off x="6744072" y="5056124"/>
            <a:ext cx="2569934" cy="507831"/>
          </a:xfrm>
          <a:prstGeom prst="rect">
            <a:avLst/>
          </a:prstGeom>
          <a:noFill/>
        </p:spPr>
        <p:txBody>
          <a:bodyPr wrap="none" rtlCol="0">
            <a:spAutoFit/>
          </a:bodyPr>
          <a:lstStyle/>
          <a:p>
            <a:r>
              <a:rPr lang="en-US" i="1" u="sng" dirty="0"/>
              <a:t>F. </a:t>
            </a:r>
            <a:r>
              <a:rPr lang="en-US" i="1" u="sng" dirty="0" err="1"/>
              <a:t>Lafont</a:t>
            </a:r>
            <a:r>
              <a:rPr lang="en-US" i="1" u="sng" dirty="0"/>
              <a:t>, 2023</a:t>
            </a:r>
          </a:p>
          <a:p>
            <a:r>
              <a:rPr lang="en-US" sz="900" dirty="0"/>
              <a:t>https://doi.org/10.1016/j.diamond.2023.110454</a:t>
            </a:r>
          </a:p>
        </p:txBody>
      </p:sp>
    </p:spTree>
    <p:extLst>
      <p:ext uri="{BB962C8B-B14F-4D97-AF65-F5344CB8AC3E}">
        <p14:creationId xmlns:p14="http://schemas.microsoft.com/office/powerpoint/2010/main" val="76841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29" y="136525"/>
            <a:ext cx="10982400" cy="496800"/>
          </a:xfrm>
        </p:spPr>
        <p:txBody>
          <a:bodyPr/>
          <a:lstStyle/>
          <a:p>
            <a:pPr>
              <a:lnSpc>
                <a:spcPct val="100000"/>
              </a:lnSpc>
            </a:pPr>
            <a:r>
              <a:rPr lang="en-US" sz="1600" dirty="0"/>
              <a:t>Example of Characterization : </a:t>
            </a:r>
            <a:r>
              <a:rPr lang="en-US" sz="1600" cap="none" dirty="0" err="1"/>
              <a:t>s</a:t>
            </a:r>
            <a:r>
              <a:rPr lang="en-US" sz="1600" dirty="0" err="1"/>
              <a:t>cvd</a:t>
            </a:r>
            <a:r>
              <a:rPr lang="en-US" sz="1600" dirty="0"/>
              <a:t> diamond as alpha beam monitor</a:t>
            </a:r>
            <a:endParaRPr lang="en-GB" sz="1600" dirty="0">
              <a:latin typeface="+mn-lt"/>
              <a:cs typeface="Calibri" panose="020F0502020204030204" pitchFamily="34" charset="0"/>
            </a:endParaRP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16</a:t>
            </a:fld>
            <a:endParaRPr lang="fr-FR" dirty="0"/>
          </a:p>
        </p:txBody>
      </p:sp>
      <p:pic>
        <p:nvPicPr>
          <p:cNvPr id="23" name="Picture 22">
            <a:extLst>
              <a:ext uri="{FF2B5EF4-FFF2-40B4-BE49-F238E27FC236}">
                <a16:creationId xmlns:a16="http://schemas.microsoft.com/office/drawing/2014/main" id="{942E2AB5-11B3-4A90-A377-61BE53D4D78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19336" y="1622230"/>
            <a:ext cx="3162466" cy="2442131"/>
          </a:xfrm>
          <a:prstGeom prst="rect">
            <a:avLst/>
          </a:prstGeom>
          <a:noFill/>
          <a:ln>
            <a:noFill/>
          </a:ln>
          <a:extLst>
            <a:ext uri="{53640926-AAD7-44D8-BBD7-CCE9431645EC}">
              <a14:shadowObscured xmlns:a14="http://schemas.microsoft.com/office/drawing/2010/main"/>
            </a:ext>
          </a:extLst>
        </p:spPr>
      </p:pic>
      <p:sp>
        <p:nvSpPr>
          <p:cNvPr id="28" name="TextBox 27">
            <a:extLst>
              <a:ext uri="{FF2B5EF4-FFF2-40B4-BE49-F238E27FC236}">
                <a16:creationId xmlns:a16="http://schemas.microsoft.com/office/drawing/2014/main" id="{F84E9B63-AA2B-4A49-90DA-6B2396F7FC50}"/>
              </a:ext>
            </a:extLst>
          </p:cNvPr>
          <p:cNvSpPr txBox="1"/>
          <p:nvPr/>
        </p:nvSpPr>
        <p:spPr>
          <a:xfrm>
            <a:off x="581376" y="1112380"/>
            <a:ext cx="1892870" cy="369332"/>
          </a:xfrm>
          <a:prstGeom prst="rect">
            <a:avLst/>
          </a:prstGeom>
          <a:solidFill>
            <a:schemeClr val="bg1">
              <a:lumMod val="85000"/>
            </a:schemeClr>
          </a:solid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Diamond</a:t>
            </a:r>
          </a:p>
        </p:txBody>
      </p:sp>
      <p:sp>
        <p:nvSpPr>
          <p:cNvPr id="4" name="TextBox 3">
            <a:extLst>
              <a:ext uri="{FF2B5EF4-FFF2-40B4-BE49-F238E27FC236}">
                <a16:creationId xmlns:a16="http://schemas.microsoft.com/office/drawing/2014/main" id="{D7C0BAF4-C6EB-411D-87B2-90A0160F7DDD}"/>
              </a:ext>
            </a:extLst>
          </p:cNvPr>
          <p:cNvSpPr txBox="1"/>
          <p:nvPr/>
        </p:nvSpPr>
        <p:spPr>
          <a:xfrm>
            <a:off x="466344" y="4878090"/>
            <a:ext cx="4482958" cy="646331"/>
          </a:xfrm>
          <a:prstGeom prst="rect">
            <a:avLst/>
          </a:prstGeom>
          <a:noFill/>
        </p:spPr>
        <p:txBody>
          <a:bodyPr wrap="none" rtlCol="0">
            <a:spAutoFit/>
          </a:bodyPr>
          <a:lstStyle/>
          <a:p>
            <a:pPr marL="285750" indent="-285750">
              <a:buFont typeface="Arial" panose="020B0604020202020204" pitchFamily="34" charset="0"/>
              <a:buChar char="•"/>
            </a:pPr>
            <a:r>
              <a:rPr lang="en-US" dirty="0"/>
              <a:t>Used as beam monitor for charged particle</a:t>
            </a:r>
          </a:p>
          <a:p>
            <a:pPr marL="742950" lvl="1" indent="-285750">
              <a:buFont typeface="Symbol" panose="05050102010706020507" pitchFamily="18" charset="2"/>
              <a:buChar char="Þ"/>
            </a:pPr>
            <a:r>
              <a:rPr lang="en-US" dirty="0"/>
              <a:t>Quantify the impact of irradiation </a:t>
            </a:r>
          </a:p>
        </p:txBody>
      </p:sp>
      <p:sp>
        <p:nvSpPr>
          <p:cNvPr id="9" name="Rectangle 18">
            <a:extLst>
              <a:ext uri="{FF2B5EF4-FFF2-40B4-BE49-F238E27FC236}">
                <a16:creationId xmlns:a16="http://schemas.microsoft.com/office/drawing/2014/main" id="{F8EFD55B-FF76-416E-8438-D3416BB0DEE3}"/>
              </a:ext>
            </a:extLst>
          </p:cNvPr>
          <p:cNvSpPr>
            <a:spLocks noChangeArrowheads="1"/>
          </p:cNvSpPr>
          <p:nvPr/>
        </p:nvSpPr>
        <p:spPr bwMode="auto">
          <a:xfrm>
            <a:off x="4791491" y="4038984"/>
            <a:ext cx="2614934" cy="646983"/>
          </a:xfrm>
          <a:prstGeom prst="round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fr-FR" altLang="en-US" sz="1600" b="1" dirty="0" err="1">
                <a:solidFill>
                  <a:schemeClr val="accent1"/>
                </a:solidFill>
                <a:latin typeface="Calibri" panose="020F0502020204030204" pitchFamily="34" charset="0"/>
              </a:rPr>
              <a:t>Creation</a:t>
            </a:r>
            <a:r>
              <a:rPr lang="fr-FR" altLang="en-US" sz="1600" b="1" dirty="0">
                <a:solidFill>
                  <a:schemeClr val="accent1"/>
                </a:solidFill>
                <a:latin typeface="Calibri" panose="020F0502020204030204" pitchFamily="34" charset="0"/>
              </a:rPr>
              <a:t> of mono-</a:t>
            </a:r>
            <a:r>
              <a:rPr lang="fr-FR" altLang="en-US" sz="1600" b="1" dirty="0" err="1">
                <a:solidFill>
                  <a:schemeClr val="accent1"/>
                </a:solidFill>
                <a:latin typeface="Calibri" panose="020F0502020204030204" pitchFamily="34" charset="0"/>
              </a:rPr>
              <a:t>vacancies</a:t>
            </a:r>
            <a:br>
              <a:rPr lang="fr-FR" altLang="en-US" sz="1600" b="1" dirty="0">
                <a:solidFill>
                  <a:schemeClr val="accent1"/>
                </a:solidFill>
                <a:latin typeface="Calibri" panose="020F0502020204030204" pitchFamily="34" charset="0"/>
              </a:rPr>
            </a:br>
            <a:r>
              <a:rPr lang="fr-FR" altLang="en-US" sz="1600" b="1" dirty="0" err="1">
                <a:solidFill>
                  <a:schemeClr val="accent1"/>
                </a:solidFill>
                <a:latin typeface="Calibri" panose="020F0502020204030204" pitchFamily="34" charset="0"/>
              </a:rPr>
              <a:t>Altered</a:t>
            </a:r>
            <a:r>
              <a:rPr lang="fr-FR" altLang="en-US" sz="1600" b="1" dirty="0">
                <a:solidFill>
                  <a:schemeClr val="accent1"/>
                </a:solidFill>
                <a:latin typeface="Calibri" panose="020F0502020204030204" pitchFamily="34" charset="0"/>
              </a:rPr>
              <a:t> </a:t>
            </a:r>
            <a:r>
              <a:rPr lang="fr-FR" altLang="en-US" sz="1600" b="1" dirty="0" err="1">
                <a:solidFill>
                  <a:schemeClr val="accent1"/>
                </a:solidFill>
                <a:latin typeface="Calibri" panose="020F0502020204030204" pitchFamily="34" charset="0"/>
              </a:rPr>
              <a:t>Metallization</a:t>
            </a:r>
            <a:endParaRPr lang="en-US" altLang="en-US" sz="1600" b="1" dirty="0">
              <a:solidFill>
                <a:schemeClr val="accent1"/>
              </a:solidFill>
              <a:latin typeface="Calibri" panose="020F0502020204030204" pitchFamily="34" charset="0"/>
            </a:endParaRPr>
          </a:p>
        </p:txBody>
      </p:sp>
      <p:pic>
        <p:nvPicPr>
          <p:cNvPr id="10" name="Image 5">
            <a:extLst>
              <a:ext uri="{FF2B5EF4-FFF2-40B4-BE49-F238E27FC236}">
                <a16:creationId xmlns:a16="http://schemas.microsoft.com/office/drawing/2014/main" id="{20599273-1988-4D52-9C62-9A15B1A3656A}"/>
              </a:ext>
            </a:extLst>
          </p:cNvPr>
          <p:cNvPicPr/>
          <p:nvPr/>
        </p:nvPicPr>
        <p:blipFill rotWithShape="1">
          <a:blip r:embed="rId4">
            <a:extLst>
              <a:ext uri="{28A0092B-C50C-407E-A947-70E740481C1C}">
                <a14:useLocalDpi xmlns:a14="http://schemas.microsoft.com/office/drawing/2010/main" val="0"/>
              </a:ext>
            </a:extLst>
          </a:blip>
          <a:srcRect t="8272"/>
          <a:stretch/>
        </p:blipFill>
        <p:spPr bwMode="auto">
          <a:xfrm>
            <a:off x="4517741" y="1595256"/>
            <a:ext cx="3162435" cy="2442131"/>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BC088BE7-0CD3-40A0-8202-3A7ACC4A5D10}"/>
              </a:ext>
            </a:extLst>
          </p:cNvPr>
          <p:cNvSpPr txBox="1"/>
          <p:nvPr/>
        </p:nvSpPr>
        <p:spPr>
          <a:xfrm>
            <a:off x="5039195" y="1106236"/>
            <a:ext cx="1892870" cy="369332"/>
          </a:xfrm>
          <a:prstGeom prst="rect">
            <a:avLst/>
          </a:prstGeom>
          <a:solidFill>
            <a:schemeClr val="bg1">
              <a:lumMod val="85000"/>
            </a:schemeClr>
          </a:solid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Irradiated</a:t>
            </a:r>
          </a:p>
        </p:txBody>
      </p:sp>
      <p:sp>
        <p:nvSpPr>
          <p:cNvPr id="12" name="Arrow: Right 11">
            <a:extLst>
              <a:ext uri="{FF2B5EF4-FFF2-40B4-BE49-F238E27FC236}">
                <a16:creationId xmlns:a16="http://schemas.microsoft.com/office/drawing/2014/main" id="{2E717BBA-E842-4D93-885E-9FD75F2EFA75}"/>
              </a:ext>
            </a:extLst>
          </p:cNvPr>
          <p:cNvSpPr/>
          <p:nvPr/>
        </p:nvSpPr>
        <p:spPr>
          <a:xfrm>
            <a:off x="3431763" y="2500086"/>
            <a:ext cx="931220" cy="36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ED89CBB-6E2C-4CC1-B5DD-46B01B436282}"/>
              </a:ext>
            </a:extLst>
          </p:cNvPr>
          <p:cNvSpPr txBox="1"/>
          <p:nvPr/>
        </p:nvSpPr>
        <p:spPr>
          <a:xfrm>
            <a:off x="466344" y="5508361"/>
            <a:ext cx="5048759" cy="923330"/>
          </a:xfrm>
          <a:prstGeom prst="rect">
            <a:avLst/>
          </a:prstGeom>
          <a:noFill/>
        </p:spPr>
        <p:txBody>
          <a:bodyPr wrap="square" rtlCol="0">
            <a:spAutoFit/>
          </a:bodyPr>
          <a:lstStyle/>
          <a:p>
            <a:r>
              <a:rPr lang="en-US" dirty="0"/>
              <a:t>The diamond was irradiated on several points :</a:t>
            </a:r>
          </a:p>
          <a:p>
            <a:pPr marL="285750" indent="-285750">
              <a:buFont typeface="Arial" panose="020B0604020202020204" pitchFamily="34" charset="0"/>
              <a:buChar char="•"/>
            </a:pPr>
            <a:r>
              <a:rPr lang="en-US" dirty="0">
                <a:solidFill>
                  <a:srgbClr val="00B050"/>
                </a:solidFill>
              </a:rPr>
              <a:t>Same fluence</a:t>
            </a:r>
          </a:p>
          <a:p>
            <a:pPr marL="285750" indent="-285750">
              <a:buFont typeface="Arial" panose="020B0604020202020204" pitchFamily="34" charset="0"/>
              <a:buChar char="•"/>
            </a:pPr>
            <a:r>
              <a:rPr lang="en-US" dirty="0">
                <a:solidFill>
                  <a:srgbClr val="FF0000"/>
                </a:solidFill>
              </a:rPr>
              <a:t>Different flux</a:t>
            </a:r>
          </a:p>
        </p:txBody>
      </p:sp>
      <p:sp>
        <p:nvSpPr>
          <p:cNvPr id="19" name="TextBox 18">
            <a:extLst>
              <a:ext uri="{FF2B5EF4-FFF2-40B4-BE49-F238E27FC236}">
                <a16:creationId xmlns:a16="http://schemas.microsoft.com/office/drawing/2014/main" id="{43AA4F1E-337B-4C1C-8D40-A208C0397F3C}"/>
              </a:ext>
            </a:extLst>
          </p:cNvPr>
          <p:cNvSpPr txBox="1"/>
          <p:nvPr/>
        </p:nvSpPr>
        <p:spPr>
          <a:xfrm>
            <a:off x="9026594" y="1112380"/>
            <a:ext cx="2584030" cy="369332"/>
          </a:xfrm>
          <a:prstGeom prst="rect">
            <a:avLst/>
          </a:prstGeom>
          <a:solidFill>
            <a:schemeClr val="bg1">
              <a:lumMod val="85000"/>
            </a:schemeClr>
          </a:solid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Annealing at 1000 °C (6h)</a:t>
            </a:r>
          </a:p>
        </p:txBody>
      </p:sp>
      <p:pic>
        <p:nvPicPr>
          <p:cNvPr id="20" name="Picture 19">
            <a:extLst>
              <a:ext uri="{FF2B5EF4-FFF2-40B4-BE49-F238E27FC236}">
                <a16:creationId xmlns:a16="http://schemas.microsoft.com/office/drawing/2014/main" id="{5ECFC7CA-AE7F-426C-A7D1-A62088DC9403}"/>
              </a:ext>
            </a:extLst>
          </p:cNvPr>
          <p:cNvPicPr/>
          <p:nvPr/>
        </p:nvPicPr>
        <p:blipFill rotWithShape="1">
          <a:blip r:embed="rId5">
            <a:extLst>
              <a:ext uri="{28A0092B-C50C-407E-A947-70E740481C1C}">
                <a14:useLocalDpi xmlns:a14="http://schemas.microsoft.com/office/drawing/2010/main" val="0"/>
              </a:ext>
            </a:extLst>
          </a:blip>
          <a:srcRect t="6828"/>
          <a:stretch/>
        </p:blipFill>
        <p:spPr>
          <a:xfrm>
            <a:off x="8912876" y="1569694"/>
            <a:ext cx="3007515" cy="2397229"/>
          </a:xfrm>
          <a:prstGeom prst="rect">
            <a:avLst/>
          </a:prstGeom>
        </p:spPr>
      </p:pic>
      <p:sp>
        <p:nvSpPr>
          <p:cNvPr id="21" name="Rectangle 18">
            <a:extLst>
              <a:ext uri="{FF2B5EF4-FFF2-40B4-BE49-F238E27FC236}">
                <a16:creationId xmlns:a16="http://schemas.microsoft.com/office/drawing/2014/main" id="{2DA6575A-0947-469C-B48D-04EE3E21B47C}"/>
              </a:ext>
            </a:extLst>
          </p:cNvPr>
          <p:cNvSpPr>
            <a:spLocks noChangeArrowheads="1"/>
          </p:cNvSpPr>
          <p:nvPr/>
        </p:nvSpPr>
        <p:spPr bwMode="auto">
          <a:xfrm>
            <a:off x="9037179" y="4037387"/>
            <a:ext cx="2614934" cy="919398"/>
          </a:xfrm>
          <a:prstGeom prst="round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fr-FR" altLang="en-US" sz="1600" b="1" dirty="0">
                <a:solidFill>
                  <a:schemeClr val="accent1"/>
                </a:solidFill>
                <a:latin typeface="Calibri" panose="020F0502020204030204" pitchFamily="34" charset="0"/>
              </a:rPr>
              <a:t>Regain </a:t>
            </a:r>
            <a:r>
              <a:rPr lang="fr-FR" altLang="en-US" sz="1600" b="1" dirty="0" err="1">
                <a:solidFill>
                  <a:schemeClr val="accent1"/>
                </a:solidFill>
                <a:latin typeface="Calibri" panose="020F0502020204030204" pitchFamily="34" charset="0"/>
              </a:rPr>
              <a:t>efficiency</a:t>
            </a:r>
            <a:r>
              <a:rPr lang="fr-FR" altLang="en-US" sz="1600" b="1" dirty="0">
                <a:solidFill>
                  <a:schemeClr val="accent1"/>
                </a:solidFill>
                <a:latin typeface="Calibri" panose="020F0502020204030204" pitchFamily="34" charset="0"/>
              </a:rPr>
              <a:t> in irradiated and non-</a:t>
            </a:r>
            <a:r>
              <a:rPr lang="fr-FR" altLang="en-US" sz="1600" b="1" dirty="0" err="1">
                <a:solidFill>
                  <a:schemeClr val="accent1"/>
                </a:solidFill>
                <a:latin typeface="Calibri" panose="020F0502020204030204" pitchFamily="34" charset="0"/>
              </a:rPr>
              <a:t>irradiated</a:t>
            </a:r>
            <a:r>
              <a:rPr lang="fr-FR" altLang="en-US" sz="1600" b="1" dirty="0">
                <a:solidFill>
                  <a:schemeClr val="accent1"/>
                </a:solidFill>
                <a:latin typeface="Calibri" panose="020F0502020204030204" pitchFamily="34" charset="0"/>
              </a:rPr>
              <a:t> areas</a:t>
            </a:r>
          </a:p>
        </p:txBody>
      </p:sp>
      <p:sp>
        <p:nvSpPr>
          <p:cNvPr id="22" name="Arrow: Right 21">
            <a:extLst>
              <a:ext uri="{FF2B5EF4-FFF2-40B4-BE49-F238E27FC236}">
                <a16:creationId xmlns:a16="http://schemas.microsoft.com/office/drawing/2014/main" id="{CB319130-61FF-412E-8563-87C5FE3B74FC}"/>
              </a:ext>
            </a:extLst>
          </p:cNvPr>
          <p:cNvSpPr/>
          <p:nvPr/>
        </p:nvSpPr>
        <p:spPr>
          <a:xfrm>
            <a:off x="7834934" y="2500086"/>
            <a:ext cx="931220" cy="36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DFBD9CE-56FE-4E64-AA87-DE257E672878}"/>
              </a:ext>
            </a:extLst>
          </p:cNvPr>
          <p:cNvSpPr txBox="1"/>
          <p:nvPr/>
        </p:nvSpPr>
        <p:spPr>
          <a:xfrm>
            <a:off x="6744072" y="5056124"/>
            <a:ext cx="2569934" cy="507831"/>
          </a:xfrm>
          <a:prstGeom prst="rect">
            <a:avLst/>
          </a:prstGeom>
          <a:noFill/>
        </p:spPr>
        <p:txBody>
          <a:bodyPr wrap="none" rtlCol="0">
            <a:spAutoFit/>
          </a:bodyPr>
          <a:lstStyle/>
          <a:p>
            <a:r>
              <a:rPr lang="en-US" i="1" u="sng" dirty="0"/>
              <a:t>F. </a:t>
            </a:r>
            <a:r>
              <a:rPr lang="en-US" i="1" u="sng" dirty="0" err="1"/>
              <a:t>Lafont</a:t>
            </a:r>
            <a:r>
              <a:rPr lang="en-US" i="1" u="sng" dirty="0"/>
              <a:t>, 2023</a:t>
            </a:r>
          </a:p>
          <a:p>
            <a:r>
              <a:rPr lang="en-US" sz="900" dirty="0"/>
              <a:t>https://doi.org/10.1016/j.diamond.2023.110454</a:t>
            </a:r>
          </a:p>
        </p:txBody>
      </p:sp>
      <p:pic>
        <p:nvPicPr>
          <p:cNvPr id="24" name="Picture 4" descr="Visual search query image">
            <a:extLst>
              <a:ext uri="{FF2B5EF4-FFF2-40B4-BE49-F238E27FC236}">
                <a16:creationId xmlns:a16="http://schemas.microsoft.com/office/drawing/2014/main" id="{EB6812D6-852E-4EFF-9B0F-7D51DA8BAC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13">
            <a:extLst>
              <a:ext uri="{FF2B5EF4-FFF2-40B4-BE49-F238E27FC236}">
                <a16:creationId xmlns:a16="http://schemas.microsoft.com/office/drawing/2014/main" id="{E65FC6EB-9B42-41CC-B33D-3637355EC201}"/>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3482151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00" y="126000"/>
            <a:ext cx="10982400" cy="496800"/>
          </a:xfrm>
        </p:spPr>
        <p:txBody>
          <a:bodyPr/>
          <a:lstStyle/>
          <a:p>
            <a:pPr>
              <a:lnSpc>
                <a:spcPct val="100000"/>
              </a:lnSpc>
            </a:pPr>
            <a:r>
              <a:rPr lang="en-GB" sz="1600" dirty="0">
                <a:latin typeface="+mn-lt"/>
                <a:cs typeface="Calibri" panose="020F0502020204030204" pitchFamily="34" charset="0"/>
              </a:rPr>
              <a:t>Characterization techniques comparison</a:t>
            </a: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5" name="Image 39">
            <a:extLst>
              <a:ext uri="{FF2B5EF4-FFF2-40B4-BE49-F238E27FC236}">
                <a16:creationId xmlns:a16="http://schemas.microsoft.com/office/drawing/2014/main" id="{43017238-5026-4F14-B1E4-F49CBA05B405}"/>
              </a:ext>
            </a:extLst>
          </p:cNvPr>
          <p:cNvPicPr/>
          <p:nvPr/>
        </p:nvPicPr>
        <p:blipFill rotWithShape="1">
          <a:blip r:embed="rId3" cstate="print"/>
          <a:srcRect t="47844"/>
          <a:stretch/>
        </p:blipFill>
        <p:spPr bwMode="auto">
          <a:xfrm>
            <a:off x="3836317" y="1709564"/>
            <a:ext cx="2545916" cy="1649204"/>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951DB98A-AF11-4FF9-A09D-F29DBD77E0B0}"/>
              </a:ext>
            </a:extLst>
          </p:cNvPr>
          <p:cNvSpPr>
            <a:spLocks noGrp="1"/>
          </p:cNvSpPr>
          <p:nvPr>
            <p:ph type="sldNum" sz="quarter" idx="15"/>
          </p:nvPr>
        </p:nvSpPr>
        <p:spPr/>
        <p:txBody>
          <a:bodyPr/>
          <a:lstStyle/>
          <a:p>
            <a:r>
              <a:rPr lang="fr-FR"/>
              <a:t>Page </a:t>
            </a:r>
            <a:fld id="{733122C9-A0B9-462F-8757-0847AD287B63}" type="slidenum">
              <a:rPr lang="fr-FR" smtClean="0"/>
              <a:pPr/>
              <a:t>17</a:t>
            </a:fld>
            <a:endParaRPr lang="fr-FR"/>
          </a:p>
        </p:txBody>
      </p:sp>
      <p:sp>
        <p:nvSpPr>
          <p:cNvPr id="118" name="Rectangle 117">
            <a:extLst>
              <a:ext uri="{FF2B5EF4-FFF2-40B4-BE49-F238E27FC236}">
                <a16:creationId xmlns:a16="http://schemas.microsoft.com/office/drawing/2014/main" id="{337CDA0B-66A0-4843-976B-64B794E45671}"/>
              </a:ext>
            </a:extLst>
          </p:cNvPr>
          <p:cNvSpPr/>
          <p:nvPr/>
        </p:nvSpPr>
        <p:spPr>
          <a:xfrm>
            <a:off x="3845452" y="1981339"/>
            <a:ext cx="2591974" cy="133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AE4A6779-07FA-4C85-AE23-665EA7A8DCE0}"/>
              </a:ext>
            </a:extLst>
          </p:cNvPr>
          <p:cNvSpPr/>
          <p:nvPr/>
        </p:nvSpPr>
        <p:spPr>
          <a:xfrm rot="16200000">
            <a:off x="3308518" y="2131747"/>
            <a:ext cx="1468604" cy="60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p:nvPr/>
        </p:nvPicPr>
        <p:blipFill rotWithShape="1">
          <a:blip r:embed="rId4" cstate="print">
            <a:extLst>
              <a:ext uri="{28A0092B-C50C-407E-A947-70E740481C1C}">
                <a14:useLocalDpi xmlns:a14="http://schemas.microsoft.com/office/drawing/2010/main" val="0"/>
              </a:ext>
            </a:extLst>
          </a:blip>
          <a:srcRect t="3683"/>
          <a:stretch/>
        </p:blipFill>
        <p:spPr bwMode="auto">
          <a:xfrm>
            <a:off x="335360" y="476672"/>
            <a:ext cx="7868170" cy="5904656"/>
          </a:xfrm>
          <a:prstGeom prst="rect">
            <a:avLst/>
          </a:prstGeom>
          <a:noFill/>
          <a:ln>
            <a:noFill/>
          </a:ln>
          <a:extLst>
            <a:ext uri="{53640926-AAD7-44D8-BBD7-CCE9431645EC}">
              <a14:shadowObscured xmlns:a14="http://schemas.microsoft.com/office/drawing/2010/main"/>
            </a:ext>
          </a:extLst>
        </p:spPr>
      </p:pic>
      <p:sp>
        <p:nvSpPr>
          <p:cNvPr id="165" name="TextBox 164"/>
          <p:cNvSpPr txBox="1"/>
          <p:nvPr/>
        </p:nvSpPr>
        <p:spPr>
          <a:xfrm>
            <a:off x="8328248" y="1124744"/>
            <a:ext cx="3600400" cy="5078313"/>
          </a:xfrm>
          <a:prstGeom prst="rect">
            <a:avLst/>
          </a:prstGeom>
          <a:noFill/>
        </p:spPr>
        <p:txBody>
          <a:bodyPr wrap="square" rtlCol="0">
            <a:spAutoFit/>
          </a:bodyPr>
          <a:lstStyle/>
          <a:p>
            <a:pPr marL="342900" indent="-342900"/>
            <a:r>
              <a:rPr lang="en-US" i="1" dirty="0"/>
              <a:t>a) XBIC map for a 500 µm thick high quality diamond</a:t>
            </a:r>
          </a:p>
          <a:p>
            <a:pPr marL="342900" indent="-342900"/>
            <a:r>
              <a:rPr lang="en-US" i="1" dirty="0"/>
              <a:t> </a:t>
            </a:r>
          </a:p>
          <a:p>
            <a:pPr marL="342900" indent="-342900"/>
            <a:r>
              <a:rPr lang="en-US" i="1" dirty="0"/>
              <a:t>b) FWHM X-ray RCI map of the same sample as in a). The red arrow shows a bunch of dislocations and the black arrows growth sector boundaries</a:t>
            </a:r>
          </a:p>
          <a:p>
            <a:pPr marL="342900" indent="-342900"/>
            <a:r>
              <a:rPr lang="en-US" i="1" dirty="0"/>
              <a:t> </a:t>
            </a:r>
          </a:p>
          <a:p>
            <a:pPr marL="342900" indent="-342900"/>
            <a:r>
              <a:rPr lang="en-US" i="1" dirty="0"/>
              <a:t>c) XBIC map for a 150-um diamond from the same batch but irradiated with 68 </a:t>
            </a:r>
            <a:r>
              <a:rPr lang="en-US" i="1" dirty="0" err="1"/>
              <a:t>MeV</a:t>
            </a:r>
            <a:r>
              <a:rPr lang="en-US" i="1" dirty="0"/>
              <a:t> protons </a:t>
            </a:r>
          </a:p>
          <a:p>
            <a:pPr marL="342900" indent="-342900"/>
            <a:endParaRPr lang="en-US" i="1" dirty="0"/>
          </a:p>
          <a:p>
            <a:pPr marL="342900" indent="-342900"/>
            <a:r>
              <a:rPr lang="en-US" i="1" dirty="0"/>
              <a:t>d) FWHM X-ray RCI map of the same sample as in c)</a:t>
            </a:r>
            <a:endParaRPr lang="en-GB" i="1" dirty="0"/>
          </a:p>
          <a:p>
            <a:endParaRPr lang="en-GB" dirty="0"/>
          </a:p>
        </p:txBody>
      </p:sp>
      <p:cxnSp>
        <p:nvCxnSpPr>
          <p:cNvPr id="167" name="Straight Arrow Connector 166"/>
          <p:cNvCxnSpPr/>
          <p:nvPr/>
        </p:nvCxnSpPr>
        <p:spPr>
          <a:xfrm flipH="1">
            <a:off x="5735960" y="1988840"/>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6240016" y="1412776"/>
            <a:ext cx="288032"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flipV="1">
            <a:off x="5159896" y="1340768"/>
            <a:ext cx="288032"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5087888" y="2420888"/>
            <a:ext cx="36004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6384032" y="2492896"/>
            <a:ext cx="216024"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124B153-76D7-4E7B-8D29-7BAA26E9D950}"/>
              </a:ext>
            </a:extLst>
          </p:cNvPr>
          <p:cNvSpPr>
            <a:spLocks noGrp="1"/>
          </p:cNvSpPr>
          <p:nvPr>
            <p:ph type="ftr" sz="quarter" idx="16"/>
          </p:nvPr>
        </p:nvSpPr>
        <p:spPr/>
        <p:txBody>
          <a:bodyPr/>
          <a:lstStyle/>
          <a:p>
            <a:r>
              <a:rPr lang="it-IT"/>
              <a:t>GDR DI2I - Robin MOLLE - 20/06/2025</a:t>
            </a:r>
            <a:endParaRPr lang="fr-FR"/>
          </a:p>
        </p:txBody>
      </p:sp>
      <p:pic>
        <p:nvPicPr>
          <p:cNvPr id="17" name="Picture 4" descr="Visual search query image">
            <a:extLst>
              <a:ext uri="{FF2B5EF4-FFF2-40B4-BE49-F238E27FC236}">
                <a16:creationId xmlns:a16="http://schemas.microsoft.com/office/drawing/2014/main" id="{A0F46631-B373-465C-B805-ED88F8B361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7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GB" sz="1600" dirty="0">
                <a:latin typeface="+mn-lt"/>
                <a:cs typeface="Calibri" panose="020F0502020204030204" pitchFamily="34" charset="0"/>
              </a:rPr>
              <a:t>Experiment on BM05 beamline</a:t>
            </a: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18</a:t>
            </a:fld>
            <a:endParaRPr lang="fr-FR" dirty="0"/>
          </a:p>
        </p:txBody>
      </p:sp>
      <p:sp>
        <p:nvSpPr>
          <p:cNvPr id="31" name="Rectangle 18">
            <a:extLst>
              <a:ext uri="{FF2B5EF4-FFF2-40B4-BE49-F238E27FC236}">
                <a16:creationId xmlns:a16="http://schemas.microsoft.com/office/drawing/2014/main" id="{30E4E422-EC33-40E0-99B6-46EA7158A3E1}"/>
              </a:ext>
            </a:extLst>
          </p:cNvPr>
          <p:cNvSpPr>
            <a:spLocks noChangeArrowheads="1"/>
          </p:cNvSpPr>
          <p:nvPr/>
        </p:nvSpPr>
        <p:spPr bwMode="auto">
          <a:xfrm>
            <a:off x="216446" y="2936476"/>
            <a:ext cx="5544613" cy="2554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marL="285750" indent="-285750" eaLnBrk="1" hangingPunct="1">
              <a:spcBef>
                <a:spcPct val="0"/>
              </a:spcBef>
              <a:buClrTx/>
              <a:buFont typeface="Wingdings" panose="05000000000000000000" pitchFamily="2" charset="2"/>
              <a:buChar char="Ø"/>
            </a:pPr>
            <a:r>
              <a:rPr lang="en-US" altLang="en-US" b="1" dirty="0">
                <a:solidFill>
                  <a:schemeClr val="accent1"/>
                </a:solidFill>
                <a:latin typeface="Calibri" panose="020F0502020204030204" pitchFamily="34" charset="0"/>
              </a:rPr>
              <a:t>Defects characterization techniques at BM05 by:</a:t>
            </a:r>
          </a:p>
          <a:p>
            <a:pPr marL="1028700" lvl="1" eaLnBrk="1" hangingPunct="1">
              <a:spcBef>
                <a:spcPct val="0"/>
              </a:spcBef>
              <a:buFont typeface="Wingdings" panose="05000000000000000000" pitchFamily="2" charset="2"/>
              <a:buChar char="§"/>
            </a:pPr>
            <a:r>
              <a:rPr lang="en-US" altLang="en-US" b="1" dirty="0">
                <a:solidFill>
                  <a:schemeClr val="accent1"/>
                </a:solidFill>
                <a:latin typeface="Calibri" panose="020F0502020204030204" pitchFamily="34" charset="0"/>
              </a:rPr>
              <a:t>Bragg Diffraction Imaging </a:t>
            </a:r>
          </a:p>
          <a:p>
            <a:pPr marL="1028700" lvl="1" eaLnBrk="1" hangingPunct="1">
              <a:spcBef>
                <a:spcPct val="0"/>
              </a:spcBef>
              <a:buFont typeface="Wingdings" panose="05000000000000000000" pitchFamily="2" charset="2"/>
              <a:buChar char="§"/>
            </a:pPr>
            <a:r>
              <a:rPr lang="en-US" altLang="en-US" b="1" dirty="0">
                <a:solidFill>
                  <a:schemeClr val="tx2"/>
                </a:solidFill>
                <a:latin typeface="Calibri" panose="020F0502020204030204" pitchFamily="34" charset="0"/>
              </a:rPr>
              <a:t>X-Ray Beam induced Current (XBIC)</a:t>
            </a:r>
          </a:p>
          <a:p>
            <a:pPr marL="1028700" lvl="1" eaLnBrk="1" hangingPunct="1">
              <a:spcBef>
                <a:spcPct val="0"/>
              </a:spcBef>
              <a:buFont typeface="Wingdings" panose="05000000000000000000" pitchFamily="2" charset="2"/>
              <a:buChar char="§"/>
            </a:pPr>
            <a:r>
              <a:rPr lang="en-US" altLang="en-US" b="1" dirty="0">
                <a:solidFill>
                  <a:srgbClr val="FF0000"/>
                </a:solidFill>
                <a:latin typeface="Calibri" panose="020F0502020204030204" pitchFamily="34" charset="0"/>
              </a:rPr>
              <a:t>Time of Flight XBIC (</a:t>
            </a:r>
            <a:r>
              <a:rPr lang="en-US" altLang="en-US" b="1" dirty="0" err="1">
                <a:solidFill>
                  <a:srgbClr val="FF0000"/>
                </a:solidFill>
                <a:latin typeface="Calibri" panose="020F0502020204030204" pitchFamily="34" charset="0"/>
              </a:rPr>
              <a:t>ToF</a:t>
            </a:r>
            <a:r>
              <a:rPr lang="en-US" altLang="en-US" b="1" dirty="0">
                <a:solidFill>
                  <a:srgbClr val="FF0000"/>
                </a:solidFill>
                <a:latin typeface="Calibri" panose="020F0502020204030204" pitchFamily="34" charset="0"/>
              </a:rPr>
              <a:t>-XBIC)</a:t>
            </a:r>
          </a:p>
          <a:p>
            <a:pPr lvl="1" indent="0" eaLnBrk="1" hangingPunct="1">
              <a:spcBef>
                <a:spcPct val="0"/>
              </a:spcBef>
            </a:pPr>
            <a:endParaRPr lang="en-US" altLang="en-US" b="1" dirty="0">
              <a:solidFill>
                <a:schemeClr val="accent1"/>
              </a:solidFill>
              <a:latin typeface="Calibri" panose="020F0502020204030204" pitchFamily="34" charset="0"/>
            </a:endParaRPr>
          </a:p>
          <a:p>
            <a:pPr marL="285750" indent="-285750" eaLnBrk="1" hangingPunct="1">
              <a:spcBef>
                <a:spcPct val="0"/>
              </a:spcBef>
              <a:buClrTx/>
              <a:buFont typeface="Wingdings" panose="05000000000000000000" pitchFamily="2" charset="2"/>
              <a:buChar char="Ø"/>
            </a:pPr>
            <a:endParaRPr lang="en-US" altLang="en-US" b="1" dirty="0">
              <a:solidFill>
                <a:schemeClr val="accent1"/>
              </a:solidFill>
              <a:latin typeface="Calibri" panose="020F0502020204030204" pitchFamily="34" charset="0"/>
            </a:endParaRPr>
          </a:p>
          <a:p>
            <a:pPr marL="285750" indent="-285750" eaLnBrk="1" hangingPunct="1">
              <a:spcBef>
                <a:spcPct val="0"/>
              </a:spcBef>
              <a:buClrTx/>
              <a:buFont typeface="Wingdings" panose="05000000000000000000" pitchFamily="2" charset="2"/>
              <a:buChar char="Ø"/>
            </a:pPr>
            <a:r>
              <a:rPr lang="en-US" altLang="en-US" b="1" dirty="0">
                <a:solidFill>
                  <a:schemeClr val="accent1"/>
                </a:solidFill>
                <a:latin typeface="Calibri" panose="020F0502020204030204" pitchFamily="34" charset="0"/>
              </a:rPr>
              <a:t>Crystal and semiconductor as </a:t>
            </a:r>
            <a:r>
              <a:rPr lang="en-US" altLang="en-US" b="1" dirty="0" err="1">
                <a:solidFill>
                  <a:schemeClr val="accent1"/>
                </a:solidFill>
                <a:latin typeface="Calibri" panose="020F0502020204030204" pitchFamily="34" charset="0"/>
              </a:rPr>
              <a:t>GaN</a:t>
            </a:r>
            <a:r>
              <a:rPr lang="en-US" altLang="en-US" b="1" dirty="0">
                <a:solidFill>
                  <a:schemeClr val="accent1"/>
                </a:solidFill>
                <a:latin typeface="Calibri" panose="020F0502020204030204" pitchFamily="34" charset="0"/>
              </a:rPr>
              <a:t>, </a:t>
            </a:r>
            <a:r>
              <a:rPr lang="en-US" altLang="en-US" b="1" dirty="0" err="1">
                <a:solidFill>
                  <a:schemeClr val="accent1"/>
                </a:solidFill>
                <a:latin typeface="Calibri" panose="020F0502020204030204" pitchFamily="34" charset="0"/>
              </a:rPr>
              <a:t>SiC</a:t>
            </a:r>
            <a:r>
              <a:rPr lang="en-US" altLang="en-US" b="1" dirty="0">
                <a:solidFill>
                  <a:srgbClr val="132577"/>
                </a:solidFill>
                <a:latin typeface="Calibri" panose="020F0502020204030204" pitchFamily="34" charset="0"/>
              </a:rPr>
              <a:t>, Diamonds, solar panel,</a:t>
            </a:r>
            <a:r>
              <a:rPr lang="en-US" altLang="en-US" b="1" dirty="0">
                <a:solidFill>
                  <a:srgbClr val="FF0000"/>
                </a:solidFill>
                <a:latin typeface="Calibri" panose="020F0502020204030204" pitchFamily="34" charset="0"/>
              </a:rPr>
              <a:t> </a:t>
            </a:r>
            <a:r>
              <a:rPr lang="en-US" altLang="en-US" b="1" dirty="0" err="1">
                <a:solidFill>
                  <a:srgbClr val="002060"/>
                </a:solidFill>
                <a:latin typeface="Calibri" panose="020F0502020204030204" pitchFamily="34" charset="0"/>
              </a:rPr>
              <a:t>aluminium</a:t>
            </a:r>
            <a:r>
              <a:rPr lang="en-US" altLang="en-US" b="1" dirty="0">
                <a:solidFill>
                  <a:srgbClr val="002060"/>
                </a:solidFill>
                <a:latin typeface="Calibri" panose="020F0502020204030204" pitchFamily="34" charset="0"/>
              </a:rPr>
              <a:t> nitride, </a:t>
            </a:r>
            <a:r>
              <a:rPr lang="en-US" altLang="en-US" b="1" dirty="0" err="1">
                <a:solidFill>
                  <a:srgbClr val="002060"/>
                </a:solidFill>
                <a:latin typeface="Calibri" panose="020F0502020204030204" pitchFamily="34" charset="0"/>
              </a:rPr>
              <a:t>etc</a:t>
            </a:r>
            <a:r>
              <a:rPr lang="en-US" altLang="en-US" b="1" dirty="0">
                <a:solidFill>
                  <a:schemeClr val="tx2"/>
                </a:solidFill>
                <a:latin typeface="Calibri" panose="020F0502020204030204" pitchFamily="34" charset="0"/>
              </a:rPr>
              <a:t>…</a:t>
            </a:r>
          </a:p>
          <a:p>
            <a:pPr eaLnBrk="1" hangingPunct="1">
              <a:spcBef>
                <a:spcPct val="0"/>
              </a:spcBef>
              <a:buClrTx/>
            </a:pPr>
            <a:endParaRPr lang="en-US" altLang="en-US" sz="1600" b="1" dirty="0">
              <a:solidFill>
                <a:schemeClr val="accent1">
                  <a:lumMod val="60000"/>
                  <a:lumOff val="40000"/>
                </a:schemeClr>
              </a:solidFill>
              <a:latin typeface="Calibri" panose="020F0502020204030204" pitchFamily="34" charset="0"/>
            </a:endParaRPr>
          </a:p>
        </p:txBody>
      </p:sp>
      <p:pic>
        <p:nvPicPr>
          <p:cNvPr id="8" name="Picture 7">
            <a:extLst>
              <a:ext uri="{FF2B5EF4-FFF2-40B4-BE49-F238E27FC236}">
                <a16:creationId xmlns:a16="http://schemas.microsoft.com/office/drawing/2014/main" id="{80DEAFB5-3814-423B-8446-DA4244679F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56" b="19081"/>
          <a:stretch/>
        </p:blipFill>
        <p:spPr>
          <a:xfrm>
            <a:off x="5490641" y="2500839"/>
            <a:ext cx="5760635" cy="3294894"/>
          </a:xfrm>
          <a:prstGeom prst="rect">
            <a:avLst/>
          </a:prstGeom>
        </p:spPr>
      </p:pic>
      <p:sp>
        <p:nvSpPr>
          <p:cNvPr id="9" name="TextBox 8">
            <a:extLst>
              <a:ext uri="{FF2B5EF4-FFF2-40B4-BE49-F238E27FC236}">
                <a16:creationId xmlns:a16="http://schemas.microsoft.com/office/drawing/2014/main" id="{B2DEF852-443F-4AAA-904E-EB48A1A8A222}"/>
              </a:ext>
            </a:extLst>
          </p:cNvPr>
          <p:cNvSpPr txBox="1"/>
          <p:nvPr/>
        </p:nvSpPr>
        <p:spPr>
          <a:xfrm>
            <a:off x="835659" y="1007400"/>
            <a:ext cx="1227887" cy="369332"/>
          </a:xfrm>
          <a:prstGeom prst="rect">
            <a:avLst/>
          </a:prstGeom>
          <a:solidFill>
            <a:schemeClr val="bg1">
              <a:lumMod val="85000"/>
            </a:schemeClr>
          </a:solid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Context</a:t>
            </a:r>
          </a:p>
        </p:txBody>
      </p:sp>
      <p:sp>
        <p:nvSpPr>
          <p:cNvPr id="10" name="Rectangle 18">
            <a:extLst>
              <a:ext uri="{FF2B5EF4-FFF2-40B4-BE49-F238E27FC236}">
                <a16:creationId xmlns:a16="http://schemas.microsoft.com/office/drawing/2014/main" id="{74EC1C22-0503-4F5B-8149-C1CAEF549D03}"/>
              </a:ext>
            </a:extLst>
          </p:cNvPr>
          <p:cNvSpPr>
            <a:spLocks noChangeArrowheads="1"/>
          </p:cNvSpPr>
          <p:nvPr/>
        </p:nvSpPr>
        <p:spPr bwMode="auto">
          <a:xfrm>
            <a:off x="2567608" y="908720"/>
            <a:ext cx="8208912" cy="783191"/>
          </a:xfrm>
          <a:prstGeom prst="roundRect">
            <a:avLst/>
          </a:prstGeom>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2000" b="1" dirty="0">
                <a:solidFill>
                  <a:schemeClr val="tx2"/>
                </a:solidFill>
                <a:latin typeface="Calibri" panose="020F0502020204030204" pitchFamily="34" charset="0"/>
              </a:rPr>
              <a:t>Semiconductor industry often requires high quality crystalline thin layers and substrates to create their devices otherwise it generates defects.</a:t>
            </a:r>
          </a:p>
        </p:txBody>
      </p:sp>
      <p:pic>
        <p:nvPicPr>
          <p:cNvPr id="11" name="Picture 4" descr="Visual search query image">
            <a:extLst>
              <a:ext uri="{FF2B5EF4-FFF2-40B4-BE49-F238E27FC236}">
                <a16:creationId xmlns:a16="http://schemas.microsoft.com/office/drawing/2014/main" id="{904D65B6-0FA7-436B-83C0-AA8CA311E6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56C58D9F-D432-4BBF-8F80-025E16AB9653}"/>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315042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mage 39">
            <a:extLst>
              <a:ext uri="{FF2B5EF4-FFF2-40B4-BE49-F238E27FC236}">
                <a16:creationId xmlns:a16="http://schemas.microsoft.com/office/drawing/2014/main" id="{CF2DE890-3914-4ADE-8AD7-2C138AC596DC}"/>
              </a:ext>
            </a:extLst>
          </p:cNvPr>
          <p:cNvPicPr>
            <a:picLocks noChangeAspect="1"/>
          </p:cNvPicPr>
          <p:nvPr/>
        </p:nvPicPr>
        <p:blipFill rotWithShape="1">
          <a:blip r:embed="rId3" cstate="print"/>
          <a:srcRect t="47844"/>
          <a:stretch/>
        </p:blipFill>
        <p:spPr bwMode="auto">
          <a:xfrm>
            <a:off x="3818634" y="1715281"/>
            <a:ext cx="2103964" cy="1504771"/>
          </a:xfrm>
          <a:prstGeom prst="rect">
            <a:avLst/>
          </a:prstGeom>
          <a:noFill/>
          <a:ln w="9525">
            <a:noFill/>
            <a:miter lim="800000"/>
            <a:headEnd/>
            <a:tailEnd/>
          </a:ln>
        </p:spPr>
      </p:pic>
      <p:sp>
        <p:nvSpPr>
          <p:cNvPr id="2" name="Title 1"/>
          <p:cNvSpPr>
            <a:spLocks noGrp="1"/>
          </p:cNvSpPr>
          <p:nvPr>
            <p:ph type="title"/>
          </p:nvPr>
        </p:nvSpPr>
        <p:spPr>
          <a:xfrm>
            <a:off x="969600" y="126000"/>
            <a:ext cx="10982400" cy="496800"/>
          </a:xfrm>
        </p:spPr>
        <p:txBody>
          <a:bodyPr/>
          <a:lstStyle/>
          <a:p>
            <a:pPr>
              <a:lnSpc>
                <a:spcPct val="100000"/>
              </a:lnSpc>
            </a:pPr>
            <a:r>
              <a:rPr lang="en-GB" sz="1600" dirty="0">
                <a:cs typeface="Calibri" panose="020F0502020204030204" pitchFamily="34" charset="0"/>
              </a:rPr>
              <a:t>Characterization techniques : </a:t>
            </a:r>
            <a:r>
              <a:rPr lang="en-GB" sz="1600" dirty="0">
                <a:solidFill>
                  <a:srgbClr val="FF0000"/>
                </a:solidFill>
                <a:cs typeface="Calibri" panose="020F0502020204030204" pitchFamily="34" charset="0"/>
              </a:rPr>
              <a:t>Time of flight-</a:t>
            </a:r>
            <a:r>
              <a:rPr lang="en-GB" sz="1600" dirty="0">
                <a:cs typeface="Calibri" panose="020F0502020204030204" pitchFamily="34" charset="0"/>
              </a:rPr>
              <a:t>XBIC</a:t>
            </a:r>
            <a:endParaRPr lang="en-GB" sz="1600" dirty="0">
              <a:latin typeface="+mn-lt"/>
              <a:cs typeface="Calibri" panose="020F0502020204030204" pitchFamily="34" charset="0"/>
            </a:endParaRP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19</a:t>
            </a:fld>
            <a:endParaRPr lang="fr-FR" dirty="0"/>
          </a:p>
        </p:txBody>
      </p:sp>
      <p:sp>
        <p:nvSpPr>
          <p:cNvPr id="28" name="TextBox 27">
            <a:extLst>
              <a:ext uri="{FF2B5EF4-FFF2-40B4-BE49-F238E27FC236}">
                <a16:creationId xmlns:a16="http://schemas.microsoft.com/office/drawing/2014/main" id="{BF8B71B8-FABC-49F4-86E1-7ABE9A90D059}"/>
              </a:ext>
            </a:extLst>
          </p:cNvPr>
          <p:cNvSpPr txBox="1"/>
          <p:nvPr/>
        </p:nvSpPr>
        <p:spPr>
          <a:xfrm>
            <a:off x="1028990" y="794929"/>
            <a:ext cx="2014043" cy="523220"/>
          </a:xfrm>
          <a:prstGeom prst="rect">
            <a:avLst/>
          </a:prstGeom>
          <a:solidFill>
            <a:schemeClr val="bg1">
              <a:lumMod val="85000"/>
            </a:schemeClr>
          </a:solidFill>
        </p:spPr>
        <p:txBody>
          <a:bodyPr wrap="square" rtlCol="0">
            <a:spAutoFit/>
          </a:bodyPr>
          <a:lstStyle/>
          <a:p>
            <a:pPr algn="ctr"/>
            <a:r>
              <a:rPr lang="en-US" sz="2800" b="1" dirty="0">
                <a:solidFill>
                  <a:srgbClr val="000090"/>
                </a:solidFill>
                <a:latin typeface="Calibri" panose="020F0502020204030204" pitchFamily="34" charset="0"/>
                <a:cs typeface="Calibri" panose="020F0502020204030204" pitchFamily="34" charset="0"/>
              </a:rPr>
              <a:t>XBIC</a:t>
            </a:r>
            <a:endParaRPr lang="en-US" b="1" dirty="0">
              <a:solidFill>
                <a:srgbClr val="000090"/>
              </a:solidFill>
              <a:latin typeface="Calibri" panose="020F0502020204030204" pitchFamily="34" charset="0"/>
              <a:cs typeface="Calibri" panose="020F0502020204030204" pitchFamily="34" charset="0"/>
            </a:endParaRPr>
          </a:p>
        </p:txBody>
      </p:sp>
      <p:grpSp>
        <p:nvGrpSpPr>
          <p:cNvPr id="129" name="Group 128">
            <a:extLst>
              <a:ext uri="{FF2B5EF4-FFF2-40B4-BE49-F238E27FC236}">
                <a16:creationId xmlns:a16="http://schemas.microsoft.com/office/drawing/2014/main" id="{2D489C4F-346B-4050-B051-327875548AE1}"/>
              </a:ext>
            </a:extLst>
          </p:cNvPr>
          <p:cNvGrpSpPr/>
          <p:nvPr/>
        </p:nvGrpSpPr>
        <p:grpSpPr>
          <a:xfrm>
            <a:off x="618029" y="1000878"/>
            <a:ext cx="10950578" cy="2390468"/>
            <a:chOff x="618029" y="1000878"/>
            <a:chExt cx="10950578" cy="2390468"/>
          </a:xfrm>
        </p:grpSpPr>
        <p:grpSp>
          <p:nvGrpSpPr>
            <p:cNvPr id="14" name="Groupe 31">
              <a:extLst>
                <a:ext uri="{FF2B5EF4-FFF2-40B4-BE49-F238E27FC236}">
                  <a16:creationId xmlns:a16="http://schemas.microsoft.com/office/drawing/2014/main" id="{47BC5168-DA00-4188-8D97-6C0269ED3DE4}"/>
                </a:ext>
              </a:extLst>
            </p:cNvPr>
            <p:cNvGrpSpPr/>
            <p:nvPr/>
          </p:nvGrpSpPr>
          <p:grpSpPr>
            <a:xfrm>
              <a:off x="618029" y="1571850"/>
              <a:ext cx="3421479" cy="1742559"/>
              <a:chOff x="478603" y="719823"/>
              <a:chExt cx="4968943" cy="2766340"/>
            </a:xfrm>
          </p:grpSpPr>
          <p:sp>
            <p:nvSpPr>
              <p:cNvPr id="15" name="Rectangle 14">
                <a:extLst>
                  <a:ext uri="{FF2B5EF4-FFF2-40B4-BE49-F238E27FC236}">
                    <a16:creationId xmlns:a16="http://schemas.microsoft.com/office/drawing/2014/main" id="{A85C1C74-FE6A-4079-AB3C-4D48BA5A8BBE}"/>
                  </a:ext>
                </a:extLst>
              </p:cNvPr>
              <p:cNvSpPr>
                <a:spLocks noChangeArrowheads="1"/>
              </p:cNvSpPr>
              <p:nvPr/>
            </p:nvSpPr>
            <p:spPr bwMode="auto">
              <a:xfrm rot="10800000">
                <a:off x="478603" y="1433995"/>
                <a:ext cx="4404101" cy="1377137"/>
              </a:xfrm>
              <a:prstGeom prst="rect">
                <a:avLst/>
              </a:prstGeom>
              <a:solidFill>
                <a:srgbClr val="FFF3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fr-FR" altLang="fr-FR" sz="1600" dirty="0" err="1">
                    <a:solidFill>
                      <a:srgbClr val="000000"/>
                    </a:solidFill>
                    <a:latin typeface="Calibri" panose="020F0502020204030204" pitchFamily="34" charset="0"/>
                  </a:rPr>
                  <a:t>SemiC</a:t>
                </a:r>
                <a:r>
                  <a:rPr lang="fr-FR" altLang="fr-FR" sz="1600" dirty="0">
                    <a:solidFill>
                      <a:srgbClr val="000000"/>
                    </a:solidFill>
                    <a:latin typeface="Calibri" panose="020F0502020204030204" pitchFamily="34" charset="0"/>
                  </a:rPr>
                  <a:t>.</a:t>
                </a:r>
                <a:endParaRPr lang="fr-FR" altLang="fr-FR" sz="1100" dirty="0">
                  <a:latin typeface="Arial" panose="020B0604020202020204" pitchFamily="34" charset="0"/>
                </a:endParaRPr>
              </a:p>
            </p:txBody>
          </p:sp>
          <p:sp>
            <p:nvSpPr>
              <p:cNvPr id="16" name="Rectangle 15">
                <a:extLst>
                  <a:ext uri="{FF2B5EF4-FFF2-40B4-BE49-F238E27FC236}">
                    <a16:creationId xmlns:a16="http://schemas.microsoft.com/office/drawing/2014/main" id="{3E56E56A-3639-4066-B81B-4AFD45AEFF7A}"/>
                  </a:ext>
                </a:extLst>
              </p:cNvPr>
              <p:cNvSpPr>
                <a:spLocks noChangeArrowheads="1"/>
              </p:cNvSpPr>
              <p:nvPr/>
            </p:nvSpPr>
            <p:spPr bwMode="auto">
              <a:xfrm>
                <a:off x="817380" y="2811132"/>
                <a:ext cx="3757345" cy="266026"/>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fr-FR" sz="1350"/>
              </a:p>
            </p:txBody>
          </p:sp>
          <p:sp>
            <p:nvSpPr>
              <p:cNvPr id="17" name="Text Box 4">
                <a:extLst>
                  <a:ext uri="{FF2B5EF4-FFF2-40B4-BE49-F238E27FC236}">
                    <a16:creationId xmlns:a16="http://schemas.microsoft.com/office/drawing/2014/main" id="{96F9638C-F441-4EA9-867A-BE24C3421705}"/>
                  </a:ext>
                </a:extLst>
              </p:cNvPr>
              <p:cNvSpPr txBox="1">
                <a:spLocks noChangeArrowheads="1"/>
              </p:cNvSpPr>
              <p:nvPr/>
            </p:nvSpPr>
            <p:spPr bwMode="auto">
              <a:xfrm>
                <a:off x="2552330" y="1369893"/>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8" name="Text Box 5">
                <a:extLst>
                  <a:ext uri="{FF2B5EF4-FFF2-40B4-BE49-F238E27FC236}">
                    <a16:creationId xmlns:a16="http://schemas.microsoft.com/office/drawing/2014/main" id="{36939FD5-F95A-4803-A30B-AB139F2B8111}"/>
                  </a:ext>
                </a:extLst>
              </p:cNvPr>
              <p:cNvSpPr txBox="1">
                <a:spLocks noChangeArrowheads="1"/>
              </p:cNvSpPr>
              <p:nvPr/>
            </p:nvSpPr>
            <p:spPr bwMode="auto">
              <a:xfrm>
                <a:off x="2237671" y="163639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 name="Text Box 6">
                <a:extLst>
                  <a:ext uri="{FF2B5EF4-FFF2-40B4-BE49-F238E27FC236}">
                    <a16:creationId xmlns:a16="http://schemas.microsoft.com/office/drawing/2014/main" id="{64CBB4F9-EE95-49C7-BE14-85326259AFE8}"/>
                  </a:ext>
                </a:extLst>
              </p:cNvPr>
              <p:cNvSpPr txBox="1">
                <a:spLocks noChangeArrowheads="1"/>
              </p:cNvSpPr>
              <p:nvPr/>
            </p:nvSpPr>
            <p:spPr bwMode="auto">
              <a:xfrm>
                <a:off x="2427671" y="1822647"/>
                <a:ext cx="230984" cy="354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0" name="Text Box 7">
                <a:extLst>
                  <a:ext uri="{FF2B5EF4-FFF2-40B4-BE49-F238E27FC236}">
                    <a16:creationId xmlns:a16="http://schemas.microsoft.com/office/drawing/2014/main" id="{107D5FB9-CDC8-457F-B2E5-A0FA5C7172E3}"/>
                  </a:ext>
                </a:extLst>
              </p:cNvPr>
              <p:cNvSpPr txBox="1">
                <a:spLocks noChangeArrowheads="1"/>
              </p:cNvSpPr>
              <p:nvPr/>
            </p:nvSpPr>
            <p:spPr bwMode="auto">
              <a:xfrm>
                <a:off x="3118453" y="190059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1" name="Text Box 8">
                <a:extLst>
                  <a:ext uri="{FF2B5EF4-FFF2-40B4-BE49-F238E27FC236}">
                    <a16:creationId xmlns:a16="http://schemas.microsoft.com/office/drawing/2014/main" id="{2841D82D-DFA8-469F-95FA-CD6EDA1254B0}"/>
                  </a:ext>
                </a:extLst>
              </p:cNvPr>
              <p:cNvSpPr txBox="1">
                <a:spLocks noChangeArrowheads="1"/>
              </p:cNvSpPr>
              <p:nvPr/>
            </p:nvSpPr>
            <p:spPr bwMode="auto">
              <a:xfrm>
                <a:off x="3326128" y="209824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2" name="Text Box 9">
                <a:extLst>
                  <a:ext uri="{FF2B5EF4-FFF2-40B4-BE49-F238E27FC236}">
                    <a16:creationId xmlns:a16="http://schemas.microsoft.com/office/drawing/2014/main" id="{4BCA02B1-7A66-4212-96BD-9D6A81F2F099}"/>
                  </a:ext>
                </a:extLst>
              </p:cNvPr>
              <p:cNvSpPr txBox="1">
                <a:spLocks noChangeArrowheads="1"/>
              </p:cNvSpPr>
              <p:nvPr/>
            </p:nvSpPr>
            <p:spPr bwMode="auto">
              <a:xfrm>
                <a:off x="3081026" y="2286559"/>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3" name="Text Box 10">
                <a:extLst>
                  <a:ext uri="{FF2B5EF4-FFF2-40B4-BE49-F238E27FC236}">
                    <a16:creationId xmlns:a16="http://schemas.microsoft.com/office/drawing/2014/main" id="{7B79A536-6698-4FBC-88E0-2B629B3E641E}"/>
                  </a:ext>
                </a:extLst>
              </p:cNvPr>
              <p:cNvSpPr txBox="1">
                <a:spLocks noChangeArrowheads="1"/>
              </p:cNvSpPr>
              <p:nvPr/>
            </p:nvSpPr>
            <p:spPr bwMode="auto">
              <a:xfrm>
                <a:off x="2898651" y="171512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4" name="Text Box 11">
                <a:extLst>
                  <a:ext uri="{FF2B5EF4-FFF2-40B4-BE49-F238E27FC236}">
                    <a16:creationId xmlns:a16="http://schemas.microsoft.com/office/drawing/2014/main" id="{A5901C4D-69A4-4AB3-92F2-C1E99F459817}"/>
                  </a:ext>
                </a:extLst>
              </p:cNvPr>
              <p:cNvSpPr txBox="1">
                <a:spLocks noChangeArrowheads="1"/>
              </p:cNvSpPr>
              <p:nvPr/>
            </p:nvSpPr>
            <p:spPr bwMode="auto">
              <a:xfrm>
                <a:off x="2546986" y="197159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5" name="Text Box 12">
                <a:extLst>
                  <a:ext uri="{FF2B5EF4-FFF2-40B4-BE49-F238E27FC236}">
                    <a16:creationId xmlns:a16="http://schemas.microsoft.com/office/drawing/2014/main" id="{E51E52FB-9D16-4F57-A79D-6DABBFA773E3}"/>
                  </a:ext>
                </a:extLst>
              </p:cNvPr>
              <p:cNvSpPr txBox="1">
                <a:spLocks noChangeArrowheads="1"/>
              </p:cNvSpPr>
              <p:nvPr/>
            </p:nvSpPr>
            <p:spPr bwMode="auto">
              <a:xfrm>
                <a:off x="2693853" y="212895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6" name="Text Box 13">
                <a:extLst>
                  <a:ext uri="{FF2B5EF4-FFF2-40B4-BE49-F238E27FC236}">
                    <a16:creationId xmlns:a16="http://schemas.microsoft.com/office/drawing/2014/main" id="{5CFEEEC7-E33D-465E-8735-733147FED1D7}"/>
                  </a:ext>
                </a:extLst>
              </p:cNvPr>
              <p:cNvSpPr txBox="1">
                <a:spLocks noChangeArrowheads="1"/>
              </p:cNvSpPr>
              <p:nvPr/>
            </p:nvSpPr>
            <p:spPr bwMode="auto">
              <a:xfrm>
                <a:off x="3500441" y="2272671"/>
                <a:ext cx="230983"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9" name="Text Box 14">
                <a:extLst>
                  <a:ext uri="{FF2B5EF4-FFF2-40B4-BE49-F238E27FC236}">
                    <a16:creationId xmlns:a16="http://schemas.microsoft.com/office/drawing/2014/main" id="{464CA4A6-2DAB-4984-BC32-19DAA66C8701}"/>
                  </a:ext>
                </a:extLst>
              </p:cNvPr>
              <p:cNvSpPr txBox="1">
                <a:spLocks noChangeArrowheads="1"/>
              </p:cNvSpPr>
              <p:nvPr/>
            </p:nvSpPr>
            <p:spPr bwMode="auto">
              <a:xfrm>
                <a:off x="2777969" y="1569898"/>
                <a:ext cx="158050" cy="2999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2" name="Text Box 15">
                <a:extLst>
                  <a:ext uri="{FF2B5EF4-FFF2-40B4-BE49-F238E27FC236}">
                    <a16:creationId xmlns:a16="http://schemas.microsoft.com/office/drawing/2014/main" id="{300B2A06-6231-43AE-B54A-8E55F1D38A43}"/>
                  </a:ext>
                </a:extLst>
              </p:cNvPr>
              <p:cNvSpPr txBox="1">
                <a:spLocks noChangeArrowheads="1"/>
              </p:cNvSpPr>
              <p:nvPr/>
            </p:nvSpPr>
            <p:spPr bwMode="auto">
              <a:xfrm>
                <a:off x="1952639" y="145562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3" name="Text Box 16">
                <a:extLst>
                  <a:ext uri="{FF2B5EF4-FFF2-40B4-BE49-F238E27FC236}">
                    <a16:creationId xmlns:a16="http://schemas.microsoft.com/office/drawing/2014/main" id="{63F059C5-72C3-429E-84CE-1BD1AC4D5CA7}"/>
                  </a:ext>
                </a:extLst>
              </p:cNvPr>
              <p:cNvSpPr txBox="1">
                <a:spLocks noChangeArrowheads="1"/>
              </p:cNvSpPr>
              <p:nvPr/>
            </p:nvSpPr>
            <p:spPr bwMode="auto">
              <a:xfrm>
                <a:off x="1893838" y="131991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34" name="Rectangle 33">
                <a:extLst>
                  <a:ext uri="{FF2B5EF4-FFF2-40B4-BE49-F238E27FC236}">
                    <a16:creationId xmlns:a16="http://schemas.microsoft.com/office/drawing/2014/main" id="{387D2B3A-E613-4B0A-B038-BC45EDDA6CC8}"/>
                  </a:ext>
                </a:extLst>
              </p:cNvPr>
              <p:cNvSpPr>
                <a:spLocks noChangeArrowheads="1"/>
              </p:cNvSpPr>
              <p:nvPr/>
            </p:nvSpPr>
            <p:spPr bwMode="auto">
              <a:xfrm>
                <a:off x="817380" y="1185063"/>
                <a:ext cx="3757345" cy="248932"/>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1350">
                  <a:latin typeface="Arial" panose="020B0604020202020204" pitchFamily="34" charset="0"/>
                </a:endParaRPr>
              </a:p>
            </p:txBody>
          </p:sp>
          <p:sp>
            <p:nvSpPr>
              <p:cNvPr id="35" name="Text Box 18">
                <a:extLst>
                  <a:ext uri="{FF2B5EF4-FFF2-40B4-BE49-F238E27FC236}">
                    <a16:creationId xmlns:a16="http://schemas.microsoft.com/office/drawing/2014/main" id="{E2EF026C-79A1-44CA-94F8-C6CE55EABFA7}"/>
                  </a:ext>
                </a:extLst>
              </p:cNvPr>
              <p:cNvSpPr txBox="1">
                <a:spLocks noChangeArrowheads="1"/>
              </p:cNvSpPr>
              <p:nvPr/>
            </p:nvSpPr>
            <p:spPr bwMode="auto">
              <a:xfrm>
                <a:off x="2276863" y="1294858"/>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cxnSp>
            <p:nvCxnSpPr>
              <p:cNvPr id="36" name="AutoShape 19">
                <a:extLst>
                  <a:ext uri="{FF2B5EF4-FFF2-40B4-BE49-F238E27FC236}">
                    <a16:creationId xmlns:a16="http://schemas.microsoft.com/office/drawing/2014/main" id="{DF6D3AEC-4225-4E4F-BD3D-8B8AF080FA9C}"/>
                  </a:ext>
                </a:extLst>
              </p:cNvPr>
              <p:cNvCxnSpPr>
                <a:cxnSpLocks noChangeShapeType="1"/>
              </p:cNvCxnSpPr>
              <p:nvPr/>
            </p:nvCxnSpPr>
            <p:spPr bwMode="auto">
              <a:xfrm>
                <a:off x="1262665" y="719823"/>
                <a:ext cx="3102249" cy="2687145"/>
              </a:xfrm>
              <a:prstGeom prst="straightConnector1">
                <a:avLst/>
              </a:prstGeom>
              <a:noFill/>
              <a:ln w="254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8" name="AutoShape 20">
                <a:extLst>
                  <a:ext uri="{FF2B5EF4-FFF2-40B4-BE49-F238E27FC236}">
                    <a16:creationId xmlns:a16="http://schemas.microsoft.com/office/drawing/2014/main" id="{010B6257-D097-4A60-8A53-1A9BCB8AA175}"/>
                  </a:ext>
                </a:extLst>
              </p:cNvPr>
              <p:cNvCxnSpPr>
                <a:cxnSpLocks noChangeShapeType="1"/>
              </p:cNvCxnSpPr>
              <p:nvPr/>
            </p:nvCxnSpPr>
            <p:spPr bwMode="auto">
              <a:xfrm flipV="1">
                <a:off x="4297544" y="1516260"/>
                <a:ext cx="0" cy="1153847"/>
              </a:xfrm>
              <a:prstGeom prst="straightConnector1">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40" name="Text Box 21">
                <a:extLst>
                  <a:ext uri="{FF2B5EF4-FFF2-40B4-BE49-F238E27FC236}">
                    <a16:creationId xmlns:a16="http://schemas.microsoft.com/office/drawing/2014/main" id="{394340DC-9CFC-4E1F-8E5C-E9B0FE197DE3}"/>
                  </a:ext>
                </a:extLst>
              </p:cNvPr>
              <p:cNvSpPr txBox="1">
                <a:spLocks noChangeArrowheads="1"/>
              </p:cNvSpPr>
              <p:nvPr/>
            </p:nvSpPr>
            <p:spPr bwMode="auto">
              <a:xfrm>
                <a:off x="3516687" y="3135735"/>
                <a:ext cx="857617" cy="3504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200" dirty="0">
                    <a:solidFill>
                      <a:srgbClr val="000000"/>
                    </a:solidFill>
                    <a:latin typeface="Calibri" panose="020F0502020204030204" pitchFamily="34" charset="0"/>
                  </a:rPr>
                  <a:t>X-ray</a:t>
                </a:r>
                <a:endParaRPr lang="fr-FR" altLang="fr-FR" sz="1050" dirty="0">
                  <a:latin typeface="Arial" panose="020B0604020202020204" pitchFamily="34" charset="0"/>
                </a:endParaRPr>
              </a:p>
            </p:txBody>
          </p:sp>
          <p:sp>
            <p:nvSpPr>
              <p:cNvPr id="42" name="Text Box 22">
                <a:extLst>
                  <a:ext uri="{FF2B5EF4-FFF2-40B4-BE49-F238E27FC236}">
                    <a16:creationId xmlns:a16="http://schemas.microsoft.com/office/drawing/2014/main" id="{F4C71555-8910-4A51-AEF1-C85BFEECEE14}"/>
                  </a:ext>
                </a:extLst>
              </p:cNvPr>
              <p:cNvSpPr txBox="1">
                <a:spLocks noChangeArrowheads="1"/>
              </p:cNvSpPr>
              <p:nvPr/>
            </p:nvSpPr>
            <p:spPr bwMode="auto">
              <a:xfrm>
                <a:off x="3647149" y="1127500"/>
                <a:ext cx="1800397" cy="211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sp>
            <p:nvSpPr>
              <p:cNvPr id="43" name="Text Box 23">
                <a:extLst>
                  <a:ext uri="{FF2B5EF4-FFF2-40B4-BE49-F238E27FC236}">
                    <a16:creationId xmlns:a16="http://schemas.microsoft.com/office/drawing/2014/main" id="{DEA38104-BF4B-4D76-832D-89DB6AA8CFC8}"/>
                  </a:ext>
                </a:extLst>
              </p:cNvPr>
              <p:cNvSpPr txBox="1">
                <a:spLocks noChangeArrowheads="1"/>
              </p:cNvSpPr>
              <p:nvPr/>
            </p:nvSpPr>
            <p:spPr bwMode="auto">
              <a:xfrm>
                <a:off x="867242" y="2789787"/>
                <a:ext cx="1791413" cy="319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pic>
            <p:nvPicPr>
              <p:cNvPr id="44" name="Picture 28">
                <a:extLst>
                  <a:ext uri="{FF2B5EF4-FFF2-40B4-BE49-F238E27FC236}">
                    <a16:creationId xmlns:a16="http://schemas.microsoft.com/office/drawing/2014/main" id="{5619C4D8-5404-43EF-BBDC-15AF7F19A56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7637" y="1869893"/>
                <a:ext cx="320812" cy="5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45" name="Groupe 184">
              <a:extLst>
                <a:ext uri="{FF2B5EF4-FFF2-40B4-BE49-F238E27FC236}">
                  <a16:creationId xmlns:a16="http://schemas.microsoft.com/office/drawing/2014/main" id="{5ADD3F5B-40EC-49E4-8592-AFE587B9F69B}"/>
                </a:ext>
              </a:extLst>
            </p:cNvPr>
            <p:cNvGrpSpPr/>
            <p:nvPr/>
          </p:nvGrpSpPr>
          <p:grpSpPr>
            <a:xfrm>
              <a:off x="3431704" y="1568221"/>
              <a:ext cx="7859282" cy="1823125"/>
              <a:chOff x="2519674" y="1520541"/>
              <a:chExt cx="7558100" cy="1703219"/>
            </a:xfrm>
          </p:grpSpPr>
          <p:sp>
            <p:nvSpPr>
              <p:cNvPr id="46" name="Triangle isocèle 186">
                <a:extLst>
                  <a:ext uri="{FF2B5EF4-FFF2-40B4-BE49-F238E27FC236}">
                    <a16:creationId xmlns:a16="http://schemas.microsoft.com/office/drawing/2014/main" id="{9F6C533C-2922-404E-A956-0B045240388C}"/>
                  </a:ext>
                </a:extLst>
              </p:cNvPr>
              <p:cNvSpPr/>
              <p:nvPr/>
            </p:nvSpPr>
            <p:spPr>
              <a:xfrm rot="5400000">
                <a:off x="7486591" y="1666378"/>
                <a:ext cx="487724" cy="489298"/>
              </a:xfrm>
              <a:prstGeom prst="triangl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7" name="Connecteur droit 189">
                <a:extLst>
                  <a:ext uri="{FF2B5EF4-FFF2-40B4-BE49-F238E27FC236}">
                    <a16:creationId xmlns:a16="http://schemas.microsoft.com/office/drawing/2014/main" id="{A8A33226-3B67-445C-A1D9-73A2DD7DD5CF}"/>
                  </a:ext>
                </a:extLst>
              </p:cNvPr>
              <p:cNvCxnSpPr/>
              <p:nvPr/>
            </p:nvCxnSpPr>
            <p:spPr>
              <a:xfrm flipV="1">
                <a:off x="2527817" y="1558349"/>
                <a:ext cx="0" cy="3838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190">
                <a:extLst>
                  <a:ext uri="{FF2B5EF4-FFF2-40B4-BE49-F238E27FC236}">
                    <a16:creationId xmlns:a16="http://schemas.microsoft.com/office/drawing/2014/main" id="{73C540D1-A92B-4657-A606-DF427C319EBC}"/>
                  </a:ext>
                </a:extLst>
              </p:cNvPr>
              <p:cNvCxnSpPr/>
              <p:nvPr/>
            </p:nvCxnSpPr>
            <p:spPr>
              <a:xfrm flipV="1">
                <a:off x="2530005" y="2861960"/>
                <a:ext cx="0" cy="3276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riangle isocèle 191">
                <a:extLst>
                  <a:ext uri="{FF2B5EF4-FFF2-40B4-BE49-F238E27FC236}">
                    <a16:creationId xmlns:a16="http://schemas.microsoft.com/office/drawing/2014/main" id="{14E22EA3-2482-405C-8DA5-43F0C320E6B0}"/>
                  </a:ext>
                </a:extLst>
              </p:cNvPr>
              <p:cNvSpPr/>
              <p:nvPr/>
            </p:nvSpPr>
            <p:spPr>
              <a:xfrm rot="5400000">
                <a:off x="7515874" y="2364882"/>
                <a:ext cx="477084" cy="500331"/>
              </a:xfrm>
              <a:prstGeom prst="triangl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192">
                <a:extLst>
                  <a:ext uri="{FF2B5EF4-FFF2-40B4-BE49-F238E27FC236}">
                    <a16:creationId xmlns:a16="http://schemas.microsoft.com/office/drawing/2014/main" id="{589A7137-A6D3-4172-9435-6DE4AA9AEF6E}"/>
                  </a:ext>
                </a:extLst>
              </p:cNvPr>
              <p:cNvSpPr txBox="1"/>
              <p:nvPr/>
            </p:nvSpPr>
            <p:spPr>
              <a:xfrm>
                <a:off x="7682454" y="1532732"/>
                <a:ext cx="725077" cy="258781"/>
              </a:xfrm>
              <a:prstGeom prst="rect">
                <a:avLst/>
              </a:prstGeom>
              <a:noFill/>
            </p:spPr>
            <p:txBody>
              <a:bodyPr wrap="square" rtlCol="0">
                <a:spAutoFit/>
              </a:bodyPr>
              <a:lstStyle/>
              <a:p>
                <a:r>
                  <a:rPr lang="fr-FR" sz="1200" b="1" dirty="0" err="1">
                    <a:solidFill>
                      <a:schemeClr val="tx2"/>
                    </a:solidFill>
                    <a:latin typeface="Calibri" panose="020F0502020204030204" pitchFamily="34" charset="0"/>
                    <a:ea typeface="Calibri" panose="020F0502020204030204" pitchFamily="34" charset="0"/>
                    <a:cs typeface="Calibri" panose="020F0502020204030204" pitchFamily="34" charset="0"/>
                  </a:rPr>
                  <a:t>Preamp</a:t>
                </a:r>
                <a:endParaRPr lang="fr-FR" sz="1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F711DA3C-75C1-4B72-A24A-66583686B92C}"/>
                  </a:ext>
                </a:extLst>
              </p:cNvPr>
              <p:cNvSpPr/>
              <p:nvPr/>
            </p:nvSpPr>
            <p:spPr>
              <a:xfrm>
                <a:off x="8545466" y="1707798"/>
                <a:ext cx="1416892" cy="1169029"/>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195">
                <a:extLst>
                  <a:ext uri="{FF2B5EF4-FFF2-40B4-BE49-F238E27FC236}">
                    <a16:creationId xmlns:a16="http://schemas.microsoft.com/office/drawing/2014/main" id="{15AD553F-EA2A-4D3F-A912-0C040E19CC9C}"/>
                  </a:ext>
                </a:extLst>
              </p:cNvPr>
              <p:cNvSpPr txBox="1"/>
              <p:nvPr/>
            </p:nvSpPr>
            <p:spPr>
              <a:xfrm>
                <a:off x="8430050" y="1948857"/>
                <a:ext cx="1647724" cy="603822"/>
              </a:xfrm>
              <a:prstGeom prst="rect">
                <a:avLst/>
              </a:prstGeom>
              <a:noFill/>
            </p:spPr>
            <p:txBody>
              <a:bodyPr wrap="square" rtlCol="0">
                <a:spAutoFit/>
              </a:bodyPr>
              <a:lstStyle/>
              <a:p>
                <a:pPr algn="ctr"/>
                <a:r>
                  <a:rPr lang="fr-FR" sz="1200" dirty="0"/>
                  <a:t>SAMPLING</a:t>
                </a:r>
              </a:p>
              <a:p>
                <a:pPr algn="ctr"/>
                <a:r>
                  <a:rPr lang="fr-FR" sz="1200" dirty="0"/>
                  <a:t>&amp;</a:t>
                </a:r>
              </a:p>
              <a:p>
                <a:pPr algn="ctr"/>
                <a:r>
                  <a:rPr lang="fr-FR" sz="1200" dirty="0"/>
                  <a:t>DAQ</a:t>
                </a:r>
              </a:p>
            </p:txBody>
          </p:sp>
          <p:cxnSp>
            <p:nvCxnSpPr>
              <p:cNvPr id="54" name="Connecteur droit 196">
                <a:extLst>
                  <a:ext uri="{FF2B5EF4-FFF2-40B4-BE49-F238E27FC236}">
                    <a16:creationId xmlns:a16="http://schemas.microsoft.com/office/drawing/2014/main" id="{453A2154-2DE8-45A0-902D-F6F875892382}"/>
                  </a:ext>
                </a:extLst>
              </p:cNvPr>
              <p:cNvCxnSpPr>
                <a:cxnSpLocks/>
              </p:cNvCxnSpPr>
              <p:nvPr/>
            </p:nvCxnSpPr>
            <p:spPr>
              <a:xfrm>
                <a:off x="7974383" y="1921739"/>
                <a:ext cx="5710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197">
                <a:extLst>
                  <a:ext uri="{FF2B5EF4-FFF2-40B4-BE49-F238E27FC236}">
                    <a16:creationId xmlns:a16="http://schemas.microsoft.com/office/drawing/2014/main" id="{4B5E81A7-90E6-4D16-A4E9-E0950DFA128D}"/>
                  </a:ext>
                </a:extLst>
              </p:cNvPr>
              <p:cNvCxnSpPr>
                <a:cxnSpLocks/>
                <a:stCxn id="49" idx="0"/>
              </p:cNvCxnSpPr>
              <p:nvPr/>
            </p:nvCxnSpPr>
            <p:spPr>
              <a:xfrm>
                <a:off x="8004581" y="2615048"/>
                <a:ext cx="540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200">
                <a:extLst>
                  <a:ext uri="{FF2B5EF4-FFF2-40B4-BE49-F238E27FC236}">
                    <a16:creationId xmlns:a16="http://schemas.microsoft.com/office/drawing/2014/main" id="{944E2AAB-7385-44A8-AA9E-D2B01C8A104B}"/>
                  </a:ext>
                </a:extLst>
              </p:cNvPr>
              <p:cNvCxnSpPr>
                <a:cxnSpLocks/>
                <a:endCxn id="62" idx="6"/>
              </p:cNvCxnSpPr>
              <p:nvPr/>
            </p:nvCxnSpPr>
            <p:spPr>
              <a:xfrm flipV="1">
                <a:off x="2519674" y="1545724"/>
                <a:ext cx="3187515" cy="188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201">
                <a:extLst>
                  <a:ext uri="{FF2B5EF4-FFF2-40B4-BE49-F238E27FC236}">
                    <a16:creationId xmlns:a16="http://schemas.microsoft.com/office/drawing/2014/main" id="{27C2C169-73F0-43AE-AE16-7D300D690359}"/>
                  </a:ext>
                </a:extLst>
              </p:cNvPr>
              <p:cNvCxnSpPr>
                <a:cxnSpLocks/>
                <a:endCxn id="63" idx="5"/>
              </p:cNvCxnSpPr>
              <p:nvPr/>
            </p:nvCxnSpPr>
            <p:spPr>
              <a:xfrm>
                <a:off x="2527817" y="3198188"/>
                <a:ext cx="3193320" cy="181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202">
                <a:extLst>
                  <a:ext uri="{FF2B5EF4-FFF2-40B4-BE49-F238E27FC236}">
                    <a16:creationId xmlns:a16="http://schemas.microsoft.com/office/drawing/2014/main" id="{E842673F-B2F0-4F39-A8C5-E97E47C29EED}"/>
                  </a:ext>
                </a:extLst>
              </p:cNvPr>
              <p:cNvCxnSpPr/>
              <p:nvPr/>
            </p:nvCxnSpPr>
            <p:spPr>
              <a:xfrm>
                <a:off x="5545920" y="2265249"/>
                <a:ext cx="3640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203">
                <a:extLst>
                  <a:ext uri="{FF2B5EF4-FFF2-40B4-BE49-F238E27FC236}">
                    <a16:creationId xmlns:a16="http://schemas.microsoft.com/office/drawing/2014/main" id="{ABBCBE78-F0BD-48F4-9F62-66A2CEC1A5D9}"/>
                  </a:ext>
                </a:extLst>
              </p:cNvPr>
              <p:cNvCxnSpPr/>
              <p:nvPr/>
            </p:nvCxnSpPr>
            <p:spPr>
              <a:xfrm>
                <a:off x="5639504" y="2366849"/>
                <a:ext cx="187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204">
                <a:extLst>
                  <a:ext uri="{FF2B5EF4-FFF2-40B4-BE49-F238E27FC236}">
                    <a16:creationId xmlns:a16="http://schemas.microsoft.com/office/drawing/2014/main" id="{9BD541BC-DBA7-4362-9E79-4645DCC401CB}"/>
                  </a:ext>
                </a:extLst>
              </p:cNvPr>
              <p:cNvCxnSpPr/>
              <p:nvPr/>
            </p:nvCxnSpPr>
            <p:spPr>
              <a:xfrm flipV="1">
                <a:off x="5729704" y="1556435"/>
                <a:ext cx="0" cy="7088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205">
                <a:extLst>
                  <a:ext uri="{FF2B5EF4-FFF2-40B4-BE49-F238E27FC236}">
                    <a16:creationId xmlns:a16="http://schemas.microsoft.com/office/drawing/2014/main" id="{EB50A8B5-A0A4-44DD-8491-FCEDD06E5F2F}"/>
                  </a:ext>
                </a:extLst>
              </p:cNvPr>
              <p:cNvCxnSpPr/>
              <p:nvPr/>
            </p:nvCxnSpPr>
            <p:spPr>
              <a:xfrm flipV="1">
                <a:off x="5729702" y="2375313"/>
                <a:ext cx="0" cy="8171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Ellipse 206">
                <a:extLst>
                  <a:ext uri="{FF2B5EF4-FFF2-40B4-BE49-F238E27FC236}">
                    <a16:creationId xmlns:a16="http://schemas.microsoft.com/office/drawing/2014/main" id="{0B185241-693D-4709-924E-4F9B3A941DE1}"/>
                  </a:ext>
                </a:extLst>
              </p:cNvPr>
              <p:cNvSpPr/>
              <p:nvPr/>
            </p:nvSpPr>
            <p:spPr>
              <a:xfrm flipH="1">
                <a:off x="5707189" y="1520541"/>
                <a:ext cx="45719" cy="5036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207">
                <a:extLst>
                  <a:ext uri="{FF2B5EF4-FFF2-40B4-BE49-F238E27FC236}">
                    <a16:creationId xmlns:a16="http://schemas.microsoft.com/office/drawing/2014/main" id="{772029EA-5336-48E6-A22C-88AA6D9FCF5C}"/>
                  </a:ext>
                </a:extLst>
              </p:cNvPr>
              <p:cNvSpPr/>
              <p:nvPr/>
            </p:nvSpPr>
            <p:spPr>
              <a:xfrm flipH="1">
                <a:off x="5714441" y="3173395"/>
                <a:ext cx="45719" cy="5036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4" name="ZoneTexte 210">
                    <a:extLst>
                      <a:ext uri="{FF2B5EF4-FFF2-40B4-BE49-F238E27FC236}">
                        <a16:creationId xmlns:a16="http://schemas.microsoft.com/office/drawing/2014/main" id="{02DC1E03-EA0C-4335-815E-7183B02D0D74}"/>
                      </a:ext>
                    </a:extLst>
                  </p:cNvPr>
                  <p:cNvSpPr txBox="1"/>
                  <p:nvPr/>
                </p:nvSpPr>
                <p:spPr>
                  <a:xfrm>
                    <a:off x="5674532" y="2306855"/>
                    <a:ext cx="1238870" cy="3450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0" dirty="0" smtClean="0">
                              <a:latin typeface="Cambria Math" panose="02040503050406030204" pitchFamily="18" charset="0"/>
                            </a:rPr>
                            <m:t>1</m:t>
                          </m:r>
                          <m:r>
                            <a:rPr lang="fr-FR" b="0" i="0" dirty="0" smtClean="0">
                              <a:latin typeface="Cambria Math" panose="02040503050406030204" pitchFamily="18" charset="0"/>
                            </a:rPr>
                            <m:t> </m:t>
                          </m:r>
                          <m:r>
                            <m:rPr>
                              <m:sty m:val="p"/>
                            </m:rPr>
                            <a:rPr lang="fr-FR" b="0" i="0" dirty="0" smtClean="0">
                              <a:latin typeface="Cambria Math" panose="02040503050406030204" pitchFamily="18" charset="0"/>
                            </a:rPr>
                            <m:t>V</m:t>
                          </m:r>
                          <m:r>
                            <a:rPr lang="fr-FR" i="1" dirty="0">
                              <a:latin typeface="Cambria Math" panose="02040503050406030204" pitchFamily="18" charset="0"/>
                              <a:ea typeface="Cambria Math" panose="02040503050406030204" pitchFamily="18" charset="0"/>
                            </a:rPr>
                            <m:t>∙</m:t>
                          </m:r>
                          <m:sSup>
                            <m:sSupPr>
                              <m:ctrlPr>
                                <a:rPr lang="fr-FR" i="1" dirty="0" smtClean="0">
                                  <a:latin typeface="Cambria Math" panose="02040503050406030204" pitchFamily="18" charset="0"/>
                                </a:rPr>
                              </m:ctrlPr>
                            </m:sSupPr>
                            <m:e>
                              <m:r>
                                <a:rPr lang="fr-FR" b="0" i="1" dirty="0" smtClean="0">
                                  <a:latin typeface="Cambria Math" panose="02040503050406030204" pitchFamily="18" charset="0"/>
                                </a:rPr>
                                <m:t>µ</m:t>
                              </m:r>
                              <m:r>
                                <a:rPr lang="fr-FR" b="0" i="1" dirty="0" smtClean="0">
                                  <a:latin typeface="Cambria Math" panose="02040503050406030204" pitchFamily="18" charset="0"/>
                                </a:rPr>
                                <m:t>𝑚</m:t>
                              </m:r>
                            </m:e>
                            <m:sup>
                              <m:r>
                                <a:rPr lang="fr-FR" b="0" i="1" dirty="0" smtClean="0">
                                  <a:latin typeface="Cambria Math" panose="02040503050406030204" pitchFamily="18" charset="0"/>
                                </a:rPr>
                                <m:t>−</m:t>
                              </m:r>
                              <m:r>
                                <a:rPr lang="fr-FR" b="0" i="1" dirty="0" smtClean="0">
                                  <a:latin typeface="Cambria Math" panose="02040503050406030204" pitchFamily="18" charset="0"/>
                                </a:rPr>
                                <m:t>1</m:t>
                              </m:r>
                            </m:sup>
                          </m:sSup>
                        </m:oMath>
                      </m:oMathPara>
                    </a14:m>
                    <a:endParaRPr lang="fr-FR" dirty="0"/>
                  </a:p>
                </p:txBody>
              </p:sp>
            </mc:Choice>
            <mc:Fallback xmlns="">
              <p:sp>
                <p:nvSpPr>
                  <p:cNvPr id="64" name="ZoneTexte 210">
                    <a:extLst>
                      <a:ext uri="{FF2B5EF4-FFF2-40B4-BE49-F238E27FC236}">
                        <a16:creationId xmlns:a16="http://schemas.microsoft.com/office/drawing/2014/main" id="{02DC1E03-EA0C-4335-815E-7183B02D0D74}"/>
                      </a:ext>
                    </a:extLst>
                  </p:cNvPr>
                  <p:cNvSpPr txBox="1">
                    <a:spLocks noRot="1" noChangeAspect="1" noMove="1" noResize="1" noEditPoints="1" noAdjustHandles="1" noChangeArrowheads="1" noChangeShapeType="1" noTextEdit="1"/>
                  </p:cNvSpPr>
                  <p:nvPr/>
                </p:nvSpPr>
                <p:spPr>
                  <a:xfrm>
                    <a:off x="5674532" y="2306855"/>
                    <a:ext cx="1238870" cy="345041"/>
                  </a:xfrm>
                  <a:prstGeom prst="rect">
                    <a:avLst/>
                  </a:prstGeom>
                  <a:blipFill>
                    <a:blip r:embed="rId5"/>
                    <a:stretch>
                      <a:fillRect b="-4918"/>
                    </a:stretch>
                  </a:blipFill>
                </p:spPr>
                <p:txBody>
                  <a:bodyPr/>
                  <a:lstStyle/>
                  <a:p>
                    <a:r>
                      <a:rPr lang="en-US">
                        <a:noFill/>
                      </a:rPr>
                      <a:t> </a:t>
                    </a:r>
                  </a:p>
                </p:txBody>
              </p:sp>
            </mc:Fallback>
          </mc:AlternateContent>
        </p:grpSp>
        <p:sp>
          <p:nvSpPr>
            <p:cNvPr id="12" name="Oval 11">
              <a:extLst>
                <a:ext uri="{FF2B5EF4-FFF2-40B4-BE49-F238E27FC236}">
                  <a16:creationId xmlns:a16="http://schemas.microsoft.com/office/drawing/2014/main" id="{5641F73B-D8CF-4B0A-BF6C-F3B311478965}"/>
                </a:ext>
              </a:extLst>
            </p:cNvPr>
            <p:cNvSpPr/>
            <p:nvPr/>
          </p:nvSpPr>
          <p:spPr>
            <a:xfrm>
              <a:off x="5638231" y="1360665"/>
              <a:ext cx="504044" cy="49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endParaRPr lang="en-US" dirty="0"/>
            </a:p>
          </p:txBody>
        </p:sp>
        <p:sp>
          <p:nvSpPr>
            <p:cNvPr id="117" name="Right Brace 116">
              <a:extLst>
                <a:ext uri="{FF2B5EF4-FFF2-40B4-BE49-F238E27FC236}">
                  <a16:creationId xmlns:a16="http://schemas.microsoft.com/office/drawing/2014/main" id="{D66A03DB-4430-4ADB-BF59-3E599E35991A}"/>
                </a:ext>
              </a:extLst>
            </p:cNvPr>
            <p:cNvSpPr/>
            <p:nvPr/>
          </p:nvSpPr>
          <p:spPr>
            <a:xfrm rot="16200000">
              <a:off x="9721680" y="-608576"/>
              <a:ext cx="237474" cy="34563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6" name="Connecteur droit 197">
              <a:extLst>
                <a:ext uri="{FF2B5EF4-FFF2-40B4-BE49-F238E27FC236}">
                  <a16:creationId xmlns:a16="http://schemas.microsoft.com/office/drawing/2014/main" id="{3C4FF56F-5686-4001-B92A-EFE25686F2D2}"/>
                </a:ext>
              </a:extLst>
            </p:cNvPr>
            <p:cNvCxnSpPr>
              <a:cxnSpLocks/>
            </p:cNvCxnSpPr>
            <p:nvPr/>
          </p:nvCxnSpPr>
          <p:spPr>
            <a:xfrm>
              <a:off x="6769648" y="2872332"/>
              <a:ext cx="18260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cteur droit 197">
              <a:extLst>
                <a:ext uri="{FF2B5EF4-FFF2-40B4-BE49-F238E27FC236}">
                  <a16:creationId xmlns:a16="http://schemas.microsoft.com/office/drawing/2014/main" id="{AE59FF0F-B5D4-45F1-9747-FC49049C6019}"/>
                </a:ext>
              </a:extLst>
            </p:cNvPr>
            <p:cNvCxnSpPr>
              <a:cxnSpLocks/>
            </p:cNvCxnSpPr>
            <p:nvPr/>
          </p:nvCxnSpPr>
          <p:spPr>
            <a:xfrm>
              <a:off x="6760741" y="1901952"/>
              <a:ext cx="18260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ZoneTexte 192">
            <a:extLst>
              <a:ext uri="{FF2B5EF4-FFF2-40B4-BE49-F238E27FC236}">
                <a16:creationId xmlns:a16="http://schemas.microsoft.com/office/drawing/2014/main" id="{19C389A5-A01A-4C05-9A36-7511115243D3}"/>
              </a:ext>
            </a:extLst>
          </p:cNvPr>
          <p:cNvSpPr txBox="1"/>
          <p:nvPr/>
        </p:nvSpPr>
        <p:spPr>
          <a:xfrm>
            <a:off x="5355535" y="1030541"/>
            <a:ext cx="1081899" cy="276999"/>
          </a:xfrm>
          <a:prstGeom prst="rect">
            <a:avLst/>
          </a:prstGeom>
          <a:noFill/>
        </p:spPr>
        <p:txBody>
          <a:bodyPr wrap="none" rtlCol="0">
            <a:spAutoFit/>
          </a:bodyPr>
          <a:lstStyle/>
          <a:p>
            <a:pPr algn="ctr"/>
            <a:r>
              <a:rPr lang="en-US" sz="1200" b="1" dirty="0">
                <a:solidFill>
                  <a:srgbClr val="000090"/>
                </a:solidFill>
                <a:latin typeface="Calibri" panose="020F0502020204030204" pitchFamily="34" charset="0"/>
                <a:cs typeface="Calibri" panose="020F0502020204030204" pitchFamily="34" charset="0"/>
              </a:rPr>
              <a:t>Pico-ammeter</a:t>
            </a:r>
          </a:p>
        </p:txBody>
      </p:sp>
      <p:sp>
        <p:nvSpPr>
          <p:cNvPr id="72" name="ZoneTexte 192">
            <a:extLst>
              <a:ext uri="{FF2B5EF4-FFF2-40B4-BE49-F238E27FC236}">
                <a16:creationId xmlns:a16="http://schemas.microsoft.com/office/drawing/2014/main" id="{FC1F96B3-ECDF-400C-A1DC-0B0074FFEAEB}"/>
              </a:ext>
            </a:extLst>
          </p:cNvPr>
          <p:cNvSpPr txBox="1"/>
          <p:nvPr/>
        </p:nvSpPr>
        <p:spPr>
          <a:xfrm>
            <a:off x="9176007" y="716859"/>
            <a:ext cx="1328825" cy="276999"/>
          </a:xfrm>
          <a:prstGeom prst="rect">
            <a:avLst/>
          </a:prstGeom>
          <a:noFill/>
        </p:spPr>
        <p:txBody>
          <a:bodyPr wrap="none" rtlCol="0">
            <a:spAutoFit/>
          </a:bodyPr>
          <a:lstStyle/>
          <a:p>
            <a:pPr algn="ctr"/>
            <a:r>
              <a:rPr lang="en-US" sz="1200" b="1" dirty="0">
                <a:solidFill>
                  <a:srgbClr val="000090"/>
                </a:solidFill>
                <a:latin typeface="Calibri" panose="020F0502020204030204" pitchFamily="34" charset="0"/>
                <a:cs typeface="Calibri" panose="020F0502020204030204" pitchFamily="34" charset="0"/>
              </a:rPr>
              <a:t>For timing studies</a:t>
            </a:r>
          </a:p>
        </p:txBody>
      </p:sp>
      <p:sp>
        <p:nvSpPr>
          <p:cNvPr id="66" name="TextBox 65">
            <a:extLst>
              <a:ext uri="{FF2B5EF4-FFF2-40B4-BE49-F238E27FC236}">
                <a16:creationId xmlns:a16="http://schemas.microsoft.com/office/drawing/2014/main" id="{6BF21893-BBDF-4B5B-AD94-65A1813FE654}"/>
              </a:ext>
            </a:extLst>
          </p:cNvPr>
          <p:cNvSpPr txBox="1"/>
          <p:nvPr/>
        </p:nvSpPr>
        <p:spPr>
          <a:xfrm>
            <a:off x="7773926" y="3150412"/>
            <a:ext cx="2659702" cy="507831"/>
          </a:xfrm>
          <a:prstGeom prst="rect">
            <a:avLst/>
          </a:prstGeom>
          <a:noFill/>
        </p:spPr>
        <p:txBody>
          <a:bodyPr wrap="none" rtlCol="0">
            <a:spAutoFit/>
          </a:bodyPr>
          <a:lstStyle/>
          <a:p>
            <a:r>
              <a:rPr lang="en-US" i="1" u="sng" dirty="0"/>
              <a:t>C. </a:t>
            </a:r>
            <a:r>
              <a:rPr lang="en-US" i="1" u="sng" dirty="0" err="1"/>
              <a:t>Hoarau</a:t>
            </a:r>
            <a:r>
              <a:rPr lang="en-US" i="1" u="sng" dirty="0"/>
              <a:t>, 2021</a:t>
            </a:r>
          </a:p>
          <a:p>
            <a:r>
              <a:rPr lang="en-US" sz="900" dirty="0"/>
              <a:t>https://doi.org/10.1088/1748-0221/16/04/T04005</a:t>
            </a:r>
          </a:p>
        </p:txBody>
      </p:sp>
      <p:pic>
        <p:nvPicPr>
          <p:cNvPr id="67" name="Picture 4" descr="Visual search query image">
            <a:extLst>
              <a:ext uri="{FF2B5EF4-FFF2-40B4-BE49-F238E27FC236}">
                <a16:creationId xmlns:a16="http://schemas.microsoft.com/office/drawing/2014/main" id="{60E36187-D650-4AED-93FF-9536688C70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3E95305-BFC1-476B-9D4A-C666C94290A5}"/>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416600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22AF-A7D3-4E62-B15A-DBE72BB87543}"/>
              </a:ext>
            </a:extLst>
          </p:cNvPr>
          <p:cNvSpPr>
            <a:spLocks noGrp="1"/>
          </p:cNvSpPr>
          <p:nvPr>
            <p:ph type="title"/>
          </p:nvPr>
        </p:nvSpPr>
        <p:spPr/>
        <p:txBody>
          <a:bodyPr/>
          <a:lstStyle/>
          <a:p>
            <a:r>
              <a:rPr lang="en-GB" dirty="0"/>
              <a:t>ESRF - European Synchrotron Radiation Facility and BM05 Beamline</a:t>
            </a:r>
          </a:p>
        </p:txBody>
      </p:sp>
      <p:sp>
        <p:nvSpPr>
          <p:cNvPr id="4" name="Slide Number Placeholder 3">
            <a:extLst>
              <a:ext uri="{FF2B5EF4-FFF2-40B4-BE49-F238E27FC236}">
                <a16:creationId xmlns:a16="http://schemas.microsoft.com/office/drawing/2014/main" id="{80967E3B-DC66-4F2C-93BA-0031D44388FB}"/>
              </a:ext>
            </a:extLst>
          </p:cNvPr>
          <p:cNvSpPr>
            <a:spLocks noGrp="1"/>
          </p:cNvSpPr>
          <p:nvPr>
            <p:ph type="sldNum" sz="quarter" idx="11"/>
          </p:nvPr>
        </p:nvSpPr>
        <p:spPr/>
        <p:txBody>
          <a:bodyPr/>
          <a:lstStyle/>
          <a:p>
            <a:r>
              <a:rPr lang="fr-FR"/>
              <a:t>Page </a:t>
            </a:r>
            <a:fld id="{733122C9-A0B9-462F-8757-0847AD287B63}" type="slidenum">
              <a:rPr lang="fr-FR" smtClean="0"/>
              <a:pPr/>
              <a:t>2</a:t>
            </a:fld>
            <a:endParaRPr lang="fr-FR"/>
          </a:p>
        </p:txBody>
      </p:sp>
      <p:pic>
        <p:nvPicPr>
          <p:cNvPr id="7" name="Picture 6">
            <a:extLst>
              <a:ext uri="{FF2B5EF4-FFF2-40B4-BE49-F238E27FC236}">
                <a16:creationId xmlns:a16="http://schemas.microsoft.com/office/drawing/2014/main" id="{209270B6-6E62-4974-9A34-47F94CA97C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763" y="1115101"/>
            <a:ext cx="4302275" cy="2681178"/>
          </a:xfrm>
          <a:prstGeom prst="rect">
            <a:avLst/>
          </a:prstGeom>
        </p:spPr>
      </p:pic>
      <p:sp>
        <p:nvSpPr>
          <p:cNvPr id="8" name="TextBox 7">
            <a:extLst>
              <a:ext uri="{FF2B5EF4-FFF2-40B4-BE49-F238E27FC236}">
                <a16:creationId xmlns:a16="http://schemas.microsoft.com/office/drawing/2014/main" id="{22870250-53B2-497C-9195-04B383CAEA08}"/>
              </a:ext>
            </a:extLst>
          </p:cNvPr>
          <p:cNvSpPr txBox="1"/>
          <p:nvPr/>
        </p:nvSpPr>
        <p:spPr>
          <a:xfrm>
            <a:off x="5519936" y="4549676"/>
            <a:ext cx="4703872" cy="2308324"/>
          </a:xfrm>
          <a:prstGeom prst="rect">
            <a:avLst/>
          </a:prstGeom>
          <a:noFill/>
        </p:spPr>
        <p:txBody>
          <a:bodyPr wrap="square" rtlCol="0">
            <a:spAutoFit/>
          </a:bodyPr>
          <a:lstStyle/>
          <a:p>
            <a:r>
              <a:rPr lang="en-US" b="1" u="sng" dirty="0">
                <a:latin typeface="Calibri" panose="020F0502020204030204" pitchFamily="34" charset="0"/>
                <a:cs typeface="Calibri" panose="020F0502020204030204" pitchFamily="34" charset="0"/>
              </a:rPr>
              <a:t>BM05 beamline:</a:t>
            </a:r>
          </a:p>
          <a:p>
            <a:endParaRPr lang="en-US" b="1"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60 m far from source</a:t>
            </a:r>
          </a:p>
          <a:p>
            <a:pPr marL="285750" indent="-285750">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Parallel beam to cm size</a:t>
            </a:r>
          </a:p>
          <a:p>
            <a:pPr marL="285750" indent="-285750">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Focused beam to µm size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White beam Energy:3 to 160keV</a:t>
            </a:r>
          </a:p>
          <a:p>
            <a:pPr marL="285750" indent="-285750">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Monochromatic Energy: 4 to 60 keV </a:t>
            </a:r>
          </a:p>
          <a:p>
            <a:endParaRPr lang="en-GB" dirty="0"/>
          </a:p>
        </p:txBody>
      </p:sp>
      <p:sp>
        <p:nvSpPr>
          <p:cNvPr id="9" name="Rectangle 8">
            <a:extLst>
              <a:ext uri="{FF2B5EF4-FFF2-40B4-BE49-F238E27FC236}">
                <a16:creationId xmlns:a16="http://schemas.microsoft.com/office/drawing/2014/main" id="{73EBD98B-0DD7-45AE-B724-61E4E3E7E414}"/>
              </a:ext>
            </a:extLst>
          </p:cNvPr>
          <p:cNvSpPr/>
          <p:nvPr/>
        </p:nvSpPr>
        <p:spPr>
          <a:xfrm>
            <a:off x="367122" y="4161126"/>
            <a:ext cx="5454403" cy="1200329"/>
          </a:xfrm>
          <a:prstGeom prst="rect">
            <a:avLst/>
          </a:prstGeom>
        </p:spPr>
        <p:txBody>
          <a:bodyPr wrap="square">
            <a:spAutoFit/>
          </a:bodyPr>
          <a:lstStyle/>
          <a:p>
            <a:r>
              <a:rPr lang="en-US" i="1" dirty="0">
                <a:latin typeface="Calibri" panose="020F0502020204030204" pitchFamily="34" charset="0"/>
                <a:cs typeface="Calibri" panose="020F0502020204030204" pitchFamily="34" charset="0"/>
              </a:rPr>
              <a:t>From 2020, </a:t>
            </a:r>
            <a:r>
              <a:rPr lang="en-US" b="1" i="1" dirty="0">
                <a:latin typeface="Calibri" panose="020F0502020204030204" pitchFamily="34" charset="0"/>
                <a:cs typeface="Calibri" panose="020F0502020204030204" pitchFamily="34" charset="0"/>
              </a:rPr>
              <a:t>ESRF-Extreme Brilliant Source</a:t>
            </a:r>
            <a:r>
              <a:rPr lang="en-US" i="1" dirty="0">
                <a:latin typeface="Calibri" panose="020F0502020204030204" pitchFamily="34" charset="0"/>
                <a:cs typeface="Calibri" panose="020F0502020204030204" pitchFamily="34" charset="0"/>
              </a:rPr>
              <a:t>, the first of a new generation of </a:t>
            </a:r>
            <a:r>
              <a:rPr lang="en-US" i="1" dirty="0">
                <a:solidFill>
                  <a:srgbClr val="FF0000"/>
                </a:solidFill>
                <a:latin typeface="Calibri" panose="020F0502020204030204" pitchFamily="34" charset="0"/>
                <a:cs typeface="Calibri" panose="020F0502020204030204" pitchFamily="34" charset="0"/>
              </a:rPr>
              <a:t>high-energy synchrotron sources</a:t>
            </a:r>
            <a:r>
              <a:rPr lang="en-US" i="1" dirty="0">
                <a:latin typeface="Calibri" panose="020F0502020204030204" pitchFamily="34" charset="0"/>
                <a:cs typeface="Calibri" panose="020F0502020204030204" pitchFamily="34" charset="0"/>
              </a:rPr>
              <a:t>, opens up new opportunities in X-ray science.</a:t>
            </a:r>
          </a:p>
          <a:p>
            <a:r>
              <a:rPr lang="en-US" i="1" dirty="0">
                <a:latin typeface="Calibri" panose="020F0502020204030204" pitchFamily="34" charset="0"/>
                <a:cs typeface="Calibri" panose="020F0502020204030204" pitchFamily="34" charset="0"/>
              </a:rPr>
              <a:t>Grenoble, France</a:t>
            </a:r>
            <a:endParaRPr lang="en-GB" i="1" dirty="0">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069EBFC3-56F4-4823-A4C3-43A5BB8A6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974" y="752940"/>
            <a:ext cx="4650247" cy="3642694"/>
          </a:xfrm>
          <a:prstGeom prst="rect">
            <a:avLst/>
          </a:prstGeom>
        </p:spPr>
      </p:pic>
      <p:cxnSp>
        <p:nvCxnSpPr>
          <p:cNvPr id="17" name="Straight Arrow Connector 16">
            <a:extLst>
              <a:ext uri="{FF2B5EF4-FFF2-40B4-BE49-F238E27FC236}">
                <a16:creationId xmlns:a16="http://schemas.microsoft.com/office/drawing/2014/main" id="{3BA6AB1B-665F-494A-8866-A6FE4576B137}"/>
              </a:ext>
            </a:extLst>
          </p:cNvPr>
          <p:cNvCxnSpPr>
            <a:cxnSpLocks/>
          </p:cNvCxnSpPr>
          <p:nvPr/>
        </p:nvCxnSpPr>
        <p:spPr>
          <a:xfrm flipH="1">
            <a:off x="10253475" y="3381484"/>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174839-4CCF-406A-AEFF-5845BA6B6E32}"/>
              </a:ext>
            </a:extLst>
          </p:cNvPr>
          <p:cNvSpPr txBox="1"/>
          <p:nvPr/>
        </p:nvSpPr>
        <p:spPr>
          <a:xfrm>
            <a:off x="11181230" y="3196818"/>
            <a:ext cx="936104" cy="369332"/>
          </a:xfrm>
          <a:prstGeom prst="rect">
            <a:avLst/>
          </a:prstGeom>
          <a:noFill/>
        </p:spPr>
        <p:txBody>
          <a:bodyPr wrap="square" rtlCol="0">
            <a:spAutoFit/>
          </a:bodyPr>
          <a:lstStyle/>
          <a:p>
            <a:r>
              <a:rPr lang="en-US" dirty="0"/>
              <a:t>BM05</a:t>
            </a:r>
            <a:endParaRPr lang="en-GB" dirty="0"/>
          </a:p>
        </p:txBody>
      </p:sp>
      <p:pic>
        <p:nvPicPr>
          <p:cNvPr id="11" name="Picture 4" descr="Visual search query image">
            <a:extLst>
              <a:ext uri="{FF2B5EF4-FFF2-40B4-BE49-F238E27FC236}">
                <a16:creationId xmlns:a16="http://schemas.microsoft.com/office/drawing/2014/main" id="{96F1B9D1-88BA-4728-A6D2-F47EE1D365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CD293312-4857-4F8E-9478-7EB02012F06C}"/>
              </a:ext>
            </a:extLst>
          </p:cNvPr>
          <p:cNvSpPr>
            <a:spLocks noGrp="1"/>
          </p:cNvSpPr>
          <p:nvPr>
            <p:ph type="ftr" sz="quarter" idx="10"/>
          </p:nvPr>
        </p:nvSpPr>
        <p:spPr/>
        <p:txBody>
          <a:bodyPr/>
          <a:lstStyle/>
          <a:p>
            <a:r>
              <a:rPr lang="it-IT"/>
              <a:t>GDR DI2I - Robin MOLLE - 20/06/2025</a:t>
            </a:r>
            <a:endParaRPr lang="fr-FR" dirty="0"/>
          </a:p>
        </p:txBody>
      </p:sp>
    </p:spTree>
    <p:extLst>
      <p:ext uri="{BB962C8B-B14F-4D97-AF65-F5344CB8AC3E}">
        <p14:creationId xmlns:p14="http://schemas.microsoft.com/office/powerpoint/2010/main" val="2111855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mage 39">
            <a:extLst>
              <a:ext uri="{FF2B5EF4-FFF2-40B4-BE49-F238E27FC236}">
                <a16:creationId xmlns:a16="http://schemas.microsoft.com/office/drawing/2014/main" id="{CF2DE890-3914-4ADE-8AD7-2C138AC596DC}"/>
              </a:ext>
            </a:extLst>
          </p:cNvPr>
          <p:cNvPicPr>
            <a:picLocks noChangeAspect="1"/>
          </p:cNvPicPr>
          <p:nvPr/>
        </p:nvPicPr>
        <p:blipFill rotWithShape="1">
          <a:blip r:embed="rId3" cstate="print"/>
          <a:srcRect t="47844"/>
          <a:stretch/>
        </p:blipFill>
        <p:spPr bwMode="auto">
          <a:xfrm>
            <a:off x="3818634" y="1715281"/>
            <a:ext cx="2103964" cy="1504771"/>
          </a:xfrm>
          <a:prstGeom prst="rect">
            <a:avLst/>
          </a:prstGeom>
          <a:noFill/>
          <a:ln w="9525">
            <a:noFill/>
            <a:miter lim="800000"/>
            <a:headEnd/>
            <a:tailEnd/>
          </a:ln>
        </p:spPr>
      </p:pic>
      <p:sp>
        <p:nvSpPr>
          <p:cNvPr id="2" name="Title 1"/>
          <p:cNvSpPr>
            <a:spLocks noGrp="1"/>
          </p:cNvSpPr>
          <p:nvPr>
            <p:ph type="title"/>
          </p:nvPr>
        </p:nvSpPr>
        <p:spPr>
          <a:xfrm>
            <a:off x="969600" y="126000"/>
            <a:ext cx="10982400" cy="496800"/>
          </a:xfrm>
        </p:spPr>
        <p:txBody>
          <a:bodyPr/>
          <a:lstStyle/>
          <a:p>
            <a:pPr>
              <a:lnSpc>
                <a:spcPct val="100000"/>
              </a:lnSpc>
            </a:pPr>
            <a:r>
              <a:rPr lang="en-GB" sz="1600" dirty="0">
                <a:cs typeface="Calibri" panose="020F0502020204030204" pitchFamily="34" charset="0"/>
              </a:rPr>
              <a:t>Characterization techniques : </a:t>
            </a:r>
            <a:r>
              <a:rPr lang="en-GB" sz="1600" dirty="0">
                <a:solidFill>
                  <a:srgbClr val="FF0000"/>
                </a:solidFill>
                <a:cs typeface="Calibri" panose="020F0502020204030204" pitchFamily="34" charset="0"/>
              </a:rPr>
              <a:t>Time of flight-</a:t>
            </a:r>
            <a:r>
              <a:rPr lang="en-GB" sz="1600" dirty="0">
                <a:cs typeface="Calibri" panose="020F0502020204030204" pitchFamily="34" charset="0"/>
              </a:rPr>
              <a:t>XBIC</a:t>
            </a:r>
            <a:endParaRPr lang="en-GB" sz="1600" dirty="0">
              <a:latin typeface="+mn-lt"/>
              <a:cs typeface="Calibri" panose="020F0502020204030204" pitchFamily="34" charset="0"/>
            </a:endParaRP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20</a:t>
            </a:fld>
            <a:endParaRPr lang="fr-FR" dirty="0"/>
          </a:p>
        </p:txBody>
      </p:sp>
      <p:sp>
        <p:nvSpPr>
          <p:cNvPr id="28" name="TextBox 27">
            <a:extLst>
              <a:ext uri="{FF2B5EF4-FFF2-40B4-BE49-F238E27FC236}">
                <a16:creationId xmlns:a16="http://schemas.microsoft.com/office/drawing/2014/main" id="{BF8B71B8-FABC-49F4-86E1-7ABE9A90D059}"/>
              </a:ext>
            </a:extLst>
          </p:cNvPr>
          <p:cNvSpPr txBox="1"/>
          <p:nvPr/>
        </p:nvSpPr>
        <p:spPr>
          <a:xfrm>
            <a:off x="1028990" y="794929"/>
            <a:ext cx="2014043" cy="523220"/>
          </a:xfrm>
          <a:prstGeom prst="rect">
            <a:avLst/>
          </a:prstGeom>
          <a:solidFill>
            <a:schemeClr val="bg1">
              <a:lumMod val="85000"/>
            </a:schemeClr>
          </a:solidFill>
        </p:spPr>
        <p:txBody>
          <a:bodyPr wrap="square" rtlCol="0">
            <a:spAutoFit/>
          </a:bodyPr>
          <a:lstStyle/>
          <a:p>
            <a:pPr algn="ctr"/>
            <a:r>
              <a:rPr lang="en-US" sz="2800" b="1" dirty="0">
                <a:solidFill>
                  <a:srgbClr val="000090"/>
                </a:solidFill>
                <a:latin typeface="Calibri" panose="020F0502020204030204" pitchFamily="34" charset="0"/>
                <a:cs typeface="Calibri" panose="020F0502020204030204" pitchFamily="34" charset="0"/>
              </a:rPr>
              <a:t>XBIC</a:t>
            </a:r>
            <a:endParaRPr lang="en-US" b="1" dirty="0">
              <a:solidFill>
                <a:srgbClr val="000090"/>
              </a:solidFill>
              <a:latin typeface="Calibri" panose="020F0502020204030204" pitchFamily="34" charset="0"/>
              <a:cs typeface="Calibri" panose="020F0502020204030204" pitchFamily="34" charset="0"/>
            </a:endParaRPr>
          </a:p>
        </p:txBody>
      </p:sp>
      <p:grpSp>
        <p:nvGrpSpPr>
          <p:cNvPr id="129" name="Group 128">
            <a:extLst>
              <a:ext uri="{FF2B5EF4-FFF2-40B4-BE49-F238E27FC236}">
                <a16:creationId xmlns:a16="http://schemas.microsoft.com/office/drawing/2014/main" id="{2D489C4F-346B-4050-B051-327875548AE1}"/>
              </a:ext>
            </a:extLst>
          </p:cNvPr>
          <p:cNvGrpSpPr/>
          <p:nvPr/>
        </p:nvGrpSpPr>
        <p:grpSpPr>
          <a:xfrm>
            <a:off x="618029" y="1000878"/>
            <a:ext cx="10950578" cy="2390468"/>
            <a:chOff x="618029" y="1000878"/>
            <a:chExt cx="10950578" cy="2390468"/>
          </a:xfrm>
        </p:grpSpPr>
        <p:grpSp>
          <p:nvGrpSpPr>
            <p:cNvPr id="14" name="Groupe 31">
              <a:extLst>
                <a:ext uri="{FF2B5EF4-FFF2-40B4-BE49-F238E27FC236}">
                  <a16:creationId xmlns:a16="http://schemas.microsoft.com/office/drawing/2014/main" id="{47BC5168-DA00-4188-8D97-6C0269ED3DE4}"/>
                </a:ext>
              </a:extLst>
            </p:cNvPr>
            <p:cNvGrpSpPr/>
            <p:nvPr/>
          </p:nvGrpSpPr>
          <p:grpSpPr>
            <a:xfrm>
              <a:off x="618029" y="1571850"/>
              <a:ext cx="3421479" cy="1742559"/>
              <a:chOff x="478603" y="719823"/>
              <a:chExt cx="4968943" cy="2766340"/>
            </a:xfrm>
          </p:grpSpPr>
          <p:sp>
            <p:nvSpPr>
              <p:cNvPr id="15" name="Rectangle 14">
                <a:extLst>
                  <a:ext uri="{FF2B5EF4-FFF2-40B4-BE49-F238E27FC236}">
                    <a16:creationId xmlns:a16="http://schemas.microsoft.com/office/drawing/2014/main" id="{A85C1C74-FE6A-4079-AB3C-4D48BA5A8BBE}"/>
                  </a:ext>
                </a:extLst>
              </p:cNvPr>
              <p:cNvSpPr>
                <a:spLocks noChangeArrowheads="1"/>
              </p:cNvSpPr>
              <p:nvPr/>
            </p:nvSpPr>
            <p:spPr bwMode="auto">
              <a:xfrm rot="10800000">
                <a:off x="478603" y="1433995"/>
                <a:ext cx="4404101" cy="1377137"/>
              </a:xfrm>
              <a:prstGeom prst="rect">
                <a:avLst/>
              </a:prstGeom>
              <a:solidFill>
                <a:srgbClr val="FFF3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fr-FR" altLang="fr-FR" sz="1600" dirty="0" err="1">
                    <a:solidFill>
                      <a:srgbClr val="000000"/>
                    </a:solidFill>
                    <a:latin typeface="Calibri" panose="020F0502020204030204" pitchFamily="34" charset="0"/>
                  </a:rPr>
                  <a:t>SemiC</a:t>
                </a:r>
                <a:r>
                  <a:rPr lang="fr-FR" altLang="fr-FR" sz="1600" dirty="0">
                    <a:solidFill>
                      <a:srgbClr val="000000"/>
                    </a:solidFill>
                    <a:latin typeface="Calibri" panose="020F0502020204030204" pitchFamily="34" charset="0"/>
                  </a:rPr>
                  <a:t>.</a:t>
                </a:r>
                <a:endParaRPr lang="fr-FR" altLang="fr-FR" sz="1100" dirty="0">
                  <a:latin typeface="Arial" panose="020B0604020202020204" pitchFamily="34" charset="0"/>
                </a:endParaRPr>
              </a:p>
            </p:txBody>
          </p:sp>
          <p:sp>
            <p:nvSpPr>
              <p:cNvPr id="16" name="Rectangle 15">
                <a:extLst>
                  <a:ext uri="{FF2B5EF4-FFF2-40B4-BE49-F238E27FC236}">
                    <a16:creationId xmlns:a16="http://schemas.microsoft.com/office/drawing/2014/main" id="{3E56E56A-3639-4066-B81B-4AFD45AEFF7A}"/>
                  </a:ext>
                </a:extLst>
              </p:cNvPr>
              <p:cNvSpPr>
                <a:spLocks noChangeArrowheads="1"/>
              </p:cNvSpPr>
              <p:nvPr/>
            </p:nvSpPr>
            <p:spPr bwMode="auto">
              <a:xfrm>
                <a:off x="817380" y="2811132"/>
                <a:ext cx="3757345" cy="266026"/>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fr-FR" sz="1350"/>
              </a:p>
            </p:txBody>
          </p:sp>
          <p:sp>
            <p:nvSpPr>
              <p:cNvPr id="17" name="Text Box 4">
                <a:extLst>
                  <a:ext uri="{FF2B5EF4-FFF2-40B4-BE49-F238E27FC236}">
                    <a16:creationId xmlns:a16="http://schemas.microsoft.com/office/drawing/2014/main" id="{96F9638C-F441-4EA9-867A-BE24C3421705}"/>
                  </a:ext>
                </a:extLst>
              </p:cNvPr>
              <p:cNvSpPr txBox="1">
                <a:spLocks noChangeArrowheads="1"/>
              </p:cNvSpPr>
              <p:nvPr/>
            </p:nvSpPr>
            <p:spPr bwMode="auto">
              <a:xfrm>
                <a:off x="2552330" y="1369893"/>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8" name="Text Box 5">
                <a:extLst>
                  <a:ext uri="{FF2B5EF4-FFF2-40B4-BE49-F238E27FC236}">
                    <a16:creationId xmlns:a16="http://schemas.microsoft.com/office/drawing/2014/main" id="{36939FD5-F95A-4803-A30B-AB139F2B8111}"/>
                  </a:ext>
                </a:extLst>
              </p:cNvPr>
              <p:cNvSpPr txBox="1">
                <a:spLocks noChangeArrowheads="1"/>
              </p:cNvSpPr>
              <p:nvPr/>
            </p:nvSpPr>
            <p:spPr bwMode="auto">
              <a:xfrm>
                <a:off x="2237671" y="163639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 name="Text Box 6">
                <a:extLst>
                  <a:ext uri="{FF2B5EF4-FFF2-40B4-BE49-F238E27FC236}">
                    <a16:creationId xmlns:a16="http://schemas.microsoft.com/office/drawing/2014/main" id="{64CBB4F9-EE95-49C7-BE14-85326259AFE8}"/>
                  </a:ext>
                </a:extLst>
              </p:cNvPr>
              <p:cNvSpPr txBox="1">
                <a:spLocks noChangeArrowheads="1"/>
              </p:cNvSpPr>
              <p:nvPr/>
            </p:nvSpPr>
            <p:spPr bwMode="auto">
              <a:xfrm>
                <a:off x="2427671" y="1822647"/>
                <a:ext cx="230984" cy="354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0" name="Text Box 7">
                <a:extLst>
                  <a:ext uri="{FF2B5EF4-FFF2-40B4-BE49-F238E27FC236}">
                    <a16:creationId xmlns:a16="http://schemas.microsoft.com/office/drawing/2014/main" id="{107D5FB9-CDC8-457F-B2E5-A0FA5C7172E3}"/>
                  </a:ext>
                </a:extLst>
              </p:cNvPr>
              <p:cNvSpPr txBox="1">
                <a:spLocks noChangeArrowheads="1"/>
              </p:cNvSpPr>
              <p:nvPr/>
            </p:nvSpPr>
            <p:spPr bwMode="auto">
              <a:xfrm>
                <a:off x="3118453" y="190059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1" name="Text Box 8">
                <a:extLst>
                  <a:ext uri="{FF2B5EF4-FFF2-40B4-BE49-F238E27FC236}">
                    <a16:creationId xmlns:a16="http://schemas.microsoft.com/office/drawing/2014/main" id="{2841D82D-DFA8-469F-95FA-CD6EDA1254B0}"/>
                  </a:ext>
                </a:extLst>
              </p:cNvPr>
              <p:cNvSpPr txBox="1">
                <a:spLocks noChangeArrowheads="1"/>
              </p:cNvSpPr>
              <p:nvPr/>
            </p:nvSpPr>
            <p:spPr bwMode="auto">
              <a:xfrm>
                <a:off x="3326128" y="209824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2" name="Text Box 9">
                <a:extLst>
                  <a:ext uri="{FF2B5EF4-FFF2-40B4-BE49-F238E27FC236}">
                    <a16:creationId xmlns:a16="http://schemas.microsoft.com/office/drawing/2014/main" id="{4BCA02B1-7A66-4212-96BD-9D6A81F2F099}"/>
                  </a:ext>
                </a:extLst>
              </p:cNvPr>
              <p:cNvSpPr txBox="1">
                <a:spLocks noChangeArrowheads="1"/>
              </p:cNvSpPr>
              <p:nvPr/>
            </p:nvSpPr>
            <p:spPr bwMode="auto">
              <a:xfrm>
                <a:off x="3081026" y="2286559"/>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3" name="Text Box 10">
                <a:extLst>
                  <a:ext uri="{FF2B5EF4-FFF2-40B4-BE49-F238E27FC236}">
                    <a16:creationId xmlns:a16="http://schemas.microsoft.com/office/drawing/2014/main" id="{7B79A536-6698-4FBC-88E0-2B629B3E641E}"/>
                  </a:ext>
                </a:extLst>
              </p:cNvPr>
              <p:cNvSpPr txBox="1">
                <a:spLocks noChangeArrowheads="1"/>
              </p:cNvSpPr>
              <p:nvPr/>
            </p:nvSpPr>
            <p:spPr bwMode="auto">
              <a:xfrm>
                <a:off x="2898651" y="171512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4" name="Text Box 11">
                <a:extLst>
                  <a:ext uri="{FF2B5EF4-FFF2-40B4-BE49-F238E27FC236}">
                    <a16:creationId xmlns:a16="http://schemas.microsoft.com/office/drawing/2014/main" id="{A5901C4D-69A4-4AB3-92F2-C1E99F459817}"/>
                  </a:ext>
                </a:extLst>
              </p:cNvPr>
              <p:cNvSpPr txBox="1">
                <a:spLocks noChangeArrowheads="1"/>
              </p:cNvSpPr>
              <p:nvPr/>
            </p:nvSpPr>
            <p:spPr bwMode="auto">
              <a:xfrm>
                <a:off x="2546986" y="197159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5" name="Text Box 12">
                <a:extLst>
                  <a:ext uri="{FF2B5EF4-FFF2-40B4-BE49-F238E27FC236}">
                    <a16:creationId xmlns:a16="http://schemas.microsoft.com/office/drawing/2014/main" id="{E51E52FB-9D16-4F57-A79D-6DABBFA773E3}"/>
                  </a:ext>
                </a:extLst>
              </p:cNvPr>
              <p:cNvSpPr txBox="1">
                <a:spLocks noChangeArrowheads="1"/>
              </p:cNvSpPr>
              <p:nvPr/>
            </p:nvSpPr>
            <p:spPr bwMode="auto">
              <a:xfrm>
                <a:off x="2693853" y="212895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6" name="Text Box 13">
                <a:extLst>
                  <a:ext uri="{FF2B5EF4-FFF2-40B4-BE49-F238E27FC236}">
                    <a16:creationId xmlns:a16="http://schemas.microsoft.com/office/drawing/2014/main" id="{5CFEEEC7-E33D-465E-8735-733147FED1D7}"/>
                  </a:ext>
                </a:extLst>
              </p:cNvPr>
              <p:cNvSpPr txBox="1">
                <a:spLocks noChangeArrowheads="1"/>
              </p:cNvSpPr>
              <p:nvPr/>
            </p:nvSpPr>
            <p:spPr bwMode="auto">
              <a:xfrm>
                <a:off x="3500441" y="2272671"/>
                <a:ext cx="230983"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9" name="Text Box 14">
                <a:extLst>
                  <a:ext uri="{FF2B5EF4-FFF2-40B4-BE49-F238E27FC236}">
                    <a16:creationId xmlns:a16="http://schemas.microsoft.com/office/drawing/2014/main" id="{464CA4A6-2DAB-4984-BC32-19DAA66C8701}"/>
                  </a:ext>
                </a:extLst>
              </p:cNvPr>
              <p:cNvSpPr txBox="1">
                <a:spLocks noChangeArrowheads="1"/>
              </p:cNvSpPr>
              <p:nvPr/>
            </p:nvSpPr>
            <p:spPr bwMode="auto">
              <a:xfrm>
                <a:off x="2777969" y="1569898"/>
                <a:ext cx="158050" cy="2999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2" name="Text Box 15">
                <a:extLst>
                  <a:ext uri="{FF2B5EF4-FFF2-40B4-BE49-F238E27FC236}">
                    <a16:creationId xmlns:a16="http://schemas.microsoft.com/office/drawing/2014/main" id="{300B2A06-6231-43AE-B54A-8E55F1D38A43}"/>
                  </a:ext>
                </a:extLst>
              </p:cNvPr>
              <p:cNvSpPr txBox="1">
                <a:spLocks noChangeArrowheads="1"/>
              </p:cNvSpPr>
              <p:nvPr/>
            </p:nvSpPr>
            <p:spPr bwMode="auto">
              <a:xfrm>
                <a:off x="1952639" y="145562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3" name="Text Box 16">
                <a:extLst>
                  <a:ext uri="{FF2B5EF4-FFF2-40B4-BE49-F238E27FC236}">
                    <a16:creationId xmlns:a16="http://schemas.microsoft.com/office/drawing/2014/main" id="{63F059C5-72C3-429E-84CE-1BD1AC4D5CA7}"/>
                  </a:ext>
                </a:extLst>
              </p:cNvPr>
              <p:cNvSpPr txBox="1">
                <a:spLocks noChangeArrowheads="1"/>
              </p:cNvSpPr>
              <p:nvPr/>
            </p:nvSpPr>
            <p:spPr bwMode="auto">
              <a:xfrm>
                <a:off x="1893838" y="131991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34" name="Rectangle 33">
                <a:extLst>
                  <a:ext uri="{FF2B5EF4-FFF2-40B4-BE49-F238E27FC236}">
                    <a16:creationId xmlns:a16="http://schemas.microsoft.com/office/drawing/2014/main" id="{387D2B3A-E613-4B0A-B038-BC45EDDA6CC8}"/>
                  </a:ext>
                </a:extLst>
              </p:cNvPr>
              <p:cNvSpPr>
                <a:spLocks noChangeArrowheads="1"/>
              </p:cNvSpPr>
              <p:nvPr/>
            </p:nvSpPr>
            <p:spPr bwMode="auto">
              <a:xfrm>
                <a:off x="817380" y="1185063"/>
                <a:ext cx="3757345" cy="248932"/>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1350">
                  <a:latin typeface="Arial" panose="020B0604020202020204" pitchFamily="34" charset="0"/>
                </a:endParaRPr>
              </a:p>
            </p:txBody>
          </p:sp>
          <p:sp>
            <p:nvSpPr>
              <p:cNvPr id="35" name="Text Box 18">
                <a:extLst>
                  <a:ext uri="{FF2B5EF4-FFF2-40B4-BE49-F238E27FC236}">
                    <a16:creationId xmlns:a16="http://schemas.microsoft.com/office/drawing/2014/main" id="{E2EF026C-79A1-44CA-94F8-C6CE55EABFA7}"/>
                  </a:ext>
                </a:extLst>
              </p:cNvPr>
              <p:cNvSpPr txBox="1">
                <a:spLocks noChangeArrowheads="1"/>
              </p:cNvSpPr>
              <p:nvPr/>
            </p:nvSpPr>
            <p:spPr bwMode="auto">
              <a:xfrm>
                <a:off x="2276863" y="1294858"/>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cxnSp>
            <p:nvCxnSpPr>
              <p:cNvPr id="36" name="AutoShape 19">
                <a:extLst>
                  <a:ext uri="{FF2B5EF4-FFF2-40B4-BE49-F238E27FC236}">
                    <a16:creationId xmlns:a16="http://schemas.microsoft.com/office/drawing/2014/main" id="{DF6D3AEC-4225-4E4F-BD3D-8B8AF080FA9C}"/>
                  </a:ext>
                </a:extLst>
              </p:cNvPr>
              <p:cNvCxnSpPr>
                <a:cxnSpLocks noChangeShapeType="1"/>
              </p:cNvCxnSpPr>
              <p:nvPr/>
            </p:nvCxnSpPr>
            <p:spPr bwMode="auto">
              <a:xfrm>
                <a:off x="1262665" y="719823"/>
                <a:ext cx="3102249" cy="2687145"/>
              </a:xfrm>
              <a:prstGeom prst="straightConnector1">
                <a:avLst/>
              </a:prstGeom>
              <a:noFill/>
              <a:ln w="254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8" name="AutoShape 20">
                <a:extLst>
                  <a:ext uri="{FF2B5EF4-FFF2-40B4-BE49-F238E27FC236}">
                    <a16:creationId xmlns:a16="http://schemas.microsoft.com/office/drawing/2014/main" id="{010B6257-D097-4A60-8A53-1A9BCB8AA175}"/>
                  </a:ext>
                </a:extLst>
              </p:cNvPr>
              <p:cNvCxnSpPr>
                <a:cxnSpLocks noChangeShapeType="1"/>
              </p:cNvCxnSpPr>
              <p:nvPr/>
            </p:nvCxnSpPr>
            <p:spPr bwMode="auto">
              <a:xfrm flipV="1">
                <a:off x="4297544" y="1516260"/>
                <a:ext cx="0" cy="1153847"/>
              </a:xfrm>
              <a:prstGeom prst="straightConnector1">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40" name="Text Box 21">
                <a:extLst>
                  <a:ext uri="{FF2B5EF4-FFF2-40B4-BE49-F238E27FC236}">
                    <a16:creationId xmlns:a16="http://schemas.microsoft.com/office/drawing/2014/main" id="{394340DC-9CFC-4E1F-8E5C-E9B0FE197DE3}"/>
                  </a:ext>
                </a:extLst>
              </p:cNvPr>
              <p:cNvSpPr txBox="1">
                <a:spLocks noChangeArrowheads="1"/>
              </p:cNvSpPr>
              <p:nvPr/>
            </p:nvSpPr>
            <p:spPr bwMode="auto">
              <a:xfrm>
                <a:off x="3516687" y="3135735"/>
                <a:ext cx="857617" cy="3504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200" dirty="0">
                    <a:solidFill>
                      <a:srgbClr val="000000"/>
                    </a:solidFill>
                    <a:latin typeface="Calibri" panose="020F0502020204030204" pitchFamily="34" charset="0"/>
                  </a:rPr>
                  <a:t>X-ray</a:t>
                </a:r>
                <a:endParaRPr lang="fr-FR" altLang="fr-FR" sz="1050" dirty="0">
                  <a:latin typeface="Arial" panose="020B0604020202020204" pitchFamily="34" charset="0"/>
                </a:endParaRPr>
              </a:p>
            </p:txBody>
          </p:sp>
          <p:sp>
            <p:nvSpPr>
              <p:cNvPr id="42" name="Text Box 22">
                <a:extLst>
                  <a:ext uri="{FF2B5EF4-FFF2-40B4-BE49-F238E27FC236}">
                    <a16:creationId xmlns:a16="http://schemas.microsoft.com/office/drawing/2014/main" id="{F4C71555-8910-4A51-AEF1-C85BFEECEE14}"/>
                  </a:ext>
                </a:extLst>
              </p:cNvPr>
              <p:cNvSpPr txBox="1">
                <a:spLocks noChangeArrowheads="1"/>
              </p:cNvSpPr>
              <p:nvPr/>
            </p:nvSpPr>
            <p:spPr bwMode="auto">
              <a:xfrm>
                <a:off x="3647149" y="1127500"/>
                <a:ext cx="1800397" cy="211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sp>
            <p:nvSpPr>
              <p:cNvPr id="43" name="Text Box 23">
                <a:extLst>
                  <a:ext uri="{FF2B5EF4-FFF2-40B4-BE49-F238E27FC236}">
                    <a16:creationId xmlns:a16="http://schemas.microsoft.com/office/drawing/2014/main" id="{DEA38104-BF4B-4D76-832D-89DB6AA8CFC8}"/>
                  </a:ext>
                </a:extLst>
              </p:cNvPr>
              <p:cNvSpPr txBox="1">
                <a:spLocks noChangeArrowheads="1"/>
              </p:cNvSpPr>
              <p:nvPr/>
            </p:nvSpPr>
            <p:spPr bwMode="auto">
              <a:xfrm>
                <a:off x="867242" y="2789787"/>
                <a:ext cx="1791413" cy="319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pic>
            <p:nvPicPr>
              <p:cNvPr id="44" name="Picture 28">
                <a:extLst>
                  <a:ext uri="{FF2B5EF4-FFF2-40B4-BE49-F238E27FC236}">
                    <a16:creationId xmlns:a16="http://schemas.microsoft.com/office/drawing/2014/main" id="{5619C4D8-5404-43EF-BBDC-15AF7F19A56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7637" y="1869893"/>
                <a:ext cx="320812" cy="5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45" name="Groupe 184">
              <a:extLst>
                <a:ext uri="{FF2B5EF4-FFF2-40B4-BE49-F238E27FC236}">
                  <a16:creationId xmlns:a16="http://schemas.microsoft.com/office/drawing/2014/main" id="{5ADD3F5B-40EC-49E4-8592-AFE587B9F69B}"/>
                </a:ext>
              </a:extLst>
            </p:cNvPr>
            <p:cNvGrpSpPr/>
            <p:nvPr/>
          </p:nvGrpSpPr>
          <p:grpSpPr>
            <a:xfrm>
              <a:off x="3431704" y="1568221"/>
              <a:ext cx="7859282" cy="1823125"/>
              <a:chOff x="2519674" y="1520541"/>
              <a:chExt cx="7558100" cy="1703219"/>
            </a:xfrm>
          </p:grpSpPr>
          <p:sp>
            <p:nvSpPr>
              <p:cNvPr id="46" name="Triangle isocèle 186">
                <a:extLst>
                  <a:ext uri="{FF2B5EF4-FFF2-40B4-BE49-F238E27FC236}">
                    <a16:creationId xmlns:a16="http://schemas.microsoft.com/office/drawing/2014/main" id="{9F6C533C-2922-404E-A956-0B045240388C}"/>
                  </a:ext>
                </a:extLst>
              </p:cNvPr>
              <p:cNvSpPr/>
              <p:nvPr/>
            </p:nvSpPr>
            <p:spPr>
              <a:xfrm rot="5400000">
                <a:off x="7486591" y="1666378"/>
                <a:ext cx="487724" cy="489298"/>
              </a:xfrm>
              <a:prstGeom prst="triangl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7" name="Connecteur droit 189">
                <a:extLst>
                  <a:ext uri="{FF2B5EF4-FFF2-40B4-BE49-F238E27FC236}">
                    <a16:creationId xmlns:a16="http://schemas.microsoft.com/office/drawing/2014/main" id="{A8A33226-3B67-445C-A1D9-73A2DD7DD5CF}"/>
                  </a:ext>
                </a:extLst>
              </p:cNvPr>
              <p:cNvCxnSpPr/>
              <p:nvPr/>
            </p:nvCxnSpPr>
            <p:spPr>
              <a:xfrm flipV="1">
                <a:off x="2527817" y="1558349"/>
                <a:ext cx="0" cy="3838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190">
                <a:extLst>
                  <a:ext uri="{FF2B5EF4-FFF2-40B4-BE49-F238E27FC236}">
                    <a16:creationId xmlns:a16="http://schemas.microsoft.com/office/drawing/2014/main" id="{73C540D1-A92B-4657-A606-DF427C319EBC}"/>
                  </a:ext>
                </a:extLst>
              </p:cNvPr>
              <p:cNvCxnSpPr/>
              <p:nvPr/>
            </p:nvCxnSpPr>
            <p:spPr>
              <a:xfrm flipV="1">
                <a:off x="2530005" y="2861960"/>
                <a:ext cx="0" cy="3276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riangle isocèle 191">
                <a:extLst>
                  <a:ext uri="{FF2B5EF4-FFF2-40B4-BE49-F238E27FC236}">
                    <a16:creationId xmlns:a16="http://schemas.microsoft.com/office/drawing/2014/main" id="{14E22EA3-2482-405C-8DA5-43F0C320E6B0}"/>
                  </a:ext>
                </a:extLst>
              </p:cNvPr>
              <p:cNvSpPr/>
              <p:nvPr/>
            </p:nvSpPr>
            <p:spPr>
              <a:xfrm rot="5400000">
                <a:off x="7515874" y="2364882"/>
                <a:ext cx="477084" cy="500331"/>
              </a:xfrm>
              <a:prstGeom prst="triangl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192">
                <a:extLst>
                  <a:ext uri="{FF2B5EF4-FFF2-40B4-BE49-F238E27FC236}">
                    <a16:creationId xmlns:a16="http://schemas.microsoft.com/office/drawing/2014/main" id="{589A7137-A6D3-4172-9435-6DE4AA9AEF6E}"/>
                  </a:ext>
                </a:extLst>
              </p:cNvPr>
              <p:cNvSpPr txBox="1"/>
              <p:nvPr/>
            </p:nvSpPr>
            <p:spPr>
              <a:xfrm>
                <a:off x="7682454" y="1532732"/>
                <a:ext cx="725077" cy="258781"/>
              </a:xfrm>
              <a:prstGeom prst="rect">
                <a:avLst/>
              </a:prstGeom>
              <a:noFill/>
            </p:spPr>
            <p:txBody>
              <a:bodyPr wrap="square" rtlCol="0">
                <a:spAutoFit/>
              </a:bodyPr>
              <a:lstStyle/>
              <a:p>
                <a:r>
                  <a:rPr lang="fr-FR" sz="1200" b="1" dirty="0" err="1">
                    <a:solidFill>
                      <a:schemeClr val="tx2"/>
                    </a:solidFill>
                    <a:latin typeface="Calibri" panose="020F0502020204030204" pitchFamily="34" charset="0"/>
                    <a:ea typeface="Calibri" panose="020F0502020204030204" pitchFamily="34" charset="0"/>
                    <a:cs typeface="Calibri" panose="020F0502020204030204" pitchFamily="34" charset="0"/>
                  </a:rPr>
                  <a:t>Preamp</a:t>
                </a:r>
                <a:endParaRPr lang="fr-FR" sz="1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F711DA3C-75C1-4B72-A24A-66583686B92C}"/>
                  </a:ext>
                </a:extLst>
              </p:cNvPr>
              <p:cNvSpPr/>
              <p:nvPr/>
            </p:nvSpPr>
            <p:spPr>
              <a:xfrm>
                <a:off x="8545466" y="1707798"/>
                <a:ext cx="1416892" cy="1169029"/>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195">
                <a:extLst>
                  <a:ext uri="{FF2B5EF4-FFF2-40B4-BE49-F238E27FC236}">
                    <a16:creationId xmlns:a16="http://schemas.microsoft.com/office/drawing/2014/main" id="{15AD553F-EA2A-4D3F-A912-0C040E19CC9C}"/>
                  </a:ext>
                </a:extLst>
              </p:cNvPr>
              <p:cNvSpPr txBox="1"/>
              <p:nvPr/>
            </p:nvSpPr>
            <p:spPr>
              <a:xfrm>
                <a:off x="8430050" y="1948857"/>
                <a:ext cx="1647724" cy="603822"/>
              </a:xfrm>
              <a:prstGeom prst="rect">
                <a:avLst/>
              </a:prstGeom>
              <a:noFill/>
            </p:spPr>
            <p:txBody>
              <a:bodyPr wrap="square" rtlCol="0">
                <a:spAutoFit/>
              </a:bodyPr>
              <a:lstStyle/>
              <a:p>
                <a:pPr algn="ctr"/>
                <a:r>
                  <a:rPr lang="fr-FR" sz="1200" dirty="0"/>
                  <a:t>SAMPLING</a:t>
                </a:r>
              </a:p>
              <a:p>
                <a:pPr algn="ctr"/>
                <a:r>
                  <a:rPr lang="fr-FR" sz="1200" dirty="0"/>
                  <a:t>&amp;</a:t>
                </a:r>
              </a:p>
              <a:p>
                <a:pPr algn="ctr"/>
                <a:r>
                  <a:rPr lang="fr-FR" sz="1200" dirty="0"/>
                  <a:t>DAQ</a:t>
                </a:r>
              </a:p>
            </p:txBody>
          </p:sp>
          <p:cxnSp>
            <p:nvCxnSpPr>
              <p:cNvPr id="54" name="Connecteur droit 196">
                <a:extLst>
                  <a:ext uri="{FF2B5EF4-FFF2-40B4-BE49-F238E27FC236}">
                    <a16:creationId xmlns:a16="http://schemas.microsoft.com/office/drawing/2014/main" id="{453A2154-2DE8-45A0-902D-F6F875892382}"/>
                  </a:ext>
                </a:extLst>
              </p:cNvPr>
              <p:cNvCxnSpPr>
                <a:cxnSpLocks/>
              </p:cNvCxnSpPr>
              <p:nvPr/>
            </p:nvCxnSpPr>
            <p:spPr>
              <a:xfrm>
                <a:off x="7974383" y="1921739"/>
                <a:ext cx="5710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197">
                <a:extLst>
                  <a:ext uri="{FF2B5EF4-FFF2-40B4-BE49-F238E27FC236}">
                    <a16:creationId xmlns:a16="http://schemas.microsoft.com/office/drawing/2014/main" id="{4B5E81A7-90E6-4D16-A4E9-E0950DFA128D}"/>
                  </a:ext>
                </a:extLst>
              </p:cNvPr>
              <p:cNvCxnSpPr>
                <a:cxnSpLocks/>
                <a:stCxn id="49" idx="0"/>
              </p:cNvCxnSpPr>
              <p:nvPr/>
            </p:nvCxnSpPr>
            <p:spPr>
              <a:xfrm>
                <a:off x="8004581" y="2615048"/>
                <a:ext cx="540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200">
                <a:extLst>
                  <a:ext uri="{FF2B5EF4-FFF2-40B4-BE49-F238E27FC236}">
                    <a16:creationId xmlns:a16="http://schemas.microsoft.com/office/drawing/2014/main" id="{944E2AAB-7385-44A8-AA9E-D2B01C8A104B}"/>
                  </a:ext>
                </a:extLst>
              </p:cNvPr>
              <p:cNvCxnSpPr>
                <a:cxnSpLocks/>
                <a:endCxn id="62" idx="6"/>
              </p:cNvCxnSpPr>
              <p:nvPr/>
            </p:nvCxnSpPr>
            <p:spPr>
              <a:xfrm flipV="1">
                <a:off x="2519674" y="1545724"/>
                <a:ext cx="3187515" cy="188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201">
                <a:extLst>
                  <a:ext uri="{FF2B5EF4-FFF2-40B4-BE49-F238E27FC236}">
                    <a16:creationId xmlns:a16="http://schemas.microsoft.com/office/drawing/2014/main" id="{27C2C169-73F0-43AE-AE16-7D300D690359}"/>
                  </a:ext>
                </a:extLst>
              </p:cNvPr>
              <p:cNvCxnSpPr>
                <a:cxnSpLocks/>
                <a:endCxn id="63" idx="5"/>
              </p:cNvCxnSpPr>
              <p:nvPr/>
            </p:nvCxnSpPr>
            <p:spPr>
              <a:xfrm>
                <a:off x="2527817" y="3198188"/>
                <a:ext cx="3193320" cy="181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202">
                <a:extLst>
                  <a:ext uri="{FF2B5EF4-FFF2-40B4-BE49-F238E27FC236}">
                    <a16:creationId xmlns:a16="http://schemas.microsoft.com/office/drawing/2014/main" id="{E842673F-B2F0-4F39-A8C5-E97E47C29EED}"/>
                  </a:ext>
                </a:extLst>
              </p:cNvPr>
              <p:cNvCxnSpPr/>
              <p:nvPr/>
            </p:nvCxnSpPr>
            <p:spPr>
              <a:xfrm>
                <a:off x="5545920" y="2265249"/>
                <a:ext cx="3640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203">
                <a:extLst>
                  <a:ext uri="{FF2B5EF4-FFF2-40B4-BE49-F238E27FC236}">
                    <a16:creationId xmlns:a16="http://schemas.microsoft.com/office/drawing/2014/main" id="{ABBCBE78-F0BD-48F4-9F62-66A2CEC1A5D9}"/>
                  </a:ext>
                </a:extLst>
              </p:cNvPr>
              <p:cNvCxnSpPr/>
              <p:nvPr/>
            </p:nvCxnSpPr>
            <p:spPr>
              <a:xfrm>
                <a:off x="5639504" y="2366849"/>
                <a:ext cx="187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204">
                <a:extLst>
                  <a:ext uri="{FF2B5EF4-FFF2-40B4-BE49-F238E27FC236}">
                    <a16:creationId xmlns:a16="http://schemas.microsoft.com/office/drawing/2014/main" id="{9BD541BC-DBA7-4362-9E79-4645DCC401CB}"/>
                  </a:ext>
                </a:extLst>
              </p:cNvPr>
              <p:cNvCxnSpPr/>
              <p:nvPr/>
            </p:nvCxnSpPr>
            <p:spPr>
              <a:xfrm flipV="1">
                <a:off x="5729704" y="1556435"/>
                <a:ext cx="0" cy="7088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205">
                <a:extLst>
                  <a:ext uri="{FF2B5EF4-FFF2-40B4-BE49-F238E27FC236}">
                    <a16:creationId xmlns:a16="http://schemas.microsoft.com/office/drawing/2014/main" id="{EB50A8B5-A0A4-44DD-8491-FCEDD06E5F2F}"/>
                  </a:ext>
                </a:extLst>
              </p:cNvPr>
              <p:cNvCxnSpPr/>
              <p:nvPr/>
            </p:nvCxnSpPr>
            <p:spPr>
              <a:xfrm flipV="1">
                <a:off x="5729702" y="2375313"/>
                <a:ext cx="0" cy="8171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Ellipse 206">
                <a:extLst>
                  <a:ext uri="{FF2B5EF4-FFF2-40B4-BE49-F238E27FC236}">
                    <a16:creationId xmlns:a16="http://schemas.microsoft.com/office/drawing/2014/main" id="{0B185241-693D-4709-924E-4F9B3A941DE1}"/>
                  </a:ext>
                </a:extLst>
              </p:cNvPr>
              <p:cNvSpPr/>
              <p:nvPr/>
            </p:nvSpPr>
            <p:spPr>
              <a:xfrm flipH="1">
                <a:off x="5707189" y="1520541"/>
                <a:ext cx="45719" cy="5036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207">
                <a:extLst>
                  <a:ext uri="{FF2B5EF4-FFF2-40B4-BE49-F238E27FC236}">
                    <a16:creationId xmlns:a16="http://schemas.microsoft.com/office/drawing/2014/main" id="{772029EA-5336-48E6-A22C-88AA6D9FCF5C}"/>
                  </a:ext>
                </a:extLst>
              </p:cNvPr>
              <p:cNvSpPr/>
              <p:nvPr/>
            </p:nvSpPr>
            <p:spPr>
              <a:xfrm flipH="1">
                <a:off x="5714441" y="3173395"/>
                <a:ext cx="45719" cy="5036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4" name="ZoneTexte 210">
                    <a:extLst>
                      <a:ext uri="{FF2B5EF4-FFF2-40B4-BE49-F238E27FC236}">
                        <a16:creationId xmlns:a16="http://schemas.microsoft.com/office/drawing/2014/main" id="{02DC1E03-EA0C-4335-815E-7183B02D0D74}"/>
                      </a:ext>
                    </a:extLst>
                  </p:cNvPr>
                  <p:cNvSpPr txBox="1"/>
                  <p:nvPr/>
                </p:nvSpPr>
                <p:spPr>
                  <a:xfrm>
                    <a:off x="5674532" y="2306855"/>
                    <a:ext cx="1238870" cy="3450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0" dirty="0" smtClean="0">
                              <a:latin typeface="Cambria Math" panose="02040503050406030204" pitchFamily="18" charset="0"/>
                            </a:rPr>
                            <m:t>1 </m:t>
                          </m:r>
                          <m:r>
                            <m:rPr>
                              <m:sty m:val="p"/>
                            </m:rPr>
                            <a:rPr lang="fr-FR" b="0" i="0" dirty="0" smtClean="0">
                              <a:latin typeface="Cambria Math" panose="02040503050406030204" pitchFamily="18" charset="0"/>
                            </a:rPr>
                            <m:t>V</m:t>
                          </m:r>
                          <m:r>
                            <a:rPr lang="fr-FR" i="1" dirty="0">
                              <a:latin typeface="Cambria Math" panose="02040503050406030204" pitchFamily="18" charset="0"/>
                              <a:ea typeface="Cambria Math" panose="02040503050406030204" pitchFamily="18" charset="0"/>
                            </a:rPr>
                            <m:t>∙</m:t>
                          </m:r>
                          <m:sSup>
                            <m:sSupPr>
                              <m:ctrlPr>
                                <a:rPr lang="fr-FR" i="1" dirty="0" smtClean="0">
                                  <a:latin typeface="Cambria Math" panose="02040503050406030204" pitchFamily="18" charset="0"/>
                                </a:rPr>
                              </m:ctrlPr>
                            </m:sSupPr>
                            <m:e>
                              <m:r>
                                <a:rPr lang="fr-FR" b="0" i="1" dirty="0" smtClean="0">
                                  <a:latin typeface="Cambria Math" panose="02040503050406030204" pitchFamily="18" charset="0"/>
                                </a:rPr>
                                <m:t>µ</m:t>
                              </m:r>
                              <m:r>
                                <a:rPr lang="fr-FR" b="0" i="1" dirty="0" smtClean="0">
                                  <a:latin typeface="Cambria Math" panose="02040503050406030204" pitchFamily="18" charset="0"/>
                                </a:rPr>
                                <m:t>𝑚</m:t>
                              </m:r>
                            </m:e>
                            <m:sup>
                              <m:r>
                                <a:rPr lang="fr-FR" b="0" i="1" dirty="0" smtClean="0">
                                  <a:latin typeface="Cambria Math" panose="02040503050406030204" pitchFamily="18" charset="0"/>
                                </a:rPr>
                                <m:t>−1</m:t>
                              </m:r>
                            </m:sup>
                          </m:sSup>
                        </m:oMath>
                      </m:oMathPara>
                    </a14:m>
                    <a:endParaRPr lang="fr-FR" dirty="0"/>
                  </a:p>
                </p:txBody>
              </p:sp>
            </mc:Choice>
            <mc:Fallback xmlns="">
              <p:sp>
                <p:nvSpPr>
                  <p:cNvPr id="64" name="ZoneTexte 210">
                    <a:extLst>
                      <a:ext uri="{FF2B5EF4-FFF2-40B4-BE49-F238E27FC236}">
                        <a16:creationId xmlns:a16="http://schemas.microsoft.com/office/drawing/2014/main" id="{02DC1E03-EA0C-4335-815E-7183B02D0D74}"/>
                      </a:ext>
                    </a:extLst>
                  </p:cNvPr>
                  <p:cNvSpPr txBox="1">
                    <a:spLocks noRot="1" noChangeAspect="1" noMove="1" noResize="1" noEditPoints="1" noAdjustHandles="1" noChangeArrowheads="1" noChangeShapeType="1" noTextEdit="1"/>
                  </p:cNvSpPr>
                  <p:nvPr/>
                </p:nvSpPr>
                <p:spPr>
                  <a:xfrm>
                    <a:off x="5674532" y="2306855"/>
                    <a:ext cx="1238870" cy="345041"/>
                  </a:xfrm>
                  <a:prstGeom prst="rect">
                    <a:avLst/>
                  </a:prstGeom>
                  <a:blipFill>
                    <a:blip r:embed="rId5"/>
                    <a:stretch>
                      <a:fillRect b="-4918"/>
                    </a:stretch>
                  </a:blipFill>
                </p:spPr>
                <p:txBody>
                  <a:bodyPr/>
                  <a:lstStyle/>
                  <a:p>
                    <a:r>
                      <a:rPr lang="en-US">
                        <a:noFill/>
                      </a:rPr>
                      <a:t> </a:t>
                    </a:r>
                  </a:p>
                </p:txBody>
              </p:sp>
            </mc:Fallback>
          </mc:AlternateContent>
        </p:grpSp>
        <p:sp>
          <p:nvSpPr>
            <p:cNvPr id="12" name="Oval 11">
              <a:extLst>
                <a:ext uri="{FF2B5EF4-FFF2-40B4-BE49-F238E27FC236}">
                  <a16:creationId xmlns:a16="http://schemas.microsoft.com/office/drawing/2014/main" id="{5641F73B-D8CF-4B0A-BF6C-F3B311478965}"/>
                </a:ext>
              </a:extLst>
            </p:cNvPr>
            <p:cNvSpPr/>
            <p:nvPr/>
          </p:nvSpPr>
          <p:spPr>
            <a:xfrm>
              <a:off x="5638231" y="1360665"/>
              <a:ext cx="504044" cy="49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endParaRPr lang="en-US" dirty="0"/>
            </a:p>
          </p:txBody>
        </p:sp>
        <p:sp>
          <p:nvSpPr>
            <p:cNvPr id="117" name="Right Brace 116">
              <a:extLst>
                <a:ext uri="{FF2B5EF4-FFF2-40B4-BE49-F238E27FC236}">
                  <a16:creationId xmlns:a16="http://schemas.microsoft.com/office/drawing/2014/main" id="{D66A03DB-4430-4ADB-BF59-3E599E35991A}"/>
                </a:ext>
              </a:extLst>
            </p:cNvPr>
            <p:cNvSpPr/>
            <p:nvPr/>
          </p:nvSpPr>
          <p:spPr>
            <a:xfrm rot="16200000">
              <a:off x="9721680" y="-608576"/>
              <a:ext cx="237474" cy="34563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6" name="Connecteur droit 197">
              <a:extLst>
                <a:ext uri="{FF2B5EF4-FFF2-40B4-BE49-F238E27FC236}">
                  <a16:creationId xmlns:a16="http://schemas.microsoft.com/office/drawing/2014/main" id="{3C4FF56F-5686-4001-B92A-EFE25686F2D2}"/>
                </a:ext>
              </a:extLst>
            </p:cNvPr>
            <p:cNvCxnSpPr>
              <a:cxnSpLocks/>
            </p:cNvCxnSpPr>
            <p:nvPr/>
          </p:nvCxnSpPr>
          <p:spPr>
            <a:xfrm>
              <a:off x="6769648" y="2872332"/>
              <a:ext cx="18260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cteur droit 197">
              <a:extLst>
                <a:ext uri="{FF2B5EF4-FFF2-40B4-BE49-F238E27FC236}">
                  <a16:creationId xmlns:a16="http://schemas.microsoft.com/office/drawing/2014/main" id="{AE59FF0F-B5D4-45F1-9747-FC49049C6019}"/>
                </a:ext>
              </a:extLst>
            </p:cNvPr>
            <p:cNvCxnSpPr>
              <a:cxnSpLocks/>
            </p:cNvCxnSpPr>
            <p:nvPr/>
          </p:nvCxnSpPr>
          <p:spPr>
            <a:xfrm>
              <a:off x="6760741" y="1901952"/>
              <a:ext cx="18260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ZoneTexte 192">
            <a:extLst>
              <a:ext uri="{FF2B5EF4-FFF2-40B4-BE49-F238E27FC236}">
                <a16:creationId xmlns:a16="http://schemas.microsoft.com/office/drawing/2014/main" id="{19C389A5-A01A-4C05-9A36-7511115243D3}"/>
              </a:ext>
            </a:extLst>
          </p:cNvPr>
          <p:cNvSpPr txBox="1"/>
          <p:nvPr/>
        </p:nvSpPr>
        <p:spPr>
          <a:xfrm>
            <a:off x="5355535" y="1030541"/>
            <a:ext cx="1081899" cy="276999"/>
          </a:xfrm>
          <a:prstGeom prst="rect">
            <a:avLst/>
          </a:prstGeom>
          <a:noFill/>
        </p:spPr>
        <p:txBody>
          <a:bodyPr wrap="none" rtlCol="0">
            <a:spAutoFit/>
          </a:bodyPr>
          <a:lstStyle/>
          <a:p>
            <a:pPr algn="ctr"/>
            <a:r>
              <a:rPr lang="en-US" sz="1200" b="1" dirty="0">
                <a:solidFill>
                  <a:srgbClr val="000090"/>
                </a:solidFill>
                <a:latin typeface="Calibri" panose="020F0502020204030204" pitchFamily="34" charset="0"/>
                <a:cs typeface="Calibri" panose="020F0502020204030204" pitchFamily="34" charset="0"/>
              </a:rPr>
              <a:t>Pico-ammeter</a:t>
            </a:r>
          </a:p>
        </p:txBody>
      </p:sp>
      <p:sp>
        <p:nvSpPr>
          <p:cNvPr id="72" name="ZoneTexte 192">
            <a:extLst>
              <a:ext uri="{FF2B5EF4-FFF2-40B4-BE49-F238E27FC236}">
                <a16:creationId xmlns:a16="http://schemas.microsoft.com/office/drawing/2014/main" id="{FC1F96B3-ECDF-400C-A1DC-0B0074FFEAEB}"/>
              </a:ext>
            </a:extLst>
          </p:cNvPr>
          <p:cNvSpPr txBox="1"/>
          <p:nvPr/>
        </p:nvSpPr>
        <p:spPr>
          <a:xfrm>
            <a:off x="9176007" y="716859"/>
            <a:ext cx="1328825" cy="276999"/>
          </a:xfrm>
          <a:prstGeom prst="rect">
            <a:avLst/>
          </a:prstGeom>
          <a:noFill/>
        </p:spPr>
        <p:txBody>
          <a:bodyPr wrap="none" rtlCol="0">
            <a:spAutoFit/>
          </a:bodyPr>
          <a:lstStyle/>
          <a:p>
            <a:pPr algn="ctr"/>
            <a:r>
              <a:rPr lang="en-US" sz="1200" b="1" dirty="0">
                <a:solidFill>
                  <a:srgbClr val="000090"/>
                </a:solidFill>
                <a:latin typeface="Calibri" panose="020F0502020204030204" pitchFamily="34" charset="0"/>
                <a:cs typeface="Calibri" panose="020F0502020204030204" pitchFamily="34" charset="0"/>
              </a:rPr>
              <a:t>For timing studies</a:t>
            </a:r>
          </a:p>
        </p:txBody>
      </p:sp>
      <p:pic>
        <p:nvPicPr>
          <p:cNvPr id="73" name="Image 39">
            <a:extLst>
              <a:ext uri="{FF2B5EF4-FFF2-40B4-BE49-F238E27FC236}">
                <a16:creationId xmlns:a16="http://schemas.microsoft.com/office/drawing/2014/main" id="{A009FDF0-3382-4D92-BE5C-BB9335154FEB}"/>
              </a:ext>
            </a:extLst>
          </p:cNvPr>
          <p:cNvPicPr>
            <a:picLocks noChangeAspect="1"/>
          </p:cNvPicPr>
          <p:nvPr/>
        </p:nvPicPr>
        <p:blipFill rotWithShape="1">
          <a:blip r:embed="rId3" cstate="print"/>
          <a:srcRect t="47844"/>
          <a:stretch/>
        </p:blipFill>
        <p:spPr bwMode="auto">
          <a:xfrm>
            <a:off x="765066" y="3429000"/>
            <a:ext cx="3372448" cy="2412000"/>
          </a:xfrm>
          <a:prstGeom prst="rect">
            <a:avLst/>
          </a:prstGeom>
          <a:noFill/>
          <a:ln w="9525">
            <a:noFill/>
            <a:miter lim="800000"/>
            <a:headEnd/>
            <a:tailEnd/>
          </a:ln>
        </p:spPr>
      </p:pic>
      <p:pic>
        <p:nvPicPr>
          <p:cNvPr id="74" name="Picture 73">
            <a:extLst>
              <a:ext uri="{FF2B5EF4-FFF2-40B4-BE49-F238E27FC236}">
                <a16:creationId xmlns:a16="http://schemas.microsoft.com/office/drawing/2014/main" id="{629E95CA-E233-45A3-896E-2FC7C50C13F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876"/>
          <a:stretch/>
        </p:blipFill>
        <p:spPr>
          <a:xfrm>
            <a:off x="6239893" y="3467344"/>
            <a:ext cx="3200915" cy="2367817"/>
          </a:xfrm>
          <a:prstGeom prst="rect">
            <a:avLst/>
          </a:prstGeom>
        </p:spPr>
      </p:pic>
      <p:cxnSp>
        <p:nvCxnSpPr>
          <p:cNvPr id="4" name="Straight Connector 3">
            <a:extLst>
              <a:ext uri="{FF2B5EF4-FFF2-40B4-BE49-F238E27FC236}">
                <a16:creationId xmlns:a16="http://schemas.microsoft.com/office/drawing/2014/main" id="{FC0D4D7B-E47B-40F9-B137-3C3AABE60D78}"/>
              </a:ext>
            </a:extLst>
          </p:cNvPr>
          <p:cNvCxnSpPr>
            <a:cxnSpLocks/>
          </p:cNvCxnSpPr>
          <p:nvPr/>
        </p:nvCxnSpPr>
        <p:spPr>
          <a:xfrm>
            <a:off x="191344" y="4896575"/>
            <a:ext cx="7703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C824D75-C455-4184-A873-1ED022ADB775}"/>
              </a:ext>
            </a:extLst>
          </p:cNvPr>
          <p:cNvSpPr txBox="1"/>
          <p:nvPr/>
        </p:nvSpPr>
        <p:spPr>
          <a:xfrm>
            <a:off x="191344" y="4539114"/>
            <a:ext cx="646331" cy="369332"/>
          </a:xfrm>
          <a:prstGeom prst="rect">
            <a:avLst/>
          </a:prstGeom>
          <a:noFill/>
        </p:spPr>
        <p:txBody>
          <a:bodyPr wrap="none" rtlCol="0">
            <a:spAutoFit/>
          </a:bodyPr>
          <a:lstStyle/>
          <a:p>
            <a:r>
              <a:rPr lang="en-US" b="1" dirty="0">
                <a:solidFill>
                  <a:srgbClr val="FF0000"/>
                </a:solidFill>
              </a:rPr>
              <a:t>50%</a:t>
            </a:r>
          </a:p>
        </p:txBody>
      </p:sp>
      <p:sp>
        <p:nvSpPr>
          <p:cNvPr id="9" name="Arrow: Right 8">
            <a:extLst>
              <a:ext uri="{FF2B5EF4-FFF2-40B4-BE49-F238E27FC236}">
                <a16:creationId xmlns:a16="http://schemas.microsoft.com/office/drawing/2014/main" id="{44810453-9A49-49D3-B8EA-3E9147EDBFE4}"/>
              </a:ext>
            </a:extLst>
          </p:cNvPr>
          <p:cNvSpPr/>
          <p:nvPr/>
        </p:nvSpPr>
        <p:spPr>
          <a:xfrm>
            <a:off x="4223792" y="4446481"/>
            <a:ext cx="1945719" cy="4619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 difference</a:t>
            </a:r>
          </a:p>
        </p:txBody>
      </p:sp>
      <p:sp>
        <p:nvSpPr>
          <p:cNvPr id="86" name="Arrow: Right 85">
            <a:extLst>
              <a:ext uri="{FF2B5EF4-FFF2-40B4-BE49-F238E27FC236}">
                <a16:creationId xmlns:a16="http://schemas.microsoft.com/office/drawing/2014/main" id="{4F2F39E2-562A-46E4-98F1-C030C9069723}"/>
              </a:ext>
            </a:extLst>
          </p:cNvPr>
          <p:cNvSpPr/>
          <p:nvPr/>
        </p:nvSpPr>
        <p:spPr>
          <a:xfrm>
            <a:off x="9415724" y="4404017"/>
            <a:ext cx="1044000" cy="4619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FWHM</a:t>
            </a:r>
          </a:p>
        </p:txBody>
      </p:sp>
      <p:sp>
        <p:nvSpPr>
          <p:cNvPr id="10" name="TextBox 9">
            <a:extLst>
              <a:ext uri="{FF2B5EF4-FFF2-40B4-BE49-F238E27FC236}">
                <a16:creationId xmlns:a16="http://schemas.microsoft.com/office/drawing/2014/main" id="{24639D6E-462D-46F5-A466-48B6CC780641}"/>
              </a:ext>
            </a:extLst>
          </p:cNvPr>
          <p:cNvSpPr txBox="1"/>
          <p:nvPr/>
        </p:nvSpPr>
        <p:spPr>
          <a:xfrm>
            <a:off x="10257915" y="4442518"/>
            <a:ext cx="2066141" cy="369332"/>
          </a:xfrm>
          <a:prstGeom prst="rect">
            <a:avLst/>
          </a:prstGeom>
          <a:noFill/>
        </p:spPr>
        <p:txBody>
          <a:bodyPr wrap="square" rtlCol="0">
            <a:spAutoFit/>
          </a:bodyPr>
          <a:lstStyle/>
          <a:p>
            <a:pPr algn="ctr"/>
            <a:r>
              <a:rPr lang="en-US" b="1" dirty="0">
                <a:solidFill>
                  <a:srgbClr val="FF0000"/>
                </a:solidFill>
              </a:rPr>
              <a:t>Time resolution</a:t>
            </a:r>
            <a:endParaRPr lang="en-US" dirty="0"/>
          </a:p>
        </p:txBody>
      </p:sp>
      <p:sp>
        <p:nvSpPr>
          <p:cNvPr id="5" name="Left Brace 4">
            <a:extLst>
              <a:ext uri="{FF2B5EF4-FFF2-40B4-BE49-F238E27FC236}">
                <a16:creationId xmlns:a16="http://schemas.microsoft.com/office/drawing/2014/main" id="{2BE82F5D-7036-46AC-AB09-A2776FD91E86}"/>
              </a:ext>
            </a:extLst>
          </p:cNvPr>
          <p:cNvSpPr/>
          <p:nvPr/>
        </p:nvSpPr>
        <p:spPr>
          <a:xfrm rot="16200000">
            <a:off x="2107943" y="4527239"/>
            <a:ext cx="274699" cy="26091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29D6952B-8A4A-42F5-A9E0-29F4DA28C5AE}"/>
              </a:ext>
            </a:extLst>
          </p:cNvPr>
          <p:cNvSpPr txBox="1"/>
          <p:nvPr/>
        </p:nvSpPr>
        <p:spPr>
          <a:xfrm>
            <a:off x="1314686" y="5984220"/>
            <a:ext cx="1866217" cy="276999"/>
          </a:xfrm>
          <a:prstGeom prst="rect">
            <a:avLst/>
          </a:prstGeom>
          <a:noFill/>
        </p:spPr>
        <p:txBody>
          <a:bodyPr wrap="none" rtlCol="0">
            <a:spAutoFit/>
          </a:bodyPr>
          <a:lstStyle/>
          <a:p>
            <a:r>
              <a:rPr lang="en-US" sz="1200" dirty="0">
                <a:solidFill>
                  <a:schemeClr val="tx2"/>
                </a:solidFill>
              </a:rPr>
              <a:t>Both sides of the sample</a:t>
            </a:r>
          </a:p>
        </p:txBody>
      </p:sp>
      <p:pic>
        <p:nvPicPr>
          <p:cNvPr id="67" name="Picture 4" descr="Visual search query image">
            <a:extLst>
              <a:ext uri="{FF2B5EF4-FFF2-40B4-BE49-F238E27FC236}">
                <a16:creationId xmlns:a16="http://schemas.microsoft.com/office/drawing/2014/main" id="{9B2C1613-B99C-4202-9859-EDE9A0CD46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12">
            <a:extLst>
              <a:ext uri="{FF2B5EF4-FFF2-40B4-BE49-F238E27FC236}">
                <a16:creationId xmlns:a16="http://schemas.microsoft.com/office/drawing/2014/main" id="{D5232D97-C36C-4282-8B13-E3F0AC17CA74}"/>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2067579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00" y="106950"/>
            <a:ext cx="10982400" cy="496800"/>
          </a:xfrm>
        </p:spPr>
        <p:txBody>
          <a:bodyPr/>
          <a:lstStyle/>
          <a:p>
            <a:pPr>
              <a:lnSpc>
                <a:spcPct val="100000"/>
              </a:lnSpc>
            </a:pPr>
            <a:r>
              <a:rPr lang="en-GB" sz="1600" dirty="0">
                <a:latin typeface="+mn-lt"/>
                <a:cs typeface="Calibri" panose="020F0502020204030204" pitchFamily="34" charset="0"/>
              </a:rPr>
              <a:t>Characterization techniques : </a:t>
            </a:r>
            <a:r>
              <a:rPr lang="en-GB" sz="1600" dirty="0">
                <a:solidFill>
                  <a:srgbClr val="FF0000"/>
                </a:solidFill>
                <a:cs typeface="Calibri" panose="020F0502020204030204" pitchFamily="34" charset="0"/>
              </a:rPr>
              <a:t>Time of flight-</a:t>
            </a:r>
            <a:r>
              <a:rPr lang="en-GB" sz="1600" dirty="0">
                <a:cs typeface="Calibri" panose="020F0502020204030204" pitchFamily="34" charset="0"/>
              </a:rPr>
              <a:t>XBIC</a:t>
            </a:r>
            <a:endParaRPr lang="en-GB" sz="1600" dirty="0">
              <a:latin typeface="+mn-lt"/>
              <a:cs typeface="Calibri" panose="020F0502020204030204" pitchFamily="34" charset="0"/>
            </a:endParaRP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51DB98A-AF11-4FF9-A09D-F29DBD77E0B0}"/>
              </a:ext>
            </a:extLst>
          </p:cNvPr>
          <p:cNvSpPr>
            <a:spLocks noGrp="1"/>
          </p:cNvSpPr>
          <p:nvPr>
            <p:ph type="sldNum" sz="quarter" idx="15"/>
          </p:nvPr>
        </p:nvSpPr>
        <p:spPr/>
        <p:txBody>
          <a:bodyPr/>
          <a:lstStyle/>
          <a:p>
            <a:r>
              <a:rPr lang="fr-FR"/>
              <a:t>Page </a:t>
            </a:r>
            <a:fld id="{733122C9-A0B9-462F-8757-0847AD287B63}" type="slidenum">
              <a:rPr lang="fr-FR" smtClean="0"/>
              <a:pPr/>
              <a:t>21</a:t>
            </a:fld>
            <a:endParaRPr lang="fr-FR"/>
          </a:p>
        </p:txBody>
      </p:sp>
      <p:sp>
        <p:nvSpPr>
          <p:cNvPr id="8" name="Rectangle 7">
            <a:extLst>
              <a:ext uri="{FF2B5EF4-FFF2-40B4-BE49-F238E27FC236}">
                <a16:creationId xmlns:a16="http://schemas.microsoft.com/office/drawing/2014/main" id="{64B2D8D8-1D5C-4103-A179-69CB0213C7C4}"/>
              </a:ext>
            </a:extLst>
          </p:cNvPr>
          <p:cNvSpPr/>
          <p:nvPr/>
        </p:nvSpPr>
        <p:spPr>
          <a:xfrm>
            <a:off x="1898129"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23285E8-9BFD-4D59-A2BC-CBC4144F0771}"/>
              </a:ext>
            </a:extLst>
          </p:cNvPr>
          <p:cNvSpPr/>
          <p:nvPr/>
        </p:nvSpPr>
        <p:spPr>
          <a:xfrm>
            <a:off x="2386298"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C281658-5485-4FCE-ADED-414DBDF1A53A}"/>
              </a:ext>
            </a:extLst>
          </p:cNvPr>
          <p:cNvSpPr/>
          <p:nvPr/>
        </p:nvSpPr>
        <p:spPr>
          <a:xfrm>
            <a:off x="2872315"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FF160CE-52AE-4A21-91E5-329D423A5141}"/>
              </a:ext>
            </a:extLst>
          </p:cNvPr>
          <p:cNvSpPr/>
          <p:nvPr/>
        </p:nvSpPr>
        <p:spPr>
          <a:xfrm>
            <a:off x="3360484"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AFBBD1C-9DCA-428D-8655-4D0E8F71D6C8}"/>
              </a:ext>
            </a:extLst>
          </p:cNvPr>
          <p:cNvSpPr/>
          <p:nvPr/>
        </p:nvSpPr>
        <p:spPr>
          <a:xfrm>
            <a:off x="3845728" y="379697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74C48C5-F851-48E1-9B1B-BC3A5B3C0807}"/>
              </a:ext>
            </a:extLst>
          </p:cNvPr>
          <p:cNvSpPr/>
          <p:nvPr/>
        </p:nvSpPr>
        <p:spPr>
          <a:xfrm>
            <a:off x="1897853"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936AC4E-0386-4870-B697-1537243383F7}"/>
              </a:ext>
            </a:extLst>
          </p:cNvPr>
          <p:cNvSpPr/>
          <p:nvPr/>
        </p:nvSpPr>
        <p:spPr>
          <a:xfrm>
            <a:off x="2386023"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A5D5ED5-923D-4674-9897-CF8C1B1E2DE7}"/>
              </a:ext>
            </a:extLst>
          </p:cNvPr>
          <p:cNvSpPr/>
          <p:nvPr/>
        </p:nvSpPr>
        <p:spPr>
          <a:xfrm>
            <a:off x="2872039"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AFF51F5B-4034-4818-BF22-AB012FEA13EB}"/>
              </a:ext>
            </a:extLst>
          </p:cNvPr>
          <p:cNvSpPr/>
          <p:nvPr/>
        </p:nvSpPr>
        <p:spPr>
          <a:xfrm>
            <a:off x="3360209"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87471C7-2CC9-4B76-B5E5-B7E528BC2603}"/>
              </a:ext>
            </a:extLst>
          </p:cNvPr>
          <p:cNvSpPr/>
          <p:nvPr/>
        </p:nvSpPr>
        <p:spPr>
          <a:xfrm>
            <a:off x="3845452" y="4300018"/>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C799969-F4F9-4EE5-AF02-D206DE7906A2}"/>
              </a:ext>
            </a:extLst>
          </p:cNvPr>
          <p:cNvSpPr/>
          <p:nvPr/>
        </p:nvSpPr>
        <p:spPr>
          <a:xfrm>
            <a:off x="1898129"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5E9E271-93C7-4D42-8613-E9416F5EE469}"/>
              </a:ext>
            </a:extLst>
          </p:cNvPr>
          <p:cNvSpPr/>
          <p:nvPr/>
        </p:nvSpPr>
        <p:spPr>
          <a:xfrm>
            <a:off x="2386298"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BFA8AA2A-B51F-4397-ACE8-303B1998BB95}"/>
              </a:ext>
            </a:extLst>
          </p:cNvPr>
          <p:cNvSpPr/>
          <p:nvPr/>
        </p:nvSpPr>
        <p:spPr>
          <a:xfrm>
            <a:off x="2872315"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92ADF81-76D2-40C2-A042-49309BBBE74C}"/>
              </a:ext>
            </a:extLst>
          </p:cNvPr>
          <p:cNvSpPr/>
          <p:nvPr/>
        </p:nvSpPr>
        <p:spPr>
          <a:xfrm>
            <a:off x="3360484"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D72986C-AB44-457C-9A74-71F7BB957CCF}"/>
              </a:ext>
            </a:extLst>
          </p:cNvPr>
          <p:cNvSpPr/>
          <p:nvPr/>
        </p:nvSpPr>
        <p:spPr>
          <a:xfrm>
            <a:off x="3845728" y="4800911"/>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0DD4ABD-9EE5-48D3-BABE-23C7B3E2241C}"/>
              </a:ext>
            </a:extLst>
          </p:cNvPr>
          <p:cNvSpPr/>
          <p:nvPr/>
        </p:nvSpPr>
        <p:spPr>
          <a:xfrm>
            <a:off x="1898129"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95F760F-B86F-4F34-8480-566B6FBCFE5F}"/>
              </a:ext>
            </a:extLst>
          </p:cNvPr>
          <p:cNvSpPr/>
          <p:nvPr/>
        </p:nvSpPr>
        <p:spPr>
          <a:xfrm>
            <a:off x="2386298"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7C30A62-4415-40EF-8FE4-9F7880D83F0A}"/>
              </a:ext>
            </a:extLst>
          </p:cNvPr>
          <p:cNvSpPr/>
          <p:nvPr/>
        </p:nvSpPr>
        <p:spPr>
          <a:xfrm>
            <a:off x="2872315"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95CD65B5-93F4-4391-921E-769602FB934D}"/>
              </a:ext>
            </a:extLst>
          </p:cNvPr>
          <p:cNvSpPr/>
          <p:nvPr/>
        </p:nvSpPr>
        <p:spPr>
          <a:xfrm>
            <a:off x="3360484"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9096181-E1ED-406D-91DA-CB58E5499198}"/>
              </a:ext>
            </a:extLst>
          </p:cNvPr>
          <p:cNvSpPr/>
          <p:nvPr/>
        </p:nvSpPr>
        <p:spPr>
          <a:xfrm>
            <a:off x="3845728" y="5301803"/>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B34A5135-A71A-438C-A484-B18AC0EBDA05}"/>
              </a:ext>
            </a:extLst>
          </p:cNvPr>
          <p:cNvSpPr/>
          <p:nvPr/>
        </p:nvSpPr>
        <p:spPr>
          <a:xfrm>
            <a:off x="1898129"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5B64BEF-E690-496E-ABDD-2C871E5D281B}"/>
              </a:ext>
            </a:extLst>
          </p:cNvPr>
          <p:cNvSpPr/>
          <p:nvPr/>
        </p:nvSpPr>
        <p:spPr>
          <a:xfrm>
            <a:off x="2386298"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1BFB5B-E8E6-4B89-8EC3-8B8CB4E6A1C4}"/>
              </a:ext>
            </a:extLst>
          </p:cNvPr>
          <p:cNvSpPr/>
          <p:nvPr/>
        </p:nvSpPr>
        <p:spPr>
          <a:xfrm>
            <a:off x="2872315"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D6807A82-E911-4257-807C-DEEC014CE60B}"/>
              </a:ext>
            </a:extLst>
          </p:cNvPr>
          <p:cNvSpPr/>
          <p:nvPr/>
        </p:nvSpPr>
        <p:spPr>
          <a:xfrm>
            <a:off x="3360484"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7A72C6EB-F6EC-4FAE-9BD7-AA97D4E94236}"/>
              </a:ext>
            </a:extLst>
          </p:cNvPr>
          <p:cNvSpPr/>
          <p:nvPr/>
        </p:nvSpPr>
        <p:spPr>
          <a:xfrm>
            <a:off x="3845728" y="5802696"/>
            <a:ext cx="488170" cy="500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4F23943-C337-499B-81AB-79B7D6BBB012}"/>
              </a:ext>
            </a:extLst>
          </p:cNvPr>
          <p:cNvSpPr/>
          <p:nvPr/>
        </p:nvSpPr>
        <p:spPr>
          <a:xfrm>
            <a:off x="1902677" y="3805900"/>
            <a:ext cx="488170" cy="500893"/>
          </a:xfrm>
          <a:prstGeom prst="rect">
            <a:avLst/>
          </a:prstGeom>
          <a:solidFill>
            <a:srgbClr val="E22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CA707F1-DEC8-4FE8-9FC4-FFB1781DAB51}"/>
              </a:ext>
            </a:extLst>
          </p:cNvPr>
          <p:cNvSpPr/>
          <p:nvPr/>
        </p:nvSpPr>
        <p:spPr>
          <a:xfrm>
            <a:off x="2390846" y="3805900"/>
            <a:ext cx="488170" cy="500893"/>
          </a:xfrm>
          <a:prstGeom prst="rect">
            <a:avLst/>
          </a:prstGeom>
          <a:solidFill>
            <a:srgbClr val="FDB8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B2AC8E2-C8D3-40BD-A919-7FA35105D18E}"/>
              </a:ext>
            </a:extLst>
          </p:cNvPr>
          <p:cNvSpPr/>
          <p:nvPr/>
        </p:nvSpPr>
        <p:spPr>
          <a:xfrm>
            <a:off x="2876863" y="3805900"/>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C8F6D85-8F74-4B74-B4C8-CFDBDD3EB57A}"/>
              </a:ext>
            </a:extLst>
          </p:cNvPr>
          <p:cNvSpPr/>
          <p:nvPr/>
        </p:nvSpPr>
        <p:spPr>
          <a:xfrm>
            <a:off x="3365032" y="3805900"/>
            <a:ext cx="488170" cy="5008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CC1CC07D-A6A7-490D-9014-80B0093785A0}"/>
              </a:ext>
            </a:extLst>
          </p:cNvPr>
          <p:cNvSpPr/>
          <p:nvPr/>
        </p:nvSpPr>
        <p:spPr>
          <a:xfrm>
            <a:off x="3850276" y="3805900"/>
            <a:ext cx="488170" cy="5008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30D5444-2635-4F81-BC22-3E8C061261E5}"/>
              </a:ext>
            </a:extLst>
          </p:cNvPr>
          <p:cNvSpPr/>
          <p:nvPr/>
        </p:nvSpPr>
        <p:spPr>
          <a:xfrm>
            <a:off x="1902401" y="4308945"/>
            <a:ext cx="488170" cy="5008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7BF47527-794E-4B32-BD26-FEFE77CD15E5}"/>
              </a:ext>
            </a:extLst>
          </p:cNvPr>
          <p:cNvSpPr/>
          <p:nvPr/>
        </p:nvSpPr>
        <p:spPr>
          <a:xfrm>
            <a:off x="2390571" y="4308945"/>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57D50C17-1EEE-42C1-91A5-063685F7F2AA}"/>
              </a:ext>
            </a:extLst>
          </p:cNvPr>
          <p:cNvSpPr/>
          <p:nvPr/>
        </p:nvSpPr>
        <p:spPr>
          <a:xfrm>
            <a:off x="2876587" y="4308945"/>
            <a:ext cx="488170" cy="500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9D8090A5-FE2D-4B31-BD73-A0468E802848}"/>
              </a:ext>
            </a:extLst>
          </p:cNvPr>
          <p:cNvSpPr/>
          <p:nvPr/>
        </p:nvSpPr>
        <p:spPr>
          <a:xfrm>
            <a:off x="3364757" y="4308945"/>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43C21F4-ACCA-49A2-B44B-3DD4164BCEB9}"/>
              </a:ext>
            </a:extLst>
          </p:cNvPr>
          <p:cNvSpPr/>
          <p:nvPr/>
        </p:nvSpPr>
        <p:spPr>
          <a:xfrm>
            <a:off x="3850000" y="4308945"/>
            <a:ext cx="488170" cy="500893"/>
          </a:xfrm>
          <a:prstGeom prst="rect">
            <a:avLst/>
          </a:prstGeom>
          <a:solidFill>
            <a:srgbClr val="FDB8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3F83DA8F-D4FE-4300-BCDE-29B8916501AD}"/>
              </a:ext>
            </a:extLst>
          </p:cNvPr>
          <p:cNvSpPr/>
          <p:nvPr/>
        </p:nvSpPr>
        <p:spPr>
          <a:xfrm>
            <a:off x="1902677" y="4809838"/>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4028F1F2-676D-4175-8C9C-176C178CB2E4}"/>
              </a:ext>
            </a:extLst>
          </p:cNvPr>
          <p:cNvSpPr/>
          <p:nvPr/>
        </p:nvSpPr>
        <p:spPr>
          <a:xfrm>
            <a:off x="2390846" y="4809838"/>
            <a:ext cx="488170" cy="500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E754AB6-F3D2-4905-8799-87CBE2BFCECD}"/>
              </a:ext>
            </a:extLst>
          </p:cNvPr>
          <p:cNvSpPr/>
          <p:nvPr/>
        </p:nvSpPr>
        <p:spPr>
          <a:xfrm>
            <a:off x="2876863" y="4809838"/>
            <a:ext cx="488170" cy="50089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06DEA214-4541-4E27-B30C-83C4C555EFE9}"/>
              </a:ext>
            </a:extLst>
          </p:cNvPr>
          <p:cNvSpPr/>
          <p:nvPr/>
        </p:nvSpPr>
        <p:spPr>
          <a:xfrm>
            <a:off x="3365032" y="4809838"/>
            <a:ext cx="488170" cy="500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243E3274-3280-4D71-BC25-B67932A344E6}"/>
              </a:ext>
            </a:extLst>
          </p:cNvPr>
          <p:cNvSpPr/>
          <p:nvPr/>
        </p:nvSpPr>
        <p:spPr>
          <a:xfrm>
            <a:off x="3850276" y="4809838"/>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B1BA8B43-D093-4BD8-A73C-A9C65643600A}"/>
              </a:ext>
            </a:extLst>
          </p:cNvPr>
          <p:cNvSpPr/>
          <p:nvPr/>
        </p:nvSpPr>
        <p:spPr>
          <a:xfrm>
            <a:off x="1902677" y="5310730"/>
            <a:ext cx="488170" cy="5008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9DD4552E-26AA-4F65-A83E-BA7009DF2464}"/>
              </a:ext>
            </a:extLst>
          </p:cNvPr>
          <p:cNvSpPr/>
          <p:nvPr/>
        </p:nvSpPr>
        <p:spPr>
          <a:xfrm>
            <a:off x="2390846" y="5310730"/>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642454E9-4FA9-4B23-82BA-53EA6B2CF0ED}"/>
              </a:ext>
            </a:extLst>
          </p:cNvPr>
          <p:cNvSpPr/>
          <p:nvPr/>
        </p:nvSpPr>
        <p:spPr>
          <a:xfrm>
            <a:off x="2876863" y="5310730"/>
            <a:ext cx="488170" cy="5008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80CEBB6-C5B0-499D-A3E0-ABA28AC9EE32}"/>
              </a:ext>
            </a:extLst>
          </p:cNvPr>
          <p:cNvSpPr/>
          <p:nvPr/>
        </p:nvSpPr>
        <p:spPr>
          <a:xfrm>
            <a:off x="3365032" y="5310730"/>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95DBB18-52F9-4022-A44B-2DE5D2394E7A}"/>
              </a:ext>
            </a:extLst>
          </p:cNvPr>
          <p:cNvSpPr/>
          <p:nvPr/>
        </p:nvSpPr>
        <p:spPr>
          <a:xfrm>
            <a:off x="3850276" y="5310730"/>
            <a:ext cx="488170" cy="500893"/>
          </a:xfrm>
          <a:prstGeom prst="rect">
            <a:avLst/>
          </a:prstGeom>
          <a:solidFill>
            <a:srgbClr val="FDB8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15C2E519-D168-4201-8B74-6EFF76725BFB}"/>
              </a:ext>
            </a:extLst>
          </p:cNvPr>
          <p:cNvSpPr/>
          <p:nvPr/>
        </p:nvSpPr>
        <p:spPr>
          <a:xfrm>
            <a:off x="1902677" y="5811623"/>
            <a:ext cx="488170" cy="500893"/>
          </a:xfrm>
          <a:prstGeom prst="rect">
            <a:avLst/>
          </a:prstGeom>
          <a:solidFill>
            <a:srgbClr val="E22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D890191A-922C-43F6-9D9D-9960A3044EDF}"/>
              </a:ext>
            </a:extLst>
          </p:cNvPr>
          <p:cNvSpPr/>
          <p:nvPr/>
        </p:nvSpPr>
        <p:spPr>
          <a:xfrm>
            <a:off x="2390846" y="5811623"/>
            <a:ext cx="488170" cy="500893"/>
          </a:xfrm>
          <a:prstGeom prst="rect">
            <a:avLst/>
          </a:prstGeom>
          <a:solidFill>
            <a:srgbClr val="FDB8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D66E56F6-D27A-4044-9A72-2A405E99F582}"/>
              </a:ext>
            </a:extLst>
          </p:cNvPr>
          <p:cNvSpPr/>
          <p:nvPr/>
        </p:nvSpPr>
        <p:spPr>
          <a:xfrm>
            <a:off x="2876863" y="5811623"/>
            <a:ext cx="488170" cy="5008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BB073508-986E-4767-BEDE-4731FB6C94C9}"/>
              </a:ext>
            </a:extLst>
          </p:cNvPr>
          <p:cNvSpPr/>
          <p:nvPr/>
        </p:nvSpPr>
        <p:spPr>
          <a:xfrm>
            <a:off x="3365032" y="5811623"/>
            <a:ext cx="488170" cy="50089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7EFC7F87-6F7C-4329-8DEB-F84D4DE0F459}"/>
              </a:ext>
            </a:extLst>
          </p:cNvPr>
          <p:cNvSpPr/>
          <p:nvPr/>
        </p:nvSpPr>
        <p:spPr>
          <a:xfrm>
            <a:off x="3850276" y="5811623"/>
            <a:ext cx="488170" cy="5008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a:extLst>
              <a:ext uri="{FF2B5EF4-FFF2-40B4-BE49-F238E27FC236}">
                <a16:creationId xmlns:a16="http://schemas.microsoft.com/office/drawing/2014/main" id="{C55F2D9C-2568-4F21-8F15-54550F522561}"/>
              </a:ext>
            </a:extLst>
          </p:cNvPr>
          <p:cNvCxnSpPr>
            <a:cxnSpLocks/>
          </p:cNvCxnSpPr>
          <p:nvPr/>
        </p:nvCxnSpPr>
        <p:spPr>
          <a:xfrm flipV="1">
            <a:off x="1396598" y="3796973"/>
            <a:ext cx="0" cy="2506616"/>
          </a:xfrm>
          <a:prstGeom prst="straightConnector1">
            <a:avLst/>
          </a:prstGeom>
          <a:ln w="38100">
            <a:gradFill>
              <a:gsLst>
                <a:gs pos="0">
                  <a:srgbClr val="FF0000"/>
                </a:gs>
                <a:gs pos="100000">
                  <a:srgbClr val="00B050"/>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7BA51FB-1655-452A-9B23-C5D01CEF961A}"/>
              </a:ext>
            </a:extLst>
          </p:cNvPr>
          <p:cNvSpPr txBox="1"/>
          <p:nvPr/>
        </p:nvSpPr>
        <p:spPr>
          <a:xfrm>
            <a:off x="-74418" y="4723567"/>
            <a:ext cx="1495076" cy="646331"/>
          </a:xfrm>
          <a:prstGeom prst="rect">
            <a:avLst/>
          </a:prstGeom>
          <a:no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Time resolution</a:t>
            </a:r>
          </a:p>
        </p:txBody>
      </p:sp>
      <p:sp>
        <p:nvSpPr>
          <p:cNvPr id="3" name="Oval 2">
            <a:extLst>
              <a:ext uri="{FF2B5EF4-FFF2-40B4-BE49-F238E27FC236}">
                <a16:creationId xmlns:a16="http://schemas.microsoft.com/office/drawing/2014/main" id="{AB4DD4BE-15B4-481D-A3D5-F3F803911A0E}"/>
              </a:ext>
            </a:extLst>
          </p:cNvPr>
          <p:cNvSpPr/>
          <p:nvPr/>
        </p:nvSpPr>
        <p:spPr>
          <a:xfrm>
            <a:off x="1984001" y="3879130"/>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7D495AEF-4416-4B89-A565-43D493A0D61D}"/>
              </a:ext>
            </a:extLst>
          </p:cNvPr>
          <p:cNvSpPr/>
          <p:nvPr/>
        </p:nvSpPr>
        <p:spPr>
          <a:xfrm>
            <a:off x="2478735" y="3892520"/>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B693E67A-0A62-4ED9-BD57-6BEC96C4EA5F}"/>
              </a:ext>
            </a:extLst>
          </p:cNvPr>
          <p:cNvSpPr/>
          <p:nvPr/>
        </p:nvSpPr>
        <p:spPr>
          <a:xfrm>
            <a:off x="2944562" y="3889001"/>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E67FD454-D141-469B-8603-2F6879422E4B}"/>
              </a:ext>
            </a:extLst>
          </p:cNvPr>
          <p:cNvSpPr/>
          <p:nvPr/>
        </p:nvSpPr>
        <p:spPr>
          <a:xfrm>
            <a:off x="3442447" y="3876977"/>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B5C24702-734D-47BF-8EAF-1DEA553619B9}"/>
              </a:ext>
            </a:extLst>
          </p:cNvPr>
          <p:cNvSpPr/>
          <p:nvPr/>
        </p:nvSpPr>
        <p:spPr>
          <a:xfrm>
            <a:off x="3929713" y="3889863"/>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39498CF8-0C4F-4A2A-9A6D-4F288DC43CB7}"/>
              </a:ext>
            </a:extLst>
          </p:cNvPr>
          <p:cNvSpPr/>
          <p:nvPr/>
        </p:nvSpPr>
        <p:spPr>
          <a:xfrm>
            <a:off x="1984775" y="4391260"/>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501CA5DF-48CB-4258-976A-0C1757420D47}"/>
              </a:ext>
            </a:extLst>
          </p:cNvPr>
          <p:cNvSpPr/>
          <p:nvPr/>
        </p:nvSpPr>
        <p:spPr>
          <a:xfrm>
            <a:off x="2479400" y="4388949"/>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68CCA6B-6236-4B43-993D-4BAA07FFDB40}"/>
              </a:ext>
            </a:extLst>
          </p:cNvPr>
          <p:cNvSpPr/>
          <p:nvPr/>
        </p:nvSpPr>
        <p:spPr>
          <a:xfrm>
            <a:off x="2953568" y="4382683"/>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4BA956AF-B8D2-44BC-B2C0-A4799E556525}"/>
              </a:ext>
            </a:extLst>
          </p:cNvPr>
          <p:cNvSpPr/>
          <p:nvPr/>
        </p:nvSpPr>
        <p:spPr>
          <a:xfrm>
            <a:off x="3442447" y="4384486"/>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F26A937A-F114-424A-AE82-A0ED43BBEB30}"/>
              </a:ext>
            </a:extLst>
          </p:cNvPr>
          <p:cNvSpPr/>
          <p:nvPr/>
        </p:nvSpPr>
        <p:spPr>
          <a:xfrm>
            <a:off x="3922616" y="4388357"/>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855D2327-E2BA-4FD4-AFC3-ADF7CC45D722}"/>
              </a:ext>
            </a:extLst>
          </p:cNvPr>
          <p:cNvSpPr/>
          <p:nvPr/>
        </p:nvSpPr>
        <p:spPr>
          <a:xfrm>
            <a:off x="1986768" y="4876451"/>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940D818A-6E62-4685-94B5-78957197B343}"/>
              </a:ext>
            </a:extLst>
          </p:cNvPr>
          <p:cNvSpPr/>
          <p:nvPr/>
        </p:nvSpPr>
        <p:spPr>
          <a:xfrm>
            <a:off x="2485437" y="4883108"/>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9B24D4F0-A25B-410F-AE40-D5BF051C4DC1}"/>
              </a:ext>
            </a:extLst>
          </p:cNvPr>
          <p:cNvSpPr/>
          <p:nvPr/>
        </p:nvSpPr>
        <p:spPr>
          <a:xfrm>
            <a:off x="2974452" y="4883108"/>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3518BB84-3DE1-451A-B77E-3C9ACB0B7886}"/>
              </a:ext>
            </a:extLst>
          </p:cNvPr>
          <p:cNvSpPr/>
          <p:nvPr/>
        </p:nvSpPr>
        <p:spPr>
          <a:xfrm>
            <a:off x="3442447" y="4876451"/>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D83F42CF-7284-46B8-AEFF-FC28D183E7C2}"/>
              </a:ext>
            </a:extLst>
          </p:cNvPr>
          <p:cNvSpPr/>
          <p:nvPr/>
        </p:nvSpPr>
        <p:spPr>
          <a:xfrm>
            <a:off x="3926068" y="4874789"/>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79A14759-6CC5-421D-AF25-E21369B940DD}"/>
              </a:ext>
            </a:extLst>
          </p:cNvPr>
          <p:cNvSpPr/>
          <p:nvPr/>
        </p:nvSpPr>
        <p:spPr>
          <a:xfrm>
            <a:off x="1992710" y="5386271"/>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9F9CF1AC-EEF8-4F0B-A83D-F0E041E9BD9C}"/>
              </a:ext>
            </a:extLst>
          </p:cNvPr>
          <p:cNvSpPr/>
          <p:nvPr/>
        </p:nvSpPr>
        <p:spPr>
          <a:xfrm>
            <a:off x="2460536" y="5381807"/>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2F5817ED-A228-4CE2-9D13-9FB112317956}"/>
              </a:ext>
            </a:extLst>
          </p:cNvPr>
          <p:cNvSpPr/>
          <p:nvPr/>
        </p:nvSpPr>
        <p:spPr>
          <a:xfrm>
            <a:off x="2959814" y="5390734"/>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927A293A-E67B-470E-8E88-50600993104C}"/>
              </a:ext>
            </a:extLst>
          </p:cNvPr>
          <p:cNvSpPr/>
          <p:nvPr/>
        </p:nvSpPr>
        <p:spPr>
          <a:xfrm>
            <a:off x="3445831" y="5381807"/>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15A3B587-E3B8-48CC-A1D1-8B6F4E42C2F6}"/>
              </a:ext>
            </a:extLst>
          </p:cNvPr>
          <p:cNvSpPr/>
          <p:nvPr/>
        </p:nvSpPr>
        <p:spPr>
          <a:xfrm>
            <a:off x="3932218" y="5387395"/>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6E8BFA46-3323-4477-B821-AABCCF1FA0C6}"/>
              </a:ext>
            </a:extLst>
          </p:cNvPr>
          <p:cNvSpPr/>
          <p:nvPr/>
        </p:nvSpPr>
        <p:spPr>
          <a:xfrm>
            <a:off x="1993898" y="5887163"/>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860666F5-5E33-4911-8423-495AD2735DE5}"/>
              </a:ext>
            </a:extLst>
          </p:cNvPr>
          <p:cNvSpPr/>
          <p:nvPr/>
        </p:nvSpPr>
        <p:spPr>
          <a:xfrm>
            <a:off x="2468545" y="5873772"/>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2F2C2508-7F8C-44D9-A557-3D8DC06B6ED5}"/>
              </a:ext>
            </a:extLst>
          </p:cNvPr>
          <p:cNvSpPr/>
          <p:nvPr/>
        </p:nvSpPr>
        <p:spPr>
          <a:xfrm>
            <a:off x="2959780" y="5873772"/>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F4106174-91EE-453B-A82A-C34DEA8185D8}"/>
              </a:ext>
            </a:extLst>
          </p:cNvPr>
          <p:cNvSpPr/>
          <p:nvPr/>
        </p:nvSpPr>
        <p:spPr>
          <a:xfrm>
            <a:off x="3449746" y="5879344"/>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2C6C77EB-3881-4D8C-944A-69C511EAE040}"/>
              </a:ext>
            </a:extLst>
          </p:cNvPr>
          <p:cNvSpPr/>
          <p:nvPr/>
        </p:nvSpPr>
        <p:spPr>
          <a:xfrm>
            <a:off x="3934915" y="5881077"/>
            <a:ext cx="332221" cy="3408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3" name="Image 39">
            <a:extLst>
              <a:ext uri="{FF2B5EF4-FFF2-40B4-BE49-F238E27FC236}">
                <a16:creationId xmlns:a16="http://schemas.microsoft.com/office/drawing/2014/main" id="{F1E39899-0F5B-4423-B3E9-F2AB6C33CA2A}"/>
              </a:ext>
            </a:extLst>
          </p:cNvPr>
          <p:cNvPicPr>
            <a:picLocks noChangeAspect="1"/>
          </p:cNvPicPr>
          <p:nvPr/>
        </p:nvPicPr>
        <p:blipFill rotWithShape="1">
          <a:blip r:embed="rId3" cstate="print"/>
          <a:srcRect t="47844"/>
          <a:stretch/>
        </p:blipFill>
        <p:spPr bwMode="auto">
          <a:xfrm>
            <a:off x="3818634" y="1715281"/>
            <a:ext cx="2103964" cy="1504771"/>
          </a:xfrm>
          <a:prstGeom prst="rect">
            <a:avLst/>
          </a:prstGeom>
          <a:noFill/>
          <a:ln w="9525">
            <a:noFill/>
            <a:miter lim="800000"/>
            <a:headEnd/>
            <a:tailEnd/>
          </a:ln>
        </p:spPr>
      </p:pic>
      <p:sp>
        <p:nvSpPr>
          <p:cNvPr id="164" name="TextBox 163">
            <a:extLst>
              <a:ext uri="{FF2B5EF4-FFF2-40B4-BE49-F238E27FC236}">
                <a16:creationId xmlns:a16="http://schemas.microsoft.com/office/drawing/2014/main" id="{870F14B2-A248-4F70-A047-8C46B5BA8ACF}"/>
              </a:ext>
            </a:extLst>
          </p:cNvPr>
          <p:cNvSpPr txBox="1"/>
          <p:nvPr/>
        </p:nvSpPr>
        <p:spPr>
          <a:xfrm>
            <a:off x="1028990" y="794929"/>
            <a:ext cx="2014043" cy="523220"/>
          </a:xfrm>
          <a:prstGeom prst="rect">
            <a:avLst/>
          </a:prstGeom>
          <a:solidFill>
            <a:schemeClr val="bg1">
              <a:lumMod val="85000"/>
            </a:schemeClr>
          </a:solidFill>
        </p:spPr>
        <p:txBody>
          <a:bodyPr wrap="square" rtlCol="0">
            <a:spAutoFit/>
          </a:bodyPr>
          <a:lstStyle/>
          <a:p>
            <a:pPr algn="ctr"/>
            <a:r>
              <a:rPr lang="en-US" sz="2800" b="1" dirty="0">
                <a:solidFill>
                  <a:srgbClr val="000090"/>
                </a:solidFill>
                <a:latin typeface="Calibri" panose="020F0502020204030204" pitchFamily="34" charset="0"/>
                <a:cs typeface="Calibri" panose="020F0502020204030204" pitchFamily="34" charset="0"/>
              </a:rPr>
              <a:t>XBIC</a:t>
            </a:r>
            <a:endParaRPr lang="en-US" b="1" dirty="0">
              <a:solidFill>
                <a:srgbClr val="000090"/>
              </a:solidFill>
              <a:latin typeface="Calibri" panose="020F0502020204030204" pitchFamily="34" charset="0"/>
              <a:cs typeface="Calibri" panose="020F0502020204030204" pitchFamily="34" charset="0"/>
            </a:endParaRPr>
          </a:p>
        </p:txBody>
      </p:sp>
      <p:grpSp>
        <p:nvGrpSpPr>
          <p:cNvPr id="165" name="Group 164">
            <a:extLst>
              <a:ext uri="{FF2B5EF4-FFF2-40B4-BE49-F238E27FC236}">
                <a16:creationId xmlns:a16="http://schemas.microsoft.com/office/drawing/2014/main" id="{DD7B6DB0-3681-4C63-8191-54E248488C29}"/>
              </a:ext>
            </a:extLst>
          </p:cNvPr>
          <p:cNvGrpSpPr/>
          <p:nvPr/>
        </p:nvGrpSpPr>
        <p:grpSpPr>
          <a:xfrm>
            <a:off x="618029" y="1000878"/>
            <a:ext cx="10950578" cy="2390468"/>
            <a:chOff x="618029" y="1000878"/>
            <a:chExt cx="10950578" cy="2390468"/>
          </a:xfrm>
        </p:grpSpPr>
        <p:grpSp>
          <p:nvGrpSpPr>
            <p:cNvPr id="166" name="Groupe 31">
              <a:extLst>
                <a:ext uri="{FF2B5EF4-FFF2-40B4-BE49-F238E27FC236}">
                  <a16:creationId xmlns:a16="http://schemas.microsoft.com/office/drawing/2014/main" id="{FE4737C3-2CF7-479A-B540-B48F59A244CC}"/>
                </a:ext>
              </a:extLst>
            </p:cNvPr>
            <p:cNvGrpSpPr/>
            <p:nvPr/>
          </p:nvGrpSpPr>
          <p:grpSpPr>
            <a:xfrm>
              <a:off x="618029" y="1571850"/>
              <a:ext cx="3421479" cy="1742559"/>
              <a:chOff x="478603" y="719823"/>
              <a:chExt cx="4968943" cy="2766340"/>
            </a:xfrm>
          </p:grpSpPr>
          <p:sp>
            <p:nvSpPr>
              <p:cNvPr id="190" name="Rectangle 189">
                <a:extLst>
                  <a:ext uri="{FF2B5EF4-FFF2-40B4-BE49-F238E27FC236}">
                    <a16:creationId xmlns:a16="http://schemas.microsoft.com/office/drawing/2014/main" id="{137809CA-CB9E-4FEA-ADAC-8F8134233A2C}"/>
                  </a:ext>
                </a:extLst>
              </p:cNvPr>
              <p:cNvSpPr>
                <a:spLocks noChangeArrowheads="1"/>
              </p:cNvSpPr>
              <p:nvPr/>
            </p:nvSpPr>
            <p:spPr bwMode="auto">
              <a:xfrm rot="10800000">
                <a:off x="478603" y="1433995"/>
                <a:ext cx="4404101" cy="1377137"/>
              </a:xfrm>
              <a:prstGeom prst="rect">
                <a:avLst/>
              </a:prstGeom>
              <a:solidFill>
                <a:srgbClr val="FFF3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fr-FR" altLang="fr-FR" sz="1600" dirty="0" err="1">
                    <a:solidFill>
                      <a:srgbClr val="000000"/>
                    </a:solidFill>
                    <a:latin typeface="Calibri" panose="020F0502020204030204" pitchFamily="34" charset="0"/>
                  </a:rPr>
                  <a:t>SemiC</a:t>
                </a:r>
                <a:r>
                  <a:rPr lang="fr-FR" altLang="fr-FR" sz="1600" dirty="0">
                    <a:solidFill>
                      <a:srgbClr val="000000"/>
                    </a:solidFill>
                    <a:latin typeface="Calibri" panose="020F0502020204030204" pitchFamily="34" charset="0"/>
                  </a:rPr>
                  <a:t>.</a:t>
                </a:r>
                <a:endParaRPr lang="fr-FR" altLang="fr-FR" sz="1100" dirty="0">
                  <a:latin typeface="Arial" panose="020B0604020202020204" pitchFamily="34" charset="0"/>
                </a:endParaRPr>
              </a:p>
            </p:txBody>
          </p:sp>
          <p:sp>
            <p:nvSpPr>
              <p:cNvPr id="191" name="Rectangle 190">
                <a:extLst>
                  <a:ext uri="{FF2B5EF4-FFF2-40B4-BE49-F238E27FC236}">
                    <a16:creationId xmlns:a16="http://schemas.microsoft.com/office/drawing/2014/main" id="{E9EBD736-037B-4ABB-AB8F-351BE22683DB}"/>
                  </a:ext>
                </a:extLst>
              </p:cNvPr>
              <p:cNvSpPr>
                <a:spLocks noChangeArrowheads="1"/>
              </p:cNvSpPr>
              <p:nvPr/>
            </p:nvSpPr>
            <p:spPr bwMode="auto">
              <a:xfrm>
                <a:off x="817380" y="2811132"/>
                <a:ext cx="3757345" cy="266026"/>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fr-FR" sz="1350"/>
              </a:p>
            </p:txBody>
          </p:sp>
          <p:sp>
            <p:nvSpPr>
              <p:cNvPr id="192" name="Text Box 4">
                <a:extLst>
                  <a:ext uri="{FF2B5EF4-FFF2-40B4-BE49-F238E27FC236}">
                    <a16:creationId xmlns:a16="http://schemas.microsoft.com/office/drawing/2014/main" id="{B826C1C0-315E-43A0-9321-67E4B5BDE872}"/>
                  </a:ext>
                </a:extLst>
              </p:cNvPr>
              <p:cNvSpPr txBox="1">
                <a:spLocks noChangeArrowheads="1"/>
              </p:cNvSpPr>
              <p:nvPr/>
            </p:nvSpPr>
            <p:spPr bwMode="auto">
              <a:xfrm>
                <a:off x="2552330" y="1369893"/>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3" name="Text Box 5">
                <a:extLst>
                  <a:ext uri="{FF2B5EF4-FFF2-40B4-BE49-F238E27FC236}">
                    <a16:creationId xmlns:a16="http://schemas.microsoft.com/office/drawing/2014/main" id="{97C97E0E-A7B5-4B5F-B201-B77FD420EE4C}"/>
                  </a:ext>
                </a:extLst>
              </p:cNvPr>
              <p:cNvSpPr txBox="1">
                <a:spLocks noChangeArrowheads="1"/>
              </p:cNvSpPr>
              <p:nvPr/>
            </p:nvSpPr>
            <p:spPr bwMode="auto">
              <a:xfrm>
                <a:off x="2237671" y="163639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4" name="Text Box 6">
                <a:extLst>
                  <a:ext uri="{FF2B5EF4-FFF2-40B4-BE49-F238E27FC236}">
                    <a16:creationId xmlns:a16="http://schemas.microsoft.com/office/drawing/2014/main" id="{3DAD8C86-45DF-4CE1-B1E8-73EE95441758}"/>
                  </a:ext>
                </a:extLst>
              </p:cNvPr>
              <p:cNvSpPr txBox="1">
                <a:spLocks noChangeArrowheads="1"/>
              </p:cNvSpPr>
              <p:nvPr/>
            </p:nvSpPr>
            <p:spPr bwMode="auto">
              <a:xfrm>
                <a:off x="2427671" y="1822647"/>
                <a:ext cx="230984" cy="354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5" name="Text Box 7">
                <a:extLst>
                  <a:ext uri="{FF2B5EF4-FFF2-40B4-BE49-F238E27FC236}">
                    <a16:creationId xmlns:a16="http://schemas.microsoft.com/office/drawing/2014/main" id="{00F97786-81F2-4959-9AC2-1B4D0B3382C8}"/>
                  </a:ext>
                </a:extLst>
              </p:cNvPr>
              <p:cNvSpPr txBox="1">
                <a:spLocks noChangeArrowheads="1"/>
              </p:cNvSpPr>
              <p:nvPr/>
            </p:nvSpPr>
            <p:spPr bwMode="auto">
              <a:xfrm>
                <a:off x="3118453" y="190059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6" name="Text Box 8">
                <a:extLst>
                  <a:ext uri="{FF2B5EF4-FFF2-40B4-BE49-F238E27FC236}">
                    <a16:creationId xmlns:a16="http://schemas.microsoft.com/office/drawing/2014/main" id="{1ED3C81D-4D5F-4DD0-B751-954BA05CF19C}"/>
                  </a:ext>
                </a:extLst>
              </p:cNvPr>
              <p:cNvSpPr txBox="1">
                <a:spLocks noChangeArrowheads="1"/>
              </p:cNvSpPr>
              <p:nvPr/>
            </p:nvSpPr>
            <p:spPr bwMode="auto">
              <a:xfrm>
                <a:off x="3326128" y="209824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7" name="Text Box 9">
                <a:extLst>
                  <a:ext uri="{FF2B5EF4-FFF2-40B4-BE49-F238E27FC236}">
                    <a16:creationId xmlns:a16="http://schemas.microsoft.com/office/drawing/2014/main" id="{1EB8A7B5-75D3-454A-99F8-BBD2CA4548CD}"/>
                  </a:ext>
                </a:extLst>
              </p:cNvPr>
              <p:cNvSpPr txBox="1">
                <a:spLocks noChangeArrowheads="1"/>
              </p:cNvSpPr>
              <p:nvPr/>
            </p:nvSpPr>
            <p:spPr bwMode="auto">
              <a:xfrm>
                <a:off x="3081026" y="2286559"/>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8" name="Text Box 10">
                <a:extLst>
                  <a:ext uri="{FF2B5EF4-FFF2-40B4-BE49-F238E27FC236}">
                    <a16:creationId xmlns:a16="http://schemas.microsoft.com/office/drawing/2014/main" id="{F28E8E6F-73DE-4873-81CE-9445412DB28C}"/>
                  </a:ext>
                </a:extLst>
              </p:cNvPr>
              <p:cNvSpPr txBox="1">
                <a:spLocks noChangeArrowheads="1"/>
              </p:cNvSpPr>
              <p:nvPr/>
            </p:nvSpPr>
            <p:spPr bwMode="auto">
              <a:xfrm>
                <a:off x="2898651" y="171512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199" name="Text Box 11">
                <a:extLst>
                  <a:ext uri="{FF2B5EF4-FFF2-40B4-BE49-F238E27FC236}">
                    <a16:creationId xmlns:a16="http://schemas.microsoft.com/office/drawing/2014/main" id="{B9DEFEAF-2ED3-44AF-80C0-702700532228}"/>
                  </a:ext>
                </a:extLst>
              </p:cNvPr>
              <p:cNvSpPr txBox="1">
                <a:spLocks noChangeArrowheads="1"/>
              </p:cNvSpPr>
              <p:nvPr/>
            </p:nvSpPr>
            <p:spPr bwMode="auto">
              <a:xfrm>
                <a:off x="2546986" y="197159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00" name="Text Box 12">
                <a:extLst>
                  <a:ext uri="{FF2B5EF4-FFF2-40B4-BE49-F238E27FC236}">
                    <a16:creationId xmlns:a16="http://schemas.microsoft.com/office/drawing/2014/main" id="{F5C82540-CE7C-4195-9086-11787AC26888}"/>
                  </a:ext>
                </a:extLst>
              </p:cNvPr>
              <p:cNvSpPr txBox="1">
                <a:spLocks noChangeArrowheads="1"/>
              </p:cNvSpPr>
              <p:nvPr/>
            </p:nvSpPr>
            <p:spPr bwMode="auto">
              <a:xfrm>
                <a:off x="2693853" y="212895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01" name="Text Box 13">
                <a:extLst>
                  <a:ext uri="{FF2B5EF4-FFF2-40B4-BE49-F238E27FC236}">
                    <a16:creationId xmlns:a16="http://schemas.microsoft.com/office/drawing/2014/main" id="{5CF4FF15-A89E-4E85-88EA-EC90794BC6C8}"/>
                  </a:ext>
                </a:extLst>
              </p:cNvPr>
              <p:cNvSpPr txBox="1">
                <a:spLocks noChangeArrowheads="1"/>
              </p:cNvSpPr>
              <p:nvPr/>
            </p:nvSpPr>
            <p:spPr bwMode="auto">
              <a:xfrm>
                <a:off x="3500441" y="2272671"/>
                <a:ext cx="230983"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02" name="Text Box 14">
                <a:extLst>
                  <a:ext uri="{FF2B5EF4-FFF2-40B4-BE49-F238E27FC236}">
                    <a16:creationId xmlns:a16="http://schemas.microsoft.com/office/drawing/2014/main" id="{24619526-CAFA-4B88-8BDF-CCF3B17E1DDB}"/>
                  </a:ext>
                </a:extLst>
              </p:cNvPr>
              <p:cNvSpPr txBox="1">
                <a:spLocks noChangeArrowheads="1"/>
              </p:cNvSpPr>
              <p:nvPr/>
            </p:nvSpPr>
            <p:spPr bwMode="auto">
              <a:xfrm>
                <a:off x="2777969" y="1569898"/>
                <a:ext cx="158050" cy="2999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03" name="Text Box 15">
                <a:extLst>
                  <a:ext uri="{FF2B5EF4-FFF2-40B4-BE49-F238E27FC236}">
                    <a16:creationId xmlns:a16="http://schemas.microsoft.com/office/drawing/2014/main" id="{33D0D630-0A00-4779-92AC-2C6520F8A847}"/>
                  </a:ext>
                </a:extLst>
              </p:cNvPr>
              <p:cNvSpPr txBox="1">
                <a:spLocks noChangeArrowheads="1"/>
              </p:cNvSpPr>
              <p:nvPr/>
            </p:nvSpPr>
            <p:spPr bwMode="auto">
              <a:xfrm>
                <a:off x="1952639" y="145562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04" name="Text Box 16">
                <a:extLst>
                  <a:ext uri="{FF2B5EF4-FFF2-40B4-BE49-F238E27FC236}">
                    <a16:creationId xmlns:a16="http://schemas.microsoft.com/office/drawing/2014/main" id="{4D3FEB72-A94D-4430-A908-2128422B3D41}"/>
                  </a:ext>
                </a:extLst>
              </p:cNvPr>
              <p:cNvSpPr txBox="1">
                <a:spLocks noChangeArrowheads="1"/>
              </p:cNvSpPr>
              <p:nvPr/>
            </p:nvSpPr>
            <p:spPr bwMode="auto">
              <a:xfrm>
                <a:off x="1893838" y="131991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05" name="Rectangle 204">
                <a:extLst>
                  <a:ext uri="{FF2B5EF4-FFF2-40B4-BE49-F238E27FC236}">
                    <a16:creationId xmlns:a16="http://schemas.microsoft.com/office/drawing/2014/main" id="{CB5C7FE2-7540-4EE3-8FED-DD9DC6676C2B}"/>
                  </a:ext>
                </a:extLst>
              </p:cNvPr>
              <p:cNvSpPr>
                <a:spLocks noChangeArrowheads="1"/>
              </p:cNvSpPr>
              <p:nvPr/>
            </p:nvSpPr>
            <p:spPr bwMode="auto">
              <a:xfrm>
                <a:off x="817380" y="1185063"/>
                <a:ext cx="3757345" cy="248932"/>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1350">
                  <a:latin typeface="Arial" panose="020B0604020202020204" pitchFamily="34" charset="0"/>
                </a:endParaRPr>
              </a:p>
            </p:txBody>
          </p:sp>
          <p:sp>
            <p:nvSpPr>
              <p:cNvPr id="206" name="Text Box 18">
                <a:extLst>
                  <a:ext uri="{FF2B5EF4-FFF2-40B4-BE49-F238E27FC236}">
                    <a16:creationId xmlns:a16="http://schemas.microsoft.com/office/drawing/2014/main" id="{89E9ED9E-454E-4258-B8DB-A032C0E23DF2}"/>
                  </a:ext>
                </a:extLst>
              </p:cNvPr>
              <p:cNvSpPr txBox="1">
                <a:spLocks noChangeArrowheads="1"/>
              </p:cNvSpPr>
              <p:nvPr/>
            </p:nvSpPr>
            <p:spPr bwMode="auto">
              <a:xfrm>
                <a:off x="2276863" y="1294858"/>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cxnSp>
            <p:nvCxnSpPr>
              <p:cNvPr id="207" name="AutoShape 19">
                <a:extLst>
                  <a:ext uri="{FF2B5EF4-FFF2-40B4-BE49-F238E27FC236}">
                    <a16:creationId xmlns:a16="http://schemas.microsoft.com/office/drawing/2014/main" id="{E4D95787-F849-4BCC-938C-DF2A1FF3904F}"/>
                  </a:ext>
                </a:extLst>
              </p:cNvPr>
              <p:cNvCxnSpPr>
                <a:cxnSpLocks noChangeShapeType="1"/>
              </p:cNvCxnSpPr>
              <p:nvPr/>
            </p:nvCxnSpPr>
            <p:spPr bwMode="auto">
              <a:xfrm>
                <a:off x="1262665" y="719823"/>
                <a:ext cx="3102249" cy="2687145"/>
              </a:xfrm>
              <a:prstGeom prst="straightConnector1">
                <a:avLst/>
              </a:prstGeom>
              <a:noFill/>
              <a:ln w="254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8" name="AutoShape 20">
                <a:extLst>
                  <a:ext uri="{FF2B5EF4-FFF2-40B4-BE49-F238E27FC236}">
                    <a16:creationId xmlns:a16="http://schemas.microsoft.com/office/drawing/2014/main" id="{E7CD00A1-2588-4E1E-B809-0D8AF75C76AB}"/>
                  </a:ext>
                </a:extLst>
              </p:cNvPr>
              <p:cNvCxnSpPr>
                <a:cxnSpLocks noChangeShapeType="1"/>
              </p:cNvCxnSpPr>
              <p:nvPr/>
            </p:nvCxnSpPr>
            <p:spPr bwMode="auto">
              <a:xfrm flipV="1">
                <a:off x="4297544" y="1516260"/>
                <a:ext cx="0" cy="1153847"/>
              </a:xfrm>
              <a:prstGeom prst="straightConnector1">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09" name="Text Box 21">
                <a:extLst>
                  <a:ext uri="{FF2B5EF4-FFF2-40B4-BE49-F238E27FC236}">
                    <a16:creationId xmlns:a16="http://schemas.microsoft.com/office/drawing/2014/main" id="{979718AC-12EB-410E-B26D-D01C8E78332A}"/>
                  </a:ext>
                </a:extLst>
              </p:cNvPr>
              <p:cNvSpPr txBox="1">
                <a:spLocks noChangeArrowheads="1"/>
              </p:cNvSpPr>
              <p:nvPr/>
            </p:nvSpPr>
            <p:spPr bwMode="auto">
              <a:xfrm>
                <a:off x="3516687" y="3135735"/>
                <a:ext cx="857617" cy="3504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200" dirty="0">
                    <a:solidFill>
                      <a:srgbClr val="000000"/>
                    </a:solidFill>
                    <a:latin typeface="Calibri" panose="020F0502020204030204" pitchFamily="34" charset="0"/>
                  </a:rPr>
                  <a:t>X-ray</a:t>
                </a:r>
                <a:endParaRPr lang="fr-FR" altLang="fr-FR" sz="1050" dirty="0">
                  <a:latin typeface="Arial" panose="020B0604020202020204" pitchFamily="34" charset="0"/>
                </a:endParaRPr>
              </a:p>
            </p:txBody>
          </p:sp>
          <p:sp>
            <p:nvSpPr>
              <p:cNvPr id="210" name="Text Box 22">
                <a:extLst>
                  <a:ext uri="{FF2B5EF4-FFF2-40B4-BE49-F238E27FC236}">
                    <a16:creationId xmlns:a16="http://schemas.microsoft.com/office/drawing/2014/main" id="{95F2CE4D-162D-46EE-8BCA-D0C0E5103346}"/>
                  </a:ext>
                </a:extLst>
              </p:cNvPr>
              <p:cNvSpPr txBox="1">
                <a:spLocks noChangeArrowheads="1"/>
              </p:cNvSpPr>
              <p:nvPr/>
            </p:nvSpPr>
            <p:spPr bwMode="auto">
              <a:xfrm>
                <a:off x="3647149" y="1127500"/>
                <a:ext cx="1800397" cy="211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sp>
            <p:nvSpPr>
              <p:cNvPr id="211" name="Text Box 23">
                <a:extLst>
                  <a:ext uri="{FF2B5EF4-FFF2-40B4-BE49-F238E27FC236}">
                    <a16:creationId xmlns:a16="http://schemas.microsoft.com/office/drawing/2014/main" id="{1E8E3FF8-EC6E-41FF-A309-E2F22B7D781C}"/>
                  </a:ext>
                </a:extLst>
              </p:cNvPr>
              <p:cNvSpPr txBox="1">
                <a:spLocks noChangeArrowheads="1"/>
              </p:cNvSpPr>
              <p:nvPr/>
            </p:nvSpPr>
            <p:spPr bwMode="auto">
              <a:xfrm>
                <a:off x="867242" y="2789787"/>
                <a:ext cx="1791413" cy="319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pic>
            <p:nvPicPr>
              <p:cNvPr id="212" name="Picture 28">
                <a:extLst>
                  <a:ext uri="{FF2B5EF4-FFF2-40B4-BE49-F238E27FC236}">
                    <a16:creationId xmlns:a16="http://schemas.microsoft.com/office/drawing/2014/main" id="{769F29D6-9C8B-4C74-90A1-CAE6E653D03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7637" y="1869893"/>
                <a:ext cx="320812" cy="5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167" name="Groupe 184">
              <a:extLst>
                <a:ext uri="{FF2B5EF4-FFF2-40B4-BE49-F238E27FC236}">
                  <a16:creationId xmlns:a16="http://schemas.microsoft.com/office/drawing/2014/main" id="{5897F81A-88A2-472D-9912-F7FCA4331575}"/>
                </a:ext>
              </a:extLst>
            </p:cNvPr>
            <p:cNvGrpSpPr/>
            <p:nvPr/>
          </p:nvGrpSpPr>
          <p:grpSpPr>
            <a:xfrm>
              <a:off x="3431704" y="1568221"/>
              <a:ext cx="7859282" cy="1823125"/>
              <a:chOff x="2519674" y="1520541"/>
              <a:chExt cx="7558100" cy="1703219"/>
            </a:xfrm>
          </p:grpSpPr>
          <p:sp>
            <p:nvSpPr>
              <p:cNvPr id="172" name="Triangle isocèle 186">
                <a:extLst>
                  <a:ext uri="{FF2B5EF4-FFF2-40B4-BE49-F238E27FC236}">
                    <a16:creationId xmlns:a16="http://schemas.microsoft.com/office/drawing/2014/main" id="{9D5A8B55-8019-44C9-997B-01DFF67822F6}"/>
                  </a:ext>
                </a:extLst>
              </p:cNvPr>
              <p:cNvSpPr/>
              <p:nvPr/>
            </p:nvSpPr>
            <p:spPr>
              <a:xfrm rot="5400000">
                <a:off x="7486591" y="1666378"/>
                <a:ext cx="487724" cy="489298"/>
              </a:xfrm>
              <a:prstGeom prst="triangl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73" name="Connecteur droit 189">
                <a:extLst>
                  <a:ext uri="{FF2B5EF4-FFF2-40B4-BE49-F238E27FC236}">
                    <a16:creationId xmlns:a16="http://schemas.microsoft.com/office/drawing/2014/main" id="{6118F901-928A-4457-BCA0-C9243E38548E}"/>
                  </a:ext>
                </a:extLst>
              </p:cNvPr>
              <p:cNvCxnSpPr/>
              <p:nvPr/>
            </p:nvCxnSpPr>
            <p:spPr>
              <a:xfrm flipV="1">
                <a:off x="2527817" y="1558349"/>
                <a:ext cx="0" cy="3838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Connecteur droit 190">
                <a:extLst>
                  <a:ext uri="{FF2B5EF4-FFF2-40B4-BE49-F238E27FC236}">
                    <a16:creationId xmlns:a16="http://schemas.microsoft.com/office/drawing/2014/main" id="{57B57892-1F98-4215-ACD2-CD2D5A928958}"/>
                  </a:ext>
                </a:extLst>
              </p:cNvPr>
              <p:cNvCxnSpPr/>
              <p:nvPr/>
            </p:nvCxnSpPr>
            <p:spPr>
              <a:xfrm flipV="1">
                <a:off x="2530005" y="2861960"/>
                <a:ext cx="0" cy="3276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riangle isocèle 191">
                <a:extLst>
                  <a:ext uri="{FF2B5EF4-FFF2-40B4-BE49-F238E27FC236}">
                    <a16:creationId xmlns:a16="http://schemas.microsoft.com/office/drawing/2014/main" id="{04D38FB3-0373-4522-A332-71CE43B4D0AD}"/>
                  </a:ext>
                </a:extLst>
              </p:cNvPr>
              <p:cNvSpPr/>
              <p:nvPr/>
            </p:nvSpPr>
            <p:spPr>
              <a:xfrm rot="5400000">
                <a:off x="7515874" y="2364882"/>
                <a:ext cx="477084" cy="500331"/>
              </a:xfrm>
              <a:prstGeom prst="triangl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6" name="ZoneTexte 192">
                <a:extLst>
                  <a:ext uri="{FF2B5EF4-FFF2-40B4-BE49-F238E27FC236}">
                    <a16:creationId xmlns:a16="http://schemas.microsoft.com/office/drawing/2014/main" id="{630A6CCD-BCCC-4D97-88CC-35000F3635C2}"/>
                  </a:ext>
                </a:extLst>
              </p:cNvPr>
              <p:cNvSpPr txBox="1"/>
              <p:nvPr/>
            </p:nvSpPr>
            <p:spPr>
              <a:xfrm>
                <a:off x="7682454" y="1532732"/>
                <a:ext cx="725077" cy="258781"/>
              </a:xfrm>
              <a:prstGeom prst="rect">
                <a:avLst/>
              </a:prstGeom>
              <a:noFill/>
            </p:spPr>
            <p:txBody>
              <a:bodyPr wrap="square" rtlCol="0">
                <a:spAutoFit/>
              </a:bodyPr>
              <a:lstStyle/>
              <a:p>
                <a:r>
                  <a:rPr lang="fr-FR" sz="1200" b="1" dirty="0" err="1">
                    <a:solidFill>
                      <a:schemeClr val="tx2"/>
                    </a:solidFill>
                    <a:latin typeface="Calibri" panose="020F0502020204030204" pitchFamily="34" charset="0"/>
                    <a:ea typeface="Calibri" panose="020F0502020204030204" pitchFamily="34" charset="0"/>
                    <a:cs typeface="Calibri" panose="020F0502020204030204" pitchFamily="34" charset="0"/>
                  </a:rPr>
                  <a:t>Preamp</a:t>
                </a:r>
                <a:endParaRPr lang="fr-FR" sz="1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177" name="Rectangle 176">
                <a:extLst>
                  <a:ext uri="{FF2B5EF4-FFF2-40B4-BE49-F238E27FC236}">
                    <a16:creationId xmlns:a16="http://schemas.microsoft.com/office/drawing/2014/main" id="{796EFA85-1710-4A72-AC6E-AADD618E3479}"/>
                  </a:ext>
                </a:extLst>
              </p:cNvPr>
              <p:cNvSpPr/>
              <p:nvPr/>
            </p:nvSpPr>
            <p:spPr>
              <a:xfrm>
                <a:off x="8545466" y="1707798"/>
                <a:ext cx="1416892" cy="1169029"/>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ZoneTexte 195">
                <a:extLst>
                  <a:ext uri="{FF2B5EF4-FFF2-40B4-BE49-F238E27FC236}">
                    <a16:creationId xmlns:a16="http://schemas.microsoft.com/office/drawing/2014/main" id="{51838FDD-241F-495C-A8A3-7B2D72AFBD78}"/>
                  </a:ext>
                </a:extLst>
              </p:cNvPr>
              <p:cNvSpPr txBox="1"/>
              <p:nvPr/>
            </p:nvSpPr>
            <p:spPr>
              <a:xfrm>
                <a:off x="8430050" y="1948857"/>
                <a:ext cx="1647724" cy="603822"/>
              </a:xfrm>
              <a:prstGeom prst="rect">
                <a:avLst/>
              </a:prstGeom>
              <a:noFill/>
            </p:spPr>
            <p:txBody>
              <a:bodyPr wrap="square" rtlCol="0">
                <a:spAutoFit/>
              </a:bodyPr>
              <a:lstStyle/>
              <a:p>
                <a:pPr algn="ctr"/>
                <a:r>
                  <a:rPr lang="fr-FR" sz="1200" dirty="0"/>
                  <a:t>SAMPLING</a:t>
                </a:r>
              </a:p>
              <a:p>
                <a:pPr algn="ctr"/>
                <a:r>
                  <a:rPr lang="fr-FR" sz="1200" dirty="0"/>
                  <a:t>&amp;</a:t>
                </a:r>
              </a:p>
              <a:p>
                <a:pPr algn="ctr"/>
                <a:r>
                  <a:rPr lang="fr-FR" sz="1200" dirty="0"/>
                  <a:t>DAQ</a:t>
                </a:r>
              </a:p>
            </p:txBody>
          </p:sp>
          <p:cxnSp>
            <p:nvCxnSpPr>
              <p:cNvPr id="179" name="Connecteur droit 196">
                <a:extLst>
                  <a:ext uri="{FF2B5EF4-FFF2-40B4-BE49-F238E27FC236}">
                    <a16:creationId xmlns:a16="http://schemas.microsoft.com/office/drawing/2014/main" id="{6C57B56E-6456-46DC-B13E-28FFE971422A}"/>
                  </a:ext>
                </a:extLst>
              </p:cNvPr>
              <p:cNvCxnSpPr>
                <a:cxnSpLocks/>
              </p:cNvCxnSpPr>
              <p:nvPr/>
            </p:nvCxnSpPr>
            <p:spPr>
              <a:xfrm>
                <a:off x="7974383" y="1921739"/>
                <a:ext cx="5710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Connecteur droit 197">
                <a:extLst>
                  <a:ext uri="{FF2B5EF4-FFF2-40B4-BE49-F238E27FC236}">
                    <a16:creationId xmlns:a16="http://schemas.microsoft.com/office/drawing/2014/main" id="{C5C334F7-D9B5-49D9-AC42-0BEBCDD99AA3}"/>
                  </a:ext>
                </a:extLst>
              </p:cNvPr>
              <p:cNvCxnSpPr>
                <a:cxnSpLocks/>
                <a:stCxn id="175" idx="0"/>
              </p:cNvCxnSpPr>
              <p:nvPr/>
            </p:nvCxnSpPr>
            <p:spPr>
              <a:xfrm>
                <a:off x="8004581" y="2615048"/>
                <a:ext cx="540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Connecteur droit 200">
                <a:extLst>
                  <a:ext uri="{FF2B5EF4-FFF2-40B4-BE49-F238E27FC236}">
                    <a16:creationId xmlns:a16="http://schemas.microsoft.com/office/drawing/2014/main" id="{12BCFB45-F981-462E-8C73-AA4C19B5265D}"/>
                  </a:ext>
                </a:extLst>
              </p:cNvPr>
              <p:cNvCxnSpPr>
                <a:cxnSpLocks/>
                <a:endCxn id="187" idx="6"/>
              </p:cNvCxnSpPr>
              <p:nvPr/>
            </p:nvCxnSpPr>
            <p:spPr>
              <a:xfrm flipV="1">
                <a:off x="2519674" y="1545724"/>
                <a:ext cx="3187515" cy="188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Connecteur droit 201">
                <a:extLst>
                  <a:ext uri="{FF2B5EF4-FFF2-40B4-BE49-F238E27FC236}">
                    <a16:creationId xmlns:a16="http://schemas.microsoft.com/office/drawing/2014/main" id="{F68FFDB5-E835-4458-8C9E-75B4AD71A804}"/>
                  </a:ext>
                </a:extLst>
              </p:cNvPr>
              <p:cNvCxnSpPr>
                <a:cxnSpLocks/>
                <a:endCxn id="188" idx="5"/>
              </p:cNvCxnSpPr>
              <p:nvPr/>
            </p:nvCxnSpPr>
            <p:spPr>
              <a:xfrm>
                <a:off x="2527817" y="3198188"/>
                <a:ext cx="3193320" cy="181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Connecteur droit 202">
                <a:extLst>
                  <a:ext uri="{FF2B5EF4-FFF2-40B4-BE49-F238E27FC236}">
                    <a16:creationId xmlns:a16="http://schemas.microsoft.com/office/drawing/2014/main" id="{D5A772C1-2E76-4CB7-9E36-A1BDFC6924E0}"/>
                  </a:ext>
                </a:extLst>
              </p:cNvPr>
              <p:cNvCxnSpPr/>
              <p:nvPr/>
            </p:nvCxnSpPr>
            <p:spPr>
              <a:xfrm>
                <a:off x="5545920" y="2265249"/>
                <a:ext cx="3640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Connecteur droit 203">
                <a:extLst>
                  <a:ext uri="{FF2B5EF4-FFF2-40B4-BE49-F238E27FC236}">
                    <a16:creationId xmlns:a16="http://schemas.microsoft.com/office/drawing/2014/main" id="{48473BC5-14AD-4FED-B5A3-11EE4B264CC5}"/>
                  </a:ext>
                </a:extLst>
              </p:cNvPr>
              <p:cNvCxnSpPr/>
              <p:nvPr/>
            </p:nvCxnSpPr>
            <p:spPr>
              <a:xfrm>
                <a:off x="5639504" y="2366849"/>
                <a:ext cx="187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Connecteur droit 204">
                <a:extLst>
                  <a:ext uri="{FF2B5EF4-FFF2-40B4-BE49-F238E27FC236}">
                    <a16:creationId xmlns:a16="http://schemas.microsoft.com/office/drawing/2014/main" id="{6791F743-3D8E-4AAE-9775-AA6E37021D1B}"/>
                  </a:ext>
                </a:extLst>
              </p:cNvPr>
              <p:cNvCxnSpPr/>
              <p:nvPr/>
            </p:nvCxnSpPr>
            <p:spPr>
              <a:xfrm flipV="1">
                <a:off x="5729704" y="1556435"/>
                <a:ext cx="0" cy="7088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Connecteur droit 205">
                <a:extLst>
                  <a:ext uri="{FF2B5EF4-FFF2-40B4-BE49-F238E27FC236}">
                    <a16:creationId xmlns:a16="http://schemas.microsoft.com/office/drawing/2014/main" id="{1DC36E3E-7CF8-4101-9EC3-14D190D3B04A}"/>
                  </a:ext>
                </a:extLst>
              </p:cNvPr>
              <p:cNvCxnSpPr/>
              <p:nvPr/>
            </p:nvCxnSpPr>
            <p:spPr>
              <a:xfrm flipV="1">
                <a:off x="5729702" y="2375313"/>
                <a:ext cx="0" cy="8171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Ellipse 206">
                <a:extLst>
                  <a:ext uri="{FF2B5EF4-FFF2-40B4-BE49-F238E27FC236}">
                    <a16:creationId xmlns:a16="http://schemas.microsoft.com/office/drawing/2014/main" id="{7613CF5D-F306-4A05-AB42-5A69A6A97D66}"/>
                  </a:ext>
                </a:extLst>
              </p:cNvPr>
              <p:cNvSpPr/>
              <p:nvPr/>
            </p:nvSpPr>
            <p:spPr>
              <a:xfrm flipH="1">
                <a:off x="5707189" y="1520541"/>
                <a:ext cx="45719" cy="5036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Ellipse 207">
                <a:extLst>
                  <a:ext uri="{FF2B5EF4-FFF2-40B4-BE49-F238E27FC236}">
                    <a16:creationId xmlns:a16="http://schemas.microsoft.com/office/drawing/2014/main" id="{ABD888C6-E512-49D4-B956-79D0160E9DFE}"/>
                  </a:ext>
                </a:extLst>
              </p:cNvPr>
              <p:cNvSpPr/>
              <p:nvPr/>
            </p:nvSpPr>
            <p:spPr>
              <a:xfrm flipH="1">
                <a:off x="5714441" y="3173395"/>
                <a:ext cx="45719" cy="5036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89" name="ZoneTexte 210">
                    <a:extLst>
                      <a:ext uri="{FF2B5EF4-FFF2-40B4-BE49-F238E27FC236}">
                        <a16:creationId xmlns:a16="http://schemas.microsoft.com/office/drawing/2014/main" id="{F8BE5498-D1F1-4BD5-B2F0-366A37E894A8}"/>
                      </a:ext>
                    </a:extLst>
                  </p:cNvPr>
                  <p:cNvSpPr txBox="1"/>
                  <p:nvPr/>
                </p:nvSpPr>
                <p:spPr>
                  <a:xfrm>
                    <a:off x="5674532" y="2306855"/>
                    <a:ext cx="1238870" cy="3450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0" dirty="0" smtClean="0">
                              <a:latin typeface="Cambria Math" panose="02040503050406030204" pitchFamily="18" charset="0"/>
                            </a:rPr>
                            <m:t>1</m:t>
                          </m:r>
                          <m:r>
                            <a:rPr lang="fr-FR" b="0" i="0" dirty="0" smtClean="0">
                              <a:latin typeface="Cambria Math" panose="02040503050406030204" pitchFamily="18" charset="0"/>
                            </a:rPr>
                            <m:t> </m:t>
                          </m:r>
                          <m:r>
                            <m:rPr>
                              <m:sty m:val="p"/>
                            </m:rPr>
                            <a:rPr lang="fr-FR" b="0" i="0" dirty="0" smtClean="0">
                              <a:latin typeface="Cambria Math" panose="02040503050406030204" pitchFamily="18" charset="0"/>
                            </a:rPr>
                            <m:t>V</m:t>
                          </m:r>
                          <m:r>
                            <a:rPr lang="fr-FR" i="1" dirty="0">
                              <a:latin typeface="Cambria Math" panose="02040503050406030204" pitchFamily="18" charset="0"/>
                              <a:ea typeface="Cambria Math" panose="02040503050406030204" pitchFamily="18" charset="0"/>
                            </a:rPr>
                            <m:t>∙</m:t>
                          </m:r>
                          <m:sSup>
                            <m:sSupPr>
                              <m:ctrlPr>
                                <a:rPr lang="fr-FR" i="1" dirty="0" smtClean="0">
                                  <a:latin typeface="Cambria Math" panose="02040503050406030204" pitchFamily="18" charset="0"/>
                                </a:rPr>
                              </m:ctrlPr>
                            </m:sSupPr>
                            <m:e>
                              <m:r>
                                <a:rPr lang="fr-FR" b="0" i="1" dirty="0" smtClean="0">
                                  <a:latin typeface="Cambria Math" panose="02040503050406030204" pitchFamily="18" charset="0"/>
                                </a:rPr>
                                <m:t>µ</m:t>
                              </m:r>
                              <m:r>
                                <a:rPr lang="fr-FR" b="0" i="1" dirty="0" smtClean="0">
                                  <a:latin typeface="Cambria Math" panose="02040503050406030204" pitchFamily="18" charset="0"/>
                                </a:rPr>
                                <m:t>𝑚</m:t>
                              </m:r>
                            </m:e>
                            <m:sup>
                              <m:r>
                                <a:rPr lang="fr-FR" b="0" i="1" dirty="0" smtClean="0">
                                  <a:latin typeface="Cambria Math" panose="02040503050406030204" pitchFamily="18" charset="0"/>
                                </a:rPr>
                                <m:t>−</m:t>
                              </m:r>
                              <m:r>
                                <a:rPr lang="fr-FR" b="0" i="1" dirty="0" smtClean="0">
                                  <a:latin typeface="Cambria Math" panose="02040503050406030204" pitchFamily="18" charset="0"/>
                                </a:rPr>
                                <m:t>1</m:t>
                              </m:r>
                            </m:sup>
                          </m:sSup>
                        </m:oMath>
                      </m:oMathPara>
                    </a14:m>
                    <a:endParaRPr lang="fr-FR" dirty="0"/>
                  </a:p>
                </p:txBody>
              </p:sp>
            </mc:Choice>
            <mc:Fallback xmlns="">
              <p:sp>
                <p:nvSpPr>
                  <p:cNvPr id="64" name="ZoneTexte 210">
                    <a:extLst>
                      <a:ext uri="{FF2B5EF4-FFF2-40B4-BE49-F238E27FC236}">
                        <a16:creationId xmlns:a16="http://schemas.microsoft.com/office/drawing/2014/main" id="{02DC1E03-EA0C-4335-815E-7183B02D0D74}"/>
                      </a:ext>
                    </a:extLst>
                  </p:cNvPr>
                  <p:cNvSpPr txBox="1">
                    <a:spLocks noRot="1" noChangeAspect="1" noMove="1" noResize="1" noEditPoints="1" noAdjustHandles="1" noChangeArrowheads="1" noChangeShapeType="1" noTextEdit="1"/>
                  </p:cNvSpPr>
                  <p:nvPr/>
                </p:nvSpPr>
                <p:spPr>
                  <a:xfrm>
                    <a:off x="5674532" y="2306855"/>
                    <a:ext cx="1238870" cy="345041"/>
                  </a:xfrm>
                  <a:prstGeom prst="rect">
                    <a:avLst/>
                  </a:prstGeom>
                  <a:blipFill>
                    <a:blip r:embed="rId5"/>
                    <a:stretch>
                      <a:fillRect b="-4918"/>
                    </a:stretch>
                  </a:blipFill>
                </p:spPr>
                <p:txBody>
                  <a:bodyPr/>
                  <a:lstStyle/>
                  <a:p>
                    <a:r>
                      <a:rPr lang="en-US">
                        <a:noFill/>
                      </a:rPr>
                      <a:t> </a:t>
                    </a:r>
                  </a:p>
                </p:txBody>
              </p:sp>
            </mc:Fallback>
          </mc:AlternateContent>
        </p:grpSp>
        <p:sp>
          <p:nvSpPr>
            <p:cNvPr id="168" name="Oval 167">
              <a:extLst>
                <a:ext uri="{FF2B5EF4-FFF2-40B4-BE49-F238E27FC236}">
                  <a16:creationId xmlns:a16="http://schemas.microsoft.com/office/drawing/2014/main" id="{C7218E45-F42F-4395-AC43-C5E3D6381D74}"/>
                </a:ext>
              </a:extLst>
            </p:cNvPr>
            <p:cNvSpPr/>
            <p:nvPr/>
          </p:nvSpPr>
          <p:spPr>
            <a:xfrm>
              <a:off x="5638231" y="1360665"/>
              <a:ext cx="504044" cy="49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endParaRPr lang="en-US" dirty="0"/>
            </a:p>
          </p:txBody>
        </p:sp>
        <p:sp>
          <p:nvSpPr>
            <p:cNvPr id="169" name="Right Brace 168">
              <a:extLst>
                <a:ext uri="{FF2B5EF4-FFF2-40B4-BE49-F238E27FC236}">
                  <a16:creationId xmlns:a16="http://schemas.microsoft.com/office/drawing/2014/main" id="{4F93D24F-E499-4BD7-960D-34674149B4CC}"/>
                </a:ext>
              </a:extLst>
            </p:cNvPr>
            <p:cNvSpPr/>
            <p:nvPr/>
          </p:nvSpPr>
          <p:spPr>
            <a:xfrm rot="16200000">
              <a:off x="9721680" y="-608576"/>
              <a:ext cx="237474" cy="34563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0" name="Connecteur droit 197">
              <a:extLst>
                <a:ext uri="{FF2B5EF4-FFF2-40B4-BE49-F238E27FC236}">
                  <a16:creationId xmlns:a16="http://schemas.microsoft.com/office/drawing/2014/main" id="{7DBF3644-5260-411C-8CF3-8064B3D25EBC}"/>
                </a:ext>
              </a:extLst>
            </p:cNvPr>
            <p:cNvCxnSpPr>
              <a:cxnSpLocks/>
            </p:cNvCxnSpPr>
            <p:nvPr/>
          </p:nvCxnSpPr>
          <p:spPr>
            <a:xfrm>
              <a:off x="6769648" y="2872332"/>
              <a:ext cx="18260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Connecteur droit 197">
              <a:extLst>
                <a:ext uri="{FF2B5EF4-FFF2-40B4-BE49-F238E27FC236}">
                  <a16:creationId xmlns:a16="http://schemas.microsoft.com/office/drawing/2014/main" id="{3FE22C7D-08FA-4E4C-8590-037083526510}"/>
                </a:ext>
              </a:extLst>
            </p:cNvPr>
            <p:cNvCxnSpPr>
              <a:cxnSpLocks/>
            </p:cNvCxnSpPr>
            <p:nvPr/>
          </p:nvCxnSpPr>
          <p:spPr>
            <a:xfrm>
              <a:off x="6760741" y="1901952"/>
              <a:ext cx="18260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3" name="ZoneTexte 192">
            <a:extLst>
              <a:ext uri="{FF2B5EF4-FFF2-40B4-BE49-F238E27FC236}">
                <a16:creationId xmlns:a16="http://schemas.microsoft.com/office/drawing/2014/main" id="{E0BBA7E7-6B96-442C-ABD8-D0725297420D}"/>
              </a:ext>
            </a:extLst>
          </p:cNvPr>
          <p:cNvSpPr txBox="1"/>
          <p:nvPr/>
        </p:nvSpPr>
        <p:spPr>
          <a:xfrm>
            <a:off x="5355535" y="1030541"/>
            <a:ext cx="1081899" cy="276999"/>
          </a:xfrm>
          <a:prstGeom prst="rect">
            <a:avLst/>
          </a:prstGeom>
          <a:noFill/>
        </p:spPr>
        <p:txBody>
          <a:bodyPr wrap="none" rtlCol="0">
            <a:spAutoFit/>
          </a:bodyPr>
          <a:lstStyle/>
          <a:p>
            <a:pPr algn="ctr"/>
            <a:r>
              <a:rPr lang="en-US" sz="1200" b="1" dirty="0">
                <a:solidFill>
                  <a:srgbClr val="000090"/>
                </a:solidFill>
                <a:latin typeface="Calibri" panose="020F0502020204030204" pitchFamily="34" charset="0"/>
                <a:cs typeface="Calibri" panose="020F0502020204030204" pitchFamily="34" charset="0"/>
              </a:rPr>
              <a:t>Pico-ammeter</a:t>
            </a:r>
          </a:p>
        </p:txBody>
      </p:sp>
      <p:sp>
        <p:nvSpPr>
          <p:cNvPr id="214" name="ZoneTexte 192">
            <a:extLst>
              <a:ext uri="{FF2B5EF4-FFF2-40B4-BE49-F238E27FC236}">
                <a16:creationId xmlns:a16="http://schemas.microsoft.com/office/drawing/2014/main" id="{CD1B5414-9FCB-4458-8B47-B0DE267C8F98}"/>
              </a:ext>
            </a:extLst>
          </p:cNvPr>
          <p:cNvSpPr txBox="1"/>
          <p:nvPr/>
        </p:nvSpPr>
        <p:spPr>
          <a:xfrm>
            <a:off x="9176007" y="716859"/>
            <a:ext cx="1328825" cy="276999"/>
          </a:xfrm>
          <a:prstGeom prst="rect">
            <a:avLst/>
          </a:prstGeom>
          <a:noFill/>
        </p:spPr>
        <p:txBody>
          <a:bodyPr wrap="none" rtlCol="0">
            <a:spAutoFit/>
          </a:bodyPr>
          <a:lstStyle/>
          <a:p>
            <a:pPr algn="ctr"/>
            <a:r>
              <a:rPr lang="en-US" sz="1200" b="1" dirty="0">
                <a:solidFill>
                  <a:srgbClr val="000090"/>
                </a:solidFill>
                <a:latin typeface="Calibri" panose="020F0502020204030204" pitchFamily="34" charset="0"/>
                <a:cs typeface="Calibri" panose="020F0502020204030204" pitchFamily="34" charset="0"/>
              </a:rPr>
              <a:t>For timing studies</a:t>
            </a:r>
          </a:p>
        </p:txBody>
      </p:sp>
      <p:sp>
        <p:nvSpPr>
          <p:cNvPr id="216" name="Rectangle 18">
            <a:extLst>
              <a:ext uri="{FF2B5EF4-FFF2-40B4-BE49-F238E27FC236}">
                <a16:creationId xmlns:a16="http://schemas.microsoft.com/office/drawing/2014/main" id="{698C0BD0-3CCF-42F0-9C33-5013BA0BA076}"/>
              </a:ext>
            </a:extLst>
          </p:cNvPr>
          <p:cNvSpPr>
            <a:spLocks noChangeArrowheads="1"/>
          </p:cNvSpPr>
          <p:nvPr/>
        </p:nvSpPr>
        <p:spPr bwMode="auto">
          <a:xfrm>
            <a:off x="5164284" y="4006675"/>
            <a:ext cx="6645121" cy="2077162"/>
          </a:xfrm>
          <a:prstGeom prst="round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eaLnBrk="1" hangingPunct="1">
              <a:spcBef>
                <a:spcPct val="0"/>
              </a:spcBef>
              <a:spcAft>
                <a:spcPts val="600"/>
              </a:spcAft>
              <a:buClrTx/>
              <a:buFontTx/>
              <a:buNone/>
            </a:pPr>
            <a:r>
              <a:rPr lang="en-US" altLang="en-US" sz="1600" b="1" dirty="0">
                <a:solidFill>
                  <a:srgbClr val="FF0000"/>
                </a:solidFill>
                <a:latin typeface="Calibri" panose="020F0502020204030204" pitchFamily="34" charset="0"/>
              </a:rPr>
              <a:t>Monochromatic beam</a:t>
            </a:r>
            <a:r>
              <a:rPr lang="en-US" altLang="en-US" sz="1600" b="1" dirty="0">
                <a:solidFill>
                  <a:schemeClr val="accent1"/>
                </a:solidFill>
                <a:latin typeface="Calibri" panose="020F0502020204030204" pitchFamily="34" charset="0"/>
              </a:rPr>
              <a:t> (Energy around 10 keV) (Diameter around </a:t>
            </a:r>
            <a:r>
              <a:rPr lang="en-US" altLang="en-US" sz="1600" b="1" u="sng" dirty="0">
                <a:solidFill>
                  <a:srgbClr val="FF0000"/>
                </a:solidFill>
                <a:latin typeface="Calibri" panose="020F0502020204030204" pitchFamily="34" charset="0"/>
              </a:rPr>
              <a:t>100 µm</a:t>
            </a:r>
            <a:r>
              <a:rPr lang="en-US" altLang="en-US" sz="1600" b="1" dirty="0">
                <a:solidFill>
                  <a:schemeClr val="accent1"/>
                </a:solidFill>
                <a:latin typeface="Calibri" panose="020F0502020204030204" pitchFamily="34" charset="0"/>
              </a:rPr>
              <a:t>)</a:t>
            </a:r>
          </a:p>
          <a:p>
            <a:pPr eaLnBrk="1" hangingPunct="1">
              <a:spcBef>
                <a:spcPct val="0"/>
              </a:spcBef>
              <a:spcAft>
                <a:spcPts val="600"/>
              </a:spcAft>
              <a:buClrTx/>
              <a:buFontTx/>
              <a:buNone/>
            </a:pPr>
            <a:r>
              <a:rPr lang="en-US" altLang="en-US" sz="1600" b="1" dirty="0">
                <a:solidFill>
                  <a:schemeClr val="tx2"/>
                </a:solidFill>
                <a:latin typeface="Calibri" panose="020F0502020204030204" pitchFamily="34" charset="0"/>
              </a:rPr>
              <a:t>Monitoring by pin diode and ionization chamber</a:t>
            </a:r>
            <a:endParaRPr lang="en-US" altLang="en-US" sz="1600" b="1" dirty="0">
              <a:solidFill>
                <a:schemeClr val="accent1"/>
              </a:solidFill>
              <a:latin typeface="Calibri" panose="020F0502020204030204" pitchFamily="34" charset="0"/>
            </a:endParaRPr>
          </a:p>
          <a:p>
            <a:pPr eaLnBrk="1" hangingPunct="1">
              <a:spcBef>
                <a:spcPct val="0"/>
              </a:spcBef>
              <a:spcAft>
                <a:spcPts val="600"/>
              </a:spcAft>
              <a:buClrTx/>
              <a:buFontTx/>
              <a:buNone/>
            </a:pPr>
            <a:r>
              <a:rPr lang="en-US" altLang="en-US" sz="1600" b="1" dirty="0">
                <a:solidFill>
                  <a:schemeClr val="accent1"/>
                </a:solidFill>
                <a:latin typeface="Calibri" panose="020F0502020204030204" pitchFamily="34" charset="0"/>
              </a:rPr>
              <a:t>Scan with beam =&gt; </a:t>
            </a:r>
            <a:r>
              <a:rPr lang="en-US" altLang="en-US" sz="1600" b="1" u="sng" dirty="0">
                <a:solidFill>
                  <a:srgbClr val="FF0000"/>
                </a:solidFill>
                <a:latin typeface="Calibri" panose="020F0502020204030204" pitchFamily="34" charset="0"/>
              </a:rPr>
              <a:t>2D Time resolution map</a:t>
            </a:r>
          </a:p>
          <a:p>
            <a:pPr marL="285750" indent="-285750" eaLnBrk="1" hangingPunct="1">
              <a:spcBef>
                <a:spcPct val="0"/>
              </a:spcBef>
              <a:spcAft>
                <a:spcPts val="600"/>
              </a:spcAft>
              <a:buClrTx/>
              <a:buFont typeface="Symbol" panose="05050102010706020507" pitchFamily="18" charset="2"/>
              <a:buChar char="Þ"/>
            </a:pPr>
            <a:r>
              <a:rPr lang="en-US" altLang="en-US" sz="1600" b="1" dirty="0">
                <a:solidFill>
                  <a:srgbClr val="FF0000"/>
                </a:solidFill>
                <a:latin typeface="Calibri" panose="020F0502020204030204" pitchFamily="34" charset="0"/>
              </a:rPr>
              <a:t>Measure the impact of defects and impurities in the material on the transport of the charge carrier</a:t>
            </a:r>
          </a:p>
          <a:p>
            <a:pPr eaLnBrk="1" hangingPunct="1">
              <a:spcBef>
                <a:spcPct val="0"/>
              </a:spcBef>
              <a:spcAft>
                <a:spcPts val="600"/>
              </a:spcAft>
            </a:pPr>
            <a:r>
              <a:rPr lang="en-US" altLang="en-US" sz="1600" b="1" dirty="0">
                <a:solidFill>
                  <a:schemeClr val="accent1"/>
                </a:solidFill>
                <a:latin typeface="Calibri" panose="020F0502020204030204" pitchFamily="34" charset="0"/>
              </a:rPr>
              <a:t>Parameters : </a:t>
            </a:r>
            <a:r>
              <a:rPr lang="en-US" altLang="en-US" sz="1600" b="1" dirty="0">
                <a:solidFill>
                  <a:schemeClr val="tx2"/>
                </a:solidFill>
                <a:latin typeface="Calibri" panose="020F0502020204030204" pitchFamily="34" charset="0"/>
              </a:rPr>
              <a:t>Beam energy, beam flux and beam size </a:t>
            </a:r>
          </a:p>
        </p:txBody>
      </p:sp>
      <p:pic>
        <p:nvPicPr>
          <p:cNvPr id="215" name="Picture 4" descr="Visual search query image">
            <a:extLst>
              <a:ext uri="{FF2B5EF4-FFF2-40B4-BE49-F238E27FC236}">
                <a16:creationId xmlns:a16="http://schemas.microsoft.com/office/drawing/2014/main" id="{92BFC778-E7B1-448B-BDDA-E4C148951E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BE32D738-82AB-4C00-848D-2027A4732088}"/>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303053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9"/>
                                          </p:stCondLst>
                                        </p:cTn>
                                        <p:tgtEl>
                                          <p:spTgt spid="109"/>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260"/>
                            </p:stCondLst>
                            <p:childTnLst>
                              <p:par>
                                <p:cTn id="10" presetID="1" presetClass="entr" presetSubtype="0" fill="hold" grpId="0" nodeType="afterEffect">
                                  <p:stCondLst>
                                    <p:cond delay="250"/>
                                  </p:stCondLst>
                                  <p:childTnLst>
                                    <p:set>
                                      <p:cBhvr>
                                        <p:cTn id="11" dur="1" fill="hold">
                                          <p:stCondLst>
                                            <p:cond delay="9"/>
                                          </p:stCondLst>
                                        </p:cTn>
                                        <p:tgtEl>
                                          <p:spTgt spid="110"/>
                                        </p:tgtEl>
                                        <p:attrNameLst>
                                          <p:attrName>style.visibility</p:attrName>
                                        </p:attrNameLst>
                                      </p:cBhvr>
                                      <p:to>
                                        <p:strVal val="visible"/>
                                      </p:to>
                                    </p:set>
                                  </p:childTnLst>
                                </p:cTn>
                              </p:par>
                              <p:par>
                                <p:cTn id="12" presetID="1" presetClass="exit" presetSubtype="0" fill="hold" grpId="1" nodeType="withEffect">
                                  <p:stCondLst>
                                    <p:cond delay="250"/>
                                  </p:stCondLst>
                                  <p:childTnLst>
                                    <p:set>
                                      <p:cBhvr>
                                        <p:cTn id="13" dur="1" fill="hold">
                                          <p:stCondLst>
                                            <p:cond delay="0"/>
                                          </p:stCondLst>
                                        </p:cTn>
                                        <p:tgtEl>
                                          <p:spTgt spid="3"/>
                                        </p:tgtEl>
                                        <p:attrNameLst>
                                          <p:attrName>style.visibility</p:attrName>
                                        </p:attrNameLst>
                                      </p:cBhvr>
                                      <p:to>
                                        <p:strVal val="hidden"/>
                                      </p:to>
                                    </p:set>
                                  </p:childTnLst>
                                </p:cTn>
                              </p:par>
                              <p:par>
                                <p:cTn id="14" presetID="1" presetClass="entr" presetSubtype="0" fill="hold" grpId="0" nodeType="withEffect">
                                  <p:stCondLst>
                                    <p:cond delay="250"/>
                                  </p:stCondLst>
                                  <p:childTnLst>
                                    <p:set>
                                      <p:cBhvr>
                                        <p:cTn id="15" dur="1" fill="hold">
                                          <p:stCondLst>
                                            <p:cond delay="0"/>
                                          </p:stCondLst>
                                        </p:cTn>
                                        <p:tgtEl>
                                          <p:spTgt spid="114"/>
                                        </p:tgtEl>
                                        <p:attrNameLst>
                                          <p:attrName>style.visibility</p:attrName>
                                        </p:attrNameLst>
                                      </p:cBhvr>
                                      <p:to>
                                        <p:strVal val="visible"/>
                                      </p:to>
                                    </p:set>
                                  </p:childTnLst>
                                </p:cTn>
                              </p:par>
                            </p:childTnLst>
                          </p:cTn>
                        </p:par>
                        <p:par>
                          <p:cTn id="16" fill="hold">
                            <p:stCondLst>
                              <p:cond delay="520"/>
                            </p:stCondLst>
                            <p:childTnLst>
                              <p:par>
                                <p:cTn id="17" presetID="1" presetClass="entr" presetSubtype="0" fill="hold" grpId="0" nodeType="afterEffect">
                                  <p:stCondLst>
                                    <p:cond delay="250"/>
                                  </p:stCondLst>
                                  <p:childTnLst>
                                    <p:set>
                                      <p:cBhvr>
                                        <p:cTn id="18" dur="1" fill="hold">
                                          <p:stCondLst>
                                            <p:cond delay="9"/>
                                          </p:stCondLst>
                                        </p:cTn>
                                        <p:tgtEl>
                                          <p:spTgt spid="111"/>
                                        </p:tgtEl>
                                        <p:attrNameLst>
                                          <p:attrName>style.visibility</p:attrName>
                                        </p:attrNameLst>
                                      </p:cBhvr>
                                      <p:to>
                                        <p:strVal val="visible"/>
                                      </p:to>
                                    </p:set>
                                  </p:childTnLst>
                                </p:cTn>
                              </p:par>
                              <p:par>
                                <p:cTn id="19" presetID="1" presetClass="exit" presetSubtype="0" fill="hold" grpId="1" nodeType="withEffect">
                                  <p:stCondLst>
                                    <p:cond delay="250"/>
                                  </p:stCondLst>
                                  <p:childTnLst>
                                    <p:set>
                                      <p:cBhvr>
                                        <p:cTn id="20" dur="1" fill="hold">
                                          <p:stCondLst>
                                            <p:cond delay="0"/>
                                          </p:stCondLst>
                                        </p:cTn>
                                        <p:tgtEl>
                                          <p:spTgt spid="114"/>
                                        </p:tgtEl>
                                        <p:attrNameLst>
                                          <p:attrName>style.visibility</p:attrName>
                                        </p:attrNameLst>
                                      </p:cBhvr>
                                      <p:to>
                                        <p:strVal val="hidden"/>
                                      </p:to>
                                    </p:set>
                                  </p:childTnLst>
                                </p:cTn>
                              </p:par>
                              <p:par>
                                <p:cTn id="21" presetID="1" presetClass="entr" presetSubtype="0" fill="hold" grpId="0" nodeType="withEffect">
                                  <p:stCondLst>
                                    <p:cond delay="250"/>
                                  </p:stCondLst>
                                  <p:childTnLst>
                                    <p:set>
                                      <p:cBhvr>
                                        <p:cTn id="22" dur="1" fill="hold">
                                          <p:stCondLst>
                                            <p:cond delay="0"/>
                                          </p:stCondLst>
                                        </p:cTn>
                                        <p:tgtEl>
                                          <p:spTgt spid="117"/>
                                        </p:tgtEl>
                                        <p:attrNameLst>
                                          <p:attrName>style.visibility</p:attrName>
                                        </p:attrNameLst>
                                      </p:cBhvr>
                                      <p:to>
                                        <p:strVal val="visible"/>
                                      </p:to>
                                    </p:set>
                                  </p:childTnLst>
                                </p:cTn>
                              </p:par>
                            </p:childTnLst>
                          </p:cTn>
                        </p:par>
                        <p:par>
                          <p:cTn id="23" fill="hold">
                            <p:stCondLst>
                              <p:cond delay="780"/>
                            </p:stCondLst>
                            <p:childTnLst>
                              <p:par>
                                <p:cTn id="24" presetID="1" presetClass="entr" presetSubtype="0" fill="hold" grpId="0" nodeType="afterEffect">
                                  <p:stCondLst>
                                    <p:cond delay="250"/>
                                  </p:stCondLst>
                                  <p:childTnLst>
                                    <p:set>
                                      <p:cBhvr>
                                        <p:cTn id="25" dur="1" fill="hold">
                                          <p:stCondLst>
                                            <p:cond delay="9"/>
                                          </p:stCondLst>
                                        </p:cTn>
                                        <p:tgtEl>
                                          <p:spTgt spid="115"/>
                                        </p:tgtEl>
                                        <p:attrNameLst>
                                          <p:attrName>style.visibility</p:attrName>
                                        </p:attrNameLst>
                                      </p:cBhvr>
                                      <p:to>
                                        <p:strVal val="visible"/>
                                      </p:to>
                                    </p:set>
                                  </p:childTnLst>
                                </p:cTn>
                              </p:par>
                              <p:par>
                                <p:cTn id="26" presetID="1" presetClass="exit" presetSubtype="0" fill="hold" grpId="1" nodeType="withEffect">
                                  <p:stCondLst>
                                    <p:cond delay="250"/>
                                  </p:stCondLst>
                                  <p:childTnLst>
                                    <p:set>
                                      <p:cBhvr>
                                        <p:cTn id="27" dur="1" fill="hold">
                                          <p:stCondLst>
                                            <p:cond delay="0"/>
                                          </p:stCondLst>
                                        </p:cTn>
                                        <p:tgtEl>
                                          <p:spTgt spid="117"/>
                                        </p:tgtEl>
                                        <p:attrNameLst>
                                          <p:attrName>style.visibility</p:attrName>
                                        </p:attrNameLst>
                                      </p:cBhvr>
                                      <p:to>
                                        <p:strVal val="hidden"/>
                                      </p:to>
                                    </p:set>
                                  </p:childTnLst>
                                </p:cTn>
                              </p:par>
                              <p:par>
                                <p:cTn id="28" presetID="1" presetClass="entr" presetSubtype="0" fill="hold" grpId="0" nodeType="withEffect">
                                  <p:stCondLst>
                                    <p:cond delay="250"/>
                                  </p:stCondLst>
                                  <p:childTnLst>
                                    <p:set>
                                      <p:cBhvr>
                                        <p:cTn id="29" dur="1" fill="hold">
                                          <p:stCondLst>
                                            <p:cond delay="0"/>
                                          </p:stCondLst>
                                        </p:cTn>
                                        <p:tgtEl>
                                          <p:spTgt spid="128"/>
                                        </p:tgtEl>
                                        <p:attrNameLst>
                                          <p:attrName>style.visibility</p:attrName>
                                        </p:attrNameLst>
                                      </p:cBhvr>
                                      <p:to>
                                        <p:strVal val="visible"/>
                                      </p:to>
                                    </p:set>
                                  </p:childTnLst>
                                </p:cTn>
                              </p:par>
                            </p:childTnLst>
                          </p:cTn>
                        </p:par>
                        <p:par>
                          <p:cTn id="30" fill="hold">
                            <p:stCondLst>
                              <p:cond delay="1040"/>
                            </p:stCondLst>
                            <p:childTnLst>
                              <p:par>
                                <p:cTn id="31" presetID="1" presetClass="entr" presetSubtype="0" fill="hold" grpId="0" nodeType="afterEffect">
                                  <p:stCondLst>
                                    <p:cond delay="250"/>
                                  </p:stCondLst>
                                  <p:childTnLst>
                                    <p:set>
                                      <p:cBhvr>
                                        <p:cTn id="32" dur="1" fill="hold">
                                          <p:stCondLst>
                                            <p:cond delay="9"/>
                                          </p:stCondLst>
                                        </p:cTn>
                                        <p:tgtEl>
                                          <p:spTgt spid="116"/>
                                        </p:tgtEl>
                                        <p:attrNameLst>
                                          <p:attrName>style.visibility</p:attrName>
                                        </p:attrNameLst>
                                      </p:cBhvr>
                                      <p:to>
                                        <p:strVal val="visible"/>
                                      </p:to>
                                    </p:set>
                                  </p:childTnLst>
                                </p:cTn>
                              </p:par>
                              <p:par>
                                <p:cTn id="33" presetID="1" presetClass="exit" presetSubtype="0" fill="hold" grpId="1" nodeType="withEffect">
                                  <p:stCondLst>
                                    <p:cond delay="250"/>
                                  </p:stCondLst>
                                  <p:childTnLst>
                                    <p:set>
                                      <p:cBhvr>
                                        <p:cTn id="34" dur="1" fill="hold">
                                          <p:stCondLst>
                                            <p:cond delay="0"/>
                                          </p:stCondLst>
                                        </p:cTn>
                                        <p:tgtEl>
                                          <p:spTgt spid="128"/>
                                        </p:tgtEl>
                                        <p:attrNameLst>
                                          <p:attrName>style.visibility</p:attrName>
                                        </p:attrNameLst>
                                      </p:cBhvr>
                                      <p:to>
                                        <p:strVal val="hidden"/>
                                      </p:to>
                                    </p:set>
                                  </p:childTnLst>
                                </p:cTn>
                              </p:par>
                              <p:par>
                                <p:cTn id="35" presetID="1" presetClass="entr" presetSubtype="0" fill="hold" grpId="0" nodeType="withEffect">
                                  <p:stCondLst>
                                    <p:cond delay="250"/>
                                  </p:stCondLst>
                                  <p:childTnLst>
                                    <p:set>
                                      <p:cBhvr>
                                        <p:cTn id="36" dur="1" fill="hold">
                                          <p:stCondLst>
                                            <p:cond delay="0"/>
                                          </p:stCondLst>
                                        </p:cTn>
                                        <p:tgtEl>
                                          <p:spTgt spid="129"/>
                                        </p:tgtEl>
                                        <p:attrNameLst>
                                          <p:attrName>style.visibility</p:attrName>
                                        </p:attrNameLst>
                                      </p:cBhvr>
                                      <p:to>
                                        <p:strVal val="visible"/>
                                      </p:to>
                                    </p:set>
                                  </p:childTnLst>
                                </p:cTn>
                              </p:par>
                            </p:childTnLst>
                          </p:cTn>
                        </p:par>
                        <p:par>
                          <p:cTn id="37" fill="hold">
                            <p:stCondLst>
                              <p:cond delay="1300"/>
                            </p:stCondLst>
                            <p:childTnLst>
                              <p:par>
                                <p:cTn id="38" presetID="1" presetClass="entr" presetSubtype="0" fill="hold" grpId="0" nodeType="afterEffect">
                                  <p:stCondLst>
                                    <p:cond delay="250"/>
                                  </p:stCondLst>
                                  <p:childTnLst>
                                    <p:set>
                                      <p:cBhvr>
                                        <p:cTn id="39" dur="1" fill="hold">
                                          <p:stCondLst>
                                            <p:cond delay="9"/>
                                          </p:stCondLst>
                                        </p:cTn>
                                        <p:tgtEl>
                                          <p:spTgt spid="119"/>
                                        </p:tgtEl>
                                        <p:attrNameLst>
                                          <p:attrName>style.visibility</p:attrName>
                                        </p:attrNameLst>
                                      </p:cBhvr>
                                      <p:to>
                                        <p:strVal val="visible"/>
                                      </p:to>
                                    </p:set>
                                  </p:childTnLst>
                                </p:cTn>
                              </p:par>
                              <p:par>
                                <p:cTn id="40" presetID="1" presetClass="exit" presetSubtype="0" fill="hold" grpId="1" nodeType="withEffect">
                                  <p:stCondLst>
                                    <p:cond delay="250"/>
                                  </p:stCondLst>
                                  <p:childTnLst>
                                    <p:set>
                                      <p:cBhvr>
                                        <p:cTn id="41" dur="1" fill="hold">
                                          <p:stCondLst>
                                            <p:cond delay="0"/>
                                          </p:stCondLst>
                                        </p:cTn>
                                        <p:tgtEl>
                                          <p:spTgt spid="129"/>
                                        </p:tgtEl>
                                        <p:attrNameLst>
                                          <p:attrName>style.visibility</p:attrName>
                                        </p:attrNameLst>
                                      </p:cBhvr>
                                      <p:to>
                                        <p:strVal val="hidden"/>
                                      </p:to>
                                    </p:set>
                                  </p:childTnLst>
                                </p:cTn>
                              </p:par>
                              <p:par>
                                <p:cTn id="42" presetID="1" presetClass="entr" presetSubtype="0" fill="hold" grpId="0" nodeType="withEffect">
                                  <p:stCondLst>
                                    <p:cond delay="250"/>
                                  </p:stCondLst>
                                  <p:childTnLst>
                                    <p:set>
                                      <p:cBhvr>
                                        <p:cTn id="43" dur="1" fill="hold">
                                          <p:stCondLst>
                                            <p:cond delay="0"/>
                                          </p:stCondLst>
                                        </p:cTn>
                                        <p:tgtEl>
                                          <p:spTgt spid="143"/>
                                        </p:tgtEl>
                                        <p:attrNameLst>
                                          <p:attrName>style.visibility</p:attrName>
                                        </p:attrNameLst>
                                      </p:cBhvr>
                                      <p:to>
                                        <p:strVal val="visible"/>
                                      </p:to>
                                    </p:set>
                                  </p:childTnLst>
                                </p:cTn>
                              </p:par>
                            </p:childTnLst>
                          </p:cTn>
                        </p:par>
                        <p:par>
                          <p:cTn id="44" fill="hold">
                            <p:stCondLst>
                              <p:cond delay="1560"/>
                            </p:stCondLst>
                            <p:childTnLst>
                              <p:par>
                                <p:cTn id="45" presetID="1" presetClass="entr" presetSubtype="0" fill="hold" grpId="0" nodeType="afterEffect">
                                  <p:stCondLst>
                                    <p:cond delay="250"/>
                                  </p:stCondLst>
                                  <p:childTnLst>
                                    <p:set>
                                      <p:cBhvr>
                                        <p:cTn id="46" dur="1" fill="hold">
                                          <p:stCondLst>
                                            <p:cond delay="9"/>
                                          </p:stCondLst>
                                        </p:cTn>
                                        <p:tgtEl>
                                          <p:spTgt spid="120"/>
                                        </p:tgtEl>
                                        <p:attrNameLst>
                                          <p:attrName>style.visibility</p:attrName>
                                        </p:attrNameLst>
                                      </p:cBhvr>
                                      <p:to>
                                        <p:strVal val="visible"/>
                                      </p:to>
                                    </p:set>
                                  </p:childTnLst>
                                </p:cTn>
                              </p:par>
                              <p:par>
                                <p:cTn id="47" presetID="1" presetClass="exit" presetSubtype="0" fill="hold" grpId="1" nodeType="withEffect">
                                  <p:stCondLst>
                                    <p:cond delay="250"/>
                                  </p:stCondLst>
                                  <p:childTnLst>
                                    <p:set>
                                      <p:cBhvr>
                                        <p:cTn id="48" dur="1" fill="hold">
                                          <p:stCondLst>
                                            <p:cond delay="0"/>
                                          </p:stCondLst>
                                        </p:cTn>
                                        <p:tgtEl>
                                          <p:spTgt spid="143"/>
                                        </p:tgtEl>
                                        <p:attrNameLst>
                                          <p:attrName>style.visibility</p:attrName>
                                        </p:attrNameLst>
                                      </p:cBhvr>
                                      <p:to>
                                        <p:strVal val="hidden"/>
                                      </p:to>
                                    </p:set>
                                  </p:childTnLst>
                                </p:cTn>
                              </p:par>
                              <p:par>
                                <p:cTn id="49" presetID="1" presetClass="entr" presetSubtype="0" fill="hold" grpId="0" nodeType="withEffect">
                                  <p:stCondLst>
                                    <p:cond delay="250"/>
                                  </p:stCondLst>
                                  <p:childTnLst>
                                    <p:set>
                                      <p:cBhvr>
                                        <p:cTn id="50" dur="1" fill="hold">
                                          <p:stCondLst>
                                            <p:cond delay="0"/>
                                          </p:stCondLst>
                                        </p:cTn>
                                        <p:tgtEl>
                                          <p:spTgt spid="144"/>
                                        </p:tgtEl>
                                        <p:attrNameLst>
                                          <p:attrName>style.visibility</p:attrName>
                                        </p:attrNameLst>
                                      </p:cBhvr>
                                      <p:to>
                                        <p:strVal val="visible"/>
                                      </p:to>
                                    </p:set>
                                  </p:childTnLst>
                                </p:cTn>
                              </p:par>
                            </p:childTnLst>
                          </p:cTn>
                        </p:par>
                        <p:par>
                          <p:cTn id="51" fill="hold">
                            <p:stCondLst>
                              <p:cond delay="1820"/>
                            </p:stCondLst>
                            <p:childTnLst>
                              <p:par>
                                <p:cTn id="52" presetID="1" presetClass="entr" presetSubtype="0" fill="hold" grpId="0" nodeType="afterEffect">
                                  <p:stCondLst>
                                    <p:cond delay="250"/>
                                  </p:stCondLst>
                                  <p:childTnLst>
                                    <p:set>
                                      <p:cBhvr>
                                        <p:cTn id="53" dur="1" fill="hold">
                                          <p:stCondLst>
                                            <p:cond delay="9"/>
                                          </p:stCondLst>
                                        </p:cTn>
                                        <p:tgtEl>
                                          <p:spTgt spid="121"/>
                                        </p:tgtEl>
                                        <p:attrNameLst>
                                          <p:attrName>style.visibility</p:attrName>
                                        </p:attrNameLst>
                                      </p:cBhvr>
                                      <p:to>
                                        <p:strVal val="visible"/>
                                      </p:to>
                                    </p:set>
                                  </p:childTnLst>
                                </p:cTn>
                              </p:par>
                              <p:par>
                                <p:cTn id="54" presetID="1" presetClass="exit" presetSubtype="0" fill="hold" grpId="1" nodeType="withEffect">
                                  <p:stCondLst>
                                    <p:cond delay="250"/>
                                  </p:stCondLst>
                                  <p:childTnLst>
                                    <p:set>
                                      <p:cBhvr>
                                        <p:cTn id="55" dur="1" fill="hold">
                                          <p:stCondLst>
                                            <p:cond delay="0"/>
                                          </p:stCondLst>
                                        </p:cTn>
                                        <p:tgtEl>
                                          <p:spTgt spid="144"/>
                                        </p:tgtEl>
                                        <p:attrNameLst>
                                          <p:attrName>style.visibility</p:attrName>
                                        </p:attrNameLst>
                                      </p:cBhvr>
                                      <p:to>
                                        <p:strVal val="hidden"/>
                                      </p:to>
                                    </p:set>
                                  </p:childTnLst>
                                </p:cTn>
                              </p:par>
                              <p:par>
                                <p:cTn id="56" presetID="1" presetClass="entr" presetSubtype="0" fill="hold" grpId="0" nodeType="withEffect">
                                  <p:stCondLst>
                                    <p:cond delay="250"/>
                                  </p:stCondLst>
                                  <p:childTnLst>
                                    <p:set>
                                      <p:cBhvr>
                                        <p:cTn id="57" dur="1" fill="hold">
                                          <p:stCondLst>
                                            <p:cond delay="0"/>
                                          </p:stCondLst>
                                        </p:cTn>
                                        <p:tgtEl>
                                          <p:spTgt spid="145"/>
                                        </p:tgtEl>
                                        <p:attrNameLst>
                                          <p:attrName>style.visibility</p:attrName>
                                        </p:attrNameLst>
                                      </p:cBhvr>
                                      <p:to>
                                        <p:strVal val="visible"/>
                                      </p:to>
                                    </p:set>
                                  </p:childTnLst>
                                </p:cTn>
                              </p:par>
                            </p:childTnLst>
                          </p:cTn>
                        </p:par>
                        <p:par>
                          <p:cTn id="58" fill="hold">
                            <p:stCondLst>
                              <p:cond delay="2080"/>
                            </p:stCondLst>
                            <p:childTnLst>
                              <p:par>
                                <p:cTn id="59" presetID="1" presetClass="entr" presetSubtype="0" fill="hold" grpId="0" nodeType="afterEffect">
                                  <p:stCondLst>
                                    <p:cond delay="250"/>
                                  </p:stCondLst>
                                  <p:childTnLst>
                                    <p:set>
                                      <p:cBhvr>
                                        <p:cTn id="60" dur="1" fill="hold">
                                          <p:stCondLst>
                                            <p:cond delay="9"/>
                                          </p:stCondLst>
                                        </p:cTn>
                                        <p:tgtEl>
                                          <p:spTgt spid="122"/>
                                        </p:tgtEl>
                                        <p:attrNameLst>
                                          <p:attrName>style.visibility</p:attrName>
                                        </p:attrNameLst>
                                      </p:cBhvr>
                                      <p:to>
                                        <p:strVal val="visible"/>
                                      </p:to>
                                    </p:set>
                                  </p:childTnLst>
                                </p:cTn>
                              </p:par>
                              <p:par>
                                <p:cTn id="61" presetID="1" presetClass="exit" presetSubtype="0" fill="hold" grpId="1" nodeType="withEffect">
                                  <p:stCondLst>
                                    <p:cond delay="250"/>
                                  </p:stCondLst>
                                  <p:childTnLst>
                                    <p:set>
                                      <p:cBhvr>
                                        <p:cTn id="62" dur="1" fill="hold">
                                          <p:stCondLst>
                                            <p:cond delay="0"/>
                                          </p:stCondLst>
                                        </p:cTn>
                                        <p:tgtEl>
                                          <p:spTgt spid="145"/>
                                        </p:tgtEl>
                                        <p:attrNameLst>
                                          <p:attrName>style.visibility</p:attrName>
                                        </p:attrNameLst>
                                      </p:cBhvr>
                                      <p:to>
                                        <p:strVal val="hidden"/>
                                      </p:to>
                                    </p:set>
                                  </p:childTnLst>
                                </p:cTn>
                              </p:par>
                              <p:par>
                                <p:cTn id="63" presetID="1" presetClass="entr" presetSubtype="0" fill="hold" grpId="0" nodeType="withEffect">
                                  <p:stCondLst>
                                    <p:cond delay="250"/>
                                  </p:stCondLst>
                                  <p:childTnLst>
                                    <p:set>
                                      <p:cBhvr>
                                        <p:cTn id="64" dur="1" fill="hold">
                                          <p:stCondLst>
                                            <p:cond delay="0"/>
                                          </p:stCondLst>
                                        </p:cTn>
                                        <p:tgtEl>
                                          <p:spTgt spid="146"/>
                                        </p:tgtEl>
                                        <p:attrNameLst>
                                          <p:attrName>style.visibility</p:attrName>
                                        </p:attrNameLst>
                                      </p:cBhvr>
                                      <p:to>
                                        <p:strVal val="visible"/>
                                      </p:to>
                                    </p:set>
                                  </p:childTnLst>
                                </p:cTn>
                              </p:par>
                            </p:childTnLst>
                          </p:cTn>
                        </p:par>
                        <p:par>
                          <p:cTn id="65" fill="hold">
                            <p:stCondLst>
                              <p:cond delay="2340"/>
                            </p:stCondLst>
                            <p:childTnLst>
                              <p:par>
                                <p:cTn id="66" presetID="1" presetClass="entr" presetSubtype="0" fill="hold" grpId="0" nodeType="afterEffect">
                                  <p:stCondLst>
                                    <p:cond delay="250"/>
                                  </p:stCondLst>
                                  <p:childTnLst>
                                    <p:set>
                                      <p:cBhvr>
                                        <p:cTn id="67" dur="1" fill="hold">
                                          <p:stCondLst>
                                            <p:cond delay="9"/>
                                          </p:stCondLst>
                                        </p:cTn>
                                        <p:tgtEl>
                                          <p:spTgt spid="123"/>
                                        </p:tgtEl>
                                        <p:attrNameLst>
                                          <p:attrName>style.visibility</p:attrName>
                                        </p:attrNameLst>
                                      </p:cBhvr>
                                      <p:to>
                                        <p:strVal val="visible"/>
                                      </p:to>
                                    </p:set>
                                  </p:childTnLst>
                                </p:cTn>
                              </p:par>
                              <p:par>
                                <p:cTn id="68" presetID="1" presetClass="exit" presetSubtype="0" fill="hold" grpId="1" nodeType="withEffect">
                                  <p:stCondLst>
                                    <p:cond delay="250"/>
                                  </p:stCondLst>
                                  <p:childTnLst>
                                    <p:set>
                                      <p:cBhvr>
                                        <p:cTn id="69" dur="1" fill="hold">
                                          <p:stCondLst>
                                            <p:cond delay="0"/>
                                          </p:stCondLst>
                                        </p:cTn>
                                        <p:tgtEl>
                                          <p:spTgt spid="146"/>
                                        </p:tgtEl>
                                        <p:attrNameLst>
                                          <p:attrName>style.visibility</p:attrName>
                                        </p:attrNameLst>
                                      </p:cBhvr>
                                      <p:to>
                                        <p:strVal val="hidden"/>
                                      </p:to>
                                    </p:set>
                                  </p:childTnLst>
                                </p:cTn>
                              </p:par>
                              <p:par>
                                <p:cTn id="70" presetID="1" presetClass="entr" presetSubtype="0" fill="hold" grpId="0" nodeType="withEffect">
                                  <p:stCondLst>
                                    <p:cond delay="250"/>
                                  </p:stCondLst>
                                  <p:childTnLst>
                                    <p:set>
                                      <p:cBhvr>
                                        <p:cTn id="71" dur="1" fill="hold">
                                          <p:stCondLst>
                                            <p:cond delay="0"/>
                                          </p:stCondLst>
                                        </p:cTn>
                                        <p:tgtEl>
                                          <p:spTgt spid="147"/>
                                        </p:tgtEl>
                                        <p:attrNameLst>
                                          <p:attrName>style.visibility</p:attrName>
                                        </p:attrNameLst>
                                      </p:cBhvr>
                                      <p:to>
                                        <p:strVal val="visible"/>
                                      </p:to>
                                    </p:set>
                                  </p:childTnLst>
                                </p:cTn>
                              </p:par>
                            </p:childTnLst>
                          </p:cTn>
                        </p:par>
                        <p:par>
                          <p:cTn id="72" fill="hold">
                            <p:stCondLst>
                              <p:cond delay="2600"/>
                            </p:stCondLst>
                            <p:childTnLst>
                              <p:par>
                                <p:cTn id="73" presetID="1" presetClass="entr" presetSubtype="0" fill="hold" grpId="0" nodeType="afterEffect">
                                  <p:stCondLst>
                                    <p:cond delay="250"/>
                                  </p:stCondLst>
                                  <p:childTnLst>
                                    <p:set>
                                      <p:cBhvr>
                                        <p:cTn id="74" dur="1" fill="hold">
                                          <p:stCondLst>
                                            <p:cond delay="9"/>
                                          </p:stCondLst>
                                        </p:cTn>
                                        <p:tgtEl>
                                          <p:spTgt spid="124"/>
                                        </p:tgtEl>
                                        <p:attrNameLst>
                                          <p:attrName>style.visibility</p:attrName>
                                        </p:attrNameLst>
                                      </p:cBhvr>
                                      <p:to>
                                        <p:strVal val="visible"/>
                                      </p:to>
                                    </p:set>
                                  </p:childTnLst>
                                </p:cTn>
                              </p:par>
                              <p:par>
                                <p:cTn id="75" presetID="1" presetClass="exit" presetSubtype="0" fill="hold" grpId="1" nodeType="withEffect">
                                  <p:stCondLst>
                                    <p:cond delay="250"/>
                                  </p:stCondLst>
                                  <p:childTnLst>
                                    <p:set>
                                      <p:cBhvr>
                                        <p:cTn id="76" dur="1" fill="hold">
                                          <p:stCondLst>
                                            <p:cond delay="0"/>
                                          </p:stCondLst>
                                        </p:cTn>
                                        <p:tgtEl>
                                          <p:spTgt spid="147"/>
                                        </p:tgtEl>
                                        <p:attrNameLst>
                                          <p:attrName>style.visibility</p:attrName>
                                        </p:attrNameLst>
                                      </p:cBhvr>
                                      <p:to>
                                        <p:strVal val="hidden"/>
                                      </p:to>
                                    </p:set>
                                  </p:childTnLst>
                                </p:cTn>
                              </p:par>
                              <p:par>
                                <p:cTn id="77" presetID="1" presetClass="entr" presetSubtype="0" fill="hold" grpId="0" nodeType="withEffect">
                                  <p:stCondLst>
                                    <p:cond delay="250"/>
                                  </p:stCondLst>
                                  <p:childTnLst>
                                    <p:set>
                                      <p:cBhvr>
                                        <p:cTn id="78" dur="1" fill="hold">
                                          <p:stCondLst>
                                            <p:cond delay="0"/>
                                          </p:stCondLst>
                                        </p:cTn>
                                        <p:tgtEl>
                                          <p:spTgt spid="148"/>
                                        </p:tgtEl>
                                        <p:attrNameLst>
                                          <p:attrName>style.visibility</p:attrName>
                                        </p:attrNameLst>
                                      </p:cBhvr>
                                      <p:to>
                                        <p:strVal val="visible"/>
                                      </p:to>
                                    </p:set>
                                  </p:childTnLst>
                                </p:cTn>
                              </p:par>
                            </p:childTnLst>
                          </p:cTn>
                        </p:par>
                        <p:par>
                          <p:cTn id="79" fill="hold">
                            <p:stCondLst>
                              <p:cond delay="2860"/>
                            </p:stCondLst>
                            <p:childTnLst>
                              <p:par>
                                <p:cTn id="80" presetID="1" presetClass="entr" presetSubtype="0" fill="hold" grpId="0" nodeType="afterEffect">
                                  <p:stCondLst>
                                    <p:cond delay="250"/>
                                  </p:stCondLst>
                                  <p:childTnLst>
                                    <p:set>
                                      <p:cBhvr>
                                        <p:cTn id="81" dur="1" fill="hold">
                                          <p:stCondLst>
                                            <p:cond delay="9"/>
                                          </p:stCondLst>
                                        </p:cTn>
                                        <p:tgtEl>
                                          <p:spTgt spid="125"/>
                                        </p:tgtEl>
                                        <p:attrNameLst>
                                          <p:attrName>style.visibility</p:attrName>
                                        </p:attrNameLst>
                                      </p:cBhvr>
                                      <p:to>
                                        <p:strVal val="visible"/>
                                      </p:to>
                                    </p:set>
                                  </p:childTnLst>
                                </p:cTn>
                              </p:par>
                              <p:par>
                                <p:cTn id="82" presetID="1" presetClass="exit" presetSubtype="0" fill="hold" grpId="1" nodeType="withEffect">
                                  <p:stCondLst>
                                    <p:cond delay="250"/>
                                  </p:stCondLst>
                                  <p:childTnLst>
                                    <p:set>
                                      <p:cBhvr>
                                        <p:cTn id="83" dur="1" fill="hold">
                                          <p:stCondLst>
                                            <p:cond delay="0"/>
                                          </p:stCondLst>
                                        </p:cTn>
                                        <p:tgtEl>
                                          <p:spTgt spid="148"/>
                                        </p:tgtEl>
                                        <p:attrNameLst>
                                          <p:attrName>style.visibility</p:attrName>
                                        </p:attrNameLst>
                                      </p:cBhvr>
                                      <p:to>
                                        <p:strVal val="hidden"/>
                                      </p:to>
                                    </p:set>
                                  </p:childTnLst>
                                </p:cTn>
                              </p:par>
                              <p:par>
                                <p:cTn id="84" presetID="1" presetClass="entr" presetSubtype="0" fill="hold" grpId="0" nodeType="withEffect">
                                  <p:stCondLst>
                                    <p:cond delay="250"/>
                                  </p:stCondLst>
                                  <p:childTnLst>
                                    <p:set>
                                      <p:cBhvr>
                                        <p:cTn id="85" dur="1" fill="hold">
                                          <p:stCondLst>
                                            <p:cond delay="0"/>
                                          </p:stCondLst>
                                        </p:cTn>
                                        <p:tgtEl>
                                          <p:spTgt spid="149"/>
                                        </p:tgtEl>
                                        <p:attrNameLst>
                                          <p:attrName>style.visibility</p:attrName>
                                        </p:attrNameLst>
                                      </p:cBhvr>
                                      <p:to>
                                        <p:strVal val="visible"/>
                                      </p:to>
                                    </p:set>
                                  </p:childTnLst>
                                </p:cTn>
                              </p:par>
                            </p:childTnLst>
                          </p:cTn>
                        </p:par>
                        <p:par>
                          <p:cTn id="86" fill="hold">
                            <p:stCondLst>
                              <p:cond delay="3120"/>
                            </p:stCondLst>
                            <p:childTnLst>
                              <p:par>
                                <p:cTn id="87" presetID="1" presetClass="entr" presetSubtype="0" fill="hold" grpId="0" nodeType="afterEffect">
                                  <p:stCondLst>
                                    <p:cond delay="250"/>
                                  </p:stCondLst>
                                  <p:childTnLst>
                                    <p:set>
                                      <p:cBhvr>
                                        <p:cTn id="88" dur="1" fill="hold">
                                          <p:stCondLst>
                                            <p:cond delay="9"/>
                                          </p:stCondLst>
                                        </p:cTn>
                                        <p:tgtEl>
                                          <p:spTgt spid="127"/>
                                        </p:tgtEl>
                                        <p:attrNameLst>
                                          <p:attrName>style.visibility</p:attrName>
                                        </p:attrNameLst>
                                      </p:cBhvr>
                                      <p:to>
                                        <p:strVal val="visible"/>
                                      </p:to>
                                    </p:set>
                                  </p:childTnLst>
                                </p:cTn>
                              </p:par>
                              <p:par>
                                <p:cTn id="89" presetID="1" presetClass="exit" presetSubtype="0" fill="hold" grpId="1" nodeType="withEffect">
                                  <p:stCondLst>
                                    <p:cond delay="250"/>
                                  </p:stCondLst>
                                  <p:childTnLst>
                                    <p:set>
                                      <p:cBhvr>
                                        <p:cTn id="90" dur="1" fill="hold">
                                          <p:stCondLst>
                                            <p:cond delay="0"/>
                                          </p:stCondLst>
                                        </p:cTn>
                                        <p:tgtEl>
                                          <p:spTgt spid="149"/>
                                        </p:tgtEl>
                                        <p:attrNameLst>
                                          <p:attrName>style.visibility</p:attrName>
                                        </p:attrNameLst>
                                      </p:cBhvr>
                                      <p:to>
                                        <p:strVal val="hidden"/>
                                      </p:to>
                                    </p:set>
                                  </p:childTnLst>
                                </p:cTn>
                              </p:par>
                              <p:par>
                                <p:cTn id="91" presetID="1" presetClass="entr" presetSubtype="0" fill="hold" grpId="0" nodeType="withEffect">
                                  <p:stCondLst>
                                    <p:cond delay="250"/>
                                  </p:stCondLst>
                                  <p:childTnLst>
                                    <p:set>
                                      <p:cBhvr>
                                        <p:cTn id="92" dur="1" fill="hold">
                                          <p:stCondLst>
                                            <p:cond delay="0"/>
                                          </p:stCondLst>
                                        </p:cTn>
                                        <p:tgtEl>
                                          <p:spTgt spid="150"/>
                                        </p:tgtEl>
                                        <p:attrNameLst>
                                          <p:attrName>style.visibility</p:attrName>
                                        </p:attrNameLst>
                                      </p:cBhvr>
                                      <p:to>
                                        <p:strVal val="visible"/>
                                      </p:to>
                                    </p:set>
                                  </p:childTnLst>
                                </p:cTn>
                              </p:par>
                            </p:childTnLst>
                          </p:cTn>
                        </p:par>
                        <p:par>
                          <p:cTn id="93" fill="hold">
                            <p:stCondLst>
                              <p:cond delay="3380"/>
                            </p:stCondLst>
                            <p:childTnLst>
                              <p:par>
                                <p:cTn id="94" presetID="1" presetClass="entr" presetSubtype="0" fill="hold" grpId="0" nodeType="afterEffect">
                                  <p:stCondLst>
                                    <p:cond delay="250"/>
                                  </p:stCondLst>
                                  <p:childTnLst>
                                    <p:set>
                                      <p:cBhvr>
                                        <p:cTn id="95" dur="1" fill="hold">
                                          <p:stCondLst>
                                            <p:cond delay="9"/>
                                          </p:stCondLst>
                                        </p:cTn>
                                        <p:tgtEl>
                                          <p:spTgt spid="131"/>
                                        </p:tgtEl>
                                        <p:attrNameLst>
                                          <p:attrName>style.visibility</p:attrName>
                                        </p:attrNameLst>
                                      </p:cBhvr>
                                      <p:to>
                                        <p:strVal val="visible"/>
                                      </p:to>
                                    </p:set>
                                  </p:childTnLst>
                                </p:cTn>
                              </p:par>
                              <p:par>
                                <p:cTn id="96" presetID="1" presetClass="exit" presetSubtype="0" fill="hold" grpId="1" nodeType="withEffect">
                                  <p:stCondLst>
                                    <p:cond delay="250"/>
                                  </p:stCondLst>
                                  <p:childTnLst>
                                    <p:set>
                                      <p:cBhvr>
                                        <p:cTn id="97" dur="1" fill="hold">
                                          <p:stCondLst>
                                            <p:cond delay="0"/>
                                          </p:stCondLst>
                                        </p:cTn>
                                        <p:tgtEl>
                                          <p:spTgt spid="150"/>
                                        </p:tgtEl>
                                        <p:attrNameLst>
                                          <p:attrName>style.visibility</p:attrName>
                                        </p:attrNameLst>
                                      </p:cBhvr>
                                      <p:to>
                                        <p:strVal val="hidden"/>
                                      </p:to>
                                    </p:set>
                                  </p:childTnLst>
                                </p:cTn>
                              </p:par>
                              <p:par>
                                <p:cTn id="98" presetID="1" presetClass="entr" presetSubtype="0" fill="hold" grpId="0" nodeType="withEffect">
                                  <p:stCondLst>
                                    <p:cond delay="250"/>
                                  </p:stCondLst>
                                  <p:childTnLst>
                                    <p:set>
                                      <p:cBhvr>
                                        <p:cTn id="99" dur="1" fill="hold">
                                          <p:stCondLst>
                                            <p:cond delay="0"/>
                                          </p:stCondLst>
                                        </p:cTn>
                                        <p:tgtEl>
                                          <p:spTgt spid="151"/>
                                        </p:tgtEl>
                                        <p:attrNameLst>
                                          <p:attrName>style.visibility</p:attrName>
                                        </p:attrNameLst>
                                      </p:cBhvr>
                                      <p:to>
                                        <p:strVal val="visible"/>
                                      </p:to>
                                    </p:set>
                                  </p:childTnLst>
                                </p:cTn>
                              </p:par>
                            </p:childTnLst>
                          </p:cTn>
                        </p:par>
                        <p:par>
                          <p:cTn id="100" fill="hold">
                            <p:stCondLst>
                              <p:cond delay="3640"/>
                            </p:stCondLst>
                            <p:childTnLst>
                              <p:par>
                                <p:cTn id="101" presetID="1" presetClass="entr" presetSubtype="0" fill="hold" grpId="0" nodeType="afterEffect">
                                  <p:stCondLst>
                                    <p:cond delay="250"/>
                                  </p:stCondLst>
                                  <p:childTnLst>
                                    <p:set>
                                      <p:cBhvr>
                                        <p:cTn id="102" dur="1" fill="hold">
                                          <p:stCondLst>
                                            <p:cond delay="9"/>
                                          </p:stCondLst>
                                        </p:cTn>
                                        <p:tgtEl>
                                          <p:spTgt spid="132"/>
                                        </p:tgtEl>
                                        <p:attrNameLst>
                                          <p:attrName>style.visibility</p:attrName>
                                        </p:attrNameLst>
                                      </p:cBhvr>
                                      <p:to>
                                        <p:strVal val="visible"/>
                                      </p:to>
                                    </p:set>
                                  </p:childTnLst>
                                </p:cTn>
                              </p:par>
                              <p:par>
                                <p:cTn id="103" presetID="1" presetClass="exit" presetSubtype="0" fill="hold" grpId="1" nodeType="withEffect">
                                  <p:stCondLst>
                                    <p:cond delay="250"/>
                                  </p:stCondLst>
                                  <p:childTnLst>
                                    <p:set>
                                      <p:cBhvr>
                                        <p:cTn id="104" dur="1" fill="hold">
                                          <p:stCondLst>
                                            <p:cond delay="0"/>
                                          </p:stCondLst>
                                        </p:cTn>
                                        <p:tgtEl>
                                          <p:spTgt spid="151"/>
                                        </p:tgtEl>
                                        <p:attrNameLst>
                                          <p:attrName>style.visibility</p:attrName>
                                        </p:attrNameLst>
                                      </p:cBhvr>
                                      <p:to>
                                        <p:strVal val="hidden"/>
                                      </p:to>
                                    </p:set>
                                  </p:childTnLst>
                                </p:cTn>
                              </p:par>
                              <p:par>
                                <p:cTn id="105" presetID="1" presetClass="entr" presetSubtype="0" fill="hold" grpId="0" nodeType="withEffect">
                                  <p:stCondLst>
                                    <p:cond delay="250"/>
                                  </p:stCondLst>
                                  <p:childTnLst>
                                    <p:set>
                                      <p:cBhvr>
                                        <p:cTn id="106" dur="1" fill="hold">
                                          <p:stCondLst>
                                            <p:cond delay="0"/>
                                          </p:stCondLst>
                                        </p:cTn>
                                        <p:tgtEl>
                                          <p:spTgt spid="152"/>
                                        </p:tgtEl>
                                        <p:attrNameLst>
                                          <p:attrName>style.visibility</p:attrName>
                                        </p:attrNameLst>
                                      </p:cBhvr>
                                      <p:to>
                                        <p:strVal val="visible"/>
                                      </p:to>
                                    </p:set>
                                  </p:childTnLst>
                                </p:cTn>
                              </p:par>
                            </p:childTnLst>
                          </p:cTn>
                        </p:par>
                        <p:par>
                          <p:cTn id="107" fill="hold">
                            <p:stCondLst>
                              <p:cond delay="3900"/>
                            </p:stCondLst>
                            <p:childTnLst>
                              <p:par>
                                <p:cTn id="108" presetID="1" presetClass="entr" presetSubtype="0" fill="hold" grpId="0" nodeType="afterEffect">
                                  <p:stCondLst>
                                    <p:cond delay="250"/>
                                  </p:stCondLst>
                                  <p:childTnLst>
                                    <p:set>
                                      <p:cBhvr>
                                        <p:cTn id="109" dur="1" fill="hold">
                                          <p:stCondLst>
                                            <p:cond delay="9"/>
                                          </p:stCondLst>
                                        </p:cTn>
                                        <p:tgtEl>
                                          <p:spTgt spid="133"/>
                                        </p:tgtEl>
                                        <p:attrNameLst>
                                          <p:attrName>style.visibility</p:attrName>
                                        </p:attrNameLst>
                                      </p:cBhvr>
                                      <p:to>
                                        <p:strVal val="visible"/>
                                      </p:to>
                                    </p:set>
                                  </p:childTnLst>
                                </p:cTn>
                              </p:par>
                              <p:par>
                                <p:cTn id="110" presetID="1" presetClass="exit" presetSubtype="0" fill="hold" grpId="1" nodeType="withEffect">
                                  <p:stCondLst>
                                    <p:cond delay="250"/>
                                  </p:stCondLst>
                                  <p:childTnLst>
                                    <p:set>
                                      <p:cBhvr>
                                        <p:cTn id="111" dur="1" fill="hold">
                                          <p:stCondLst>
                                            <p:cond delay="0"/>
                                          </p:stCondLst>
                                        </p:cTn>
                                        <p:tgtEl>
                                          <p:spTgt spid="152"/>
                                        </p:tgtEl>
                                        <p:attrNameLst>
                                          <p:attrName>style.visibility</p:attrName>
                                        </p:attrNameLst>
                                      </p:cBhvr>
                                      <p:to>
                                        <p:strVal val="hidden"/>
                                      </p:to>
                                    </p:set>
                                  </p:childTnLst>
                                </p:cTn>
                              </p:par>
                              <p:par>
                                <p:cTn id="112" presetID="1" presetClass="entr" presetSubtype="0" fill="hold" grpId="0" nodeType="withEffect">
                                  <p:stCondLst>
                                    <p:cond delay="250"/>
                                  </p:stCondLst>
                                  <p:childTnLst>
                                    <p:set>
                                      <p:cBhvr>
                                        <p:cTn id="113" dur="1" fill="hold">
                                          <p:stCondLst>
                                            <p:cond delay="0"/>
                                          </p:stCondLst>
                                        </p:cTn>
                                        <p:tgtEl>
                                          <p:spTgt spid="153"/>
                                        </p:tgtEl>
                                        <p:attrNameLst>
                                          <p:attrName>style.visibility</p:attrName>
                                        </p:attrNameLst>
                                      </p:cBhvr>
                                      <p:to>
                                        <p:strVal val="visible"/>
                                      </p:to>
                                    </p:set>
                                  </p:childTnLst>
                                </p:cTn>
                              </p:par>
                            </p:childTnLst>
                          </p:cTn>
                        </p:par>
                        <p:par>
                          <p:cTn id="114" fill="hold">
                            <p:stCondLst>
                              <p:cond delay="4160"/>
                            </p:stCondLst>
                            <p:childTnLst>
                              <p:par>
                                <p:cTn id="115" presetID="1" presetClass="entr" presetSubtype="0" fill="hold" grpId="0" nodeType="afterEffect">
                                  <p:stCondLst>
                                    <p:cond delay="250"/>
                                  </p:stCondLst>
                                  <p:childTnLst>
                                    <p:set>
                                      <p:cBhvr>
                                        <p:cTn id="116" dur="1" fill="hold">
                                          <p:stCondLst>
                                            <p:cond delay="9"/>
                                          </p:stCondLst>
                                        </p:cTn>
                                        <p:tgtEl>
                                          <p:spTgt spid="134"/>
                                        </p:tgtEl>
                                        <p:attrNameLst>
                                          <p:attrName>style.visibility</p:attrName>
                                        </p:attrNameLst>
                                      </p:cBhvr>
                                      <p:to>
                                        <p:strVal val="visible"/>
                                      </p:to>
                                    </p:set>
                                  </p:childTnLst>
                                </p:cTn>
                              </p:par>
                              <p:par>
                                <p:cTn id="117" presetID="1" presetClass="exit" presetSubtype="0" fill="hold" grpId="1" nodeType="withEffect">
                                  <p:stCondLst>
                                    <p:cond delay="250"/>
                                  </p:stCondLst>
                                  <p:childTnLst>
                                    <p:set>
                                      <p:cBhvr>
                                        <p:cTn id="118" dur="1" fill="hold">
                                          <p:stCondLst>
                                            <p:cond delay="0"/>
                                          </p:stCondLst>
                                        </p:cTn>
                                        <p:tgtEl>
                                          <p:spTgt spid="153"/>
                                        </p:tgtEl>
                                        <p:attrNameLst>
                                          <p:attrName>style.visibility</p:attrName>
                                        </p:attrNameLst>
                                      </p:cBhvr>
                                      <p:to>
                                        <p:strVal val="hidden"/>
                                      </p:to>
                                    </p:set>
                                  </p:childTnLst>
                                </p:cTn>
                              </p:par>
                              <p:par>
                                <p:cTn id="119" presetID="1" presetClass="entr" presetSubtype="0" fill="hold" grpId="0" nodeType="withEffect">
                                  <p:stCondLst>
                                    <p:cond delay="250"/>
                                  </p:stCondLst>
                                  <p:childTnLst>
                                    <p:set>
                                      <p:cBhvr>
                                        <p:cTn id="120" dur="1" fill="hold">
                                          <p:stCondLst>
                                            <p:cond delay="0"/>
                                          </p:stCondLst>
                                        </p:cTn>
                                        <p:tgtEl>
                                          <p:spTgt spid="154"/>
                                        </p:tgtEl>
                                        <p:attrNameLst>
                                          <p:attrName>style.visibility</p:attrName>
                                        </p:attrNameLst>
                                      </p:cBhvr>
                                      <p:to>
                                        <p:strVal val="visible"/>
                                      </p:to>
                                    </p:set>
                                  </p:childTnLst>
                                </p:cTn>
                              </p:par>
                            </p:childTnLst>
                          </p:cTn>
                        </p:par>
                        <p:par>
                          <p:cTn id="121" fill="hold">
                            <p:stCondLst>
                              <p:cond delay="4420"/>
                            </p:stCondLst>
                            <p:childTnLst>
                              <p:par>
                                <p:cTn id="122" presetID="1" presetClass="entr" presetSubtype="0" fill="hold" grpId="0" nodeType="afterEffect">
                                  <p:stCondLst>
                                    <p:cond delay="250"/>
                                  </p:stCondLst>
                                  <p:childTnLst>
                                    <p:set>
                                      <p:cBhvr>
                                        <p:cTn id="123" dur="1" fill="hold">
                                          <p:stCondLst>
                                            <p:cond delay="9"/>
                                          </p:stCondLst>
                                        </p:cTn>
                                        <p:tgtEl>
                                          <p:spTgt spid="135"/>
                                        </p:tgtEl>
                                        <p:attrNameLst>
                                          <p:attrName>style.visibility</p:attrName>
                                        </p:attrNameLst>
                                      </p:cBhvr>
                                      <p:to>
                                        <p:strVal val="visible"/>
                                      </p:to>
                                    </p:set>
                                  </p:childTnLst>
                                </p:cTn>
                              </p:par>
                              <p:par>
                                <p:cTn id="124" presetID="1" presetClass="exit" presetSubtype="0" fill="hold" grpId="1" nodeType="withEffect">
                                  <p:stCondLst>
                                    <p:cond delay="250"/>
                                  </p:stCondLst>
                                  <p:childTnLst>
                                    <p:set>
                                      <p:cBhvr>
                                        <p:cTn id="125" dur="1" fill="hold">
                                          <p:stCondLst>
                                            <p:cond delay="0"/>
                                          </p:stCondLst>
                                        </p:cTn>
                                        <p:tgtEl>
                                          <p:spTgt spid="154"/>
                                        </p:tgtEl>
                                        <p:attrNameLst>
                                          <p:attrName>style.visibility</p:attrName>
                                        </p:attrNameLst>
                                      </p:cBhvr>
                                      <p:to>
                                        <p:strVal val="hidden"/>
                                      </p:to>
                                    </p:set>
                                  </p:childTnLst>
                                </p:cTn>
                              </p:par>
                              <p:par>
                                <p:cTn id="126" presetID="1" presetClass="entr" presetSubtype="0" fill="hold" grpId="0" nodeType="withEffect">
                                  <p:stCondLst>
                                    <p:cond delay="250"/>
                                  </p:stCondLst>
                                  <p:childTnLst>
                                    <p:set>
                                      <p:cBhvr>
                                        <p:cTn id="127" dur="1" fill="hold">
                                          <p:stCondLst>
                                            <p:cond delay="0"/>
                                          </p:stCondLst>
                                        </p:cTn>
                                        <p:tgtEl>
                                          <p:spTgt spid="155"/>
                                        </p:tgtEl>
                                        <p:attrNameLst>
                                          <p:attrName>style.visibility</p:attrName>
                                        </p:attrNameLst>
                                      </p:cBhvr>
                                      <p:to>
                                        <p:strVal val="visible"/>
                                      </p:to>
                                    </p:set>
                                  </p:childTnLst>
                                </p:cTn>
                              </p:par>
                            </p:childTnLst>
                          </p:cTn>
                        </p:par>
                        <p:par>
                          <p:cTn id="128" fill="hold">
                            <p:stCondLst>
                              <p:cond delay="4680"/>
                            </p:stCondLst>
                            <p:childTnLst>
                              <p:par>
                                <p:cTn id="129" presetID="1" presetClass="entr" presetSubtype="0" fill="hold" grpId="0" nodeType="afterEffect">
                                  <p:stCondLst>
                                    <p:cond delay="250"/>
                                  </p:stCondLst>
                                  <p:childTnLst>
                                    <p:set>
                                      <p:cBhvr>
                                        <p:cTn id="130" dur="1" fill="hold">
                                          <p:stCondLst>
                                            <p:cond delay="9"/>
                                          </p:stCondLst>
                                        </p:cTn>
                                        <p:tgtEl>
                                          <p:spTgt spid="136"/>
                                        </p:tgtEl>
                                        <p:attrNameLst>
                                          <p:attrName>style.visibility</p:attrName>
                                        </p:attrNameLst>
                                      </p:cBhvr>
                                      <p:to>
                                        <p:strVal val="visible"/>
                                      </p:to>
                                    </p:set>
                                  </p:childTnLst>
                                </p:cTn>
                              </p:par>
                              <p:par>
                                <p:cTn id="131" presetID="1" presetClass="exit" presetSubtype="0" fill="hold" grpId="1" nodeType="withEffect">
                                  <p:stCondLst>
                                    <p:cond delay="250"/>
                                  </p:stCondLst>
                                  <p:childTnLst>
                                    <p:set>
                                      <p:cBhvr>
                                        <p:cTn id="132" dur="1" fill="hold">
                                          <p:stCondLst>
                                            <p:cond delay="0"/>
                                          </p:stCondLst>
                                        </p:cTn>
                                        <p:tgtEl>
                                          <p:spTgt spid="155"/>
                                        </p:tgtEl>
                                        <p:attrNameLst>
                                          <p:attrName>style.visibility</p:attrName>
                                        </p:attrNameLst>
                                      </p:cBhvr>
                                      <p:to>
                                        <p:strVal val="hidden"/>
                                      </p:to>
                                    </p:set>
                                  </p:childTnLst>
                                </p:cTn>
                              </p:par>
                              <p:par>
                                <p:cTn id="133" presetID="1" presetClass="entr" presetSubtype="0" fill="hold" grpId="0" nodeType="withEffect">
                                  <p:stCondLst>
                                    <p:cond delay="250"/>
                                  </p:stCondLst>
                                  <p:childTnLst>
                                    <p:set>
                                      <p:cBhvr>
                                        <p:cTn id="134" dur="1" fill="hold">
                                          <p:stCondLst>
                                            <p:cond delay="0"/>
                                          </p:stCondLst>
                                        </p:cTn>
                                        <p:tgtEl>
                                          <p:spTgt spid="156"/>
                                        </p:tgtEl>
                                        <p:attrNameLst>
                                          <p:attrName>style.visibility</p:attrName>
                                        </p:attrNameLst>
                                      </p:cBhvr>
                                      <p:to>
                                        <p:strVal val="visible"/>
                                      </p:to>
                                    </p:set>
                                  </p:childTnLst>
                                </p:cTn>
                              </p:par>
                            </p:childTnLst>
                          </p:cTn>
                        </p:par>
                        <p:par>
                          <p:cTn id="135" fill="hold">
                            <p:stCondLst>
                              <p:cond delay="4940"/>
                            </p:stCondLst>
                            <p:childTnLst>
                              <p:par>
                                <p:cTn id="136" presetID="1" presetClass="entr" presetSubtype="0" fill="hold" grpId="0" nodeType="afterEffect">
                                  <p:stCondLst>
                                    <p:cond delay="250"/>
                                  </p:stCondLst>
                                  <p:childTnLst>
                                    <p:set>
                                      <p:cBhvr>
                                        <p:cTn id="137" dur="1" fill="hold">
                                          <p:stCondLst>
                                            <p:cond delay="9"/>
                                          </p:stCondLst>
                                        </p:cTn>
                                        <p:tgtEl>
                                          <p:spTgt spid="137"/>
                                        </p:tgtEl>
                                        <p:attrNameLst>
                                          <p:attrName>style.visibility</p:attrName>
                                        </p:attrNameLst>
                                      </p:cBhvr>
                                      <p:to>
                                        <p:strVal val="visible"/>
                                      </p:to>
                                    </p:set>
                                  </p:childTnLst>
                                </p:cTn>
                              </p:par>
                              <p:par>
                                <p:cTn id="138" presetID="1" presetClass="exit" presetSubtype="0" fill="hold" grpId="1" nodeType="withEffect">
                                  <p:stCondLst>
                                    <p:cond delay="250"/>
                                  </p:stCondLst>
                                  <p:childTnLst>
                                    <p:set>
                                      <p:cBhvr>
                                        <p:cTn id="139" dur="1" fill="hold">
                                          <p:stCondLst>
                                            <p:cond delay="0"/>
                                          </p:stCondLst>
                                        </p:cTn>
                                        <p:tgtEl>
                                          <p:spTgt spid="156"/>
                                        </p:tgtEl>
                                        <p:attrNameLst>
                                          <p:attrName>style.visibility</p:attrName>
                                        </p:attrNameLst>
                                      </p:cBhvr>
                                      <p:to>
                                        <p:strVal val="hidden"/>
                                      </p:to>
                                    </p:set>
                                  </p:childTnLst>
                                </p:cTn>
                              </p:par>
                              <p:par>
                                <p:cTn id="140" presetID="1" presetClass="entr" presetSubtype="0" fill="hold" grpId="0" nodeType="withEffect">
                                  <p:stCondLst>
                                    <p:cond delay="250"/>
                                  </p:stCondLst>
                                  <p:childTnLst>
                                    <p:set>
                                      <p:cBhvr>
                                        <p:cTn id="141" dur="1" fill="hold">
                                          <p:stCondLst>
                                            <p:cond delay="0"/>
                                          </p:stCondLst>
                                        </p:cTn>
                                        <p:tgtEl>
                                          <p:spTgt spid="157"/>
                                        </p:tgtEl>
                                        <p:attrNameLst>
                                          <p:attrName>style.visibility</p:attrName>
                                        </p:attrNameLst>
                                      </p:cBhvr>
                                      <p:to>
                                        <p:strVal val="visible"/>
                                      </p:to>
                                    </p:set>
                                  </p:childTnLst>
                                </p:cTn>
                              </p:par>
                            </p:childTnLst>
                          </p:cTn>
                        </p:par>
                        <p:par>
                          <p:cTn id="142" fill="hold">
                            <p:stCondLst>
                              <p:cond delay="5200"/>
                            </p:stCondLst>
                            <p:childTnLst>
                              <p:par>
                                <p:cTn id="143" presetID="1" presetClass="entr" presetSubtype="0" fill="hold" grpId="0" nodeType="afterEffect">
                                  <p:stCondLst>
                                    <p:cond delay="250"/>
                                  </p:stCondLst>
                                  <p:childTnLst>
                                    <p:set>
                                      <p:cBhvr>
                                        <p:cTn id="144" dur="1" fill="hold">
                                          <p:stCondLst>
                                            <p:cond delay="9"/>
                                          </p:stCondLst>
                                        </p:cTn>
                                        <p:tgtEl>
                                          <p:spTgt spid="138"/>
                                        </p:tgtEl>
                                        <p:attrNameLst>
                                          <p:attrName>style.visibility</p:attrName>
                                        </p:attrNameLst>
                                      </p:cBhvr>
                                      <p:to>
                                        <p:strVal val="visible"/>
                                      </p:to>
                                    </p:set>
                                  </p:childTnLst>
                                </p:cTn>
                              </p:par>
                              <p:par>
                                <p:cTn id="145" presetID="1" presetClass="exit" presetSubtype="0" fill="hold" grpId="1" nodeType="withEffect">
                                  <p:stCondLst>
                                    <p:cond delay="250"/>
                                  </p:stCondLst>
                                  <p:childTnLst>
                                    <p:set>
                                      <p:cBhvr>
                                        <p:cTn id="146" dur="1" fill="hold">
                                          <p:stCondLst>
                                            <p:cond delay="0"/>
                                          </p:stCondLst>
                                        </p:cTn>
                                        <p:tgtEl>
                                          <p:spTgt spid="157"/>
                                        </p:tgtEl>
                                        <p:attrNameLst>
                                          <p:attrName>style.visibility</p:attrName>
                                        </p:attrNameLst>
                                      </p:cBhvr>
                                      <p:to>
                                        <p:strVal val="hidden"/>
                                      </p:to>
                                    </p:set>
                                  </p:childTnLst>
                                </p:cTn>
                              </p:par>
                              <p:par>
                                <p:cTn id="147" presetID="1" presetClass="entr" presetSubtype="0" fill="hold" grpId="0" nodeType="withEffect">
                                  <p:stCondLst>
                                    <p:cond delay="250"/>
                                  </p:stCondLst>
                                  <p:childTnLst>
                                    <p:set>
                                      <p:cBhvr>
                                        <p:cTn id="148" dur="1" fill="hold">
                                          <p:stCondLst>
                                            <p:cond delay="0"/>
                                          </p:stCondLst>
                                        </p:cTn>
                                        <p:tgtEl>
                                          <p:spTgt spid="158"/>
                                        </p:tgtEl>
                                        <p:attrNameLst>
                                          <p:attrName>style.visibility</p:attrName>
                                        </p:attrNameLst>
                                      </p:cBhvr>
                                      <p:to>
                                        <p:strVal val="visible"/>
                                      </p:to>
                                    </p:set>
                                  </p:childTnLst>
                                </p:cTn>
                              </p:par>
                            </p:childTnLst>
                          </p:cTn>
                        </p:par>
                        <p:par>
                          <p:cTn id="149" fill="hold">
                            <p:stCondLst>
                              <p:cond delay="5460"/>
                            </p:stCondLst>
                            <p:childTnLst>
                              <p:par>
                                <p:cTn id="150" presetID="1" presetClass="entr" presetSubtype="0" fill="hold" grpId="0" nodeType="afterEffect">
                                  <p:stCondLst>
                                    <p:cond delay="250"/>
                                  </p:stCondLst>
                                  <p:childTnLst>
                                    <p:set>
                                      <p:cBhvr>
                                        <p:cTn id="151" dur="1" fill="hold">
                                          <p:stCondLst>
                                            <p:cond delay="9"/>
                                          </p:stCondLst>
                                        </p:cTn>
                                        <p:tgtEl>
                                          <p:spTgt spid="139"/>
                                        </p:tgtEl>
                                        <p:attrNameLst>
                                          <p:attrName>style.visibility</p:attrName>
                                        </p:attrNameLst>
                                      </p:cBhvr>
                                      <p:to>
                                        <p:strVal val="visible"/>
                                      </p:to>
                                    </p:set>
                                  </p:childTnLst>
                                </p:cTn>
                              </p:par>
                              <p:par>
                                <p:cTn id="152" presetID="1" presetClass="exit" presetSubtype="0" fill="hold" grpId="1" nodeType="withEffect">
                                  <p:stCondLst>
                                    <p:cond delay="250"/>
                                  </p:stCondLst>
                                  <p:childTnLst>
                                    <p:set>
                                      <p:cBhvr>
                                        <p:cTn id="153" dur="1" fill="hold">
                                          <p:stCondLst>
                                            <p:cond delay="0"/>
                                          </p:stCondLst>
                                        </p:cTn>
                                        <p:tgtEl>
                                          <p:spTgt spid="158"/>
                                        </p:tgtEl>
                                        <p:attrNameLst>
                                          <p:attrName>style.visibility</p:attrName>
                                        </p:attrNameLst>
                                      </p:cBhvr>
                                      <p:to>
                                        <p:strVal val="hidden"/>
                                      </p:to>
                                    </p:set>
                                  </p:childTnLst>
                                </p:cTn>
                              </p:par>
                              <p:par>
                                <p:cTn id="154" presetID="1" presetClass="entr" presetSubtype="0" fill="hold" grpId="0" nodeType="withEffect">
                                  <p:stCondLst>
                                    <p:cond delay="250"/>
                                  </p:stCondLst>
                                  <p:childTnLst>
                                    <p:set>
                                      <p:cBhvr>
                                        <p:cTn id="155" dur="1" fill="hold">
                                          <p:stCondLst>
                                            <p:cond delay="0"/>
                                          </p:stCondLst>
                                        </p:cTn>
                                        <p:tgtEl>
                                          <p:spTgt spid="159"/>
                                        </p:tgtEl>
                                        <p:attrNameLst>
                                          <p:attrName>style.visibility</p:attrName>
                                        </p:attrNameLst>
                                      </p:cBhvr>
                                      <p:to>
                                        <p:strVal val="visible"/>
                                      </p:to>
                                    </p:set>
                                  </p:childTnLst>
                                </p:cTn>
                              </p:par>
                            </p:childTnLst>
                          </p:cTn>
                        </p:par>
                        <p:par>
                          <p:cTn id="156" fill="hold">
                            <p:stCondLst>
                              <p:cond delay="5720"/>
                            </p:stCondLst>
                            <p:childTnLst>
                              <p:par>
                                <p:cTn id="157" presetID="1" presetClass="entr" presetSubtype="0" fill="hold" grpId="0" nodeType="afterEffect">
                                  <p:stCondLst>
                                    <p:cond delay="250"/>
                                  </p:stCondLst>
                                  <p:childTnLst>
                                    <p:set>
                                      <p:cBhvr>
                                        <p:cTn id="158" dur="1" fill="hold">
                                          <p:stCondLst>
                                            <p:cond delay="9"/>
                                          </p:stCondLst>
                                        </p:cTn>
                                        <p:tgtEl>
                                          <p:spTgt spid="140"/>
                                        </p:tgtEl>
                                        <p:attrNameLst>
                                          <p:attrName>style.visibility</p:attrName>
                                        </p:attrNameLst>
                                      </p:cBhvr>
                                      <p:to>
                                        <p:strVal val="visible"/>
                                      </p:to>
                                    </p:set>
                                  </p:childTnLst>
                                </p:cTn>
                              </p:par>
                              <p:par>
                                <p:cTn id="159" presetID="1" presetClass="exit" presetSubtype="0" fill="hold" grpId="1" nodeType="withEffect">
                                  <p:stCondLst>
                                    <p:cond delay="250"/>
                                  </p:stCondLst>
                                  <p:childTnLst>
                                    <p:set>
                                      <p:cBhvr>
                                        <p:cTn id="160" dur="1" fill="hold">
                                          <p:stCondLst>
                                            <p:cond delay="0"/>
                                          </p:stCondLst>
                                        </p:cTn>
                                        <p:tgtEl>
                                          <p:spTgt spid="159"/>
                                        </p:tgtEl>
                                        <p:attrNameLst>
                                          <p:attrName>style.visibility</p:attrName>
                                        </p:attrNameLst>
                                      </p:cBhvr>
                                      <p:to>
                                        <p:strVal val="hidden"/>
                                      </p:to>
                                    </p:set>
                                  </p:childTnLst>
                                </p:cTn>
                              </p:par>
                              <p:par>
                                <p:cTn id="161" presetID="1" presetClass="entr" presetSubtype="0" fill="hold" grpId="0" nodeType="withEffect">
                                  <p:stCondLst>
                                    <p:cond delay="250"/>
                                  </p:stCondLst>
                                  <p:childTnLst>
                                    <p:set>
                                      <p:cBhvr>
                                        <p:cTn id="162" dur="1" fill="hold">
                                          <p:stCondLst>
                                            <p:cond delay="0"/>
                                          </p:stCondLst>
                                        </p:cTn>
                                        <p:tgtEl>
                                          <p:spTgt spid="160"/>
                                        </p:tgtEl>
                                        <p:attrNameLst>
                                          <p:attrName>style.visibility</p:attrName>
                                        </p:attrNameLst>
                                      </p:cBhvr>
                                      <p:to>
                                        <p:strVal val="visible"/>
                                      </p:to>
                                    </p:set>
                                  </p:childTnLst>
                                </p:cTn>
                              </p:par>
                            </p:childTnLst>
                          </p:cTn>
                        </p:par>
                        <p:par>
                          <p:cTn id="163" fill="hold">
                            <p:stCondLst>
                              <p:cond delay="5980"/>
                            </p:stCondLst>
                            <p:childTnLst>
                              <p:par>
                                <p:cTn id="164" presetID="1" presetClass="entr" presetSubtype="0" fill="hold" grpId="0" nodeType="afterEffect">
                                  <p:stCondLst>
                                    <p:cond delay="250"/>
                                  </p:stCondLst>
                                  <p:childTnLst>
                                    <p:set>
                                      <p:cBhvr>
                                        <p:cTn id="165" dur="1" fill="hold">
                                          <p:stCondLst>
                                            <p:cond delay="9"/>
                                          </p:stCondLst>
                                        </p:cTn>
                                        <p:tgtEl>
                                          <p:spTgt spid="141"/>
                                        </p:tgtEl>
                                        <p:attrNameLst>
                                          <p:attrName>style.visibility</p:attrName>
                                        </p:attrNameLst>
                                      </p:cBhvr>
                                      <p:to>
                                        <p:strVal val="visible"/>
                                      </p:to>
                                    </p:set>
                                  </p:childTnLst>
                                </p:cTn>
                              </p:par>
                              <p:par>
                                <p:cTn id="166" presetID="1" presetClass="exit" presetSubtype="0" fill="hold" grpId="1" nodeType="withEffect">
                                  <p:stCondLst>
                                    <p:cond delay="250"/>
                                  </p:stCondLst>
                                  <p:childTnLst>
                                    <p:set>
                                      <p:cBhvr>
                                        <p:cTn id="167" dur="1" fill="hold">
                                          <p:stCondLst>
                                            <p:cond delay="0"/>
                                          </p:stCondLst>
                                        </p:cTn>
                                        <p:tgtEl>
                                          <p:spTgt spid="160"/>
                                        </p:tgtEl>
                                        <p:attrNameLst>
                                          <p:attrName>style.visibility</p:attrName>
                                        </p:attrNameLst>
                                      </p:cBhvr>
                                      <p:to>
                                        <p:strVal val="hidden"/>
                                      </p:to>
                                    </p:set>
                                  </p:childTnLst>
                                </p:cTn>
                              </p:par>
                              <p:par>
                                <p:cTn id="168" presetID="1" presetClass="entr" presetSubtype="0" fill="hold" grpId="0" nodeType="withEffect">
                                  <p:stCondLst>
                                    <p:cond delay="250"/>
                                  </p:stCondLst>
                                  <p:childTnLst>
                                    <p:set>
                                      <p:cBhvr>
                                        <p:cTn id="169" dur="1" fill="hold">
                                          <p:stCondLst>
                                            <p:cond delay="0"/>
                                          </p:stCondLst>
                                        </p:cTn>
                                        <p:tgtEl>
                                          <p:spTgt spid="161"/>
                                        </p:tgtEl>
                                        <p:attrNameLst>
                                          <p:attrName>style.visibility</p:attrName>
                                        </p:attrNameLst>
                                      </p:cBhvr>
                                      <p:to>
                                        <p:strVal val="visible"/>
                                      </p:to>
                                    </p:set>
                                  </p:childTnLst>
                                </p:cTn>
                              </p:par>
                            </p:childTnLst>
                          </p:cTn>
                        </p:par>
                        <p:par>
                          <p:cTn id="170" fill="hold">
                            <p:stCondLst>
                              <p:cond delay="6240"/>
                            </p:stCondLst>
                            <p:childTnLst>
                              <p:par>
                                <p:cTn id="171" presetID="1" presetClass="entr" presetSubtype="0" fill="hold" grpId="0" nodeType="afterEffect">
                                  <p:stCondLst>
                                    <p:cond delay="250"/>
                                  </p:stCondLst>
                                  <p:childTnLst>
                                    <p:set>
                                      <p:cBhvr>
                                        <p:cTn id="172" dur="1" fill="hold">
                                          <p:stCondLst>
                                            <p:cond delay="9"/>
                                          </p:stCondLst>
                                        </p:cTn>
                                        <p:tgtEl>
                                          <p:spTgt spid="142"/>
                                        </p:tgtEl>
                                        <p:attrNameLst>
                                          <p:attrName>style.visibility</p:attrName>
                                        </p:attrNameLst>
                                      </p:cBhvr>
                                      <p:to>
                                        <p:strVal val="visible"/>
                                      </p:to>
                                    </p:set>
                                  </p:childTnLst>
                                </p:cTn>
                              </p:par>
                              <p:par>
                                <p:cTn id="173" presetID="1" presetClass="exit" presetSubtype="0" fill="hold" grpId="1" nodeType="withEffect">
                                  <p:stCondLst>
                                    <p:cond delay="250"/>
                                  </p:stCondLst>
                                  <p:childTnLst>
                                    <p:set>
                                      <p:cBhvr>
                                        <p:cTn id="174" dur="1" fill="hold">
                                          <p:stCondLst>
                                            <p:cond delay="0"/>
                                          </p:stCondLst>
                                        </p:cTn>
                                        <p:tgtEl>
                                          <p:spTgt spid="161"/>
                                        </p:tgtEl>
                                        <p:attrNameLst>
                                          <p:attrName>style.visibility</p:attrName>
                                        </p:attrNameLst>
                                      </p:cBhvr>
                                      <p:to>
                                        <p:strVal val="hidden"/>
                                      </p:to>
                                    </p:set>
                                  </p:childTnLst>
                                </p:cTn>
                              </p:par>
                              <p:par>
                                <p:cTn id="175" presetID="1" presetClass="entr" presetSubtype="0" fill="hold" grpId="0" nodeType="withEffect">
                                  <p:stCondLst>
                                    <p:cond delay="250"/>
                                  </p:stCondLst>
                                  <p:childTnLst>
                                    <p:set>
                                      <p:cBhvr>
                                        <p:cTn id="176" dur="1" fill="hold">
                                          <p:stCondLst>
                                            <p:cond delay="0"/>
                                          </p:stCondLst>
                                        </p:cTn>
                                        <p:tgtEl>
                                          <p:spTgt spid="162"/>
                                        </p:tgtEl>
                                        <p:attrNameLst>
                                          <p:attrName>style.visibility</p:attrName>
                                        </p:attrNameLst>
                                      </p:cBhvr>
                                      <p:to>
                                        <p:strVal val="visible"/>
                                      </p:to>
                                    </p:set>
                                  </p:childTnLst>
                                </p:cTn>
                              </p:par>
                            </p:childTnLst>
                          </p:cTn>
                        </p:par>
                        <p:par>
                          <p:cTn id="177" fill="hold">
                            <p:stCondLst>
                              <p:cond delay="6500"/>
                            </p:stCondLst>
                            <p:childTnLst>
                              <p:par>
                                <p:cTn id="178" presetID="1" presetClass="exit" presetSubtype="0" fill="hold" grpId="1" nodeType="afterEffect">
                                  <p:stCondLst>
                                    <p:cond delay="250"/>
                                  </p:stCondLst>
                                  <p:childTnLst>
                                    <p:set>
                                      <p:cBhvr>
                                        <p:cTn id="179" dur="1" fill="hold">
                                          <p:stCondLst>
                                            <p:cond delay="99"/>
                                          </p:stCondLst>
                                        </p:cTn>
                                        <p:tgtEl>
                                          <p:spTgt spid="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P spid="115" grpId="0" animBg="1"/>
      <p:bldP spid="116" grpId="0" animBg="1"/>
      <p:bldP spid="119" grpId="0" animBg="1"/>
      <p:bldP spid="120" grpId="0" animBg="1"/>
      <p:bldP spid="121" grpId="0" animBg="1"/>
      <p:bldP spid="122" grpId="0" animBg="1"/>
      <p:bldP spid="123" grpId="0" animBg="1"/>
      <p:bldP spid="124" grpId="0" animBg="1"/>
      <p:bldP spid="125" grpId="0" animBg="1"/>
      <p:bldP spid="127"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3" grpId="0" animBg="1"/>
      <p:bldP spid="3" grpId="1" animBg="1"/>
      <p:bldP spid="114" grpId="0" animBg="1"/>
      <p:bldP spid="114" grpId="1" animBg="1"/>
      <p:bldP spid="117" grpId="0" animBg="1"/>
      <p:bldP spid="117" grpId="1" animBg="1"/>
      <p:bldP spid="128" grpId="0" animBg="1"/>
      <p:bldP spid="128" grpId="1" animBg="1"/>
      <p:bldP spid="129" grpId="0" animBg="1"/>
      <p:bldP spid="129"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8A1573-2EC9-4EE7-82D6-AB1549607DDA}"/>
              </a:ext>
            </a:extLst>
          </p:cNvPr>
          <p:cNvPicPr>
            <a:picLocks noChangeAspect="1"/>
          </p:cNvPicPr>
          <p:nvPr/>
        </p:nvPicPr>
        <p:blipFill rotWithShape="1">
          <a:blip r:embed="rId3">
            <a:extLst>
              <a:ext uri="{28A0092B-C50C-407E-A947-70E740481C1C}">
                <a14:useLocalDpi xmlns:a14="http://schemas.microsoft.com/office/drawing/2010/main" val="0"/>
              </a:ext>
            </a:extLst>
          </a:blip>
          <a:srcRect t="7105" r="6836"/>
          <a:stretch/>
        </p:blipFill>
        <p:spPr>
          <a:xfrm>
            <a:off x="6913802" y="3597809"/>
            <a:ext cx="3785031" cy="2830597"/>
          </a:xfrm>
          <a:prstGeom prst="rect">
            <a:avLst/>
          </a:prstGeom>
        </p:spPr>
      </p:pic>
      <p:pic>
        <p:nvPicPr>
          <p:cNvPr id="65" name="Image 39">
            <a:extLst>
              <a:ext uri="{FF2B5EF4-FFF2-40B4-BE49-F238E27FC236}">
                <a16:creationId xmlns:a16="http://schemas.microsoft.com/office/drawing/2014/main" id="{CF2DE890-3914-4ADE-8AD7-2C138AC596DC}"/>
              </a:ext>
            </a:extLst>
          </p:cNvPr>
          <p:cNvPicPr>
            <a:picLocks noChangeAspect="1"/>
          </p:cNvPicPr>
          <p:nvPr/>
        </p:nvPicPr>
        <p:blipFill rotWithShape="1">
          <a:blip r:embed="rId4" cstate="print"/>
          <a:srcRect t="47844"/>
          <a:stretch/>
        </p:blipFill>
        <p:spPr bwMode="auto">
          <a:xfrm>
            <a:off x="3818634" y="1715281"/>
            <a:ext cx="2103964" cy="1504771"/>
          </a:xfrm>
          <a:prstGeom prst="rect">
            <a:avLst/>
          </a:prstGeom>
          <a:noFill/>
          <a:ln w="9525">
            <a:noFill/>
            <a:miter lim="800000"/>
            <a:headEnd/>
            <a:tailEnd/>
          </a:ln>
        </p:spPr>
      </p:pic>
      <p:sp>
        <p:nvSpPr>
          <p:cNvPr id="2" name="Title 1"/>
          <p:cNvSpPr>
            <a:spLocks noGrp="1"/>
          </p:cNvSpPr>
          <p:nvPr>
            <p:ph type="title"/>
          </p:nvPr>
        </p:nvSpPr>
        <p:spPr>
          <a:xfrm>
            <a:off x="969600" y="126000"/>
            <a:ext cx="10982400" cy="496800"/>
          </a:xfrm>
        </p:spPr>
        <p:txBody>
          <a:bodyPr/>
          <a:lstStyle/>
          <a:p>
            <a:pPr>
              <a:lnSpc>
                <a:spcPct val="100000"/>
              </a:lnSpc>
            </a:pPr>
            <a:r>
              <a:rPr lang="en-GB" sz="1600" dirty="0">
                <a:cs typeface="Calibri" panose="020F0502020204030204" pitchFamily="34" charset="0"/>
              </a:rPr>
              <a:t>Characterization techniques : </a:t>
            </a:r>
            <a:r>
              <a:rPr lang="en-GB" sz="1600" dirty="0">
                <a:solidFill>
                  <a:srgbClr val="FF0000"/>
                </a:solidFill>
                <a:cs typeface="Calibri" panose="020F0502020204030204" pitchFamily="34" charset="0"/>
              </a:rPr>
              <a:t>Time of flight-</a:t>
            </a:r>
            <a:r>
              <a:rPr lang="en-GB" sz="1600" dirty="0">
                <a:cs typeface="Calibri" panose="020F0502020204030204" pitchFamily="34" charset="0"/>
              </a:rPr>
              <a:t>XBIC</a:t>
            </a:r>
            <a:endParaRPr lang="en-GB" sz="1600" dirty="0">
              <a:latin typeface="+mn-lt"/>
              <a:cs typeface="Calibri" panose="020F0502020204030204" pitchFamily="34" charset="0"/>
            </a:endParaRP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22</a:t>
            </a:fld>
            <a:endParaRPr lang="fr-FR" dirty="0"/>
          </a:p>
        </p:txBody>
      </p:sp>
      <p:sp>
        <p:nvSpPr>
          <p:cNvPr id="28" name="TextBox 27">
            <a:extLst>
              <a:ext uri="{FF2B5EF4-FFF2-40B4-BE49-F238E27FC236}">
                <a16:creationId xmlns:a16="http://schemas.microsoft.com/office/drawing/2014/main" id="{BF8B71B8-FABC-49F4-86E1-7ABE9A90D059}"/>
              </a:ext>
            </a:extLst>
          </p:cNvPr>
          <p:cNvSpPr txBox="1"/>
          <p:nvPr/>
        </p:nvSpPr>
        <p:spPr>
          <a:xfrm>
            <a:off x="1028990" y="794929"/>
            <a:ext cx="2014043" cy="523220"/>
          </a:xfrm>
          <a:prstGeom prst="rect">
            <a:avLst/>
          </a:prstGeom>
          <a:solidFill>
            <a:schemeClr val="bg1">
              <a:lumMod val="85000"/>
            </a:schemeClr>
          </a:solidFill>
        </p:spPr>
        <p:txBody>
          <a:bodyPr wrap="square" rtlCol="0">
            <a:spAutoFit/>
          </a:bodyPr>
          <a:lstStyle/>
          <a:p>
            <a:pPr algn="ctr"/>
            <a:r>
              <a:rPr lang="en-US" sz="2800" b="1" dirty="0">
                <a:solidFill>
                  <a:srgbClr val="000090"/>
                </a:solidFill>
                <a:latin typeface="Calibri" panose="020F0502020204030204" pitchFamily="34" charset="0"/>
                <a:cs typeface="Calibri" panose="020F0502020204030204" pitchFamily="34" charset="0"/>
              </a:rPr>
              <a:t>XBIC</a:t>
            </a:r>
            <a:endParaRPr lang="en-US" b="1" dirty="0">
              <a:solidFill>
                <a:srgbClr val="000090"/>
              </a:solidFill>
              <a:latin typeface="Calibri" panose="020F0502020204030204" pitchFamily="34" charset="0"/>
              <a:cs typeface="Calibri" panose="020F0502020204030204" pitchFamily="34" charset="0"/>
            </a:endParaRPr>
          </a:p>
        </p:txBody>
      </p:sp>
      <p:grpSp>
        <p:nvGrpSpPr>
          <p:cNvPr id="129" name="Group 128">
            <a:extLst>
              <a:ext uri="{FF2B5EF4-FFF2-40B4-BE49-F238E27FC236}">
                <a16:creationId xmlns:a16="http://schemas.microsoft.com/office/drawing/2014/main" id="{2D489C4F-346B-4050-B051-327875548AE1}"/>
              </a:ext>
            </a:extLst>
          </p:cNvPr>
          <p:cNvGrpSpPr/>
          <p:nvPr/>
        </p:nvGrpSpPr>
        <p:grpSpPr>
          <a:xfrm>
            <a:off x="618029" y="1000878"/>
            <a:ext cx="10950578" cy="2390468"/>
            <a:chOff x="618029" y="1000878"/>
            <a:chExt cx="10950578" cy="2390468"/>
          </a:xfrm>
        </p:grpSpPr>
        <p:grpSp>
          <p:nvGrpSpPr>
            <p:cNvPr id="14" name="Groupe 31">
              <a:extLst>
                <a:ext uri="{FF2B5EF4-FFF2-40B4-BE49-F238E27FC236}">
                  <a16:creationId xmlns:a16="http://schemas.microsoft.com/office/drawing/2014/main" id="{47BC5168-DA00-4188-8D97-6C0269ED3DE4}"/>
                </a:ext>
              </a:extLst>
            </p:cNvPr>
            <p:cNvGrpSpPr/>
            <p:nvPr/>
          </p:nvGrpSpPr>
          <p:grpSpPr>
            <a:xfrm>
              <a:off x="618029" y="1571850"/>
              <a:ext cx="3421479" cy="1742559"/>
              <a:chOff x="478603" y="719823"/>
              <a:chExt cx="4968943" cy="2766340"/>
            </a:xfrm>
          </p:grpSpPr>
          <p:sp>
            <p:nvSpPr>
              <p:cNvPr id="15" name="Rectangle 14">
                <a:extLst>
                  <a:ext uri="{FF2B5EF4-FFF2-40B4-BE49-F238E27FC236}">
                    <a16:creationId xmlns:a16="http://schemas.microsoft.com/office/drawing/2014/main" id="{A85C1C74-FE6A-4079-AB3C-4D48BA5A8BBE}"/>
                  </a:ext>
                </a:extLst>
              </p:cNvPr>
              <p:cNvSpPr>
                <a:spLocks noChangeArrowheads="1"/>
              </p:cNvSpPr>
              <p:nvPr/>
            </p:nvSpPr>
            <p:spPr bwMode="auto">
              <a:xfrm rot="10800000">
                <a:off x="478603" y="1433995"/>
                <a:ext cx="4404101" cy="1377137"/>
              </a:xfrm>
              <a:prstGeom prst="rect">
                <a:avLst/>
              </a:prstGeom>
              <a:solidFill>
                <a:srgbClr val="FFF3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fr-FR" altLang="fr-FR" sz="1600" dirty="0" err="1">
                    <a:solidFill>
                      <a:srgbClr val="000000"/>
                    </a:solidFill>
                    <a:latin typeface="Calibri" panose="020F0502020204030204" pitchFamily="34" charset="0"/>
                  </a:rPr>
                  <a:t>SemiC</a:t>
                </a:r>
                <a:r>
                  <a:rPr lang="fr-FR" altLang="fr-FR" sz="1600" dirty="0">
                    <a:solidFill>
                      <a:srgbClr val="000000"/>
                    </a:solidFill>
                    <a:latin typeface="Calibri" panose="020F0502020204030204" pitchFamily="34" charset="0"/>
                  </a:rPr>
                  <a:t>.</a:t>
                </a:r>
                <a:endParaRPr lang="fr-FR" altLang="fr-FR" sz="1100" dirty="0">
                  <a:latin typeface="Arial" panose="020B0604020202020204" pitchFamily="34" charset="0"/>
                </a:endParaRPr>
              </a:p>
            </p:txBody>
          </p:sp>
          <p:sp>
            <p:nvSpPr>
              <p:cNvPr id="16" name="Rectangle 15">
                <a:extLst>
                  <a:ext uri="{FF2B5EF4-FFF2-40B4-BE49-F238E27FC236}">
                    <a16:creationId xmlns:a16="http://schemas.microsoft.com/office/drawing/2014/main" id="{3E56E56A-3639-4066-B81B-4AFD45AEFF7A}"/>
                  </a:ext>
                </a:extLst>
              </p:cNvPr>
              <p:cNvSpPr>
                <a:spLocks noChangeArrowheads="1"/>
              </p:cNvSpPr>
              <p:nvPr/>
            </p:nvSpPr>
            <p:spPr bwMode="auto">
              <a:xfrm>
                <a:off x="817380" y="2811132"/>
                <a:ext cx="3757345" cy="266026"/>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fr-FR" sz="1350"/>
              </a:p>
            </p:txBody>
          </p:sp>
          <p:sp>
            <p:nvSpPr>
              <p:cNvPr id="17" name="Text Box 4">
                <a:extLst>
                  <a:ext uri="{FF2B5EF4-FFF2-40B4-BE49-F238E27FC236}">
                    <a16:creationId xmlns:a16="http://schemas.microsoft.com/office/drawing/2014/main" id="{96F9638C-F441-4EA9-867A-BE24C3421705}"/>
                  </a:ext>
                </a:extLst>
              </p:cNvPr>
              <p:cNvSpPr txBox="1">
                <a:spLocks noChangeArrowheads="1"/>
              </p:cNvSpPr>
              <p:nvPr/>
            </p:nvSpPr>
            <p:spPr bwMode="auto">
              <a:xfrm>
                <a:off x="2552330" y="1369893"/>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8" name="Text Box 5">
                <a:extLst>
                  <a:ext uri="{FF2B5EF4-FFF2-40B4-BE49-F238E27FC236}">
                    <a16:creationId xmlns:a16="http://schemas.microsoft.com/office/drawing/2014/main" id="{36939FD5-F95A-4803-A30B-AB139F2B8111}"/>
                  </a:ext>
                </a:extLst>
              </p:cNvPr>
              <p:cNvSpPr txBox="1">
                <a:spLocks noChangeArrowheads="1"/>
              </p:cNvSpPr>
              <p:nvPr/>
            </p:nvSpPr>
            <p:spPr bwMode="auto">
              <a:xfrm>
                <a:off x="2237671" y="163639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 name="Text Box 6">
                <a:extLst>
                  <a:ext uri="{FF2B5EF4-FFF2-40B4-BE49-F238E27FC236}">
                    <a16:creationId xmlns:a16="http://schemas.microsoft.com/office/drawing/2014/main" id="{64CBB4F9-EE95-49C7-BE14-85326259AFE8}"/>
                  </a:ext>
                </a:extLst>
              </p:cNvPr>
              <p:cNvSpPr txBox="1">
                <a:spLocks noChangeArrowheads="1"/>
              </p:cNvSpPr>
              <p:nvPr/>
            </p:nvSpPr>
            <p:spPr bwMode="auto">
              <a:xfrm>
                <a:off x="2427671" y="1822647"/>
                <a:ext cx="230984" cy="354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0" name="Text Box 7">
                <a:extLst>
                  <a:ext uri="{FF2B5EF4-FFF2-40B4-BE49-F238E27FC236}">
                    <a16:creationId xmlns:a16="http://schemas.microsoft.com/office/drawing/2014/main" id="{107D5FB9-CDC8-457F-B2E5-A0FA5C7172E3}"/>
                  </a:ext>
                </a:extLst>
              </p:cNvPr>
              <p:cNvSpPr txBox="1">
                <a:spLocks noChangeArrowheads="1"/>
              </p:cNvSpPr>
              <p:nvPr/>
            </p:nvSpPr>
            <p:spPr bwMode="auto">
              <a:xfrm>
                <a:off x="3118453" y="190059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1" name="Text Box 8">
                <a:extLst>
                  <a:ext uri="{FF2B5EF4-FFF2-40B4-BE49-F238E27FC236}">
                    <a16:creationId xmlns:a16="http://schemas.microsoft.com/office/drawing/2014/main" id="{2841D82D-DFA8-469F-95FA-CD6EDA1254B0}"/>
                  </a:ext>
                </a:extLst>
              </p:cNvPr>
              <p:cNvSpPr txBox="1">
                <a:spLocks noChangeArrowheads="1"/>
              </p:cNvSpPr>
              <p:nvPr/>
            </p:nvSpPr>
            <p:spPr bwMode="auto">
              <a:xfrm>
                <a:off x="3326128" y="209824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2" name="Text Box 9">
                <a:extLst>
                  <a:ext uri="{FF2B5EF4-FFF2-40B4-BE49-F238E27FC236}">
                    <a16:creationId xmlns:a16="http://schemas.microsoft.com/office/drawing/2014/main" id="{4BCA02B1-7A66-4212-96BD-9D6A81F2F099}"/>
                  </a:ext>
                </a:extLst>
              </p:cNvPr>
              <p:cNvSpPr txBox="1">
                <a:spLocks noChangeArrowheads="1"/>
              </p:cNvSpPr>
              <p:nvPr/>
            </p:nvSpPr>
            <p:spPr bwMode="auto">
              <a:xfrm>
                <a:off x="3081026" y="2286559"/>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3" name="Text Box 10">
                <a:extLst>
                  <a:ext uri="{FF2B5EF4-FFF2-40B4-BE49-F238E27FC236}">
                    <a16:creationId xmlns:a16="http://schemas.microsoft.com/office/drawing/2014/main" id="{7B79A536-6698-4FBC-88E0-2B629B3E641E}"/>
                  </a:ext>
                </a:extLst>
              </p:cNvPr>
              <p:cNvSpPr txBox="1">
                <a:spLocks noChangeArrowheads="1"/>
              </p:cNvSpPr>
              <p:nvPr/>
            </p:nvSpPr>
            <p:spPr bwMode="auto">
              <a:xfrm>
                <a:off x="2898651" y="171512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4" name="Text Box 11">
                <a:extLst>
                  <a:ext uri="{FF2B5EF4-FFF2-40B4-BE49-F238E27FC236}">
                    <a16:creationId xmlns:a16="http://schemas.microsoft.com/office/drawing/2014/main" id="{A5901C4D-69A4-4AB3-92F2-C1E99F459817}"/>
                  </a:ext>
                </a:extLst>
              </p:cNvPr>
              <p:cNvSpPr txBox="1">
                <a:spLocks noChangeArrowheads="1"/>
              </p:cNvSpPr>
              <p:nvPr/>
            </p:nvSpPr>
            <p:spPr bwMode="auto">
              <a:xfrm>
                <a:off x="2546986" y="197159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5" name="Text Box 12">
                <a:extLst>
                  <a:ext uri="{FF2B5EF4-FFF2-40B4-BE49-F238E27FC236}">
                    <a16:creationId xmlns:a16="http://schemas.microsoft.com/office/drawing/2014/main" id="{E51E52FB-9D16-4F57-A79D-6DABBFA773E3}"/>
                  </a:ext>
                </a:extLst>
              </p:cNvPr>
              <p:cNvSpPr txBox="1">
                <a:spLocks noChangeArrowheads="1"/>
              </p:cNvSpPr>
              <p:nvPr/>
            </p:nvSpPr>
            <p:spPr bwMode="auto">
              <a:xfrm>
                <a:off x="2693853" y="212895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6" name="Text Box 13">
                <a:extLst>
                  <a:ext uri="{FF2B5EF4-FFF2-40B4-BE49-F238E27FC236}">
                    <a16:creationId xmlns:a16="http://schemas.microsoft.com/office/drawing/2014/main" id="{5CFEEEC7-E33D-465E-8735-733147FED1D7}"/>
                  </a:ext>
                </a:extLst>
              </p:cNvPr>
              <p:cNvSpPr txBox="1">
                <a:spLocks noChangeArrowheads="1"/>
              </p:cNvSpPr>
              <p:nvPr/>
            </p:nvSpPr>
            <p:spPr bwMode="auto">
              <a:xfrm>
                <a:off x="3500441" y="2272671"/>
                <a:ext cx="230983"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9" name="Text Box 14">
                <a:extLst>
                  <a:ext uri="{FF2B5EF4-FFF2-40B4-BE49-F238E27FC236}">
                    <a16:creationId xmlns:a16="http://schemas.microsoft.com/office/drawing/2014/main" id="{464CA4A6-2DAB-4984-BC32-19DAA66C8701}"/>
                  </a:ext>
                </a:extLst>
              </p:cNvPr>
              <p:cNvSpPr txBox="1">
                <a:spLocks noChangeArrowheads="1"/>
              </p:cNvSpPr>
              <p:nvPr/>
            </p:nvSpPr>
            <p:spPr bwMode="auto">
              <a:xfrm>
                <a:off x="2777969" y="1569898"/>
                <a:ext cx="158050" cy="2999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2" name="Text Box 15">
                <a:extLst>
                  <a:ext uri="{FF2B5EF4-FFF2-40B4-BE49-F238E27FC236}">
                    <a16:creationId xmlns:a16="http://schemas.microsoft.com/office/drawing/2014/main" id="{300B2A06-6231-43AE-B54A-8E55F1D38A43}"/>
                  </a:ext>
                </a:extLst>
              </p:cNvPr>
              <p:cNvSpPr txBox="1">
                <a:spLocks noChangeArrowheads="1"/>
              </p:cNvSpPr>
              <p:nvPr/>
            </p:nvSpPr>
            <p:spPr bwMode="auto">
              <a:xfrm>
                <a:off x="1952639" y="145562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3" name="Text Box 16">
                <a:extLst>
                  <a:ext uri="{FF2B5EF4-FFF2-40B4-BE49-F238E27FC236}">
                    <a16:creationId xmlns:a16="http://schemas.microsoft.com/office/drawing/2014/main" id="{63F059C5-72C3-429E-84CE-1BD1AC4D5CA7}"/>
                  </a:ext>
                </a:extLst>
              </p:cNvPr>
              <p:cNvSpPr txBox="1">
                <a:spLocks noChangeArrowheads="1"/>
              </p:cNvSpPr>
              <p:nvPr/>
            </p:nvSpPr>
            <p:spPr bwMode="auto">
              <a:xfrm>
                <a:off x="1893838" y="131991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34" name="Rectangle 33">
                <a:extLst>
                  <a:ext uri="{FF2B5EF4-FFF2-40B4-BE49-F238E27FC236}">
                    <a16:creationId xmlns:a16="http://schemas.microsoft.com/office/drawing/2014/main" id="{387D2B3A-E613-4B0A-B038-BC45EDDA6CC8}"/>
                  </a:ext>
                </a:extLst>
              </p:cNvPr>
              <p:cNvSpPr>
                <a:spLocks noChangeArrowheads="1"/>
              </p:cNvSpPr>
              <p:nvPr/>
            </p:nvSpPr>
            <p:spPr bwMode="auto">
              <a:xfrm>
                <a:off x="817380" y="1185063"/>
                <a:ext cx="3757345" cy="248932"/>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1350">
                  <a:latin typeface="Arial" panose="020B0604020202020204" pitchFamily="34" charset="0"/>
                </a:endParaRPr>
              </a:p>
            </p:txBody>
          </p:sp>
          <p:sp>
            <p:nvSpPr>
              <p:cNvPr id="35" name="Text Box 18">
                <a:extLst>
                  <a:ext uri="{FF2B5EF4-FFF2-40B4-BE49-F238E27FC236}">
                    <a16:creationId xmlns:a16="http://schemas.microsoft.com/office/drawing/2014/main" id="{E2EF026C-79A1-44CA-94F8-C6CE55EABFA7}"/>
                  </a:ext>
                </a:extLst>
              </p:cNvPr>
              <p:cNvSpPr txBox="1">
                <a:spLocks noChangeArrowheads="1"/>
              </p:cNvSpPr>
              <p:nvPr/>
            </p:nvSpPr>
            <p:spPr bwMode="auto">
              <a:xfrm>
                <a:off x="2276863" y="1294858"/>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cxnSp>
            <p:nvCxnSpPr>
              <p:cNvPr id="36" name="AutoShape 19">
                <a:extLst>
                  <a:ext uri="{FF2B5EF4-FFF2-40B4-BE49-F238E27FC236}">
                    <a16:creationId xmlns:a16="http://schemas.microsoft.com/office/drawing/2014/main" id="{DF6D3AEC-4225-4E4F-BD3D-8B8AF080FA9C}"/>
                  </a:ext>
                </a:extLst>
              </p:cNvPr>
              <p:cNvCxnSpPr>
                <a:cxnSpLocks noChangeShapeType="1"/>
              </p:cNvCxnSpPr>
              <p:nvPr/>
            </p:nvCxnSpPr>
            <p:spPr bwMode="auto">
              <a:xfrm>
                <a:off x="1262665" y="719823"/>
                <a:ext cx="3102249" cy="2687145"/>
              </a:xfrm>
              <a:prstGeom prst="straightConnector1">
                <a:avLst/>
              </a:prstGeom>
              <a:noFill/>
              <a:ln w="254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8" name="AutoShape 20">
                <a:extLst>
                  <a:ext uri="{FF2B5EF4-FFF2-40B4-BE49-F238E27FC236}">
                    <a16:creationId xmlns:a16="http://schemas.microsoft.com/office/drawing/2014/main" id="{010B6257-D097-4A60-8A53-1A9BCB8AA175}"/>
                  </a:ext>
                </a:extLst>
              </p:cNvPr>
              <p:cNvCxnSpPr>
                <a:cxnSpLocks noChangeShapeType="1"/>
              </p:cNvCxnSpPr>
              <p:nvPr/>
            </p:nvCxnSpPr>
            <p:spPr bwMode="auto">
              <a:xfrm flipV="1">
                <a:off x="4297544" y="1516260"/>
                <a:ext cx="0" cy="1153847"/>
              </a:xfrm>
              <a:prstGeom prst="straightConnector1">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40" name="Text Box 21">
                <a:extLst>
                  <a:ext uri="{FF2B5EF4-FFF2-40B4-BE49-F238E27FC236}">
                    <a16:creationId xmlns:a16="http://schemas.microsoft.com/office/drawing/2014/main" id="{394340DC-9CFC-4E1F-8E5C-E9B0FE197DE3}"/>
                  </a:ext>
                </a:extLst>
              </p:cNvPr>
              <p:cNvSpPr txBox="1">
                <a:spLocks noChangeArrowheads="1"/>
              </p:cNvSpPr>
              <p:nvPr/>
            </p:nvSpPr>
            <p:spPr bwMode="auto">
              <a:xfrm>
                <a:off x="3516687" y="3135735"/>
                <a:ext cx="857617" cy="3504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200" dirty="0">
                    <a:solidFill>
                      <a:srgbClr val="000000"/>
                    </a:solidFill>
                    <a:latin typeface="Calibri" panose="020F0502020204030204" pitchFamily="34" charset="0"/>
                  </a:rPr>
                  <a:t>X-ray</a:t>
                </a:r>
                <a:endParaRPr lang="fr-FR" altLang="fr-FR" sz="1050" dirty="0">
                  <a:latin typeface="Arial" panose="020B0604020202020204" pitchFamily="34" charset="0"/>
                </a:endParaRPr>
              </a:p>
            </p:txBody>
          </p:sp>
          <p:sp>
            <p:nvSpPr>
              <p:cNvPr id="42" name="Text Box 22">
                <a:extLst>
                  <a:ext uri="{FF2B5EF4-FFF2-40B4-BE49-F238E27FC236}">
                    <a16:creationId xmlns:a16="http://schemas.microsoft.com/office/drawing/2014/main" id="{F4C71555-8910-4A51-AEF1-C85BFEECEE14}"/>
                  </a:ext>
                </a:extLst>
              </p:cNvPr>
              <p:cNvSpPr txBox="1">
                <a:spLocks noChangeArrowheads="1"/>
              </p:cNvSpPr>
              <p:nvPr/>
            </p:nvSpPr>
            <p:spPr bwMode="auto">
              <a:xfrm>
                <a:off x="3647149" y="1127500"/>
                <a:ext cx="1800397" cy="211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sp>
            <p:nvSpPr>
              <p:cNvPr id="43" name="Text Box 23">
                <a:extLst>
                  <a:ext uri="{FF2B5EF4-FFF2-40B4-BE49-F238E27FC236}">
                    <a16:creationId xmlns:a16="http://schemas.microsoft.com/office/drawing/2014/main" id="{DEA38104-BF4B-4D76-832D-89DB6AA8CFC8}"/>
                  </a:ext>
                </a:extLst>
              </p:cNvPr>
              <p:cNvSpPr txBox="1">
                <a:spLocks noChangeArrowheads="1"/>
              </p:cNvSpPr>
              <p:nvPr/>
            </p:nvSpPr>
            <p:spPr bwMode="auto">
              <a:xfrm>
                <a:off x="867242" y="2789787"/>
                <a:ext cx="1791413" cy="319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pic>
            <p:nvPicPr>
              <p:cNvPr id="44" name="Picture 28">
                <a:extLst>
                  <a:ext uri="{FF2B5EF4-FFF2-40B4-BE49-F238E27FC236}">
                    <a16:creationId xmlns:a16="http://schemas.microsoft.com/office/drawing/2014/main" id="{5619C4D8-5404-43EF-BBDC-15AF7F19A56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7637" y="1869893"/>
                <a:ext cx="320812" cy="5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45" name="Groupe 184">
              <a:extLst>
                <a:ext uri="{FF2B5EF4-FFF2-40B4-BE49-F238E27FC236}">
                  <a16:creationId xmlns:a16="http://schemas.microsoft.com/office/drawing/2014/main" id="{5ADD3F5B-40EC-49E4-8592-AFE587B9F69B}"/>
                </a:ext>
              </a:extLst>
            </p:cNvPr>
            <p:cNvGrpSpPr/>
            <p:nvPr/>
          </p:nvGrpSpPr>
          <p:grpSpPr>
            <a:xfrm>
              <a:off x="3431704" y="1568221"/>
              <a:ext cx="7859282" cy="1823125"/>
              <a:chOff x="2519674" y="1520541"/>
              <a:chExt cx="7558100" cy="1703219"/>
            </a:xfrm>
          </p:grpSpPr>
          <p:sp>
            <p:nvSpPr>
              <p:cNvPr id="46" name="Triangle isocèle 186">
                <a:extLst>
                  <a:ext uri="{FF2B5EF4-FFF2-40B4-BE49-F238E27FC236}">
                    <a16:creationId xmlns:a16="http://schemas.microsoft.com/office/drawing/2014/main" id="{9F6C533C-2922-404E-A956-0B045240388C}"/>
                  </a:ext>
                </a:extLst>
              </p:cNvPr>
              <p:cNvSpPr/>
              <p:nvPr/>
            </p:nvSpPr>
            <p:spPr>
              <a:xfrm rot="5400000">
                <a:off x="7486591" y="1666378"/>
                <a:ext cx="487724" cy="489298"/>
              </a:xfrm>
              <a:prstGeom prst="triangl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7" name="Connecteur droit 189">
                <a:extLst>
                  <a:ext uri="{FF2B5EF4-FFF2-40B4-BE49-F238E27FC236}">
                    <a16:creationId xmlns:a16="http://schemas.microsoft.com/office/drawing/2014/main" id="{A8A33226-3B67-445C-A1D9-73A2DD7DD5CF}"/>
                  </a:ext>
                </a:extLst>
              </p:cNvPr>
              <p:cNvCxnSpPr/>
              <p:nvPr/>
            </p:nvCxnSpPr>
            <p:spPr>
              <a:xfrm flipV="1">
                <a:off x="2527817" y="1558349"/>
                <a:ext cx="0" cy="3838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190">
                <a:extLst>
                  <a:ext uri="{FF2B5EF4-FFF2-40B4-BE49-F238E27FC236}">
                    <a16:creationId xmlns:a16="http://schemas.microsoft.com/office/drawing/2014/main" id="{73C540D1-A92B-4657-A606-DF427C319EBC}"/>
                  </a:ext>
                </a:extLst>
              </p:cNvPr>
              <p:cNvCxnSpPr/>
              <p:nvPr/>
            </p:nvCxnSpPr>
            <p:spPr>
              <a:xfrm flipV="1">
                <a:off x="2530005" y="2861960"/>
                <a:ext cx="0" cy="3276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riangle isocèle 191">
                <a:extLst>
                  <a:ext uri="{FF2B5EF4-FFF2-40B4-BE49-F238E27FC236}">
                    <a16:creationId xmlns:a16="http://schemas.microsoft.com/office/drawing/2014/main" id="{14E22EA3-2482-405C-8DA5-43F0C320E6B0}"/>
                  </a:ext>
                </a:extLst>
              </p:cNvPr>
              <p:cNvSpPr/>
              <p:nvPr/>
            </p:nvSpPr>
            <p:spPr>
              <a:xfrm rot="5400000">
                <a:off x="7515874" y="2364882"/>
                <a:ext cx="477084" cy="500331"/>
              </a:xfrm>
              <a:prstGeom prst="triangl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192">
                <a:extLst>
                  <a:ext uri="{FF2B5EF4-FFF2-40B4-BE49-F238E27FC236}">
                    <a16:creationId xmlns:a16="http://schemas.microsoft.com/office/drawing/2014/main" id="{589A7137-A6D3-4172-9435-6DE4AA9AEF6E}"/>
                  </a:ext>
                </a:extLst>
              </p:cNvPr>
              <p:cNvSpPr txBox="1"/>
              <p:nvPr/>
            </p:nvSpPr>
            <p:spPr>
              <a:xfrm>
                <a:off x="7682454" y="1532732"/>
                <a:ext cx="725077" cy="258781"/>
              </a:xfrm>
              <a:prstGeom prst="rect">
                <a:avLst/>
              </a:prstGeom>
              <a:noFill/>
            </p:spPr>
            <p:txBody>
              <a:bodyPr wrap="square" rtlCol="0">
                <a:spAutoFit/>
              </a:bodyPr>
              <a:lstStyle/>
              <a:p>
                <a:r>
                  <a:rPr lang="fr-FR" sz="1200" b="1" dirty="0" err="1">
                    <a:solidFill>
                      <a:schemeClr val="tx2"/>
                    </a:solidFill>
                    <a:latin typeface="Calibri" panose="020F0502020204030204" pitchFamily="34" charset="0"/>
                    <a:ea typeface="Calibri" panose="020F0502020204030204" pitchFamily="34" charset="0"/>
                    <a:cs typeface="Calibri" panose="020F0502020204030204" pitchFamily="34" charset="0"/>
                  </a:rPr>
                  <a:t>Preamp</a:t>
                </a:r>
                <a:endParaRPr lang="fr-FR" sz="1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F711DA3C-75C1-4B72-A24A-66583686B92C}"/>
                  </a:ext>
                </a:extLst>
              </p:cNvPr>
              <p:cNvSpPr/>
              <p:nvPr/>
            </p:nvSpPr>
            <p:spPr>
              <a:xfrm>
                <a:off x="8545466" y="1707798"/>
                <a:ext cx="1416892" cy="1169029"/>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195">
                <a:extLst>
                  <a:ext uri="{FF2B5EF4-FFF2-40B4-BE49-F238E27FC236}">
                    <a16:creationId xmlns:a16="http://schemas.microsoft.com/office/drawing/2014/main" id="{15AD553F-EA2A-4D3F-A912-0C040E19CC9C}"/>
                  </a:ext>
                </a:extLst>
              </p:cNvPr>
              <p:cNvSpPr txBox="1"/>
              <p:nvPr/>
            </p:nvSpPr>
            <p:spPr>
              <a:xfrm>
                <a:off x="8430050" y="1948857"/>
                <a:ext cx="1647724" cy="603822"/>
              </a:xfrm>
              <a:prstGeom prst="rect">
                <a:avLst/>
              </a:prstGeom>
              <a:noFill/>
            </p:spPr>
            <p:txBody>
              <a:bodyPr wrap="square" rtlCol="0">
                <a:spAutoFit/>
              </a:bodyPr>
              <a:lstStyle/>
              <a:p>
                <a:pPr algn="ctr"/>
                <a:r>
                  <a:rPr lang="fr-FR" sz="1200" dirty="0"/>
                  <a:t>SAMPLING</a:t>
                </a:r>
              </a:p>
              <a:p>
                <a:pPr algn="ctr"/>
                <a:r>
                  <a:rPr lang="fr-FR" sz="1200" dirty="0"/>
                  <a:t>&amp;</a:t>
                </a:r>
              </a:p>
              <a:p>
                <a:pPr algn="ctr"/>
                <a:r>
                  <a:rPr lang="fr-FR" sz="1200" dirty="0"/>
                  <a:t>DAQ</a:t>
                </a:r>
              </a:p>
            </p:txBody>
          </p:sp>
          <p:cxnSp>
            <p:nvCxnSpPr>
              <p:cNvPr id="54" name="Connecteur droit 196">
                <a:extLst>
                  <a:ext uri="{FF2B5EF4-FFF2-40B4-BE49-F238E27FC236}">
                    <a16:creationId xmlns:a16="http://schemas.microsoft.com/office/drawing/2014/main" id="{453A2154-2DE8-45A0-902D-F6F875892382}"/>
                  </a:ext>
                </a:extLst>
              </p:cNvPr>
              <p:cNvCxnSpPr>
                <a:cxnSpLocks/>
              </p:cNvCxnSpPr>
              <p:nvPr/>
            </p:nvCxnSpPr>
            <p:spPr>
              <a:xfrm>
                <a:off x="7974383" y="1921739"/>
                <a:ext cx="5710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197">
                <a:extLst>
                  <a:ext uri="{FF2B5EF4-FFF2-40B4-BE49-F238E27FC236}">
                    <a16:creationId xmlns:a16="http://schemas.microsoft.com/office/drawing/2014/main" id="{4B5E81A7-90E6-4D16-A4E9-E0950DFA128D}"/>
                  </a:ext>
                </a:extLst>
              </p:cNvPr>
              <p:cNvCxnSpPr>
                <a:cxnSpLocks/>
                <a:stCxn id="49" idx="0"/>
              </p:cNvCxnSpPr>
              <p:nvPr/>
            </p:nvCxnSpPr>
            <p:spPr>
              <a:xfrm>
                <a:off x="8004581" y="2615048"/>
                <a:ext cx="540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200">
                <a:extLst>
                  <a:ext uri="{FF2B5EF4-FFF2-40B4-BE49-F238E27FC236}">
                    <a16:creationId xmlns:a16="http://schemas.microsoft.com/office/drawing/2014/main" id="{944E2AAB-7385-44A8-AA9E-D2B01C8A104B}"/>
                  </a:ext>
                </a:extLst>
              </p:cNvPr>
              <p:cNvCxnSpPr>
                <a:cxnSpLocks/>
                <a:endCxn id="62" idx="6"/>
              </p:cNvCxnSpPr>
              <p:nvPr/>
            </p:nvCxnSpPr>
            <p:spPr>
              <a:xfrm flipV="1">
                <a:off x="2519674" y="1545724"/>
                <a:ext cx="3187515" cy="188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201">
                <a:extLst>
                  <a:ext uri="{FF2B5EF4-FFF2-40B4-BE49-F238E27FC236}">
                    <a16:creationId xmlns:a16="http://schemas.microsoft.com/office/drawing/2014/main" id="{27C2C169-73F0-43AE-AE16-7D300D690359}"/>
                  </a:ext>
                </a:extLst>
              </p:cNvPr>
              <p:cNvCxnSpPr>
                <a:cxnSpLocks/>
                <a:endCxn id="63" idx="5"/>
              </p:cNvCxnSpPr>
              <p:nvPr/>
            </p:nvCxnSpPr>
            <p:spPr>
              <a:xfrm>
                <a:off x="2527817" y="3198188"/>
                <a:ext cx="3193320" cy="181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202">
                <a:extLst>
                  <a:ext uri="{FF2B5EF4-FFF2-40B4-BE49-F238E27FC236}">
                    <a16:creationId xmlns:a16="http://schemas.microsoft.com/office/drawing/2014/main" id="{E842673F-B2F0-4F39-A8C5-E97E47C29EED}"/>
                  </a:ext>
                </a:extLst>
              </p:cNvPr>
              <p:cNvCxnSpPr/>
              <p:nvPr/>
            </p:nvCxnSpPr>
            <p:spPr>
              <a:xfrm>
                <a:off x="5545920" y="2265249"/>
                <a:ext cx="3640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203">
                <a:extLst>
                  <a:ext uri="{FF2B5EF4-FFF2-40B4-BE49-F238E27FC236}">
                    <a16:creationId xmlns:a16="http://schemas.microsoft.com/office/drawing/2014/main" id="{ABBCBE78-F0BD-48F4-9F62-66A2CEC1A5D9}"/>
                  </a:ext>
                </a:extLst>
              </p:cNvPr>
              <p:cNvCxnSpPr/>
              <p:nvPr/>
            </p:nvCxnSpPr>
            <p:spPr>
              <a:xfrm>
                <a:off x="5639504" y="2366849"/>
                <a:ext cx="187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204">
                <a:extLst>
                  <a:ext uri="{FF2B5EF4-FFF2-40B4-BE49-F238E27FC236}">
                    <a16:creationId xmlns:a16="http://schemas.microsoft.com/office/drawing/2014/main" id="{9BD541BC-DBA7-4362-9E79-4645DCC401CB}"/>
                  </a:ext>
                </a:extLst>
              </p:cNvPr>
              <p:cNvCxnSpPr/>
              <p:nvPr/>
            </p:nvCxnSpPr>
            <p:spPr>
              <a:xfrm flipV="1">
                <a:off x="5729704" y="1556435"/>
                <a:ext cx="0" cy="7088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205">
                <a:extLst>
                  <a:ext uri="{FF2B5EF4-FFF2-40B4-BE49-F238E27FC236}">
                    <a16:creationId xmlns:a16="http://schemas.microsoft.com/office/drawing/2014/main" id="{EB50A8B5-A0A4-44DD-8491-FCEDD06E5F2F}"/>
                  </a:ext>
                </a:extLst>
              </p:cNvPr>
              <p:cNvCxnSpPr/>
              <p:nvPr/>
            </p:nvCxnSpPr>
            <p:spPr>
              <a:xfrm flipV="1">
                <a:off x="5729702" y="2375313"/>
                <a:ext cx="0" cy="8171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Ellipse 206">
                <a:extLst>
                  <a:ext uri="{FF2B5EF4-FFF2-40B4-BE49-F238E27FC236}">
                    <a16:creationId xmlns:a16="http://schemas.microsoft.com/office/drawing/2014/main" id="{0B185241-693D-4709-924E-4F9B3A941DE1}"/>
                  </a:ext>
                </a:extLst>
              </p:cNvPr>
              <p:cNvSpPr/>
              <p:nvPr/>
            </p:nvSpPr>
            <p:spPr>
              <a:xfrm flipH="1">
                <a:off x="5707189" y="1520541"/>
                <a:ext cx="45719" cy="5036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207">
                <a:extLst>
                  <a:ext uri="{FF2B5EF4-FFF2-40B4-BE49-F238E27FC236}">
                    <a16:creationId xmlns:a16="http://schemas.microsoft.com/office/drawing/2014/main" id="{772029EA-5336-48E6-A22C-88AA6D9FCF5C}"/>
                  </a:ext>
                </a:extLst>
              </p:cNvPr>
              <p:cNvSpPr/>
              <p:nvPr/>
            </p:nvSpPr>
            <p:spPr>
              <a:xfrm flipH="1">
                <a:off x="5714441" y="3173395"/>
                <a:ext cx="45719" cy="5036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4" name="ZoneTexte 210">
                    <a:extLst>
                      <a:ext uri="{FF2B5EF4-FFF2-40B4-BE49-F238E27FC236}">
                        <a16:creationId xmlns:a16="http://schemas.microsoft.com/office/drawing/2014/main" id="{02DC1E03-EA0C-4335-815E-7183B02D0D74}"/>
                      </a:ext>
                    </a:extLst>
                  </p:cNvPr>
                  <p:cNvSpPr txBox="1"/>
                  <p:nvPr/>
                </p:nvSpPr>
                <p:spPr>
                  <a:xfrm>
                    <a:off x="5674532" y="2306855"/>
                    <a:ext cx="1238870" cy="3450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0" dirty="0" smtClean="0">
                              <a:latin typeface="Cambria Math" panose="02040503050406030204" pitchFamily="18" charset="0"/>
                            </a:rPr>
                            <m:t>1 </m:t>
                          </m:r>
                          <m:r>
                            <m:rPr>
                              <m:sty m:val="p"/>
                            </m:rPr>
                            <a:rPr lang="fr-FR" b="0" i="0" dirty="0" smtClean="0">
                              <a:latin typeface="Cambria Math" panose="02040503050406030204" pitchFamily="18" charset="0"/>
                            </a:rPr>
                            <m:t>V</m:t>
                          </m:r>
                          <m:r>
                            <a:rPr lang="fr-FR" i="1" dirty="0">
                              <a:latin typeface="Cambria Math" panose="02040503050406030204" pitchFamily="18" charset="0"/>
                              <a:ea typeface="Cambria Math" panose="02040503050406030204" pitchFamily="18" charset="0"/>
                            </a:rPr>
                            <m:t>∙</m:t>
                          </m:r>
                          <m:sSup>
                            <m:sSupPr>
                              <m:ctrlPr>
                                <a:rPr lang="fr-FR" i="1" dirty="0" smtClean="0">
                                  <a:latin typeface="Cambria Math" panose="02040503050406030204" pitchFamily="18" charset="0"/>
                                </a:rPr>
                              </m:ctrlPr>
                            </m:sSupPr>
                            <m:e>
                              <m:r>
                                <a:rPr lang="fr-FR" b="0" i="1" dirty="0" smtClean="0">
                                  <a:latin typeface="Cambria Math" panose="02040503050406030204" pitchFamily="18" charset="0"/>
                                </a:rPr>
                                <m:t>µ</m:t>
                              </m:r>
                              <m:r>
                                <a:rPr lang="fr-FR" b="0" i="1" dirty="0" smtClean="0">
                                  <a:latin typeface="Cambria Math" panose="02040503050406030204" pitchFamily="18" charset="0"/>
                                </a:rPr>
                                <m:t>𝑚</m:t>
                              </m:r>
                            </m:e>
                            <m:sup>
                              <m:r>
                                <a:rPr lang="fr-FR" b="0" i="1" dirty="0" smtClean="0">
                                  <a:latin typeface="Cambria Math" panose="02040503050406030204" pitchFamily="18" charset="0"/>
                                </a:rPr>
                                <m:t>−1</m:t>
                              </m:r>
                            </m:sup>
                          </m:sSup>
                        </m:oMath>
                      </m:oMathPara>
                    </a14:m>
                    <a:endParaRPr lang="fr-FR" dirty="0"/>
                  </a:p>
                </p:txBody>
              </p:sp>
            </mc:Choice>
            <mc:Fallback xmlns="">
              <p:sp>
                <p:nvSpPr>
                  <p:cNvPr id="64" name="ZoneTexte 210">
                    <a:extLst>
                      <a:ext uri="{FF2B5EF4-FFF2-40B4-BE49-F238E27FC236}">
                        <a16:creationId xmlns:a16="http://schemas.microsoft.com/office/drawing/2014/main" id="{02DC1E03-EA0C-4335-815E-7183B02D0D74}"/>
                      </a:ext>
                    </a:extLst>
                  </p:cNvPr>
                  <p:cNvSpPr txBox="1">
                    <a:spLocks noRot="1" noChangeAspect="1" noMove="1" noResize="1" noEditPoints="1" noAdjustHandles="1" noChangeArrowheads="1" noChangeShapeType="1" noTextEdit="1"/>
                  </p:cNvSpPr>
                  <p:nvPr/>
                </p:nvSpPr>
                <p:spPr>
                  <a:xfrm>
                    <a:off x="5674532" y="2306855"/>
                    <a:ext cx="1238870" cy="345041"/>
                  </a:xfrm>
                  <a:prstGeom prst="rect">
                    <a:avLst/>
                  </a:prstGeom>
                  <a:blipFill>
                    <a:blip r:embed="rId6"/>
                    <a:stretch>
                      <a:fillRect b="-4918"/>
                    </a:stretch>
                  </a:blipFill>
                </p:spPr>
                <p:txBody>
                  <a:bodyPr/>
                  <a:lstStyle/>
                  <a:p>
                    <a:r>
                      <a:rPr lang="en-US">
                        <a:noFill/>
                      </a:rPr>
                      <a:t> </a:t>
                    </a:r>
                  </a:p>
                </p:txBody>
              </p:sp>
            </mc:Fallback>
          </mc:AlternateContent>
        </p:grpSp>
        <p:sp>
          <p:nvSpPr>
            <p:cNvPr id="12" name="Oval 11">
              <a:extLst>
                <a:ext uri="{FF2B5EF4-FFF2-40B4-BE49-F238E27FC236}">
                  <a16:creationId xmlns:a16="http://schemas.microsoft.com/office/drawing/2014/main" id="{5641F73B-D8CF-4B0A-BF6C-F3B311478965}"/>
                </a:ext>
              </a:extLst>
            </p:cNvPr>
            <p:cNvSpPr/>
            <p:nvPr/>
          </p:nvSpPr>
          <p:spPr>
            <a:xfrm>
              <a:off x="5638231" y="1360665"/>
              <a:ext cx="504044" cy="49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endParaRPr lang="en-US" dirty="0"/>
            </a:p>
          </p:txBody>
        </p:sp>
        <p:sp>
          <p:nvSpPr>
            <p:cNvPr id="117" name="Right Brace 116">
              <a:extLst>
                <a:ext uri="{FF2B5EF4-FFF2-40B4-BE49-F238E27FC236}">
                  <a16:creationId xmlns:a16="http://schemas.microsoft.com/office/drawing/2014/main" id="{D66A03DB-4430-4ADB-BF59-3E599E35991A}"/>
                </a:ext>
              </a:extLst>
            </p:cNvPr>
            <p:cNvSpPr/>
            <p:nvPr/>
          </p:nvSpPr>
          <p:spPr>
            <a:xfrm rot="16200000">
              <a:off x="9721680" y="-608576"/>
              <a:ext cx="237474" cy="34563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6" name="Connecteur droit 197">
              <a:extLst>
                <a:ext uri="{FF2B5EF4-FFF2-40B4-BE49-F238E27FC236}">
                  <a16:creationId xmlns:a16="http://schemas.microsoft.com/office/drawing/2014/main" id="{3C4FF56F-5686-4001-B92A-EFE25686F2D2}"/>
                </a:ext>
              </a:extLst>
            </p:cNvPr>
            <p:cNvCxnSpPr>
              <a:cxnSpLocks/>
            </p:cNvCxnSpPr>
            <p:nvPr/>
          </p:nvCxnSpPr>
          <p:spPr>
            <a:xfrm>
              <a:off x="6769648" y="2872332"/>
              <a:ext cx="18260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cteur droit 197">
              <a:extLst>
                <a:ext uri="{FF2B5EF4-FFF2-40B4-BE49-F238E27FC236}">
                  <a16:creationId xmlns:a16="http://schemas.microsoft.com/office/drawing/2014/main" id="{AE59FF0F-B5D4-45F1-9747-FC49049C6019}"/>
                </a:ext>
              </a:extLst>
            </p:cNvPr>
            <p:cNvCxnSpPr>
              <a:cxnSpLocks/>
            </p:cNvCxnSpPr>
            <p:nvPr/>
          </p:nvCxnSpPr>
          <p:spPr>
            <a:xfrm>
              <a:off x="6760741" y="1901952"/>
              <a:ext cx="18260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ZoneTexte 192">
            <a:extLst>
              <a:ext uri="{FF2B5EF4-FFF2-40B4-BE49-F238E27FC236}">
                <a16:creationId xmlns:a16="http://schemas.microsoft.com/office/drawing/2014/main" id="{19C389A5-A01A-4C05-9A36-7511115243D3}"/>
              </a:ext>
            </a:extLst>
          </p:cNvPr>
          <p:cNvSpPr txBox="1"/>
          <p:nvPr/>
        </p:nvSpPr>
        <p:spPr>
          <a:xfrm>
            <a:off x="5355535" y="1030541"/>
            <a:ext cx="1081899" cy="276999"/>
          </a:xfrm>
          <a:prstGeom prst="rect">
            <a:avLst/>
          </a:prstGeom>
          <a:noFill/>
        </p:spPr>
        <p:txBody>
          <a:bodyPr wrap="none" rtlCol="0">
            <a:spAutoFit/>
          </a:bodyPr>
          <a:lstStyle/>
          <a:p>
            <a:pPr algn="ctr"/>
            <a:r>
              <a:rPr lang="en-US" sz="1200" b="1" dirty="0">
                <a:solidFill>
                  <a:srgbClr val="000090"/>
                </a:solidFill>
                <a:latin typeface="Calibri" panose="020F0502020204030204" pitchFamily="34" charset="0"/>
                <a:cs typeface="Calibri" panose="020F0502020204030204" pitchFamily="34" charset="0"/>
              </a:rPr>
              <a:t>Pico-ammeter</a:t>
            </a:r>
          </a:p>
        </p:txBody>
      </p:sp>
      <p:sp>
        <p:nvSpPr>
          <p:cNvPr id="72" name="ZoneTexte 192">
            <a:extLst>
              <a:ext uri="{FF2B5EF4-FFF2-40B4-BE49-F238E27FC236}">
                <a16:creationId xmlns:a16="http://schemas.microsoft.com/office/drawing/2014/main" id="{FC1F96B3-ECDF-400C-A1DC-0B0074FFEAEB}"/>
              </a:ext>
            </a:extLst>
          </p:cNvPr>
          <p:cNvSpPr txBox="1"/>
          <p:nvPr/>
        </p:nvSpPr>
        <p:spPr>
          <a:xfrm>
            <a:off x="9176007" y="716859"/>
            <a:ext cx="1328825" cy="276999"/>
          </a:xfrm>
          <a:prstGeom prst="rect">
            <a:avLst/>
          </a:prstGeom>
          <a:noFill/>
        </p:spPr>
        <p:txBody>
          <a:bodyPr wrap="none" rtlCol="0">
            <a:spAutoFit/>
          </a:bodyPr>
          <a:lstStyle/>
          <a:p>
            <a:pPr algn="ctr"/>
            <a:r>
              <a:rPr lang="en-US" sz="1200" b="1" dirty="0">
                <a:solidFill>
                  <a:srgbClr val="000090"/>
                </a:solidFill>
                <a:latin typeface="Calibri" panose="020F0502020204030204" pitchFamily="34" charset="0"/>
                <a:cs typeface="Calibri" panose="020F0502020204030204" pitchFamily="34" charset="0"/>
              </a:rPr>
              <a:t>For timing studies</a:t>
            </a:r>
          </a:p>
        </p:txBody>
      </p:sp>
      <p:pic>
        <p:nvPicPr>
          <p:cNvPr id="8" name="Picture 7">
            <a:extLst>
              <a:ext uri="{FF2B5EF4-FFF2-40B4-BE49-F238E27FC236}">
                <a16:creationId xmlns:a16="http://schemas.microsoft.com/office/drawing/2014/main" id="{884C8E00-1134-4BB6-9163-145288F8CAA7}"/>
              </a:ext>
            </a:extLst>
          </p:cNvPr>
          <p:cNvPicPr>
            <a:picLocks noChangeAspect="1"/>
          </p:cNvPicPr>
          <p:nvPr/>
        </p:nvPicPr>
        <p:blipFill rotWithShape="1">
          <a:blip r:embed="rId7">
            <a:extLst>
              <a:ext uri="{28A0092B-C50C-407E-A947-70E740481C1C}">
                <a14:useLocalDpi xmlns:a14="http://schemas.microsoft.com/office/drawing/2010/main" val="0"/>
              </a:ext>
            </a:extLst>
          </a:blip>
          <a:srcRect l="1981" t="7339" r="6631"/>
          <a:stretch/>
        </p:blipFill>
        <p:spPr>
          <a:xfrm>
            <a:off x="1568645" y="3613713"/>
            <a:ext cx="3680447" cy="2798790"/>
          </a:xfrm>
          <a:prstGeom prst="rect">
            <a:avLst/>
          </a:prstGeom>
        </p:spPr>
      </p:pic>
      <p:sp>
        <p:nvSpPr>
          <p:cNvPr id="66" name="Arrow: Right 65">
            <a:extLst>
              <a:ext uri="{FF2B5EF4-FFF2-40B4-BE49-F238E27FC236}">
                <a16:creationId xmlns:a16="http://schemas.microsoft.com/office/drawing/2014/main" id="{782F9927-CFF2-467F-B1FF-4F2A84488A5B}"/>
              </a:ext>
            </a:extLst>
          </p:cNvPr>
          <p:cNvSpPr/>
          <p:nvPr/>
        </p:nvSpPr>
        <p:spPr>
          <a:xfrm>
            <a:off x="215995" y="4539572"/>
            <a:ext cx="1296143" cy="499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sCVD</a:t>
            </a:r>
            <a:endParaRPr lang="en-US" dirty="0"/>
          </a:p>
        </p:txBody>
      </p:sp>
      <p:sp>
        <p:nvSpPr>
          <p:cNvPr id="67" name="Arrow: Right 66">
            <a:extLst>
              <a:ext uri="{FF2B5EF4-FFF2-40B4-BE49-F238E27FC236}">
                <a16:creationId xmlns:a16="http://schemas.microsoft.com/office/drawing/2014/main" id="{2A85EEA7-52BA-46A1-925F-C63107FFB1EA}"/>
              </a:ext>
            </a:extLst>
          </p:cNvPr>
          <p:cNvSpPr/>
          <p:nvPr/>
        </p:nvSpPr>
        <p:spPr>
          <a:xfrm>
            <a:off x="5601992" y="4549806"/>
            <a:ext cx="1296143" cy="499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pCVD</a:t>
            </a:r>
            <a:endParaRPr lang="en-US" dirty="0"/>
          </a:p>
        </p:txBody>
      </p:sp>
      <p:pic>
        <p:nvPicPr>
          <p:cNvPr id="68" name="Picture 4" descr="Visual search query image">
            <a:extLst>
              <a:ext uri="{FF2B5EF4-FFF2-40B4-BE49-F238E27FC236}">
                <a16:creationId xmlns:a16="http://schemas.microsoft.com/office/drawing/2014/main" id="{AD30F500-A49F-4099-8D0A-31C4BB3373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27AE4687-4D60-49CF-91C2-F0D485D538A7}"/>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3529101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00" y="126000"/>
            <a:ext cx="10982400" cy="496800"/>
          </a:xfrm>
        </p:spPr>
        <p:txBody>
          <a:bodyPr/>
          <a:lstStyle/>
          <a:p>
            <a:pPr>
              <a:lnSpc>
                <a:spcPct val="100000"/>
              </a:lnSpc>
            </a:pPr>
            <a:r>
              <a:rPr lang="en-US" sz="1600" dirty="0"/>
              <a:t>Example of Characterization : </a:t>
            </a:r>
            <a:r>
              <a:rPr lang="en-US" sz="1600" cap="none" dirty="0" err="1"/>
              <a:t>s</a:t>
            </a:r>
            <a:r>
              <a:rPr lang="en-US" sz="1600" dirty="0" err="1"/>
              <a:t>cvd</a:t>
            </a:r>
            <a:r>
              <a:rPr lang="en-US" sz="1600" dirty="0"/>
              <a:t> diamond as proton beam monitor</a:t>
            </a:r>
            <a:endParaRPr lang="en-GB" sz="1600" dirty="0">
              <a:latin typeface="+mn-lt"/>
              <a:cs typeface="Calibri" panose="020F0502020204030204" pitchFamily="34" charset="0"/>
            </a:endParaRP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23</a:t>
            </a:fld>
            <a:endParaRPr lang="fr-FR" dirty="0"/>
          </a:p>
        </p:txBody>
      </p:sp>
      <p:pic>
        <p:nvPicPr>
          <p:cNvPr id="13" name="Picture 12">
            <a:extLst>
              <a:ext uri="{FF2B5EF4-FFF2-40B4-BE49-F238E27FC236}">
                <a16:creationId xmlns:a16="http://schemas.microsoft.com/office/drawing/2014/main" id="{A85B0919-DCAA-47D8-AA21-7A6F2927892C}"/>
              </a:ext>
            </a:extLst>
          </p:cNvPr>
          <p:cNvPicPr>
            <a:picLocks noChangeAspect="1"/>
          </p:cNvPicPr>
          <p:nvPr/>
        </p:nvPicPr>
        <p:blipFill rotWithShape="1">
          <a:blip r:embed="rId3">
            <a:extLst>
              <a:ext uri="{28A0092B-C50C-407E-A947-70E740481C1C}">
                <a14:useLocalDpi xmlns:a14="http://schemas.microsoft.com/office/drawing/2010/main" val="0"/>
              </a:ext>
            </a:extLst>
          </a:blip>
          <a:srcRect t="8031"/>
          <a:stretch/>
        </p:blipFill>
        <p:spPr>
          <a:xfrm>
            <a:off x="1800564" y="908720"/>
            <a:ext cx="3646704" cy="2860633"/>
          </a:xfrm>
          <a:prstGeom prst="rect">
            <a:avLst/>
          </a:prstGeom>
        </p:spPr>
      </p:pic>
      <p:sp>
        <p:nvSpPr>
          <p:cNvPr id="21" name="TextBox 20">
            <a:extLst>
              <a:ext uri="{FF2B5EF4-FFF2-40B4-BE49-F238E27FC236}">
                <a16:creationId xmlns:a16="http://schemas.microsoft.com/office/drawing/2014/main" id="{D9B841E9-FEBE-430C-AF77-68FC42488936}"/>
              </a:ext>
            </a:extLst>
          </p:cNvPr>
          <p:cNvSpPr txBox="1"/>
          <p:nvPr/>
        </p:nvSpPr>
        <p:spPr>
          <a:xfrm>
            <a:off x="306467" y="1985035"/>
            <a:ext cx="1268509" cy="369332"/>
          </a:xfrm>
          <a:prstGeom prst="rect">
            <a:avLst/>
          </a:prstGeom>
          <a:solidFill>
            <a:schemeClr val="bg1">
              <a:lumMod val="85000"/>
            </a:schemeClr>
          </a:solidFill>
        </p:spPr>
        <p:txBody>
          <a:bodyPr wrap="square" rtlCol="0">
            <a:spAutoFit/>
          </a:bodyPr>
          <a:lstStyle/>
          <a:p>
            <a:pPr algn="ctr"/>
            <a:r>
              <a:rPr lang="fr-FR" b="1" dirty="0">
                <a:solidFill>
                  <a:srgbClr val="000090"/>
                </a:solidFill>
                <a:latin typeface="Calibri" panose="020F0502020204030204" pitchFamily="34" charset="0"/>
                <a:cs typeface="Calibri" panose="020F0502020204030204" pitchFamily="34" charset="0"/>
              </a:rPr>
              <a:t>XBIC</a:t>
            </a:r>
            <a:endParaRPr lang="en-US" b="1" dirty="0">
              <a:solidFill>
                <a:srgbClr val="000090"/>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2DC83E54-D3DD-458D-A9C9-5D689C9007EF}"/>
              </a:ext>
            </a:extLst>
          </p:cNvPr>
          <p:cNvPicPr>
            <a:picLocks noChangeAspect="1"/>
          </p:cNvPicPr>
          <p:nvPr/>
        </p:nvPicPr>
        <p:blipFill rotWithShape="1">
          <a:blip r:embed="rId4">
            <a:extLst>
              <a:ext uri="{28A0092B-C50C-407E-A947-70E740481C1C}">
                <a14:useLocalDpi xmlns:a14="http://schemas.microsoft.com/office/drawing/2010/main" val="0"/>
              </a:ext>
            </a:extLst>
          </a:blip>
          <a:srcRect t="9185"/>
          <a:stretch/>
        </p:blipFill>
        <p:spPr>
          <a:xfrm>
            <a:off x="1639571" y="3818308"/>
            <a:ext cx="4051046" cy="2759220"/>
          </a:xfrm>
          <a:prstGeom prst="rect">
            <a:avLst/>
          </a:prstGeom>
        </p:spPr>
      </p:pic>
      <p:sp>
        <p:nvSpPr>
          <p:cNvPr id="37" name="TextBox 36">
            <a:extLst>
              <a:ext uri="{FF2B5EF4-FFF2-40B4-BE49-F238E27FC236}">
                <a16:creationId xmlns:a16="http://schemas.microsoft.com/office/drawing/2014/main" id="{6D056A33-F8DE-4BE9-9385-BF9E3C54131D}"/>
              </a:ext>
            </a:extLst>
          </p:cNvPr>
          <p:cNvSpPr txBox="1"/>
          <p:nvPr/>
        </p:nvSpPr>
        <p:spPr>
          <a:xfrm>
            <a:off x="335345" y="4839277"/>
            <a:ext cx="1268509" cy="369332"/>
          </a:xfrm>
          <a:prstGeom prst="rect">
            <a:avLst/>
          </a:prstGeom>
          <a:solidFill>
            <a:schemeClr val="bg1">
              <a:lumMod val="85000"/>
            </a:schemeClr>
          </a:solidFill>
        </p:spPr>
        <p:txBody>
          <a:bodyPr wrap="square" rtlCol="0">
            <a:spAutoFit/>
          </a:bodyPr>
          <a:lstStyle/>
          <a:p>
            <a:pPr algn="ctr"/>
            <a:r>
              <a:rPr lang="fr-FR" b="1" dirty="0">
                <a:solidFill>
                  <a:srgbClr val="000090"/>
                </a:solidFill>
                <a:latin typeface="Calibri" panose="020F0502020204030204" pitchFamily="34" charset="0"/>
                <a:cs typeface="Calibri" panose="020F0502020204030204" pitchFamily="34" charset="0"/>
              </a:rPr>
              <a:t>TOF-XBIC</a:t>
            </a:r>
            <a:endParaRPr lang="en-US" b="1" dirty="0">
              <a:solidFill>
                <a:srgbClr val="000090"/>
              </a:solidFill>
              <a:latin typeface="Calibri" panose="020F0502020204030204" pitchFamily="34" charset="0"/>
              <a:cs typeface="Calibri" panose="020F0502020204030204" pitchFamily="34" charset="0"/>
            </a:endParaRPr>
          </a:p>
        </p:txBody>
      </p:sp>
      <p:pic>
        <p:nvPicPr>
          <p:cNvPr id="10" name="Picture 4" descr="Visual search query image">
            <a:extLst>
              <a:ext uri="{FF2B5EF4-FFF2-40B4-BE49-F238E27FC236}">
                <a16:creationId xmlns:a16="http://schemas.microsoft.com/office/drawing/2014/main" id="{C2491F27-8C85-48AF-B8C6-7DDFF7DAFC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8B2A4C2-9A2A-4E7C-B18E-CFB9A62AF940}"/>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1205013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00" y="126000"/>
            <a:ext cx="10982400" cy="496800"/>
          </a:xfrm>
        </p:spPr>
        <p:txBody>
          <a:bodyPr/>
          <a:lstStyle/>
          <a:p>
            <a:pPr>
              <a:lnSpc>
                <a:spcPct val="100000"/>
              </a:lnSpc>
            </a:pPr>
            <a:r>
              <a:rPr lang="en-US" sz="1600" dirty="0"/>
              <a:t>Example of Characterization : </a:t>
            </a:r>
            <a:r>
              <a:rPr lang="en-US" sz="1600" cap="none" dirty="0" err="1"/>
              <a:t>s</a:t>
            </a:r>
            <a:r>
              <a:rPr lang="en-US" sz="1600" dirty="0" err="1"/>
              <a:t>cvd</a:t>
            </a:r>
            <a:r>
              <a:rPr lang="en-US" sz="1600" dirty="0"/>
              <a:t> diamond as proton beam monitor</a:t>
            </a:r>
            <a:endParaRPr lang="en-GB" sz="1600" dirty="0">
              <a:latin typeface="+mn-lt"/>
              <a:cs typeface="Calibri" panose="020F0502020204030204" pitchFamily="34" charset="0"/>
            </a:endParaRP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24</a:t>
            </a:fld>
            <a:endParaRPr lang="fr-FR" dirty="0"/>
          </a:p>
        </p:txBody>
      </p:sp>
      <p:pic>
        <p:nvPicPr>
          <p:cNvPr id="13" name="Picture 12">
            <a:extLst>
              <a:ext uri="{FF2B5EF4-FFF2-40B4-BE49-F238E27FC236}">
                <a16:creationId xmlns:a16="http://schemas.microsoft.com/office/drawing/2014/main" id="{A85B0919-DCAA-47D8-AA21-7A6F2927892C}"/>
              </a:ext>
            </a:extLst>
          </p:cNvPr>
          <p:cNvPicPr>
            <a:picLocks noChangeAspect="1"/>
          </p:cNvPicPr>
          <p:nvPr/>
        </p:nvPicPr>
        <p:blipFill rotWithShape="1">
          <a:blip r:embed="rId3">
            <a:extLst>
              <a:ext uri="{28A0092B-C50C-407E-A947-70E740481C1C}">
                <a14:useLocalDpi xmlns:a14="http://schemas.microsoft.com/office/drawing/2010/main" val="0"/>
              </a:ext>
            </a:extLst>
          </a:blip>
          <a:srcRect t="8031"/>
          <a:stretch/>
        </p:blipFill>
        <p:spPr>
          <a:xfrm>
            <a:off x="1800564" y="908720"/>
            <a:ext cx="3646704" cy="2860633"/>
          </a:xfrm>
          <a:prstGeom prst="rect">
            <a:avLst/>
          </a:prstGeom>
        </p:spPr>
      </p:pic>
      <p:sp>
        <p:nvSpPr>
          <p:cNvPr id="21" name="TextBox 20">
            <a:extLst>
              <a:ext uri="{FF2B5EF4-FFF2-40B4-BE49-F238E27FC236}">
                <a16:creationId xmlns:a16="http://schemas.microsoft.com/office/drawing/2014/main" id="{D9B841E9-FEBE-430C-AF77-68FC42488936}"/>
              </a:ext>
            </a:extLst>
          </p:cNvPr>
          <p:cNvSpPr txBox="1"/>
          <p:nvPr/>
        </p:nvSpPr>
        <p:spPr>
          <a:xfrm>
            <a:off x="306467" y="1985035"/>
            <a:ext cx="1268509" cy="369332"/>
          </a:xfrm>
          <a:prstGeom prst="rect">
            <a:avLst/>
          </a:prstGeom>
          <a:solidFill>
            <a:schemeClr val="bg1">
              <a:lumMod val="85000"/>
            </a:schemeClr>
          </a:solidFill>
        </p:spPr>
        <p:txBody>
          <a:bodyPr wrap="square" rtlCol="0">
            <a:spAutoFit/>
          </a:bodyPr>
          <a:lstStyle/>
          <a:p>
            <a:pPr algn="ctr"/>
            <a:r>
              <a:rPr lang="fr-FR" b="1" dirty="0">
                <a:solidFill>
                  <a:srgbClr val="000090"/>
                </a:solidFill>
                <a:latin typeface="Calibri" panose="020F0502020204030204" pitchFamily="34" charset="0"/>
                <a:cs typeface="Calibri" panose="020F0502020204030204" pitchFamily="34" charset="0"/>
              </a:rPr>
              <a:t>XBIC</a:t>
            </a:r>
            <a:endParaRPr lang="en-US" b="1" dirty="0">
              <a:solidFill>
                <a:srgbClr val="000090"/>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2DC83E54-D3DD-458D-A9C9-5D689C9007EF}"/>
              </a:ext>
            </a:extLst>
          </p:cNvPr>
          <p:cNvPicPr>
            <a:picLocks noChangeAspect="1"/>
          </p:cNvPicPr>
          <p:nvPr/>
        </p:nvPicPr>
        <p:blipFill rotWithShape="1">
          <a:blip r:embed="rId4">
            <a:extLst>
              <a:ext uri="{28A0092B-C50C-407E-A947-70E740481C1C}">
                <a14:useLocalDpi xmlns:a14="http://schemas.microsoft.com/office/drawing/2010/main" val="0"/>
              </a:ext>
            </a:extLst>
          </a:blip>
          <a:srcRect t="9185"/>
          <a:stretch/>
        </p:blipFill>
        <p:spPr>
          <a:xfrm>
            <a:off x="1639571" y="3818308"/>
            <a:ext cx="4051046" cy="2759220"/>
          </a:xfrm>
          <a:prstGeom prst="rect">
            <a:avLst/>
          </a:prstGeom>
        </p:spPr>
      </p:pic>
      <p:sp>
        <p:nvSpPr>
          <p:cNvPr id="37" name="TextBox 36">
            <a:extLst>
              <a:ext uri="{FF2B5EF4-FFF2-40B4-BE49-F238E27FC236}">
                <a16:creationId xmlns:a16="http://schemas.microsoft.com/office/drawing/2014/main" id="{6D056A33-F8DE-4BE9-9385-BF9E3C54131D}"/>
              </a:ext>
            </a:extLst>
          </p:cNvPr>
          <p:cNvSpPr txBox="1"/>
          <p:nvPr/>
        </p:nvSpPr>
        <p:spPr>
          <a:xfrm>
            <a:off x="335345" y="4839277"/>
            <a:ext cx="1268509" cy="369332"/>
          </a:xfrm>
          <a:prstGeom prst="rect">
            <a:avLst/>
          </a:prstGeom>
          <a:solidFill>
            <a:schemeClr val="bg1">
              <a:lumMod val="85000"/>
            </a:schemeClr>
          </a:solidFill>
        </p:spPr>
        <p:txBody>
          <a:bodyPr wrap="square" rtlCol="0">
            <a:spAutoFit/>
          </a:bodyPr>
          <a:lstStyle/>
          <a:p>
            <a:pPr algn="ctr"/>
            <a:r>
              <a:rPr lang="fr-FR" b="1" dirty="0">
                <a:solidFill>
                  <a:srgbClr val="000090"/>
                </a:solidFill>
                <a:latin typeface="Calibri" panose="020F0502020204030204" pitchFamily="34" charset="0"/>
                <a:cs typeface="Calibri" panose="020F0502020204030204" pitchFamily="34" charset="0"/>
              </a:rPr>
              <a:t>TOF-XBIC</a:t>
            </a:r>
            <a:endParaRPr lang="en-US" b="1" dirty="0">
              <a:solidFill>
                <a:srgbClr val="000090"/>
              </a:solidFill>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6F464B69-9111-42A7-A35D-EDE1DF4396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73" t="6587" r="3773" b="-6587"/>
          <a:stretch/>
        </p:blipFill>
        <p:spPr>
          <a:xfrm>
            <a:off x="5604843" y="908720"/>
            <a:ext cx="3493105" cy="3025151"/>
          </a:xfrm>
          <a:prstGeom prst="rect">
            <a:avLst/>
          </a:prstGeom>
        </p:spPr>
      </p:pic>
      <p:pic>
        <p:nvPicPr>
          <p:cNvPr id="30" name="Picture 29">
            <a:extLst>
              <a:ext uri="{FF2B5EF4-FFF2-40B4-BE49-F238E27FC236}">
                <a16:creationId xmlns:a16="http://schemas.microsoft.com/office/drawing/2014/main" id="{8BA5D3E4-A48F-4EAE-A3CE-4BC6BEFC3BA2}"/>
              </a:ext>
            </a:extLst>
          </p:cNvPr>
          <p:cNvPicPr>
            <a:picLocks noChangeAspect="1"/>
          </p:cNvPicPr>
          <p:nvPr/>
        </p:nvPicPr>
        <p:blipFill rotWithShape="1">
          <a:blip r:embed="rId6">
            <a:extLst>
              <a:ext uri="{28A0092B-C50C-407E-A947-70E740481C1C}">
                <a14:useLocalDpi xmlns:a14="http://schemas.microsoft.com/office/drawing/2010/main" val="0"/>
              </a:ext>
            </a:extLst>
          </a:blip>
          <a:srcRect l="4073" t="10126"/>
          <a:stretch/>
        </p:blipFill>
        <p:spPr>
          <a:xfrm>
            <a:off x="5692653" y="3829000"/>
            <a:ext cx="3926747" cy="2759219"/>
          </a:xfrm>
          <a:prstGeom prst="rect">
            <a:avLst/>
          </a:prstGeom>
        </p:spPr>
      </p:pic>
      <p:sp>
        <p:nvSpPr>
          <p:cNvPr id="22" name="Rectangle 18">
            <a:extLst>
              <a:ext uri="{FF2B5EF4-FFF2-40B4-BE49-F238E27FC236}">
                <a16:creationId xmlns:a16="http://schemas.microsoft.com/office/drawing/2014/main" id="{7DBF7B27-6E00-4691-8A00-682F161119AB}"/>
              </a:ext>
            </a:extLst>
          </p:cNvPr>
          <p:cNvSpPr>
            <a:spLocks noChangeArrowheads="1"/>
          </p:cNvSpPr>
          <p:nvPr/>
        </p:nvSpPr>
        <p:spPr bwMode="auto">
          <a:xfrm>
            <a:off x="9459134" y="4391365"/>
            <a:ext cx="2492866" cy="1634488"/>
          </a:xfrm>
          <a:prstGeom prst="round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marL="285750" indent="-285750" algn="just" eaLnBrk="1" hangingPunct="1">
              <a:spcBef>
                <a:spcPct val="0"/>
              </a:spcBef>
              <a:buClrTx/>
              <a:buFont typeface="Arial" panose="020B0604020202020204" pitchFamily="34" charset="0"/>
              <a:buChar char="•"/>
            </a:pPr>
            <a:r>
              <a:rPr lang="en-US" altLang="en-US" b="1" dirty="0">
                <a:solidFill>
                  <a:schemeClr val="accent1"/>
                </a:solidFill>
                <a:latin typeface="Calibri" panose="020F0502020204030204" pitchFamily="34" charset="0"/>
              </a:rPr>
              <a:t>Correlation between the XBIC and </a:t>
            </a:r>
            <a:r>
              <a:rPr lang="en-US" altLang="en-US" b="1" dirty="0" err="1">
                <a:solidFill>
                  <a:schemeClr val="accent1"/>
                </a:solidFill>
                <a:latin typeface="Calibri" panose="020F0502020204030204" pitchFamily="34" charset="0"/>
              </a:rPr>
              <a:t>ToF</a:t>
            </a:r>
            <a:r>
              <a:rPr lang="en-US" altLang="en-US" b="1" dirty="0">
                <a:solidFill>
                  <a:schemeClr val="accent1"/>
                </a:solidFill>
                <a:latin typeface="Calibri" panose="020F0502020204030204" pitchFamily="34" charset="0"/>
              </a:rPr>
              <a:t>-XBIC map</a:t>
            </a:r>
          </a:p>
          <a:p>
            <a:pPr marL="285750" indent="-285750" algn="just" eaLnBrk="1" hangingPunct="1">
              <a:spcBef>
                <a:spcPct val="0"/>
              </a:spcBef>
              <a:buClrTx/>
              <a:buFont typeface="Arial" panose="020B0604020202020204" pitchFamily="34" charset="0"/>
              <a:buChar char="•"/>
            </a:pPr>
            <a:r>
              <a:rPr lang="en-US" altLang="en-US" b="1" dirty="0">
                <a:solidFill>
                  <a:schemeClr val="accent1"/>
                </a:solidFill>
                <a:latin typeface="Calibri" panose="020F0502020204030204" pitchFamily="34" charset="0"/>
              </a:rPr>
              <a:t>More diffused protons</a:t>
            </a:r>
          </a:p>
        </p:txBody>
      </p:sp>
      <p:sp>
        <p:nvSpPr>
          <p:cNvPr id="14" name="Rectangle 18">
            <a:extLst>
              <a:ext uri="{FF2B5EF4-FFF2-40B4-BE49-F238E27FC236}">
                <a16:creationId xmlns:a16="http://schemas.microsoft.com/office/drawing/2014/main" id="{7C4A4266-84DB-47D1-AE90-A8BFDD7A26CC}"/>
              </a:ext>
            </a:extLst>
          </p:cNvPr>
          <p:cNvSpPr>
            <a:spLocks noChangeArrowheads="1"/>
          </p:cNvSpPr>
          <p:nvPr/>
        </p:nvSpPr>
        <p:spPr bwMode="auto">
          <a:xfrm>
            <a:off x="9459134" y="1413175"/>
            <a:ext cx="2492866" cy="1634488"/>
          </a:xfrm>
          <a:prstGeom prst="round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r>
              <a:rPr lang="en-US" dirty="0"/>
              <a:t>The diamond was irradiated on several points :</a:t>
            </a:r>
          </a:p>
          <a:p>
            <a:pPr marL="285750" indent="-285750">
              <a:buFont typeface="Arial" panose="020B0604020202020204" pitchFamily="34" charset="0"/>
              <a:buChar char="•"/>
            </a:pPr>
            <a:r>
              <a:rPr lang="en-US" dirty="0">
                <a:solidFill>
                  <a:srgbClr val="00B050"/>
                </a:solidFill>
              </a:rPr>
              <a:t>Same flux</a:t>
            </a:r>
          </a:p>
          <a:p>
            <a:pPr marL="285750" indent="-285750">
              <a:buFont typeface="Arial" panose="020B0604020202020204" pitchFamily="34" charset="0"/>
              <a:buChar char="•"/>
            </a:pPr>
            <a:r>
              <a:rPr lang="en-US" dirty="0">
                <a:solidFill>
                  <a:srgbClr val="FF0000"/>
                </a:solidFill>
              </a:rPr>
              <a:t>Different fluence</a:t>
            </a:r>
          </a:p>
        </p:txBody>
      </p:sp>
      <p:pic>
        <p:nvPicPr>
          <p:cNvPr id="15" name="Picture 4" descr="Visual search query image">
            <a:extLst>
              <a:ext uri="{FF2B5EF4-FFF2-40B4-BE49-F238E27FC236}">
                <a16:creationId xmlns:a16="http://schemas.microsoft.com/office/drawing/2014/main" id="{F84912C3-5BB1-4D8B-BBB1-80B3EB23CB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587B484-0856-4DF2-A658-9EDB858DE7A7}"/>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2945136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00" y="126000"/>
            <a:ext cx="10982400" cy="496800"/>
          </a:xfrm>
        </p:spPr>
        <p:txBody>
          <a:bodyPr/>
          <a:lstStyle/>
          <a:p>
            <a:pPr>
              <a:lnSpc>
                <a:spcPct val="100000"/>
              </a:lnSpc>
            </a:pPr>
            <a:r>
              <a:rPr lang="en-US" sz="1600" dirty="0"/>
              <a:t>Conclusion</a:t>
            </a:r>
            <a:endParaRPr lang="en-GB" sz="1600" dirty="0">
              <a:latin typeface="+mn-lt"/>
              <a:cs typeface="Calibri" panose="020F0502020204030204" pitchFamily="34" charset="0"/>
            </a:endParaRP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25</a:t>
            </a:fld>
            <a:endParaRPr lang="fr-FR" dirty="0"/>
          </a:p>
        </p:txBody>
      </p:sp>
      <p:sp>
        <p:nvSpPr>
          <p:cNvPr id="18" name="Rectangle 18">
            <a:extLst>
              <a:ext uri="{FF2B5EF4-FFF2-40B4-BE49-F238E27FC236}">
                <a16:creationId xmlns:a16="http://schemas.microsoft.com/office/drawing/2014/main" id="{D881B532-474C-4A80-8800-707D79E0CE38}"/>
              </a:ext>
            </a:extLst>
          </p:cNvPr>
          <p:cNvSpPr>
            <a:spLocks noChangeArrowheads="1"/>
          </p:cNvSpPr>
          <p:nvPr/>
        </p:nvSpPr>
        <p:spPr bwMode="auto">
          <a:xfrm>
            <a:off x="239351" y="1268760"/>
            <a:ext cx="11712645" cy="4188378"/>
          </a:xfrm>
          <a:prstGeom prst="round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marL="342900" indent="-342900" algn="ctr" eaLnBrk="1" hangingPunct="1">
              <a:spcBef>
                <a:spcPct val="0"/>
              </a:spcBef>
              <a:buClrTx/>
              <a:buFont typeface="Arial" panose="020B0604020202020204" pitchFamily="34" charset="0"/>
              <a:buChar char="•"/>
            </a:pPr>
            <a:r>
              <a:rPr lang="en-US" altLang="en-US" sz="2400" b="1" dirty="0">
                <a:solidFill>
                  <a:schemeClr val="accent1"/>
                </a:solidFill>
                <a:latin typeface="Calibri" panose="020F0502020204030204" pitchFamily="34" charset="0"/>
              </a:rPr>
              <a:t>Unique setup available at BM05-ESRF to characterize both structural (X-ray diffraction) and electronic (XBIC and </a:t>
            </a:r>
            <a:r>
              <a:rPr lang="en-US" altLang="en-US" sz="2400" b="1" dirty="0" err="1">
                <a:solidFill>
                  <a:schemeClr val="accent1"/>
                </a:solidFill>
                <a:latin typeface="Calibri" panose="020F0502020204030204" pitchFamily="34" charset="0"/>
              </a:rPr>
              <a:t>ToF</a:t>
            </a:r>
            <a:r>
              <a:rPr lang="en-US" altLang="en-US" sz="2400" b="1" dirty="0">
                <a:solidFill>
                  <a:schemeClr val="accent1"/>
                </a:solidFill>
                <a:latin typeface="Calibri" panose="020F0502020204030204" pitchFamily="34" charset="0"/>
              </a:rPr>
              <a:t>-XBIC) properties of a semiconductor as diamond</a:t>
            </a:r>
          </a:p>
          <a:p>
            <a:pPr marL="342900" indent="-342900" algn="ctr" eaLnBrk="1" hangingPunct="1">
              <a:spcBef>
                <a:spcPct val="0"/>
              </a:spcBef>
              <a:buClrTx/>
              <a:buFont typeface="Arial" panose="020B0604020202020204" pitchFamily="34" charset="0"/>
              <a:buChar char="•"/>
            </a:pPr>
            <a:endParaRPr lang="en-US" altLang="en-US" sz="2400" b="1" dirty="0">
              <a:solidFill>
                <a:schemeClr val="accent1"/>
              </a:solidFill>
              <a:latin typeface="Calibri" panose="020F0502020204030204" pitchFamily="34" charset="0"/>
            </a:endParaRPr>
          </a:p>
          <a:p>
            <a:pPr marL="342900" indent="-342900" algn="ctr" eaLnBrk="1" hangingPunct="1">
              <a:spcBef>
                <a:spcPct val="0"/>
              </a:spcBef>
              <a:buClrTx/>
              <a:buFont typeface="Arial" panose="020B0604020202020204" pitchFamily="34" charset="0"/>
              <a:buChar char="•"/>
            </a:pPr>
            <a:r>
              <a:rPr lang="en-US" altLang="en-US" sz="2400" b="1" dirty="0">
                <a:solidFill>
                  <a:schemeClr val="accent1"/>
                </a:solidFill>
                <a:latin typeface="Calibri" panose="020F0502020204030204" pitchFamily="34" charset="0"/>
              </a:rPr>
              <a:t>Adaptable setup in function of the sample (size, thickness, kind of crystal or semiconductor)</a:t>
            </a:r>
          </a:p>
          <a:p>
            <a:pPr algn="ctr" eaLnBrk="1" hangingPunct="1">
              <a:spcBef>
                <a:spcPct val="0"/>
              </a:spcBef>
              <a:buClrTx/>
            </a:pPr>
            <a:endParaRPr lang="en-US" altLang="en-US" sz="2400" b="1" dirty="0">
              <a:solidFill>
                <a:schemeClr val="accent1"/>
              </a:solidFill>
              <a:latin typeface="Calibri" panose="020F0502020204030204" pitchFamily="34" charset="0"/>
            </a:endParaRPr>
          </a:p>
          <a:p>
            <a:pPr marL="342900" indent="-342900" algn="ctr" eaLnBrk="1" hangingPunct="1">
              <a:spcBef>
                <a:spcPct val="0"/>
              </a:spcBef>
              <a:buClrTx/>
              <a:buFont typeface="Arial" panose="020B0604020202020204" pitchFamily="34" charset="0"/>
              <a:buChar char="•"/>
            </a:pPr>
            <a:r>
              <a:rPr lang="en-US" altLang="en-US" sz="2400" b="1" dirty="0">
                <a:solidFill>
                  <a:schemeClr val="accent1"/>
                </a:solidFill>
                <a:latin typeface="Calibri" panose="020F0502020204030204" pitchFamily="34" charset="0"/>
              </a:rPr>
              <a:t>Open to collaboration and industrial access possible</a:t>
            </a:r>
          </a:p>
          <a:p>
            <a:pPr algn="ctr" eaLnBrk="1" hangingPunct="1">
              <a:spcBef>
                <a:spcPct val="0"/>
              </a:spcBef>
              <a:buClrTx/>
            </a:pPr>
            <a:r>
              <a:rPr lang="en-US" altLang="en-US" sz="2400" b="1" dirty="0">
                <a:solidFill>
                  <a:schemeClr val="accent1"/>
                </a:solidFill>
                <a:latin typeface="Calibri" panose="020F0502020204030204" pitchFamily="34" charset="0"/>
              </a:rPr>
              <a:t>P. Everaere : pierre.everaere@esrf.fr</a:t>
            </a:r>
          </a:p>
          <a:p>
            <a:pPr algn="ctr" eaLnBrk="1" hangingPunct="1">
              <a:spcBef>
                <a:spcPct val="0"/>
              </a:spcBef>
              <a:buClrTx/>
            </a:pPr>
            <a:endParaRPr lang="fr-FR" altLang="en-US" sz="2400" b="1" dirty="0">
              <a:solidFill>
                <a:schemeClr val="accent1"/>
              </a:solidFill>
              <a:latin typeface="Calibri" panose="020F0502020204030204" pitchFamily="34" charset="0"/>
            </a:endParaRPr>
          </a:p>
        </p:txBody>
      </p:sp>
      <p:pic>
        <p:nvPicPr>
          <p:cNvPr id="8" name="Picture 4" descr="Visual search query image">
            <a:extLst>
              <a:ext uri="{FF2B5EF4-FFF2-40B4-BE49-F238E27FC236}">
                <a16:creationId xmlns:a16="http://schemas.microsoft.com/office/drawing/2014/main" id="{6C8330E5-8E29-493C-B692-4BB7FDE0C3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899C90D-D845-4924-8F6F-BFDCE9BDB50C}"/>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1786967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12" y="-5782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dirty="0"/>
          </a:p>
        </p:txBody>
      </p:sp>
      <p:sp>
        <p:nvSpPr>
          <p:cNvPr id="7" name="Slide Number Placeholder 6">
            <a:extLst>
              <a:ext uri="{FF2B5EF4-FFF2-40B4-BE49-F238E27FC236}">
                <a16:creationId xmlns:a16="http://schemas.microsoft.com/office/drawing/2014/main" id="{73F87706-1E99-D34C-8CA8-7A23D4CA448A}"/>
              </a:ext>
            </a:extLst>
          </p:cNvPr>
          <p:cNvSpPr>
            <a:spLocks noGrp="1"/>
          </p:cNvSpPr>
          <p:nvPr>
            <p:ph type="sldNum" sz="quarter" idx="11"/>
          </p:nvPr>
        </p:nvSpPr>
        <p:spPr/>
        <p:txBody>
          <a:bodyPr/>
          <a:lstStyle/>
          <a:p>
            <a:r>
              <a:rPr lang="fr-FR"/>
              <a:t>Page </a:t>
            </a:r>
            <a:fld id="{733122C9-A0B9-462F-8757-0847AD287B63}" type="slidenum">
              <a:rPr lang="fr-FR" smtClean="0"/>
              <a:pPr/>
              <a:t>26</a:t>
            </a:fld>
            <a:endParaRPr lang="fr-FR"/>
          </a:p>
        </p:txBody>
      </p:sp>
      <p:grpSp>
        <p:nvGrpSpPr>
          <p:cNvPr id="3" name="Group 2"/>
          <p:cNvGrpSpPr/>
          <p:nvPr/>
        </p:nvGrpSpPr>
        <p:grpSpPr>
          <a:xfrm>
            <a:off x="562335" y="6179222"/>
            <a:ext cx="11067332" cy="274114"/>
            <a:chOff x="562335" y="6179222"/>
            <a:chExt cx="11067332" cy="274114"/>
          </a:xfrm>
        </p:grpSpPr>
        <p:pic>
          <p:nvPicPr>
            <p:cNvPr id="16" name="Picture 2" descr="flag of Belgium">
              <a:extLst>
                <a:ext uri="{FF2B5EF4-FFF2-40B4-BE49-F238E27FC236}">
                  <a16:creationId xmlns:a16="http://schemas.microsoft.com/office/drawing/2014/main" id="{F08B3F0A-E362-874F-845A-19EED9AE3A77}"/>
                </a:ext>
              </a:extLst>
            </p:cNvPr>
            <p:cNvPicPr>
              <a:picLocks noChangeAspect="1" noChangeArrowheads="1"/>
            </p:cNvPicPr>
            <p:nvPr/>
          </p:nvPicPr>
          <p:blipFill>
            <a:blip r:embed="rId3" cstate="print"/>
            <a:srcRect/>
            <a:stretch>
              <a:fillRect/>
            </a:stretch>
          </p:blipFill>
          <p:spPr bwMode="auto">
            <a:xfrm>
              <a:off x="562335" y="6179222"/>
              <a:ext cx="479730" cy="274114"/>
            </a:xfrm>
            <a:prstGeom prst="rect">
              <a:avLst/>
            </a:prstGeom>
            <a:solidFill>
              <a:schemeClr val="bg1"/>
            </a:solidFill>
          </p:spPr>
        </p:pic>
        <p:pic>
          <p:nvPicPr>
            <p:cNvPr id="17" name="Picture 4" descr="flag of Denmark">
              <a:extLst>
                <a:ext uri="{FF2B5EF4-FFF2-40B4-BE49-F238E27FC236}">
                  <a16:creationId xmlns:a16="http://schemas.microsoft.com/office/drawing/2014/main" id="{003466C4-0931-B74A-AE3C-5DAA89BB63D4}"/>
                </a:ext>
              </a:extLst>
            </p:cNvPr>
            <p:cNvPicPr>
              <a:picLocks noChangeAspect="1" noChangeArrowheads="1"/>
            </p:cNvPicPr>
            <p:nvPr/>
          </p:nvPicPr>
          <p:blipFill>
            <a:blip r:embed="rId4" cstate="print"/>
            <a:srcRect/>
            <a:stretch>
              <a:fillRect/>
            </a:stretch>
          </p:blipFill>
          <p:spPr bwMode="auto">
            <a:xfrm>
              <a:off x="1091762" y="6179222"/>
              <a:ext cx="479730" cy="274114"/>
            </a:xfrm>
            <a:prstGeom prst="rect">
              <a:avLst/>
            </a:prstGeom>
            <a:solidFill>
              <a:schemeClr val="bg1"/>
            </a:solidFill>
          </p:spPr>
        </p:pic>
        <p:pic>
          <p:nvPicPr>
            <p:cNvPr id="18" name="Picture 6" descr="flag of Finland">
              <a:extLst>
                <a:ext uri="{FF2B5EF4-FFF2-40B4-BE49-F238E27FC236}">
                  <a16:creationId xmlns:a16="http://schemas.microsoft.com/office/drawing/2014/main" id="{6F98E5E1-2357-7C47-BD50-16944A792225}"/>
                </a:ext>
              </a:extLst>
            </p:cNvPr>
            <p:cNvPicPr>
              <a:picLocks noChangeAspect="1" noChangeArrowheads="1"/>
            </p:cNvPicPr>
            <p:nvPr/>
          </p:nvPicPr>
          <p:blipFill>
            <a:blip r:embed="rId5" cstate="print"/>
            <a:srcRect/>
            <a:stretch>
              <a:fillRect/>
            </a:stretch>
          </p:blipFill>
          <p:spPr bwMode="auto">
            <a:xfrm>
              <a:off x="1621189" y="6179222"/>
              <a:ext cx="479730" cy="274114"/>
            </a:xfrm>
            <a:prstGeom prst="rect">
              <a:avLst/>
            </a:prstGeom>
            <a:solidFill>
              <a:schemeClr val="bg1"/>
            </a:solidFill>
          </p:spPr>
        </p:pic>
        <p:pic>
          <p:nvPicPr>
            <p:cNvPr id="19" name="Picture 8" descr="flag of France">
              <a:extLst>
                <a:ext uri="{FF2B5EF4-FFF2-40B4-BE49-F238E27FC236}">
                  <a16:creationId xmlns:a16="http://schemas.microsoft.com/office/drawing/2014/main" id="{21C9553F-A64B-1142-B34D-D5A5720439F1}"/>
                </a:ext>
              </a:extLst>
            </p:cNvPr>
            <p:cNvPicPr>
              <a:picLocks noChangeAspect="1" noChangeArrowheads="1"/>
            </p:cNvPicPr>
            <p:nvPr/>
          </p:nvPicPr>
          <p:blipFill>
            <a:blip r:embed="rId6" cstate="print"/>
            <a:srcRect/>
            <a:stretch>
              <a:fillRect/>
            </a:stretch>
          </p:blipFill>
          <p:spPr bwMode="auto">
            <a:xfrm>
              <a:off x="2150616" y="6179222"/>
              <a:ext cx="479730" cy="274114"/>
            </a:xfrm>
            <a:prstGeom prst="rect">
              <a:avLst/>
            </a:prstGeom>
            <a:solidFill>
              <a:schemeClr val="bg1"/>
            </a:solidFill>
          </p:spPr>
        </p:pic>
        <p:pic>
          <p:nvPicPr>
            <p:cNvPr id="20" name="Picture 10" descr="flag of Germany">
              <a:extLst>
                <a:ext uri="{FF2B5EF4-FFF2-40B4-BE49-F238E27FC236}">
                  <a16:creationId xmlns:a16="http://schemas.microsoft.com/office/drawing/2014/main" id="{82D6F810-64DE-884C-8005-7C01158735AF}"/>
                </a:ext>
              </a:extLst>
            </p:cNvPr>
            <p:cNvPicPr>
              <a:picLocks noChangeAspect="1" noChangeArrowheads="1"/>
            </p:cNvPicPr>
            <p:nvPr/>
          </p:nvPicPr>
          <p:blipFill>
            <a:blip r:embed="rId7" cstate="print"/>
            <a:srcRect/>
            <a:stretch>
              <a:fillRect/>
            </a:stretch>
          </p:blipFill>
          <p:spPr bwMode="auto">
            <a:xfrm>
              <a:off x="2680043" y="6179222"/>
              <a:ext cx="479730" cy="274114"/>
            </a:xfrm>
            <a:prstGeom prst="rect">
              <a:avLst/>
            </a:prstGeom>
            <a:solidFill>
              <a:schemeClr val="bg1"/>
            </a:solidFill>
          </p:spPr>
        </p:pic>
        <p:pic>
          <p:nvPicPr>
            <p:cNvPr id="21" name="Picture 12" descr="flag of Italy">
              <a:extLst>
                <a:ext uri="{FF2B5EF4-FFF2-40B4-BE49-F238E27FC236}">
                  <a16:creationId xmlns:a16="http://schemas.microsoft.com/office/drawing/2014/main" id="{88570B1C-5109-8E4F-9D34-8791512D7496}"/>
                </a:ext>
              </a:extLst>
            </p:cNvPr>
            <p:cNvPicPr>
              <a:picLocks noChangeAspect="1" noChangeArrowheads="1"/>
            </p:cNvPicPr>
            <p:nvPr/>
          </p:nvPicPr>
          <p:blipFill>
            <a:blip r:embed="rId8" cstate="print"/>
            <a:srcRect/>
            <a:stretch>
              <a:fillRect/>
            </a:stretch>
          </p:blipFill>
          <p:spPr bwMode="auto">
            <a:xfrm>
              <a:off x="3209470" y="6179222"/>
              <a:ext cx="479730" cy="274114"/>
            </a:xfrm>
            <a:prstGeom prst="rect">
              <a:avLst/>
            </a:prstGeom>
            <a:solidFill>
              <a:schemeClr val="bg1"/>
            </a:solidFill>
          </p:spPr>
        </p:pic>
        <p:pic>
          <p:nvPicPr>
            <p:cNvPr id="22" name="Picture 14" descr="flag of Netherlands">
              <a:extLst>
                <a:ext uri="{FF2B5EF4-FFF2-40B4-BE49-F238E27FC236}">
                  <a16:creationId xmlns:a16="http://schemas.microsoft.com/office/drawing/2014/main" id="{CBD86E01-F393-2B41-8A4D-12937F53FDE7}"/>
                </a:ext>
              </a:extLst>
            </p:cNvPr>
            <p:cNvPicPr>
              <a:picLocks noChangeAspect="1" noChangeArrowheads="1"/>
            </p:cNvPicPr>
            <p:nvPr/>
          </p:nvPicPr>
          <p:blipFill>
            <a:blip r:embed="rId9" cstate="print"/>
            <a:srcRect/>
            <a:stretch>
              <a:fillRect/>
            </a:stretch>
          </p:blipFill>
          <p:spPr bwMode="auto">
            <a:xfrm>
              <a:off x="3738897" y="6179222"/>
              <a:ext cx="479730" cy="274114"/>
            </a:xfrm>
            <a:prstGeom prst="rect">
              <a:avLst/>
            </a:prstGeom>
            <a:solidFill>
              <a:schemeClr val="bg1"/>
            </a:solidFill>
          </p:spPr>
        </p:pic>
        <p:pic>
          <p:nvPicPr>
            <p:cNvPr id="23" name="Picture 16" descr="flag of Norway">
              <a:extLst>
                <a:ext uri="{FF2B5EF4-FFF2-40B4-BE49-F238E27FC236}">
                  <a16:creationId xmlns:a16="http://schemas.microsoft.com/office/drawing/2014/main" id="{D834BDDA-8EC9-C146-84AE-38790A094765}"/>
                </a:ext>
              </a:extLst>
            </p:cNvPr>
            <p:cNvPicPr>
              <a:picLocks noChangeAspect="1" noChangeArrowheads="1"/>
            </p:cNvPicPr>
            <p:nvPr/>
          </p:nvPicPr>
          <p:blipFill>
            <a:blip r:embed="rId10" cstate="print"/>
            <a:srcRect/>
            <a:stretch>
              <a:fillRect/>
            </a:stretch>
          </p:blipFill>
          <p:spPr bwMode="auto">
            <a:xfrm>
              <a:off x="4268324" y="6179222"/>
              <a:ext cx="479730" cy="274114"/>
            </a:xfrm>
            <a:prstGeom prst="rect">
              <a:avLst/>
            </a:prstGeom>
            <a:solidFill>
              <a:schemeClr val="bg1"/>
            </a:solidFill>
          </p:spPr>
        </p:pic>
        <p:pic>
          <p:nvPicPr>
            <p:cNvPr id="24" name="Picture 23" descr="flag of Russia">
              <a:extLst>
                <a:ext uri="{FF2B5EF4-FFF2-40B4-BE49-F238E27FC236}">
                  <a16:creationId xmlns:a16="http://schemas.microsoft.com/office/drawing/2014/main" id="{C71CB5BD-18EB-6D48-ADB1-13F01A988C24}"/>
                </a:ext>
              </a:extLst>
            </p:cNvPr>
            <p:cNvPicPr>
              <a:picLocks noChangeAspect="1" noChangeArrowheads="1"/>
            </p:cNvPicPr>
            <p:nvPr/>
          </p:nvPicPr>
          <p:blipFill>
            <a:blip r:embed="rId11" cstate="print"/>
            <a:srcRect/>
            <a:stretch>
              <a:fillRect/>
            </a:stretch>
          </p:blipFill>
          <p:spPr bwMode="auto">
            <a:xfrm>
              <a:off x="4797751" y="6179222"/>
              <a:ext cx="479730" cy="274114"/>
            </a:xfrm>
            <a:prstGeom prst="rect">
              <a:avLst/>
            </a:prstGeom>
            <a:solidFill>
              <a:schemeClr val="bg1"/>
            </a:solidFill>
            <a:ln>
              <a:noFill/>
            </a:ln>
          </p:spPr>
        </p:pic>
        <p:pic>
          <p:nvPicPr>
            <p:cNvPr id="25" name="Picture 24" descr="flag of Spain">
              <a:extLst>
                <a:ext uri="{FF2B5EF4-FFF2-40B4-BE49-F238E27FC236}">
                  <a16:creationId xmlns:a16="http://schemas.microsoft.com/office/drawing/2014/main" id="{CF1F419B-AF52-F54F-8100-B1AEB82BE8F4}"/>
                </a:ext>
              </a:extLst>
            </p:cNvPr>
            <p:cNvPicPr>
              <a:picLocks noChangeAspect="1" noChangeArrowheads="1"/>
            </p:cNvPicPr>
            <p:nvPr/>
          </p:nvPicPr>
          <p:blipFill>
            <a:blip r:embed="rId12" cstate="print"/>
            <a:srcRect/>
            <a:stretch>
              <a:fillRect/>
            </a:stretch>
          </p:blipFill>
          <p:spPr bwMode="auto">
            <a:xfrm>
              <a:off x="5327178" y="6179222"/>
              <a:ext cx="479730" cy="274114"/>
            </a:xfrm>
            <a:prstGeom prst="rect">
              <a:avLst/>
            </a:prstGeom>
            <a:solidFill>
              <a:schemeClr val="bg1"/>
            </a:solidFill>
          </p:spPr>
        </p:pic>
        <p:pic>
          <p:nvPicPr>
            <p:cNvPr id="26" name="Picture 25" descr="flag of Sweden">
              <a:extLst>
                <a:ext uri="{FF2B5EF4-FFF2-40B4-BE49-F238E27FC236}">
                  <a16:creationId xmlns:a16="http://schemas.microsoft.com/office/drawing/2014/main" id="{A05C06E1-5F34-D247-AF70-DE8A962CB418}"/>
                </a:ext>
              </a:extLst>
            </p:cNvPr>
            <p:cNvPicPr>
              <a:picLocks noChangeAspect="1" noChangeArrowheads="1"/>
            </p:cNvPicPr>
            <p:nvPr/>
          </p:nvPicPr>
          <p:blipFill>
            <a:blip r:embed="rId13" cstate="print"/>
            <a:srcRect/>
            <a:stretch>
              <a:fillRect/>
            </a:stretch>
          </p:blipFill>
          <p:spPr bwMode="auto">
            <a:xfrm>
              <a:off x="5856605" y="6179222"/>
              <a:ext cx="479730" cy="274114"/>
            </a:xfrm>
            <a:prstGeom prst="rect">
              <a:avLst/>
            </a:prstGeom>
            <a:solidFill>
              <a:schemeClr val="bg1"/>
            </a:solidFill>
          </p:spPr>
        </p:pic>
        <p:pic>
          <p:nvPicPr>
            <p:cNvPr id="27" name="Picture 33" descr="flag of Switzerland">
              <a:extLst>
                <a:ext uri="{FF2B5EF4-FFF2-40B4-BE49-F238E27FC236}">
                  <a16:creationId xmlns:a16="http://schemas.microsoft.com/office/drawing/2014/main" id="{81A9A96B-36B6-6D49-8099-87F519B5D17E}"/>
                </a:ext>
              </a:extLst>
            </p:cNvPr>
            <p:cNvPicPr>
              <a:picLocks noChangeAspect="1" noChangeArrowheads="1"/>
            </p:cNvPicPr>
            <p:nvPr/>
          </p:nvPicPr>
          <p:blipFill>
            <a:blip r:embed="rId14" cstate="print"/>
            <a:srcRect/>
            <a:stretch>
              <a:fillRect/>
            </a:stretch>
          </p:blipFill>
          <p:spPr bwMode="auto">
            <a:xfrm>
              <a:off x="6386032" y="6179222"/>
              <a:ext cx="479730" cy="274114"/>
            </a:xfrm>
            <a:prstGeom prst="rect">
              <a:avLst/>
            </a:prstGeom>
            <a:solidFill>
              <a:schemeClr val="bg1"/>
            </a:solidFill>
          </p:spPr>
        </p:pic>
        <p:pic>
          <p:nvPicPr>
            <p:cNvPr id="28" name="Picture 26" descr="flag of United Kingdom">
              <a:extLst>
                <a:ext uri="{FF2B5EF4-FFF2-40B4-BE49-F238E27FC236}">
                  <a16:creationId xmlns:a16="http://schemas.microsoft.com/office/drawing/2014/main" id="{91B2D3D8-D370-CB40-9CE5-88CF5E02FFD5}"/>
                </a:ext>
              </a:extLst>
            </p:cNvPr>
            <p:cNvPicPr>
              <a:picLocks noChangeAspect="1" noChangeArrowheads="1"/>
            </p:cNvPicPr>
            <p:nvPr/>
          </p:nvPicPr>
          <p:blipFill>
            <a:blip r:embed="rId15" cstate="print"/>
            <a:srcRect/>
            <a:stretch>
              <a:fillRect/>
            </a:stretch>
          </p:blipFill>
          <p:spPr bwMode="auto">
            <a:xfrm>
              <a:off x="6915459" y="6179222"/>
              <a:ext cx="479730" cy="274114"/>
            </a:xfrm>
            <a:prstGeom prst="rect">
              <a:avLst/>
            </a:prstGeom>
            <a:solidFill>
              <a:schemeClr val="bg1"/>
            </a:solidFill>
          </p:spPr>
        </p:pic>
        <p:pic>
          <p:nvPicPr>
            <p:cNvPr id="29" name="Picture 2" descr="flag of Austria">
              <a:extLst>
                <a:ext uri="{FF2B5EF4-FFF2-40B4-BE49-F238E27FC236}">
                  <a16:creationId xmlns:a16="http://schemas.microsoft.com/office/drawing/2014/main" id="{6AF874D4-9F85-0F4E-B818-601CEBE741A7}"/>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444886" y="6179222"/>
              <a:ext cx="479730" cy="274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 descr="flag of Czech Republic">
              <a:extLst>
                <a:ext uri="{FF2B5EF4-FFF2-40B4-BE49-F238E27FC236}">
                  <a16:creationId xmlns:a16="http://schemas.microsoft.com/office/drawing/2014/main" id="{3C08702D-EE27-5C4B-8032-FC19860F2DAF}"/>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7974313" y="6179222"/>
              <a:ext cx="479730" cy="274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6" descr="flag of Hungary">
              <a:extLst>
                <a:ext uri="{FF2B5EF4-FFF2-40B4-BE49-F238E27FC236}">
                  <a16:creationId xmlns:a16="http://schemas.microsoft.com/office/drawing/2014/main" id="{19D96FE1-583D-234C-AF14-C390203EBDDC}"/>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8503740" y="6179222"/>
              <a:ext cx="479730" cy="274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8" descr="flag of Israel">
              <a:extLst>
                <a:ext uri="{FF2B5EF4-FFF2-40B4-BE49-F238E27FC236}">
                  <a16:creationId xmlns:a16="http://schemas.microsoft.com/office/drawing/2014/main" id="{7AE2D49D-1CCF-8E4E-B977-41874F3FC7E4}"/>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9033167" y="6179222"/>
              <a:ext cx="479730" cy="274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10" descr="flag of Poland">
              <a:extLst>
                <a:ext uri="{FF2B5EF4-FFF2-40B4-BE49-F238E27FC236}">
                  <a16:creationId xmlns:a16="http://schemas.microsoft.com/office/drawing/2014/main" id="{02412A4D-079D-F147-B694-986E2F561370}"/>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9562594" y="6179222"/>
              <a:ext cx="479730" cy="274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2" descr="flag of Portugal">
              <a:extLst>
                <a:ext uri="{FF2B5EF4-FFF2-40B4-BE49-F238E27FC236}">
                  <a16:creationId xmlns:a16="http://schemas.microsoft.com/office/drawing/2014/main" id="{FDAE99D0-5E45-FC47-ABB9-0CEBBF79D9CF}"/>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10092021" y="6179222"/>
              <a:ext cx="479730" cy="274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6" descr="flag of South Africa">
              <a:extLst>
                <a:ext uri="{FF2B5EF4-FFF2-40B4-BE49-F238E27FC236}">
                  <a16:creationId xmlns:a16="http://schemas.microsoft.com/office/drawing/2014/main" id="{F291EE53-F39A-444A-ADCD-C38724EF61FA}"/>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11149937" y="6179222"/>
              <a:ext cx="479730" cy="274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2" descr="Image of National Flag">
              <a:extLst>
                <a:ext uri="{FF2B5EF4-FFF2-40B4-BE49-F238E27FC236}">
                  <a16:creationId xmlns:a16="http://schemas.microsoft.com/office/drawing/2014/main" id="{DB2ABE75-937A-E64D-8928-070B70E44FD4}"/>
                </a:ext>
              </a:extLst>
            </p:cNvPr>
            <p:cNvPicPr preferRelativeResize="0">
              <a:picLocks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10621448" y="6179222"/>
              <a:ext cx="478800" cy="2736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0" name="Rectangle 39">
            <a:extLst>
              <a:ext uri="{FF2B5EF4-FFF2-40B4-BE49-F238E27FC236}">
                <a16:creationId xmlns:a16="http://schemas.microsoft.com/office/drawing/2014/main" id="{69321966-1BC5-0B4A-99D2-D518DDB4F9B7}"/>
              </a:ext>
            </a:extLst>
          </p:cNvPr>
          <p:cNvSpPr/>
          <p:nvPr/>
        </p:nvSpPr>
        <p:spPr>
          <a:xfrm>
            <a:off x="239353" y="977534"/>
            <a:ext cx="5640625" cy="523218"/>
          </a:xfrm>
          <a:prstGeom prst="rect">
            <a:avLst/>
          </a:prstGeom>
        </p:spPr>
        <p:txBody>
          <a:bodyPr wrap="square" lIns="91436" tIns="45719" rIns="91436" bIns="45719">
            <a:spAutoFit/>
          </a:bodyPr>
          <a:lstStyle/>
          <a:p>
            <a:r>
              <a:rPr lang="en-GB" sz="2800" dirty="0">
                <a:solidFill>
                  <a:schemeClr val="accent1"/>
                </a:solidFill>
                <a:latin typeface="Calibri" pitchFamily="34" charset="0"/>
              </a:rPr>
              <a:t>THANK YOU FOR YOUR ATTENTION</a:t>
            </a:r>
          </a:p>
        </p:txBody>
      </p:sp>
      <p:pic>
        <p:nvPicPr>
          <p:cNvPr id="42" name="Picture 41" descr="Capture d’écran 2020-05-29 à 17.12.49.png"/>
          <p:cNvPicPr>
            <a:picLocks noChangeAspect="1"/>
          </p:cNvPicPr>
          <p:nvPr/>
        </p:nvPicPr>
        <p:blipFill rotWithShape="1">
          <a:blip r:embed="rId24" cstate="screen">
            <a:extLst>
              <a:ext uri="{28A0092B-C50C-407E-A947-70E740481C1C}">
                <a14:useLocalDpi xmlns:a14="http://schemas.microsoft.com/office/drawing/2010/main"/>
              </a:ext>
            </a:extLst>
          </a:blip>
          <a:srcRect t="5529" b="7110"/>
          <a:stretch/>
        </p:blipFill>
        <p:spPr>
          <a:xfrm>
            <a:off x="0" y="1556793"/>
            <a:ext cx="8983470" cy="3628756"/>
          </a:xfrm>
          <a:prstGeom prst="rect">
            <a:avLst/>
          </a:prstGeom>
        </p:spPr>
      </p:pic>
      <p:grpSp>
        <p:nvGrpSpPr>
          <p:cNvPr id="5" name="Group 4"/>
          <p:cNvGrpSpPr/>
          <p:nvPr/>
        </p:nvGrpSpPr>
        <p:grpSpPr>
          <a:xfrm>
            <a:off x="8328248" y="116632"/>
            <a:ext cx="3121543" cy="1389993"/>
            <a:chOff x="8328248" y="116632"/>
            <a:chExt cx="3121543" cy="1389993"/>
          </a:xfrm>
        </p:grpSpPr>
        <p:sp>
          <p:nvSpPr>
            <p:cNvPr id="13" name="TextBox 12">
              <a:extLst>
                <a:ext uri="{FF2B5EF4-FFF2-40B4-BE49-F238E27FC236}">
                  <a16:creationId xmlns:a16="http://schemas.microsoft.com/office/drawing/2014/main" id="{68808E4A-F74C-9947-854A-0D08D154BCC4}"/>
                </a:ext>
              </a:extLst>
            </p:cNvPr>
            <p:cNvSpPr txBox="1"/>
            <p:nvPr/>
          </p:nvSpPr>
          <p:spPr>
            <a:xfrm>
              <a:off x="8328248" y="116632"/>
              <a:ext cx="3121543" cy="323165"/>
            </a:xfrm>
            <a:prstGeom prst="rect">
              <a:avLst/>
            </a:prstGeom>
            <a:solidFill>
              <a:schemeClr val="bg1"/>
            </a:solidFill>
          </p:spPr>
          <p:txBody>
            <a:bodyPr wrap="none" rtlCol="0">
              <a:spAutoFit/>
            </a:bodyPr>
            <a:lstStyle/>
            <a:p>
              <a:pPr algn="ctr"/>
              <a:r>
                <a:rPr lang="fr-FR" sz="1500" dirty="0">
                  <a:solidFill>
                    <a:schemeClr val="accent1"/>
                  </a:solidFill>
                  <a:latin typeface="Calibri" panose="020F0502020204030204" pitchFamily="34" charset="0"/>
                  <a:cs typeface="Calibri" panose="020F0502020204030204" pitchFamily="34" charset="0"/>
                </a:rPr>
                <a:t>PIONEERING SYNCHROTRON SCIENCE</a:t>
              </a:r>
            </a:p>
          </p:txBody>
        </p:sp>
        <p:pic>
          <p:nvPicPr>
            <p:cNvPr id="4" name="Picture 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833207" y="458227"/>
              <a:ext cx="2048912" cy="1048398"/>
            </a:xfrm>
            <a:prstGeom prst="rect">
              <a:avLst/>
            </a:prstGeom>
          </p:spPr>
        </p:pic>
      </p:grpSp>
      <p:pic>
        <p:nvPicPr>
          <p:cNvPr id="35" name="Picture 4" descr="Visual search query image">
            <a:extLst>
              <a:ext uri="{FF2B5EF4-FFF2-40B4-BE49-F238E27FC236}">
                <a16:creationId xmlns:a16="http://schemas.microsoft.com/office/drawing/2014/main" id="{F9F4C5B2-6BEB-49E9-95F9-9675554AD9F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95722" y="372955"/>
            <a:ext cx="1344413" cy="1062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D6C4EF-7341-43C6-99CB-12D05214218F}"/>
              </a:ext>
            </a:extLst>
          </p:cNvPr>
          <p:cNvSpPr txBox="1"/>
          <p:nvPr/>
        </p:nvSpPr>
        <p:spPr>
          <a:xfrm>
            <a:off x="9585352" y="2646668"/>
            <a:ext cx="2178930" cy="1754326"/>
          </a:xfrm>
          <a:prstGeom prst="rect">
            <a:avLst/>
          </a:prstGeom>
          <a:noFill/>
          <a:ln>
            <a:solidFill>
              <a:srgbClr val="FF0000"/>
            </a:solidFill>
          </a:ln>
        </p:spPr>
        <p:txBody>
          <a:bodyPr wrap="none" rtlCol="0">
            <a:spAutoFit/>
          </a:bodyPr>
          <a:lstStyle/>
          <a:p>
            <a:r>
              <a:rPr lang="en-US" u="sng" dirty="0"/>
              <a:t>BM05 Team:</a:t>
            </a:r>
          </a:p>
          <a:p>
            <a:pPr marL="285750" indent="-285750">
              <a:buFont typeface="Arial" panose="020B0604020202020204" pitchFamily="34" charset="0"/>
              <a:buChar char="•"/>
            </a:pPr>
            <a:r>
              <a:rPr lang="en-US" u="sng" dirty="0"/>
              <a:t>P. Everaere</a:t>
            </a:r>
          </a:p>
          <a:p>
            <a:pPr marL="285750" indent="-285750">
              <a:buFont typeface="Arial" panose="020B0604020202020204" pitchFamily="34" charset="0"/>
              <a:buChar char="•"/>
            </a:pPr>
            <a:r>
              <a:rPr lang="en-US" dirty="0"/>
              <a:t>J. Baruchel</a:t>
            </a:r>
          </a:p>
          <a:p>
            <a:pPr marL="285750" indent="-285750">
              <a:buFont typeface="Arial" panose="020B0604020202020204" pitchFamily="34" charset="0"/>
              <a:buChar char="•"/>
            </a:pPr>
            <a:r>
              <a:rPr lang="en-US" dirty="0"/>
              <a:t>S. </a:t>
            </a:r>
            <a:r>
              <a:rPr lang="en-US" dirty="0" err="1"/>
              <a:t>Benichou</a:t>
            </a:r>
            <a:endParaRPr lang="en-US" dirty="0"/>
          </a:p>
          <a:p>
            <a:pPr marL="285750" indent="-285750">
              <a:buFont typeface="Arial" panose="020B0604020202020204" pitchFamily="34" charset="0"/>
              <a:buChar char="•"/>
            </a:pPr>
            <a:r>
              <a:rPr lang="en-US" dirty="0"/>
              <a:t>R. </a:t>
            </a:r>
            <a:r>
              <a:rPr lang="en-US" dirty="0" err="1"/>
              <a:t>Dowek</a:t>
            </a:r>
            <a:endParaRPr lang="en-US" dirty="0"/>
          </a:p>
          <a:p>
            <a:pPr marL="285750" indent="-285750">
              <a:buFont typeface="Arial" panose="020B0604020202020204" pitchFamily="34" charset="0"/>
              <a:buChar char="•"/>
            </a:pPr>
            <a:r>
              <a:rPr lang="en-US" dirty="0"/>
              <a:t>T.N. Tran </a:t>
            </a:r>
            <a:r>
              <a:rPr lang="en-US" dirty="0" err="1"/>
              <a:t>Caliste</a:t>
            </a:r>
            <a:endParaRPr lang="en-US" dirty="0"/>
          </a:p>
        </p:txBody>
      </p:sp>
      <p:sp>
        <p:nvSpPr>
          <p:cNvPr id="9" name="TextBox 8">
            <a:extLst>
              <a:ext uri="{FF2B5EF4-FFF2-40B4-BE49-F238E27FC236}">
                <a16:creationId xmlns:a16="http://schemas.microsoft.com/office/drawing/2014/main" id="{EFBAC467-7955-48FE-B5D1-B387F4E161FD}"/>
              </a:ext>
            </a:extLst>
          </p:cNvPr>
          <p:cNvSpPr txBox="1"/>
          <p:nvPr/>
        </p:nvSpPr>
        <p:spPr>
          <a:xfrm>
            <a:off x="5592588" y="2914281"/>
            <a:ext cx="914400" cy="914400"/>
          </a:xfrm>
          <a:prstGeom prst="rect">
            <a:avLst/>
          </a:prstGeom>
          <a:noFill/>
        </p:spPr>
        <p:txBody>
          <a:bodyPr wrap="square" rtlCol="0">
            <a:spAutoFit/>
          </a:bodyPr>
          <a:lstStyle/>
          <a:p>
            <a:endParaRPr lang="en-US" dirty="0"/>
          </a:p>
        </p:txBody>
      </p:sp>
      <p:sp>
        <p:nvSpPr>
          <p:cNvPr id="10" name="Footer Placeholder 9">
            <a:extLst>
              <a:ext uri="{FF2B5EF4-FFF2-40B4-BE49-F238E27FC236}">
                <a16:creationId xmlns:a16="http://schemas.microsoft.com/office/drawing/2014/main" id="{AFA3DD5E-36CD-4EBF-89D9-76BEDC4DE84F}"/>
              </a:ext>
            </a:extLst>
          </p:cNvPr>
          <p:cNvSpPr>
            <a:spLocks noGrp="1"/>
          </p:cNvSpPr>
          <p:nvPr>
            <p:ph type="ftr" sz="quarter" idx="10"/>
          </p:nvPr>
        </p:nvSpPr>
        <p:spPr/>
        <p:txBody>
          <a:bodyPr/>
          <a:lstStyle/>
          <a:p>
            <a:r>
              <a:rPr lang="it-IT"/>
              <a:t>GDR DI2I - Robin MOLLE - 20/06/2025</a:t>
            </a:r>
            <a:endParaRPr lang="fr-FR"/>
          </a:p>
        </p:txBody>
      </p:sp>
    </p:spTree>
    <p:extLst>
      <p:ext uri="{BB962C8B-B14F-4D97-AF65-F5344CB8AC3E}">
        <p14:creationId xmlns:p14="http://schemas.microsoft.com/office/powerpoint/2010/main" val="3945198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8A307-7171-4116-BC61-3BE3D15F2AC7}"/>
              </a:ext>
            </a:extLst>
          </p:cNvPr>
          <p:cNvSpPr>
            <a:spLocks noGrp="1"/>
          </p:cNvSpPr>
          <p:nvPr>
            <p:ph type="title"/>
          </p:nvPr>
        </p:nvSpPr>
        <p:spPr/>
        <p:txBody>
          <a:bodyPr/>
          <a:lstStyle/>
          <a:p>
            <a:endParaRPr lang="fr-FR" dirty="0"/>
          </a:p>
        </p:txBody>
      </p:sp>
      <p:sp>
        <p:nvSpPr>
          <p:cNvPr id="3" name="Espace réservé du pied de page 2">
            <a:extLst>
              <a:ext uri="{FF2B5EF4-FFF2-40B4-BE49-F238E27FC236}">
                <a16:creationId xmlns:a16="http://schemas.microsoft.com/office/drawing/2014/main" id="{38149A4B-AAF0-407E-AB9D-FA5545A821B7}"/>
              </a:ext>
            </a:extLst>
          </p:cNvPr>
          <p:cNvSpPr>
            <a:spLocks noGrp="1"/>
          </p:cNvSpPr>
          <p:nvPr>
            <p:ph type="ftr" sz="quarter" idx="10"/>
          </p:nvPr>
        </p:nvSpPr>
        <p:spPr/>
        <p:txBody>
          <a:bodyPr/>
          <a:lstStyle/>
          <a:p>
            <a:r>
              <a:rPr lang="it-IT"/>
              <a:t>GDR DI2I - Robin MOLLE - 20/06/2025</a:t>
            </a:r>
            <a:endParaRPr lang="fr-FR"/>
          </a:p>
        </p:txBody>
      </p:sp>
      <p:sp>
        <p:nvSpPr>
          <p:cNvPr id="4" name="Espace réservé du numéro de diapositive 3">
            <a:extLst>
              <a:ext uri="{FF2B5EF4-FFF2-40B4-BE49-F238E27FC236}">
                <a16:creationId xmlns:a16="http://schemas.microsoft.com/office/drawing/2014/main" id="{12CB7B90-C7BE-4D0D-824F-3FF4E7546562}"/>
              </a:ext>
            </a:extLst>
          </p:cNvPr>
          <p:cNvSpPr>
            <a:spLocks noGrp="1"/>
          </p:cNvSpPr>
          <p:nvPr>
            <p:ph type="sldNum" sz="quarter" idx="11"/>
          </p:nvPr>
        </p:nvSpPr>
        <p:spPr/>
        <p:txBody>
          <a:bodyPr/>
          <a:lstStyle/>
          <a:p>
            <a:r>
              <a:rPr lang="fr-FR"/>
              <a:t>Page </a:t>
            </a:r>
            <a:fld id="{733122C9-A0B9-462F-8757-0847AD287B63}" type="slidenum">
              <a:rPr lang="fr-FR" smtClean="0"/>
              <a:pPr/>
              <a:t>27</a:t>
            </a:fld>
            <a:endParaRPr lang="fr-FR"/>
          </a:p>
        </p:txBody>
      </p:sp>
    </p:spTree>
    <p:extLst>
      <p:ext uri="{BB962C8B-B14F-4D97-AF65-F5344CB8AC3E}">
        <p14:creationId xmlns:p14="http://schemas.microsoft.com/office/powerpoint/2010/main" val="2040917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244696-1151-497A-A3A6-EEE749CB2C74}"/>
              </a:ext>
            </a:extLst>
          </p:cNvPr>
          <p:cNvSpPr txBox="1"/>
          <p:nvPr/>
        </p:nvSpPr>
        <p:spPr>
          <a:xfrm>
            <a:off x="2999656" y="2852936"/>
            <a:ext cx="5708614" cy="769441"/>
          </a:xfrm>
          <a:prstGeom prst="rect">
            <a:avLst/>
          </a:prstGeom>
          <a:noFill/>
        </p:spPr>
        <p:txBody>
          <a:bodyPr wrap="none" rtlCol="0">
            <a:spAutoFit/>
          </a:bodyPr>
          <a:lstStyle/>
          <a:p>
            <a:r>
              <a:rPr lang="en-US" sz="4400" dirty="0"/>
              <a:t>Precedent experiment</a:t>
            </a:r>
          </a:p>
        </p:txBody>
      </p:sp>
      <p:sp>
        <p:nvSpPr>
          <p:cNvPr id="2" name="Espace réservé du pied de page 1">
            <a:extLst>
              <a:ext uri="{FF2B5EF4-FFF2-40B4-BE49-F238E27FC236}">
                <a16:creationId xmlns:a16="http://schemas.microsoft.com/office/drawing/2014/main" id="{AB586BB1-EFC8-4933-853E-C59103769417}"/>
              </a:ext>
            </a:extLst>
          </p:cNvPr>
          <p:cNvSpPr>
            <a:spLocks noGrp="1"/>
          </p:cNvSpPr>
          <p:nvPr>
            <p:ph type="ftr" sz="quarter" idx="12"/>
          </p:nvPr>
        </p:nvSpPr>
        <p:spPr/>
        <p:txBody>
          <a:bodyPr/>
          <a:lstStyle/>
          <a:p>
            <a:r>
              <a:rPr lang="it-IT"/>
              <a:t>GDR DI2I - Robin MOLLE - 20/06/2025</a:t>
            </a:r>
            <a:endParaRPr lang="fr-FR"/>
          </a:p>
        </p:txBody>
      </p:sp>
      <p:sp>
        <p:nvSpPr>
          <p:cNvPr id="3" name="Espace réservé du numéro de diapositive 2">
            <a:extLst>
              <a:ext uri="{FF2B5EF4-FFF2-40B4-BE49-F238E27FC236}">
                <a16:creationId xmlns:a16="http://schemas.microsoft.com/office/drawing/2014/main" id="{B28FE6F7-EF21-4249-89E6-AB2AAAE2E2F7}"/>
              </a:ext>
            </a:extLst>
          </p:cNvPr>
          <p:cNvSpPr>
            <a:spLocks noGrp="1"/>
          </p:cNvSpPr>
          <p:nvPr>
            <p:ph type="sldNum" sz="quarter" idx="11"/>
          </p:nvPr>
        </p:nvSpPr>
        <p:spPr/>
        <p:txBody>
          <a:bodyPr/>
          <a:lstStyle/>
          <a:p>
            <a:r>
              <a:rPr lang="fr-FR"/>
              <a:t>Page </a:t>
            </a:r>
            <a:fld id="{733122C9-A0B9-462F-8757-0847AD287B63}" type="slidenum">
              <a:rPr lang="fr-FR" smtClean="0"/>
              <a:pPr/>
              <a:t>28</a:t>
            </a:fld>
            <a:endParaRPr lang="fr-FR"/>
          </a:p>
        </p:txBody>
      </p:sp>
    </p:spTree>
    <p:extLst>
      <p:ext uri="{BB962C8B-B14F-4D97-AF65-F5344CB8AC3E}">
        <p14:creationId xmlns:p14="http://schemas.microsoft.com/office/powerpoint/2010/main" val="2562606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C353-9BF2-48FA-9252-28AF2F02A95F}"/>
              </a:ext>
            </a:extLst>
          </p:cNvPr>
          <p:cNvSpPr>
            <a:spLocks noGrp="1"/>
          </p:cNvSpPr>
          <p:nvPr>
            <p:ph type="title"/>
          </p:nvPr>
        </p:nvSpPr>
        <p:spPr/>
        <p:txBody>
          <a:bodyPr/>
          <a:lstStyle/>
          <a:p>
            <a:r>
              <a:rPr lang="en-US" dirty="0"/>
              <a:t>LPSC 0V</a:t>
            </a:r>
          </a:p>
        </p:txBody>
      </p:sp>
      <p:pic>
        <p:nvPicPr>
          <p:cNvPr id="5" name="Content Placeholder 4">
            <a:extLst>
              <a:ext uri="{FF2B5EF4-FFF2-40B4-BE49-F238E27FC236}">
                <a16:creationId xmlns:a16="http://schemas.microsoft.com/office/drawing/2014/main" id="{45E68450-33E9-4914-9963-45A5D75C40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398" y="1502036"/>
            <a:ext cx="9036698" cy="4684257"/>
          </a:xfrm>
        </p:spPr>
      </p:pic>
      <p:sp>
        <p:nvSpPr>
          <p:cNvPr id="6" name="Oval 5">
            <a:extLst>
              <a:ext uri="{FF2B5EF4-FFF2-40B4-BE49-F238E27FC236}">
                <a16:creationId xmlns:a16="http://schemas.microsoft.com/office/drawing/2014/main" id="{17051A60-B22D-48DC-A9C7-45218F206B0F}"/>
              </a:ext>
            </a:extLst>
          </p:cNvPr>
          <p:cNvSpPr/>
          <p:nvPr/>
        </p:nvSpPr>
        <p:spPr>
          <a:xfrm>
            <a:off x="1511559" y="4301412"/>
            <a:ext cx="550506" cy="1455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38A989B-FDF1-4868-A4BA-A7ED650B268F}"/>
              </a:ext>
            </a:extLst>
          </p:cNvPr>
          <p:cNvSpPr txBox="1"/>
          <p:nvPr/>
        </p:nvSpPr>
        <p:spPr>
          <a:xfrm>
            <a:off x="1270004" y="5816961"/>
            <a:ext cx="1033616" cy="369332"/>
          </a:xfrm>
          <a:prstGeom prst="rect">
            <a:avLst/>
          </a:prstGeom>
          <a:noFill/>
        </p:spPr>
        <p:txBody>
          <a:bodyPr wrap="none" rtlCol="0">
            <a:spAutoFit/>
          </a:bodyPr>
          <a:lstStyle/>
          <a:p>
            <a:r>
              <a:rPr lang="en-US" dirty="0">
                <a:solidFill>
                  <a:srgbClr val="FF0000"/>
                </a:solidFill>
              </a:rPr>
              <a:t>Beam off</a:t>
            </a:r>
          </a:p>
        </p:txBody>
      </p:sp>
      <p:sp>
        <p:nvSpPr>
          <p:cNvPr id="8" name="Oval 7">
            <a:extLst>
              <a:ext uri="{FF2B5EF4-FFF2-40B4-BE49-F238E27FC236}">
                <a16:creationId xmlns:a16="http://schemas.microsoft.com/office/drawing/2014/main" id="{08C2B6D7-0D7A-4900-AD7D-E9CC0B496CB0}"/>
              </a:ext>
            </a:extLst>
          </p:cNvPr>
          <p:cNvSpPr/>
          <p:nvPr/>
        </p:nvSpPr>
        <p:spPr>
          <a:xfrm>
            <a:off x="1897225" y="2001416"/>
            <a:ext cx="550506" cy="247727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A1B2A54-0C7F-4C8F-8A28-9F825C93CB83}"/>
              </a:ext>
            </a:extLst>
          </p:cNvPr>
          <p:cNvSpPr txBox="1"/>
          <p:nvPr/>
        </p:nvSpPr>
        <p:spPr>
          <a:xfrm>
            <a:off x="1848351" y="1581937"/>
            <a:ext cx="648254" cy="369332"/>
          </a:xfrm>
          <a:prstGeom prst="rect">
            <a:avLst/>
          </a:prstGeom>
          <a:noFill/>
        </p:spPr>
        <p:txBody>
          <a:bodyPr wrap="none" rtlCol="0">
            <a:spAutoFit/>
          </a:bodyPr>
          <a:lstStyle/>
          <a:p>
            <a:r>
              <a:rPr lang="en-US" dirty="0">
                <a:solidFill>
                  <a:srgbClr val="00B050"/>
                </a:solidFill>
              </a:rPr>
              <a:t>Refill</a:t>
            </a:r>
          </a:p>
        </p:txBody>
      </p:sp>
      <p:sp>
        <p:nvSpPr>
          <p:cNvPr id="10" name="TextBox 9">
            <a:extLst>
              <a:ext uri="{FF2B5EF4-FFF2-40B4-BE49-F238E27FC236}">
                <a16:creationId xmlns:a16="http://schemas.microsoft.com/office/drawing/2014/main" id="{9C725ADC-D6B1-4BE5-8AEE-16DE29172A51}"/>
              </a:ext>
            </a:extLst>
          </p:cNvPr>
          <p:cNvSpPr txBox="1"/>
          <p:nvPr/>
        </p:nvSpPr>
        <p:spPr>
          <a:xfrm>
            <a:off x="4581331" y="5816961"/>
            <a:ext cx="933269" cy="369332"/>
          </a:xfrm>
          <a:prstGeom prst="rect">
            <a:avLst/>
          </a:prstGeom>
          <a:noFill/>
        </p:spPr>
        <p:txBody>
          <a:bodyPr wrap="none" rtlCol="0">
            <a:spAutoFit/>
          </a:bodyPr>
          <a:lstStyle/>
          <a:p>
            <a:r>
              <a:rPr lang="en-US" dirty="0"/>
              <a:t>Time (s)</a:t>
            </a:r>
          </a:p>
        </p:txBody>
      </p:sp>
      <p:sp>
        <p:nvSpPr>
          <p:cNvPr id="11" name="TextBox 10">
            <a:extLst>
              <a:ext uri="{FF2B5EF4-FFF2-40B4-BE49-F238E27FC236}">
                <a16:creationId xmlns:a16="http://schemas.microsoft.com/office/drawing/2014/main" id="{42F8FA37-83A6-4D05-A829-41D40DFC0238}"/>
              </a:ext>
            </a:extLst>
          </p:cNvPr>
          <p:cNvSpPr txBox="1"/>
          <p:nvPr/>
        </p:nvSpPr>
        <p:spPr>
          <a:xfrm rot="16200000">
            <a:off x="-229400" y="3569158"/>
            <a:ext cx="2135200" cy="369332"/>
          </a:xfrm>
          <a:prstGeom prst="rect">
            <a:avLst/>
          </a:prstGeom>
          <a:noFill/>
        </p:spPr>
        <p:txBody>
          <a:bodyPr wrap="none" rtlCol="0">
            <a:spAutoFit/>
          </a:bodyPr>
          <a:lstStyle/>
          <a:p>
            <a:r>
              <a:rPr lang="en-US" dirty="0"/>
              <a:t>Diamond Current (A)</a:t>
            </a:r>
          </a:p>
        </p:txBody>
      </p:sp>
      <p:sp>
        <p:nvSpPr>
          <p:cNvPr id="12" name="TextBox 11">
            <a:extLst>
              <a:ext uri="{FF2B5EF4-FFF2-40B4-BE49-F238E27FC236}">
                <a16:creationId xmlns:a16="http://schemas.microsoft.com/office/drawing/2014/main" id="{4B31E393-71EE-46A9-994C-1568BB15CA9F}"/>
              </a:ext>
            </a:extLst>
          </p:cNvPr>
          <p:cNvSpPr txBox="1"/>
          <p:nvPr/>
        </p:nvSpPr>
        <p:spPr>
          <a:xfrm>
            <a:off x="8904438" y="2939143"/>
            <a:ext cx="297343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Lot of instability (20%)  is still observe during a long time</a:t>
            </a:r>
          </a:p>
          <a:p>
            <a:pPr marL="285750" indent="-285750">
              <a:buFont typeface="Arial" panose="020B0604020202020204" pitchFamily="34" charset="0"/>
              <a:buChar char="•"/>
            </a:pPr>
            <a:r>
              <a:rPr lang="en-US" dirty="0"/>
              <a:t>XBIC mapping not possible at 0V</a:t>
            </a:r>
          </a:p>
        </p:txBody>
      </p:sp>
      <p:sp>
        <p:nvSpPr>
          <p:cNvPr id="3" name="Espace réservé du pied de page 2">
            <a:extLst>
              <a:ext uri="{FF2B5EF4-FFF2-40B4-BE49-F238E27FC236}">
                <a16:creationId xmlns:a16="http://schemas.microsoft.com/office/drawing/2014/main" id="{7306B530-AE7B-45BD-9010-5D05B4721656}"/>
              </a:ext>
            </a:extLst>
          </p:cNvPr>
          <p:cNvSpPr>
            <a:spLocks noGrp="1"/>
          </p:cNvSpPr>
          <p:nvPr>
            <p:ph type="ftr" sz="quarter" idx="12"/>
          </p:nvPr>
        </p:nvSpPr>
        <p:spPr/>
        <p:txBody>
          <a:bodyPr/>
          <a:lstStyle/>
          <a:p>
            <a:r>
              <a:rPr lang="it-IT"/>
              <a:t>GDR DI2I - Robin MOLLE - 20/06/2025</a:t>
            </a:r>
            <a:endParaRPr lang="fr-FR"/>
          </a:p>
        </p:txBody>
      </p:sp>
      <p:sp>
        <p:nvSpPr>
          <p:cNvPr id="4" name="Espace réservé du numéro de diapositive 3">
            <a:extLst>
              <a:ext uri="{FF2B5EF4-FFF2-40B4-BE49-F238E27FC236}">
                <a16:creationId xmlns:a16="http://schemas.microsoft.com/office/drawing/2014/main" id="{CB29EEE3-E017-47F2-A2B0-B4699DA57C2C}"/>
              </a:ext>
            </a:extLst>
          </p:cNvPr>
          <p:cNvSpPr>
            <a:spLocks noGrp="1"/>
          </p:cNvSpPr>
          <p:nvPr>
            <p:ph type="sldNum" sz="quarter" idx="11"/>
          </p:nvPr>
        </p:nvSpPr>
        <p:spPr/>
        <p:txBody>
          <a:bodyPr/>
          <a:lstStyle/>
          <a:p>
            <a:r>
              <a:rPr lang="fr-FR"/>
              <a:t>Page </a:t>
            </a:r>
            <a:fld id="{733122C9-A0B9-462F-8757-0847AD287B63}" type="slidenum">
              <a:rPr lang="fr-FR" smtClean="0"/>
              <a:pPr/>
              <a:t>29</a:t>
            </a:fld>
            <a:endParaRPr lang="fr-FR"/>
          </a:p>
        </p:txBody>
      </p:sp>
    </p:spTree>
    <p:extLst>
      <p:ext uri="{BB962C8B-B14F-4D97-AF65-F5344CB8AC3E}">
        <p14:creationId xmlns:p14="http://schemas.microsoft.com/office/powerpoint/2010/main" val="411841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GB" sz="1600" dirty="0">
                <a:latin typeface="+mn-lt"/>
                <a:cs typeface="Calibri" panose="020F0502020204030204" pitchFamily="34" charset="0"/>
              </a:rPr>
              <a:t>Experiment on BM05 beamline</a:t>
            </a: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3</a:t>
            </a:fld>
            <a:endParaRPr lang="fr-FR" dirty="0"/>
          </a:p>
        </p:txBody>
      </p:sp>
      <p:sp>
        <p:nvSpPr>
          <p:cNvPr id="31" name="Rectangle 18">
            <a:extLst>
              <a:ext uri="{FF2B5EF4-FFF2-40B4-BE49-F238E27FC236}">
                <a16:creationId xmlns:a16="http://schemas.microsoft.com/office/drawing/2014/main" id="{30E4E422-EC33-40E0-99B6-46EA7158A3E1}"/>
              </a:ext>
            </a:extLst>
          </p:cNvPr>
          <p:cNvSpPr>
            <a:spLocks noChangeArrowheads="1"/>
          </p:cNvSpPr>
          <p:nvPr/>
        </p:nvSpPr>
        <p:spPr bwMode="auto">
          <a:xfrm>
            <a:off x="229479" y="3140968"/>
            <a:ext cx="5544613" cy="1200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marL="285750" indent="-285750" eaLnBrk="1" hangingPunct="1">
              <a:spcBef>
                <a:spcPct val="0"/>
              </a:spcBef>
              <a:buClrTx/>
              <a:buFont typeface="Wingdings" panose="05000000000000000000" pitchFamily="2" charset="2"/>
              <a:buChar char="Ø"/>
            </a:pPr>
            <a:r>
              <a:rPr lang="en-US" altLang="en-US" b="1" dirty="0">
                <a:solidFill>
                  <a:schemeClr val="accent1"/>
                </a:solidFill>
                <a:latin typeface="Calibri" panose="020F0502020204030204" pitchFamily="34" charset="0"/>
              </a:rPr>
              <a:t>Defects characterization techniques at BM05 by:</a:t>
            </a:r>
          </a:p>
          <a:p>
            <a:pPr marL="1028700" lvl="1" eaLnBrk="1" hangingPunct="1">
              <a:spcBef>
                <a:spcPct val="0"/>
              </a:spcBef>
              <a:buFont typeface="Wingdings" panose="05000000000000000000" pitchFamily="2" charset="2"/>
              <a:buChar char="§"/>
            </a:pPr>
            <a:r>
              <a:rPr lang="en-US" altLang="en-US" b="1" dirty="0">
                <a:solidFill>
                  <a:schemeClr val="accent1"/>
                </a:solidFill>
                <a:latin typeface="Calibri" panose="020F0502020204030204" pitchFamily="34" charset="0"/>
              </a:rPr>
              <a:t>Bragg Diffraction Imaging </a:t>
            </a:r>
            <a:endParaRPr lang="en-US" altLang="en-US" b="1" dirty="0">
              <a:solidFill>
                <a:schemeClr val="tx2"/>
              </a:solidFill>
              <a:latin typeface="Calibri" panose="020F0502020204030204" pitchFamily="34" charset="0"/>
            </a:endParaRPr>
          </a:p>
          <a:p>
            <a:pPr marL="1028700" lvl="1" eaLnBrk="1" hangingPunct="1">
              <a:spcBef>
                <a:spcPct val="0"/>
              </a:spcBef>
              <a:buFont typeface="Wingdings" panose="05000000000000000000" pitchFamily="2" charset="2"/>
              <a:buChar char="§"/>
            </a:pPr>
            <a:r>
              <a:rPr lang="en-US" altLang="en-US" b="1" dirty="0">
                <a:solidFill>
                  <a:schemeClr val="tx2"/>
                </a:solidFill>
                <a:latin typeface="Calibri" panose="020F0502020204030204" pitchFamily="34" charset="0"/>
              </a:rPr>
              <a:t>X-Ray Beam induced Current (XBIC)</a:t>
            </a:r>
          </a:p>
          <a:p>
            <a:pPr marL="1028700" lvl="1" eaLnBrk="1" hangingPunct="1">
              <a:spcBef>
                <a:spcPct val="0"/>
              </a:spcBef>
              <a:buFont typeface="Wingdings" panose="05000000000000000000" pitchFamily="2" charset="2"/>
              <a:buChar char="§"/>
            </a:pPr>
            <a:r>
              <a:rPr lang="en-US" altLang="en-US" b="1" dirty="0">
                <a:solidFill>
                  <a:schemeClr val="tx2"/>
                </a:solidFill>
                <a:latin typeface="Calibri" panose="020F0502020204030204" pitchFamily="34" charset="0"/>
              </a:rPr>
              <a:t>Time of Flight XBIC (</a:t>
            </a:r>
            <a:r>
              <a:rPr lang="en-US" altLang="en-US" b="1" dirty="0" err="1">
                <a:solidFill>
                  <a:schemeClr val="tx2"/>
                </a:solidFill>
                <a:latin typeface="Calibri" panose="020F0502020204030204" pitchFamily="34" charset="0"/>
              </a:rPr>
              <a:t>ToF</a:t>
            </a:r>
            <a:r>
              <a:rPr lang="en-US" altLang="en-US" b="1" dirty="0">
                <a:solidFill>
                  <a:schemeClr val="tx2"/>
                </a:solidFill>
                <a:latin typeface="Calibri" panose="020F0502020204030204" pitchFamily="34" charset="0"/>
              </a:rPr>
              <a:t>-XBIC)</a:t>
            </a:r>
          </a:p>
        </p:txBody>
      </p:sp>
      <p:pic>
        <p:nvPicPr>
          <p:cNvPr id="8" name="Picture 7">
            <a:extLst>
              <a:ext uri="{FF2B5EF4-FFF2-40B4-BE49-F238E27FC236}">
                <a16:creationId xmlns:a16="http://schemas.microsoft.com/office/drawing/2014/main" id="{80DEAFB5-3814-423B-8446-DA4244679F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56" b="19081"/>
          <a:stretch/>
        </p:blipFill>
        <p:spPr>
          <a:xfrm>
            <a:off x="5490641" y="2500839"/>
            <a:ext cx="5760635" cy="3294894"/>
          </a:xfrm>
          <a:prstGeom prst="rect">
            <a:avLst/>
          </a:prstGeom>
        </p:spPr>
      </p:pic>
      <p:sp>
        <p:nvSpPr>
          <p:cNvPr id="9" name="TextBox 8">
            <a:extLst>
              <a:ext uri="{FF2B5EF4-FFF2-40B4-BE49-F238E27FC236}">
                <a16:creationId xmlns:a16="http://schemas.microsoft.com/office/drawing/2014/main" id="{B2DEF852-443F-4AAA-904E-EB48A1A8A222}"/>
              </a:ext>
            </a:extLst>
          </p:cNvPr>
          <p:cNvSpPr txBox="1"/>
          <p:nvPr/>
        </p:nvSpPr>
        <p:spPr>
          <a:xfrm>
            <a:off x="835659" y="1007400"/>
            <a:ext cx="1227887" cy="369332"/>
          </a:xfrm>
          <a:prstGeom prst="rect">
            <a:avLst/>
          </a:prstGeom>
          <a:solidFill>
            <a:schemeClr val="bg1">
              <a:lumMod val="85000"/>
            </a:schemeClr>
          </a:solid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Context</a:t>
            </a:r>
          </a:p>
        </p:txBody>
      </p:sp>
      <p:sp>
        <p:nvSpPr>
          <p:cNvPr id="10" name="Rectangle 18">
            <a:extLst>
              <a:ext uri="{FF2B5EF4-FFF2-40B4-BE49-F238E27FC236}">
                <a16:creationId xmlns:a16="http://schemas.microsoft.com/office/drawing/2014/main" id="{74EC1C22-0503-4F5B-8149-C1CAEF549D03}"/>
              </a:ext>
            </a:extLst>
          </p:cNvPr>
          <p:cNvSpPr>
            <a:spLocks noChangeArrowheads="1"/>
          </p:cNvSpPr>
          <p:nvPr/>
        </p:nvSpPr>
        <p:spPr bwMode="auto">
          <a:xfrm>
            <a:off x="2567608" y="908720"/>
            <a:ext cx="8208912" cy="783191"/>
          </a:xfrm>
          <a:prstGeom prst="roundRect">
            <a:avLst/>
          </a:prstGeom>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2000" b="1" dirty="0">
                <a:solidFill>
                  <a:schemeClr val="tx2"/>
                </a:solidFill>
                <a:latin typeface="Calibri" panose="020F0502020204030204" pitchFamily="34" charset="0"/>
              </a:rPr>
              <a:t>Semiconductor industry often requires high quality crystalline thin layers and substrates to create their devices otherwise it generates defects.</a:t>
            </a:r>
          </a:p>
        </p:txBody>
      </p:sp>
      <p:pic>
        <p:nvPicPr>
          <p:cNvPr id="11" name="Picture 4" descr="Visual search query image">
            <a:extLst>
              <a:ext uri="{FF2B5EF4-FFF2-40B4-BE49-F238E27FC236}">
                <a16:creationId xmlns:a16="http://schemas.microsoft.com/office/drawing/2014/main" id="{904D65B6-0FA7-436B-83C0-AA8CA311E6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29C7171-3F9C-4D24-B9C3-4F762A7DA5F6}"/>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877753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D1777028-057D-485F-8B57-6ED911367C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345" y="1397686"/>
            <a:ext cx="7810093" cy="4351338"/>
          </a:xfrm>
        </p:spPr>
      </p:pic>
      <p:sp>
        <p:nvSpPr>
          <p:cNvPr id="2" name="Title 1">
            <a:extLst>
              <a:ext uri="{FF2B5EF4-FFF2-40B4-BE49-F238E27FC236}">
                <a16:creationId xmlns:a16="http://schemas.microsoft.com/office/drawing/2014/main" id="{1694C353-9BF2-48FA-9252-28AF2F02A95F}"/>
              </a:ext>
            </a:extLst>
          </p:cNvPr>
          <p:cNvSpPr>
            <a:spLocks noGrp="1"/>
          </p:cNvSpPr>
          <p:nvPr>
            <p:ph type="title"/>
          </p:nvPr>
        </p:nvSpPr>
        <p:spPr/>
        <p:txBody>
          <a:bodyPr/>
          <a:lstStyle/>
          <a:p>
            <a:r>
              <a:rPr lang="en-US" dirty="0"/>
              <a:t>LPSC 25 V</a:t>
            </a:r>
          </a:p>
        </p:txBody>
      </p:sp>
      <p:sp>
        <p:nvSpPr>
          <p:cNvPr id="6" name="Oval 5">
            <a:extLst>
              <a:ext uri="{FF2B5EF4-FFF2-40B4-BE49-F238E27FC236}">
                <a16:creationId xmlns:a16="http://schemas.microsoft.com/office/drawing/2014/main" id="{17051A60-B22D-48DC-A9C7-45218F206B0F}"/>
              </a:ext>
            </a:extLst>
          </p:cNvPr>
          <p:cNvSpPr/>
          <p:nvPr/>
        </p:nvSpPr>
        <p:spPr>
          <a:xfrm>
            <a:off x="7453830" y="2076984"/>
            <a:ext cx="738448" cy="3248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38A989B-FDF1-4868-A4BA-A7ED650B268F}"/>
              </a:ext>
            </a:extLst>
          </p:cNvPr>
          <p:cNvSpPr txBox="1"/>
          <p:nvPr/>
        </p:nvSpPr>
        <p:spPr>
          <a:xfrm>
            <a:off x="7306576" y="5379692"/>
            <a:ext cx="1033616" cy="369332"/>
          </a:xfrm>
          <a:prstGeom prst="rect">
            <a:avLst/>
          </a:prstGeom>
          <a:noFill/>
        </p:spPr>
        <p:txBody>
          <a:bodyPr wrap="none" rtlCol="0">
            <a:spAutoFit/>
          </a:bodyPr>
          <a:lstStyle/>
          <a:p>
            <a:r>
              <a:rPr lang="en-US" dirty="0">
                <a:solidFill>
                  <a:srgbClr val="FF0000"/>
                </a:solidFill>
              </a:rPr>
              <a:t>Beam off</a:t>
            </a:r>
          </a:p>
        </p:txBody>
      </p:sp>
      <p:sp>
        <p:nvSpPr>
          <p:cNvPr id="9" name="TextBox 8">
            <a:extLst>
              <a:ext uri="{FF2B5EF4-FFF2-40B4-BE49-F238E27FC236}">
                <a16:creationId xmlns:a16="http://schemas.microsoft.com/office/drawing/2014/main" id="{2A1B2A54-0C7F-4C8F-8A28-9F825C93CB83}"/>
              </a:ext>
            </a:extLst>
          </p:cNvPr>
          <p:cNvSpPr txBox="1"/>
          <p:nvPr/>
        </p:nvSpPr>
        <p:spPr>
          <a:xfrm>
            <a:off x="6375880" y="1469721"/>
            <a:ext cx="648254" cy="369332"/>
          </a:xfrm>
          <a:prstGeom prst="rect">
            <a:avLst/>
          </a:prstGeom>
          <a:noFill/>
        </p:spPr>
        <p:txBody>
          <a:bodyPr wrap="none" rtlCol="0">
            <a:spAutoFit/>
          </a:bodyPr>
          <a:lstStyle/>
          <a:p>
            <a:r>
              <a:rPr lang="en-US" dirty="0">
                <a:solidFill>
                  <a:srgbClr val="00B050"/>
                </a:solidFill>
              </a:rPr>
              <a:t>Refill</a:t>
            </a:r>
          </a:p>
        </p:txBody>
      </p:sp>
      <p:sp>
        <p:nvSpPr>
          <p:cNvPr id="10" name="TextBox 9">
            <a:extLst>
              <a:ext uri="{FF2B5EF4-FFF2-40B4-BE49-F238E27FC236}">
                <a16:creationId xmlns:a16="http://schemas.microsoft.com/office/drawing/2014/main" id="{9C725ADC-D6B1-4BE5-8AEE-16DE29172A51}"/>
              </a:ext>
            </a:extLst>
          </p:cNvPr>
          <p:cNvSpPr txBox="1"/>
          <p:nvPr/>
        </p:nvSpPr>
        <p:spPr>
          <a:xfrm>
            <a:off x="4198776" y="5325770"/>
            <a:ext cx="933269" cy="369332"/>
          </a:xfrm>
          <a:prstGeom prst="rect">
            <a:avLst/>
          </a:prstGeom>
          <a:noFill/>
        </p:spPr>
        <p:txBody>
          <a:bodyPr wrap="none" rtlCol="0">
            <a:spAutoFit/>
          </a:bodyPr>
          <a:lstStyle/>
          <a:p>
            <a:r>
              <a:rPr lang="en-US" dirty="0"/>
              <a:t>Time (s)</a:t>
            </a:r>
          </a:p>
        </p:txBody>
      </p:sp>
      <p:sp>
        <p:nvSpPr>
          <p:cNvPr id="11" name="TextBox 10">
            <a:extLst>
              <a:ext uri="{FF2B5EF4-FFF2-40B4-BE49-F238E27FC236}">
                <a16:creationId xmlns:a16="http://schemas.microsoft.com/office/drawing/2014/main" id="{42F8FA37-83A6-4D05-A829-41D40DFC0238}"/>
              </a:ext>
            </a:extLst>
          </p:cNvPr>
          <p:cNvSpPr txBox="1"/>
          <p:nvPr/>
        </p:nvSpPr>
        <p:spPr>
          <a:xfrm rot="16200000">
            <a:off x="-229400" y="3569158"/>
            <a:ext cx="2135200" cy="369332"/>
          </a:xfrm>
          <a:prstGeom prst="rect">
            <a:avLst/>
          </a:prstGeom>
          <a:noFill/>
        </p:spPr>
        <p:txBody>
          <a:bodyPr wrap="none" rtlCol="0">
            <a:spAutoFit/>
          </a:bodyPr>
          <a:lstStyle/>
          <a:p>
            <a:r>
              <a:rPr lang="en-US" dirty="0"/>
              <a:t>Diamond Current (A)</a:t>
            </a:r>
          </a:p>
        </p:txBody>
      </p:sp>
      <p:sp>
        <p:nvSpPr>
          <p:cNvPr id="12" name="TextBox 11">
            <a:extLst>
              <a:ext uri="{FF2B5EF4-FFF2-40B4-BE49-F238E27FC236}">
                <a16:creationId xmlns:a16="http://schemas.microsoft.com/office/drawing/2014/main" id="{4B31E393-71EE-46A9-994C-1568BB15CA9F}"/>
              </a:ext>
            </a:extLst>
          </p:cNvPr>
          <p:cNvSpPr txBox="1"/>
          <p:nvPr/>
        </p:nvSpPr>
        <p:spPr>
          <a:xfrm>
            <a:off x="8904438" y="2939143"/>
            <a:ext cx="297343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High difference between beam on and beam off due to the high photons flux provide by ML</a:t>
            </a:r>
          </a:p>
        </p:txBody>
      </p:sp>
      <p:sp>
        <p:nvSpPr>
          <p:cNvPr id="15" name="Oval 14">
            <a:extLst>
              <a:ext uri="{FF2B5EF4-FFF2-40B4-BE49-F238E27FC236}">
                <a16:creationId xmlns:a16="http://schemas.microsoft.com/office/drawing/2014/main" id="{26E11635-1460-4C62-B5C2-632B34D07E0A}"/>
              </a:ext>
            </a:extLst>
          </p:cNvPr>
          <p:cNvSpPr/>
          <p:nvPr/>
        </p:nvSpPr>
        <p:spPr>
          <a:xfrm>
            <a:off x="6561603" y="1839053"/>
            <a:ext cx="276808" cy="47586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2EA21D9-418A-4A96-A7A4-6F3FAD453EE4}"/>
              </a:ext>
            </a:extLst>
          </p:cNvPr>
          <p:cNvPicPr>
            <a:picLocks noChangeAspect="1"/>
          </p:cNvPicPr>
          <p:nvPr/>
        </p:nvPicPr>
        <p:blipFill>
          <a:blip r:embed="rId3"/>
          <a:stretch>
            <a:fillRect/>
          </a:stretch>
        </p:blipFill>
        <p:spPr>
          <a:xfrm>
            <a:off x="8410548" y="0"/>
            <a:ext cx="3610525" cy="2358668"/>
          </a:xfrm>
          <a:prstGeom prst="rect">
            <a:avLst/>
          </a:prstGeom>
        </p:spPr>
      </p:pic>
      <p:sp>
        <p:nvSpPr>
          <p:cNvPr id="21" name="TextBox 20">
            <a:extLst>
              <a:ext uri="{FF2B5EF4-FFF2-40B4-BE49-F238E27FC236}">
                <a16:creationId xmlns:a16="http://schemas.microsoft.com/office/drawing/2014/main" id="{4974553C-EDB3-413C-8474-09B051DCADC5}"/>
              </a:ext>
            </a:extLst>
          </p:cNvPr>
          <p:cNvSpPr txBox="1"/>
          <p:nvPr/>
        </p:nvSpPr>
        <p:spPr>
          <a:xfrm>
            <a:off x="9415836" y="1469721"/>
            <a:ext cx="2121478" cy="369332"/>
          </a:xfrm>
          <a:prstGeom prst="rect">
            <a:avLst/>
          </a:prstGeom>
          <a:noFill/>
        </p:spPr>
        <p:txBody>
          <a:bodyPr wrap="none" rtlCol="0">
            <a:spAutoFit/>
          </a:bodyPr>
          <a:lstStyle/>
          <a:p>
            <a:r>
              <a:rPr lang="en-US" dirty="0"/>
              <a:t>Previous experiment</a:t>
            </a:r>
          </a:p>
        </p:txBody>
      </p:sp>
      <p:sp>
        <p:nvSpPr>
          <p:cNvPr id="22" name="Oval 21">
            <a:extLst>
              <a:ext uri="{FF2B5EF4-FFF2-40B4-BE49-F238E27FC236}">
                <a16:creationId xmlns:a16="http://schemas.microsoft.com/office/drawing/2014/main" id="{AB16BA46-35B9-4153-8E7C-70F913C6D7F7}"/>
              </a:ext>
            </a:extLst>
          </p:cNvPr>
          <p:cNvSpPr/>
          <p:nvPr/>
        </p:nvSpPr>
        <p:spPr>
          <a:xfrm>
            <a:off x="10215810" y="143029"/>
            <a:ext cx="252478" cy="331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D50D939-A5A1-462C-8B4F-BE1B7DF82244}"/>
              </a:ext>
            </a:extLst>
          </p:cNvPr>
          <p:cNvSpPr txBox="1"/>
          <p:nvPr/>
        </p:nvSpPr>
        <p:spPr>
          <a:xfrm>
            <a:off x="9825241" y="482667"/>
            <a:ext cx="1033616" cy="369332"/>
          </a:xfrm>
          <a:prstGeom prst="rect">
            <a:avLst/>
          </a:prstGeom>
          <a:noFill/>
        </p:spPr>
        <p:txBody>
          <a:bodyPr wrap="none" rtlCol="0">
            <a:spAutoFit/>
          </a:bodyPr>
          <a:lstStyle/>
          <a:p>
            <a:r>
              <a:rPr lang="en-US" dirty="0">
                <a:solidFill>
                  <a:srgbClr val="FF0000"/>
                </a:solidFill>
              </a:rPr>
              <a:t>Beam off</a:t>
            </a:r>
          </a:p>
        </p:txBody>
      </p:sp>
      <p:sp>
        <p:nvSpPr>
          <p:cNvPr id="3" name="Espace réservé du pied de page 2">
            <a:extLst>
              <a:ext uri="{FF2B5EF4-FFF2-40B4-BE49-F238E27FC236}">
                <a16:creationId xmlns:a16="http://schemas.microsoft.com/office/drawing/2014/main" id="{F30BE898-9237-4373-B859-E38000858EDF}"/>
              </a:ext>
            </a:extLst>
          </p:cNvPr>
          <p:cNvSpPr>
            <a:spLocks noGrp="1"/>
          </p:cNvSpPr>
          <p:nvPr>
            <p:ph type="ftr" sz="quarter" idx="12"/>
          </p:nvPr>
        </p:nvSpPr>
        <p:spPr/>
        <p:txBody>
          <a:bodyPr/>
          <a:lstStyle/>
          <a:p>
            <a:r>
              <a:rPr lang="it-IT"/>
              <a:t>GDR DI2I - Robin MOLLE - 20/06/2025</a:t>
            </a:r>
            <a:endParaRPr lang="fr-FR"/>
          </a:p>
        </p:txBody>
      </p:sp>
      <p:sp>
        <p:nvSpPr>
          <p:cNvPr id="4" name="Espace réservé du numéro de diapositive 3">
            <a:extLst>
              <a:ext uri="{FF2B5EF4-FFF2-40B4-BE49-F238E27FC236}">
                <a16:creationId xmlns:a16="http://schemas.microsoft.com/office/drawing/2014/main" id="{510D5955-C2A5-4113-BAB6-205B1C5FD975}"/>
              </a:ext>
            </a:extLst>
          </p:cNvPr>
          <p:cNvSpPr>
            <a:spLocks noGrp="1"/>
          </p:cNvSpPr>
          <p:nvPr>
            <p:ph type="sldNum" sz="quarter" idx="11"/>
          </p:nvPr>
        </p:nvSpPr>
        <p:spPr/>
        <p:txBody>
          <a:bodyPr/>
          <a:lstStyle/>
          <a:p>
            <a:r>
              <a:rPr lang="fr-FR"/>
              <a:t>Page </a:t>
            </a:r>
            <a:fld id="{733122C9-A0B9-462F-8757-0847AD287B63}" type="slidenum">
              <a:rPr lang="fr-FR" smtClean="0"/>
              <a:pPr/>
              <a:t>30</a:t>
            </a:fld>
            <a:endParaRPr lang="fr-FR"/>
          </a:p>
        </p:txBody>
      </p:sp>
    </p:spTree>
    <p:extLst>
      <p:ext uri="{BB962C8B-B14F-4D97-AF65-F5344CB8AC3E}">
        <p14:creationId xmlns:p14="http://schemas.microsoft.com/office/powerpoint/2010/main" val="1817092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24">
            <a:extLst>
              <a:ext uri="{FF2B5EF4-FFF2-40B4-BE49-F238E27FC236}">
                <a16:creationId xmlns:a16="http://schemas.microsoft.com/office/drawing/2014/main" id="{A43FB753-3841-4646-9DCF-0113D3656A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210" y="1578155"/>
            <a:ext cx="7810093" cy="4351338"/>
          </a:xfrm>
        </p:spPr>
      </p:pic>
      <p:sp>
        <p:nvSpPr>
          <p:cNvPr id="2" name="Title 1">
            <a:extLst>
              <a:ext uri="{FF2B5EF4-FFF2-40B4-BE49-F238E27FC236}">
                <a16:creationId xmlns:a16="http://schemas.microsoft.com/office/drawing/2014/main" id="{1694C353-9BF2-48FA-9252-28AF2F02A95F}"/>
              </a:ext>
            </a:extLst>
          </p:cNvPr>
          <p:cNvSpPr>
            <a:spLocks noGrp="1"/>
          </p:cNvSpPr>
          <p:nvPr>
            <p:ph type="title"/>
          </p:nvPr>
        </p:nvSpPr>
        <p:spPr/>
        <p:txBody>
          <a:bodyPr/>
          <a:lstStyle/>
          <a:p>
            <a:r>
              <a:rPr lang="en-US" dirty="0"/>
              <a:t>LPSC 25 V</a:t>
            </a:r>
          </a:p>
        </p:txBody>
      </p:sp>
      <p:sp>
        <p:nvSpPr>
          <p:cNvPr id="9" name="TextBox 8">
            <a:extLst>
              <a:ext uri="{FF2B5EF4-FFF2-40B4-BE49-F238E27FC236}">
                <a16:creationId xmlns:a16="http://schemas.microsoft.com/office/drawing/2014/main" id="{2A1B2A54-0C7F-4C8F-8A28-9F825C93CB83}"/>
              </a:ext>
            </a:extLst>
          </p:cNvPr>
          <p:cNvSpPr txBox="1"/>
          <p:nvPr/>
        </p:nvSpPr>
        <p:spPr>
          <a:xfrm>
            <a:off x="5904947" y="1690725"/>
            <a:ext cx="648254" cy="369332"/>
          </a:xfrm>
          <a:prstGeom prst="rect">
            <a:avLst/>
          </a:prstGeom>
          <a:noFill/>
        </p:spPr>
        <p:txBody>
          <a:bodyPr wrap="none" rtlCol="0">
            <a:spAutoFit/>
          </a:bodyPr>
          <a:lstStyle/>
          <a:p>
            <a:r>
              <a:rPr lang="en-US" dirty="0">
                <a:solidFill>
                  <a:srgbClr val="00B050"/>
                </a:solidFill>
              </a:rPr>
              <a:t>Refill</a:t>
            </a:r>
          </a:p>
        </p:txBody>
      </p:sp>
      <p:sp>
        <p:nvSpPr>
          <p:cNvPr id="10" name="TextBox 9">
            <a:extLst>
              <a:ext uri="{FF2B5EF4-FFF2-40B4-BE49-F238E27FC236}">
                <a16:creationId xmlns:a16="http://schemas.microsoft.com/office/drawing/2014/main" id="{9C725ADC-D6B1-4BE5-8AEE-16DE29172A51}"/>
              </a:ext>
            </a:extLst>
          </p:cNvPr>
          <p:cNvSpPr txBox="1"/>
          <p:nvPr/>
        </p:nvSpPr>
        <p:spPr>
          <a:xfrm>
            <a:off x="4128571" y="5659638"/>
            <a:ext cx="933269" cy="369332"/>
          </a:xfrm>
          <a:prstGeom prst="rect">
            <a:avLst/>
          </a:prstGeom>
          <a:noFill/>
        </p:spPr>
        <p:txBody>
          <a:bodyPr wrap="none" rtlCol="0">
            <a:spAutoFit/>
          </a:bodyPr>
          <a:lstStyle/>
          <a:p>
            <a:r>
              <a:rPr lang="en-US" dirty="0"/>
              <a:t>Time (s)</a:t>
            </a:r>
          </a:p>
        </p:txBody>
      </p:sp>
      <p:sp>
        <p:nvSpPr>
          <p:cNvPr id="11" name="TextBox 10">
            <a:extLst>
              <a:ext uri="{FF2B5EF4-FFF2-40B4-BE49-F238E27FC236}">
                <a16:creationId xmlns:a16="http://schemas.microsoft.com/office/drawing/2014/main" id="{42F8FA37-83A6-4D05-A829-41D40DFC0238}"/>
              </a:ext>
            </a:extLst>
          </p:cNvPr>
          <p:cNvSpPr txBox="1"/>
          <p:nvPr/>
        </p:nvSpPr>
        <p:spPr>
          <a:xfrm rot="16200000">
            <a:off x="-229400" y="3569158"/>
            <a:ext cx="2135200" cy="369332"/>
          </a:xfrm>
          <a:prstGeom prst="rect">
            <a:avLst/>
          </a:prstGeom>
          <a:noFill/>
        </p:spPr>
        <p:txBody>
          <a:bodyPr wrap="none" rtlCol="0">
            <a:spAutoFit/>
          </a:bodyPr>
          <a:lstStyle/>
          <a:p>
            <a:r>
              <a:rPr lang="en-US" dirty="0"/>
              <a:t>Diamond Current (A)</a:t>
            </a:r>
          </a:p>
        </p:txBody>
      </p:sp>
      <p:sp>
        <p:nvSpPr>
          <p:cNvPr id="12" name="TextBox 11">
            <a:extLst>
              <a:ext uri="{FF2B5EF4-FFF2-40B4-BE49-F238E27FC236}">
                <a16:creationId xmlns:a16="http://schemas.microsoft.com/office/drawing/2014/main" id="{4B31E393-71EE-46A9-994C-1568BB15CA9F}"/>
              </a:ext>
            </a:extLst>
          </p:cNvPr>
          <p:cNvSpPr txBox="1"/>
          <p:nvPr/>
        </p:nvSpPr>
        <p:spPr>
          <a:xfrm>
            <a:off x="8380369" y="2738161"/>
            <a:ext cx="297343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Still 10 % variation on the current measured (static beam)</a:t>
            </a:r>
          </a:p>
          <a:p>
            <a:pPr marL="285750" indent="-285750">
              <a:buFont typeface="Arial" panose="020B0604020202020204" pitchFamily="34" charset="0"/>
              <a:buChar char="•"/>
            </a:pPr>
            <a:r>
              <a:rPr lang="en-US" dirty="0"/>
              <a:t>XBIC Mapping not possible, this variation will be superposed to the map and not removable</a:t>
            </a:r>
          </a:p>
        </p:txBody>
      </p:sp>
      <p:sp>
        <p:nvSpPr>
          <p:cNvPr id="15" name="Oval 14">
            <a:extLst>
              <a:ext uri="{FF2B5EF4-FFF2-40B4-BE49-F238E27FC236}">
                <a16:creationId xmlns:a16="http://schemas.microsoft.com/office/drawing/2014/main" id="{26E11635-1460-4C62-B5C2-632B34D07E0A}"/>
              </a:ext>
            </a:extLst>
          </p:cNvPr>
          <p:cNvSpPr/>
          <p:nvPr/>
        </p:nvSpPr>
        <p:spPr>
          <a:xfrm>
            <a:off x="5904947" y="2052734"/>
            <a:ext cx="648254" cy="276868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pied de page 2">
            <a:extLst>
              <a:ext uri="{FF2B5EF4-FFF2-40B4-BE49-F238E27FC236}">
                <a16:creationId xmlns:a16="http://schemas.microsoft.com/office/drawing/2014/main" id="{8E820788-F3EF-4BEE-9F41-45679ABBA989}"/>
              </a:ext>
            </a:extLst>
          </p:cNvPr>
          <p:cNvSpPr>
            <a:spLocks noGrp="1"/>
          </p:cNvSpPr>
          <p:nvPr>
            <p:ph type="ftr" sz="quarter" idx="12"/>
          </p:nvPr>
        </p:nvSpPr>
        <p:spPr/>
        <p:txBody>
          <a:bodyPr/>
          <a:lstStyle/>
          <a:p>
            <a:r>
              <a:rPr lang="it-IT"/>
              <a:t>GDR DI2I - Robin MOLLE - 20/06/2025</a:t>
            </a:r>
            <a:endParaRPr lang="fr-FR"/>
          </a:p>
        </p:txBody>
      </p:sp>
      <p:sp>
        <p:nvSpPr>
          <p:cNvPr id="4" name="Espace réservé du numéro de diapositive 3">
            <a:extLst>
              <a:ext uri="{FF2B5EF4-FFF2-40B4-BE49-F238E27FC236}">
                <a16:creationId xmlns:a16="http://schemas.microsoft.com/office/drawing/2014/main" id="{8860A89B-B916-4130-9E93-46A2EA61BAF6}"/>
              </a:ext>
            </a:extLst>
          </p:cNvPr>
          <p:cNvSpPr>
            <a:spLocks noGrp="1"/>
          </p:cNvSpPr>
          <p:nvPr>
            <p:ph type="sldNum" sz="quarter" idx="11"/>
          </p:nvPr>
        </p:nvSpPr>
        <p:spPr/>
        <p:txBody>
          <a:bodyPr/>
          <a:lstStyle/>
          <a:p>
            <a:r>
              <a:rPr lang="fr-FR"/>
              <a:t>Page </a:t>
            </a:r>
            <a:fld id="{733122C9-A0B9-462F-8757-0847AD287B63}" type="slidenum">
              <a:rPr lang="fr-FR" smtClean="0"/>
              <a:pPr/>
              <a:t>31</a:t>
            </a:fld>
            <a:endParaRPr lang="fr-FR"/>
          </a:p>
        </p:txBody>
      </p:sp>
    </p:spTree>
    <p:extLst>
      <p:ext uri="{BB962C8B-B14F-4D97-AF65-F5344CB8AC3E}">
        <p14:creationId xmlns:p14="http://schemas.microsoft.com/office/powerpoint/2010/main" val="319500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GB" sz="1600" dirty="0">
                <a:cs typeface="Calibri" panose="020F0502020204030204" pitchFamily="34" charset="0"/>
              </a:rPr>
              <a:t>Experiment on BM05 beamline</a:t>
            </a: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4</a:t>
            </a:fld>
            <a:endParaRPr lang="fr-FR" dirty="0"/>
          </a:p>
        </p:txBody>
      </p:sp>
      <p:sp>
        <p:nvSpPr>
          <p:cNvPr id="9" name="TextBox 8">
            <a:extLst>
              <a:ext uri="{FF2B5EF4-FFF2-40B4-BE49-F238E27FC236}">
                <a16:creationId xmlns:a16="http://schemas.microsoft.com/office/drawing/2014/main" id="{B2DEF852-443F-4AAA-904E-EB48A1A8A222}"/>
              </a:ext>
            </a:extLst>
          </p:cNvPr>
          <p:cNvSpPr txBox="1"/>
          <p:nvPr/>
        </p:nvSpPr>
        <p:spPr>
          <a:xfrm>
            <a:off x="835659" y="1007400"/>
            <a:ext cx="1227887" cy="369332"/>
          </a:xfrm>
          <a:prstGeom prst="rect">
            <a:avLst/>
          </a:prstGeom>
          <a:solidFill>
            <a:schemeClr val="bg1">
              <a:lumMod val="85000"/>
            </a:schemeClr>
          </a:solid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Context</a:t>
            </a:r>
          </a:p>
        </p:txBody>
      </p:sp>
      <p:sp>
        <p:nvSpPr>
          <p:cNvPr id="10" name="Rectangle 18">
            <a:extLst>
              <a:ext uri="{FF2B5EF4-FFF2-40B4-BE49-F238E27FC236}">
                <a16:creationId xmlns:a16="http://schemas.microsoft.com/office/drawing/2014/main" id="{74EC1C22-0503-4F5B-8149-C1CAEF549D03}"/>
              </a:ext>
            </a:extLst>
          </p:cNvPr>
          <p:cNvSpPr>
            <a:spLocks noChangeArrowheads="1"/>
          </p:cNvSpPr>
          <p:nvPr/>
        </p:nvSpPr>
        <p:spPr bwMode="auto">
          <a:xfrm>
            <a:off x="2567608" y="908720"/>
            <a:ext cx="8208912" cy="783191"/>
          </a:xfrm>
          <a:prstGeom prst="roundRect">
            <a:avLst/>
          </a:prstGeom>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2000" b="1" dirty="0">
                <a:solidFill>
                  <a:schemeClr val="tx2"/>
                </a:solidFill>
                <a:latin typeface="Calibri" panose="020F0502020204030204" pitchFamily="34" charset="0"/>
              </a:rPr>
              <a:t>Semiconductor industry often requires high quality crystalline thin layers and substrates to create their devices otherwise it generates defects.</a:t>
            </a:r>
          </a:p>
        </p:txBody>
      </p:sp>
      <p:pic>
        <p:nvPicPr>
          <p:cNvPr id="11" name="Picture 4" descr="Visual search query image">
            <a:extLst>
              <a:ext uri="{FF2B5EF4-FFF2-40B4-BE49-F238E27FC236}">
                <a16:creationId xmlns:a16="http://schemas.microsoft.com/office/drawing/2014/main" id="{904D65B6-0FA7-436B-83C0-AA8CA311E6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isloc">
            <a:extLst>
              <a:ext uri="{FF2B5EF4-FFF2-40B4-BE49-F238E27FC236}">
                <a16:creationId xmlns:a16="http://schemas.microsoft.com/office/drawing/2014/main" id="{2127A487-C54E-4764-90EB-119310DF07EB}"/>
              </a:ext>
            </a:extLst>
          </p:cNvPr>
          <p:cNvPicPr>
            <a:picLocks noChangeAspect="1" noChangeArrowheads="1"/>
          </p:cNvPicPr>
          <p:nvPr/>
        </p:nvPicPr>
        <p:blipFill>
          <a:blip r:embed="rId4" cstate="print">
            <a:lum/>
            <a:extLst>
              <a:ext uri="{28A0092B-C50C-407E-A947-70E740481C1C}">
                <a14:useLocalDpi xmlns:a14="http://schemas.microsoft.com/office/drawing/2010/main" val="0"/>
              </a:ext>
            </a:extLst>
          </a:blip>
          <a:srcRect/>
          <a:stretch>
            <a:fillRect/>
          </a:stretch>
        </p:blipFill>
        <p:spPr bwMode="auto">
          <a:xfrm>
            <a:off x="6511601" y="1987356"/>
            <a:ext cx="2446956" cy="2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http://upload.wikimedia.org/wikipedia/commons/thumb/6/63/Substitutional_solute.svg/250px-Substitutional_solute.svg.png">
            <a:hlinkClick r:id="rId5"/>
            <a:extLst>
              <a:ext uri="{FF2B5EF4-FFF2-40B4-BE49-F238E27FC236}">
                <a16:creationId xmlns:a16="http://schemas.microsoft.com/office/drawing/2014/main" id="{AF417650-ECC5-4E2E-89A0-F29ECA2710C0}"/>
              </a:ext>
            </a:extLst>
          </p:cNvPr>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9661579" y="2187326"/>
            <a:ext cx="2013346" cy="198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52420C24-AE77-4CC2-87F8-FB7062260126}"/>
              </a:ext>
            </a:extLst>
          </p:cNvPr>
          <p:cNvSpPr txBox="1"/>
          <p:nvPr/>
        </p:nvSpPr>
        <p:spPr>
          <a:xfrm>
            <a:off x="6871312" y="4427219"/>
            <a:ext cx="1601281" cy="738664"/>
          </a:xfrm>
          <a:prstGeom prst="rect">
            <a:avLst/>
          </a:prstGeom>
          <a:noFill/>
        </p:spPr>
        <p:txBody>
          <a:bodyPr wrap="square" rtlCol="0">
            <a:sp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2400" b="1" i="0" u="sng" strike="noStrike" kern="1200" cap="none" spc="0" normalizeH="0" baseline="0" noProof="0" dirty="0" err="1">
                <a:ln>
                  <a:noFill/>
                </a:ln>
                <a:solidFill>
                  <a:srgbClr val="132577"/>
                </a:solidFill>
                <a:effectLst/>
                <a:uLnTx/>
                <a:uFillTx/>
                <a:latin typeface="Arial"/>
                <a:ea typeface="+mn-ea"/>
                <a:cs typeface="+mn-cs"/>
              </a:rPr>
              <a:t>Linear</a:t>
            </a:r>
            <a:r>
              <a:rPr kumimoji="0" lang="fr-FR" sz="2000" b="1" i="0" u="none" strike="noStrike" kern="1200" cap="none" spc="0" normalizeH="0" baseline="0" noProof="0" dirty="0">
                <a:ln>
                  <a:noFill/>
                </a:ln>
                <a:solidFill>
                  <a:srgbClr val="132577"/>
                </a:solidFill>
                <a:effectLst/>
                <a:uLnTx/>
                <a:uFillTx/>
                <a:latin typeface="Arial"/>
                <a:ea typeface="+mn-ea"/>
                <a:cs typeface="+mn-cs"/>
              </a:rPr>
              <a:t> </a:t>
            </a:r>
            <a:r>
              <a:rPr kumimoji="0" lang="fr-FR" b="1" i="0" u="none" strike="noStrike" kern="1200" cap="none" spc="0" normalizeH="0" baseline="0" noProof="0" dirty="0">
                <a:ln>
                  <a:noFill/>
                </a:ln>
                <a:solidFill>
                  <a:srgbClr val="132577"/>
                </a:solidFill>
                <a:effectLst/>
                <a:uLnTx/>
                <a:uFillTx/>
                <a:latin typeface="Arial"/>
                <a:ea typeface="+mn-ea"/>
                <a:cs typeface="+mn-cs"/>
              </a:rPr>
              <a:t>dislocation</a:t>
            </a:r>
            <a:endParaRPr kumimoji="0" lang="en-GB" sz="2000" b="1" i="0" u="none" strike="noStrike" kern="1200" cap="none" spc="0" normalizeH="0" baseline="0" noProof="0" dirty="0">
              <a:ln>
                <a:noFill/>
              </a:ln>
              <a:solidFill>
                <a:srgbClr val="132577"/>
              </a:solidFill>
              <a:effectLst/>
              <a:uLnTx/>
              <a:uFillTx/>
              <a:latin typeface="Arial"/>
              <a:ea typeface="+mn-ea"/>
              <a:cs typeface="+mn-cs"/>
            </a:endParaRPr>
          </a:p>
        </p:txBody>
      </p:sp>
      <p:sp>
        <p:nvSpPr>
          <p:cNvPr id="15" name="TextBox 14">
            <a:extLst>
              <a:ext uri="{FF2B5EF4-FFF2-40B4-BE49-F238E27FC236}">
                <a16:creationId xmlns:a16="http://schemas.microsoft.com/office/drawing/2014/main" id="{9E6FA2E3-B5DF-446C-9488-EC48A589E660}"/>
              </a:ext>
            </a:extLst>
          </p:cNvPr>
          <p:cNvSpPr txBox="1"/>
          <p:nvPr/>
        </p:nvSpPr>
        <p:spPr>
          <a:xfrm>
            <a:off x="8832304" y="4427219"/>
            <a:ext cx="3671896" cy="738664"/>
          </a:xfrm>
          <a:prstGeom prst="rect">
            <a:avLst/>
          </a:prstGeom>
          <a:noFill/>
        </p:spPr>
        <p:txBody>
          <a:bodyPr wrap="square" rtlCol="0">
            <a:sp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132577"/>
                </a:solidFill>
                <a:effectLst/>
                <a:uLnTx/>
                <a:uFillTx/>
                <a:latin typeface="Arial"/>
                <a:ea typeface="+mn-ea"/>
                <a:cs typeface="+mn-cs"/>
              </a:rPr>
              <a:t>« </a:t>
            </a:r>
            <a:r>
              <a:rPr kumimoji="0" lang="fr-FR" sz="2400" b="1" i="0" u="sng" strike="noStrike" kern="1200" cap="none" spc="0" normalizeH="0" baseline="0" noProof="0" dirty="0" err="1">
                <a:ln>
                  <a:noFill/>
                </a:ln>
                <a:solidFill>
                  <a:srgbClr val="132577"/>
                </a:solidFill>
                <a:effectLst/>
                <a:uLnTx/>
                <a:uFillTx/>
                <a:latin typeface="Arial"/>
                <a:ea typeface="+mn-ea"/>
                <a:cs typeface="+mn-cs"/>
              </a:rPr>
              <a:t>Punctual</a:t>
            </a:r>
            <a:r>
              <a:rPr kumimoji="0" lang="fr-FR" sz="2400" b="1" i="0" u="none" strike="noStrike" kern="1200" cap="none" spc="0" normalizeH="0" baseline="0" noProof="0" dirty="0">
                <a:ln>
                  <a:noFill/>
                </a:ln>
                <a:solidFill>
                  <a:srgbClr val="132577"/>
                </a:solidFill>
                <a:effectLst/>
                <a:uLnTx/>
                <a:uFillTx/>
                <a:latin typeface="Arial"/>
                <a:ea typeface="+mn-ea"/>
                <a:cs typeface="+mn-cs"/>
              </a:rPr>
              <a:t> » </a:t>
            </a:r>
          </a:p>
          <a:p>
            <a:pPr marL="0" marR="0" lvl="0" indent="0" algn="ctr" defTabSz="914363" rtl="0" eaLnBrk="1" fontAlgn="auto" latinLnBrk="0" hangingPunct="1">
              <a:lnSpc>
                <a:spcPct val="100000"/>
              </a:lnSpc>
              <a:spcBef>
                <a:spcPts val="0"/>
              </a:spcBef>
              <a:spcAft>
                <a:spcPts val="0"/>
              </a:spcAft>
              <a:buClrTx/>
              <a:buSzTx/>
              <a:buFontTx/>
              <a:buNone/>
              <a:tabLst/>
              <a:defRPr/>
            </a:pPr>
            <a:r>
              <a:rPr lang="fr-FR" b="1" dirty="0">
                <a:solidFill>
                  <a:srgbClr val="132577"/>
                </a:solidFill>
                <a:latin typeface="Arial"/>
              </a:rPr>
              <a:t>P</a:t>
            </a:r>
            <a:r>
              <a:rPr kumimoji="0" lang="fr-FR" b="1" i="0" u="none" strike="noStrike" kern="1200" cap="none" spc="0" normalizeH="0" baseline="0" noProof="0" dirty="0" err="1">
                <a:ln>
                  <a:noFill/>
                </a:ln>
                <a:solidFill>
                  <a:srgbClr val="132577"/>
                </a:solidFill>
                <a:effectLst/>
                <a:uLnTx/>
                <a:uFillTx/>
                <a:latin typeface="Arial"/>
                <a:ea typeface="+mn-ea"/>
                <a:cs typeface="+mn-cs"/>
              </a:rPr>
              <a:t>recipitate</a:t>
            </a:r>
            <a:r>
              <a:rPr kumimoji="0" lang="fr-FR" b="1" i="0" u="none" strike="noStrike" kern="1200" cap="none" spc="0" normalizeH="0" baseline="0" noProof="0" dirty="0">
                <a:ln>
                  <a:noFill/>
                </a:ln>
                <a:solidFill>
                  <a:srgbClr val="132577"/>
                </a:solidFill>
                <a:effectLst/>
                <a:uLnTx/>
                <a:uFillTx/>
                <a:latin typeface="Arial"/>
                <a:ea typeface="+mn-ea"/>
                <a:cs typeface="+mn-cs"/>
              </a:rPr>
              <a:t> / Inclusion</a:t>
            </a:r>
            <a:endParaRPr kumimoji="0" lang="en-GB" b="1" i="0" u="none" strike="noStrike" kern="1200" cap="none" spc="0" normalizeH="0" baseline="0" noProof="0" dirty="0">
              <a:ln>
                <a:noFill/>
              </a:ln>
              <a:solidFill>
                <a:srgbClr val="132577"/>
              </a:solidFill>
              <a:effectLst/>
              <a:uLnTx/>
              <a:uFillTx/>
              <a:latin typeface="Arial"/>
              <a:ea typeface="+mn-ea"/>
              <a:cs typeface="+mn-cs"/>
            </a:endParaRPr>
          </a:p>
        </p:txBody>
      </p:sp>
      <p:sp>
        <p:nvSpPr>
          <p:cNvPr id="16" name="TextBox 15">
            <a:extLst>
              <a:ext uri="{FF2B5EF4-FFF2-40B4-BE49-F238E27FC236}">
                <a16:creationId xmlns:a16="http://schemas.microsoft.com/office/drawing/2014/main" id="{883EC112-E399-4487-81F2-588487954248}"/>
              </a:ext>
            </a:extLst>
          </p:cNvPr>
          <p:cNvSpPr txBox="1"/>
          <p:nvPr/>
        </p:nvSpPr>
        <p:spPr>
          <a:xfrm>
            <a:off x="5784650" y="5436757"/>
            <a:ext cx="6377068" cy="646331"/>
          </a:xfrm>
          <a:prstGeom prst="rect">
            <a:avLst/>
          </a:prstGeom>
          <a:noFill/>
        </p:spPr>
        <p:txBody>
          <a:bodyPr wrap="square" rtlCol="0">
            <a:sp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fr-FR" b="1" u="sng" strike="noStrike" kern="1200" cap="none" spc="0" normalizeH="0" baseline="0" noProof="0" dirty="0" err="1">
                <a:ln>
                  <a:noFill/>
                </a:ln>
                <a:solidFill>
                  <a:srgbClr val="132577"/>
                </a:solidFill>
                <a:effectLst/>
                <a:uLnTx/>
                <a:uFillTx/>
                <a:latin typeface="Arial"/>
                <a:ea typeface="+mn-ea"/>
                <a:cs typeface="+mn-cs"/>
              </a:rPr>
              <a:t>Other</a:t>
            </a:r>
            <a:r>
              <a:rPr kumimoji="0" lang="fr-FR" b="1" u="sng" strike="noStrike" kern="1200" cap="none" spc="0" normalizeH="0" baseline="0" noProof="0" dirty="0">
                <a:ln>
                  <a:noFill/>
                </a:ln>
                <a:solidFill>
                  <a:srgbClr val="132577"/>
                </a:solidFill>
                <a:effectLst/>
                <a:uLnTx/>
                <a:uFillTx/>
                <a:latin typeface="Arial"/>
                <a:ea typeface="+mn-ea"/>
                <a:cs typeface="+mn-cs"/>
              </a:rPr>
              <a:t> </a:t>
            </a:r>
            <a:r>
              <a:rPr kumimoji="0" lang="fr-FR" b="1" u="sng" strike="noStrike" kern="1200" cap="none" spc="0" normalizeH="0" baseline="0" noProof="0" dirty="0" err="1">
                <a:ln>
                  <a:noFill/>
                </a:ln>
                <a:solidFill>
                  <a:srgbClr val="132577"/>
                </a:solidFill>
                <a:effectLst/>
                <a:uLnTx/>
                <a:uFillTx/>
                <a:latin typeface="Arial"/>
                <a:ea typeface="+mn-ea"/>
                <a:cs typeface="+mn-cs"/>
              </a:rPr>
              <a:t>defects</a:t>
            </a:r>
            <a:r>
              <a:rPr kumimoji="0" lang="fr-FR" b="1" i="0" u="none" strike="noStrike" kern="1200" cap="none" spc="0" normalizeH="0" baseline="0" noProof="0" dirty="0">
                <a:ln>
                  <a:noFill/>
                </a:ln>
                <a:solidFill>
                  <a:srgbClr val="132577"/>
                </a:solidFill>
                <a:effectLst/>
                <a:uLnTx/>
                <a:uFillTx/>
                <a:latin typeface="Arial"/>
                <a:ea typeface="+mn-ea"/>
                <a:cs typeface="+mn-cs"/>
              </a:rPr>
              <a:t>: </a:t>
            </a:r>
            <a:r>
              <a:rPr kumimoji="0" lang="fr-FR" b="1" i="0" u="none" strike="noStrike" kern="1200" cap="none" spc="0" normalizeH="0" baseline="0" noProof="0" dirty="0" err="1">
                <a:ln>
                  <a:noFill/>
                </a:ln>
                <a:solidFill>
                  <a:srgbClr val="132577"/>
                </a:solidFill>
                <a:effectLst/>
                <a:uLnTx/>
                <a:uFillTx/>
                <a:latin typeface="Arial"/>
                <a:ea typeface="+mn-ea"/>
                <a:cs typeface="+mn-cs"/>
              </a:rPr>
              <a:t>twins</a:t>
            </a:r>
            <a:r>
              <a:rPr kumimoji="0" lang="fr-FR" b="1" i="0" u="none" strike="noStrike" kern="1200" cap="none" spc="0" normalizeH="0" baseline="0" noProof="0" dirty="0">
                <a:ln>
                  <a:noFill/>
                </a:ln>
                <a:solidFill>
                  <a:srgbClr val="132577"/>
                </a:solidFill>
                <a:effectLst/>
                <a:uLnTx/>
                <a:uFillTx/>
                <a:latin typeface="Arial"/>
                <a:ea typeface="+mn-ea"/>
                <a:cs typeface="+mn-cs"/>
              </a:rPr>
              <a:t>, </a:t>
            </a:r>
            <a:r>
              <a:rPr kumimoji="0" lang="fr-FR" b="1" i="0" u="none" strike="noStrike" kern="1200" cap="none" spc="0" normalizeH="0" baseline="0" noProof="0" dirty="0" err="1">
                <a:ln>
                  <a:noFill/>
                </a:ln>
                <a:solidFill>
                  <a:srgbClr val="132577"/>
                </a:solidFill>
                <a:effectLst/>
                <a:uLnTx/>
                <a:uFillTx/>
                <a:latin typeface="Arial"/>
                <a:ea typeface="+mn-ea"/>
                <a:cs typeface="+mn-cs"/>
              </a:rPr>
              <a:t>stacking</a:t>
            </a:r>
            <a:r>
              <a:rPr kumimoji="0" lang="fr-FR" b="1" i="0" u="none" strike="noStrike" kern="1200" cap="none" spc="0" normalizeH="0" baseline="0" noProof="0" dirty="0">
                <a:ln>
                  <a:noFill/>
                </a:ln>
                <a:solidFill>
                  <a:srgbClr val="132577"/>
                </a:solidFill>
                <a:effectLst/>
                <a:uLnTx/>
                <a:uFillTx/>
                <a:latin typeface="Arial"/>
                <a:ea typeface="+mn-ea"/>
                <a:cs typeface="+mn-cs"/>
              </a:rPr>
              <a:t> </a:t>
            </a:r>
            <a:r>
              <a:rPr kumimoji="0" lang="fr-FR" b="1" i="0" u="none" strike="noStrike" kern="1200" cap="none" spc="0" normalizeH="0" baseline="0" noProof="0" dirty="0" err="1">
                <a:ln>
                  <a:noFill/>
                </a:ln>
                <a:solidFill>
                  <a:srgbClr val="132577"/>
                </a:solidFill>
                <a:effectLst/>
                <a:uLnTx/>
                <a:uFillTx/>
                <a:latin typeface="Arial"/>
                <a:ea typeface="+mn-ea"/>
                <a:cs typeface="+mn-cs"/>
              </a:rPr>
              <a:t>faults</a:t>
            </a:r>
            <a:r>
              <a:rPr kumimoji="0" lang="fr-FR" b="1" i="0" u="none" strike="noStrike" kern="1200" cap="none" spc="0" normalizeH="0" baseline="0" noProof="0" dirty="0">
                <a:ln>
                  <a:noFill/>
                </a:ln>
                <a:solidFill>
                  <a:srgbClr val="132577"/>
                </a:solidFill>
                <a:effectLst/>
                <a:uLnTx/>
                <a:uFillTx/>
                <a:latin typeface="Arial"/>
                <a:ea typeface="+mn-ea"/>
                <a:cs typeface="+mn-cs"/>
              </a:rPr>
              <a:t>, </a:t>
            </a:r>
            <a:r>
              <a:rPr kumimoji="0" lang="fr-FR" b="1" i="0" u="none" strike="noStrike" kern="1200" cap="none" spc="0" normalizeH="0" baseline="0" noProof="0" dirty="0" err="1">
                <a:ln>
                  <a:noFill/>
                </a:ln>
                <a:solidFill>
                  <a:srgbClr val="132577"/>
                </a:solidFill>
                <a:effectLst/>
                <a:uLnTx/>
                <a:uFillTx/>
                <a:latin typeface="Arial"/>
                <a:ea typeface="+mn-ea"/>
                <a:cs typeface="+mn-cs"/>
              </a:rPr>
              <a:t>growth</a:t>
            </a:r>
            <a:r>
              <a:rPr kumimoji="0" lang="fr-FR" b="1" i="0" u="none" strike="noStrike" kern="1200" cap="none" spc="0" normalizeH="0" baseline="0" noProof="0" dirty="0">
                <a:ln>
                  <a:noFill/>
                </a:ln>
                <a:solidFill>
                  <a:srgbClr val="132577"/>
                </a:solidFill>
                <a:effectLst/>
                <a:uLnTx/>
                <a:uFillTx/>
                <a:latin typeface="Arial"/>
                <a:ea typeface="+mn-ea"/>
                <a:cs typeface="+mn-cs"/>
              </a:rPr>
              <a:t> striations, </a:t>
            </a:r>
            <a:r>
              <a:rPr kumimoji="0" lang="fr-FR" b="1" i="0" u="none" strike="noStrike" kern="1200" cap="none" spc="0" normalizeH="0" baseline="0" noProof="0" dirty="0" err="1">
                <a:ln>
                  <a:noFill/>
                </a:ln>
                <a:solidFill>
                  <a:srgbClr val="132577"/>
                </a:solidFill>
                <a:effectLst/>
                <a:uLnTx/>
                <a:uFillTx/>
                <a:latin typeface="Arial"/>
                <a:ea typeface="+mn-ea"/>
                <a:cs typeface="+mn-cs"/>
              </a:rPr>
              <a:t>subgrain</a:t>
            </a:r>
            <a:r>
              <a:rPr kumimoji="0" lang="fr-FR" b="1" i="0" u="none" strike="noStrike" kern="1200" cap="none" spc="0" normalizeH="0" baseline="0" noProof="0" dirty="0">
                <a:ln>
                  <a:noFill/>
                </a:ln>
                <a:solidFill>
                  <a:srgbClr val="132577"/>
                </a:solidFill>
                <a:effectLst/>
                <a:uLnTx/>
                <a:uFillTx/>
                <a:latin typeface="Arial"/>
                <a:ea typeface="+mn-ea"/>
                <a:cs typeface="+mn-cs"/>
              </a:rPr>
              <a:t> </a:t>
            </a:r>
            <a:r>
              <a:rPr kumimoji="0" lang="fr-FR" b="1" i="0" u="none" strike="noStrike" kern="1200" cap="none" spc="0" normalizeH="0" baseline="0" noProof="0" dirty="0" err="1">
                <a:ln>
                  <a:noFill/>
                </a:ln>
                <a:solidFill>
                  <a:srgbClr val="132577"/>
                </a:solidFill>
                <a:effectLst/>
                <a:uLnTx/>
                <a:uFillTx/>
                <a:latin typeface="Arial"/>
                <a:ea typeface="+mn-ea"/>
                <a:cs typeface="+mn-cs"/>
              </a:rPr>
              <a:t>boundaries</a:t>
            </a:r>
            <a:r>
              <a:rPr kumimoji="0" lang="fr-FR" b="1" i="0" u="none" strike="noStrike" kern="1200" cap="none" spc="0" normalizeH="0" baseline="0" noProof="0" dirty="0">
                <a:ln>
                  <a:noFill/>
                </a:ln>
                <a:solidFill>
                  <a:srgbClr val="132577"/>
                </a:solidFill>
                <a:effectLst/>
                <a:uLnTx/>
                <a:uFillTx/>
                <a:latin typeface="Arial"/>
                <a:ea typeface="+mn-ea"/>
                <a:cs typeface="+mn-cs"/>
              </a:rPr>
              <a:t>, ….</a:t>
            </a:r>
            <a:endParaRPr kumimoji="0" lang="en-GB" b="1" i="0" u="none" strike="noStrike" kern="1200" cap="none" spc="0" normalizeH="0" baseline="0" noProof="0" dirty="0">
              <a:ln>
                <a:noFill/>
              </a:ln>
              <a:solidFill>
                <a:srgbClr val="132577"/>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312EFDF3-F7D1-45DD-A689-4CB9B901A85D}"/>
              </a:ext>
            </a:extLst>
          </p:cNvPr>
          <p:cNvSpPr>
            <a:spLocks noGrp="1"/>
          </p:cNvSpPr>
          <p:nvPr>
            <p:ph type="ftr" sz="quarter" idx="16"/>
          </p:nvPr>
        </p:nvSpPr>
        <p:spPr/>
        <p:txBody>
          <a:bodyPr/>
          <a:lstStyle/>
          <a:p>
            <a:r>
              <a:rPr lang="it-IT"/>
              <a:t>GDR DI2I - Robin MOLLE - 20/06/2025</a:t>
            </a:r>
            <a:endParaRPr lang="fr-FR"/>
          </a:p>
        </p:txBody>
      </p:sp>
      <p:sp>
        <p:nvSpPr>
          <p:cNvPr id="18" name="Rectangle 18">
            <a:extLst>
              <a:ext uri="{FF2B5EF4-FFF2-40B4-BE49-F238E27FC236}">
                <a16:creationId xmlns:a16="http://schemas.microsoft.com/office/drawing/2014/main" id="{5444314B-5633-40FA-8575-F0612F380721}"/>
              </a:ext>
            </a:extLst>
          </p:cNvPr>
          <p:cNvSpPr>
            <a:spLocks noChangeArrowheads="1"/>
          </p:cNvSpPr>
          <p:nvPr/>
        </p:nvSpPr>
        <p:spPr bwMode="auto">
          <a:xfrm>
            <a:off x="229479" y="3140968"/>
            <a:ext cx="5544613" cy="1200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marL="285750" indent="-285750" eaLnBrk="1" hangingPunct="1">
              <a:spcBef>
                <a:spcPct val="0"/>
              </a:spcBef>
              <a:buClrTx/>
              <a:buFont typeface="Wingdings" panose="05000000000000000000" pitchFamily="2" charset="2"/>
              <a:buChar char="Ø"/>
            </a:pPr>
            <a:r>
              <a:rPr lang="en-US" altLang="en-US" b="1" dirty="0">
                <a:solidFill>
                  <a:schemeClr val="accent1"/>
                </a:solidFill>
                <a:latin typeface="Calibri" panose="020F0502020204030204" pitchFamily="34" charset="0"/>
              </a:rPr>
              <a:t>Defects characterization techniques at BM05 by:</a:t>
            </a:r>
          </a:p>
          <a:p>
            <a:pPr marL="1028700" lvl="1" eaLnBrk="1" hangingPunct="1">
              <a:spcBef>
                <a:spcPct val="0"/>
              </a:spcBef>
              <a:buFont typeface="Wingdings" panose="05000000000000000000" pitchFamily="2" charset="2"/>
              <a:buChar char="§"/>
            </a:pPr>
            <a:r>
              <a:rPr lang="en-US" altLang="en-US" b="1" dirty="0">
                <a:solidFill>
                  <a:schemeClr val="accent1"/>
                </a:solidFill>
                <a:latin typeface="Calibri" panose="020F0502020204030204" pitchFamily="34" charset="0"/>
              </a:rPr>
              <a:t>Bragg Diffraction Imaging </a:t>
            </a:r>
            <a:endParaRPr lang="en-US" altLang="en-US" b="1" dirty="0">
              <a:solidFill>
                <a:schemeClr val="tx2"/>
              </a:solidFill>
              <a:latin typeface="Calibri" panose="020F0502020204030204" pitchFamily="34" charset="0"/>
            </a:endParaRPr>
          </a:p>
          <a:p>
            <a:pPr marL="1028700" lvl="1" eaLnBrk="1" hangingPunct="1">
              <a:spcBef>
                <a:spcPct val="0"/>
              </a:spcBef>
              <a:buFont typeface="Wingdings" panose="05000000000000000000" pitchFamily="2" charset="2"/>
              <a:buChar char="§"/>
            </a:pPr>
            <a:r>
              <a:rPr lang="en-US" altLang="en-US" b="1" dirty="0">
                <a:solidFill>
                  <a:schemeClr val="tx2"/>
                </a:solidFill>
                <a:latin typeface="Calibri" panose="020F0502020204030204" pitchFamily="34" charset="0"/>
              </a:rPr>
              <a:t>X-Ray Beam induced Current (XBIC)</a:t>
            </a:r>
          </a:p>
          <a:p>
            <a:pPr marL="1028700" lvl="1" eaLnBrk="1" hangingPunct="1">
              <a:spcBef>
                <a:spcPct val="0"/>
              </a:spcBef>
              <a:buFont typeface="Wingdings" panose="05000000000000000000" pitchFamily="2" charset="2"/>
              <a:buChar char="§"/>
            </a:pPr>
            <a:r>
              <a:rPr lang="en-US" altLang="en-US" b="1" dirty="0">
                <a:solidFill>
                  <a:schemeClr val="tx2"/>
                </a:solidFill>
                <a:latin typeface="Calibri" panose="020F0502020204030204" pitchFamily="34" charset="0"/>
              </a:rPr>
              <a:t>Time of Flight XBIC (</a:t>
            </a:r>
            <a:r>
              <a:rPr lang="en-US" altLang="en-US" b="1" dirty="0" err="1">
                <a:solidFill>
                  <a:schemeClr val="tx2"/>
                </a:solidFill>
                <a:latin typeface="Calibri" panose="020F0502020204030204" pitchFamily="34" charset="0"/>
              </a:rPr>
              <a:t>ToF</a:t>
            </a:r>
            <a:r>
              <a:rPr lang="en-US" altLang="en-US" b="1" dirty="0">
                <a:solidFill>
                  <a:schemeClr val="tx2"/>
                </a:solidFill>
                <a:latin typeface="Calibri" panose="020F0502020204030204" pitchFamily="34" charset="0"/>
              </a:rPr>
              <a:t>-XBIC)</a:t>
            </a:r>
          </a:p>
        </p:txBody>
      </p:sp>
    </p:spTree>
    <p:extLst>
      <p:ext uri="{BB962C8B-B14F-4D97-AF65-F5344CB8AC3E}">
        <p14:creationId xmlns:p14="http://schemas.microsoft.com/office/powerpoint/2010/main" val="426523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GB" sz="1600" dirty="0">
                <a:cs typeface="Calibri" panose="020F0502020204030204" pitchFamily="34" charset="0"/>
              </a:rPr>
              <a:t>Experiment on BM05 beamline</a:t>
            </a: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5</a:t>
            </a:fld>
            <a:endParaRPr lang="fr-FR" dirty="0"/>
          </a:p>
        </p:txBody>
      </p:sp>
      <p:pic>
        <p:nvPicPr>
          <p:cNvPr id="8" name="Picture 7">
            <a:extLst>
              <a:ext uri="{FF2B5EF4-FFF2-40B4-BE49-F238E27FC236}">
                <a16:creationId xmlns:a16="http://schemas.microsoft.com/office/drawing/2014/main" id="{80DEAFB5-3814-423B-8446-DA4244679F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56" b="19081"/>
          <a:stretch/>
        </p:blipFill>
        <p:spPr>
          <a:xfrm>
            <a:off x="5490641" y="2500839"/>
            <a:ext cx="5760635" cy="3294894"/>
          </a:xfrm>
          <a:prstGeom prst="rect">
            <a:avLst/>
          </a:prstGeom>
        </p:spPr>
      </p:pic>
      <p:sp>
        <p:nvSpPr>
          <p:cNvPr id="9" name="TextBox 8">
            <a:extLst>
              <a:ext uri="{FF2B5EF4-FFF2-40B4-BE49-F238E27FC236}">
                <a16:creationId xmlns:a16="http://schemas.microsoft.com/office/drawing/2014/main" id="{B2DEF852-443F-4AAA-904E-EB48A1A8A222}"/>
              </a:ext>
            </a:extLst>
          </p:cNvPr>
          <p:cNvSpPr txBox="1"/>
          <p:nvPr/>
        </p:nvSpPr>
        <p:spPr>
          <a:xfrm>
            <a:off x="835659" y="1007400"/>
            <a:ext cx="1227887" cy="369332"/>
          </a:xfrm>
          <a:prstGeom prst="rect">
            <a:avLst/>
          </a:prstGeom>
          <a:solidFill>
            <a:schemeClr val="bg1">
              <a:lumMod val="85000"/>
            </a:schemeClr>
          </a:solid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Context</a:t>
            </a:r>
          </a:p>
        </p:txBody>
      </p:sp>
      <p:sp>
        <p:nvSpPr>
          <p:cNvPr id="10" name="Rectangle 18">
            <a:extLst>
              <a:ext uri="{FF2B5EF4-FFF2-40B4-BE49-F238E27FC236}">
                <a16:creationId xmlns:a16="http://schemas.microsoft.com/office/drawing/2014/main" id="{74EC1C22-0503-4F5B-8149-C1CAEF549D03}"/>
              </a:ext>
            </a:extLst>
          </p:cNvPr>
          <p:cNvSpPr>
            <a:spLocks noChangeArrowheads="1"/>
          </p:cNvSpPr>
          <p:nvPr/>
        </p:nvSpPr>
        <p:spPr bwMode="auto">
          <a:xfrm>
            <a:off x="2567608" y="908720"/>
            <a:ext cx="8208912" cy="783191"/>
          </a:xfrm>
          <a:prstGeom prst="roundRect">
            <a:avLst/>
          </a:prstGeom>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2000" b="1" dirty="0">
                <a:solidFill>
                  <a:schemeClr val="tx2"/>
                </a:solidFill>
                <a:latin typeface="Calibri" panose="020F0502020204030204" pitchFamily="34" charset="0"/>
              </a:rPr>
              <a:t>Semiconductor industry often requires high quality crystalline thin layers and substrates to create their devices otherwise it generates defects.</a:t>
            </a:r>
          </a:p>
        </p:txBody>
      </p:sp>
      <p:pic>
        <p:nvPicPr>
          <p:cNvPr id="11" name="Picture 4" descr="Visual search query image">
            <a:extLst>
              <a:ext uri="{FF2B5EF4-FFF2-40B4-BE49-F238E27FC236}">
                <a16:creationId xmlns:a16="http://schemas.microsoft.com/office/drawing/2014/main" id="{904D65B6-0FA7-436B-83C0-AA8CA311E6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003239E9-9AEC-4AA0-9A39-2953F9DC42B6}"/>
              </a:ext>
            </a:extLst>
          </p:cNvPr>
          <p:cNvSpPr>
            <a:spLocks noGrp="1"/>
          </p:cNvSpPr>
          <p:nvPr>
            <p:ph type="ftr" sz="quarter" idx="16"/>
          </p:nvPr>
        </p:nvSpPr>
        <p:spPr/>
        <p:txBody>
          <a:bodyPr/>
          <a:lstStyle/>
          <a:p>
            <a:r>
              <a:rPr lang="it-IT"/>
              <a:t>GDR DI2I - Robin MOLLE - 20/06/2025</a:t>
            </a:r>
            <a:endParaRPr lang="fr-FR"/>
          </a:p>
        </p:txBody>
      </p:sp>
      <p:sp>
        <p:nvSpPr>
          <p:cNvPr id="12" name="Rectangle 18">
            <a:extLst>
              <a:ext uri="{FF2B5EF4-FFF2-40B4-BE49-F238E27FC236}">
                <a16:creationId xmlns:a16="http://schemas.microsoft.com/office/drawing/2014/main" id="{050E0FEF-5D67-4066-B280-581D7A4B4645}"/>
              </a:ext>
            </a:extLst>
          </p:cNvPr>
          <p:cNvSpPr>
            <a:spLocks noChangeArrowheads="1"/>
          </p:cNvSpPr>
          <p:nvPr/>
        </p:nvSpPr>
        <p:spPr bwMode="auto">
          <a:xfrm>
            <a:off x="229479" y="3140968"/>
            <a:ext cx="5544613" cy="1200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marL="285750" indent="-285750" eaLnBrk="1" hangingPunct="1">
              <a:spcBef>
                <a:spcPct val="0"/>
              </a:spcBef>
              <a:buClrTx/>
              <a:buFont typeface="Wingdings" panose="05000000000000000000" pitchFamily="2" charset="2"/>
              <a:buChar char="Ø"/>
            </a:pPr>
            <a:r>
              <a:rPr lang="en-US" altLang="en-US" b="1" dirty="0">
                <a:solidFill>
                  <a:schemeClr val="accent1"/>
                </a:solidFill>
                <a:latin typeface="Calibri" panose="020F0502020204030204" pitchFamily="34" charset="0"/>
              </a:rPr>
              <a:t>Defects characterization techniques at BM05 by:</a:t>
            </a:r>
          </a:p>
          <a:p>
            <a:pPr marL="1028700" lvl="1" eaLnBrk="1" hangingPunct="1">
              <a:spcBef>
                <a:spcPct val="0"/>
              </a:spcBef>
              <a:buFont typeface="Wingdings" panose="05000000000000000000" pitchFamily="2" charset="2"/>
              <a:buChar char="§"/>
            </a:pPr>
            <a:r>
              <a:rPr lang="en-US" altLang="en-US" b="1" dirty="0">
                <a:solidFill>
                  <a:srgbClr val="FF0000"/>
                </a:solidFill>
                <a:latin typeface="Calibri" panose="020F0502020204030204" pitchFamily="34" charset="0"/>
              </a:rPr>
              <a:t>Bragg Diffraction Imaging </a:t>
            </a:r>
          </a:p>
          <a:p>
            <a:pPr marL="1028700" lvl="1" eaLnBrk="1" hangingPunct="1">
              <a:spcBef>
                <a:spcPct val="0"/>
              </a:spcBef>
              <a:buFont typeface="Wingdings" panose="05000000000000000000" pitchFamily="2" charset="2"/>
              <a:buChar char="§"/>
            </a:pPr>
            <a:r>
              <a:rPr lang="en-US" altLang="en-US" b="1" dirty="0">
                <a:solidFill>
                  <a:schemeClr val="tx2"/>
                </a:solidFill>
                <a:latin typeface="Calibri" panose="020F0502020204030204" pitchFamily="34" charset="0"/>
              </a:rPr>
              <a:t>X-Ray Beam induced Current (XBIC)</a:t>
            </a:r>
          </a:p>
          <a:p>
            <a:pPr marL="1028700" lvl="1" eaLnBrk="1" hangingPunct="1">
              <a:spcBef>
                <a:spcPct val="0"/>
              </a:spcBef>
              <a:buFont typeface="Wingdings" panose="05000000000000000000" pitchFamily="2" charset="2"/>
              <a:buChar char="§"/>
            </a:pPr>
            <a:r>
              <a:rPr lang="en-US" altLang="en-US" b="1" dirty="0">
                <a:solidFill>
                  <a:schemeClr val="tx2"/>
                </a:solidFill>
                <a:latin typeface="Calibri" panose="020F0502020204030204" pitchFamily="34" charset="0"/>
              </a:rPr>
              <a:t>Time of Flight XBIC (</a:t>
            </a:r>
            <a:r>
              <a:rPr lang="en-US" altLang="en-US" b="1" dirty="0" err="1">
                <a:solidFill>
                  <a:schemeClr val="tx2"/>
                </a:solidFill>
                <a:latin typeface="Calibri" panose="020F0502020204030204" pitchFamily="34" charset="0"/>
              </a:rPr>
              <a:t>ToF</a:t>
            </a:r>
            <a:r>
              <a:rPr lang="en-US" altLang="en-US" b="1" dirty="0">
                <a:solidFill>
                  <a:schemeClr val="tx2"/>
                </a:solidFill>
                <a:latin typeface="Calibri" panose="020F0502020204030204" pitchFamily="34" charset="0"/>
              </a:rPr>
              <a:t>-XBIC)</a:t>
            </a:r>
          </a:p>
        </p:txBody>
      </p:sp>
    </p:spTree>
    <p:extLst>
      <p:ext uri="{BB962C8B-B14F-4D97-AF65-F5344CB8AC3E}">
        <p14:creationId xmlns:p14="http://schemas.microsoft.com/office/powerpoint/2010/main" val="1087738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bwMode="auto">
              <a:xfrm>
                <a:off x="479388" y="834365"/>
                <a:ext cx="10982400" cy="4252905"/>
              </a:xfrm>
            </p:spPr>
            <p:txBody>
              <a:bodyPr/>
              <a:lstStyle/>
              <a:p>
                <a:pPr marL="285750" indent="-285750">
                  <a:buFont typeface="Arial" panose="020B0604020202020204" pitchFamily="34" charset="0"/>
                  <a:buChar char="•"/>
                  <a:defRPr/>
                </a:pPr>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Based on the X-ray diffraction on </a:t>
                </a:r>
                <a:r>
                  <a:rPr lang="en-GB" sz="2400" u="sng" dirty="0">
                    <a:solidFill>
                      <a:srgbClr val="FF0000"/>
                    </a:solidFill>
                    <a:latin typeface="Calibri" panose="020F0502020204030204" pitchFamily="34" charset="0"/>
                    <a:ea typeface="Calibri" panose="020F0502020204030204" pitchFamily="34" charset="0"/>
                    <a:cs typeface="Calibri" panose="020F0502020204030204" pitchFamily="34" charset="0"/>
                  </a:rPr>
                  <a:t>crystal planes</a:t>
                </a:r>
              </a:p>
              <a:p>
                <a:pPr marL="642938" lvl="3" indent="-285750">
                  <a:buFont typeface="Arial" panose="020B0604020202020204" pitchFamily="34" charset="0"/>
                  <a:buChar char="•"/>
                  <a:defRPr/>
                </a:pPr>
                <a:r>
                  <a:rPr lang="en-GB" sz="1800" b="1" dirty="0">
                    <a:solidFill>
                      <a:srgbClr val="132577"/>
                    </a:solidFill>
                    <a:latin typeface="Calibri" panose="020F0502020204030204" pitchFamily="34" charset="0"/>
                    <a:ea typeface="Calibri" panose="020F0502020204030204" pitchFamily="34" charset="0"/>
                    <a:cs typeface="Calibri" panose="020F0502020204030204" pitchFamily="34" charset="0"/>
                  </a:rPr>
                  <a:t>Here Si </a:t>
                </a:r>
                <a:r>
                  <a:rPr lang="en-GB" sz="1800" b="1" dirty="0" err="1">
                    <a:solidFill>
                      <a:srgbClr val="132577"/>
                    </a:solidFill>
                    <a:latin typeface="Calibri" panose="020F0502020204030204" pitchFamily="34" charset="0"/>
                    <a:ea typeface="Calibri" panose="020F0502020204030204" pitchFamily="34" charset="0"/>
                    <a:cs typeface="Calibri" panose="020F0502020204030204" pitchFamily="34" charset="0"/>
                  </a:rPr>
                  <a:t>monocrystal</a:t>
                </a:r>
                <a:endParaRPr lang="en-GB" sz="1800" b="1" dirty="0">
                  <a:solidFill>
                    <a:srgbClr val="132577"/>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endParaRPr lang="en-GB"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sz="2400" u="sng" dirty="0">
                    <a:solidFill>
                      <a:srgbClr val="FF0000"/>
                    </a:solidFill>
                    <a:latin typeface="Calibri" panose="020F0502020204030204" pitchFamily="34" charset="0"/>
                    <a:ea typeface="Calibri" panose="020F0502020204030204" pitchFamily="34" charset="0"/>
                    <a:cs typeface="Calibri" panose="020F0502020204030204" pitchFamily="34" charset="0"/>
                  </a:rPr>
                  <a:t>Bragg’s law:</a:t>
                </a:r>
                <a:br>
                  <a:rPr lang="en-GB" i="1" dirty="0">
                    <a:solidFill>
                      <a:srgbClr val="FF0000"/>
                    </a:solidFill>
                    <a:latin typeface="Calibri" panose="020F0502020204030204" pitchFamily="34" charset="0"/>
                    <a:ea typeface="Calibri" panose="020F0502020204030204" pitchFamily="34" charset="0"/>
                    <a:cs typeface="Calibri" panose="020F0502020204030204" pitchFamily="34" charset="0"/>
                  </a:rPr>
                </a:br>
                <a:r>
                  <a:rPr lang="en-GB"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2100" b="1" i="1" smtClean="0">
                        <a:solidFill>
                          <a:srgbClr val="FF0000"/>
                        </a:solidFill>
                        <a:latin typeface="Cambria Math"/>
                      </a:rPr>
                      <m:t>𝒏</m:t>
                    </m:r>
                    <m:r>
                      <a:rPr lang="en-GB" sz="2100" b="1" i="1" smtClean="0">
                        <a:solidFill>
                          <a:srgbClr val="FF0000"/>
                        </a:solidFill>
                        <a:latin typeface="Cambria Math"/>
                      </a:rPr>
                      <m:t>.</m:t>
                    </m:r>
                    <m:r>
                      <a:rPr lang="en-GB" sz="2100" b="1" i="1" smtClean="0">
                        <a:solidFill>
                          <a:srgbClr val="FF0000"/>
                        </a:solidFill>
                        <a:latin typeface="Cambria Math"/>
                        <a:ea typeface="Cambria Math"/>
                      </a:rPr>
                      <m:t>𝝀</m:t>
                    </m:r>
                    <m:r>
                      <a:rPr lang="en-GB" sz="2100" b="1" i="1" smtClean="0">
                        <a:solidFill>
                          <a:srgbClr val="FF0000"/>
                        </a:solidFill>
                        <a:latin typeface="Cambria Math"/>
                        <a:ea typeface="Cambria Math"/>
                      </a:rPr>
                      <m:t>=</m:t>
                    </m:r>
                    <m:r>
                      <a:rPr lang="en-GB" sz="2100" b="1" i="1" smtClean="0">
                        <a:solidFill>
                          <a:srgbClr val="FF0000"/>
                        </a:solidFill>
                        <a:latin typeface="Cambria Math"/>
                        <a:ea typeface="Cambria Math"/>
                      </a:rPr>
                      <m:t>𝟐</m:t>
                    </m:r>
                    <m:r>
                      <a:rPr lang="en-GB" sz="2100" b="1" i="1" smtClean="0">
                        <a:solidFill>
                          <a:srgbClr val="FF0000"/>
                        </a:solidFill>
                        <a:latin typeface="Cambria Math"/>
                        <a:ea typeface="Cambria Math"/>
                      </a:rPr>
                      <m:t>.</m:t>
                    </m:r>
                    <m:r>
                      <a:rPr lang="en-GB" sz="2100" b="1" i="1" smtClean="0">
                        <a:solidFill>
                          <a:srgbClr val="FF0000"/>
                        </a:solidFill>
                        <a:latin typeface="Cambria Math"/>
                        <a:ea typeface="Cambria Math"/>
                      </a:rPr>
                      <m:t>𝒅</m:t>
                    </m:r>
                    <m:r>
                      <a:rPr lang="en-GB" sz="2100" b="1" i="1" smtClean="0">
                        <a:solidFill>
                          <a:srgbClr val="FF0000"/>
                        </a:solidFill>
                        <a:latin typeface="Cambria Math"/>
                        <a:ea typeface="Cambria Math"/>
                      </a:rPr>
                      <m:t>.</m:t>
                    </m:r>
                    <m:r>
                      <a:rPr lang="en-GB" sz="2100" b="1" i="0" smtClean="0">
                        <a:solidFill>
                          <a:srgbClr val="FF0000"/>
                        </a:solidFill>
                        <a:latin typeface="Cambria Math"/>
                        <a:ea typeface="Cambria Math"/>
                      </a:rPr>
                      <m:t>𝐬𝐢</m:t>
                    </m:r>
                    <m:func>
                      <m:funcPr>
                        <m:ctrlPr>
                          <a:rPr lang="ar-AE" sz="2100" i="1">
                            <a:solidFill>
                              <a:srgbClr val="FF0000"/>
                            </a:solidFill>
                            <a:latin typeface="Cambria Math" panose="02040503050406030204" pitchFamily="18" charset="0"/>
                            <a:ea typeface="Cambria Math"/>
                          </a:rPr>
                        </m:ctrlPr>
                      </m:funcPr>
                      <m:fName>
                        <m:r>
                          <a:rPr lang="ar-AE" sz="2100" b="1" i="0" smtClean="0">
                            <a:solidFill>
                              <a:srgbClr val="FF0000"/>
                            </a:solidFill>
                            <a:latin typeface="Cambria Math"/>
                            <a:ea typeface="Cambria Math"/>
                          </a:rPr>
                          <m:t>𝐧</m:t>
                        </m:r>
                      </m:fName>
                      <m:e>
                        <m:d>
                          <m:dPr>
                            <m:ctrlPr>
                              <a:rPr lang="ar-AE" sz="2100" i="1">
                                <a:solidFill>
                                  <a:srgbClr val="FF0000"/>
                                </a:solidFill>
                                <a:latin typeface="Cambria Math" panose="02040503050406030204" pitchFamily="18" charset="0"/>
                                <a:ea typeface="Cambria Math"/>
                              </a:rPr>
                            </m:ctrlPr>
                          </m:dPr>
                          <m:e>
                            <m:sSub>
                              <m:sSubPr>
                                <m:ctrlPr>
                                  <a:rPr lang="ar-AE" sz="2100" i="1">
                                    <a:solidFill>
                                      <a:srgbClr val="FF0000"/>
                                    </a:solidFill>
                                    <a:latin typeface="Cambria Math" panose="02040503050406030204" pitchFamily="18" charset="0"/>
                                    <a:ea typeface="Cambria Math"/>
                                    <a:cs typeface="Cambria Math"/>
                                  </a:rPr>
                                </m:ctrlPr>
                              </m:sSubPr>
                              <m:e>
                                <m:r>
                                  <a:rPr lang="ar-AE" sz="2100" b="1" i="1" smtClean="0">
                                    <a:solidFill>
                                      <a:srgbClr val="FF0000"/>
                                    </a:solidFill>
                                    <a:latin typeface="Cambria Math"/>
                                    <a:ea typeface="Cambria Math"/>
                                  </a:rPr>
                                  <m:t>𝜽</m:t>
                                </m:r>
                              </m:e>
                              <m:sub>
                                <m:r>
                                  <a:rPr lang="ar-AE" sz="2100" b="1" i="1" smtClean="0">
                                    <a:solidFill>
                                      <a:srgbClr val="FF0000"/>
                                    </a:solidFill>
                                    <a:latin typeface="Cambria Math"/>
                                    <a:ea typeface="Cambria Math"/>
                                  </a:rPr>
                                  <m:t>𝒃</m:t>
                                </m:r>
                              </m:sub>
                            </m:sSub>
                          </m:e>
                        </m:d>
                      </m:e>
                    </m:func>
                  </m:oMath>
                </a14:m>
                <a:endParaRPr lang="ar-AE" sz="2100"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642938" lvl="3" indent="-285750">
                  <a:buFont typeface="Arial" panose="020B0604020202020204" pitchFamily="34" charset="0"/>
                  <a:buChar char="•"/>
                  <a:defRPr/>
                </a:pPr>
                <a:r>
                  <a:rPr lang="en-GB" sz="1800" b="1" dirty="0">
                    <a:solidFill>
                      <a:srgbClr val="132577"/>
                    </a:solidFill>
                    <a:latin typeface="Calibri" panose="020F0502020204030204" pitchFamily="34" charset="0"/>
                    <a:ea typeface="Calibri" panose="020F0502020204030204" pitchFamily="34" charset="0"/>
                    <a:cs typeface="Calibri" panose="020F0502020204030204" pitchFamily="34" charset="0"/>
                  </a:rPr>
                  <a:t>with </a:t>
                </a:r>
                <a14:m>
                  <m:oMath xmlns:m="http://schemas.openxmlformats.org/officeDocument/2006/math">
                    <m:r>
                      <a:rPr lang="en-GB" sz="1800" b="1" i="1" smtClean="0">
                        <a:solidFill>
                          <a:srgbClr val="132577"/>
                        </a:solidFill>
                        <a:latin typeface="Cambria Math" panose="02040503050406030204" pitchFamily="18" charset="0"/>
                        <a:ea typeface="Cambria Math" panose="02040503050406030204" pitchFamily="18" charset="0"/>
                      </a:rPr>
                      <m:t>𝝀</m:t>
                    </m:r>
                  </m:oMath>
                </a14:m>
                <a:r>
                  <a:rPr lang="en-GB" sz="1800" b="1" dirty="0">
                    <a:solidFill>
                      <a:srgbClr val="132577"/>
                    </a:solidFill>
                    <a:latin typeface="Calibri" panose="020F0502020204030204" pitchFamily="34" charset="0"/>
                    <a:ea typeface="Calibri" panose="020F0502020204030204" pitchFamily="34" charset="0"/>
                    <a:cs typeface="Calibri" panose="020F0502020204030204" pitchFamily="34" charset="0"/>
                  </a:rPr>
                  <a:t> X-ray wavelength ↔ </a:t>
                </a:r>
                <a14:m>
                  <m:oMath xmlns:m="http://schemas.openxmlformats.org/officeDocument/2006/math">
                    <m:r>
                      <a:rPr lang="en-GB" sz="1800" b="1" i="1" smtClean="0">
                        <a:solidFill>
                          <a:srgbClr val="132577"/>
                        </a:solidFill>
                        <a:latin typeface="Cambria Math" panose="02040503050406030204" pitchFamily="18" charset="0"/>
                      </a:rPr>
                      <m:t>𝑬</m:t>
                    </m:r>
                  </m:oMath>
                </a14:m>
                <a:r>
                  <a:rPr lang="en-GB" sz="1800" b="1" dirty="0">
                    <a:solidFill>
                      <a:srgbClr val="132577"/>
                    </a:solidFill>
                    <a:latin typeface="Calibri" panose="020F0502020204030204" pitchFamily="34" charset="0"/>
                    <a:ea typeface="Calibri" panose="020F0502020204030204" pitchFamily="34" charset="0"/>
                    <a:cs typeface="Calibri" panose="020F0502020204030204" pitchFamily="34" charset="0"/>
                  </a:rPr>
                  <a:t> X-ray energy (Planck-Einstein law)</a:t>
                </a:r>
              </a:p>
              <a:p>
                <a:pPr marL="642938" lvl="3" indent="-285750">
                  <a:buFont typeface="Arial" panose="020B0604020202020204" pitchFamily="34" charset="0"/>
                  <a:buChar char="•"/>
                  <a:defRPr/>
                </a:pPr>
                <a14:m>
                  <m:oMath xmlns:m="http://schemas.openxmlformats.org/officeDocument/2006/math">
                    <m:r>
                      <a:rPr lang="en-GB" sz="1800" b="1" i="1" smtClean="0">
                        <a:solidFill>
                          <a:srgbClr val="132577"/>
                        </a:solidFill>
                        <a:latin typeface="Cambria Math" panose="02040503050406030204" pitchFamily="18" charset="0"/>
                      </a:rPr>
                      <m:t>𝒅</m:t>
                    </m:r>
                  </m:oMath>
                </a14:m>
                <a:r>
                  <a:rPr lang="en-GB" sz="1800" b="1" dirty="0">
                    <a:solidFill>
                      <a:srgbClr val="132577"/>
                    </a:solidFill>
                    <a:latin typeface="Calibri" panose="020F0502020204030204" pitchFamily="34" charset="0"/>
                    <a:ea typeface="Calibri" panose="020F0502020204030204" pitchFamily="34" charset="0"/>
                    <a:cs typeface="Calibri" panose="020F0502020204030204" pitchFamily="34" charset="0"/>
                  </a:rPr>
                  <a:t> interplanar distance, linked to the material</a:t>
                </a:r>
              </a:p>
              <a:p>
                <a:pPr marL="642938" lvl="3" indent="-285750">
                  <a:buFont typeface="Arial" panose="020B0604020202020204" pitchFamily="34" charset="0"/>
                  <a:buChar char="•"/>
                  <a:defRPr/>
                </a:pPr>
                <a14:m>
                  <m:oMath xmlns:m="http://schemas.openxmlformats.org/officeDocument/2006/math">
                    <m:sSub>
                      <m:sSubPr>
                        <m:ctrlPr>
                          <a:rPr lang="ar-AE" sz="1800" b="1" i="1" smtClean="0">
                            <a:solidFill>
                              <a:srgbClr val="132577"/>
                            </a:solidFill>
                            <a:latin typeface="Cambria Math" panose="02040503050406030204" pitchFamily="18" charset="0"/>
                          </a:rPr>
                        </m:ctrlPr>
                      </m:sSubPr>
                      <m:e>
                        <m:r>
                          <a:rPr lang="ar-AE" sz="1800" b="1" i="1" smtClean="0">
                            <a:solidFill>
                              <a:srgbClr val="132577"/>
                            </a:solidFill>
                            <a:latin typeface="Cambria Math" panose="02040503050406030204" pitchFamily="18" charset="0"/>
                            <a:ea typeface="Cambria Math" panose="02040503050406030204" pitchFamily="18" charset="0"/>
                          </a:rPr>
                          <m:t>𝜽</m:t>
                        </m:r>
                      </m:e>
                      <m:sub>
                        <m:r>
                          <a:rPr lang="ar-AE" sz="1800" b="1" i="1" smtClean="0">
                            <a:solidFill>
                              <a:srgbClr val="132577"/>
                            </a:solidFill>
                            <a:latin typeface="Cambria Math" panose="02040503050406030204" pitchFamily="18" charset="0"/>
                          </a:rPr>
                          <m:t>𝒃</m:t>
                        </m:r>
                      </m:sub>
                    </m:sSub>
                  </m:oMath>
                </a14:m>
                <a:r>
                  <a:rPr lang="ar-AE" sz="1800" b="1" dirty="0">
                    <a:solidFill>
                      <a:srgbClr val="132577"/>
                    </a:solidFill>
                    <a:latin typeface="Calibri" panose="020F0502020204030204" pitchFamily="34" charset="0"/>
                    <a:ea typeface="Calibri" panose="020F0502020204030204" pitchFamily="34" charset="0"/>
                    <a:cs typeface="Calibri" panose="020F0502020204030204" pitchFamily="34" charset="0"/>
                  </a:rPr>
                  <a:t> </a:t>
                </a:r>
                <a:r>
                  <a:rPr lang="en-GB" sz="1800" b="1" dirty="0">
                    <a:solidFill>
                      <a:srgbClr val="132577"/>
                    </a:solidFill>
                    <a:latin typeface="Calibri" panose="020F0502020204030204" pitchFamily="34" charset="0"/>
                    <a:ea typeface="Calibri" panose="020F0502020204030204" pitchFamily="34" charset="0"/>
                    <a:cs typeface="Calibri" panose="020F0502020204030204" pitchFamily="34" charset="0"/>
                  </a:rPr>
                  <a:t>Bragg’s angle, between the material plane and the X-ray beam</a:t>
                </a:r>
              </a:p>
              <a:p>
                <a:pPr marL="642938" lvl="3" indent="-285750">
                  <a:buFont typeface="Arial" panose="020B0604020202020204" pitchFamily="34" charset="0"/>
                  <a:buChar char="•"/>
                  <a:defRPr/>
                </a:pPr>
                <a:r>
                  <a:rPr lang="en-GB" sz="1800" b="1" dirty="0">
                    <a:solidFill>
                      <a:srgbClr val="132577"/>
                    </a:solidFill>
                    <a:latin typeface="Calibri" panose="020F0502020204030204" pitchFamily="34" charset="0"/>
                    <a:ea typeface="Calibri" panose="020F0502020204030204" pitchFamily="34" charset="0"/>
                    <a:cs typeface="Calibri" panose="020F0502020204030204" pitchFamily="34" charset="0"/>
                  </a:rPr>
                  <a:t>(and we use </a:t>
                </a:r>
                <a14:m>
                  <m:oMath xmlns:m="http://schemas.openxmlformats.org/officeDocument/2006/math">
                    <m:r>
                      <a:rPr lang="en-GB" sz="1800" b="1" i="1" smtClean="0">
                        <a:solidFill>
                          <a:srgbClr val="132577"/>
                        </a:solidFill>
                        <a:latin typeface="Cambria Math" panose="02040503050406030204" pitchFamily="18" charset="0"/>
                      </a:rPr>
                      <m:t>𝒏</m:t>
                    </m:r>
                    <m:r>
                      <a:rPr lang="en-GB" sz="1800" b="1" i="1" smtClean="0">
                        <a:solidFill>
                          <a:srgbClr val="132577"/>
                        </a:solidFill>
                        <a:latin typeface="Cambria Math" panose="02040503050406030204" pitchFamily="18" charset="0"/>
                      </a:rPr>
                      <m:t>=</m:t>
                    </m:r>
                    <m:r>
                      <a:rPr lang="en-GB" sz="1800" b="1" i="1" smtClean="0">
                        <a:solidFill>
                          <a:srgbClr val="132577"/>
                        </a:solidFill>
                        <a:latin typeface="Cambria Math" panose="02040503050406030204" pitchFamily="18" charset="0"/>
                      </a:rPr>
                      <m:t>𝟏</m:t>
                    </m:r>
                  </m:oMath>
                </a14:m>
                <a:r>
                  <a:rPr lang="en-GB" sz="1800" b="1" dirty="0">
                    <a:solidFill>
                      <a:srgbClr val="132577"/>
                    </a:solidFill>
                    <a:latin typeface="Calibri" panose="020F0502020204030204" pitchFamily="34" charset="0"/>
                    <a:ea typeface="Calibri" panose="020F0502020204030204" pitchFamily="34" charset="0"/>
                    <a:cs typeface="Calibri" panose="020F0502020204030204" pitchFamily="34" charset="0"/>
                  </a:rPr>
                  <a:t>)</a:t>
                </a:r>
              </a:p>
              <a:p>
                <a:pPr marL="642938" lvl="3" indent="-285750">
                  <a:buFont typeface="Arial" panose="020B0604020202020204" pitchFamily="34" charset="0"/>
                  <a:buChar char="•"/>
                  <a:defRPr/>
                </a:pPr>
                <a:endParaRPr lang="en-GB" sz="18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0" indent="0">
                  <a:buNone/>
                  <a:defRPr/>
                </a:pPr>
                <a:r>
                  <a:rPr lang="en-GB" dirty="0">
                    <a:solidFill>
                      <a:srgbClr val="132577"/>
                    </a:solidFill>
                    <a:latin typeface="Calibri" panose="020F0502020204030204" pitchFamily="34" charset="0"/>
                    <a:ea typeface="Calibri" panose="020F0502020204030204" pitchFamily="34" charset="0"/>
                    <a:cs typeface="Calibri" panose="020F0502020204030204" pitchFamily="34" charset="0"/>
                  </a:rPr>
                  <a:t>In this configuration, a part of the X-ray beam is diffracted with the same </a:t>
                </a:r>
                <a:br>
                  <a:rPr lang="en-GB" dirty="0">
                    <a:solidFill>
                      <a:srgbClr val="132577"/>
                    </a:solidFill>
                    <a:latin typeface="Calibri" panose="020F0502020204030204" pitchFamily="34" charset="0"/>
                    <a:ea typeface="Calibri" panose="020F0502020204030204" pitchFamily="34" charset="0"/>
                    <a:cs typeface="Calibri" panose="020F0502020204030204" pitchFamily="34" charset="0"/>
                  </a:rPr>
                </a:br>
                <a:r>
                  <a:rPr lang="en-GB" dirty="0">
                    <a:solidFill>
                      <a:srgbClr val="132577"/>
                    </a:solidFill>
                    <a:latin typeface="Calibri" panose="020F0502020204030204" pitchFamily="34" charset="0"/>
                    <a:ea typeface="Calibri" panose="020F0502020204030204" pitchFamily="34" charset="0"/>
                    <a:cs typeface="Calibri" panose="020F0502020204030204" pitchFamily="34" charset="0"/>
                  </a:rPr>
                  <a:t>angle </a:t>
                </a:r>
                <a14:m>
                  <m:oMath xmlns:m="http://schemas.openxmlformats.org/officeDocument/2006/math">
                    <m:sSub>
                      <m:sSubPr>
                        <m:ctrlPr>
                          <a:rPr lang="ar-AE" i="1">
                            <a:solidFill>
                              <a:srgbClr val="132577"/>
                            </a:solidFill>
                            <a:latin typeface="Cambria Math" panose="02040503050406030204" pitchFamily="18" charset="0"/>
                            <a:ea typeface="Cambria Math"/>
                            <a:cs typeface="Cambria Math"/>
                          </a:rPr>
                        </m:ctrlPr>
                      </m:sSubPr>
                      <m:e>
                        <m:r>
                          <a:rPr lang="ar-AE" b="1" i="1" smtClean="0">
                            <a:solidFill>
                              <a:srgbClr val="132577"/>
                            </a:solidFill>
                            <a:latin typeface="Cambria Math"/>
                            <a:ea typeface="Cambria Math"/>
                          </a:rPr>
                          <m:t>𝜽</m:t>
                        </m:r>
                      </m:e>
                      <m:sub>
                        <m:r>
                          <a:rPr lang="ar-AE" b="1" i="1" smtClean="0">
                            <a:solidFill>
                              <a:srgbClr val="132577"/>
                            </a:solidFill>
                            <a:latin typeface="Cambria Math"/>
                          </a:rPr>
                          <m:t>𝒃</m:t>
                        </m:r>
                      </m:sub>
                    </m:sSub>
                  </m:oMath>
                </a14:m>
                <a:r>
                  <a:rPr lang="ar-AE" dirty="0">
                    <a:solidFill>
                      <a:srgbClr val="132577"/>
                    </a:solidFill>
                    <a:latin typeface="Calibri" panose="020F0502020204030204" pitchFamily="34" charset="0"/>
                    <a:ea typeface="Calibri" panose="020F0502020204030204" pitchFamily="34" charset="0"/>
                    <a:cs typeface="Calibri" panose="020F0502020204030204" pitchFamily="34" charset="0"/>
                  </a:rPr>
                  <a:t>, </a:t>
                </a:r>
                <a:r>
                  <a:rPr lang="en-GB" dirty="0">
                    <a:solidFill>
                      <a:srgbClr val="132577"/>
                    </a:solidFill>
                    <a:latin typeface="Calibri" panose="020F0502020204030204" pitchFamily="34" charset="0"/>
                    <a:ea typeface="Calibri" panose="020F0502020204030204" pitchFamily="34" charset="0"/>
                    <a:cs typeface="Calibri" panose="020F0502020204030204" pitchFamily="34" charset="0"/>
                  </a:rPr>
                  <a:t>instead of passing straight through the material.</a:t>
                </a:r>
              </a:p>
              <a:p>
                <a:pPr marL="0" indent="0">
                  <a:buNone/>
                  <a:defRPr/>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defRPr/>
                </a:pPr>
                <a:r>
                  <a:rPr lang="en-GB" dirty="0">
                    <a:latin typeface="Calibri" panose="020F0502020204030204" pitchFamily="34" charset="0"/>
                    <a:ea typeface="Calibri" panose="020F0502020204030204" pitchFamily="34" charset="0"/>
                    <a:cs typeface="Calibri" panose="020F0502020204030204" pitchFamily="34" charset="0"/>
                  </a:rPr>
                  <a:t> </a:t>
                </a:r>
                <a:endParaRPr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bwMode="auto">
              <a:xfrm>
                <a:off x="479388" y="834365"/>
                <a:ext cx="10982400" cy="4252905"/>
              </a:xfrm>
              <a:blipFill>
                <a:blip r:embed="rId3"/>
                <a:stretch>
                  <a:fillRect l="-1610" t="-2292" b="-4298"/>
                </a:stretch>
              </a:blipFill>
            </p:spPr>
            <p:txBody>
              <a:bodyPr/>
              <a:lstStyle/>
              <a:p>
                <a:r>
                  <a:rPr lang="en-US">
                    <a:noFill/>
                  </a:rPr>
                  <a:t> </a:t>
                </a:r>
              </a:p>
            </p:txBody>
          </p:sp>
        </mc:Fallback>
      </mc:AlternateContent>
      <p:pic>
        <p:nvPicPr>
          <p:cNvPr id="12" name="Picture 11"/>
          <p:cNvPicPr>
            <a:picLocks noChangeAspect="1"/>
          </p:cNvPicPr>
          <p:nvPr/>
        </p:nvPicPr>
        <p:blipFill>
          <a:blip r:embed="rId4"/>
          <a:stretch/>
        </p:blipFill>
        <p:spPr bwMode="auto">
          <a:xfrm>
            <a:off x="8040216" y="707084"/>
            <a:ext cx="2160240" cy="2127997"/>
          </a:xfrm>
          <a:prstGeom prst="rect">
            <a:avLst/>
          </a:prstGeom>
        </p:spPr>
      </p:pic>
      <p:sp>
        <p:nvSpPr>
          <p:cNvPr id="5" name="Rectangle 4"/>
          <p:cNvSpPr/>
          <p:nvPr/>
        </p:nvSpPr>
        <p:spPr bwMode="auto">
          <a:xfrm>
            <a:off x="239351" y="5568105"/>
            <a:ext cx="8341344" cy="646331"/>
          </a:xfrm>
          <a:prstGeom prst="rect">
            <a:avLst/>
          </a:prstGeom>
        </p:spPr>
        <p:txBody>
          <a:bodyPr wrap="square">
            <a:spAutoFit/>
          </a:bodyPr>
          <a:lstStyle/>
          <a:p>
            <a:pPr>
              <a:defRPr/>
            </a:pPr>
            <a:r>
              <a:rPr lang="en-GB" b="1" dirty="0">
                <a:solidFill>
                  <a:srgbClr val="132577"/>
                </a:solidFill>
                <a:latin typeface="Calibri" panose="020F0502020204030204" pitchFamily="34" charset="0"/>
                <a:ea typeface="Calibri" panose="020F0502020204030204" pitchFamily="34" charset="0"/>
                <a:cs typeface="Calibri" panose="020F0502020204030204" pitchFamily="34" charset="0"/>
              </a:rPr>
              <a:t>A disturbance in the crystalline stack, which can affect the material properties (damage, deformation, curvature, defects…), affects also the diffraction </a:t>
            </a:r>
            <a:endParaRPr b="1" dirty="0">
              <a:solidFill>
                <a:srgbClr val="132577"/>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4DEE6694-7915-411D-9BEB-19F3CED68658}"/>
              </a:ext>
            </a:extLst>
          </p:cNvPr>
          <p:cNvSpPr>
            <a:spLocks noGrp="1"/>
          </p:cNvSpPr>
          <p:nvPr>
            <p:ph type="title"/>
          </p:nvPr>
        </p:nvSpPr>
        <p:spPr bwMode="auto">
          <a:xfrm>
            <a:off x="969963" y="125413"/>
            <a:ext cx="10982325" cy="496887"/>
          </a:xfrm>
        </p:spPr>
        <p:txBody>
          <a:bodyPr/>
          <a:lstStyle/>
          <a:p>
            <a:pPr>
              <a:defRPr/>
            </a:pPr>
            <a:r>
              <a:rPr lang="en-US" sz="1600" dirty="0">
                <a:ea typeface="Calibri" panose="020F0502020204030204" pitchFamily="34" charset="0"/>
                <a:cs typeface="Calibri" panose="020F0502020204030204" pitchFamily="34" charset="0"/>
              </a:rPr>
              <a:t>x RAY DIFFRACTION Imaging</a:t>
            </a:r>
          </a:p>
        </p:txBody>
      </p:sp>
      <p:pic>
        <p:nvPicPr>
          <p:cNvPr id="19" name="Picture 18">
            <a:extLst>
              <a:ext uri="{FF2B5EF4-FFF2-40B4-BE49-F238E27FC236}">
                <a16:creationId xmlns:a16="http://schemas.microsoft.com/office/drawing/2014/main" id="{4FA42D04-E1FD-4F56-98AE-DA9FDA683D8C}"/>
              </a:ext>
            </a:extLst>
          </p:cNvPr>
          <p:cNvPicPr>
            <a:picLocks noChangeAspect="1"/>
          </p:cNvPicPr>
          <p:nvPr/>
        </p:nvPicPr>
        <p:blipFill rotWithShape="1">
          <a:blip r:embed="rId5"/>
          <a:srcRect r="26044"/>
          <a:stretch/>
        </p:blipFill>
        <p:spPr>
          <a:xfrm>
            <a:off x="8040217" y="2641492"/>
            <a:ext cx="3817952" cy="2816490"/>
          </a:xfrm>
          <a:prstGeom prst="rect">
            <a:avLst/>
          </a:prstGeom>
        </p:spPr>
      </p:pic>
      <p:sp>
        <p:nvSpPr>
          <p:cNvPr id="20" name="Slide Number Placeholder 19">
            <a:extLst>
              <a:ext uri="{FF2B5EF4-FFF2-40B4-BE49-F238E27FC236}">
                <a16:creationId xmlns:a16="http://schemas.microsoft.com/office/drawing/2014/main" id="{B62612BF-1415-487E-9755-7D66F2602851}"/>
              </a:ext>
            </a:extLst>
          </p:cNvPr>
          <p:cNvSpPr>
            <a:spLocks noGrp="1"/>
          </p:cNvSpPr>
          <p:nvPr>
            <p:ph type="sldNum" sz="quarter" idx="11"/>
          </p:nvPr>
        </p:nvSpPr>
        <p:spPr/>
        <p:txBody>
          <a:bodyPr/>
          <a:lstStyle/>
          <a:p>
            <a:pPr>
              <a:defRPr/>
            </a:pPr>
            <a:r>
              <a:rPr lang="fr-FR"/>
              <a:t>Page </a:t>
            </a:r>
            <a:fld id="{733122C9-A0B9-462F-8757-0847AD287B63}" type="slidenum">
              <a:rPr lang="fr-FR" smtClean="0"/>
              <a:t>6</a:t>
            </a:fld>
            <a:endParaRPr lang="fr-FR"/>
          </a:p>
        </p:txBody>
      </p:sp>
      <p:sp>
        <p:nvSpPr>
          <p:cNvPr id="2" name="Footer Placeholder 1">
            <a:extLst>
              <a:ext uri="{FF2B5EF4-FFF2-40B4-BE49-F238E27FC236}">
                <a16:creationId xmlns:a16="http://schemas.microsoft.com/office/drawing/2014/main" id="{52D068DF-6FCF-47BC-BC67-84707160010A}"/>
              </a:ext>
            </a:extLst>
          </p:cNvPr>
          <p:cNvSpPr>
            <a:spLocks noGrp="1"/>
          </p:cNvSpPr>
          <p:nvPr>
            <p:ph type="ftr" sz="quarter" idx="12"/>
          </p:nvPr>
        </p:nvSpPr>
        <p:spPr/>
        <p:txBody>
          <a:bodyPr/>
          <a:lstStyle/>
          <a:p>
            <a:r>
              <a:rPr lang="it-IT"/>
              <a:t>GDR DI2I - Robin MOLLE - 20/06/2025</a:t>
            </a:r>
            <a:endParaRPr lang="fr-FR"/>
          </a:p>
        </p:txBody>
      </p:sp>
      <p:pic>
        <p:nvPicPr>
          <p:cNvPr id="16" name="Picture 4" descr="Visual search query image">
            <a:extLst>
              <a:ext uri="{FF2B5EF4-FFF2-40B4-BE49-F238E27FC236}">
                <a16:creationId xmlns:a16="http://schemas.microsoft.com/office/drawing/2014/main" id="{0CBFB032-593B-470C-AA6B-D771BEF701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00" y="126000"/>
            <a:ext cx="10982400" cy="496800"/>
          </a:xfrm>
        </p:spPr>
        <p:txBody>
          <a:bodyPr/>
          <a:lstStyle/>
          <a:p>
            <a:pPr>
              <a:lnSpc>
                <a:spcPct val="100000"/>
              </a:lnSpc>
            </a:pPr>
            <a:r>
              <a:rPr lang="en-GB" sz="1600" dirty="0">
                <a:latin typeface="+mn-lt"/>
                <a:cs typeface="Calibri" panose="020F0502020204030204" pitchFamily="34" charset="0"/>
              </a:rPr>
              <a:t>Characterization techniques : Bragg diffraction Imaging (</a:t>
            </a:r>
            <a:r>
              <a:rPr lang="en-GB" sz="1600" dirty="0" err="1">
                <a:latin typeface="+mn-lt"/>
                <a:cs typeface="Calibri" panose="020F0502020204030204" pitchFamily="34" charset="0"/>
              </a:rPr>
              <a:t>monocrystal</a:t>
            </a:r>
            <a:r>
              <a:rPr lang="en-GB" sz="1600" dirty="0">
                <a:latin typeface="+mn-lt"/>
                <a:cs typeface="Calibri" panose="020F0502020204030204" pitchFamily="34" charset="0"/>
              </a:rPr>
              <a:t>)</a:t>
            </a: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7</a:t>
            </a:fld>
            <a:endParaRPr lang="fr-FR" dirty="0"/>
          </a:p>
        </p:txBody>
      </p:sp>
      <p:sp>
        <p:nvSpPr>
          <p:cNvPr id="28" name="TextBox 27">
            <a:extLst>
              <a:ext uri="{FF2B5EF4-FFF2-40B4-BE49-F238E27FC236}">
                <a16:creationId xmlns:a16="http://schemas.microsoft.com/office/drawing/2014/main" id="{BF8B71B8-FABC-49F4-86E1-7ABE9A90D059}"/>
              </a:ext>
            </a:extLst>
          </p:cNvPr>
          <p:cNvSpPr txBox="1"/>
          <p:nvPr/>
        </p:nvSpPr>
        <p:spPr>
          <a:xfrm>
            <a:off x="835659" y="1007400"/>
            <a:ext cx="2587204" cy="369332"/>
          </a:xfrm>
          <a:prstGeom prst="rect">
            <a:avLst/>
          </a:prstGeom>
          <a:solidFill>
            <a:schemeClr val="bg1">
              <a:lumMod val="85000"/>
            </a:schemeClr>
          </a:solid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Rocking Curve Imaging</a:t>
            </a:r>
          </a:p>
        </p:txBody>
      </p:sp>
      <mc:AlternateContent xmlns:mc="http://schemas.openxmlformats.org/markup-compatibility/2006" xmlns:a14="http://schemas.microsoft.com/office/drawing/2010/main">
        <mc:Choice Requires="a14">
          <p:sp>
            <p:nvSpPr>
              <p:cNvPr id="113" name="Rectangle 18">
                <a:extLst>
                  <a:ext uri="{FF2B5EF4-FFF2-40B4-BE49-F238E27FC236}">
                    <a16:creationId xmlns:a16="http://schemas.microsoft.com/office/drawing/2014/main" id="{6A86AA16-24D7-4A56-A127-15BD52C6B2B0}"/>
                  </a:ext>
                </a:extLst>
              </p:cNvPr>
              <p:cNvSpPr>
                <a:spLocks noChangeArrowheads="1"/>
              </p:cNvSpPr>
              <p:nvPr/>
            </p:nvSpPr>
            <p:spPr bwMode="auto">
              <a:xfrm>
                <a:off x="515057" y="4060723"/>
                <a:ext cx="6169327" cy="1947056"/>
              </a:xfrm>
              <a:prstGeom prst="roundRect">
                <a:avLst/>
              </a:prstGeom>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marL="285750" indent="-285750" eaLnBrk="1" hangingPunct="1">
                  <a:spcBef>
                    <a:spcPct val="0"/>
                  </a:spcBef>
                  <a:buClrTx/>
                  <a:buFont typeface="Arial" panose="020B0604020202020204" pitchFamily="34" charset="0"/>
                  <a:buChar char="•"/>
                </a:pPr>
                <a:r>
                  <a:rPr lang="en-US" altLang="en-US" b="1" dirty="0">
                    <a:solidFill>
                      <a:srgbClr val="FF0000"/>
                    </a:solidFill>
                    <a:latin typeface="Calibri" panose="020F0502020204030204" pitchFamily="34" charset="0"/>
                  </a:rPr>
                  <a:t>Bragg’s law </a:t>
                </a:r>
                <a:r>
                  <a:rPr lang="en-US" altLang="en-US" b="1" dirty="0">
                    <a:solidFill>
                      <a:schemeClr val="accent1"/>
                    </a:solidFill>
                    <a:latin typeface="Calibri" panose="020F0502020204030204" pitchFamily="34" charset="0"/>
                  </a:rPr>
                  <a:t>: </a:t>
                </a:r>
                <a:r>
                  <a:rPr lang="el-GR" b="1" dirty="0"/>
                  <a:t> </a:t>
                </a:r>
                <a:r>
                  <a:rPr lang="el-GR" b="1" dirty="0">
                    <a:solidFill>
                      <a:srgbClr val="132577"/>
                    </a:solidFill>
                  </a:rPr>
                  <a:t>λ</a:t>
                </a:r>
                <a:r>
                  <a:rPr lang="en-US" b="1" dirty="0">
                    <a:solidFill>
                      <a:srgbClr val="132577"/>
                    </a:solidFill>
                  </a:rPr>
                  <a:t> = 2d sin(</a:t>
                </a:r>
                <a:r>
                  <a:rPr lang="el-GR" altLang="en-US" b="1" dirty="0">
                    <a:solidFill>
                      <a:srgbClr val="132577"/>
                    </a:solidFill>
                    <a:latin typeface="Calibri" panose="020F0502020204030204" pitchFamily="34" charset="0"/>
                  </a:rPr>
                  <a:t>ϴ</a:t>
                </a:r>
                <a:r>
                  <a:rPr lang="en-US" altLang="en-US" b="1" dirty="0">
                    <a:solidFill>
                      <a:srgbClr val="132577"/>
                    </a:solidFill>
                    <a:latin typeface="Calibri" panose="020F0502020204030204" pitchFamily="34" charset="0"/>
                  </a:rPr>
                  <a:t>).</a:t>
                </a:r>
                <a:endParaRPr lang="en-US" altLang="en-US" b="1" dirty="0">
                  <a:solidFill>
                    <a:schemeClr val="accent1"/>
                  </a:solidFill>
                  <a:latin typeface="Calibri" panose="020F0502020204030204" pitchFamily="34" charset="0"/>
                </a:endParaRPr>
              </a:p>
              <a:p>
                <a:pPr marL="285750" indent="-285750" eaLnBrk="1" hangingPunct="1">
                  <a:spcBef>
                    <a:spcPct val="0"/>
                  </a:spcBef>
                  <a:buClrTx/>
                  <a:buFont typeface="Arial" panose="020B0604020202020204" pitchFamily="34" charset="0"/>
                  <a:buChar char="•"/>
                </a:pPr>
                <a:r>
                  <a:rPr lang="en-US" altLang="en-US" b="1" dirty="0">
                    <a:solidFill>
                      <a:schemeClr val="accent1"/>
                    </a:solidFill>
                    <a:latin typeface="Calibri" panose="020F0502020204030204" pitchFamily="34" charset="0"/>
                  </a:rPr>
                  <a:t>The sample is tilted (steps of </a:t>
                </a:r>
                <a14:m>
                  <m:oMath xmlns:m="http://schemas.openxmlformats.org/officeDocument/2006/math">
                    <m:sSup>
                      <m:sSupPr>
                        <m:ctrlPr>
                          <a:rPr lang="fr-FR" altLang="en-US" b="1" i="1">
                            <a:solidFill>
                              <a:schemeClr val="accent1"/>
                            </a:solidFill>
                            <a:latin typeface="Cambria Math" panose="02040503050406030204" pitchFamily="18" charset="0"/>
                          </a:rPr>
                        </m:ctrlPr>
                      </m:sSupPr>
                      <m:e>
                        <m:r>
                          <a:rPr lang="fr-FR" altLang="en-US" b="1" i="1">
                            <a:solidFill>
                              <a:schemeClr val="accent1"/>
                            </a:solidFill>
                            <a:latin typeface="Cambria Math" panose="02040503050406030204" pitchFamily="18" charset="0"/>
                          </a:rPr>
                          <m:t>𝟏𝟎</m:t>
                        </m:r>
                      </m:e>
                      <m:sup>
                        <m:r>
                          <a:rPr lang="fr-FR" altLang="en-US" b="1" i="1">
                            <a:solidFill>
                              <a:schemeClr val="accent1"/>
                            </a:solidFill>
                            <a:latin typeface="Cambria Math" panose="02040503050406030204" pitchFamily="18" charset="0"/>
                          </a:rPr>
                          <m:t>−</m:t>
                        </m:r>
                        <m:r>
                          <a:rPr lang="fr-FR" altLang="en-US" b="1" i="1">
                            <a:solidFill>
                              <a:schemeClr val="accent1"/>
                            </a:solidFill>
                            <a:latin typeface="Cambria Math" panose="02040503050406030204" pitchFamily="18" charset="0"/>
                          </a:rPr>
                          <m:t>𝟒</m:t>
                        </m:r>
                      </m:sup>
                    </m:sSup>
                    <m:r>
                      <a:rPr lang="fr-FR" altLang="en-US" b="1" i="1">
                        <a:solidFill>
                          <a:schemeClr val="accent1"/>
                        </a:solidFill>
                        <a:latin typeface="Cambria Math" panose="02040503050406030204" pitchFamily="18" charset="0"/>
                      </a:rPr>
                      <m:t> °</m:t>
                    </m:r>
                    <m:r>
                      <a:rPr lang="en-US" altLang="en-US" b="1">
                        <a:solidFill>
                          <a:schemeClr val="accent1"/>
                        </a:solidFill>
                        <a:latin typeface="Cambria Math" panose="02040503050406030204" pitchFamily="18" charset="0"/>
                      </a:rPr>
                      <m:t>)</m:t>
                    </m:r>
                  </m:oMath>
                </a14:m>
                <a:r>
                  <a:rPr lang="en-US" altLang="en-US" b="1" dirty="0">
                    <a:solidFill>
                      <a:schemeClr val="accent1"/>
                    </a:solidFill>
                    <a:latin typeface="Calibri" panose="020F0502020204030204" pitchFamily="34" charset="0"/>
                  </a:rPr>
                  <a:t> at the </a:t>
                </a:r>
                <a:r>
                  <a:rPr lang="en-US" altLang="en-US" b="1" dirty="0">
                    <a:solidFill>
                      <a:srgbClr val="FF0000"/>
                    </a:solidFill>
                    <a:latin typeface="Calibri" panose="020F0502020204030204" pitchFamily="34" charset="0"/>
                  </a:rPr>
                  <a:t>Bragg</a:t>
                </a:r>
                <a:r>
                  <a:rPr lang="en-US" altLang="en-US" b="1" dirty="0">
                    <a:solidFill>
                      <a:schemeClr val="accent1"/>
                    </a:solidFill>
                    <a:latin typeface="Calibri" panose="020F0502020204030204" pitchFamily="34" charset="0"/>
                  </a:rPr>
                  <a:t> angle </a:t>
                </a:r>
                <a:r>
                  <a:rPr lang="el-GR" altLang="en-US" b="1" dirty="0">
                    <a:solidFill>
                      <a:schemeClr val="accent1"/>
                    </a:solidFill>
                    <a:latin typeface="Calibri" panose="020F0502020204030204" pitchFamily="34" charset="0"/>
                  </a:rPr>
                  <a:t>ϴ</a:t>
                </a:r>
                <a:r>
                  <a:rPr lang="fr-FR" altLang="en-US" b="1" dirty="0">
                    <a:solidFill>
                      <a:schemeClr val="accent1"/>
                    </a:solidFill>
                    <a:latin typeface="Calibri" panose="020F0502020204030204" pitchFamily="34" charset="0"/>
                  </a:rPr>
                  <a:t> </a:t>
                </a:r>
                <a:r>
                  <a:rPr lang="en-US" altLang="en-US" b="1" dirty="0">
                    <a:solidFill>
                      <a:schemeClr val="accent1"/>
                    </a:solidFill>
                    <a:latin typeface="Calibri" panose="020F0502020204030204" pitchFamily="34" charset="0"/>
                  </a:rPr>
                  <a:t>and a 2D X-ray detector at 2</a:t>
                </a:r>
                <a:r>
                  <a:rPr lang="el-GR" altLang="en-US" b="1" dirty="0">
                    <a:solidFill>
                      <a:schemeClr val="accent1"/>
                    </a:solidFill>
                    <a:latin typeface="Calibri" panose="020F0502020204030204" pitchFamily="34" charset="0"/>
                  </a:rPr>
                  <a:t> ϴ</a:t>
                </a:r>
                <a:r>
                  <a:rPr lang="en-US" altLang="en-US" b="1" dirty="0">
                    <a:solidFill>
                      <a:schemeClr val="accent1"/>
                    </a:solidFill>
                    <a:latin typeface="Calibri" panose="020F0502020204030204" pitchFamily="34" charset="0"/>
                  </a:rPr>
                  <a:t>.</a:t>
                </a:r>
                <a:br>
                  <a:rPr lang="en-US" altLang="en-US" b="1" dirty="0">
                    <a:solidFill>
                      <a:schemeClr val="accent1"/>
                    </a:solidFill>
                    <a:latin typeface="Calibri" panose="020F0502020204030204" pitchFamily="34" charset="0"/>
                  </a:rPr>
                </a:br>
                <a:r>
                  <a:rPr lang="en-US" altLang="en-US" b="1" dirty="0">
                    <a:solidFill>
                      <a:schemeClr val="accent1"/>
                    </a:solidFill>
                    <a:latin typeface="Calibri" panose="020F0502020204030204" pitchFamily="34" charset="0"/>
                  </a:rPr>
                  <a:t>=&gt; Rocking curve</a:t>
                </a:r>
              </a:p>
              <a:p>
                <a:pPr marL="285750" indent="-285750" eaLnBrk="1" hangingPunct="1">
                  <a:spcBef>
                    <a:spcPct val="0"/>
                  </a:spcBef>
                  <a:buClrTx/>
                  <a:buFont typeface="Arial" panose="020B0604020202020204" pitchFamily="34" charset="0"/>
                  <a:buChar char="•"/>
                </a:pPr>
                <a:r>
                  <a:rPr lang="en-US" altLang="en-US" b="1" dirty="0">
                    <a:solidFill>
                      <a:schemeClr val="accent1"/>
                    </a:solidFill>
                    <a:latin typeface="Calibri" panose="020F0502020204030204" pitchFamily="34" charset="0"/>
                  </a:rPr>
                  <a:t>Parameter extraction (FWHM, integral and peak position)</a:t>
                </a:r>
              </a:p>
              <a:p>
                <a:pPr marL="285750" indent="-285750" eaLnBrk="1" hangingPunct="1">
                  <a:spcBef>
                    <a:spcPct val="0"/>
                  </a:spcBef>
                  <a:buClrTx/>
                  <a:buFont typeface="Arial" panose="020B0604020202020204" pitchFamily="34" charset="0"/>
                  <a:buChar char="•"/>
                </a:pPr>
                <a:r>
                  <a:rPr lang="en-US" altLang="en-US" b="1" dirty="0">
                    <a:solidFill>
                      <a:schemeClr val="accent1"/>
                    </a:solidFill>
                    <a:latin typeface="Calibri" panose="020F0502020204030204" pitchFamily="34" charset="0"/>
                  </a:rPr>
                  <a:t>2D map</a:t>
                </a:r>
                <a:endParaRPr lang="en-US" altLang="en-US" b="1" dirty="0">
                  <a:solidFill>
                    <a:schemeClr val="accent1">
                      <a:lumMod val="60000"/>
                      <a:lumOff val="40000"/>
                    </a:schemeClr>
                  </a:solidFill>
                  <a:latin typeface="Calibri" panose="020F0502020204030204" pitchFamily="34" charset="0"/>
                </a:endParaRPr>
              </a:p>
            </p:txBody>
          </p:sp>
        </mc:Choice>
        <mc:Fallback xmlns="">
          <p:sp>
            <p:nvSpPr>
              <p:cNvPr id="113" name="Rectangle 18">
                <a:extLst>
                  <a:ext uri="{FF2B5EF4-FFF2-40B4-BE49-F238E27FC236}">
                    <a16:creationId xmlns:a16="http://schemas.microsoft.com/office/drawing/2014/main" id="{6A86AA16-24D7-4A56-A127-15BD52C6B2B0}"/>
                  </a:ext>
                </a:extLst>
              </p:cNvPr>
              <p:cNvSpPr>
                <a:spLocks noRot="1" noChangeAspect="1" noMove="1" noResize="1" noEditPoints="1" noAdjustHandles="1" noChangeArrowheads="1" noChangeShapeType="1" noTextEdit="1"/>
              </p:cNvSpPr>
              <p:nvPr/>
            </p:nvSpPr>
            <p:spPr bwMode="auto">
              <a:xfrm>
                <a:off x="515057" y="4060723"/>
                <a:ext cx="6169327" cy="1947056"/>
              </a:xfrm>
              <a:prstGeom prst="roundRect">
                <a:avLst/>
              </a:prstGeom>
              <a:blipFill>
                <a:blip r:embed="rId3"/>
                <a:stretch>
                  <a:fillRect/>
                </a:stretch>
              </a:blip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17" name="Picture 116">
            <a:extLst>
              <a:ext uri="{FF2B5EF4-FFF2-40B4-BE49-F238E27FC236}">
                <a16:creationId xmlns:a16="http://schemas.microsoft.com/office/drawing/2014/main" id="{9BDA0119-4E4D-4AAE-A1EF-58667BF57705}"/>
              </a:ext>
            </a:extLst>
          </p:cNvPr>
          <p:cNvPicPr/>
          <p:nvPr/>
        </p:nvPicPr>
        <p:blipFill rotWithShape="1">
          <a:blip r:embed="rId4" cstate="print">
            <a:extLst>
              <a:ext uri="{28A0092B-C50C-407E-A947-70E740481C1C}">
                <a14:useLocalDpi xmlns:a14="http://schemas.microsoft.com/office/drawing/2010/main" val="0"/>
              </a:ext>
            </a:extLst>
          </a:blip>
          <a:srcRect l="65330" t="50638" r="811" b="59"/>
          <a:stretch/>
        </p:blipFill>
        <p:spPr>
          <a:xfrm>
            <a:off x="10076544" y="4642078"/>
            <a:ext cx="1080117" cy="1476627"/>
          </a:xfrm>
          <a:prstGeom prst="rect">
            <a:avLst/>
          </a:prstGeom>
        </p:spPr>
      </p:pic>
      <p:pic>
        <p:nvPicPr>
          <p:cNvPr id="108" name="Picture 107">
            <a:extLst>
              <a:ext uri="{FF2B5EF4-FFF2-40B4-BE49-F238E27FC236}">
                <a16:creationId xmlns:a16="http://schemas.microsoft.com/office/drawing/2014/main" id="{0F64EE84-B20C-440B-88EE-9E0100860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1571" y="1340768"/>
            <a:ext cx="3199920" cy="5056111"/>
          </a:xfrm>
          <a:prstGeom prst="rect">
            <a:avLst/>
          </a:prstGeom>
        </p:spPr>
      </p:pic>
      <p:grpSp>
        <p:nvGrpSpPr>
          <p:cNvPr id="110" name="Group 109">
            <a:extLst>
              <a:ext uri="{FF2B5EF4-FFF2-40B4-BE49-F238E27FC236}">
                <a16:creationId xmlns:a16="http://schemas.microsoft.com/office/drawing/2014/main" id="{270407AE-4084-48FA-BC28-4F11582DFA7B}"/>
              </a:ext>
            </a:extLst>
          </p:cNvPr>
          <p:cNvGrpSpPr/>
          <p:nvPr/>
        </p:nvGrpSpPr>
        <p:grpSpPr>
          <a:xfrm>
            <a:off x="9993776" y="1646108"/>
            <a:ext cx="1509170" cy="1476627"/>
            <a:chOff x="9915422" y="1646108"/>
            <a:chExt cx="1509170" cy="1476627"/>
          </a:xfrm>
        </p:grpSpPr>
        <p:pic>
          <p:nvPicPr>
            <p:cNvPr id="116" name="Picture 115">
              <a:extLst>
                <a:ext uri="{FF2B5EF4-FFF2-40B4-BE49-F238E27FC236}">
                  <a16:creationId xmlns:a16="http://schemas.microsoft.com/office/drawing/2014/main" id="{C9CF16CD-4B5C-4DB1-AE10-4269B3B95E58}"/>
                </a:ext>
              </a:extLst>
            </p:cNvPr>
            <p:cNvPicPr/>
            <p:nvPr/>
          </p:nvPicPr>
          <p:blipFill rotWithShape="1">
            <a:blip r:embed="rId4" cstate="print">
              <a:extLst>
                <a:ext uri="{28A0092B-C50C-407E-A947-70E740481C1C}">
                  <a14:useLocalDpi xmlns:a14="http://schemas.microsoft.com/office/drawing/2010/main" val="0"/>
                </a:ext>
              </a:extLst>
            </a:blip>
            <a:srcRect t="50697" r="66142"/>
            <a:stretch/>
          </p:blipFill>
          <p:spPr>
            <a:xfrm>
              <a:off x="9915422" y="1646108"/>
              <a:ext cx="1080117" cy="1476627"/>
            </a:xfrm>
            <a:prstGeom prst="rect">
              <a:avLst/>
            </a:prstGeom>
          </p:spPr>
        </p:pic>
        <p:sp>
          <p:nvSpPr>
            <p:cNvPr id="109" name="Rectangle 108">
              <a:extLst>
                <a:ext uri="{FF2B5EF4-FFF2-40B4-BE49-F238E27FC236}">
                  <a16:creationId xmlns:a16="http://schemas.microsoft.com/office/drawing/2014/main" id="{F097CB80-FB23-40A9-B1C8-676FF117D613}"/>
                </a:ext>
              </a:extLst>
            </p:cNvPr>
            <p:cNvSpPr/>
            <p:nvPr/>
          </p:nvSpPr>
          <p:spPr>
            <a:xfrm>
              <a:off x="10944185" y="2142143"/>
              <a:ext cx="480407" cy="374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BBAA25FD-0C59-4EDE-AC87-23C4DAD07033}"/>
              </a:ext>
            </a:extLst>
          </p:cNvPr>
          <p:cNvGrpSpPr/>
          <p:nvPr/>
        </p:nvGrpSpPr>
        <p:grpSpPr>
          <a:xfrm>
            <a:off x="9993776" y="3176509"/>
            <a:ext cx="1113892" cy="1404619"/>
            <a:chOff x="9993776" y="3176509"/>
            <a:chExt cx="1113892" cy="1404619"/>
          </a:xfrm>
        </p:grpSpPr>
        <p:pic>
          <p:nvPicPr>
            <p:cNvPr id="118" name="Picture 117">
              <a:extLst>
                <a:ext uri="{FF2B5EF4-FFF2-40B4-BE49-F238E27FC236}">
                  <a16:creationId xmlns:a16="http://schemas.microsoft.com/office/drawing/2014/main" id="{3EEECEBA-2FE8-460F-83D1-02F287167F64}"/>
                </a:ext>
              </a:extLst>
            </p:cNvPr>
            <p:cNvPicPr/>
            <p:nvPr/>
          </p:nvPicPr>
          <p:blipFill rotWithShape="1">
            <a:blip r:embed="rId4" cstate="print">
              <a:extLst>
                <a:ext uri="{28A0092B-C50C-407E-A947-70E740481C1C}">
                  <a14:useLocalDpi xmlns:a14="http://schemas.microsoft.com/office/drawing/2010/main" val="0"/>
                </a:ext>
              </a:extLst>
            </a:blip>
            <a:srcRect l="32484" t="51681" r="34539" b="1420"/>
            <a:stretch/>
          </p:blipFill>
          <p:spPr>
            <a:xfrm>
              <a:off x="10055650" y="3176509"/>
              <a:ext cx="1052018" cy="1404619"/>
            </a:xfrm>
            <a:prstGeom prst="rect">
              <a:avLst/>
            </a:prstGeom>
          </p:spPr>
        </p:pic>
        <p:sp>
          <p:nvSpPr>
            <p:cNvPr id="119" name="Rectangle 118">
              <a:extLst>
                <a:ext uri="{FF2B5EF4-FFF2-40B4-BE49-F238E27FC236}">
                  <a16:creationId xmlns:a16="http://schemas.microsoft.com/office/drawing/2014/main" id="{06CAADFE-3431-451E-A77D-94920DF431D9}"/>
                </a:ext>
              </a:extLst>
            </p:cNvPr>
            <p:cNvSpPr/>
            <p:nvPr/>
          </p:nvSpPr>
          <p:spPr>
            <a:xfrm>
              <a:off x="9993776" y="4146043"/>
              <a:ext cx="183566" cy="374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6477189C-FBDC-431D-A52E-0E333A695D93}"/>
              </a:ext>
            </a:extLst>
          </p:cNvPr>
          <p:cNvSpPr txBox="1"/>
          <p:nvPr/>
        </p:nvSpPr>
        <p:spPr>
          <a:xfrm>
            <a:off x="10878556" y="3181574"/>
            <a:ext cx="1248780" cy="523220"/>
          </a:xfrm>
          <a:prstGeom prst="rect">
            <a:avLst/>
          </a:prstGeom>
          <a:noFill/>
        </p:spPr>
        <p:txBody>
          <a:bodyPr wrap="square" rtlCol="0">
            <a:spAutoFit/>
          </a:bodyPr>
          <a:lstStyle/>
          <a:p>
            <a:pPr algn="ct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Density of defects</a:t>
            </a:r>
          </a:p>
        </p:txBody>
      </p:sp>
      <p:sp>
        <p:nvSpPr>
          <p:cNvPr id="34" name="TextBox 33">
            <a:extLst>
              <a:ext uri="{FF2B5EF4-FFF2-40B4-BE49-F238E27FC236}">
                <a16:creationId xmlns:a16="http://schemas.microsoft.com/office/drawing/2014/main" id="{CD05E1BF-A4C3-4490-BC75-9676688AAD7E}"/>
              </a:ext>
            </a:extLst>
          </p:cNvPr>
          <p:cNvSpPr txBox="1"/>
          <p:nvPr/>
        </p:nvSpPr>
        <p:spPr>
          <a:xfrm>
            <a:off x="10878556" y="4672648"/>
            <a:ext cx="1248780" cy="523220"/>
          </a:xfrm>
          <a:prstGeom prst="rect">
            <a:avLst/>
          </a:prstGeom>
          <a:noFill/>
        </p:spPr>
        <p:txBody>
          <a:bodyPr wrap="square" rtlCol="0">
            <a:spAutoFit/>
          </a:bodyPr>
          <a:lstStyle/>
          <a:p>
            <a:pPr algn="ctr"/>
            <a:r>
              <a:rPr lang="en-US" sz="1400" i="1" dirty="0">
                <a:solidFill>
                  <a:srgbClr val="132577"/>
                </a:solidFill>
                <a:latin typeface="Calibri" panose="020F0502020204030204" pitchFamily="34" charset="0"/>
                <a:ea typeface="Calibri" panose="020F0502020204030204" pitchFamily="34" charset="0"/>
                <a:cs typeface="Calibri" panose="020F0502020204030204" pitchFamily="34" charset="0"/>
              </a:rPr>
              <a:t>Orientation of defects</a:t>
            </a:r>
          </a:p>
        </p:txBody>
      </p:sp>
      <p:pic>
        <p:nvPicPr>
          <p:cNvPr id="4" name="Picture 3">
            <a:extLst>
              <a:ext uri="{FF2B5EF4-FFF2-40B4-BE49-F238E27FC236}">
                <a16:creationId xmlns:a16="http://schemas.microsoft.com/office/drawing/2014/main" id="{787BE11D-C377-4F37-B98D-C7538E5099B6}"/>
              </a:ext>
            </a:extLst>
          </p:cNvPr>
          <p:cNvPicPr>
            <a:picLocks noChangeAspect="1"/>
          </p:cNvPicPr>
          <p:nvPr/>
        </p:nvPicPr>
        <p:blipFill rotWithShape="1">
          <a:blip r:embed="rId6">
            <a:extLst>
              <a:ext uri="{28A0092B-C50C-407E-A947-70E740481C1C}">
                <a14:useLocalDpi xmlns:a14="http://schemas.microsoft.com/office/drawing/2010/main" val="0"/>
              </a:ext>
            </a:extLst>
          </a:blip>
          <a:srcRect r="52332" b="67745"/>
          <a:stretch/>
        </p:blipFill>
        <p:spPr>
          <a:xfrm>
            <a:off x="68131" y="1676722"/>
            <a:ext cx="2547854" cy="1947055"/>
          </a:xfrm>
          <a:prstGeom prst="rect">
            <a:avLst/>
          </a:prstGeom>
        </p:spPr>
      </p:pic>
      <p:pic>
        <p:nvPicPr>
          <p:cNvPr id="8" name="Picture 7">
            <a:extLst>
              <a:ext uri="{FF2B5EF4-FFF2-40B4-BE49-F238E27FC236}">
                <a16:creationId xmlns:a16="http://schemas.microsoft.com/office/drawing/2014/main" id="{D9B649F9-0635-464E-BD74-83DAE6F01F7C}"/>
              </a:ext>
            </a:extLst>
          </p:cNvPr>
          <p:cNvPicPr>
            <a:picLocks noChangeAspect="1"/>
          </p:cNvPicPr>
          <p:nvPr/>
        </p:nvPicPr>
        <p:blipFill rotWithShape="1">
          <a:blip r:embed="rId7">
            <a:clrChange>
              <a:clrFrom>
                <a:srgbClr val="FFFFFF"/>
              </a:clrFrom>
              <a:clrTo>
                <a:srgbClr val="FFFFFF">
                  <a:alpha val="0"/>
                </a:srgbClr>
              </a:clrTo>
            </a:clrChange>
          </a:blip>
          <a:srcRect t="1" b="1546"/>
          <a:stretch/>
        </p:blipFill>
        <p:spPr>
          <a:xfrm>
            <a:off x="2747550" y="730348"/>
            <a:ext cx="3541894" cy="2854715"/>
          </a:xfrm>
          <a:prstGeom prst="rect">
            <a:avLst/>
          </a:prstGeom>
        </p:spPr>
      </p:pic>
      <p:sp>
        <p:nvSpPr>
          <p:cNvPr id="3" name="Rectangle 2">
            <a:extLst>
              <a:ext uri="{FF2B5EF4-FFF2-40B4-BE49-F238E27FC236}">
                <a16:creationId xmlns:a16="http://schemas.microsoft.com/office/drawing/2014/main" id="{2FCA2049-3E49-4A00-94F0-25BA63B6AFCE}"/>
              </a:ext>
            </a:extLst>
          </p:cNvPr>
          <p:cNvSpPr/>
          <p:nvPr/>
        </p:nvSpPr>
        <p:spPr>
          <a:xfrm>
            <a:off x="23972" y="1376732"/>
            <a:ext cx="487691" cy="765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B62774C-0C30-4CED-A7A0-0FE9CC93EFCF}"/>
              </a:ext>
            </a:extLst>
          </p:cNvPr>
          <p:cNvSpPr/>
          <p:nvPr/>
        </p:nvSpPr>
        <p:spPr>
          <a:xfrm>
            <a:off x="3404936" y="2034562"/>
            <a:ext cx="461803" cy="699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8C4EDB1-D869-42D2-B624-BA8C066F359E}"/>
              </a:ext>
            </a:extLst>
          </p:cNvPr>
          <p:cNvSpPr txBox="1"/>
          <p:nvPr/>
        </p:nvSpPr>
        <p:spPr>
          <a:xfrm>
            <a:off x="3866739" y="3540019"/>
            <a:ext cx="2018933" cy="307777"/>
          </a:xfrm>
          <a:prstGeom prst="rect">
            <a:avLst/>
          </a:prstGeom>
          <a:noFill/>
        </p:spPr>
        <p:txBody>
          <a:bodyPr wrap="square" rtlCol="0">
            <a:spAutoFit/>
          </a:bodyPr>
          <a:lstStyle/>
          <a:p>
            <a:pPr algn="ctr"/>
            <a:r>
              <a:rPr lang="en-US" sz="1400" i="1" dirty="0">
                <a:solidFill>
                  <a:srgbClr val="7030A0"/>
                </a:solidFill>
                <a:latin typeface="Calibri" panose="020F0502020204030204" pitchFamily="34" charset="0"/>
                <a:cs typeface="Calibri" panose="020F0502020204030204" pitchFamily="34" charset="0"/>
              </a:rPr>
              <a:t>No Sample preparation</a:t>
            </a:r>
          </a:p>
        </p:txBody>
      </p:sp>
      <p:pic>
        <p:nvPicPr>
          <p:cNvPr id="24" name="Picture 4" descr="Visual search query image">
            <a:extLst>
              <a:ext uri="{FF2B5EF4-FFF2-40B4-BE49-F238E27FC236}">
                <a16:creationId xmlns:a16="http://schemas.microsoft.com/office/drawing/2014/main" id="{11F1F92C-0A21-4027-BE89-CDAED3CE456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F029A51-FBC6-4603-BEE1-C274C6CE1A1E}"/>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225209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GB" sz="1600" dirty="0">
                <a:latin typeface="+mn-lt"/>
                <a:cs typeface="Calibri" panose="020F0502020204030204" pitchFamily="34" charset="0"/>
              </a:rPr>
              <a:t>Experiment on BM05 beamline</a:t>
            </a: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335A0FE-1839-A142-88A7-60D885FD3374}"/>
              </a:ext>
            </a:extLst>
          </p:cNvPr>
          <p:cNvSpPr>
            <a:spLocks noGrp="1"/>
          </p:cNvSpPr>
          <p:nvPr>
            <p:ph type="sldNum" sz="quarter" idx="15"/>
          </p:nvPr>
        </p:nvSpPr>
        <p:spPr/>
        <p:txBody>
          <a:bodyPr/>
          <a:lstStyle/>
          <a:p>
            <a:r>
              <a:rPr lang="fr-FR" dirty="0"/>
              <a:t>Page </a:t>
            </a:r>
            <a:fld id="{733122C9-A0B9-462F-8757-0847AD287B63}" type="slidenum">
              <a:rPr lang="fr-FR" smtClean="0"/>
              <a:pPr/>
              <a:t>8</a:t>
            </a:fld>
            <a:endParaRPr lang="fr-FR" dirty="0"/>
          </a:p>
        </p:txBody>
      </p:sp>
      <p:sp>
        <p:nvSpPr>
          <p:cNvPr id="31" name="Rectangle 18">
            <a:extLst>
              <a:ext uri="{FF2B5EF4-FFF2-40B4-BE49-F238E27FC236}">
                <a16:creationId xmlns:a16="http://schemas.microsoft.com/office/drawing/2014/main" id="{30E4E422-EC33-40E0-99B6-46EA7158A3E1}"/>
              </a:ext>
            </a:extLst>
          </p:cNvPr>
          <p:cNvSpPr>
            <a:spLocks noChangeArrowheads="1"/>
          </p:cNvSpPr>
          <p:nvPr/>
        </p:nvSpPr>
        <p:spPr bwMode="auto">
          <a:xfrm>
            <a:off x="216446" y="2936476"/>
            <a:ext cx="5544613" cy="2554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marL="285750" indent="-285750" eaLnBrk="1" hangingPunct="1">
              <a:spcBef>
                <a:spcPct val="0"/>
              </a:spcBef>
              <a:buClrTx/>
              <a:buFont typeface="Wingdings" panose="05000000000000000000" pitchFamily="2" charset="2"/>
              <a:buChar char="Ø"/>
            </a:pPr>
            <a:r>
              <a:rPr lang="en-US" altLang="en-US" b="1" dirty="0">
                <a:solidFill>
                  <a:schemeClr val="accent1"/>
                </a:solidFill>
                <a:latin typeface="Calibri" panose="020F0502020204030204" pitchFamily="34" charset="0"/>
              </a:rPr>
              <a:t>Defects characterization techniques at BM05 by:</a:t>
            </a:r>
          </a:p>
          <a:p>
            <a:pPr marL="1028700" lvl="1" eaLnBrk="1" hangingPunct="1">
              <a:spcBef>
                <a:spcPct val="0"/>
              </a:spcBef>
              <a:buFont typeface="Wingdings" panose="05000000000000000000" pitchFamily="2" charset="2"/>
              <a:buChar char="§"/>
            </a:pPr>
            <a:r>
              <a:rPr lang="en-US" altLang="en-US" b="1" dirty="0">
                <a:solidFill>
                  <a:schemeClr val="accent1"/>
                </a:solidFill>
                <a:latin typeface="Calibri" panose="020F0502020204030204" pitchFamily="34" charset="0"/>
              </a:rPr>
              <a:t>Bragg Diffraction Imaging </a:t>
            </a:r>
          </a:p>
          <a:p>
            <a:pPr marL="1028700" lvl="1" eaLnBrk="1" hangingPunct="1">
              <a:spcBef>
                <a:spcPct val="0"/>
              </a:spcBef>
              <a:buFont typeface="Wingdings" panose="05000000000000000000" pitchFamily="2" charset="2"/>
              <a:buChar char="§"/>
            </a:pPr>
            <a:r>
              <a:rPr lang="en-US" altLang="en-US" b="1" dirty="0">
                <a:solidFill>
                  <a:srgbClr val="FF0000"/>
                </a:solidFill>
                <a:latin typeface="Calibri" panose="020F0502020204030204" pitchFamily="34" charset="0"/>
              </a:rPr>
              <a:t>X-Ray Beam induced Current (XBIC)</a:t>
            </a:r>
          </a:p>
          <a:p>
            <a:pPr marL="1028700" lvl="1" eaLnBrk="1" hangingPunct="1">
              <a:spcBef>
                <a:spcPct val="0"/>
              </a:spcBef>
              <a:buFont typeface="Wingdings" panose="05000000000000000000" pitchFamily="2" charset="2"/>
              <a:buChar char="§"/>
            </a:pPr>
            <a:r>
              <a:rPr lang="en-US" altLang="en-US" b="1" dirty="0">
                <a:solidFill>
                  <a:schemeClr val="tx2"/>
                </a:solidFill>
                <a:latin typeface="Calibri" panose="020F0502020204030204" pitchFamily="34" charset="0"/>
              </a:rPr>
              <a:t>Time of Flight XBIC (</a:t>
            </a:r>
            <a:r>
              <a:rPr lang="en-US" altLang="en-US" b="1" dirty="0" err="1">
                <a:solidFill>
                  <a:schemeClr val="tx2"/>
                </a:solidFill>
                <a:latin typeface="Calibri" panose="020F0502020204030204" pitchFamily="34" charset="0"/>
              </a:rPr>
              <a:t>ToF</a:t>
            </a:r>
            <a:r>
              <a:rPr lang="en-US" altLang="en-US" b="1" dirty="0">
                <a:solidFill>
                  <a:schemeClr val="tx2"/>
                </a:solidFill>
                <a:latin typeface="Calibri" panose="020F0502020204030204" pitchFamily="34" charset="0"/>
              </a:rPr>
              <a:t>-XBIC)</a:t>
            </a:r>
          </a:p>
          <a:p>
            <a:pPr lvl="1" indent="0" eaLnBrk="1" hangingPunct="1">
              <a:spcBef>
                <a:spcPct val="0"/>
              </a:spcBef>
            </a:pPr>
            <a:endParaRPr lang="en-US" altLang="en-US" b="1" dirty="0">
              <a:solidFill>
                <a:schemeClr val="accent1"/>
              </a:solidFill>
              <a:latin typeface="Calibri" panose="020F0502020204030204" pitchFamily="34" charset="0"/>
            </a:endParaRPr>
          </a:p>
          <a:p>
            <a:pPr marL="285750" indent="-285750" eaLnBrk="1" hangingPunct="1">
              <a:spcBef>
                <a:spcPct val="0"/>
              </a:spcBef>
              <a:buClrTx/>
              <a:buFont typeface="Wingdings" panose="05000000000000000000" pitchFamily="2" charset="2"/>
              <a:buChar char="Ø"/>
            </a:pPr>
            <a:endParaRPr lang="en-US" altLang="en-US" b="1" dirty="0">
              <a:solidFill>
                <a:schemeClr val="accent1"/>
              </a:solidFill>
              <a:latin typeface="Calibri" panose="020F0502020204030204" pitchFamily="34" charset="0"/>
            </a:endParaRPr>
          </a:p>
          <a:p>
            <a:pPr marL="285750" indent="-285750" eaLnBrk="1" hangingPunct="1">
              <a:spcBef>
                <a:spcPct val="0"/>
              </a:spcBef>
              <a:buClrTx/>
              <a:buFont typeface="Wingdings" panose="05000000000000000000" pitchFamily="2" charset="2"/>
              <a:buChar char="Ø"/>
            </a:pPr>
            <a:r>
              <a:rPr lang="en-US" altLang="en-US" b="1" dirty="0">
                <a:solidFill>
                  <a:schemeClr val="accent1"/>
                </a:solidFill>
                <a:latin typeface="Calibri" panose="020F0502020204030204" pitchFamily="34" charset="0"/>
              </a:rPr>
              <a:t>Crystal and semiconductor as </a:t>
            </a:r>
            <a:r>
              <a:rPr lang="en-US" altLang="en-US" b="1" dirty="0" err="1">
                <a:solidFill>
                  <a:schemeClr val="accent1"/>
                </a:solidFill>
                <a:latin typeface="Calibri" panose="020F0502020204030204" pitchFamily="34" charset="0"/>
              </a:rPr>
              <a:t>GaN</a:t>
            </a:r>
            <a:r>
              <a:rPr lang="en-US" altLang="en-US" b="1" dirty="0">
                <a:solidFill>
                  <a:schemeClr val="accent1"/>
                </a:solidFill>
                <a:latin typeface="Calibri" panose="020F0502020204030204" pitchFamily="34" charset="0"/>
              </a:rPr>
              <a:t>, </a:t>
            </a:r>
            <a:r>
              <a:rPr lang="en-US" altLang="en-US" b="1" dirty="0" err="1">
                <a:solidFill>
                  <a:schemeClr val="accent1"/>
                </a:solidFill>
                <a:latin typeface="Calibri" panose="020F0502020204030204" pitchFamily="34" charset="0"/>
              </a:rPr>
              <a:t>SiC</a:t>
            </a:r>
            <a:r>
              <a:rPr lang="en-US" altLang="en-US" b="1" dirty="0">
                <a:solidFill>
                  <a:srgbClr val="132577"/>
                </a:solidFill>
                <a:latin typeface="Calibri" panose="020F0502020204030204" pitchFamily="34" charset="0"/>
              </a:rPr>
              <a:t>, Diamonds, solar panel,</a:t>
            </a:r>
            <a:r>
              <a:rPr lang="en-US" altLang="en-US" b="1" dirty="0">
                <a:solidFill>
                  <a:srgbClr val="FF0000"/>
                </a:solidFill>
                <a:latin typeface="Calibri" panose="020F0502020204030204" pitchFamily="34" charset="0"/>
              </a:rPr>
              <a:t> </a:t>
            </a:r>
            <a:r>
              <a:rPr lang="en-US" altLang="en-US" b="1" dirty="0" err="1">
                <a:solidFill>
                  <a:srgbClr val="002060"/>
                </a:solidFill>
                <a:latin typeface="Calibri" panose="020F0502020204030204" pitchFamily="34" charset="0"/>
              </a:rPr>
              <a:t>aluminium</a:t>
            </a:r>
            <a:r>
              <a:rPr lang="en-US" altLang="en-US" b="1" dirty="0">
                <a:solidFill>
                  <a:srgbClr val="002060"/>
                </a:solidFill>
                <a:latin typeface="Calibri" panose="020F0502020204030204" pitchFamily="34" charset="0"/>
              </a:rPr>
              <a:t> nitride, </a:t>
            </a:r>
            <a:r>
              <a:rPr lang="en-US" altLang="en-US" b="1" dirty="0" err="1">
                <a:solidFill>
                  <a:srgbClr val="002060"/>
                </a:solidFill>
                <a:latin typeface="Calibri" panose="020F0502020204030204" pitchFamily="34" charset="0"/>
              </a:rPr>
              <a:t>etc</a:t>
            </a:r>
            <a:r>
              <a:rPr lang="en-US" altLang="en-US" b="1" dirty="0">
                <a:solidFill>
                  <a:schemeClr val="tx2"/>
                </a:solidFill>
                <a:latin typeface="Calibri" panose="020F0502020204030204" pitchFamily="34" charset="0"/>
              </a:rPr>
              <a:t>…</a:t>
            </a:r>
          </a:p>
          <a:p>
            <a:pPr eaLnBrk="1" hangingPunct="1">
              <a:spcBef>
                <a:spcPct val="0"/>
              </a:spcBef>
              <a:buClrTx/>
            </a:pPr>
            <a:endParaRPr lang="en-US" altLang="en-US" sz="1600" b="1" dirty="0">
              <a:solidFill>
                <a:schemeClr val="accent1">
                  <a:lumMod val="60000"/>
                  <a:lumOff val="40000"/>
                </a:schemeClr>
              </a:solidFill>
              <a:latin typeface="Calibri" panose="020F0502020204030204" pitchFamily="34" charset="0"/>
            </a:endParaRPr>
          </a:p>
        </p:txBody>
      </p:sp>
      <p:pic>
        <p:nvPicPr>
          <p:cNvPr id="8" name="Picture 7">
            <a:extLst>
              <a:ext uri="{FF2B5EF4-FFF2-40B4-BE49-F238E27FC236}">
                <a16:creationId xmlns:a16="http://schemas.microsoft.com/office/drawing/2014/main" id="{80DEAFB5-3814-423B-8446-DA4244679F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56" b="19081"/>
          <a:stretch/>
        </p:blipFill>
        <p:spPr>
          <a:xfrm>
            <a:off x="5490641" y="2500839"/>
            <a:ext cx="5760635" cy="3294894"/>
          </a:xfrm>
          <a:prstGeom prst="rect">
            <a:avLst/>
          </a:prstGeom>
        </p:spPr>
      </p:pic>
      <p:sp>
        <p:nvSpPr>
          <p:cNvPr id="9" name="TextBox 8">
            <a:extLst>
              <a:ext uri="{FF2B5EF4-FFF2-40B4-BE49-F238E27FC236}">
                <a16:creationId xmlns:a16="http://schemas.microsoft.com/office/drawing/2014/main" id="{B2DEF852-443F-4AAA-904E-EB48A1A8A222}"/>
              </a:ext>
            </a:extLst>
          </p:cNvPr>
          <p:cNvSpPr txBox="1"/>
          <p:nvPr/>
        </p:nvSpPr>
        <p:spPr>
          <a:xfrm>
            <a:off x="835659" y="1007400"/>
            <a:ext cx="1227887" cy="369332"/>
          </a:xfrm>
          <a:prstGeom prst="rect">
            <a:avLst/>
          </a:prstGeom>
          <a:solidFill>
            <a:schemeClr val="bg1">
              <a:lumMod val="85000"/>
            </a:schemeClr>
          </a:solidFill>
        </p:spPr>
        <p:txBody>
          <a:bodyPr wrap="square" rtlCol="0">
            <a:spAutoFit/>
          </a:bodyPr>
          <a:lstStyle/>
          <a:p>
            <a:pPr algn="ctr"/>
            <a:r>
              <a:rPr lang="en-US" b="1" dirty="0">
                <a:solidFill>
                  <a:srgbClr val="000090"/>
                </a:solidFill>
                <a:latin typeface="Calibri" panose="020F0502020204030204" pitchFamily="34" charset="0"/>
                <a:cs typeface="Calibri" panose="020F0502020204030204" pitchFamily="34" charset="0"/>
              </a:rPr>
              <a:t>Context</a:t>
            </a:r>
          </a:p>
        </p:txBody>
      </p:sp>
      <p:sp>
        <p:nvSpPr>
          <p:cNvPr id="10" name="Rectangle 18">
            <a:extLst>
              <a:ext uri="{FF2B5EF4-FFF2-40B4-BE49-F238E27FC236}">
                <a16:creationId xmlns:a16="http://schemas.microsoft.com/office/drawing/2014/main" id="{74EC1C22-0503-4F5B-8149-C1CAEF549D03}"/>
              </a:ext>
            </a:extLst>
          </p:cNvPr>
          <p:cNvSpPr>
            <a:spLocks noChangeArrowheads="1"/>
          </p:cNvSpPr>
          <p:nvPr/>
        </p:nvSpPr>
        <p:spPr bwMode="auto">
          <a:xfrm>
            <a:off x="2567608" y="908720"/>
            <a:ext cx="8208912" cy="783191"/>
          </a:xfrm>
          <a:prstGeom prst="roundRect">
            <a:avLst/>
          </a:prstGeom>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lIns="91436" tIns="45719" rIns="91436" bIns="4571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DA9DA"/>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2000" b="1" dirty="0">
                <a:solidFill>
                  <a:schemeClr val="tx2"/>
                </a:solidFill>
                <a:latin typeface="Calibri" panose="020F0502020204030204" pitchFamily="34" charset="0"/>
              </a:rPr>
              <a:t>Semiconductor industry often requires high quality crystalline thin layers and substrates to create their devices otherwise it generates defects.</a:t>
            </a:r>
          </a:p>
        </p:txBody>
      </p:sp>
      <p:pic>
        <p:nvPicPr>
          <p:cNvPr id="11" name="Picture 4" descr="Visual search query image">
            <a:extLst>
              <a:ext uri="{FF2B5EF4-FFF2-40B4-BE49-F238E27FC236}">
                <a16:creationId xmlns:a16="http://schemas.microsoft.com/office/drawing/2014/main" id="{904D65B6-0FA7-436B-83C0-AA8CA311E6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6B5F688D-E847-49F9-A3F1-7F2A8CF8B8FF}"/>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72052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00" y="126000"/>
            <a:ext cx="10982400" cy="496800"/>
          </a:xfrm>
        </p:spPr>
        <p:txBody>
          <a:bodyPr/>
          <a:lstStyle/>
          <a:p>
            <a:pPr>
              <a:lnSpc>
                <a:spcPct val="100000"/>
              </a:lnSpc>
            </a:pPr>
            <a:r>
              <a:rPr lang="en-GB" sz="1600" dirty="0">
                <a:cs typeface="Calibri" panose="020F0502020204030204" pitchFamily="34" charset="0"/>
              </a:rPr>
              <a:t>Characterization techniques : X Beam Induced Current</a:t>
            </a:r>
            <a:endParaRPr lang="en-GB" sz="1600" dirty="0">
              <a:latin typeface="+mn-lt"/>
              <a:cs typeface="Calibri" panose="020F0502020204030204" pitchFamily="34" charset="0"/>
            </a:endParaRPr>
          </a:p>
        </p:txBody>
      </p:sp>
      <p:cxnSp>
        <p:nvCxnSpPr>
          <p:cNvPr id="7" name="Straight Connector 6"/>
          <p:cNvCxnSpPr/>
          <p:nvPr/>
        </p:nvCxnSpPr>
        <p:spPr>
          <a:xfrm flipV="1">
            <a:off x="940724" y="126000"/>
            <a:ext cx="0" cy="673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F8B71B8-FABC-49F4-86E1-7ABE9A90D059}"/>
              </a:ext>
            </a:extLst>
          </p:cNvPr>
          <p:cNvSpPr txBox="1"/>
          <p:nvPr/>
        </p:nvSpPr>
        <p:spPr>
          <a:xfrm>
            <a:off x="1028990" y="794929"/>
            <a:ext cx="2014043" cy="523220"/>
          </a:xfrm>
          <a:prstGeom prst="rect">
            <a:avLst/>
          </a:prstGeom>
          <a:solidFill>
            <a:schemeClr val="bg1">
              <a:lumMod val="85000"/>
            </a:schemeClr>
          </a:solidFill>
        </p:spPr>
        <p:txBody>
          <a:bodyPr wrap="square" rtlCol="0">
            <a:spAutoFit/>
          </a:bodyPr>
          <a:lstStyle/>
          <a:p>
            <a:pPr algn="ctr"/>
            <a:r>
              <a:rPr lang="en-US" sz="2800" b="1" dirty="0">
                <a:solidFill>
                  <a:srgbClr val="000090"/>
                </a:solidFill>
                <a:latin typeface="Calibri" panose="020F0502020204030204" pitchFamily="34" charset="0"/>
                <a:cs typeface="Calibri" panose="020F0502020204030204" pitchFamily="34" charset="0"/>
              </a:rPr>
              <a:t>XBIC</a:t>
            </a:r>
            <a:endParaRPr lang="en-US" b="1" dirty="0">
              <a:solidFill>
                <a:srgbClr val="000090"/>
              </a:solidFill>
              <a:latin typeface="Calibri" panose="020F0502020204030204" pitchFamily="34" charset="0"/>
              <a:cs typeface="Calibri" panose="020F0502020204030204" pitchFamily="34" charset="0"/>
            </a:endParaRPr>
          </a:p>
        </p:txBody>
      </p:sp>
      <p:grpSp>
        <p:nvGrpSpPr>
          <p:cNvPr id="14" name="Groupe 31">
            <a:extLst>
              <a:ext uri="{FF2B5EF4-FFF2-40B4-BE49-F238E27FC236}">
                <a16:creationId xmlns:a16="http://schemas.microsoft.com/office/drawing/2014/main" id="{47BC5168-DA00-4188-8D97-6C0269ED3DE4}"/>
              </a:ext>
            </a:extLst>
          </p:cNvPr>
          <p:cNvGrpSpPr/>
          <p:nvPr/>
        </p:nvGrpSpPr>
        <p:grpSpPr>
          <a:xfrm>
            <a:off x="618029" y="1571850"/>
            <a:ext cx="3421479" cy="1742559"/>
            <a:chOff x="478603" y="719823"/>
            <a:chExt cx="4968943" cy="2766340"/>
          </a:xfrm>
        </p:grpSpPr>
        <p:sp>
          <p:nvSpPr>
            <p:cNvPr id="15" name="Rectangle 14">
              <a:extLst>
                <a:ext uri="{FF2B5EF4-FFF2-40B4-BE49-F238E27FC236}">
                  <a16:creationId xmlns:a16="http://schemas.microsoft.com/office/drawing/2014/main" id="{A85C1C74-FE6A-4079-AB3C-4D48BA5A8BBE}"/>
                </a:ext>
              </a:extLst>
            </p:cNvPr>
            <p:cNvSpPr>
              <a:spLocks noChangeArrowheads="1"/>
            </p:cNvSpPr>
            <p:nvPr/>
          </p:nvSpPr>
          <p:spPr bwMode="auto">
            <a:xfrm rot="10800000">
              <a:off x="478603" y="1433995"/>
              <a:ext cx="4404101" cy="1377137"/>
            </a:xfrm>
            <a:prstGeom prst="rect">
              <a:avLst/>
            </a:prstGeom>
            <a:solidFill>
              <a:srgbClr val="FFF3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fr-FR" altLang="fr-FR" sz="1600" dirty="0" err="1">
                  <a:solidFill>
                    <a:srgbClr val="000000"/>
                  </a:solidFill>
                  <a:latin typeface="Calibri" panose="020F0502020204030204" pitchFamily="34" charset="0"/>
                </a:rPr>
                <a:t>SemiC</a:t>
              </a:r>
              <a:r>
                <a:rPr lang="fr-FR" altLang="fr-FR" sz="1600" dirty="0">
                  <a:solidFill>
                    <a:srgbClr val="000000"/>
                  </a:solidFill>
                  <a:latin typeface="Calibri" panose="020F0502020204030204" pitchFamily="34" charset="0"/>
                </a:rPr>
                <a:t>.</a:t>
              </a:r>
              <a:endParaRPr lang="fr-FR" altLang="fr-FR" sz="1100" dirty="0">
                <a:latin typeface="Arial" panose="020B0604020202020204" pitchFamily="34" charset="0"/>
              </a:endParaRPr>
            </a:p>
          </p:txBody>
        </p:sp>
        <p:sp>
          <p:nvSpPr>
            <p:cNvPr id="16" name="Rectangle 15">
              <a:extLst>
                <a:ext uri="{FF2B5EF4-FFF2-40B4-BE49-F238E27FC236}">
                  <a16:creationId xmlns:a16="http://schemas.microsoft.com/office/drawing/2014/main" id="{3E56E56A-3639-4066-B81B-4AFD45AEFF7A}"/>
                </a:ext>
              </a:extLst>
            </p:cNvPr>
            <p:cNvSpPr>
              <a:spLocks noChangeArrowheads="1"/>
            </p:cNvSpPr>
            <p:nvPr/>
          </p:nvSpPr>
          <p:spPr bwMode="auto">
            <a:xfrm>
              <a:off x="817380" y="2811132"/>
              <a:ext cx="3757345" cy="266026"/>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fr-FR" sz="1350"/>
            </a:p>
          </p:txBody>
        </p:sp>
        <p:sp>
          <p:nvSpPr>
            <p:cNvPr id="17" name="Text Box 4">
              <a:extLst>
                <a:ext uri="{FF2B5EF4-FFF2-40B4-BE49-F238E27FC236}">
                  <a16:creationId xmlns:a16="http://schemas.microsoft.com/office/drawing/2014/main" id="{96F9638C-F441-4EA9-867A-BE24C3421705}"/>
                </a:ext>
              </a:extLst>
            </p:cNvPr>
            <p:cNvSpPr txBox="1">
              <a:spLocks noChangeArrowheads="1"/>
            </p:cNvSpPr>
            <p:nvPr/>
          </p:nvSpPr>
          <p:spPr bwMode="auto">
            <a:xfrm>
              <a:off x="2552330" y="1369893"/>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8" name="Text Box 5">
              <a:extLst>
                <a:ext uri="{FF2B5EF4-FFF2-40B4-BE49-F238E27FC236}">
                  <a16:creationId xmlns:a16="http://schemas.microsoft.com/office/drawing/2014/main" id="{36939FD5-F95A-4803-A30B-AB139F2B8111}"/>
                </a:ext>
              </a:extLst>
            </p:cNvPr>
            <p:cNvSpPr txBox="1">
              <a:spLocks noChangeArrowheads="1"/>
            </p:cNvSpPr>
            <p:nvPr/>
          </p:nvSpPr>
          <p:spPr bwMode="auto">
            <a:xfrm>
              <a:off x="2237671" y="163639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19" name="Text Box 6">
              <a:extLst>
                <a:ext uri="{FF2B5EF4-FFF2-40B4-BE49-F238E27FC236}">
                  <a16:creationId xmlns:a16="http://schemas.microsoft.com/office/drawing/2014/main" id="{64CBB4F9-EE95-49C7-BE14-85326259AFE8}"/>
                </a:ext>
              </a:extLst>
            </p:cNvPr>
            <p:cNvSpPr txBox="1">
              <a:spLocks noChangeArrowheads="1"/>
            </p:cNvSpPr>
            <p:nvPr/>
          </p:nvSpPr>
          <p:spPr bwMode="auto">
            <a:xfrm>
              <a:off x="2427671" y="1822647"/>
              <a:ext cx="230984" cy="354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0" name="Text Box 7">
              <a:extLst>
                <a:ext uri="{FF2B5EF4-FFF2-40B4-BE49-F238E27FC236}">
                  <a16:creationId xmlns:a16="http://schemas.microsoft.com/office/drawing/2014/main" id="{107D5FB9-CDC8-457F-B2E5-A0FA5C7172E3}"/>
                </a:ext>
              </a:extLst>
            </p:cNvPr>
            <p:cNvSpPr txBox="1">
              <a:spLocks noChangeArrowheads="1"/>
            </p:cNvSpPr>
            <p:nvPr/>
          </p:nvSpPr>
          <p:spPr bwMode="auto">
            <a:xfrm>
              <a:off x="3118453" y="190059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1" name="Text Box 8">
              <a:extLst>
                <a:ext uri="{FF2B5EF4-FFF2-40B4-BE49-F238E27FC236}">
                  <a16:creationId xmlns:a16="http://schemas.microsoft.com/office/drawing/2014/main" id="{2841D82D-DFA8-469F-95FA-CD6EDA1254B0}"/>
                </a:ext>
              </a:extLst>
            </p:cNvPr>
            <p:cNvSpPr txBox="1">
              <a:spLocks noChangeArrowheads="1"/>
            </p:cNvSpPr>
            <p:nvPr/>
          </p:nvSpPr>
          <p:spPr bwMode="auto">
            <a:xfrm>
              <a:off x="3326128" y="209824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2" name="Text Box 9">
              <a:extLst>
                <a:ext uri="{FF2B5EF4-FFF2-40B4-BE49-F238E27FC236}">
                  <a16:creationId xmlns:a16="http://schemas.microsoft.com/office/drawing/2014/main" id="{4BCA02B1-7A66-4212-96BD-9D6A81F2F099}"/>
                </a:ext>
              </a:extLst>
            </p:cNvPr>
            <p:cNvSpPr txBox="1">
              <a:spLocks noChangeArrowheads="1"/>
            </p:cNvSpPr>
            <p:nvPr/>
          </p:nvSpPr>
          <p:spPr bwMode="auto">
            <a:xfrm>
              <a:off x="3081026" y="2286559"/>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23" name="Text Box 10">
              <a:extLst>
                <a:ext uri="{FF2B5EF4-FFF2-40B4-BE49-F238E27FC236}">
                  <a16:creationId xmlns:a16="http://schemas.microsoft.com/office/drawing/2014/main" id="{7B79A536-6698-4FBC-88E0-2B629B3E641E}"/>
                </a:ext>
              </a:extLst>
            </p:cNvPr>
            <p:cNvSpPr txBox="1">
              <a:spLocks noChangeArrowheads="1"/>
            </p:cNvSpPr>
            <p:nvPr/>
          </p:nvSpPr>
          <p:spPr bwMode="auto">
            <a:xfrm>
              <a:off x="2898651" y="1715125"/>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4" name="Text Box 11">
              <a:extLst>
                <a:ext uri="{FF2B5EF4-FFF2-40B4-BE49-F238E27FC236}">
                  <a16:creationId xmlns:a16="http://schemas.microsoft.com/office/drawing/2014/main" id="{A5901C4D-69A4-4AB3-92F2-C1E99F459817}"/>
                </a:ext>
              </a:extLst>
            </p:cNvPr>
            <p:cNvSpPr txBox="1">
              <a:spLocks noChangeArrowheads="1"/>
            </p:cNvSpPr>
            <p:nvPr/>
          </p:nvSpPr>
          <p:spPr bwMode="auto">
            <a:xfrm>
              <a:off x="2546986" y="197159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5" name="Text Box 12">
              <a:extLst>
                <a:ext uri="{FF2B5EF4-FFF2-40B4-BE49-F238E27FC236}">
                  <a16:creationId xmlns:a16="http://schemas.microsoft.com/office/drawing/2014/main" id="{E51E52FB-9D16-4F57-A79D-6DABBFA773E3}"/>
                </a:ext>
              </a:extLst>
            </p:cNvPr>
            <p:cNvSpPr txBox="1">
              <a:spLocks noChangeArrowheads="1"/>
            </p:cNvSpPr>
            <p:nvPr/>
          </p:nvSpPr>
          <p:spPr bwMode="auto">
            <a:xfrm>
              <a:off x="2693853" y="212895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6" name="Text Box 13">
              <a:extLst>
                <a:ext uri="{FF2B5EF4-FFF2-40B4-BE49-F238E27FC236}">
                  <a16:creationId xmlns:a16="http://schemas.microsoft.com/office/drawing/2014/main" id="{5CFEEEC7-E33D-465E-8735-733147FED1D7}"/>
                </a:ext>
              </a:extLst>
            </p:cNvPr>
            <p:cNvSpPr txBox="1">
              <a:spLocks noChangeArrowheads="1"/>
            </p:cNvSpPr>
            <p:nvPr/>
          </p:nvSpPr>
          <p:spPr bwMode="auto">
            <a:xfrm>
              <a:off x="3500441" y="2272671"/>
              <a:ext cx="230983"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29" name="Text Box 14">
              <a:extLst>
                <a:ext uri="{FF2B5EF4-FFF2-40B4-BE49-F238E27FC236}">
                  <a16:creationId xmlns:a16="http://schemas.microsoft.com/office/drawing/2014/main" id="{464CA4A6-2DAB-4984-BC32-19DAA66C8701}"/>
                </a:ext>
              </a:extLst>
            </p:cNvPr>
            <p:cNvSpPr txBox="1">
              <a:spLocks noChangeArrowheads="1"/>
            </p:cNvSpPr>
            <p:nvPr/>
          </p:nvSpPr>
          <p:spPr bwMode="auto">
            <a:xfrm>
              <a:off x="2777969" y="1569898"/>
              <a:ext cx="158050" cy="2999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2" name="Text Box 15">
              <a:extLst>
                <a:ext uri="{FF2B5EF4-FFF2-40B4-BE49-F238E27FC236}">
                  <a16:creationId xmlns:a16="http://schemas.microsoft.com/office/drawing/2014/main" id="{300B2A06-6231-43AE-B54A-8E55F1D38A43}"/>
                </a:ext>
              </a:extLst>
            </p:cNvPr>
            <p:cNvSpPr txBox="1">
              <a:spLocks noChangeArrowheads="1"/>
            </p:cNvSpPr>
            <p:nvPr/>
          </p:nvSpPr>
          <p:spPr bwMode="auto">
            <a:xfrm>
              <a:off x="1952639" y="1455622"/>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sp>
          <p:nvSpPr>
            <p:cNvPr id="33" name="Text Box 16">
              <a:extLst>
                <a:ext uri="{FF2B5EF4-FFF2-40B4-BE49-F238E27FC236}">
                  <a16:creationId xmlns:a16="http://schemas.microsoft.com/office/drawing/2014/main" id="{63F059C5-72C3-429E-84CE-1BD1AC4D5CA7}"/>
                </a:ext>
              </a:extLst>
            </p:cNvPr>
            <p:cNvSpPr txBox="1">
              <a:spLocks noChangeArrowheads="1"/>
            </p:cNvSpPr>
            <p:nvPr/>
          </p:nvSpPr>
          <p:spPr bwMode="auto">
            <a:xfrm>
              <a:off x="1893838" y="1319910"/>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FF0000"/>
                  </a:solidFill>
                  <a:latin typeface="Calibri" panose="020F0502020204030204" pitchFamily="34" charset="0"/>
                </a:rPr>
                <a:t>+</a:t>
              </a:r>
              <a:endParaRPr lang="fr-FR" altLang="fr-FR" sz="825" dirty="0">
                <a:latin typeface="Arial" panose="020B0604020202020204" pitchFamily="34" charset="0"/>
              </a:endParaRPr>
            </a:p>
          </p:txBody>
        </p:sp>
        <p:sp>
          <p:nvSpPr>
            <p:cNvPr id="34" name="Rectangle 33">
              <a:extLst>
                <a:ext uri="{FF2B5EF4-FFF2-40B4-BE49-F238E27FC236}">
                  <a16:creationId xmlns:a16="http://schemas.microsoft.com/office/drawing/2014/main" id="{387D2B3A-E613-4B0A-B038-BC45EDDA6CC8}"/>
                </a:ext>
              </a:extLst>
            </p:cNvPr>
            <p:cNvSpPr>
              <a:spLocks noChangeArrowheads="1"/>
            </p:cNvSpPr>
            <p:nvPr/>
          </p:nvSpPr>
          <p:spPr bwMode="auto">
            <a:xfrm>
              <a:off x="817380" y="1185063"/>
              <a:ext cx="3757345" cy="248932"/>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endParaRPr lang="fr-FR" altLang="fr-FR" sz="1350">
                <a:latin typeface="Arial" panose="020B0604020202020204" pitchFamily="34" charset="0"/>
              </a:endParaRPr>
            </a:p>
          </p:txBody>
        </p:sp>
        <p:sp>
          <p:nvSpPr>
            <p:cNvPr id="35" name="Text Box 18">
              <a:extLst>
                <a:ext uri="{FF2B5EF4-FFF2-40B4-BE49-F238E27FC236}">
                  <a16:creationId xmlns:a16="http://schemas.microsoft.com/office/drawing/2014/main" id="{E2EF026C-79A1-44CA-94F8-C6CE55EABFA7}"/>
                </a:ext>
              </a:extLst>
            </p:cNvPr>
            <p:cNvSpPr txBox="1">
              <a:spLocks noChangeArrowheads="1"/>
            </p:cNvSpPr>
            <p:nvPr/>
          </p:nvSpPr>
          <p:spPr bwMode="auto">
            <a:xfrm>
              <a:off x="2276863" y="1294858"/>
              <a:ext cx="230984" cy="3717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350" b="1" dirty="0">
                  <a:solidFill>
                    <a:srgbClr val="0070C0"/>
                  </a:solidFill>
                  <a:latin typeface="Calibri" panose="020F0502020204030204" pitchFamily="34" charset="0"/>
                </a:rPr>
                <a:t>—</a:t>
              </a:r>
              <a:endParaRPr lang="fr-FR" altLang="fr-FR" sz="825" dirty="0">
                <a:latin typeface="Arial" panose="020B0604020202020204" pitchFamily="34" charset="0"/>
              </a:endParaRPr>
            </a:p>
          </p:txBody>
        </p:sp>
        <p:cxnSp>
          <p:nvCxnSpPr>
            <p:cNvPr id="36" name="AutoShape 19">
              <a:extLst>
                <a:ext uri="{FF2B5EF4-FFF2-40B4-BE49-F238E27FC236}">
                  <a16:creationId xmlns:a16="http://schemas.microsoft.com/office/drawing/2014/main" id="{DF6D3AEC-4225-4E4F-BD3D-8B8AF080FA9C}"/>
                </a:ext>
              </a:extLst>
            </p:cNvPr>
            <p:cNvCxnSpPr>
              <a:cxnSpLocks noChangeShapeType="1"/>
            </p:cNvCxnSpPr>
            <p:nvPr/>
          </p:nvCxnSpPr>
          <p:spPr bwMode="auto">
            <a:xfrm>
              <a:off x="1262665" y="719823"/>
              <a:ext cx="3102249" cy="2687145"/>
            </a:xfrm>
            <a:prstGeom prst="straightConnector1">
              <a:avLst/>
            </a:prstGeom>
            <a:noFill/>
            <a:ln w="254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8" name="AutoShape 20">
              <a:extLst>
                <a:ext uri="{FF2B5EF4-FFF2-40B4-BE49-F238E27FC236}">
                  <a16:creationId xmlns:a16="http://schemas.microsoft.com/office/drawing/2014/main" id="{010B6257-D097-4A60-8A53-1A9BCB8AA175}"/>
                </a:ext>
              </a:extLst>
            </p:cNvPr>
            <p:cNvCxnSpPr>
              <a:cxnSpLocks noChangeShapeType="1"/>
            </p:cNvCxnSpPr>
            <p:nvPr/>
          </p:nvCxnSpPr>
          <p:spPr bwMode="auto">
            <a:xfrm flipV="1">
              <a:off x="4297544" y="1516260"/>
              <a:ext cx="0" cy="1153847"/>
            </a:xfrm>
            <a:prstGeom prst="straightConnector1">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40" name="Text Box 21">
              <a:extLst>
                <a:ext uri="{FF2B5EF4-FFF2-40B4-BE49-F238E27FC236}">
                  <a16:creationId xmlns:a16="http://schemas.microsoft.com/office/drawing/2014/main" id="{394340DC-9CFC-4E1F-8E5C-E9B0FE197DE3}"/>
                </a:ext>
              </a:extLst>
            </p:cNvPr>
            <p:cNvSpPr txBox="1">
              <a:spLocks noChangeArrowheads="1"/>
            </p:cNvSpPr>
            <p:nvPr/>
          </p:nvSpPr>
          <p:spPr bwMode="auto">
            <a:xfrm>
              <a:off x="3516687" y="3135735"/>
              <a:ext cx="857617" cy="3504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200" dirty="0">
                  <a:solidFill>
                    <a:srgbClr val="000000"/>
                  </a:solidFill>
                  <a:latin typeface="Calibri" panose="020F0502020204030204" pitchFamily="34" charset="0"/>
                </a:rPr>
                <a:t>X-ray</a:t>
              </a:r>
              <a:endParaRPr lang="fr-FR" altLang="fr-FR" sz="1050" dirty="0">
                <a:latin typeface="Arial" panose="020B0604020202020204" pitchFamily="34" charset="0"/>
              </a:endParaRPr>
            </a:p>
          </p:txBody>
        </p:sp>
        <p:sp>
          <p:nvSpPr>
            <p:cNvPr id="42" name="Text Box 22">
              <a:extLst>
                <a:ext uri="{FF2B5EF4-FFF2-40B4-BE49-F238E27FC236}">
                  <a16:creationId xmlns:a16="http://schemas.microsoft.com/office/drawing/2014/main" id="{F4C71555-8910-4A51-AEF1-C85BFEECEE14}"/>
                </a:ext>
              </a:extLst>
            </p:cNvPr>
            <p:cNvSpPr txBox="1">
              <a:spLocks noChangeArrowheads="1"/>
            </p:cNvSpPr>
            <p:nvPr/>
          </p:nvSpPr>
          <p:spPr bwMode="auto">
            <a:xfrm>
              <a:off x="3647149" y="1127500"/>
              <a:ext cx="1800397" cy="211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sp>
          <p:nvSpPr>
            <p:cNvPr id="43" name="Text Box 23">
              <a:extLst>
                <a:ext uri="{FF2B5EF4-FFF2-40B4-BE49-F238E27FC236}">
                  <a16:creationId xmlns:a16="http://schemas.microsoft.com/office/drawing/2014/main" id="{DEA38104-BF4B-4D76-832D-89DB6AA8CFC8}"/>
                </a:ext>
              </a:extLst>
            </p:cNvPr>
            <p:cNvSpPr txBox="1">
              <a:spLocks noChangeArrowheads="1"/>
            </p:cNvSpPr>
            <p:nvPr/>
          </p:nvSpPr>
          <p:spPr bwMode="auto">
            <a:xfrm>
              <a:off x="867242" y="2789787"/>
              <a:ext cx="1791413" cy="319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fr-FR" altLang="fr-FR" sz="1100" dirty="0">
                  <a:solidFill>
                    <a:srgbClr val="000000"/>
                  </a:solidFill>
                  <a:latin typeface="Calibri" panose="020F0502020204030204" pitchFamily="34" charset="0"/>
                </a:rPr>
                <a:t>Electrode</a:t>
              </a:r>
              <a:endParaRPr lang="fr-FR" altLang="fr-FR" sz="1050" dirty="0">
                <a:latin typeface="Arial" panose="020B0604020202020204" pitchFamily="34" charset="0"/>
              </a:endParaRPr>
            </a:p>
          </p:txBody>
        </p:sp>
        <p:pic>
          <p:nvPicPr>
            <p:cNvPr id="44" name="Picture 28">
              <a:extLst>
                <a:ext uri="{FF2B5EF4-FFF2-40B4-BE49-F238E27FC236}">
                  <a16:creationId xmlns:a16="http://schemas.microsoft.com/office/drawing/2014/main" id="{5619C4D8-5404-43EF-BBDC-15AF7F19A56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7637" y="1869893"/>
              <a:ext cx="320812" cy="58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4" name="Slide Number Placeholder 3">
            <a:extLst>
              <a:ext uri="{FF2B5EF4-FFF2-40B4-BE49-F238E27FC236}">
                <a16:creationId xmlns:a16="http://schemas.microsoft.com/office/drawing/2014/main" id="{951DB98A-AF11-4FF9-A09D-F29DBD77E0B0}"/>
              </a:ext>
            </a:extLst>
          </p:cNvPr>
          <p:cNvSpPr>
            <a:spLocks noGrp="1"/>
          </p:cNvSpPr>
          <p:nvPr>
            <p:ph type="sldNum" sz="quarter" idx="15"/>
          </p:nvPr>
        </p:nvSpPr>
        <p:spPr/>
        <p:txBody>
          <a:bodyPr/>
          <a:lstStyle/>
          <a:p>
            <a:r>
              <a:rPr lang="fr-FR"/>
              <a:t>Page </a:t>
            </a:r>
            <a:fld id="{733122C9-A0B9-462F-8757-0847AD287B63}" type="slidenum">
              <a:rPr lang="fr-FR" smtClean="0"/>
              <a:pPr/>
              <a:t>9</a:t>
            </a:fld>
            <a:endParaRPr lang="fr-FR"/>
          </a:p>
        </p:txBody>
      </p:sp>
      <p:sp>
        <p:nvSpPr>
          <p:cNvPr id="72" name="TextBox 71">
            <a:extLst>
              <a:ext uri="{FF2B5EF4-FFF2-40B4-BE49-F238E27FC236}">
                <a16:creationId xmlns:a16="http://schemas.microsoft.com/office/drawing/2014/main" id="{98AF4C05-1D65-48C9-B76D-A69376ABC002}"/>
              </a:ext>
            </a:extLst>
          </p:cNvPr>
          <p:cNvSpPr txBox="1"/>
          <p:nvPr/>
        </p:nvSpPr>
        <p:spPr>
          <a:xfrm>
            <a:off x="5259251" y="3850830"/>
            <a:ext cx="6702698" cy="1323439"/>
          </a:xfrm>
          <a:prstGeom prst="rect">
            <a:avLst/>
          </a:prstGeom>
          <a:noFill/>
        </p:spPr>
        <p:txBody>
          <a:bodyPr wrap="square" rtlCol="0">
            <a:spAutoFit/>
          </a:bodyPr>
          <a:lstStyle/>
          <a:p>
            <a:r>
              <a:rPr lang="en-US" sz="2000" dirty="0"/>
              <a:t>X-ray interaction with semiconductor:</a:t>
            </a:r>
          </a:p>
          <a:p>
            <a:pPr marL="742950" lvl="1" indent="-285750">
              <a:buFont typeface="Arial" panose="020B0604020202020204" pitchFamily="34" charset="0"/>
              <a:buChar char="•"/>
            </a:pPr>
            <a:r>
              <a:rPr lang="en-US" sz="2000" b="1" dirty="0">
                <a:solidFill>
                  <a:schemeClr val="accent6"/>
                </a:solidFill>
              </a:rPr>
              <a:t>Photoelectric effect</a:t>
            </a:r>
          </a:p>
          <a:p>
            <a:pPr marL="742950" lvl="1" indent="-285750">
              <a:buFont typeface="Arial" panose="020B0604020202020204" pitchFamily="34" charset="0"/>
              <a:buChar char="•"/>
            </a:pPr>
            <a:r>
              <a:rPr lang="en-US" sz="2000" dirty="0"/>
              <a:t>Compton effect</a:t>
            </a:r>
          </a:p>
          <a:p>
            <a:pPr marL="742950" lvl="1" indent="-285750">
              <a:buFont typeface="Arial" panose="020B0604020202020204" pitchFamily="34" charset="0"/>
              <a:buChar char="•"/>
            </a:pPr>
            <a:r>
              <a:rPr lang="en-US" sz="2000" dirty="0"/>
              <a:t>Pair creation</a:t>
            </a:r>
          </a:p>
        </p:txBody>
      </p:sp>
      <p:pic>
        <p:nvPicPr>
          <p:cNvPr id="37" name="Picture 4" descr="Visual search query image">
            <a:extLst>
              <a:ext uri="{FF2B5EF4-FFF2-40B4-BE49-F238E27FC236}">
                <a16:creationId xmlns:a16="http://schemas.microsoft.com/office/drawing/2014/main" id="{B58C00B6-3291-4DC7-99C3-5A24E2F6B8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8935" y="6222301"/>
            <a:ext cx="720080" cy="56890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C446071-5D43-4FA6-A3F5-0365B701E04B}"/>
              </a:ext>
            </a:extLst>
          </p:cNvPr>
          <p:cNvSpPr>
            <a:spLocks noGrp="1"/>
          </p:cNvSpPr>
          <p:nvPr>
            <p:ph type="ftr" sz="quarter" idx="16"/>
          </p:nvPr>
        </p:nvSpPr>
        <p:spPr/>
        <p:txBody>
          <a:bodyPr/>
          <a:lstStyle/>
          <a:p>
            <a:r>
              <a:rPr lang="it-IT"/>
              <a:t>GDR DI2I - Robin MOLLE - 20/06/2025</a:t>
            </a:r>
            <a:endParaRPr lang="fr-FR"/>
          </a:p>
        </p:txBody>
      </p:sp>
    </p:spTree>
    <p:extLst>
      <p:ext uri="{BB962C8B-B14F-4D97-AF65-F5344CB8AC3E}">
        <p14:creationId xmlns:p14="http://schemas.microsoft.com/office/powerpoint/2010/main" val="811312670"/>
      </p:ext>
    </p:extLst>
  </p:cSld>
  <p:clrMapOvr>
    <a:masterClrMapping/>
  </p:clrMapOvr>
</p:sld>
</file>

<file path=ppt/theme/theme1.xml><?xml version="1.0" encoding="utf-8"?>
<a:theme xmlns:a="http://schemas.openxmlformats.org/drawingml/2006/main" name="ESRF-default">
  <a:themeElements>
    <a:clrScheme name="ESRF-LightBlue">
      <a:dk1>
        <a:sysClr val="windowText" lastClr="000000"/>
      </a:dk1>
      <a:lt1>
        <a:sysClr val="window" lastClr="FFFFFF"/>
      </a:lt1>
      <a:dk2>
        <a:srgbClr val="132577"/>
      </a:dk2>
      <a:lt2>
        <a:srgbClr val="51A026"/>
      </a:lt2>
      <a:accent1>
        <a:srgbClr val="132577"/>
      </a:accent1>
      <a:accent2>
        <a:srgbClr val="ED7703"/>
      </a:accent2>
      <a:accent3>
        <a:srgbClr val="F4A300"/>
      </a:accent3>
      <a:accent4>
        <a:srgbClr val="FFDD00"/>
      </a:accent4>
      <a:accent5>
        <a:srgbClr val="AF007C"/>
      </a:accent5>
      <a:accent6>
        <a:srgbClr val="0098D4"/>
      </a:accent6>
      <a:hlink>
        <a:srgbClr val="000000"/>
      </a:hlink>
      <a:folHlink>
        <a:srgbClr val="000000"/>
      </a:folHlink>
    </a:clrScheme>
    <a:fontScheme name="Solocal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67C11CAC-9023-4D7C-A201-0E73168C1C5C}" vid="{657381B9-D2A2-47F3-8C63-832BC456550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112960</TotalTime>
  <Words>4213</Words>
  <Application>Microsoft Office PowerPoint</Application>
  <PresentationFormat>Grand écran</PresentationFormat>
  <Paragraphs>523</Paragraphs>
  <Slides>31</Slides>
  <Notes>24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31</vt:i4>
      </vt:variant>
    </vt:vector>
  </HeadingPairs>
  <TitlesOfParts>
    <vt:vector size="40" baseType="lpstr">
      <vt:lpstr>Arial</vt:lpstr>
      <vt:lpstr>Calibri</vt:lpstr>
      <vt:lpstr>Cambria Math</vt:lpstr>
      <vt:lpstr>Cooper Black</vt:lpstr>
      <vt:lpstr>ITCOfficinaSans LT Book</vt:lpstr>
      <vt:lpstr>Symbol</vt:lpstr>
      <vt:lpstr>Wingdings</vt:lpstr>
      <vt:lpstr>zelda</vt:lpstr>
      <vt:lpstr>ESRF-default</vt:lpstr>
      <vt:lpstr>Présentation PowerPoint</vt:lpstr>
      <vt:lpstr>ESRF - European Synchrotron Radiation Facility and BM05 Beamline</vt:lpstr>
      <vt:lpstr>Experiment on BM05 beamline</vt:lpstr>
      <vt:lpstr>Experiment on BM05 beamline</vt:lpstr>
      <vt:lpstr>Experiment on BM05 beamline</vt:lpstr>
      <vt:lpstr>x RAY DIFFRACTION Imaging</vt:lpstr>
      <vt:lpstr>Characterization techniques : Bragg diffraction Imaging (monocrystal)</vt:lpstr>
      <vt:lpstr>Experiment on BM05 beamline</vt:lpstr>
      <vt:lpstr>Characterization techniques : X Beam Induced Current</vt:lpstr>
      <vt:lpstr>Characterization techniques : X Beam Induced Current</vt:lpstr>
      <vt:lpstr>Characterization techniques : X Beam Induced Current</vt:lpstr>
      <vt:lpstr>Characterization techniques : X Beam Induced Current</vt:lpstr>
      <vt:lpstr>XBIC  maps  of  various diamonds substrates</vt:lpstr>
      <vt:lpstr>Example of Characterization : scvd diamond as alpha beam monitor</vt:lpstr>
      <vt:lpstr>Example of Characterization : scvd diamond as alpha beam monitor</vt:lpstr>
      <vt:lpstr>Example of Characterization : scvd diamond as alpha beam monitor</vt:lpstr>
      <vt:lpstr>Characterization techniques comparison</vt:lpstr>
      <vt:lpstr>Experiment on BM05 beamline</vt:lpstr>
      <vt:lpstr>Characterization techniques : Time of flight-XBIC</vt:lpstr>
      <vt:lpstr>Characterization techniques : Time of flight-XBIC</vt:lpstr>
      <vt:lpstr>Characterization techniques : Time of flight-XBIC</vt:lpstr>
      <vt:lpstr>Characterization techniques : Time of flight-XBIC</vt:lpstr>
      <vt:lpstr>Example of Characterization : scvd diamond as proton beam monitor</vt:lpstr>
      <vt:lpstr>Example of Characterization : scvd diamond as proton beam monitor</vt:lpstr>
      <vt:lpstr>Conclusion</vt:lpstr>
      <vt:lpstr>Présentation PowerPoint</vt:lpstr>
      <vt:lpstr>Présentation PowerPoint</vt:lpstr>
      <vt:lpstr>Présentation PowerPoint</vt:lpstr>
      <vt:lpstr>LPSC 0V</vt:lpstr>
      <vt:lpstr>LPSC 25 V</vt:lpstr>
      <vt:lpstr>LPSC 25 V</vt:lpstr>
    </vt:vector>
  </TitlesOfParts>
  <Company>ESRF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DEMESSIEUX Laura</dc:creator>
  <cp:lastModifiedBy>Robin Molle</cp:lastModifiedBy>
  <cp:revision>1808</cp:revision>
  <cp:lastPrinted>2020-03-29T14:00:08Z</cp:lastPrinted>
  <dcterms:created xsi:type="dcterms:W3CDTF">2015-04-08T05:55:09Z</dcterms:created>
  <dcterms:modified xsi:type="dcterms:W3CDTF">2025-06-17T10:14:15Z</dcterms:modified>
</cp:coreProperties>
</file>