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7" r:id="rId4"/>
    <p:sldId id="258" r:id="rId5"/>
    <p:sldId id="269" r:id="rId6"/>
    <p:sldId id="260" r:id="rId7"/>
    <p:sldId id="565" r:id="rId8"/>
    <p:sldId id="564" r:id="rId9"/>
    <p:sldId id="563" r:id="rId10"/>
    <p:sldId id="561" r:id="rId11"/>
    <p:sldId id="560" r:id="rId12"/>
    <p:sldId id="562" r:id="rId13"/>
    <p:sldId id="566" r:id="rId14"/>
    <p:sldId id="570" r:id="rId15"/>
    <p:sldId id="263" r:id="rId16"/>
    <p:sldId id="567" r:id="rId17"/>
    <p:sldId id="264" r:id="rId18"/>
    <p:sldId id="462" r:id="rId19"/>
    <p:sldId id="544" r:id="rId20"/>
    <p:sldId id="568" r:id="rId21"/>
    <p:sldId id="268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6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4EC74-2B57-4BEE-B95E-EBD0261B684C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7B2CE-BC89-4FD8-855B-5525D70B4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30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E6978-57ED-404F-8335-3D8611E2BAD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25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CC4CC-F808-4146-8C7A-6578CE065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AF5EDC-19EA-45FF-A86B-E0992AA1D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759789-BC3C-4FEE-A673-19BE5905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83CA-BF69-4C8C-BE90-9071015BF3EF}" type="datetime1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78B1D5-5CBF-4E62-B155-84CF152A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D8FC8-1AE3-4CDB-A5C1-80695F5F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2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CCFEB-357E-4DA9-9854-6BF4750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2EEF10-0A65-49A4-9414-7E2004EF6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E2C30E-3E15-4AAE-BC1E-A86B5EEE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D1D85-6378-4C4C-9ADC-485B592B9788}" type="datetime1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F861A1-DEA1-4162-B1B8-22736029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B8DB16-0D51-4F26-B677-10C2F70D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30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535DD5-2E73-4976-88CC-040FC9330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C7D642-3768-48FF-BD7E-6AA4F0D94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DE341F-2D32-4B64-9AC2-266DFB58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8C19-34EF-4090-93F8-9E277B1BEB6A}" type="datetime1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1FF674-5FB6-45D8-9647-C410A237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DAA3E0-577B-4D31-871F-D443033C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9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EE93F-2041-4985-8CDF-4F74BB87C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903EE-47B2-455C-BB32-04A14925A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748D48-8237-4FD1-AFCD-1027A211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3020-6417-41E7-979A-E93401B6A738}" type="datetime1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1D7A25-5977-497E-83BC-BD60B046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F00F89-E4FF-4DFA-8749-FFCCDF0A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35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DF5A1-CF17-4E01-A5FE-261CD434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CCCBFC-1E89-4040-96F6-58EE34AEF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E8E66A-D85F-4FE5-B47E-7AE102EE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3050-958A-4CEE-A595-433821E32B25}" type="datetime1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68934D-23F6-4652-A4E4-DCB04B4C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902C3B-656B-47F8-ADB3-50F42CE5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16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93E40-5B08-49C8-99FE-370E730A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14CB95-7183-46A1-B120-B1A016C19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17BCDD-E02B-46A0-83CD-D78A97B54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15C273-CF83-4DF9-8C3B-EA84647F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BD69-DC38-49C4-AF68-8B44D962253F}" type="datetime1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58C17B-547E-4978-B7CE-F09E2BAB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4DFD27-B025-4367-9E82-FB407388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87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B300F-DD50-4D7D-91B4-B6F66D24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FA5D07-F052-4797-9181-127051A73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E2DF41-852D-4F38-B5C3-D1C8292B4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E19FBD-6C29-43AD-868E-32B0F8D6B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1CB883-B6DE-46A7-8FD2-CFEE2F92D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3E58F4-172B-4764-B34D-7B2E097D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CE92-1515-486E-B38F-1ACA58B75465}" type="datetime1">
              <a:rPr lang="fr-FR" smtClean="0"/>
              <a:t>18/06/2025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3A79BD-C552-43B5-AFEE-2BA392F7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997DE57-6595-4061-B897-40B487B5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32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2B2EC-4563-4433-80E0-B4214F7A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3C6EAB-2528-4F85-84DA-C629FC2C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8054-3849-4C40-9A73-A350FE687BB0}" type="datetime1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169CE3-A1CA-4C7A-B409-6AC23E2D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285AF5-861A-431C-946B-18B58FA1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92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A16D5A-B355-46A7-86A9-5A3E3D81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831E-A293-46E0-8B39-5E50F035FE20}" type="datetime1">
              <a:rPr lang="fr-FR" smtClean="0"/>
              <a:t>18/06/2025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E47039-E9F4-4820-816B-B3800F91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E4D94C-430B-4340-A205-13F832CC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78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3F722-960F-4E40-8AB3-04B54769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B61515-6866-4C20-8EEF-59A02A73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D93ECC-437C-4D0C-979A-49DD33E52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C6F51-1935-4001-B459-38A0F3A2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26A0-C753-4C5E-9E3E-15AABEBC46F5}" type="datetime1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99E68A-EC73-4E2B-98D0-B8E541BC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6BAAEB-EE6F-490D-941A-2EA1253F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65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1817D-FCC5-4486-B6AF-30318A46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464C7A7-42FC-4EB7-B886-74B39C4E6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97BE4A-9425-4F21-BF21-0B7438A6A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2A9078-956F-471B-9556-FB2D6E11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34F55-368D-486A-A8A5-818090D0A24B}" type="datetime1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DFB6CD-D680-460D-851F-58975223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575D0D-64CE-43BD-89E7-656BA369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98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20E385-CFBD-4492-944F-E08CCD20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4ACE4A-0F0A-463A-86CF-66C7412CF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85D231-1189-4289-AB47-3C8612364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02A566D-0887-4BE1-8349-09BDE0E59CA0}" type="datetime1">
              <a:rPr lang="fr-FR" smtClean="0"/>
              <a:pPr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C0E300-0649-4FAB-B8BB-25A535BB4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259638-C6D5-4BA5-B033-73D17F433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6DC6B92-ED17-4FD0-AB9B-DDBEFCE8B4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9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7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0.png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1.png"/><Relationship Id="rId5" Type="http://schemas.openxmlformats.org/officeDocument/2006/relationships/image" Target="../media/image470.png"/><Relationship Id="rId10" Type="http://schemas.openxmlformats.org/officeDocument/2006/relationships/image" Target="../media/image50.png"/><Relationship Id="rId4" Type="http://schemas.openxmlformats.org/officeDocument/2006/relationships/image" Target="../media/image461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4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emf"/><Relationship Id="rId3" Type="http://schemas.openxmlformats.org/officeDocument/2006/relationships/image" Target="../media/image64.png"/><Relationship Id="rId21" Type="http://schemas.openxmlformats.org/officeDocument/2006/relationships/image" Target="../media/image82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gif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olle@lpsc.in2p3.fr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lgallin@lpsc.in2p3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D49E3-36A0-49D2-B50A-A3821B56E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Le diamant pour la détection de particules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9F8118-6615-45FA-9A1C-D0E6D68AC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Robin Molle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37493D-3DBB-4495-BA95-40E75C52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GDR DI2I - Robin Molle - 20/06/2025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51E832-6A36-4207-9719-B1BF8BCD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>
                <a:solidFill>
                  <a:schemeClr val="tx1"/>
                </a:solidFill>
              </a:rPr>
              <a:t>1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36880" y="1144181"/>
            <a:ext cx="8636000" cy="48705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10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AFAFA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886460" y="1321401"/>
            <a:ext cx="772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Membrane pour le monitorage de microfaisceaux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5665217" y="2228671"/>
            <a:ext cx="2668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Développement d’un moniteur faisceau pour des microfaisceaux d’ions (AIFIRA-MIRCOM)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7A7EC9-E597-4BE7-B1F9-6613095AD724}"/>
              </a:ext>
            </a:extLst>
          </p:cNvPr>
          <p:cNvSpPr/>
          <p:nvPr/>
        </p:nvSpPr>
        <p:spPr>
          <a:xfrm>
            <a:off x="5088583" y="4575666"/>
            <a:ext cx="374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Collaboration LPSC-Institut Néel-ASNR-LP2i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C6D4527-0100-49E8-BE97-792DD45F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25" y="2231834"/>
            <a:ext cx="4528613" cy="134528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6B40B2F-44A3-431F-96E4-64E05A029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25"/>
          <a:stretch/>
        </p:blipFill>
        <p:spPr>
          <a:xfrm>
            <a:off x="801325" y="3920822"/>
            <a:ext cx="4530444" cy="1726066"/>
          </a:xfrm>
          <a:prstGeom prst="rect">
            <a:avLst/>
          </a:prstGeom>
        </p:spPr>
      </p:pic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84F9558A-C01D-471C-B05C-03C90C507953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3398086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36880" y="1144181"/>
            <a:ext cx="8636000" cy="48603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11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CF35D7-D6B4-426B-B2EB-2BE4F45ED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89"/>
          <a:stretch/>
        </p:blipFill>
        <p:spPr>
          <a:xfrm>
            <a:off x="687759" y="2044999"/>
            <a:ext cx="2978059" cy="1253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3C2746-5141-4988-B70A-3D49CBCBD119}"/>
              </a:ext>
            </a:extLst>
          </p:cNvPr>
          <p:cNvSpPr/>
          <p:nvPr/>
        </p:nvSpPr>
        <p:spPr>
          <a:xfrm>
            <a:off x="4384702" y="2784718"/>
            <a:ext cx="3636546" cy="1061726"/>
          </a:xfrm>
          <a:prstGeom prst="rect">
            <a:avLst/>
          </a:prstGeom>
          <a:solidFill>
            <a:srgbClr val="8BA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Diamond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51A9FC-89E4-42D1-93FE-9E9AA98B12E3}"/>
              </a:ext>
            </a:extLst>
          </p:cNvPr>
          <p:cNvSpPr/>
          <p:nvPr/>
        </p:nvSpPr>
        <p:spPr>
          <a:xfrm>
            <a:off x="4384702" y="2622910"/>
            <a:ext cx="3636546" cy="1618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p++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AFFF09-C2B0-4BA0-8C8E-3B1758D14DD6}"/>
              </a:ext>
            </a:extLst>
          </p:cNvPr>
          <p:cNvSpPr/>
          <p:nvPr/>
        </p:nvSpPr>
        <p:spPr>
          <a:xfrm>
            <a:off x="4640889" y="2461102"/>
            <a:ext cx="1108710" cy="161808"/>
          </a:xfrm>
          <a:prstGeom prst="rect">
            <a:avLst/>
          </a:prstGeom>
          <a:solidFill>
            <a:srgbClr val="8BA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	p-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151F82-1C65-4600-AC7B-B9384DCAA738}"/>
              </a:ext>
            </a:extLst>
          </p:cNvPr>
          <p:cNvSpPr/>
          <p:nvPr/>
        </p:nvSpPr>
        <p:spPr>
          <a:xfrm>
            <a:off x="5749600" y="2511279"/>
            <a:ext cx="1108710" cy="114058"/>
          </a:xfrm>
          <a:prstGeom prst="rect">
            <a:avLst/>
          </a:prstGeom>
          <a:solidFill>
            <a:srgbClr val="8BA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6EB82-9686-40B4-83F4-A8265FD38E2C}"/>
              </a:ext>
            </a:extLst>
          </p:cNvPr>
          <p:cNvSpPr/>
          <p:nvPr/>
        </p:nvSpPr>
        <p:spPr>
          <a:xfrm>
            <a:off x="6858310" y="2571096"/>
            <a:ext cx="1135397" cy="53358"/>
          </a:xfrm>
          <a:prstGeom prst="rect">
            <a:avLst/>
          </a:prstGeom>
          <a:solidFill>
            <a:srgbClr val="8BA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535D1C9-3416-4797-A87B-BB37F29F06EE}"/>
              </a:ext>
            </a:extLst>
          </p:cNvPr>
          <p:cNvCxnSpPr/>
          <p:nvPr/>
        </p:nvCxnSpPr>
        <p:spPr>
          <a:xfrm>
            <a:off x="5109519" y="2203812"/>
            <a:ext cx="0" cy="7391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1853E5A-2FB1-456B-8FAD-D21058AE3E03}"/>
              </a:ext>
            </a:extLst>
          </p:cNvPr>
          <p:cNvCxnSpPr>
            <a:cxnSpLocks/>
          </p:cNvCxnSpPr>
          <p:nvPr/>
        </p:nvCxnSpPr>
        <p:spPr>
          <a:xfrm>
            <a:off x="7311699" y="2203812"/>
            <a:ext cx="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42A8DCC5-9D19-4B84-A1B1-FC73BE1FC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51" y="4653171"/>
            <a:ext cx="1214292" cy="12142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D6E8C3-602A-4CA8-9132-E2380CEEE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08" y="4730528"/>
            <a:ext cx="1022002" cy="1022002"/>
          </a:xfrm>
          <a:prstGeom prst="rect">
            <a:avLst/>
          </a:prstGeom>
        </p:spPr>
      </p:pic>
      <p:pic>
        <p:nvPicPr>
          <p:cNvPr id="25" name="Picture 10" descr="Page d'accueil - Institut Neel">
            <a:extLst>
              <a:ext uri="{FF2B5EF4-FFF2-40B4-BE49-F238E27FC236}">
                <a16:creationId xmlns:a16="http://schemas.microsoft.com/office/drawing/2014/main" id="{4465BAA8-D7FF-4A1E-8DE2-38AEB168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57" y="4826023"/>
            <a:ext cx="1369188" cy="8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36CED2-E8F7-4857-BB36-AF1C49295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049" y="4335984"/>
            <a:ext cx="1578133" cy="15314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971040" y="1321401"/>
            <a:ext cx="55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Télescope Delta E-E monolithique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51C52D1-6905-4DBB-8F67-672F138B372F}"/>
              </a:ext>
            </a:extLst>
          </p:cNvPr>
          <p:cNvSpPr txBox="1"/>
          <p:nvPr/>
        </p:nvSpPr>
        <p:spPr>
          <a:xfrm>
            <a:off x="3795730" y="4243952"/>
            <a:ext cx="510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Collaboration </a:t>
            </a:r>
            <a:r>
              <a:rPr lang="fr-FR" dirty="0" err="1"/>
              <a:t>Diamfab</a:t>
            </a:r>
            <a:r>
              <a:rPr lang="fr-FR" dirty="0"/>
              <a:t>-institut Néel-LPSC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E6C6AEC-0D14-4D65-9D38-815891CFA84E}"/>
              </a:ext>
            </a:extLst>
          </p:cNvPr>
          <p:cNvSpPr txBox="1"/>
          <p:nvPr/>
        </p:nvSpPr>
        <p:spPr>
          <a:xfrm>
            <a:off x="436880" y="3480377"/>
            <a:ext cx="3484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Détecteur à étages pour l’identification de particules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0482414-07E4-41AA-A534-535BD26E580B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18787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50025" y="1115807"/>
            <a:ext cx="8859520" cy="35476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12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2A2A8B47-E7DC-4833-9035-81A45489589F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Applications médicales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971040" y="1321401"/>
            <a:ext cx="55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Banc de tests XBIC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4102100" y="1905358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Développement d’un banc de tests expérimental pour la caractérisation de matériaux.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3A6276A-307D-4723-853D-FE39C925F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4" t="10380"/>
          <a:stretch/>
        </p:blipFill>
        <p:spPr>
          <a:xfrm>
            <a:off x="3711384" y="2992964"/>
            <a:ext cx="3988849" cy="153724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AE90E8E-A750-4242-9CC8-6A0AADBE7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10396" r="51692" b="1558"/>
          <a:stretch/>
        </p:blipFill>
        <p:spPr>
          <a:xfrm>
            <a:off x="655778" y="1930186"/>
            <a:ext cx="2895142" cy="2360968"/>
          </a:xfrm>
          <a:prstGeom prst="rect">
            <a:avLst/>
          </a:prstGeom>
        </p:spPr>
      </p:pic>
      <p:pic>
        <p:nvPicPr>
          <p:cNvPr id="19" name="Picture 24" descr="European Synchrotron Radiation Facility — Wikipédia">
            <a:extLst>
              <a:ext uri="{FF2B5EF4-FFF2-40B4-BE49-F238E27FC236}">
                <a16:creationId xmlns:a16="http://schemas.microsoft.com/office/drawing/2014/main" id="{24DB4AA4-466C-4FA4-9150-95C62DB2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97" y="3296893"/>
            <a:ext cx="1207728" cy="92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1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50025" y="1115807"/>
            <a:ext cx="8859520" cy="4532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13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971040" y="1321401"/>
            <a:ext cx="55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Mesures de mobilités à bas champs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5314884" y="2792380"/>
            <a:ext cx="3673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Mesures de précision sur les mobilités de porteurs de charges  à basse températures</a:t>
            </a:r>
          </a:p>
        </p:txBody>
      </p:sp>
      <p:pic>
        <p:nvPicPr>
          <p:cNvPr id="20" name="Picture 10" descr="Page d'accueil - Institut Neel">
            <a:extLst>
              <a:ext uri="{FF2B5EF4-FFF2-40B4-BE49-F238E27FC236}">
                <a16:creationId xmlns:a16="http://schemas.microsoft.com/office/drawing/2014/main" id="{4BAE5241-C037-4B51-AB99-56AE97AB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19" y="4538242"/>
            <a:ext cx="1369188" cy="8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EB16400-F7A4-4257-9070-335CEABA2FB6}"/>
              </a:ext>
            </a:extLst>
          </p:cNvPr>
          <p:cNvSpPr/>
          <p:nvPr/>
        </p:nvSpPr>
        <p:spPr>
          <a:xfrm>
            <a:off x="4711255" y="416814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Collaboration LPSC-Institut Néel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C8E8BF9-1A51-4A01-8CA0-8FC5EC5D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66" y="2799709"/>
            <a:ext cx="3673777" cy="275533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F3A3212-C9B2-4508-9AC3-E04C7BF7B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49" y="1982796"/>
            <a:ext cx="5225080" cy="816913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33C24D1-7E14-4B90-9661-846DF5A5D6D2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132545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5E220-AD85-464D-8E5A-E718EB26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Flux versus Fluence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835B1C-625F-4A46-8C66-39101D1A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957C0A-79E8-415F-95E0-9F46F180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14</a:t>
            </a:fld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346CB0EE-7603-45E5-A0E0-34FCD7895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7052" y="2121422"/>
            <a:ext cx="3675040" cy="1565886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6BED226F-8D90-4497-9BC9-733D4BC5E330}"/>
              </a:ext>
            </a:extLst>
          </p:cNvPr>
          <p:cNvGrpSpPr/>
          <p:nvPr/>
        </p:nvGrpSpPr>
        <p:grpSpPr>
          <a:xfrm>
            <a:off x="1441123" y="1836018"/>
            <a:ext cx="1666463" cy="1802296"/>
            <a:chOff x="6892797" y="1778143"/>
            <a:chExt cx="1666463" cy="1802296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7C8D96FD-E7F4-45CD-B581-C1F1B55B1D2E}"/>
                </a:ext>
              </a:extLst>
            </p:cNvPr>
            <p:cNvCxnSpPr>
              <a:cxnSpLocks/>
            </p:cNvCxnSpPr>
            <p:nvPr/>
          </p:nvCxnSpPr>
          <p:spPr>
            <a:xfrm>
              <a:off x="6892798" y="1778143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92FB2A15-97E2-4FBA-BC6F-C850F43B9E14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67" y="2228717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7BE6C4F4-7AD9-4F1E-9B53-09616F5EEEA0}"/>
                </a:ext>
              </a:extLst>
            </p:cNvPr>
            <p:cNvCxnSpPr>
              <a:cxnSpLocks/>
            </p:cNvCxnSpPr>
            <p:nvPr/>
          </p:nvCxnSpPr>
          <p:spPr>
            <a:xfrm>
              <a:off x="6892797" y="2619656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2ADDCF09-906A-4F28-9DC7-008D2030F24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66" y="2960900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3410452D-6F8F-4850-96BC-2EE00BB1A96E}"/>
                </a:ext>
              </a:extLst>
            </p:cNvPr>
            <p:cNvCxnSpPr>
              <a:cxnSpLocks/>
            </p:cNvCxnSpPr>
            <p:nvPr/>
          </p:nvCxnSpPr>
          <p:spPr>
            <a:xfrm>
              <a:off x="7060096" y="3580439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C2B34B4-23DC-43E6-9F98-AA765E805F3A}"/>
                </a:ext>
              </a:extLst>
            </p:cNvPr>
            <p:cNvCxnSpPr>
              <a:cxnSpLocks/>
            </p:cNvCxnSpPr>
            <p:nvPr/>
          </p:nvCxnSpPr>
          <p:spPr>
            <a:xfrm>
              <a:off x="7296991" y="3285578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33191E04-7425-47C9-A2CA-BDBDC52E7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79369" y="2424187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BFF8B32C-4957-4E15-A9DD-2FB245CD8957}"/>
                </a:ext>
              </a:extLst>
            </p:cNvPr>
            <p:cNvCxnSpPr>
              <a:cxnSpLocks/>
            </p:cNvCxnSpPr>
            <p:nvPr/>
          </p:nvCxnSpPr>
          <p:spPr>
            <a:xfrm>
              <a:off x="7060096" y="1884161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8A8E7F85-0820-4C96-9209-1FE5A8C739DB}"/>
              </a:ext>
            </a:extLst>
          </p:cNvPr>
          <p:cNvGrpSpPr/>
          <p:nvPr/>
        </p:nvGrpSpPr>
        <p:grpSpPr>
          <a:xfrm>
            <a:off x="1463768" y="1640428"/>
            <a:ext cx="1598549" cy="2206487"/>
            <a:chOff x="854754" y="3740350"/>
            <a:chExt cx="1598549" cy="2206487"/>
          </a:xfrm>
        </p:grpSpPr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85EF6E9A-9577-4CCC-96AD-77CEA7850BA1}"/>
                </a:ext>
              </a:extLst>
            </p:cNvPr>
            <p:cNvCxnSpPr>
              <a:cxnSpLocks/>
            </p:cNvCxnSpPr>
            <p:nvPr/>
          </p:nvCxnSpPr>
          <p:spPr>
            <a:xfrm>
              <a:off x="1191033" y="3740350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00D1D11D-DEB3-4FD7-B7E3-5D9EAAD15AA5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2" y="4190924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98298599-322F-4E9E-B3C0-A0D4EE23E640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2" y="4581863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4BF810B8-0A09-4033-A192-397548BAAB92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1" y="5072194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F127BCCE-F37B-4865-919A-78303278088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761" y="5542646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DA2935EC-F4D0-44C1-BFEF-676222D2BC5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5350365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0702DFCA-7FCF-45C7-BD96-EB14F72AE3C9}"/>
                </a:ext>
              </a:extLst>
            </p:cNvPr>
            <p:cNvCxnSpPr>
              <a:cxnSpLocks/>
            </p:cNvCxnSpPr>
            <p:nvPr/>
          </p:nvCxnSpPr>
          <p:spPr>
            <a:xfrm>
              <a:off x="1191034" y="4386394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75CEBC91-8298-4B6A-A028-3812EB70CB92}"/>
                </a:ext>
              </a:extLst>
            </p:cNvPr>
            <p:cNvCxnSpPr>
              <a:cxnSpLocks/>
            </p:cNvCxnSpPr>
            <p:nvPr/>
          </p:nvCxnSpPr>
          <p:spPr>
            <a:xfrm>
              <a:off x="964087" y="3832867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8C6A3FED-DD7E-4CE2-B4FA-A4F3ABD90263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6" y="4035211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5856CF93-01FB-4579-ACA3-EBA051F94EC1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25" y="4485785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7" name="Connecteur droit avec flèche 76">
              <a:extLst>
                <a:ext uri="{FF2B5EF4-FFF2-40B4-BE49-F238E27FC236}">
                  <a16:creationId xmlns:a16="http://schemas.microsoft.com/office/drawing/2014/main" id="{6F519AFD-ECCC-4080-8C77-354398FAF55E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5" y="4876724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E394CAF5-FB53-4E4B-8068-DD6775C09F1F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24" y="5217968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07AB012D-5754-46E2-B668-831042ADE4AB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30" y="5946837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B9F1702F-76C4-43AC-A08F-D8EB13065737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5661915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id="{F526C2BC-CACE-4890-82B8-20E2D7FDF406}"/>
                </a:ext>
              </a:extLst>
            </p:cNvPr>
            <p:cNvCxnSpPr>
              <a:cxnSpLocks/>
            </p:cNvCxnSpPr>
            <p:nvPr/>
          </p:nvCxnSpPr>
          <p:spPr>
            <a:xfrm>
              <a:off x="1141327" y="4681255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2" name="Connecteur droit avec flèche 81">
              <a:extLst>
                <a:ext uri="{FF2B5EF4-FFF2-40B4-BE49-F238E27FC236}">
                  <a16:creationId xmlns:a16="http://schemas.microsoft.com/office/drawing/2014/main" id="{992FAAEF-FFBC-4A19-8927-79F77F6C0511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4" y="4303568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</p:grpSp>
      <p:graphicFrame>
        <p:nvGraphicFramePr>
          <p:cNvPr id="83" name="Tableau 82">
            <a:extLst>
              <a:ext uri="{FF2B5EF4-FFF2-40B4-BE49-F238E27FC236}">
                <a16:creationId xmlns:a16="http://schemas.microsoft.com/office/drawing/2014/main" id="{DD49BF5A-EE04-4E29-BF30-D07A119A7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846623"/>
              </p:ext>
            </p:extLst>
          </p:nvPr>
        </p:nvGraphicFramePr>
        <p:xfrm>
          <a:off x="109226" y="4825409"/>
          <a:ext cx="5845533" cy="1645920"/>
        </p:xfrm>
        <a:graphic>
          <a:graphicData uri="http://schemas.openxmlformats.org/drawingml/2006/table">
            <a:tbl>
              <a:tblPr firstRow="1" bandRow="1"/>
              <a:tblGrid>
                <a:gridCol w="1520687">
                  <a:extLst>
                    <a:ext uri="{9D8B030D-6E8A-4147-A177-3AD203B41FA5}">
                      <a16:colId xmlns:a16="http://schemas.microsoft.com/office/drawing/2014/main" val="3775624305"/>
                    </a:ext>
                  </a:extLst>
                </a:gridCol>
                <a:gridCol w="2376335">
                  <a:extLst>
                    <a:ext uri="{9D8B030D-6E8A-4147-A177-3AD203B41FA5}">
                      <a16:colId xmlns:a16="http://schemas.microsoft.com/office/drawing/2014/main" val="2613126803"/>
                    </a:ext>
                  </a:extLst>
                </a:gridCol>
                <a:gridCol w="1948511">
                  <a:extLst>
                    <a:ext uri="{9D8B030D-6E8A-4147-A177-3AD203B41FA5}">
                      <a16:colId xmlns:a16="http://schemas.microsoft.com/office/drawing/2014/main" val="1703259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fr-FR" sz="30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latin typeface="+mn-lt"/>
                        </a:rPr>
                        <a:t>Unités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latin typeface="+mn-lt"/>
                        </a:rPr>
                        <a:t>Valeur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66122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latin typeface="+mn-lt"/>
                        </a:rPr>
                        <a:t>Flux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latin typeface="+mn-lt"/>
                        </a:rPr>
                        <a:t>particule/cm²/s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30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2385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2400" dirty="0">
                          <a:latin typeface="+mn-lt"/>
                        </a:rPr>
                        <a:t>Fluence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</a:rPr>
                        <a:t>particule/cm²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30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614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4880476E-5D6E-4A2A-AEF7-BCCF0E0E460B}"/>
                  </a:ext>
                </a:extLst>
              </p:cNvPr>
              <p:cNvSpPr txBox="1"/>
              <p:nvPr/>
            </p:nvSpPr>
            <p:spPr>
              <a:xfrm>
                <a:off x="3655365" y="2482062"/>
                <a:ext cx="14163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fr-FR" sz="1600" dirty="0">
                    <a:solidFill>
                      <a:schemeClr val="tx1"/>
                    </a:solidFill>
                  </a:rPr>
                  <a:t>Supposons </a:t>
                </a:r>
              </a:p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fr-FR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4880476E-5D6E-4A2A-AEF7-BCCF0E0E4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65" y="2482062"/>
                <a:ext cx="1416334" cy="584775"/>
              </a:xfrm>
              <a:prstGeom prst="rect">
                <a:avLst/>
              </a:prstGeom>
              <a:blipFill>
                <a:blip r:embed="rId3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e 84">
            <a:extLst>
              <a:ext uri="{FF2B5EF4-FFF2-40B4-BE49-F238E27FC236}">
                <a16:creationId xmlns:a16="http://schemas.microsoft.com/office/drawing/2014/main" id="{7EC3BAF5-DA94-4C9D-9741-139069DA3B2D}"/>
              </a:ext>
            </a:extLst>
          </p:cNvPr>
          <p:cNvGrpSpPr/>
          <p:nvPr/>
        </p:nvGrpSpPr>
        <p:grpSpPr>
          <a:xfrm>
            <a:off x="1592158" y="2278885"/>
            <a:ext cx="1419639" cy="1027044"/>
            <a:chOff x="2428463" y="2331101"/>
            <a:chExt cx="1419639" cy="1027044"/>
          </a:xfrm>
        </p:grpSpPr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DFD9682E-43A9-4E10-BB20-B32A5612F71F}"/>
                </a:ext>
              </a:extLst>
            </p:cNvPr>
            <p:cNvCxnSpPr>
              <a:cxnSpLocks/>
            </p:cNvCxnSpPr>
            <p:nvPr/>
          </p:nvCxnSpPr>
          <p:spPr>
            <a:xfrm>
              <a:off x="2585833" y="2331101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7644129D-82D2-4573-8A67-1A2073276CA9}"/>
                </a:ext>
              </a:extLst>
            </p:cNvPr>
            <p:cNvCxnSpPr>
              <a:cxnSpLocks/>
            </p:cNvCxnSpPr>
            <p:nvPr/>
          </p:nvCxnSpPr>
          <p:spPr>
            <a:xfrm>
              <a:off x="2428463" y="2722040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8A93A62C-9242-4585-B462-F6251B2934A0}"/>
                </a:ext>
              </a:extLst>
            </p:cNvPr>
            <p:cNvCxnSpPr>
              <a:cxnSpLocks/>
            </p:cNvCxnSpPr>
            <p:nvPr/>
          </p:nvCxnSpPr>
          <p:spPr>
            <a:xfrm>
              <a:off x="2585832" y="3212371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9" name="Connecteur droit avec flèche 88">
              <a:extLst>
                <a:ext uri="{FF2B5EF4-FFF2-40B4-BE49-F238E27FC236}">
                  <a16:creationId xmlns:a16="http://schemas.microsoft.com/office/drawing/2014/main" id="{91A3EBEE-06D6-4E3C-9595-812FDF897716}"/>
                </a:ext>
              </a:extLst>
            </p:cNvPr>
            <p:cNvCxnSpPr>
              <a:cxnSpLocks/>
            </p:cNvCxnSpPr>
            <p:nvPr/>
          </p:nvCxnSpPr>
          <p:spPr>
            <a:xfrm>
              <a:off x="2536125" y="3358145"/>
              <a:ext cx="126226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0" name="ZoneTexte 89">
            <a:extLst>
              <a:ext uri="{FF2B5EF4-FFF2-40B4-BE49-F238E27FC236}">
                <a16:creationId xmlns:a16="http://schemas.microsoft.com/office/drawing/2014/main" id="{E58C0ABA-3EC4-47C0-8362-2474704C9ABC}"/>
              </a:ext>
            </a:extLst>
          </p:cNvPr>
          <p:cNvSpPr txBox="1"/>
          <p:nvPr/>
        </p:nvSpPr>
        <p:spPr>
          <a:xfrm>
            <a:off x="4028518" y="5397181"/>
            <a:ext cx="1878328" cy="523220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58EC130E-A3A9-44A8-B501-444B76E29934}"/>
              </a:ext>
            </a:extLst>
          </p:cNvPr>
          <p:cNvSpPr txBox="1"/>
          <p:nvPr/>
        </p:nvSpPr>
        <p:spPr>
          <a:xfrm>
            <a:off x="4022191" y="5937487"/>
            <a:ext cx="1878327" cy="52322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0FE0EEDF-8B52-45C3-AFE5-FC797BF3544B}"/>
              </a:ext>
            </a:extLst>
          </p:cNvPr>
          <p:cNvSpPr txBox="1"/>
          <p:nvPr/>
        </p:nvSpPr>
        <p:spPr>
          <a:xfrm>
            <a:off x="4454572" y="5935194"/>
            <a:ext cx="1212563" cy="52322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00B050"/>
                </a:solidFill>
              </a:rPr>
              <a:t>8</a:t>
            </a:r>
            <a:r>
              <a:rPr lang="fr-FR" sz="2800" dirty="0">
                <a:solidFill>
                  <a:prstClr val="black"/>
                </a:solidFill>
              </a:rPr>
              <a:t> + </a:t>
            </a:r>
            <a:r>
              <a:rPr lang="fr-FR" sz="2800" dirty="0">
                <a:solidFill>
                  <a:srgbClr val="7030A0"/>
                </a:solidFill>
              </a:rPr>
              <a:t>16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643D2550-6613-4590-BDF7-CDFE5E2952CD}"/>
              </a:ext>
            </a:extLst>
          </p:cNvPr>
          <p:cNvSpPr txBox="1"/>
          <p:nvPr/>
        </p:nvSpPr>
        <p:spPr>
          <a:xfrm>
            <a:off x="4020759" y="5393023"/>
            <a:ext cx="1878328" cy="523220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7030A0"/>
                </a:solidFill>
              </a:rPr>
              <a:t>16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EE2A4342-DA66-4A43-B675-E7E7E1C0FB2A}"/>
              </a:ext>
            </a:extLst>
          </p:cNvPr>
          <p:cNvSpPr txBox="1"/>
          <p:nvPr/>
        </p:nvSpPr>
        <p:spPr>
          <a:xfrm>
            <a:off x="4028517" y="5393023"/>
            <a:ext cx="1878329" cy="523220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DE33AD2F-2362-4995-AFC5-13AA0F2FF26E}"/>
              </a:ext>
            </a:extLst>
          </p:cNvPr>
          <p:cNvSpPr txBox="1"/>
          <p:nvPr/>
        </p:nvSpPr>
        <p:spPr>
          <a:xfrm>
            <a:off x="4116494" y="5931925"/>
            <a:ext cx="1814504" cy="52322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srgbClr val="00B050"/>
                </a:solidFill>
              </a:rPr>
              <a:t>8</a:t>
            </a:r>
            <a:r>
              <a:rPr lang="fr-FR" sz="2800" dirty="0">
                <a:solidFill>
                  <a:prstClr val="black"/>
                </a:solidFill>
              </a:rPr>
              <a:t> + </a:t>
            </a:r>
            <a:r>
              <a:rPr lang="fr-FR" sz="2800" dirty="0">
                <a:solidFill>
                  <a:srgbClr val="7030A0"/>
                </a:solidFill>
              </a:rPr>
              <a:t>16 </a:t>
            </a:r>
            <a:r>
              <a:rPr lang="fr-FR" sz="2800" dirty="0">
                <a:solidFill>
                  <a:prstClr val="black"/>
                </a:solidFill>
              </a:rPr>
              <a:t>+ </a:t>
            </a:r>
            <a:r>
              <a:rPr lang="fr-FR" sz="2800" dirty="0">
                <a:solidFill>
                  <a:srgbClr val="FF0000"/>
                </a:solidFill>
              </a:rPr>
              <a:t>4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8D979599-2E2C-479A-9E16-A236A6EAD928}"/>
              </a:ext>
            </a:extLst>
          </p:cNvPr>
          <p:cNvSpPr txBox="1"/>
          <p:nvPr/>
        </p:nvSpPr>
        <p:spPr>
          <a:xfrm>
            <a:off x="4206104" y="5942349"/>
            <a:ext cx="1635283" cy="52322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800" dirty="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C1C974BD-8745-4647-B37D-4ADBB02D32F1}"/>
              </a:ext>
            </a:extLst>
          </p:cNvPr>
          <p:cNvSpPr/>
          <p:nvPr/>
        </p:nvSpPr>
        <p:spPr>
          <a:xfrm>
            <a:off x="6317643" y="990422"/>
            <a:ext cx="5627867" cy="73824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fr-FR" sz="2400" dirty="0">
                <a:solidFill>
                  <a:prstClr val="black"/>
                </a:solidFill>
              </a:rPr>
              <a:t>Le </a:t>
            </a:r>
            <a:r>
              <a:rPr lang="fr-FR" sz="2400" b="1" dirty="0">
                <a:solidFill>
                  <a:prstClr val="black"/>
                </a:solidFill>
              </a:rPr>
              <a:t>flux </a:t>
            </a:r>
            <a:r>
              <a:rPr lang="fr-FR" sz="2400" dirty="0">
                <a:solidFill>
                  <a:prstClr val="black"/>
                </a:solidFill>
              </a:rPr>
              <a:t>représente </a:t>
            </a:r>
            <a:r>
              <a:rPr lang="fr-FR" sz="2400" b="1" dirty="0">
                <a:solidFill>
                  <a:prstClr val="black"/>
                </a:solidFill>
              </a:rPr>
              <a:t>la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b="1" dirty="0">
                <a:solidFill>
                  <a:prstClr val="black"/>
                </a:solidFill>
              </a:rPr>
              <a:t>vitesse</a:t>
            </a:r>
            <a:r>
              <a:rPr lang="fr-FR" sz="2400" dirty="0">
                <a:solidFill>
                  <a:prstClr val="black"/>
                </a:solidFill>
              </a:rPr>
              <a:t> de délivrance faisceau</a:t>
            </a:r>
          </a:p>
        </p:txBody>
      </p:sp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51109074-1C13-4521-A974-C0793C0B7341}"/>
              </a:ext>
            </a:extLst>
          </p:cNvPr>
          <p:cNvSpPr/>
          <p:nvPr/>
        </p:nvSpPr>
        <p:spPr>
          <a:xfrm>
            <a:off x="6518800" y="3561993"/>
            <a:ext cx="5225555" cy="7185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fr-FR" sz="2400" dirty="0">
                <a:solidFill>
                  <a:prstClr val="black"/>
                </a:solidFill>
              </a:rPr>
              <a:t>La </a:t>
            </a:r>
            <a:r>
              <a:rPr lang="fr-FR" sz="2400" b="1" dirty="0">
                <a:solidFill>
                  <a:prstClr val="black"/>
                </a:solidFill>
              </a:rPr>
              <a:t>fluence</a:t>
            </a:r>
            <a:r>
              <a:rPr lang="fr-FR" sz="2400" dirty="0">
                <a:solidFill>
                  <a:prstClr val="black"/>
                </a:solidFill>
              </a:rPr>
              <a:t> concerne </a:t>
            </a:r>
            <a:r>
              <a:rPr lang="fr-FR" sz="2400" b="1" dirty="0">
                <a:solidFill>
                  <a:prstClr val="black"/>
                </a:solidFill>
              </a:rPr>
              <a:t>l’historique</a:t>
            </a:r>
            <a:r>
              <a:rPr lang="fr-FR" sz="2400" dirty="0">
                <a:solidFill>
                  <a:prstClr val="black"/>
                </a:solidFill>
              </a:rPr>
              <a:t> du détecteur</a:t>
            </a:r>
          </a:p>
        </p:txBody>
      </p:sp>
      <p:sp>
        <p:nvSpPr>
          <p:cNvPr id="102" name="TextBox 6">
            <a:extLst>
              <a:ext uri="{FF2B5EF4-FFF2-40B4-BE49-F238E27FC236}">
                <a16:creationId xmlns:a16="http://schemas.microsoft.com/office/drawing/2014/main" id="{0B7A1820-1062-0AF4-C257-15F339CD6781}"/>
              </a:ext>
            </a:extLst>
          </p:cNvPr>
          <p:cNvSpPr txBox="1"/>
          <p:nvPr/>
        </p:nvSpPr>
        <p:spPr>
          <a:xfrm>
            <a:off x="6307499" y="1901950"/>
            <a:ext cx="563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>
                <a:sym typeface="Wingdings" pitchFamily="2" charset="2"/>
              </a:rPr>
              <a:t> Le détecteur doit pouvoir représenter les variations d’intensité de faisceau</a:t>
            </a:r>
            <a:endParaRPr lang="fr-FR" sz="2400" dirty="0"/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97FF8FB8-F018-A892-C41E-9F9124162DC5}"/>
              </a:ext>
            </a:extLst>
          </p:cNvPr>
          <p:cNvSpPr txBox="1"/>
          <p:nvPr/>
        </p:nvSpPr>
        <p:spPr>
          <a:xfrm>
            <a:off x="6735582" y="4611143"/>
            <a:ext cx="478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itchFamily="2" charset="2"/>
              </a:rPr>
              <a:t>Le détecteur doit se comporter de la même façon… </a:t>
            </a:r>
          </a:p>
          <a:p>
            <a:pPr algn="ctr"/>
            <a:r>
              <a:rPr lang="fr-FR" sz="2400" dirty="0">
                <a:sym typeface="Wingdings" pitchFamily="2" charset="2"/>
              </a:rPr>
              <a:t>mais pour combien de temps?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8741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174 -0.00601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17682 0.00139 " pathEditMode="relative" rAng="0" ptsTypes="AA">
                                      <p:cBhvr>
                                        <p:cTn id="23" dur="1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459 -0.00371 " pathEditMode="relative" rAng="0" ptsTypes="AA">
                                      <p:cBhvr>
                                        <p:cTn id="40" dur="1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6" grpId="0" animBg="1"/>
      <p:bldP spid="99" grpId="0" animBg="1"/>
      <p:bldP spid="100" grpId="0" animBg="1"/>
      <p:bldP spid="102" grpId="0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AB0F77CC-0EFC-4260-95FA-BDC24D12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72" y="2572151"/>
            <a:ext cx="4983158" cy="23795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71DDFD5-5ADA-4CD2-BF28-AAC8FB47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17680" cy="1325563"/>
          </a:xfrm>
        </p:spPr>
        <p:txBody>
          <a:bodyPr/>
          <a:lstStyle/>
          <a:p>
            <a:r>
              <a:rPr lang="fr-FR" dirty="0"/>
              <a:t>Développements : performances des détecteurs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45F1B41-BD03-4566-80BC-0348770CA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19" y="1825625"/>
            <a:ext cx="5821681" cy="4351338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Caractérisation en fonction du flux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70179-9602-43EE-86FF-F0320373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ABA2A-B500-4959-ADF8-DF590C09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15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FCF0AD-08E9-4E2F-AA59-62974B89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90" y="2436339"/>
            <a:ext cx="3457148" cy="259286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58E8A5-CA1F-4FE3-8B6D-A0DEF9BA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0" y="2436339"/>
            <a:ext cx="3443620" cy="3088497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F87186F-E454-4217-98B9-AAD88B3D2FC7}"/>
              </a:ext>
            </a:extLst>
          </p:cNvPr>
          <p:cNvSpPr/>
          <p:nvPr/>
        </p:nvSpPr>
        <p:spPr>
          <a:xfrm>
            <a:off x="646047" y="2964180"/>
            <a:ext cx="1533274" cy="29685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1"/>
                </a:solidFill>
              </a:rPr>
              <a:t>Protons 68 MeV</a:t>
            </a:r>
            <a:endParaRPr lang="fr-FR" sz="1050" b="1" dirty="0">
              <a:solidFill>
                <a:schemeClr val="accent1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4867E80-1CA4-40B7-AC7F-775DD3909B9D}"/>
              </a:ext>
            </a:extLst>
          </p:cNvPr>
          <p:cNvSpPr/>
          <p:nvPr/>
        </p:nvSpPr>
        <p:spPr>
          <a:xfrm>
            <a:off x="4249688" y="2964180"/>
            <a:ext cx="1533274" cy="29685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1"/>
                </a:solidFill>
              </a:rPr>
              <a:t>Alpha 64 MeV</a:t>
            </a:r>
            <a:endParaRPr lang="fr-FR" sz="1050" b="1" dirty="0">
              <a:solidFill>
                <a:schemeClr val="accent1"/>
              </a:solidFill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14F7A1D-02CA-494E-8A68-4DC14EFCF91F}"/>
              </a:ext>
            </a:extLst>
          </p:cNvPr>
          <p:cNvSpPr/>
          <p:nvPr/>
        </p:nvSpPr>
        <p:spPr>
          <a:xfrm>
            <a:off x="8056239" y="2964180"/>
            <a:ext cx="1533274" cy="29685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1"/>
                </a:solidFill>
              </a:rPr>
              <a:t>Rayons X 95 keV</a:t>
            </a:r>
            <a:endParaRPr lang="fr-FR" sz="105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DDFD5-5ADA-4CD2-BF28-AAC8FB47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17680" cy="1325563"/>
          </a:xfrm>
        </p:spPr>
        <p:txBody>
          <a:bodyPr/>
          <a:lstStyle/>
          <a:p>
            <a:r>
              <a:rPr lang="fr-FR" dirty="0"/>
              <a:t>Développements : performances des détecteurs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45F1B41-BD03-4566-80BC-0348770CA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19" y="1825625"/>
            <a:ext cx="6751321" cy="4351338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Caractérisation en fonction du flux</a:t>
            </a:r>
          </a:p>
          <a:p>
            <a:r>
              <a:rPr lang="fr-FR" dirty="0">
                <a:solidFill>
                  <a:schemeClr val="accent1"/>
                </a:solidFill>
              </a:rPr>
              <a:t>Caractérisation en fonction de la fluence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70179-9602-43EE-86FF-F0320373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ABA2A-B500-4959-ADF8-DF590C09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694802-00D0-458A-848E-FFAA60015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0" y="2808096"/>
            <a:ext cx="8973830" cy="3989895"/>
          </a:xfrm>
          <a:prstGeom prst="rect">
            <a:avLst/>
          </a:prstGeom>
        </p:spPr>
      </p:pic>
      <p:pic>
        <p:nvPicPr>
          <p:cNvPr id="13" name="Picture 2" descr="6.: A sketch of the Frenkel pair creation mechanism. | Download Scientific  Diagram">
            <a:extLst>
              <a:ext uri="{FF2B5EF4-FFF2-40B4-BE49-F238E27FC236}">
                <a16:creationId xmlns:a16="http://schemas.microsoft.com/office/drawing/2014/main" id="{397AA517-C067-4308-8838-A9A970E26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1164670"/>
            <a:ext cx="2592797" cy="22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0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DDFD5-5ADA-4CD2-BF28-AAC8FB47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sur les semi-conducteurs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70179-9602-43EE-86FF-F0320373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ABA2A-B500-4959-ADF8-DF590C09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17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3B74B-EF32-4FC5-B65B-D7DEE1A9F84B}"/>
              </a:ext>
            </a:extLst>
          </p:cNvPr>
          <p:cNvSpPr/>
          <p:nvPr/>
        </p:nvSpPr>
        <p:spPr>
          <a:xfrm>
            <a:off x="387047" y="2788809"/>
            <a:ext cx="4752975" cy="30232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F17F0E-133C-4C7E-8D7F-6D8D915E451D}"/>
              </a:ext>
            </a:extLst>
          </p:cNvPr>
          <p:cNvSpPr txBox="1"/>
          <p:nvPr/>
        </p:nvSpPr>
        <p:spPr>
          <a:xfrm>
            <a:off x="387045" y="2778495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Diamant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360A34-69B9-4A56-B364-3ADF86B1CA34}"/>
              </a:ext>
            </a:extLst>
          </p:cNvPr>
          <p:cNvSpPr/>
          <p:nvPr/>
        </p:nvSpPr>
        <p:spPr>
          <a:xfrm>
            <a:off x="558495" y="5822421"/>
            <a:ext cx="4410075" cy="809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0175C-9E61-4F7B-8379-C50F3AE01BE7}"/>
              </a:ext>
            </a:extLst>
          </p:cNvPr>
          <p:cNvSpPr/>
          <p:nvPr/>
        </p:nvSpPr>
        <p:spPr>
          <a:xfrm>
            <a:off x="558496" y="2707847"/>
            <a:ext cx="4410075" cy="809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80243BF-9EEC-45AA-AB8F-CC4B5AD80E94}"/>
              </a:ext>
            </a:extLst>
          </p:cNvPr>
          <p:cNvGrpSpPr/>
          <p:nvPr/>
        </p:nvGrpSpPr>
        <p:grpSpPr>
          <a:xfrm>
            <a:off x="4073772" y="2716078"/>
            <a:ext cx="2037798" cy="3176991"/>
            <a:chOff x="4073772" y="2716078"/>
            <a:chExt cx="2037798" cy="3176991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33563D38-BD08-40F2-ADC6-565DB7ECE416}"/>
                </a:ext>
              </a:extLst>
            </p:cNvPr>
            <p:cNvCxnSpPr>
              <a:cxnSpLocks/>
            </p:cNvCxnSpPr>
            <p:nvPr/>
          </p:nvCxnSpPr>
          <p:spPr>
            <a:xfrm>
              <a:off x="4504981" y="2928522"/>
              <a:ext cx="0" cy="2743872"/>
            </a:xfrm>
            <a:prstGeom prst="straightConnector1">
              <a:avLst/>
            </a:prstGeom>
            <a:ln w="57150">
              <a:solidFill>
                <a:srgbClr val="F26B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92DD848-E00A-4093-A4D5-F1484541B0D6}"/>
                    </a:ext>
                  </a:extLst>
                </p:cNvPr>
                <p:cNvSpPr txBox="1"/>
                <p:nvPr/>
              </p:nvSpPr>
              <p:spPr>
                <a:xfrm>
                  <a:off x="4073772" y="4006693"/>
                  <a:ext cx="336631" cy="4831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800" b="1" i="1" smtClean="0">
                                <a:solidFill>
                                  <a:srgbClr val="F26B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800" b="1" i="1" smtClean="0">
                                <a:solidFill>
                                  <a:srgbClr val="F26B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oMath>
                    </m:oMathPara>
                  </a14:m>
                  <a:endParaRPr lang="fr-FR" sz="2800" b="1" dirty="0">
                    <a:solidFill>
                      <a:srgbClr val="F26B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413E07AE-D916-41AC-A5AB-9039BA5746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3772" y="4006693"/>
                  <a:ext cx="336631" cy="48314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necteur : en angle 12">
              <a:extLst>
                <a:ext uri="{FF2B5EF4-FFF2-40B4-BE49-F238E27FC236}">
                  <a16:creationId xmlns:a16="http://schemas.microsoft.com/office/drawing/2014/main" id="{D81F999A-3D9F-48F9-90D8-E2F49B15F2A3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rot="16200000" flipH="1">
              <a:off x="4423317" y="2966058"/>
              <a:ext cx="1584380" cy="1084420"/>
            </a:xfrm>
            <a:prstGeom prst="bentConnector3">
              <a:avLst>
                <a:gd name="adj1" fmla="val -1442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 : en angle 13">
              <a:extLst>
                <a:ext uri="{FF2B5EF4-FFF2-40B4-BE49-F238E27FC236}">
                  <a16:creationId xmlns:a16="http://schemas.microsoft.com/office/drawing/2014/main" id="{1D97E175-A8EC-43F7-BA59-581DC101F3DC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 rot="5400000" flipH="1" flipV="1">
              <a:off x="4773054" y="4908406"/>
              <a:ext cx="884904" cy="1084421"/>
            </a:xfrm>
            <a:prstGeom prst="bentConnector3">
              <a:avLst>
                <a:gd name="adj1" fmla="val -25833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5C68EE9-1C63-43A3-A0E9-E25E841C1531}"/>
                </a:ext>
              </a:extLst>
            </p:cNvPr>
            <p:cNvSpPr/>
            <p:nvPr/>
          </p:nvSpPr>
          <p:spPr>
            <a:xfrm>
              <a:off x="5403863" y="4300458"/>
              <a:ext cx="707707" cy="7077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+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12ED598-03B6-4823-8D32-1C261317E7F9}"/>
                </a:ext>
              </a:extLst>
            </p:cNvPr>
            <p:cNvSpPr txBox="1"/>
            <p:nvPr/>
          </p:nvSpPr>
          <p:spPr>
            <a:xfrm>
              <a:off x="5476048" y="4233658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906FE0D-F1C4-4E33-B2AA-A01DEE9780B7}"/>
                </a:ext>
              </a:extLst>
            </p:cNvPr>
            <p:cNvSpPr txBox="1"/>
            <p:nvPr/>
          </p:nvSpPr>
          <p:spPr>
            <a:xfrm>
              <a:off x="5476048" y="4593823"/>
              <a:ext cx="557233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1"/>
                  </a:solidFill>
                </a:rPr>
                <a:t>-</a:t>
              </a: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FFD392E-3B34-43BC-9035-020A67F0B034}"/>
              </a:ext>
            </a:extLst>
          </p:cNvPr>
          <p:cNvCxnSpPr>
            <a:cxnSpLocks/>
          </p:cNvCxnSpPr>
          <p:nvPr/>
        </p:nvCxnSpPr>
        <p:spPr>
          <a:xfrm>
            <a:off x="2487036" y="4518025"/>
            <a:ext cx="0" cy="110921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559C002E-8622-4F00-9824-7388BB8BCFA0}"/>
                  </a:ext>
                </a:extLst>
              </p:cNvPr>
              <p:cNvSpPr/>
              <p:nvPr/>
            </p:nvSpPr>
            <p:spPr>
              <a:xfrm>
                <a:off x="6535124" y="1525104"/>
                <a:ext cx="5317149" cy="4206041"/>
              </a:xfrm>
              <a:prstGeom prst="roundRect">
                <a:avLst>
                  <a:gd name="adj" fmla="val 12887"/>
                </a:avLst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2000" b="1" dirty="0"/>
                  <a:t>Évolution des densités de charges :</a:t>
                </a:r>
                <a:endParaRPr lang="fr-FR" sz="1200" dirty="0">
                  <a:solidFill>
                    <a:srgbClr val="7030A0"/>
                  </a:solidFill>
                </a:endParaRPr>
              </a:p>
              <a:p>
                <a:r>
                  <a:rPr lang="fr-FR" sz="2800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559C002E-8622-4F00-9824-7388BB8BC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124" y="1525104"/>
                <a:ext cx="5317149" cy="4206041"/>
              </a:xfrm>
              <a:prstGeom prst="roundRect">
                <a:avLst>
                  <a:gd name="adj" fmla="val 1288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CC607EE-DC1A-4491-BF2B-769FEC1CFE63}"/>
              </a:ext>
            </a:extLst>
          </p:cNvPr>
          <p:cNvSpPr/>
          <p:nvPr/>
        </p:nvSpPr>
        <p:spPr>
          <a:xfrm>
            <a:off x="2034475" y="1527381"/>
            <a:ext cx="1691003" cy="623350"/>
          </a:xfrm>
          <a:prstGeom prst="roundRect">
            <a:avLst/>
          </a:prstGeom>
          <a:ln>
            <a:solidFill>
              <a:srgbClr val="022B5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Dérive</a:t>
            </a:r>
            <a:endParaRPr lang="fr-FR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CAE095F-A348-4BB4-9926-FFD82D112DA2}"/>
                  </a:ext>
                </a:extLst>
              </p:cNvPr>
              <p:cNvSpPr/>
              <p:nvPr/>
            </p:nvSpPr>
            <p:spPr>
              <a:xfrm>
                <a:off x="7674128" y="2654855"/>
                <a:ext cx="2584048" cy="154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240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z="240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240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rive</m:t>
                      </m:r>
                      <m:r>
                        <a:rPr lang="fr-F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Diffusion</m:t>
                      </m:r>
                      <m:r>
                        <a:rPr lang="fr-F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Recombinaison</m:t>
                      </m:r>
                      <m:r>
                        <a:rPr lang="fr-F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Pi</m:t>
                      </m:r>
                      <m:r>
                        <a:rPr lang="fr-FR" sz="240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sz="240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geage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CAE095F-A348-4BB4-9926-FFD82D112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128" y="2654855"/>
                <a:ext cx="2584048" cy="1544077"/>
              </a:xfrm>
              <a:prstGeom prst="rect">
                <a:avLst/>
              </a:prstGeom>
              <a:blipFill>
                <a:blip r:embed="rId5"/>
                <a:stretch>
                  <a:fillRect b="-47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58FC545-A787-4EC5-9EF3-239FFB18FE4F}"/>
              </a:ext>
            </a:extLst>
          </p:cNvPr>
          <p:cNvSpPr/>
          <p:nvPr/>
        </p:nvSpPr>
        <p:spPr>
          <a:xfrm>
            <a:off x="7797794" y="3051997"/>
            <a:ext cx="247478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D55707-65F0-4247-9DBB-4C45B325759B}"/>
              </a:ext>
            </a:extLst>
          </p:cNvPr>
          <p:cNvSpPr/>
          <p:nvPr/>
        </p:nvSpPr>
        <p:spPr>
          <a:xfrm>
            <a:off x="7728762" y="3405661"/>
            <a:ext cx="2474780" cy="37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A54A0E-C259-49D6-A5BE-61EC02D4B3B5}"/>
              </a:ext>
            </a:extLst>
          </p:cNvPr>
          <p:cNvSpPr/>
          <p:nvPr/>
        </p:nvSpPr>
        <p:spPr>
          <a:xfrm>
            <a:off x="7659730" y="3784678"/>
            <a:ext cx="2474780" cy="37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DA007D8-4C42-4B6B-8630-11093A8448F3}"/>
              </a:ext>
            </a:extLst>
          </p:cNvPr>
          <p:cNvSpPr/>
          <p:nvPr/>
        </p:nvSpPr>
        <p:spPr>
          <a:xfrm>
            <a:off x="1869431" y="1525104"/>
            <a:ext cx="2021090" cy="623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Diffusion</a:t>
            </a:r>
            <a:endParaRPr lang="fr-FR" sz="3200" dirty="0">
              <a:solidFill>
                <a:srgbClr val="00B050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A15AD34-14A8-4CDE-A2FF-77DF56B28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453" y="3870326"/>
            <a:ext cx="271109" cy="27110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2D66AB7-6D39-4A10-ABCE-537F05793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844" y="4670718"/>
            <a:ext cx="271109" cy="27110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4A24511-EADE-4F7A-A1A2-E3D4E2340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120" y="3500602"/>
            <a:ext cx="271109" cy="2711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C8D24A-C77B-45D9-9387-574EEAACA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435" y="3374657"/>
            <a:ext cx="271109" cy="2711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444E0F1-F67A-4927-B87E-48854C682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2222" y="3335303"/>
            <a:ext cx="271109" cy="27110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4DA753E-A611-454A-A91C-5EC9E7E25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584" y="3210370"/>
            <a:ext cx="271109" cy="27110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63C13F5-74C9-4A94-8ECB-9BC18BA6B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063" y="3136393"/>
            <a:ext cx="271109" cy="2711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9DB691F-73D3-4C78-BB82-BF2DD6E78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617" y="3424606"/>
            <a:ext cx="271109" cy="27110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14A3456-B967-4B53-80D4-51F36CDDF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136" y="3010207"/>
            <a:ext cx="271109" cy="27110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6CC5E11-E9FD-48A2-969B-E32B02D22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388" y="3007965"/>
            <a:ext cx="271109" cy="27110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BF62F1-2D01-41D9-859D-9BD61FE97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1455" y="2894512"/>
            <a:ext cx="271109" cy="27110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CE9138D-46D6-4554-A2BC-9440B77AF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944" y="3645766"/>
            <a:ext cx="271109" cy="27110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475A068-D8AA-4427-A95A-F9483750F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458" y="3443613"/>
            <a:ext cx="271109" cy="27110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66A369C-9803-40C7-BB31-B298D5347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843" y="2977322"/>
            <a:ext cx="271109" cy="27110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53D4408-8E74-491A-B7CD-68B1D8CA7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79" y="2991214"/>
            <a:ext cx="271109" cy="27110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E2F2F45-7594-499C-8735-E561B07B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833" y="2820988"/>
            <a:ext cx="271109" cy="27110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5149424-F687-4980-AB37-C595E2920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491" y="3178188"/>
            <a:ext cx="271109" cy="2711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766F100-03BB-4F4F-95C3-DA36F87D1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903" y="2809924"/>
            <a:ext cx="271109" cy="27110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8AEB7FF-CA0D-45E4-8E43-FB02FAFC6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184" y="2796902"/>
            <a:ext cx="271109" cy="27110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86DF015-0750-471F-827C-F62627A93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371" y="3626289"/>
            <a:ext cx="271109" cy="27110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69208C6-F1E8-421C-BD34-3932C6273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142" y="3193452"/>
            <a:ext cx="271109" cy="27110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81EBD3C-8534-49DE-81B1-30E28E422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674" y="5031272"/>
            <a:ext cx="271109" cy="27110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D57B89F-0B41-4315-95D7-EB5C41FE4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906" y="4328780"/>
            <a:ext cx="271109" cy="271109"/>
          </a:xfrm>
          <a:prstGeom prst="rect">
            <a:avLst/>
          </a:prstGeom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E1F6EE6-0138-4196-A125-CD9E27925ACD}"/>
              </a:ext>
            </a:extLst>
          </p:cNvPr>
          <p:cNvCxnSpPr>
            <a:cxnSpLocks/>
          </p:cNvCxnSpPr>
          <p:nvPr/>
        </p:nvCxnSpPr>
        <p:spPr>
          <a:xfrm>
            <a:off x="2482024" y="4197686"/>
            <a:ext cx="0" cy="42158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FCB0938-23EF-4821-95C3-7589DC4A4530}"/>
              </a:ext>
            </a:extLst>
          </p:cNvPr>
          <p:cNvCxnSpPr>
            <a:cxnSpLocks/>
          </p:cNvCxnSpPr>
          <p:nvPr/>
        </p:nvCxnSpPr>
        <p:spPr>
          <a:xfrm>
            <a:off x="3121335" y="3794855"/>
            <a:ext cx="209454" cy="27827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495351F-BCB1-4E41-A377-9C19E950889C}"/>
              </a:ext>
            </a:extLst>
          </p:cNvPr>
          <p:cNvCxnSpPr>
            <a:cxnSpLocks/>
          </p:cNvCxnSpPr>
          <p:nvPr/>
        </p:nvCxnSpPr>
        <p:spPr>
          <a:xfrm flipH="1">
            <a:off x="1909387" y="3854722"/>
            <a:ext cx="153393" cy="32419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71D88286-E696-469F-8CF0-D17B68E49BD5}"/>
              </a:ext>
            </a:extLst>
          </p:cNvPr>
          <p:cNvCxnSpPr>
            <a:cxnSpLocks/>
          </p:cNvCxnSpPr>
          <p:nvPr/>
        </p:nvCxnSpPr>
        <p:spPr>
          <a:xfrm flipH="1">
            <a:off x="1439654" y="3317399"/>
            <a:ext cx="399504" cy="10337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14F3AC5-A594-4995-BB4D-66AD55FB89A3}"/>
              </a:ext>
            </a:extLst>
          </p:cNvPr>
          <p:cNvCxnSpPr>
            <a:cxnSpLocks/>
          </p:cNvCxnSpPr>
          <p:nvPr/>
        </p:nvCxnSpPr>
        <p:spPr>
          <a:xfrm>
            <a:off x="3163204" y="3291361"/>
            <a:ext cx="454668" cy="18840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5DE288F-7E09-44E5-A8E9-B39842BC3DEC}"/>
              </a:ext>
            </a:extLst>
          </p:cNvPr>
          <p:cNvCxnSpPr>
            <a:cxnSpLocks/>
          </p:cNvCxnSpPr>
          <p:nvPr/>
        </p:nvCxnSpPr>
        <p:spPr>
          <a:xfrm flipH="1" flipV="1">
            <a:off x="2454323" y="2697537"/>
            <a:ext cx="7444" cy="22477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55" name="Image 54">
            <a:extLst>
              <a:ext uri="{FF2B5EF4-FFF2-40B4-BE49-F238E27FC236}">
                <a16:creationId xmlns:a16="http://schemas.microsoft.com/office/drawing/2014/main" id="{851047A2-7598-4C33-8FC0-22CBA1DFC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482" y="3868867"/>
            <a:ext cx="271109" cy="27110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D336793-2C0E-4E75-B24C-B086BD5C4CBD}"/>
              </a:ext>
            </a:extLst>
          </p:cNvPr>
          <p:cNvSpPr/>
          <p:nvPr/>
        </p:nvSpPr>
        <p:spPr>
          <a:xfrm>
            <a:off x="8117676" y="2654855"/>
            <a:ext cx="247478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646D18C3-0AB4-478D-B17F-639FEEDCC81E}"/>
              </a:ext>
            </a:extLst>
          </p:cNvPr>
          <p:cNvSpPr/>
          <p:nvPr/>
        </p:nvSpPr>
        <p:spPr>
          <a:xfrm>
            <a:off x="1215936" y="1525104"/>
            <a:ext cx="3166012" cy="62335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Recombinaison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3AB813CF-324D-41BA-89AB-606AC017C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414" y="4273943"/>
            <a:ext cx="271109" cy="27110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B5DFA810-292A-4790-8E4B-E6F5FBD61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609" y="4099365"/>
            <a:ext cx="264482" cy="10579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ECEE562-B252-4D99-96E9-6741FD590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417" y="4076928"/>
            <a:ext cx="271109" cy="271109"/>
          </a:xfrm>
          <a:prstGeom prst="rect">
            <a:avLst/>
          </a:prstGeom>
        </p:spPr>
      </p:pic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CD2FFE17-2B9D-414A-941E-FB26CF3646C6}"/>
              </a:ext>
            </a:extLst>
          </p:cNvPr>
          <p:cNvSpPr/>
          <p:nvPr/>
        </p:nvSpPr>
        <p:spPr>
          <a:xfrm>
            <a:off x="1737448" y="1531388"/>
            <a:ext cx="2122988" cy="623350"/>
          </a:xfrm>
          <a:prstGeom prst="roundRect">
            <a:avLst/>
          </a:prstGeom>
          <a:ln>
            <a:solidFill>
              <a:srgbClr val="AB74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AB74D5"/>
                </a:solidFill>
              </a:rPr>
              <a:t>Piégeage</a:t>
            </a:r>
            <a:endParaRPr lang="fr-FR" sz="3200" dirty="0">
              <a:solidFill>
                <a:srgbClr val="AB74D5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FC3ED81-D2A4-48F8-A72C-831009B15167}"/>
              </a:ext>
            </a:extLst>
          </p:cNvPr>
          <p:cNvSpPr/>
          <p:nvPr/>
        </p:nvSpPr>
        <p:spPr>
          <a:xfrm>
            <a:off x="2656837" y="4636540"/>
            <a:ext cx="128443" cy="1033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FC547BE3-9B19-410B-BC90-3C14A73CF30D}"/>
              </a:ext>
            </a:extLst>
          </p:cNvPr>
          <p:cNvSpPr txBox="1"/>
          <p:nvPr/>
        </p:nvSpPr>
        <p:spPr>
          <a:xfrm>
            <a:off x="2851605" y="4567305"/>
            <a:ext cx="1511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Défaut structurel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1C10A63-12AF-42C0-A0D8-D0A292984A66}"/>
                  </a:ext>
                </a:extLst>
              </p:cNvPr>
              <p:cNvSpPr/>
              <p:nvPr/>
            </p:nvSpPr>
            <p:spPr>
              <a:xfrm>
                <a:off x="7300674" y="2560370"/>
                <a:ext cx="4078203" cy="2943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fr-F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acc>
                        </m:e>
                      </m:d>
                      <m:r>
                        <a:rPr lang="fr-FR" sz="24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fr-FR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fr-F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40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b="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𝑡𝑟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2400" b="0" i="1" smtClean="0">
                              <a:solidFill>
                                <a:srgbClr val="AB74D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400" b="0" i="1" smtClean="0">
                                  <a:solidFill>
                                    <a:srgbClr val="AB74D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AB74D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sz="2400" b="0" i="1" smtClean="0">
                                          <a:solidFill>
                                            <a:srgbClr val="AB74D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b="0" i="1" smtClean="0">
                                          <a:solidFill>
                                            <a:srgbClr val="AB74D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e>
                                  </m:acc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1C10A63-12AF-42C0-A0D8-D0A292984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674" y="2560370"/>
                <a:ext cx="4078203" cy="2943050"/>
              </a:xfrm>
              <a:prstGeom prst="rect">
                <a:avLst/>
              </a:prstGeom>
              <a:blipFill>
                <a:blip r:embed="rId8"/>
                <a:stretch>
                  <a:fillRect b="-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ZoneTexte 64">
            <a:extLst>
              <a:ext uri="{FF2B5EF4-FFF2-40B4-BE49-F238E27FC236}">
                <a16:creationId xmlns:a16="http://schemas.microsoft.com/office/drawing/2014/main" id="{C02F2565-B736-458E-9214-DFBE32EF7C9C}"/>
              </a:ext>
            </a:extLst>
          </p:cNvPr>
          <p:cNvSpPr txBox="1"/>
          <p:nvPr/>
        </p:nvSpPr>
        <p:spPr>
          <a:xfrm>
            <a:off x="932898" y="3374299"/>
            <a:ext cx="3437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Trous piégés</a:t>
            </a:r>
          </a:p>
          <a:p>
            <a:pPr algn="ctr"/>
            <a:r>
              <a:rPr lang="fr-FR" sz="2800" dirty="0"/>
              <a:t>Électrons piégés</a:t>
            </a:r>
          </a:p>
          <a:p>
            <a:pPr algn="ctr"/>
            <a:r>
              <a:rPr lang="fr-FR" sz="2800" dirty="0"/>
              <a:t>Trous</a:t>
            </a:r>
          </a:p>
          <a:p>
            <a:pPr algn="ctr"/>
            <a:r>
              <a:rPr lang="fr-FR" sz="2800" dirty="0"/>
              <a:t>Électrons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2916C46-AAD9-4AAD-B2CA-30937F394C7F}"/>
                  </a:ext>
                </a:extLst>
              </p:cNvPr>
              <p:cNvSpPr/>
              <p:nvPr/>
            </p:nvSpPr>
            <p:spPr>
              <a:xfrm rot="19458451">
                <a:off x="10741006" y="2459089"/>
                <a:ext cx="14605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fr-FR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rive</m:t>
                      </m:r>
                    </m:oMath>
                  </m:oMathPara>
                </a14:m>
                <a:endParaRPr lang="fr-FR" b="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2916C46-AAD9-4AAD-B2CA-30937F394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58451">
                <a:off x="10741006" y="2459089"/>
                <a:ext cx="14605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5B6DF0A-AF36-44AD-AD00-F59FBFDBB17C}"/>
                  </a:ext>
                </a:extLst>
              </p:cNvPr>
              <p:cNvSpPr/>
              <p:nvPr/>
            </p:nvSpPr>
            <p:spPr>
              <a:xfrm rot="19407155">
                <a:off x="10674233" y="3003983"/>
                <a:ext cx="15171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Diffusion</m:t>
                      </m:r>
                    </m:oMath>
                  </m:oMathPara>
                </a14:m>
                <a:endParaRPr lang="fr-FR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5B6DF0A-AF36-44AD-AD00-F59FBFDBB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07155">
                <a:off x="10674233" y="3003983"/>
                <a:ext cx="15171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3DA57F9-2072-4856-94F7-C97876A18A7A}"/>
                  </a:ext>
                </a:extLst>
              </p:cNvPr>
              <p:cNvSpPr/>
              <p:nvPr/>
            </p:nvSpPr>
            <p:spPr>
              <a:xfrm rot="19435695">
                <a:off x="10240371" y="3860166"/>
                <a:ext cx="18106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Recombinaison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3DA57F9-2072-4856-94F7-C97876A18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35695">
                <a:off x="10240371" y="3860166"/>
                <a:ext cx="181061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F4B81FE-F2B3-4876-88BC-5513E17D1791}"/>
                  </a:ext>
                </a:extLst>
              </p:cNvPr>
              <p:cNvSpPr/>
              <p:nvPr/>
            </p:nvSpPr>
            <p:spPr>
              <a:xfrm rot="19259352">
                <a:off x="10778361" y="4875587"/>
                <a:ext cx="111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Pi</m:t>
                      </m:r>
                      <m: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rgbClr val="AB74D5"/>
                          </a:solidFill>
                          <a:latin typeface="Cambria Math" panose="02040503050406030204" pitchFamily="18" charset="0"/>
                        </a:rPr>
                        <m:t>geage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F4B81FE-F2B3-4876-88BC-5513E17D1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9352">
                <a:off x="10778361" y="4875587"/>
                <a:ext cx="1117614" cy="369332"/>
              </a:xfrm>
              <a:prstGeom prst="rect">
                <a:avLst/>
              </a:prstGeom>
              <a:blipFill>
                <a:blip r:embed="rId12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0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3.7037E-6 L 3.75E-6 0.266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2.22222E-6 L -0.00039 0.088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42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2.96296E-6 L 0.04336 0.027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36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1.85185E-6 L 0.03724 -0.003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1.48148E-6 L 0.00664 -0.0136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69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48148E-6 L 0.0332 0.016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83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7.40741E-7 L 0.02422 0.02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13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3.7037E-7 L 2.70833E-6 4.44444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29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48148E-6 L -0.0099 0.0761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75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2.59259E-6 L -0.00677 0.008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4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07407E-6 L 0.00469 0.019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99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44444E-6 L -0.01172 -0.007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37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7.40741E-7 L 0.00716 -0.0196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99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1.48148E-6 L -0.02995 0.0199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99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3.7037E-6 L -0.02162 0.0384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92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3.7037E-6 L -0.02357 -0.0004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-0.02929 0.03334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166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4.44444E-6 L -0.01732 0.032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62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1.11111E-6 L -0.01172 0.024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120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81481E-6 L -0.0069 -0.0268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34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33333E-6 L 0.00455 -0.0152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6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3.33333E-6 L 0.01654 0.0023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4687 -0.03888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554 0.06482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6" grpId="0" animBg="1"/>
      <p:bldP spid="56" grpId="1" animBg="1"/>
      <p:bldP spid="57" grpId="0" animBg="1"/>
      <p:bldP spid="57" grpId="1" animBg="1"/>
      <p:bldP spid="61" grpId="0" animBg="1"/>
      <p:bldP spid="61" grpId="1" animBg="1"/>
      <p:bldP spid="62" grpId="0" animBg="1"/>
      <p:bldP spid="62" grpId="1" animBg="1"/>
      <p:bldP spid="63" grpId="0"/>
      <p:bldP spid="63" grpId="1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D4A43-1AF7-44C6-A2D2-3D4B1714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Développements : simulation </a:t>
            </a:r>
            <a:r>
              <a:rPr lang="fr-FR" dirty="0" err="1"/>
              <a:t>PyDiam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E20BC-AED2-491C-B59D-C364562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319-C53B-4111-AC82-ECEE7BDDD946}" type="slidenum">
              <a:rPr lang="fr-FR" smtClean="0"/>
              <a:t>18</a:t>
            </a:fld>
            <a:endParaRPr lang="fr-FR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2E1B24F-3BDC-4B59-B615-F3F71F38A890}"/>
              </a:ext>
            </a:extLst>
          </p:cNvPr>
          <p:cNvSpPr/>
          <p:nvPr/>
        </p:nvSpPr>
        <p:spPr>
          <a:xfrm>
            <a:off x="1432561" y="1083042"/>
            <a:ext cx="9921240" cy="54457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22B5D"/>
                </a:solidFill>
              </a:rPr>
              <a:t>Développement sur Python d’un outil de simulation déterministe : </a:t>
            </a:r>
            <a:r>
              <a:rPr lang="fr-FR" sz="2400" dirty="0" err="1">
                <a:solidFill>
                  <a:srgbClr val="022B5D"/>
                </a:solidFill>
              </a:rPr>
              <a:t>PyDiam</a:t>
            </a: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8C056D7-0C45-48B9-9289-811446201A77}"/>
              </a:ext>
            </a:extLst>
          </p:cNvPr>
          <p:cNvSpPr/>
          <p:nvPr/>
        </p:nvSpPr>
        <p:spPr>
          <a:xfrm>
            <a:off x="215746" y="1870338"/>
            <a:ext cx="6022493" cy="1389316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2400" dirty="0">
                <a:solidFill>
                  <a:srgbClr val="022B5D"/>
                </a:solidFill>
              </a:rPr>
              <a:t>Objectif : </a:t>
            </a:r>
          </a:p>
          <a:p>
            <a:pPr algn="just"/>
            <a:r>
              <a:rPr lang="fr-FR" sz="2400" dirty="0">
                <a:solidFill>
                  <a:srgbClr val="022B5D"/>
                </a:solidFill>
              </a:rPr>
              <a:t>déterminer le courant induit en sortie de diamant en prenant en compte l’électronique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A1A5A96-8D68-4F42-934E-8E67B18362BF}"/>
              </a:ext>
            </a:extLst>
          </p:cNvPr>
          <p:cNvSpPr/>
          <p:nvPr/>
        </p:nvSpPr>
        <p:spPr>
          <a:xfrm>
            <a:off x="6804004" y="1870338"/>
            <a:ext cx="4441547" cy="138931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2400" dirty="0">
                <a:solidFill>
                  <a:srgbClr val="022B5D"/>
                </a:solidFill>
              </a:rPr>
              <a:t>Modèle 1D avec suivi de la densité de charges au cours du temps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B0BBD1-A4AD-40C8-9F72-7CC03C17A627}"/>
              </a:ext>
            </a:extLst>
          </p:cNvPr>
          <p:cNvSpPr/>
          <p:nvPr/>
        </p:nvSpPr>
        <p:spPr>
          <a:xfrm>
            <a:off x="2457628" y="3429970"/>
            <a:ext cx="1511231" cy="669701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Diamant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01B89C-9B9B-48C0-9F8B-D92F4AD3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06" y="4258789"/>
            <a:ext cx="2619053" cy="25403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154449-53DF-4960-A5E3-10E9436767AF}"/>
              </a:ext>
            </a:extLst>
          </p:cNvPr>
          <p:cNvSpPr/>
          <p:nvPr/>
        </p:nvSpPr>
        <p:spPr>
          <a:xfrm>
            <a:off x="4038574" y="3429000"/>
            <a:ext cx="1511231" cy="669701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Faisceau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1670D3-D585-4032-8EDE-49054FE5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8" y="4500692"/>
            <a:ext cx="2069747" cy="21581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1C391E-B272-43E2-BFE6-5F6FFA68C6B2}"/>
              </a:ext>
            </a:extLst>
          </p:cNvPr>
          <p:cNvSpPr/>
          <p:nvPr/>
        </p:nvSpPr>
        <p:spPr>
          <a:xfrm>
            <a:off x="5619520" y="3429969"/>
            <a:ext cx="1511231" cy="66970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Paramètres simulation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873BDC9-BB84-46E8-8D43-A3411C82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414" y="4319516"/>
            <a:ext cx="2328594" cy="18475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FA380E-CF2F-462C-B775-8BF0CF348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020" y="4319516"/>
            <a:ext cx="3591136" cy="20456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A3C8BEC-1B4F-4E7C-8562-F5F1A0A51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468" y="5071936"/>
            <a:ext cx="2012516" cy="10654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F8853BE-B857-4955-8DD7-9E0299A90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467" y="4467596"/>
            <a:ext cx="2012517" cy="3853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B6DD22-13D3-4749-9725-3CA1F0DBE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5776" y="4220460"/>
            <a:ext cx="6695744" cy="26375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BCA6F3-2456-4458-92AB-6548853ABA84}"/>
              </a:ext>
            </a:extLst>
          </p:cNvPr>
          <p:cNvSpPr/>
          <p:nvPr/>
        </p:nvSpPr>
        <p:spPr>
          <a:xfrm>
            <a:off x="7200466" y="3429000"/>
            <a:ext cx="1511231" cy="66970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Électronique</a:t>
            </a:r>
          </a:p>
        </p:txBody>
      </p:sp>
    </p:spTree>
    <p:extLst>
      <p:ext uri="{BB962C8B-B14F-4D97-AF65-F5344CB8AC3E}">
        <p14:creationId xmlns:p14="http://schemas.microsoft.com/office/powerpoint/2010/main" val="33511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D4A43-1AF7-44C6-A2D2-3D4B1714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Développements : simulation </a:t>
            </a:r>
            <a:r>
              <a:rPr lang="fr-FR" dirty="0" err="1"/>
              <a:t>PyDiam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E20BC-AED2-491C-B59D-C364562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319-C53B-4111-AC82-ECEE7BDDD946}" type="slidenum">
              <a:rPr lang="fr-FR" smtClean="0"/>
              <a:t>19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25C067-8935-4D1A-96DB-26A9EB76C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05" y="1778683"/>
            <a:ext cx="3883896" cy="2390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D5FCEC-3636-4E10-AB6D-7A492AAB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97" y="3607614"/>
            <a:ext cx="2922789" cy="293129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748B9F3-6C27-4EE7-9E47-676C6E09A23F}"/>
              </a:ext>
            </a:extLst>
          </p:cNvPr>
          <p:cNvSpPr/>
          <p:nvPr/>
        </p:nvSpPr>
        <p:spPr>
          <a:xfrm>
            <a:off x="5898983" y="3675768"/>
            <a:ext cx="2088000" cy="446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22B5D"/>
                </a:solidFill>
              </a:rPr>
              <a:t>Simulation </a:t>
            </a:r>
            <a:r>
              <a:rPr lang="fr-FR" dirty="0" err="1">
                <a:solidFill>
                  <a:srgbClr val="022B5D"/>
                </a:solidFill>
              </a:rPr>
              <a:t>PyDiam</a:t>
            </a:r>
            <a:endParaRPr lang="fr-FR" sz="1200" b="1" i="1" dirty="0">
              <a:solidFill>
                <a:srgbClr val="C00000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CB728A7-CF9C-4B71-87DC-8EE3C1B3C03A}"/>
              </a:ext>
            </a:extLst>
          </p:cNvPr>
          <p:cNvSpPr/>
          <p:nvPr/>
        </p:nvSpPr>
        <p:spPr>
          <a:xfrm>
            <a:off x="4867269" y="5836997"/>
            <a:ext cx="3119714" cy="6663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22B5D"/>
                </a:solidFill>
              </a:rPr>
              <a:t>Expérience au proton unique à ARRONAX</a:t>
            </a:r>
            <a:endParaRPr lang="fr-FR" sz="1200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DA61AA4B-9F63-4FB5-88AC-B107FF10725A}"/>
                  </a:ext>
                </a:extLst>
              </p:cNvPr>
              <p:cNvSpPr/>
              <p:nvPr/>
            </p:nvSpPr>
            <p:spPr>
              <a:xfrm>
                <a:off x="3506227" y="4397241"/>
                <a:ext cx="2337633" cy="91263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022B5D"/>
                    </a:solidFill>
                  </a:rPr>
                  <a:t>Signal de 1 </a:t>
                </a:r>
                <a:r>
                  <a:rPr lang="fr-FR" b="1" dirty="0">
                    <a:solidFill>
                      <a:srgbClr val="022B5D"/>
                    </a:solidFill>
                  </a:rPr>
                  <a:t>proton</a:t>
                </a:r>
                <a:r>
                  <a:rPr lang="fr-FR" dirty="0">
                    <a:solidFill>
                      <a:srgbClr val="022B5D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lang="fr-FR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</m:oMath>
                </a14:m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>
                    <a:solidFill>
                      <a:srgbClr val="022B5D"/>
                    </a:solidFill>
                  </a:rPr>
                  <a:t>de</a:t>
                </a:r>
                <a:r>
                  <a:rPr lang="fr-FR" b="1" dirty="0">
                    <a:solidFill>
                      <a:srgbClr val="022B5D"/>
                    </a:solidFill>
                  </a:rPr>
                  <a:t> </a:t>
                </a:r>
                <a:r>
                  <a:rPr lang="fr-FR" b="1" i="1" dirty="0">
                    <a:solidFill>
                      <a:srgbClr val="022B5D"/>
                    </a:solidFill>
                  </a:rPr>
                  <a:t>68 MeV</a:t>
                </a:r>
              </a:p>
              <a:p>
                <a:pPr algn="ctr"/>
                <a:r>
                  <a:rPr lang="fr-FR" sz="1200" dirty="0">
                    <a:solidFill>
                      <a:srgbClr val="C00000"/>
                    </a:solidFill>
                  </a:rPr>
                  <a:t>Diamant de </a:t>
                </a:r>
                <a:r>
                  <a:rPr lang="fr-FR" sz="1200" b="1" i="1" dirty="0">
                    <a:solidFill>
                      <a:srgbClr val="C00000"/>
                    </a:solidFill>
                  </a:rPr>
                  <a:t>550 µm</a:t>
                </a:r>
                <a:r>
                  <a:rPr lang="fr-FR" sz="1200" dirty="0">
                    <a:solidFill>
                      <a:srgbClr val="C00000"/>
                    </a:solidFill>
                  </a:rPr>
                  <a:t>, </a:t>
                </a:r>
              </a:p>
              <a:p>
                <a:pPr algn="ctr"/>
                <a:r>
                  <a:rPr lang="fr-FR" sz="1200" dirty="0">
                    <a:solidFill>
                      <a:srgbClr val="C00000"/>
                    </a:solidFill>
                  </a:rPr>
                  <a:t>polarisé à </a:t>
                </a:r>
                <a:r>
                  <a:rPr lang="fr-FR" sz="1200" b="1" i="1" dirty="0">
                    <a:solidFill>
                      <a:srgbClr val="C00000"/>
                    </a:solidFill>
                  </a:rPr>
                  <a:t>0.91 V/µm</a:t>
                </a:r>
              </a:p>
            </p:txBody>
          </p:sp>
        </mc:Choice>
        <mc:Fallback xmlns="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DA61AA4B-9F63-4FB5-88AC-B107FF107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227" y="4397241"/>
                <a:ext cx="2337633" cy="912638"/>
              </a:xfrm>
              <a:prstGeom prst="roundRect">
                <a:avLst/>
              </a:prstGeom>
              <a:blipFill>
                <a:blip r:embed="rId4"/>
                <a:stretch>
                  <a:fillRect t="-7895" b="-9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806655D7-EEEF-4583-B364-9E5F02F1A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05" y="4121821"/>
            <a:ext cx="3883898" cy="2390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2E1B24F-3BDC-4B59-B615-F3F71F38A890}"/>
              </a:ext>
            </a:extLst>
          </p:cNvPr>
          <p:cNvSpPr/>
          <p:nvPr/>
        </p:nvSpPr>
        <p:spPr>
          <a:xfrm>
            <a:off x="2008975" y="1083042"/>
            <a:ext cx="8174049" cy="54457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22B5D"/>
                </a:solidFill>
              </a:rPr>
              <a:t>Développement d’un outil de simulation déterministe </a:t>
            </a:r>
            <a:r>
              <a:rPr lang="fr-FR" sz="2400" dirty="0" err="1">
                <a:solidFill>
                  <a:srgbClr val="022B5D"/>
                </a:solidFill>
              </a:rPr>
              <a:t>PyDiam</a:t>
            </a: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E61522B-2FDA-4B6E-8CC5-7851E363B4A4}"/>
              </a:ext>
            </a:extLst>
          </p:cNvPr>
          <p:cNvSpPr/>
          <p:nvPr/>
        </p:nvSpPr>
        <p:spPr>
          <a:xfrm>
            <a:off x="116007" y="1778683"/>
            <a:ext cx="5727853" cy="1389316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2400" dirty="0">
                <a:solidFill>
                  <a:srgbClr val="022B5D"/>
                </a:solidFill>
              </a:rPr>
              <a:t>Simulation 1D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0070C0"/>
                </a:solidFill>
              </a:rPr>
              <a:t>Résolution des équations de dérive-diffusion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0070C0"/>
                </a:solidFill>
              </a:rPr>
              <a:t>Prise en compte du piégeage et de la recombinaison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0070C0"/>
                </a:solidFill>
              </a:rPr>
              <a:t>Résolution des équations de Poisson </a:t>
            </a:r>
            <a:endParaRPr lang="fr-FR" sz="1200" i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82F07-1A5E-4589-A104-0364B62707AB}"/>
              </a:ext>
            </a:extLst>
          </p:cNvPr>
          <p:cNvSpPr/>
          <p:nvPr/>
        </p:nvSpPr>
        <p:spPr>
          <a:xfrm>
            <a:off x="11353800" y="4349115"/>
            <a:ext cx="422910" cy="87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C261-1507-4456-B4CE-85CD690C5F6E}"/>
              </a:ext>
            </a:extLst>
          </p:cNvPr>
          <p:cNvSpPr/>
          <p:nvPr/>
        </p:nvSpPr>
        <p:spPr>
          <a:xfrm>
            <a:off x="11353800" y="4475695"/>
            <a:ext cx="422910" cy="87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9437EC-6905-4760-BFAF-91FF20F09A4B}"/>
              </a:ext>
            </a:extLst>
          </p:cNvPr>
          <p:cNvSpPr/>
          <p:nvPr/>
        </p:nvSpPr>
        <p:spPr>
          <a:xfrm>
            <a:off x="11204004" y="4321047"/>
            <a:ext cx="685800" cy="156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accent1"/>
                </a:solidFill>
              </a:rPr>
              <a:t>Face avant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95EAD5-D677-4C44-BF32-3BED5A9AEA54}"/>
              </a:ext>
            </a:extLst>
          </p:cNvPr>
          <p:cNvSpPr/>
          <p:nvPr/>
        </p:nvSpPr>
        <p:spPr>
          <a:xfrm>
            <a:off x="11226866" y="4423567"/>
            <a:ext cx="685800" cy="156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accent1"/>
                </a:solidFill>
              </a:rPr>
              <a:t>Face arrière</a:t>
            </a:r>
          </a:p>
        </p:txBody>
      </p:sp>
    </p:spTree>
    <p:extLst>
      <p:ext uri="{BB962C8B-B14F-4D97-AF65-F5344CB8AC3E}">
        <p14:creationId xmlns:p14="http://schemas.microsoft.com/office/powerpoint/2010/main" val="393176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AD77626-6570-4CEC-A400-21E9BFD0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Qu’est ce que le diamant ?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B9DC524-9D6A-47A3-A678-90C1AEE72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9" y="2506662"/>
            <a:ext cx="10515600" cy="4351338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Semi-conducteur à grand gap</a:t>
            </a:r>
          </a:p>
          <a:p>
            <a:r>
              <a:rPr lang="fr-FR" dirty="0">
                <a:solidFill>
                  <a:schemeClr val="accent1"/>
                </a:solidFill>
              </a:rPr>
              <a:t>Rapide</a:t>
            </a:r>
          </a:p>
          <a:p>
            <a:r>
              <a:rPr lang="fr-FR" dirty="0">
                <a:solidFill>
                  <a:schemeClr val="accent1"/>
                </a:solidFill>
              </a:rPr>
              <a:t>Résistant aux radiations</a:t>
            </a:r>
          </a:p>
          <a:p>
            <a:r>
              <a:rPr lang="fr-FR" dirty="0">
                <a:solidFill>
                  <a:schemeClr val="accent1"/>
                </a:solidFill>
              </a:rPr>
              <a:t>Z faible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54D201-8491-41E2-86AA-AAE8A686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64E9AF-5F95-4840-89A7-FDE5FF25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2</a:t>
            </a:fld>
            <a:endParaRPr lang="fr-FR"/>
          </a:p>
        </p:txBody>
      </p:sp>
      <p:pic>
        <p:nvPicPr>
          <p:cNvPr id="1030" name="Picture 6" descr="What Is Diamond Brilliance? | Casa D'Oro">
            <a:extLst>
              <a:ext uri="{FF2B5EF4-FFF2-40B4-BE49-F238E27FC236}">
                <a16:creationId xmlns:a16="http://schemas.microsoft.com/office/drawing/2014/main" id="{487D3A1E-CBF3-4954-B0E8-3A155F204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7991" r="16129"/>
          <a:stretch/>
        </p:blipFill>
        <p:spPr bwMode="auto">
          <a:xfrm>
            <a:off x="7601803" y="1068542"/>
            <a:ext cx="2286000" cy="18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97B71B8-60E2-425E-9996-614DFEAB7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16318" r="25823" b="8956"/>
          <a:stretch/>
        </p:blipFill>
        <p:spPr>
          <a:xfrm>
            <a:off x="5555601" y="3044986"/>
            <a:ext cx="2950366" cy="2715904"/>
          </a:xfrm>
          <a:prstGeom prst="rect">
            <a:avLst/>
          </a:prstGeom>
        </p:spPr>
      </p:pic>
      <p:pic>
        <p:nvPicPr>
          <p:cNvPr id="1032" name="Picture 8" descr="Red Cross Png, Vecteurs, PSD et Icônes Pour Téléchargement Gratuit | Pngtree">
            <a:extLst>
              <a:ext uri="{FF2B5EF4-FFF2-40B4-BE49-F238E27FC236}">
                <a16:creationId xmlns:a16="http://schemas.microsoft.com/office/drawing/2014/main" id="{8FB2FAB4-C53D-4885-80FA-43E9A64D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45" y="817717"/>
            <a:ext cx="2461258" cy="24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be 48">
            <a:extLst>
              <a:ext uri="{FF2B5EF4-FFF2-40B4-BE49-F238E27FC236}">
                <a16:creationId xmlns:a16="http://schemas.microsoft.com/office/drawing/2014/main" id="{8BF8D0B5-2B0E-42B6-8F64-A71586D38D0A}"/>
              </a:ext>
            </a:extLst>
          </p:cNvPr>
          <p:cNvSpPr/>
          <p:nvPr/>
        </p:nvSpPr>
        <p:spPr>
          <a:xfrm>
            <a:off x="8657174" y="4261532"/>
            <a:ext cx="2950352" cy="1133861"/>
          </a:xfrm>
          <a:prstGeom prst="cube">
            <a:avLst>
              <a:gd name="adj" fmla="val 8493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A9D7EC9-1C1C-43FA-B1D9-9A459F5DACBA}"/>
              </a:ext>
            </a:extLst>
          </p:cNvPr>
          <p:cNvCxnSpPr>
            <a:cxnSpLocks/>
          </p:cNvCxnSpPr>
          <p:nvPr/>
        </p:nvCxnSpPr>
        <p:spPr>
          <a:xfrm flipH="1">
            <a:off x="9614620" y="4172823"/>
            <a:ext cx="1992906" cy="0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3244644E-F276-46E6-8F52-803573370424}"/>
              </a:ext>
            </a:extLst>
          </p:cNvPr>
          <p:cNvCxnSpPr/>
          <p:nvPr/>
        </p:nvCxnSpPr>
        <p:spPr>
          <a:xfrm>
            <a:off x="10414000" y="4958080"/>
            <a:ext cx="0" cy="254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E17F570-D745-4D36-B244-9F27BD77DB1E}"/>
              </a:ext>
            </a:extLst>
          </p:cNvPr>
          <p:cNvCxnSpPr>
            <a:cxnSpLocks/>
          </p:cNvCxnSpPr>
          <p:nvPr/>
        </p:nvCxnSpPr>
        <p:spPr>
          <a:xfrm flipV="1">
            <a:off x="10414000" y="5392852"/>
            <a:ext cx="1" cy="26162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9AFEF4A8-4F2C-4B65-946B-13A31027E2B6}"/>
              </a:ext>
            </a:extLst>
          </p:cNvPr>
          <p:cNvCxnSpPr>
            <a:cxnSpLocks/>
          </p:cNvCxnSpPr>
          <p:nvPr/>
        </p:nvCxnSpPr>
        <p:spPr>
          <a:xfrm flipV="1">
            <a:off x="10414000" y="5171656"/>
            <a:ext cx="1" cy="261621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A255241E-F22D-4959-83BC-8C26FA3C1FF9}"/>
              </a:ext>
            </a:extLst>
          </p:cNvPr>
          <p:cNvSpPr txBox="1"/>
          <p:nvPr/>
        </p:nvSpPr>
        <p:spPr>
          <a:xfrm>
            <a:off x="9751960" y="3859700"/>
            <a:ext cx="171822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1 mm – 20 mm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DF0F836-DE48-4D9B-A7C3-6572452B8D81}"/>
              </a:ext>
            </a:extLst>
          </p:cNvPr>
          <p:cNvSpPr txBox="1"/>
          <p:nvPr/>
        </p:nvSpPr>
        <p:spPr>
          <a:xfrm>
            <a:off x="8797375" y="4874029"/>
            <a:ext cx="171822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50 µm – 550 µm</a:t>
            </a:r>
          </a:p>
        </p:txBody>
      </p:sp>
    </p:spTree>
    <p:extLst>
      <p:ext uri="{BB962C8B-B14F-4D97-AF65-F5344CB8AC3E}">
        <p14:creationId xmlns:p14="http://schemas.microsoft.com/office/powerpoint/2010/main" val="3627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9" grpId="0" animBg="1"/>
      <p:bldP spid="60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FEAE78-FE42-4B26-AF47-48BD3BF1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pic>
        <p:nvPicPr>
          <p:cNvPr id="1028" name="Picture 4" descr="Fichier:France location map.svg — Wikipédia">
            <a:extLst>
              <a:ext uri="{FF2B5EF4-FFF2-40B4-BE49-F238E27FC236}">
                <a16:creationId xmlns:a16="http://schemas.microsoft.com/office/drawing/2014/main" id="{A4C858A4-8338-4F02-9BD8-5206ECA7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2" y="1474889"/>
            <a:ext cx="5364394" cy="51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F7BB62-3074-4073-A921-1BA71E73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Collaborations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C72E3E-267F-4D99-8051-1154D3B9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20</a:t>
            </a:fld>
            <a:endParaRPr lang="fr-FR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377B640-64B8-4D3C-8763-6A3996FA62F9}"/>
              </a:ext>
            </a:extLst>
          </p:cNvPr>
          <p:cNvGrpSpPr/>
          <p:nvPr/>
        </p:nvGrpSpPr>
        <p:grpSpPr>
          <a:xfrm>
            <a:off x="8126848" y="33765"/>
            <a:ext cx="4015083" cy="1093145"/>
            <a:chOff x="8126848" y="33765"/>
            <a:chExt cx="4015083" cy="1093145"/>
          </a:xfrm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CF3FC319-C105-4BBA-AA90-779B64D14475}"/>
                </a:ext>
              </a:extLst>
            </p:cNvPr>
            <p:cNvSpPr/>
            <p:nvPr/>
          </p:nvSpPr>
          <p:spPr>
            <a:xfrm>
              <a:off x="8126848" y="33765"/>
              <a:ext cx="4015083" cy="1093145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			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B5C23AF-E9DE-4562-B3FF-0B0579B2E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7" b="22900"/>
            <a:stretch/>
          </p:blipFill>
          <p:spPr>
            <a:xfrm>
              <a:off x="10747470" y="467243"/>
              <a:ext cx="1303983" cy="358779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47CB695-CC96-4136-9808-B3A0C301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113" y="126345"/>
              <a:ext cx="1992190" cy="276847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223A8F19-CE76-4BAB-A373-271AFE99B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104" y="467243"/>
              <a:ext cx="905821" cy="239567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625572D-ECCD-42F1-BEBB-17CEBE333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654" y="801674"/>
              <a:ext cx="2169107" cy="299780"/>
            </a:xfrm>
            <a:prstGeom prst="rect">
              <a:avLst/>
            </a:prstGeom>
          </p:spPr>
        </p:pic>
        <p:pic>
          <p:nvPicPr>
            <p:cNvPr id="1030" name="Picture 6" descr="Flag of Japan - Wikipedia">
              <a:extLst>
                <a:ext uri="{FF2B5EF4-FFF2-40B4-BE49-F238E27FC236}">
                  <a16:creationId xmlns:a16="http://schemas.microsoft.com/office/drawing/2014/main" id="{9ADB570D-5743-453A-A381-1A80F8020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943" y="92942"/>
              <a:ext cx="1374401" cy="916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6C4F310D-F6BB-4360-BA10-07F1EAC32608}"/>
              </a:ext>
            </a:extLst>
          </p:cNvPr>
          <p:cNvGrpSpPr/>
          <p:nvPr/>
        </p:nvGrpSpPr>
        <p:grpSpPr>
          <a:xfrm>
            <a:off x="488298" y="327660"/>
            <a:ext cx="11563155" cy="6092079"/>
            <a:chOff x="488298" y="327660"/>
            <a:chExt cx="11563155" cy="6092079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2C318A0D-A12C-47DB-9CE6-56CC5ED73CAC}"/>
                </a:ext>
              </a:extLst>
            </p:cNvPr>
            <p:cNvGrpSpPr/>
            <p:nvPr/>
          </p:nvGrpSpPr>
          <p:grpSpPr>
            <a:xfrm>
              <a:off x="488298" y="327660"/>
              <a:ext cx="6034263" cy="5551988"/>
              <a:chOff x="488298" y="327660"/>
              <a:chExt cx="6034263" cy="5551988"/>
            </a:xfrm>
          </p:grpSpPr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C90196C3-C74D-4723-B763-E70F824F9E89}"/>
                  </a:ext>
                </a:extLst>
              </p:cNvPr>
              <p:cNvSpPr/>
              <p:nvPr/>
            </p:nvSpPr>
            <p:spPr>
              <a:xfrm>
                <a:off x="1086808" y="4852365"/>
                <a:ext cx="1656481" cy="102728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LP2I / AIFIRA</a:t>
                </a:r>
              </a:p>
              <a:p>
                <a:pPr algn="ctr"/>
                <a:endParaRPr lang="fr-FR" dirty="0"/>
              </a:p>
              <a:p>
                <a:pPr algn="ctr"/>
                <a:endParaRPr lang="fr-FR" dirty="0"/>
              </a:p>
            </p:txBody>
          </p: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3C21A38F-2681-44C7-BC73-66B165F99020}"/>
                  </a:ext>
                </a:extLst>
              </p:cNvPr>
              <p:cNvSpPr/>
              <p:nvPr/>
            </p:nvSpPr>
            <p:spPr>
              <a:xfrm>
                <a:off x="488298" y="1760220"/>
                <a:ext cx="2339339" cy="112589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err="1"/>
                  <a:t>Subatech</a:t>
                </a:r>
                <a:r>
                  <a:rPr lang="fr-FR" dirty="0"/>
                  <a:t> / ARRONAX</a:t>
                </a:r>
              </a:p>
              <a:p>
                <a:pPr algn="ctr"/>
                <a:endParaRPr lang="fr-FR" dirty="0"/>
              </a:p>
              <a:p>
                <a:pPr algn="ctr"/>
                <a:endParaRPr lang="fr-FR" dirty="0"/>
              </a:p>
            </p:txBody>
          </p: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0F1181B0-399C-4E0F-8EDC-768DE0DC2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4450" y="2338214"/>
                <a:ext cx="951903" cy="429538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1A16E789-33C4-4927-8905-FEE2F5222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9629" y="2380547"/>
                <a:ext cx="1178670" cy="304001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CB9ECCB3-BE00-4DE1-95DE-DB6AE216D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1914" y="5308026"/>
                <a:ext cx="782801" cy="419930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5F1D5F31-DDEA-433A-83D9-60CA77B67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970" y="5388216"/>
                <a:ext cx="619002" cy="339740"/>
              </a:xfrm>
              <a:prstGeom prst="rect">
                <a:avLst/>
              </a:prstGeom>
            </p:spPr>
          </p:pic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30032D12-AB9D-4069-9940-94575D555851}"/>
                  </a:ext>
                </a:extLst>
              </p:cNvPr>
              <p:cNvSpPr/>
              <p:nvPr/>
            </p:nvSpPr>
            <p:spPr>
              <a:xfrm>
                <a:off x="4866080" y="327660"/>
                <a:ext cx="1656481" cy="99790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err="1"/>
                  <a:t>IJClab</a:t>
                </a:r>
                <a:r>
                  <a:rPr lang="fr-FR" dirty="0"/>
                  <a:t> / ALTO</a:t>
                </a:r>
              </a:p>
              <a:p>
                <a:pPr algn="ctr"/>
                <a:endParaRPr lang="fr-FR" dirty="0"/>
              </a:p>
              <a:p>
                <a:pPr algn="ctr"/>
                <a:endParaRPr lang="fr-FR" dirty="0"/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7BBA2DB5-0EF0-41EF-A128-B8A56AA543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06" r="26347" b="27901"/>
              <a:stretch/>
            </p:blipFill>
            <p:spPr>
              <a:xfrm>
                <a:off x="5414328" y="783636"/>
                <a:ext cx="559983" cy="451146"/>
              </a:xfrm>
              <a:prstGeom prst="rect">
                <a:avLst/>
              </a:prstGeom>
            </p:spPr>
          </p:pic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F2B62A17-A4A0-494B-BD52-BCC093C40DC2}"/>
                  </a:ext>
                </a:extLst>
              </p:cNvPr>
              <p:cNvCxnSpPr>
                <a:stCxn id="25" idx="3"/>
              </p:cNvCxnSpPr>
              <p:nvPr/>
            </p:nvCxnSpPr>
            <p:spPr>
              <a:xfrm>
                <a:off x="2827637" y="2323167"/>
                <a:ext cx="1668163" cy="1235373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6068AAA-48E8-43C2-98DB-DCD5282C927F}"/>
                  </a:ext>
                </a:extLst>
              </p:cNvPr>
              <p:cNvCxnSpPr>
                <a:cxnSpLocks/>
                <a:stCxn id="36" idx="2"/>
              </p:cNvCxnSpPr>
              <p:nvPr/>
            </p:nvCxnSpPr>
            <p:spPr>
              <a:xfrm>
                <a:off x="5694321" y="1325563"/>
                <a:ext cx="340719" cy="1560551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1FF63482-9A46-409E-81A3-6348DD0B3A5E}"/>
                  </a:ext>
                </a:extLst>
              </p:cNvPr>
              <p:cNvCxnSpPr>
                <a:cxnSpLocks/>
                <a:stCxn id="35" idx="3"/>
              </p:cNvCxnSpPr>
              <p:nvPr/>
            </p:nvCxnSpPr>
            <p:spPr>
              <a:xfrm flipV="1">
                <a:off x="2743289" y="4599066"/>
                <a:ext cx="2209711" cy="766941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2A71401B-8101-4562-A945-B1A757BB0409}"/>
                </a:ext>
              </a:extLst>
            </p:cNvPr>
            <p:cNvGrpSpPr/>
            <p:nvPr/>
          </p:nvGrpSpPr>
          <p:grpSpPr>
            <a:xfrm>
              <a:off x="7345680" y="4717816"/>
              <a:ext cx="4705773" cy="1701923"/>
              <a:chOff x="7345680" y="4717816"/>
              <a:chExt cx="4705773" cy="1701923"/>
            </a:xfrm>
          </p:grpSpPr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D76FE506-7E81-4E2B-BE69-B0B8B1AF8AC6}"/>
                  </a:ext>
                </a:extLst>
              </p:cNvPr>
              <p:cNvSpPr/>
              <p:nvPr/>
            </p:nvSpPr>
            <p:spPr>
              <a:xfrm>
                <a:off x="8955804" y="5907465"/>
                <a:ext cx="2177016" cy="47244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CAL		</a:t>
                </a:r>
              </a:p>
            </p:txBody>
          </p:sp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998D3AA4-F687-4D05-BF89-778BFA8AD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9555" y="5879649"/>
                <a:ext cx="1270901" cy="540090"/>
              </a:xfrm>
              <a:prstGeom prst="rect">
                <a:avLst/>
              </a:prstGeom>
            </p:spPr>
          </p:pic>
          <p:sp>
            <p:nvSpPr>
              <p:cNvPr id="53" name="Rectangle : coins arrondis 52">
                <a:extLst>
                  <a:ext uri="{FF2B5EF4-FFF2-40B4-BE49-F238E27FC236}">
                    <a16:creationId xmlns:a16="http://schemas.microsoft.com/office/drawing/2014/main" id="{95A3EB5E-860F-41DD-9329-7E55BBCE0D1E}"/>
                  </a:ext>
                </a:extLst>
              </p:cNvPr>
              <p:cNvSpPr/>
              <p:nvPr/>
            </p:nvSpPr>
            <p:spPr>
              <a:xfrm>
                <a:off x="8919489" y="4717816"/>
                <a:ext cx="3131964" cy="47244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ASNR			</a:t>
                </a:r>
              </a:p>
            </p:txBody>
          </p:sp>
          <p:pic>
            <p:nvPicPr>
              <p:cNvPr id="1032" name="Picture 8" descr="Autorité de Sûreté Nucléaire et de Radioprotection - ASNR | ASNR">
                <a:extLst>
                  <a:ext uri="{FF2B5EF4-FFF2-40B4-BE49-F238E27FC236}">
                    <a16:creationId xmlns:a16="http://schemas.microsoft.com/office/drawing/2014/main" id="{88AED6D2-2920-4387-BE67-FDFEA621A2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2200" y="4760588"/>
                <a:ext cx="1602114" cy="408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A9127CE9-A5E7-48D5-A5D1-40427E1CEEEC}"/>
                  </a:ext>
                </a:extLst>
              </p:cNvPr>
              <p:cNvCxnSpPr>
                <a:cxnSpLocks/>
                <a:stCxn id="52" idx="1"/>
              </p:cNvCxnSpPr>
              <p:nvPr/>
            </p:nvCxnSpPr>
            <p:spPr>
              <a:xfrm flipH="1" flipV="1">
                <a:off x="7749540" y="5291557"/>
                <a:ext cx="1206264" cy="852128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E130F157-D625-428F-8E9E-774FCD65AA58}"/>
                  </a:ext>
                </a:extLst>
              </p:cNvPr>
              <p:cNvCxnSpPr>
                <a:cxnSpLocks/>
                <a:endCxn id="53" idx="1"/>
              </p:cNvCxnSpPr>
              <p:nvPr/>
            </p:nvCxnSpPr>
            <p:spPr>
              <a:xfrm flipV="1">
                <a:off x="7345680" y="4954036"/>
                <a:ext cx="1573809" cy="267019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A26B807-23A4-46B1-BFD1-41E4A4699485}"/>
              </a:ext>
            </a:extLst>
          </p:cNvPr>
          <p:cNvGrpSpPr/>
          <p:nvPr/>
        </p:nvGrpSpPr>
        <p:grpSpPr>
          <a:xfrm>
            <a:off x="7139940" y="1548623"/>
            <a:ext cx="4990094" cy="2996261"/>
            <a:chOff x="7139940" y="1548623"/>
            <a:chExt cx="4990094" cy="2996261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FDEAD026-BD06-4979-BC05-BF2EDD5473DA}"/>
                </a:ext>
              </a:extLst>
            </p:cNvPr>
            <p:cNvSpPr/>
            <p:nvPr/>
          </p:nvSpPr>
          <p:spPr>
            <a:xfrm>
              <a:off x="8901165" y="1548623"/>
              <a:ext cx="2315124" cy="1557531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			</a:t>
              </a:r>
            </a:p>
          </p:txBody>
        </p:sp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06B4F14-6136-4D40-AA1C-F248EF577790}"/>
                </a:ext>
              </a:extLst>
            </p:cNvPr>
            <p:cNvSpPr/>
            <p:nvPr/>
          </p:nvSpPr>
          <p:spPr>
            <a:xfrm>
              <a:off x="8901165" y="3204628"/>
              <a:ext cx="3228869" cy="1340256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			</a:t>
              </a: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48612343-857C-4BC7-87D9-4EE5B225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99931" y="3342374"/>
              <a:ext cx="2876016" cy="1119474"/>
            </a:xfrm>
            <a:prstGeom prst="rect">
              <a:avLst/>
            </a:prstGeom>
          </p:spPr>
        </p:pic>
        <p:pic>
          <p:nvPicPr>
            <p:cNvPr id="26" name="Image 1">
              <a:extLst>
                <a:ext uri="{FF2B5EF4-FFF2-40B4-BE49-F238E27FC236}">
                  <a16:creationId xmlns:a16="http://schemas.microsoft.com/office/drawing/2014/main" id="{4FE5BF2E-1CA5-4C53-A201-C7C708BB5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931" y="3357812"/>
              <a:ext cx="678792" cy="446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784B5F1-3459-4853-8DE0-61C8BA20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11271" y="1687784"/>
              <a:ext cx="437780" cy="515172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557311DE-DA29-4EC6-A84D-E03D87C53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413" b="3378"/>
            <a:stretch/>
          </p:blipFill>
          <p:spPr>
            <a:xfrm>
              <a:off x="9965433" y="2729202"/>
              <a:ext cx="812165" cy="166025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EA89BFE-BE5E-4603-883B-6EEC5C65C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241" y="2214431"/>
              <a:ext cx="1145458" cy="317577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8A0563A-A453-4E3A-99D1-C1F4B8A49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40709" y="1747580"/>
              <a:ext cx="714618" cy="300584"/>
            </a:xfrm>
            <a:prstGeom prst="rect">
              <a:avLst/>
            </a:prstGeom>
          </p:spPr>
        </p:pic>
        <p:pic>
          <p:nvPicPr>
            <p:cNvPr id="1026" name="Picture 2" descr="ILL - Institut Laue Langevin : culture | LinkedIn">
              <a:extLst>
                <a:ext uri="{FF2B5EF4-FFF2-40B4-BE49-F238E27FC236}">
                  <a16:creationId xmlns:a16="http://schemas.microsoft.com/office/drawing/2014/main" id="{10412B96-370B-484F-8271-37626C167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271" y="2366602"/>
              <a:ext cx="552706" cy="55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F33BAF2C-AD5E-46F0-B887-BE794911C056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7139940" y="3874756"/>
              <a:ext cx="1761225" cy="657680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EE9406BF-C3EA-445D-B658-2AF57BB78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940" y="2214432"/>
              <a:ext cx="1815864" cy="2308269"/>
            </a:xfrm>
            <a:prstGeom prst="line">
              <a:avLst/>
            </a:prstGeom>
            <a:ln w="38100">
              <a:solidFill>
                <a:srgbClr val="7030A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105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641C4-0AB5-41CF-B28A-6A5F3CAA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36118E-BB9C-413A-93CF-81DB0B5F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FEBF04-CEE3-40D9-BC81-5FFB91DF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21</a:t>
            </a:fld>
            <a:endParaRPr lang="fr-FR"/>
          </a:p>
        </p:txBody>
      </p:sp>
      <p:pic>
        <p:nvPicPr>
          <p:cNvPr id="6" name="Picture 2" descr="Coal to Diamond - Mème par Maxeemeeleean :) Memedroid">
            <a:extLst>
              <a:ext uri="{FF2B5EF4-FFF2-40B4-BE49-F238E27FC236}">
                <a16:creationId xmlns:a16="http://schemas.microsoft.com/office/drawing/2014/main" id="{6E6FCD4C-B30F-41C1-B1ED-7CCF66E5C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10115" r="4651" b="1972"/>
          <a:stretch/>
        </p:blipFill>
        <p:spPr bwMode="auto">
          <a:xfrm>
            <a:off x="4847240" y="1325563"/>
            <a:ext cx="6522603" cy="456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4266B7-56E8-438E-8133-6AC303B50191}"/>
              </a:ext>
            </a:extLst>
          </p:cNvPr>
          <p:cNvSpPr/>
          <p:nvPr/>
        </p:nvSpPr>
        <p:spPr>
          <a:xfrm>
            <a:off x="149280" y="1153276"/>
            <a:ext cx="4548680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L. </a:t>
            </a:r>
            <a:r>
              <a:rPr lang="en-US" sz="14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Abbassi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,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JF Adam,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Y.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Arnoud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Barberet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A. Bes,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en-GB" sz="1400" dirty="0">
                <a:solidFill>
                  <a:schemeClr val="accent1"/>
                </a:solidFill>
                <a:ea typeface="Calibri" panose="020F0502020204030204" pitchFamily="34" charset="0"/>
              </a:rPr>
              <a:t>J. Bousquet, </a:t>
            </a:r>
            <a:r>
              <a:rPr lang="it-IT" sz="1400" dirty="0">
                <a:solidFill>
                  <a:schemeClr val="accent1"/>
                </a:solidFill>
              </a:rPr>
              <a:t>E. Corne, 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T. </a:t>
            </a:r>
            <a:r>
              <a:rPr lang="en-US" sz="14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Crozes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D.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Dauvergne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R. Delorme, </a:t>
            </a:r>
            <a:r>
              <a:rPr lang="it-IT" sz="1400" dirty="0">
                <a:solidFill>
                  <a:schemeClr val="accent1"/>
                </a:solidFill>
              </a:rPr>
              <a:t>K. Driche, 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F. </a:t>
            </a:r>
            <a:r>
              <a:rPr lang="en-US" sz="14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Donatini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, D. Eon, </a:t>
            </a:r>
            <a:r>
              <a:rPr lang="fr-FR" sz="1400" dirty="0">
                <a:solidFill>
                  <a:schemeClr val="accent1"/>
                </a:solidFill>
              </a:rPr>
              <a:t>P. </a:t>
            </a:r>
            <a:r>
              <a:rPr lang="fr-FR" sz="1400" dirty="0" err="1">
                <a:solidFill>
                  <a:schemeClr val="accent1"/>
                </a:solidFill>
              </a:rPr>
              <a:t>Everaere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Evin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L. Gallin-Martel,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 Gallin-Martel, 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E. </a:t>
            </a:r>
            <a:r>
              <a:rPr lang="en-US" sz="14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Gheeraert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Guertin,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O.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Guillaudin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F. Haddad,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J.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</a:rPr>
              <a:t>Herault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C.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Hoarau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accent1"/>
                </a:solidFill>
              </a:rPr>
              <a:t>JP. </a:t>
            </a:r>
            <a:r>
              <a:rPr lang="fr-FR" sz="1400" dirty="0" err="1">
                <a:solidFill>
                  <a:schemeClr val="accent1"/>
                </a:solidFill>
              </a:rPr>
              <a:t>Hofverberg</a:t>
            </a:r>
            <a:r>
              <a:rPr lang="fr-FR" sz="1400" dirty="0">
                <a:solidFill>
                  <a:schemeClr val="accent1"/>
                </a:solidFill>
              </a:rPr>
              <a:t>,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J. Jouve,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Keshmiri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>
                <a:solidFill>
                  <a:schemeClr val="accent1"/>
                </a:solidFill>
              </a:rPr>
              <a:t>S. </a:t>
            </a:r>
            <a:r>
              <a:rPr lang="fr-FR" sz="1400" dirty="0" err="1">
                <a:solidFill>
                  <a:schemeClr val="accent1"/>
                </a:solidFill>
              </a:rPr>
              <a:t>Koizumi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A. Lacoste, E.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Lagorio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Laniece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AM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Leite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C.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Léonhart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lang="en-GB" sz="1400" dirty="0">
                <a:solidFill>
                  <a:schemeClr val="accent1"/>
                </a:solidFill>
                <a:ea typeface="Calibri" panose="020F0502020204030204" pitchFamily="34" charset="0"/>
              </a:rPr>
              <a:t>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en-GB" sz="1400" dirty="0">
                <a:solidFill>
                  <a:schemeClr val="accent1"/>
                </a:solidFill>
                <a:ea typeface="Calibri" panose="020F0502020204030204" pitchFamily="34" charset="0"/>
              </a:rPr>
              <a:t>J. </a:t>
            </a:r>
            <a:r>
              <a:rPr lang="en-GB" sz="1400" dirty="0" err="1">
                <a:solidFill>
                  <a:schemeClr val="accent1"/>
                </a:solidFill>
                <a:ea typeface="Calibri" panose="020F0502020204030204" pitchFamily="34" charset="0"/>
              </a:rPr>
              <a:t>Letellier</a:t>
            </a:r>
            <a:r>
              <a:rPr lang="en-GB" sz="1400" dirty="0">
                <a:solidFill>
                  <a:schemeClr val="accent1"/>
                </a:solidFill>
                <a:ea typeface="Calibri" panose="020F0502020204030204" pitchFamily="34" charset="0"/>
              </a:rPr>
              <a:t>,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J. Livingstone,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D.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</a:rPr>
              <a:t>Maneval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S. 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Marcatili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Marton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lang="en-GB" sz="1400" kern="0" dirty="0">
                <a:solidFill>
                  <a:schemeClr val="accent1"/>
                </a:solidFill>
                <a:ea typeface="Calibri" panose="020F0502020204030204" pitchFamily="34" charset="0"/>
              </a:rPr>
              <a:t>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V. Métivier,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R.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Molle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*, 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J. F. Motte,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Q. Mouchard,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JF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Muraz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lang="fr-FR" sz="1400" dirty="0">
                <a:solidFill>
                  <a:schemeClr val="accent1"/>
                </a:solidFill>
              </a:rPr>
              <a:t>  H. </a:t>
            </a:r>
            <a:r>
              <a:rPr lang="fr-FR" sz="1400" dirty="0" err="1">
                <a:solidFill>
                  <a:schemeClr val="accent1"/>
                </a:solidFill>
              </a:rPr>
              <a:t>Nishiguchi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  <a:r>
              <a:rPr lang="it-IT" sz="1400" dirty="0">
                <a:solidFill>
                  <a:schemeClr val="accent1"/>
                </a:solidFill>
              </a:rPr>
              <a:t>D. Nusimovici. 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J. </a:t>
            </a:r>
            <a:r>
              <a:rPr lang="en-US" sz="1400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Pernot</a:t>
            </a:r>
            <a:r>
              <a:rPr lang="en-US" sz="1400" dirty="0">
                <a:solidFill>
                  <a:schemeClr val="accent1"/>
                </a:solidFill>
                <a:ea typeface="Times New Roman" panose="02020603050405020304" pitchFamily="18" charset="0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F. Poirier,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N.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Ponchant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F.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Rarbi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M. Reynaud, O. 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Rossetto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Serduc</a:t>
            </a:r>
            <a:r>
              <a:rPr lang="fr-FR" sz="1400" dirty="0">
                <a:solidFill>
                  <a:schemeClr val="accent1"/>
                </a:solidFill>
              </a:rPr>
              <a:t> , </a:t>
            </a:r>
            <a:r>
              <a:rPr lang="fi-FI" sz="1400" dirty="0">
                <a:solidFill>
                  <a:schemeClr val="accent1"/>
                </a:solidFill>
              </a:rPr>
              <a:t>T. Shimaoka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fr-FR" sz="1400" kern="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Sorieul</a:t>
            </a:r>
            <a:r>
              <a:rPr lang="fr-FR" sz="1400" kern="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fr-FR" sz="1400" dirty="0">
                <a:solidFill>
                  <a:schemeClr val="accent1"/>
                </a:solidFill>
              </a:rPr>
              <a:t>TN. </a:t>
            </a:r>
            <a:r>
              <a:rPr lang="fr-FR" sz="1400" dirty="0" err="1">
                <a:solidFill>
                  <a:schemeClr val="accent1"/>
                </a:solidFill>
              </a:rPr>
              <a:t>Tran</a:t>
            </a:r>
            <a:r>
              <a:rPr lang="fr-FR" sz="1400" dirty="0">
                <a:solidFill>
                  <a:schemeClr val="accent1"/>
                </a:solidFill>
              </a:rPr>
              <a:t> – Thi,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R.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</a:rPr>
              <a:t>Trimaud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</a:rPr>
              <a:t>, </a:t>
            </a:r>
            <a:r>
              <a:rPr lang="fr-FR" sz="1400" dirty="0">
                <a:solidFill>
                  <a:schemeClr val="accent1"/>
                </a:solidFill>
              </a:rPr>
              <a:t>H. U</a:t>
            </a:r>
            <a:r>
              <a:rPr lang="pl-PL" sz="1400" dirty="0">
                <a:solidFill>
                  <a:schemeClr val="accent1"/>
                </a:solidFill>
              </a:rPr>
              <a:t>mezawa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fr-FR" sz="1400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Vianna</a:t>
            </a:r>
            <a:r>
              <a:rPr lang="fr-FR" sz="1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Legros, </a:t>
            </a:r>
          </a:p>
          <a:p>
            <a:pPr lvl="0" algn="ctr">
              <a:spcBef>
                <a:spcPts val="100"/>
              </a:spcBef>
              <a:spcAft>
                <a:spcPts val="100"/>
              </a:spcAft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J. </a:t>
            </a:r>
            <a:r>
              <a:rPr kumimoji="0" lang="en-GB" sz="14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Waquet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</a:t>
            </a:r>
            <a:r>
              <a:rPr kumimoji="0" lang="fr-FR" sz="1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Y. Zhu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94B8DE8-BA63-4F56-8A9E-783FB0B0CF09}"/>
              </a:ext>
            </a:extLst>
          </p:cNvPr>
          <p:cNvSpPr txBox="1">
            <a:spLocks/>
          </p:cNvSpPr>
          <p:nvPr/>
        </p:nvSpPr>
        <p:spPr>
          <a:xfrm>
            <a:off x="76200" y="4869655"/>
            <a:ext cx="5951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Contacts : </a:t>
            </a:r>
          </a:p>
          <a:p>
            <a:r>
              <a:rPr lang="fr-FR" sz="1600" dirty="0"/>
              <a:t>Robin Molle : </a:t>
            </a:r>
            <a:r>
              <a:rPr lang="fr-FR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molle@lpsc.in2p3.fr</a:t>
            </a:r>
            <a:endParaRPr lang="fr-FR" sz="1600" dirty="0"/>
          </a:p>
          <a:p>
            <a:r>
              <a:rPr lang="fr-FR" sz="1600" dirty="0"/>
              <a:t>Marie-Laure Gallin-Martel : </a:t>
            </a:r>
            <a:r>
              <a:rPr lang="fr-FR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mlgallin@lpsc.in2p3.fr</a:t>
            </a:r>
            <a:endParaRPr lang="fr-FR" sz="16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23506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35AB02-C1E0-4CA6-BCA5-CC43661D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761E18-E9C0-412A-B40A-94B6F14B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3</a:t>
            </a:fld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3AC0F47-28A7-4E8A-8DBA-D42513BC8488}"/>
              </a:ext>
            </a:extLst>
          </p:cNvPr>
          <p:cNvGrpSpPr/>
          <p:nvPr/>
        </p:nvGrpSpPr>
        <p:grpSpPr>
          <a:xfrm>
            <a:off x="6427504" y="3976546"/>
            <a:ext cx="5329600" cy="2576052"/>
            <a:chOff x="610207" y="1221455"/>
            <a:chExt cx="5329600" cy="2576052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D422102D-F547-4E6F-9D4C-020E754219AA}"/>
                </a:ext>
              </a:extLst>
            </p:cNvPr>
            <p:cNvSpPr/>
            <p:nvPr/>
          </p:nvSpPr>
          <p:spPr>
            <a:xfrm>
              <a:off x="610207" y="1221455"/>
              <a:ext cx="5154290" cy="2576052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Picture 12" descr="Carbon">
              <a:extLst>
                <a:ext uri="{FF2B5EF4-FFF2-40B4-BE49-F238E27FC236}">
                  <a16:creationId xmlns:a16="http://schemas.microsoft.com/office/drawing/2014/main" id="{6099336B-4BB8-45C3-8E04-052D5A986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99" y="142948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3A2810EE-454A-4E19-937A-2A5E9F91262B}"/>
                </a:ext>
              </a:extLst>
            </p:cNvPr>
            <p:cNvSpPr txBox="1"/>
            <p:nvPr/>
          </p:nvSpPr>
          <p:spPr>
            <a:xfrm>
              <a:off x="2480816" y="1504630"/>
              <a:ext cx="2733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Diamant (C)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2F0F67E-A92A-4990-A7FB-0F03F7DF0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4" t="15075" r="18341" b="22882"/>
            <a:stretch/>
          </p:blipFill>
          <p:spPr>
            <a:xfrm>
              <a:off x="2019906" y="3013455"/>
              <a:ext cx="577016" cy="612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FB979A-A210-4A0E-8B05-0DD17949E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8" t="15303" r="49782" b="22006"/>
            <a:stretch/>
          </p:blipFill>
          <p:spPr>
            <a:xfrm>
              <a:off x="2000417" y="2229404"/>
              <a:ext cx="622440" cy="612000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3373D29-FE05-48E1-9371-E1B3D2AD9BF2}"/>
                </a:ext>
              </a:extLst>
            </p:cNvPr>
            <p:cNvSpPr txBox="1"/>
            <p:nvPr/>
          </p:nvSpPr>
          <p:spPr>
            <a:xfrm>
              <a:off x="2647792" y="3016994"/>
              <a:ext cx="2946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Coût, connaissances</a:t>
              </a:r>
            </a:p>
            <a:p>
              <a:r>
                <a:rPr lang="fr-FR" dirty="0"/>
                <a:t>Surface de production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883821D-C866-413F-8074-6646669C6DF7}"/>
                </a:ext>
              </a:extLst>
            </p:cNvPr>
            <p:cNvSpPr txBox="1"/>
            <p:nvPr/>
          </p:nvSpPr>
          <p:spPr>
            <a:xfrm>
              <a:off x="2649592" y="2274126"/>
              <a:ext cx="329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Résistance aux radiations</a:t>
              </a:r>
            </a:p>
            <a:p>
              <a:r>
                <a:rPr lang="fr-FR" dirty="0"/>
                <a:t>Très rapide, Z faible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898D825-E775-4B95-BF3C-28CC9095613C}"/>
              </a:ext>
            </a:extLst>
          </p:cNvPr>
          <p:cNvGrpSpPr/>
          <p:nvPr/>
        </p:nvGrpSpPr>
        <p:grpSpPr>
          <a:xfrm>
            <a:off x="6424686" y="1144793"/>
            <a:ext cx="5301428" cy="2576052"/>
            <a:chOff x="610207" y="3920893"/>
            <a:chExt cx="5301428" cy="2576052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8B41D397-57F0-4060-9EC7-1D7FF3DD1069}"/>
                </a:ext>
              </a:extLst>
            </p:cNvPr>
            <p:cNvSpPr/>
            <p:nvPr/>
          </p:nvSpPr>
          <p:spPr>
            <a:xfrm>
              <a:off x="610207" y="3920893"/>
              <a:ext cx="5154290" cy="2576052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0" name="Picture 10" descr="Germanium">
              <a:extLst>
                <a:ext uri="{FF2B5EF4-FFF2-40B4-BE49-F238E27FC236}">
                  <a16:creationId xmlns:a16="http://schemas.microsoft.com/office/drawing/2014/main" id="{6F51D665-23E6-4C4E-8CBB-D66ED23CA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99" y="41289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64230DA2-F60F-4831-A72F-AF72B496595E}"/>
                </a:ext>
              </a:extLst>
            </p:cNvPr>
            <p:cNvSpPr txBox="1"/>
            <p:nvPr/>
          </p:nvSpPr>
          <p:spPr>
            <a:xfrm>
              <a:off x="2045371" y="4212038"/>
              <a:ext cx="3437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Germanium (Ge)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2F45A5E-41C0-4D85-BB7A-BFF56291D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4" t="15075" r="18341" b="22882"/>
            <a:stretch/>
          </p:blipFill>
          <p:spPr>
            <a:xfrm>
              <a:off x="2019906" y="5669254"/>
              <a:ext cx="577016" cy="612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35EEA32F-79CA-403E-81A2-A241CA59D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8" t="15303" r="49782" b="22006"/>
            <a:stretch/>
          </p:blipFill>
          <p:spPr>
            <a:xfrm>
              <a:off x="2000417" y="4885203"/>
              <a:ext cx="622440" cy="61200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7CB93846-87AC-46BD-9C7C-BE54213FAFE9}"/>
                </a:ext>
              </a:extLst>
            </p:cNvPr>
            <p:cNvSpPr txBox="1"/>
            <p:nvPr/>
          </p:nvSpPr>
          <p:spPr>
            <a:xfrm>
              <a:off x="2619620" y="5655886"/>
              <a:ext cx="2946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Refroidissement requis</a:t>
              </a:r>
            </a:p>
            <a:p>
              <a:r>
                <a:rPr lang="fr-FR" dirty="0"/>
                <a:t>Compacité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FFC1D0-7760-4682-A79F-065747100104}"/>
                </a:ext>
              </a:extLst>
            </p:cNvPr>
            <p:cNvSpPr txBox="1"/>
            <p:nvPr/>
          </p:nvSpPr>
          <p:spPr>
            <a:xfrm>
              <a:off x="2621420" y="4913018"/>
              <a:ext cx="329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Excellente résolution en énergie</a:t>
              </a:r>
            </a:p>
            <a:p>
              <a:r>
                <a:rPr lang="fr-FR" dirty="0"/>
                <a:t>Grand volume de détection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C27319C-5249-4878-A0DD-F8661DB5851B}"/>
              </a:ext>
            </a:extLst>
          </p:cNvPr>
          <p:cNvGrpSpPr/>
          <p:nvPr/>
        </p:nvGrpSpPr>
        <p:grpSpPr>
          <a:xfrm>
            <a:off x="648565" y="3962860"/>
            <a:ext cx="5417687" cy="2576052"/>
            <a:chOff x="6427504" y="3920893"/>
            <a:chExt cx="5417687" cy="2576052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2A4B0BE0-B94D-4930-84EC-04B874CA7504}"/>
                </a:ext>
              </a:extLst>
            </p:cNvPr>
            <p:cNvSpPr/>
            <p:nvPr/>
          </p:nvSpPr>
          <p:spPr>
            <a:xfrm>
              <a:off x="6427504" y="3920893"/>
              <a:ext cx="5154289" cy="2576052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14" descr="Silicon">
              <a:extLst>
                <a:ext uri="{FF2B5EF4-FFF2-40B4-BE49-F238E27FC236}">
                  <a16:creationId xmlns:a16="http://schemas.microsoft.com/office/drawing/2014/main" id="{828C10CB-71DA-4A41-9C75-9B9259361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9806" y="4131007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Carbon">
              <a:extLst>
                <a:ext uri="{FF2B5EF4-FFF2-40B4-BE49-F238E27FC236}">
                  <a16:creationId xmlns:a16="http://schemas.microsoft.com/office/drawing/2014/main" id="{A0B73612-F7FC-4456-B414-585D4CC50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713" y="4243157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82D602B3-2182-4D78-984A-7711659D87F9}"/>
                </a:ext>
              </a:extLst>
            </p:cNvPr>
            <p:cNvSpPr txBox="1"/>
            <p:nvPr/>
          </p:nvSpPr>
          <p:spPr>
            <a:xfrm>
              <a:off x="8137926" y="3999414"/>
              <a:ext cx="29391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Carbure de Silicium (</a:t>
              </a:r>
              <a:r>
                <a:rPr lang="fr-FR" sz="2800" b="1" dirty="0" err="1"/>
                <a:t>SiC</a:t>
              </a:r>
              <a:r>
                <a:rPr lang="fr-FR" sz="2800" b="1" dirty="0"/>
                <a:t>)</a:t>
              </a:r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5EDE0346-2450-433A-B0FD-D57A9C746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4" t="15075" r="18341" b="22882"/>
            <a:stretch/>
          </p:blipFill>
          <p:spPr>
            <a:xfrm>
              <a:off x="7952025" y="5766334"/>
              <a:ext cx="577016" cy="61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CAB90F3E-1316-485B-AC89-7135C485E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8" t="15303" r="49782" b="22006"/>
            <a:stretch/>
          </p:blipFill>
          <p:spPr>
            <a:xfrm>
              <a:off x="7932536" y="4982283"/>
              <a:ext cx="622440" cy="612000"/>
            </a:xfrm>
            <a:prstGeom prst="rect">
              <a:avLst/>
            </a:prstGeom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541FA51E-7055-4486-B555-63253D23005A}"/>
                </a:ext>
              </a:extLst>
            </p:cNvPr>
            <p:cNvSpPr txBox="1"/>
            <p:nvPr/>
          </p:nvSpPr>
          <p:spPr>
            <a:xfrm>
              <a:off x="8559378" y="5881257"/>
              <a:ext cx="2946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Fragilité mécanique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4CCD9997-5891-4973-B2FC-141AAC6799A8}"/>
                </a:ext>
              </a:extLst>
            </p:cNvPr>
            <p:cNvSpPr txBox="1"/>
            <p:nvPr/>
          </p:nvSpPr>
          <p:spPr>
            <a:xfrm>
              <a:off x="8554976" y="5010629"/>
              <a:ext cx="32902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Résistance à haut champ</a:t>
              </a:r>
            </a:p>
            <a:p>
              <a:r>
                <a:rPr lang="fr-FR" sz="1600" dirty="0"/>
                <a:t>Coût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B8CD1A9-6672-4853-9AD7-99A26B2413E9}"/>
              </a:ext>
            </a:extLst>
          </p:cNvPr>
          <p:cNvGrpSpPr/>
          <p:nvPr/>
        </p:nvGrpSpPr>
        <p:grpSpPr>
          <a:xfrm>
            <a:off x="610207" y="1144793"/>
            <a:ext cx="5456045" cy="2576052"/>
            <a:chOff x="6427504" y="1221455"/>
            <a:chExt cx="5456045" cy="2576052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8810038F-2920-4D58-89EE-9FA0EA1C9793}"/>
                </a:ext>
              </a:extLst>
            </p:cNvPr>
            <p:cNvSpPr/>
            <p:nvPr/>
          </p:nvSpPr>
          <p:spPr>
            <a:xfrm>
              <a:off x="6427504" y="1221455"/>
              <a:ext cx="5154289" cy="2576052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7" name="Picture 14" descr="Silicon">
              <a:extLst>
                <a:ext uri="{FF2B5EF4-FFF2-40B4-BE49-F238E27FC236}">
                  <a16:creationId xmlns:a16="http://schemas.microsoft.com/office/drawing/2014/main" id="{1779E627-B603-4DA2-9737-8D4A62AB3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713" y="142948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BAD6E261-F12E-432B-840A-A57451F7E011}"/>
                </a:ext>
              </a:extLst>
            </p:cNvPr>
            <p:cNvSpPr txBox="1"/>
            <p:nvPr/>
          </p:nvSpPr>
          <p:spPr>
            <a:xfrm>
              <a:off x="8250642" y="1612789"/>
              <a:ext cx="2713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Silicium (Si)</a:t>
              </a:r>
            </a:p>
          </p:txBody>
        </p: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D74EDCA2-9540-4975-BC5D-465BBFDE5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4" t="15075" r="18341" b="22882"/>
            <a:stretch/>
          </p:blipFill>
          <p:spPr>
            <a:xfrm>
              <a:off x="7952025" y="3110535"/>
              <a:ext cx="577016" cy="61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E9480CD-FF73-4BF0-856C-95F1C6F7C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8" t="15303" r="49782" b="22006"/>
            <a:stretch/>
          </p:blipFill>
          <p:spPr>
            <a:xfrm>
              <a:off x="7932536" y="2326484"/>
              <a:ext cx="622440" cy="612000"/>
            </a:xfrm>
            <a:prstGeom prst="rect">
              <a:avLst/>
            </a:prstGeom>
          </p:spPr>
        </p:pic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63E2BA3-7590-4EFD-B9A7-8A4900F15950}"/>
                </a:ext>
              </a:extLst>
            </p:cNvPr>
            <p:cNvSpPr txBox="1"/>
            <p:nvPr/>
          </p:nvSpPr>
          <p:spPr>
            <a:xfrm>
              <a:off x="8591534" y="3070757"/>
              <a:ext cx="28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Résistance à haut champ, et aux radiations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62E7EB8-15E0-4557-A9B8-FC017FBEA048}"/>
                </a:ext>
              </a:extLst>
            </p:cNvPr>
            <p:cNvSpPr txBox="1"/>
            <p:nvPr/>
          </p:nvSpPr>
          <p:spPr>
            <a:xfrm>
              <a:off x="8593334" y="2327889"/>
              <a:ext cx="329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Facilité de production</a:t>
              </a:r>
            </a:p>
            <a:p>
              <a:r>
                <a:rPr lang="fr-FR" dirty="0"/>
                <a:t>Connaissances, Coût</a:t>
              </a:r>
            </a:p>
          </p:txBody>
        </p:sp>
      </p:grpSp>
      <p:sp>
        <p:nvSpPr>
          <p:cNvPr id="73" name="Titre 1">
            <a:extLst>
              <a:ext uri="{FF2B5EF4-FFF2-40B4-BE49-F238E27FC236}">
                <a16:creationId xmlns:a16="http://schemas.microsoft.com/office/drawing/2014/main" id="{704D14F4-9816-473F-9855-8517273B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fr-FR" dirty="0"/>
              <a:t>Le diamant parmi les semi-conducteurs communs</a:t>
            </a:r>
          </a:p>
        </p:txBody>
      </p:sp>
    </p:spTree>
    <p:extLst>
      <p:ext uri="{BB962C8B-B14F-4D97-AF65-F5344CB8AC3E}">
        <p14:creationId xmlns:p14="http://schemas.microsoft.com/office/powerpoint/2010/main" val="224157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D4698-1172-4D7A-804A-A1F22F00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chambre d’ionisation solide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5FF6CE-DC6B-4B0A-83F3-4C947248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E15E26-4B73-416B-AFFE-414E770B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4</a:t>
            </a:fld>
            <a:endParaRPr lang="fr-FR"/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8BA02B72-E793-470C-9DAB-4CDDF2ADA734}"/>
              </a:ext>
            </a:extLst>
          </p:cNvPr>
          <p:cNvCxnSpPr>
            <a:cxnSpLocks/>
            <a:stCxn id="9" idx="0"/>
            <a:endCxn id="14" idx="0"/>
          </p:cNvCxnSpPr>
          <p:nvPr/>
        </p:nvCxnSpPr>
        <p:spPr>
          <a:xfrm rot="16200000" flipH="1">
            <a:off x="4407745" y="2536769"/>
            <a:ext cx="1584380" cy="1084420"/>
          </a:xfrm>
          <a:prstGeom prst="bentConnector3">
            <a:avLst>
              <a:gd name="adj1" fmla="val -1442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C96317E-DDF9-48A8-B565-CA48BD30E91F}"/>
              </a:ext>
            </a:extLst>
          </p:cNvPr>
          <p:cNvCxnSpPr>
            <a:cxnSpLocks/>
            <a:stCxn id="8" idx="2"/>
            <a:endCxn id="14" idx="4"/>
          </p:cNvCxnSpPr>
          <p:nvPr/>
        </p:nvCxnSpPr>
        <p:spPr>
          <a:xfrm rot="5400000" flipH="1" flipV="1">
            <a:off x="4757482" y="4479117"/>
            <a:ext cx="884904" cy="1084421"/>
          </a:xfrm>
          <a:prstGeom prst="bentConnector3">
            <a:avLst>
              <a:gd name="adj1" fmla="val -2583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6F5AAD5-AFB6-4267-8820-34D74B73874E}"/>
              </a:ext>
            </a:extLst>
          </p:cNvPr>
          <p:cNvSpPr/>
          <p:nvPr/>
        </p:nvSpPr>
        <p:spPr>
          <a:xfrm>
            <a:off x="4628939" y="5391049"/>
            <a:ext cx="57569" cy="72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DD912-E031-4009-8373-28C9FD6AC3AC}"/>
              </a:ext>
            </a:extLst>
          </p:cNvPr>
          <p:cNvSpPr/>
          <p:nvPr/>
        </p:nvSpPr>
        <p:spPr>
          <a:xfrm>
            <a:off x="4628940" y="2286789"/>
            <a:ext cx="57569" cy="72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23FA67-E407-4D65-8705-D13C91162279}"/>
              </a:ext>
            </a:extLst>
          </p:cNvPr>
          <p:cNvSpPr/>
          <p:nvPr/>
        </p:nvSpPr>
        <p:spPr>
          <a:xfrm>
            <a:off x="542923" y="5393132"/>
            <a:ext cx="4410075" cy="809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10FAD-972D-4638-BEC6-0C39101947C2}"/>
              </a:ext>
            </a:extLst>
          </p:cNvPr>
          <p:cNvSpPr/>
          <p:nvPr/>
        </p:nvSpPr>
        <p:spPr>
          <a:xfrm>
            <a:off x="542924" y="2278558"/>
            <a:ext cx="4410075" cy="809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5B6F2-44A6-4B31-902E-DA4164D38713}"/>
              </a:ext>
            </a:extLst>
          </p:cNvPr>
          <p:cNvSpPr/>
          <p:nvPr/>
        </p:nvSpPr>
        <p:spPr>
          <a:xfrm>
            <a:off x="371475" y="2359520"/>
            <a:ext cx="4752975" cy="30232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7A79AF-8C0B-480D-9823-4B5D923C185B}"/>
              </a:ext>
            </a:extLst>
          </p:cNvPr>
          <p:cNvSpPr txBox="1"/>
          <p:nvPr/>
        </p:nvSpPr>
        <p:spPr>
          <a:xfrm>
            <a:off x="371473" y="2349206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Diamant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22B76D3-2983-4623-B40B-FBF2FE0321E8}"/>
              </a:ext>
            </a:extLst>
          </p:cNvPr>
          <p:cNvSpPr/>
          <p:nvPr/>
        </p:nvSpPr>
        <p:spPr>
          <a:xfrm>
            <a:off x="5388291" y="3871169"/>
            <a:ext cx="707707" cy="70770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1B9355-0A81-4A46-9421-1167EFC44301}"/>
              </a:ext>
            </a:extLst>
          </p:cNvPr>
          <p:cNvSpPr txBox="1"/>
          <p:nvPr/>
        </p:nvSpPr>
        <p:spPr>
          <a:xfrm>
            <a:off x="5450644" y="3840837"/>
            <a:ext cx="557233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00C256-643F-43E1-8018-D961370DB1A6}"/>
              </a:ext>
            </a:extLst>
          </p:cNvPr>
          <p:cNvSpPr txBox="1"/>
          <p:nvPr/>
        </p:nvSpPr>
        <p:spPr>
          <a:xfrm>
            <a:off x="5450644" y="4154702"/>
            <a:ext cx="557233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</a:rPr>
              <a:t>-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8F6729F-B062-4CFB-AA9B-EBDEE96CD77E}"/>
              </a:ext>
            </a:extLst>
          </p:cNvPr>
          <p:cNvCxnSpPr>
            <a:cxnSpLocks/>
          </p:cNvCxnSpPr>
          <p:nvPr/>
        </p:nvCxnSpPr>
        <p:spPr>
          <a:xfrm>
            <a:off x="4489409" y="2499233"/>
            <a:ext cx="0" cy="2743872"/>
          </a:xfrm>
          <a:prstGeom prst="straightConnector1">
            <a:avLst/>
          </a:prstGeom>
          <a:ln w="57150">
            <a:solidFill>
              <a:srgbClr val="F26B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B0E3A3B-9F69-4562-8D26-00C118EEE2EF}"/>
                  </a:ext>
                </a:extLst>
              </p:cNvPr>
              <p:cNvSpPr txBox="1"/>
              <p:nvPr/>
            </p:nvSpPr>
            <p:spPr>
              <a:xfrm>
                <a:off x="4058200" y="3577404"/>
                <a:ext cx="336631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800" b="1" i="1" smtClean="0">
                              <a:solidFill>
                                <a:srgbClr val="F26B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b="1" i="1" smtClean="0">
                              <a:solidFill>
                                <a:srgbClr val="F26B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fr-FR" sz="2800" b="1" dirty="0">
                  <a:solidFill>
                    <a:srgbClr val="F26B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B0E3A3B-9F69-4562-8D26-00C118EEE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00" y="3577404"/>
                <a:ext cx="336631" cy="4831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02922B-7975-42F5-9046-0F2682EF04FA}"/>
              </a:ext>
            </a:extLst>
          </p:cNvPr>
          <p:cNvCxnSpPr>
            <a:cxnSpLocks/>
          </p:cNvCxnSpPr>
          <p:nvPr/>
        </p:nvCxnSpPr>
        <p:spPr>
          <a:xfrm flipH="1">
            <a:off x="1758415" y="1607240"/>
            <a:ext cx="1942262" cy="4422085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32A9693E-17C9-4BB3-9D70-80F36C27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57" y="2529063"/>
            <a:ext cx="152413" cy="609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0ABB2D-B732-4446-89F6-5060BCE5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461" y="2483671"/>
            <a:ext cx="151747" cy="1517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CD2DAB4-47B2-4F45-9CC0-EB74C9D3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079" y="2737198"/>
            <a:ext cx="151747" cy="1517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F5EAEEA-CC13-4482-BDDF-2134A119B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18" y="2985473"/>
            <a:ext cx="151747" cy="15174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BCD3143-8551-43E3-A866-E1CE49FB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23" y="3295278"/>
            <a:ext cx="151747" cy="1517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CE1C899-537D-475F-97B0-E5F1A0235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18" y="3746345"/>
            <a:ext cx="151747" cy="15174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9D333AF-7E5F-4BAC-872C-DF202501E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46" y="3969388"/>
            <a:ext cx="151747" cy="15174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5B55FD-C294-45E9-8C8B-48B5CAEE5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91" y="4455276"/>
            <a:ext cx="151747" cy="15174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F098062-2D2B-4B4E-B546-8971B45F3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213" y="4207140"/>
            <a:ext cx="151747" cy="15174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8F82A4-5DAB-410E-B6A9-F936C27F8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935" y="4724485"/>
            <a:ext cx="151747" cy="15174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F38F79-FFE9-4303-8B9D-0DAC97BE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86" y="4914853"/>
            <a:ext cx="151747" cy="1517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BF1932C-808F-4238-9987-0D4A0A09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57" y="5141005"/>
            <a:ext cx="151747" cy="15174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8CBB6C4-3BE5-46E8-81F1-9EDEA8C8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106" y="2811960"/>
            <a:ext cx="152413" cy="6096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85D7098-958F-4D78-9CF8-4EE8BE99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007" y="3039811"/>
            <a:ext cx="152413" cy="6096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A403D1A-8A2E-4F8F-B06F-A5FC7FF9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00" y="3329781"/>
            <a:ext cx="152413" cy="6096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07525F0-368E-403D-874E-C4F47DD7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38" y="3570342"/>
            <a:ext cx="152413" cy="6096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0C399C-A793-4D33-8FA9-0E55803C8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011" y="3493207"/>
            <a:ext cx="151747" cy="15174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8F834A8-5562-4166-9AFE-0FFA5C13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90" y="3763497"/>
            <a:ext cx="152413" cy="6096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F20BA2D-0BCA-416A-AE38-94E70B9B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338" y="3993203"/>
            <a:ext cx="152413" cy="6096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FF0E485-EB1F-43BF-B379-9FFAD473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92" y="4205451"/>
            <a:ext cx="152413" cy="6096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8142B7F-5E1E-4CF8-8211-DB9BAE52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73" y="4502183"/>
            <a:ext cx="152413" cy="6096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35D083E-2AE6-4893-B0FB-CA049685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59" y="4749592"/>
            <a:ext cx="152413" cy="609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218B10F-D7AE-4AAC-A23E-610D2C47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95" y="4976604"/>
            <a:ext cx="152413" cy="6096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3D8F990-A833-4754-BC28-C0161E05D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99" y="5189795"/>
            <a:ext cx="152413" cy="60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 : coins arrondis 43">
                <a:extLst>
                  <a:ext uri="{FF2B5EF4-FFF2-40B4-BE49-F238E27FC236}">
                    <a16:creationId xmlns:a16="http://schemas.microsoft.com/office/drawing/2014/main" id="{788E2844-612D-425C-82D4-B61FC6145D5C}"/>
                  </a:ext>
                </a:extLst>
              </p:cNvPr>
              <p:cNvSpPr/>
              <p:nvPr/>
            </p:nvSpPr>
            <p:spPr>
              <a:xfrm>
                <a:off x="6920994" y="1913141"/>
                <a:ext cx="4608000" cy="1072332"/>
              </a:xfrm>
              <a:prstGeom prst="roundRect">
                <a:avLst/>
              </a:prstGeom>
              <a:ln>
                <a:solidFill>
                  <a:srgbClr val="022B5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2000" b="1" dirty="0"/>
                  <a:t>Force de Lorentz :</a:t>
                </a:r>
              </a:p>
              <a:p>
                <a:endParaRPr lang="fr-FR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EE68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solidFill>
                                <a:srgbClr val="EE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rgbClr val="EE68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fr-FR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fr-FR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fr-FR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acc>
                        <m:accPr>
                          <m:chr m:val="⃗"/>
                          <m:ctrlP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 : coins arrondis 43">
                <a:extLst>
                  <a:ext uri="{FF2B5EF4-FFF2-40B4-BE49-F238E27FC236}">
                    <a16:creationId xmlns:a16="http://schemas.microsoft.com/office/drawing/2014/main" id="{788E2844-612D-425C-82D4-B61FC6145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994" y="1913141"/>
                <a:ext cx="4608000" cy="1072332"/>
              </a:xfrm>
              <a:prstGeom prst="roundRect">
                <a:avLst/>
              </a:prstGeom>
              <a:blipFill>
                <a:blip r:embed="rId5"/>
                <a:stretch>
                  <a:fillRect l="-132"/>
                </a:stretch>
              </a:blipFill>
              <a:ln>
                <a:solidFill>
                  <a:srgbClr val="022B5D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 : coins arrondis 44">
                <a:extLst>
                  <a:ext uri="{FF2B5EF4-FFF2-40B4-BE49-F238E27FC236}">
                    <a16:creationId xmlns:a16="http://schemas.microsoft.com/office/drawing/2014/main" id="{78B538B2-A6C7-4ECE-BCDF-9EA0E456F53C}"/>
                  </a:ext>
                </a:extLst>
              </p:cNvPr>
              <p:cNvSpPr/>
              <p:nvPr/>
            </p:nvSpPr>
            <p:spPr>
              <a:xfrm>
                <a:off x="6373399" y="3310816"/>
                <a:ext cx="5683151" cy="2536117"/>
              </a:xfrm>
              <a:prstGeom prst="roundRect">
                <a:avLst/>
              </a:prstGeom>
              <a:ln w="571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2000" b="1" dirty="0"/>
                  <a:t>Théorème de </a:t>
                </a:r>
                <a:r>
                  <a:rPr lang="fr-FR" sz="2000" b="1" dirty="0" err="1"/>
                  <a:t>Schokley-Ramo</a:t>
                </a:r>
                <a:r>
                  <a:rPr lang="fr-FR" sz="2000" b="1" dirty="0"/>
                  <a:t> :</a:t>
                </a:r>
                <a:endParaRPr lang="fr-FR" sz="1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lang="fr-FR" sz="2400" dirty="0">
                  <a:solidFill>
                    <a:srgbClr val="7030A0"/>
                  </a:solidFill>
                </a:endParaRPr>
              </a:p>
              <a:p>
                <a:endParaRPr lang="fr-FR" sz="1200" dirty="0">
                  <a:solidFill>
                    <a:srgbClr val="7030A0"/>
                  </a:solidFill>
                </a:endParaRPr>
              </a:p>
              <a:p>
                <a:endParaRPr lang="fr-FR" sz="1200" dirty="0">
                  <a:solidFill>
                    <a:srgbClr val="7030A0"/>
                  </a:solidFill>
                </a:endParaRPr>
              </a:p>
              <a:p>
                <a:endParaRPr lang="fr-FR" sz="1200" dirty="0">
                  <a:solidFill>
                    <a:srgbClr val="7030A0"/>
                  </a:solidFill>
                </a:endParaRPr>
              </a:p>
              <a:p>
                <a:endParaRPr lang="fr-FR" sz="1200" dirty="0">
                  <a:solidFill>
                    <a:srgbClr val="7030A0"/>
                  </a:solidFill>
                </a:endParaRPr>
              </a:p>
              <a:p>
                <a:endParaRPr lang="fr-FR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 : coins arrondis 44">
                <a:extLst>
                  <a:ext uri="{FF2B5EF4-FFF2-40B4-BE49-F238E27FC236}">
                    <a16:creationId xmlns:a16="http://schemas.microsoft.com/office/drawing/2014/main" id="{78B538B2-A6C7-4ECE-BCDF-9EA0E456F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399" y="3310816"/>
                <a:ext cx="5683151" cy="253611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DD27437D-4E40-4786-8ADB-CD8E261442DA}"/>
              </a:ext>
            </a:extLst>
          </p:cNvPr>
          <p:cNvCxnSpPr/>
          <p:nvPr/>
        </p:nvCxnSpPr>
        <p:spPr>
          <a:xfrm flipV="1">
            <a:off x="4222919" y="1607240"/>
            <a:ext cx="0" cy="6713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7D84FB5-2185-4841-A015-942C015CF604}"/>
              </a:ext>
            </a:extLst>
          </p:cNvPr>
          <p:cNvSpPr/>
          <p:nvPr/>
        </p:nvSpPr>
        <p:spPr>
          <a:xfrm>
            <a:off x="4009498" y="1260087"/>
            <a:ext cx="2190579" cy="5985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Électronique de lecture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73D09E-1376-4E21-8DD3-092010DD694D}"/>
                  </a:ext>
                </a:extLst>
              </p:cNvPr>
              <p:cNvSpPr/>
              <p:nvPr/>
            </p:nvSpPr>
            <p:spPr>
              <a:xfrm>
                <a:off x="6487181" y="4574299"/>
                <a:ext cx="5455775" cy="1085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/>
                  <a:t>Appliqué à la détection </a:t>
                </a:r>
                <a:r>
                  <a:rPr lang="fr-FR" sz="1600" dirty="0">
                    <a:solidFill>
                      <a:srgbClr val="7030A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𝑟𝑜𝑢𝑠</m:t>
                          </m:r>
                        </m:sub>
                        <m:sup/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(+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  <m:r>
                        <a:rPr lang="fr-FR" sz="20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𝑙𝑒𝑐𝑡𝑟𝑜𝑛𝑠</m:t>
                          </m:r>
                        </m:sub>
                        <m:sup/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73D09E-1376-4E21-8DD3-092010DD69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181" y="4574299"/>
                <a:ext cx="5455775" cy="1085490"/>
              </a:xfrm>
              <a:prstGeom prst="rect">
                <a:avLst/>
              </a:prstGeom>
              <a:blipFill>
                <a:blip r:embed="rId7"/>
                <a:stretch>
                  <a:fillRect l="-559" t="-16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ZoneTexte 48">
            <a:extLst>
              <a:ext uri="{FF2B5EF4-FFF2-40B4-BE49-F238E27FC236}">
                <a16:creationId xmlns:a16="http://schemas.microsoft.com/office/drawing/2014/main" id="{A87AA86D-26D0-4EA0-B1AE-625477EF1273}"/>
              </a:ext>
            </a:extLst>
          </p:cNvPr>
          <p:cNvSpPr txBox="1"/>
          <p:nvPr/>
        </p:nvSpPr>
        <p:spPr>
          <a:xfrm>
            <a:off x="2766424" y="889613"/>
            <a:ext cx="154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Particule ionisante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9F286C13-81E7-4DA4-B44D-EC5770BF9D1D}"/>
              </a:ext>
            </a:extLst>
          </p:cNvPr>
          <p:cNvSpPr/>
          <p:nvPr/>
        </p:nvSpPr>
        <p:spPr>
          <a:xfrm>
            <a:off x="7030887" y="3895906"/>
            <a:ext cx="4388214" cy="1146788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002060"/>
                </a:solidFill>
              </a:rPr>
              <a:t>Électron</a:t>
            </a:r>
            <a:r>
              <a:rPr lang="fr-FR" sz="1600" dirty="0">
                <a:solidFill>
                  <a:srgbClr val="002060"/>
                </a:solidFill>
              </a:rPr>
              <a:t> : particule élémentaire de 			   charge négative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Trou : </a:t>
            </a:r>
            <a:r>
              <a:rPr lang="fr-FR" sz="1600" dirty="0">
                <a:solidFill>
                  <a:srgbClr val="FF0000"/>
                </a:solidFill>
              </a:rPr>
              <a:t>particule fictive représentant 			   l’absence d’électron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AC1BA3D-3561-4DBC-9F9C-4EC7EA1F6436}"/>
              </a:ext>
            </a:extLst>
          </p:cNvPr>
          <p:cNvSpPr/>
          <p:nvPr/>
        </p:nvSpPr>
        <p:spPr>
          <a:xfrm>
            <a:off x="3512004" y="1493793"/>
            <a:ext cx="324882" cy="32488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1180C2A-F5CC-40F9-947B-B466110671AE}"/>
                  </a:ext>
                </a:extLst>
              </p:cNvPr>
              <p:cNvSpPr/>
              <p:nvPr/>
            </p:nvSpPr>
            <p:spPr>
              <a:xfrm>
                <a:off x="10160325" y="4365704"/>
                <a:ext cx="1896225" cy="311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fr-FR" sz="1400" dirty="0"/>
                  <a:t> : </a:t>
                </a:r>
                <a:r>
                  <a:rPr lang="fr-FR" sz="1400" i="1" dirty="0" err="1"/>
                  <a:t>weighting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field</a:t>
                </a:r>
                <a:endParaRPr lang="fr-FR" sz="1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1180C2A-F5CC-40F9-947B-B46611067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325" y="4365704"/>
                <a:ext cx="1896225" cy="311560"/>
              </a:xfrm>
              <a:prstGeom prst="rect">
                <a:avLst/>
              </a:prstGeom>
              <a:blipFill>
                <a:blip r:embed="rId8"/>
                <a:stretch>
                  <a:fillRect t="-1961" b="-21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6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2 0.80486 " pathEditMode="relative" rAng="0" ptsTypes="AA">
                                      <p:cBhvr>
                                        <p:cTn id="35" dur="2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40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00013 -0.03611 " pathEditMode="relative" rAng="0" ptsTypes="AA">
                                      <p:cBhvr>
                                        <p:cTn id="99" dur="4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0013 -0.07731 " pathEditMode="relative" rAng="0" ptsTypes="AA">
                                      <p:cBhvr>
                                        <p:cTn id="101" dur="7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0078 -0.11065 " pathEditMode="relative" rAng="0" ptsTypes="AA">
                                      <p:cBhvr>
                                        <p:cTn id="103" dur="10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53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039 -0.153 " pathEditMode="relative" rAng="0" ptsTypes="AA">
                                      <p:cBhvr>
                                        <p:cTn id="105" dur="13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6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0065 -0.18796 " pathEditMode="relative" rAng="0" ptsTypes="AA">
                                      <p:cBhvr>
                                        <p:cTn id="107" dur="16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398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78 -0.21505 " pathEditMode="relative" rAng="0" ptsTypes="AA">
                                      <p:cBhvr>
                                        <p:cTn id="109" dur="19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076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1" dur="22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0026 -0.2794 " pathEditMode="relative" rAng="0" ptsTypes="AA">
                                      <p:cBhvr>
                                        <p:cTn id="113" dur="25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398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00039 -0.32199 " pathEditMode="relative" rAng="0" ptsTypes="AA">
                                      <p:cBhvr>
                                        <p:cTn id="115" dur="2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00026 -0.35926 " pathEditMode="relative" rAng="0" ptsTypes="AA">
                                      <p:cBhvr>
                                        <p:cTn id="117" dur="3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96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00013 -0.39236 " pathEditMode="relative" rAng="0" ptsTypes="AA">
                                      <p:cBhvr>
                                        <p:cTn id="119" dur="3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3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00026 -0.42245 " pathEditMode="relative" rAng="0" ptsTypes="AA">
                                      <p:cBhvr>
                                        <p:cTn id="121" dur="3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134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0039 0.42361 " pathEditMode="relative" rAng="0" ptsTypes="AA">
                                      <p:cBhvr>
                                        <p:cTn id="123" dur="30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118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00013 0.38657 " pathEditMode="relative" rAng="0" ptsTypes="AA">
                                      <p:cBhvr>
                                        <p:cTn id="125" dur="278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329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00026 0.35046 " pathEditMode="relative" rAng="0" ptsTypes="AA">
                                      <p:cBhvr>
                                        <p:cTn id="127" dur="254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523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0195 0.30416 " pathEditMode="relative" rAng="0" ptsTypes="AA">
                                      <p:cBhvr>
                                        <p:cTn id="129" dur="229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5208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0039 0.27639 " pathEditMode="relative" rAng="0" ptsTypes="AA">
                                      <p:cBhvr>
                                        <p:cTn id="131" dur="20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819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0052 0.23842 " pathEditMode="relative" rAng="0" ptsTypes="AA">
                                      <p:cBhvr>
                                        <p:cTn id="133" dur="18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92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0013 0.20695 " pathEditMode="relative" rAng="0" ptsTypes="AA">
                                      <p:cBhvr>
                                        <p:cTn id="135" dur="156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4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00052 0.17222 " pathEditMode="relative" rAng="0" ptsTypes="AA">
                                      <p:cBhvr>
                                        <p:cTn id="137" dur="132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61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0052 0.13495 " pathEditMode="relative" rAng="0" ptsTypes="AA">
                                      <p:cBhvr>
                                        <p:cTn id="139" dur="10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6736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2.29167E-6 0.09815 " pathEditMode="relative" rAng="0" ptsTypes="AA">
                                      <p:cBhvr>
                                        <p:cTn id="141" dur="8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4.16667E-7 0.06898 " pathEditMode="relative" rAng="0" ptsTypes="AA">
                                      <p:cBhvr>
                                        <p:cTn id="143" dur="5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9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0039 0.03495 " pathEditMode="relative" rAng="0" ptsTypes="AA">
                                      <p:cBhvr>
                                        <p:cTn id="145" dur="34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8" grpId="0"/>
      <p:bldP spid="44" grpId="0" animBg="1"/>
      <p:bldP spid="45" grpId="0" animBg="1"/>
      <p:bldP spid="47" grpId="0" animBg="1"/>
      <p:bldP spid="48" grpId="0"/>
      <p:bldP spid="49" grpId="0"/>
      <p:bldP spid="49" grpId="1"/>
      <p:bldP spid="50" grpId="0" animBg="1"/>
      <p:bldP spid="50" grpId="1" animBg="1"/>
      <p:bldP spid="51" grpId="0" animBg="1"/>
      <p:bldP spid="51" grpId="1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7A00E8-61D5-4F49-95FC-A0345AAC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GDR DI2I - Robin Molle - 20/06/2025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40A306-1A05-4FAB-ACD1-5DDF787A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5</a:t>
            </a:fld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88507BD-076E-402C-A78F-6EF4C6C2E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65" y="3286032"/>
            <a:ext cx="5407179" cy="3234308"/>
          </a:xfrm>
          <a:prstGeom prst="rect">
            <a:avLst/>
          </a:prstGeom>
        </p:spPr>
      </p:pic>
      <p:sp>
        <p:nvSpPr>
          <p:cNvPr id="32" name="Cube 31">
            <a:extLst>
              <a:ext uri="{FF2B5EF4-FFF2-40B4-BE49-F238E27FC236}">
                <a16:creationId xmlns:a16="http://schemas.microsoft.com/office/drawing/2014/main" id="{0DEB199A-ADB3-42A4-88EE-4D8D385D9D76}"/>
              </a:ext>
            </a:extLst>
          </p:cNvPr>
          <p:cNvSpPr/>
          <p:nvPr/>
        </p:nvSpPr>
        <p:spPr>
          <a:xfrm>
            <a:off x="8216733" y="1802697"/>
            <a:ext cx="3382672" cy="1375996"/>
          </a:xfrm>
          <a:prstGeom prst="cube">
            <a:avLst>
              <a:gd name="adj" fmla="val 84939"/>
            </a:avLst>
          </a:prstGeom>
          <a:solidFill>
            <a:srgbClr val="03765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7B67A0FB-F084-48B8-BF96-D23F6F61625A}"/>
              </a:ext>
            </a:extLst>
          </p:cNvPr>
          <p:cNvSpPr/>
          <p:nvPr/>
        </p:nvSpPr>
        <p:spPr>
          <a:xfrm>
            <a:off x="1257629" y="2014162"/>
            <a:ext cx="2263806" cy="870012"/>
          </a:xfrm>
          <a:prstGeom prst="cube">
            <a:avLst>
              <a:gd name="adj" fmla="val 8493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54717A4-1A87-4A68-92E6-EFBA5826B54F}"/>
              </a:ext>
            </a:extLst>
          </p:cNvPr>
          <p:cNvSpPr txBox="1"/>
          <p:nvPr/>
        </p:nvSpPr>
        <p:spPr>
          <a:xfrm>
            <a:off x="1454276" y="1563518"/>
            <a:ext cx="232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 CVD</a:t>
            </a:r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34182090-4FCB-40B3-B83D-56B01FCA0E1D}"/>
              </a:ext>
            </a:extLst>
          </p:cNvPr>
          <p:cNvSpPr/>
          <p:nvPr/>
        </p:nvSpPr>
        <p:spPr>
          <a:xfrm>
            <a:off x="3781161" y="2304462"/>
            <a:ext cx="666868" cy="2590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E6379237-EB3D-4EB5-89D8-81E2A52E10D5}"/>
              </a:ext>
            </a:extLst>
          </p:cNvPr>
          <p:cNvSpPr/>
          <p:nvPr/>
        </p:nvSpPr>
        <p:spPr>
          <a:xfrm>
            <a:off x="4757871" y="2015823"/>
            <a:ext cx="2263806" cy="870012"/>
          </a:xfrm>
          <a:prstGeom prst="cube">
            <a:avLst>
              <a:gd name="adj" fmla="val 8493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Parallélogramme 36">
            <a:extLst>
              <a:ext uri="{FF2B5EF4-FFF2-40B4-BE49-F238E27FC236}">
                <a16:creationId xmlns:a16="http://schemas.microsoft.com/office/drawing/2014/main" id="{299F6D15-71D1-48FC-84D4-25BD0204B008}"/>
              </a:ext>
            </a:extLst>
          </p:cNvPr>
          <p:cNvSpPr/>
          <p:nvPr/>
        </p:nvSpPr>
        <p:spPr>
          <a:xfrm>
            <a:off x="4840632" y="2044599"/>
            <a:ext cx="2100229" cy="676275"/>
          </a:xfrm>
          <a:prstGeom prst="parallelogram">
            <a:avLst>
              <a:gd name="adj" fmla="val 98798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BF94C66-CB44-49BB-AB9A-707BF19B7E07}"/>
              </a:ext>
            </a:extLst>
          </p:cNvPr>
          <p:cNvSpPr txBox="1"/>
          <p:nvPr/>
        </p:nvSpPr>
        <p:spPr>
          <a:xfrm>
            <a:off x="4887006" y="1416660"/>
            <a:ext cx="232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Métallisation Al</a:t>
            </a:r>
          </a:p>
          <a:p>
            <a:pPr algn="ctr"/>
            <a:r>
              <a:rPr lang="fr-FR" sz="1600" dirty="0"/>
              <a:t>100 nm</a:t>
            </a: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A2DDFEFB-E04F-4ABF-8F67-1C2D9C806C30}"/>
              </a:ext>
            </a:extLst>
          </p:cNvPr>
          <p:cNvSpPr/>
          <p:nvPr/>
        </p:nvSpPr>
        <p:spPr>
          <a:xfrm>
            <a:off x="7285771" y="2297804"/>
            <a:ext cx="666868" cy="2590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148EDD3B-6EA2-49F6-A3DA-EDDE05E4E6BD}"/>
              </a:ext>
            </a:extLst>
          </p:cNvPr>
          <p:cNvSpPr/>
          <p:nvPr/>
        </p:nvSpPr>
        <p:spPr>
          <a:xfrm>
            <a:off x="8776166" y="2014162"/>
            <a:ext cx="2263806" cy="755637"/>
          </a:xfrm>
          <a:prstGeom prst="cube">
            <a:avLst>
              <a:gd name="adj" fmla="val 980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F0B7A-EC77-44B0-A352-72F8B103F86B}"/>
              </a:ext>
            </a:extLst>
          </p:cNvPr>
          <p:cNvSpPr txBox="1"/>
          <p:nvPr/>
        </p:nvSpPr>
        <p:spPr>
          <a:xfrm>
            <a:off x="9076067" y="1385866"/>
            <a:ext cx="2326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Intégration sur PCB</a:t>
            </a:r>
          </a:p>
        </p:txBody>
      </p:sp>
      <p:sp>
        <p:nvSpPr>
          <p:cNvPr id="42" name="Parallélogramme 41">
            <a:extLst>
              <a:ext uri="{FF2B5EF4-FFF2-40B4-BE49-F238E27FC236}">
                <a16:creationId xmlns:a16="http://schemas.microsoft.com/office/drawing/2014/main" id="{550CAF6F-BEE9-4E94-9C22-D089EA834301}"/>
              </a:ext>
            </a:extLst>
          </p:cNvPr>
          <p:cNvSpPr/>
          <p:nvPr/>
        </p:nvSpPr>
        <p:spPr>
          <a:xfrm>
            <a:off x="8857954" y="2037658"/>
            <a:ext cx="2100229" cy="676275"/>
          </a:xfrm>
          <a:prstGeom prst="parallelogram">
            <a:avLst>
              <a:gd name="adj" fmla="val 98798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3500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Parallélogramme 42">
            <a:extLst>
              <a:ext uri="{FF2B5EF4-FFF2-40B4-BE49-F238E27FC236}">
                <a16:creationId xmlns:a16="http://schemas.microsoft.com/office/drawing/2014/main" id="{B36A9885-3EDC-41F5-81E5-7F83CD5DDE71}"/>
              </a:ext>
            </a:extLst>
          </p:cNvPr>
          <p:cNvSpPr/>
          <p:nvPr/>
        </p:nvSpPr>
        <p:spPr>
          <a:xfrm>
            <a:off x="9441878" y="2809081"/>
            <a:ext cx="117093" cy="45719"/>
          </a:xfrm>
          <a:prstGeom prst="parallelogram">
            <a:avLst>
              <a:gd name="adj" fmla="val 41904"/>
            </a:avLst>
          </a:prstGeom>
          <a:solidFill>
            <a:srgbClr val="E2AC00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F4870DE-DAEB-4768-8F53-0BECEF5FBA07}"/>
              </a:ext>
            </a:extLst>
          </p:cNvPr>
          <p:cNvSpPr/>
          <p:nvPr/>
        </p:nvSpPr>
        <p:spPr>
          <a:xfrm>
            <a:off x="9467088" y="2673933"/>
            <a:ext cx="152399" cy="210241"/>
          </a:xfrm>
          <a:prstGeom prst="arc">
            <a:avLst>
              <a:gd name="adj1" fmla="val 9003882"/>
              <a:gd name="adj2" fmla="val 16592811"/>
            </a:avLst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A8738B05-7A8B-47E9-8242-51B2FB7302AD}"/>
              </a:ext>
            </a:extLst>
          </p:cNvPr>
          <p:cNvSpPr/>
          <p:nvPr/>
        </p:nvSpPr>
        <p:spPr>
          <a:xfrm>
            <a:off x="9533761" y="2672032"/>
            <a:ext cx="152399" cy="210241"/>
          </a:xfrm>
          <a:prstGeom prst="arc">
            <a:avLst>
              <a:gd name="adj1" fmla="val 9003882"/>
              <a:gd name="adj2" fmla="val 16592811"/>
            </a:avLst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DB2453FD-C710-4AAA-A5EE-4F2056F8E6DA}"/>
              </a:ext>
            </a:extLst>
          </p:cNvPr>
          <p:cNvCxnSpPr>
            <a:cxnSpLocks/>
            <a:stCxn id="43" idx="4"/>
            <a:endCxn id="47" idx="6"/>
          </p:cNvCxnSpPr>
          <p:nvPr/>
        </p:nvCxnSpPr>
        <p:spPr>
          <a:xfrm rot="5400000">
            <a:off x="9016541" y="2402854"/>
            <a:ext cx="31938" cy="935831"/>
          </a:xfrm>
          <a:prstGeom prst="bentConnector2">
            <a:avLst/>
          </a:prstGeom>
          <a:ln w="12700">
            <a:solidFill>
              <a:srgbClr val="E2A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458F84E8-FD62-47D5-9E5B-44C239FCA9C4}"/>
              </a:ext>
            </a:extLst>
          </p:cNvPr>
          <p:cNvSpPr/>
          <p:nvPr/>
        </p:nvSpPr>
        <p:spPr>
          <a:xfrm>
            <a:off x="8504269" y="2863878"/>
            <a:ext cx="60325" cy="457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42D7E35F-E2D9-4C36-B200-AC3422EDB261}"/>
              </a:ext>
            </a:extLst>
          </p:cNvPr>
          <p:cNvSpPr/>
          <p:nvPr/>
        </p:nvSpPr>
        <p:spPr>
          <a:xfrm>
            <a:off x="1160036" y="3628435"/>
            <a:ext cx="2263806" cy="870012"/>
          </a:xfrm>
          <a:prstGeom prst="cube">
            <a:avLst>
              <a:gd name="adj" fmla="val 8493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B261E49-0631-4C17-AD7C-92FC889B4D26}"/>
              </a:ext>
            </a:extLst>
          </p:cNvPr>
          <p:cNvSpPr txBox="1"/>
          <p:nvPr/>
        </p:nvSpPr>
        <p:spPr>
          <a:xfrm>
            <a:off x="1356683" y="3177791"/>
            <a:ext cx="232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 HPHT</a:t>
            </a: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DDE3F469-F180-40D9-99F4-589187D252E3}"/>
              </a:ext>
            </a:extLst>
          </p:cNvPr>
          <p:cNvSpPr/>
          <p:nvPr/>
        </p:nvSpPr>
        <p:spPr>
          <a:xfrm>
            <a:off x="1160036" y="5220360"/>
            <a:ext cx="2263806" cy="870012"/>
          </a:xfrm>
          <a:prstGeom prst="cube">
            <a:avLst>
              <a:gd name="adj" fmla="val 84939"/>
            </a:avLst>
          </a:prstGeom>
          <a:solidFill>
            <a:srgbClr val="FEFCE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7234002-CCE3-4A54-A9B3-5AF4F0F6C674}"/>
              </a:ext>
            </a:extLst>
          </p:cNvPr>
          <p:cNvSpPr txBox="1"/>
          <p:nvPr/>
        </p:nvSpPr>
        <p:spPr>
          <a:xfrm>
            <a:off x="1356683" y="4769716"/>
            <a:ext cx="232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 naturel</a:t>
            </a:r>
          </a:p>
        </p:txBody>
      </p:sp>
      <p:sp>
        <p:nvSpPr>
          <p:cNvPr id="52" name="Accolade ouvrante 51">
            <a:extLst>
              <a:ext uri="{FF2B5EF4-FFF2-40B4-BE49-F238E27FC236}">
                <a16:creationId xmlns:a16="http://schemas.microsoft.com/office/drawing/2014/main" id="{9C55B6F2-8715-4B73-B52E-5056C47D6430}"/>
              </a:ext>
            </a:extLst>
          </p:cNvPr>
          <p:cNvSpPr/>
          <p:nvPr/>
        </p:nvSpPr>
        <p:spPr>
          <a:xfrm>
            <a:off x="645714" y="1639539"/>
            <a:ext cx="511279" cy="2969037"/>
          </a:xfrm>
          <a:prstGeom prst="leftBrace">
            <a:avLst>
              <a:gd name="adj1" fmla="val 5597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0E736BB-8F4D-4367-AD70-B812CB4B39E1}"/>
              </a:ext>
            </a:extLst>
          </p:cNvPr>
          <p:cNvSpPr txBox="1"/>
          <p:nvPr/>
        </p:nvSpPr>
        <p:spPr>
          <a:xfrm rot="16200000">
            <a:off x="-1102980" y="2967313"/>
            <a:ext cx="304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Diamants synthétiques</a:t>
            </a:r>
          </a:p>
        </p:txBody>
      </p:sp>
      <p:pic>
        <p:nvPicPr>
          <p:cNvPr id="54" name="Picture 8" descr="Vignette pour la version du 7 décembre 2023 à 23:40">
            <a:extLst>
              <a:ext uri="{FF2B5EF4-FFF2-40B4-BE49-F238E27FC236}">
                <a16:creationId xmlns:a16="http://schemas.microsoft.com/office/drawing/2014/main" id="{5D8F2C6D-0CC6-438A-A198-9EF7D163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30" y="182069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Page d'accueil - Institut Neel">
            <a:extLst>
              <a:ext uri="{FF2B5EF4-FFF2-40B4-BE49-F238E27FC236}">
                <a16:creationId xmlns:a16="http://schemas.microsoft.com/office/drawing/2014/main" id="{548AEFF8-54B6-44C4-B4AF-9B5858F4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14" y="1820697"/>
            <a:ext cx="59314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B0110901-CA5E-4A06-B51B-1E0F0486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4162"/>
            <a:ext cx="12191999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Assemblage d’un détecteur</a:t>
            </a:r>
          </a:p>
        </p:txBody>
      </p:sp>
    </p:spTree>
    <p:extLst>
      <p:ext uri="{BB962C8B-B14F-4D97-AF65-F5344CB8AC3E}">
        <p14:creationId xmlns:p14="http://schemas.microsoft.com/office/powerpoint/2010/main" val="181490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DDFD5-5ADA-4CD2-BF28-AAC8FB47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Développements : caractérisation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70179-9602-43EE-86FF-F0320373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GDR DI2I - Robin Molle - 20/06/2025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ABA2A-B500-4959-ADF8-DF590C09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6B92-ED17-4FD0-AB9B-DDBEFCE8B467}" type="slidenum">
              <a:rPr lang="fr-FR" smtClean="0"/>
              <a:t>6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5260ED5-02D4-427D-91DC-8380B7081788}"/>
              </a:ext>
            </a:extLst>
          </p:cNvPr>
          <p:cNvSpPr/>
          <p:nvPr/>
        </p:nvSpPr>
        <p:spPr>
          <a:xfrm>
            <a:off x="1344168" y="1136587"/>
            <a:ext cx="664464" cy="1246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LPSC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79CCB1F-0464-4598-BA5C-AE78E65440B7}"/>
              </a:ext>
            </a:extLst>
          </p:cNvPr>
          <p:cNvSpPr/>
          <p:nvPr/>
        </p:nvSpPr>
        <p:spPr>
          <a:xfrm>
            <a:off x="475488" y="1136587"/>
            <a:ext cx="664464" cy="28806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À Grenoble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E33D933-A7D3-4035-B306-6804E2CF6109}"/>
              </a:ext>
            </a:extLst>
          </p:cNvPr>
          <p:cNvSpPr/>
          <p:nvPr/>
        </p:nvSpPr>
        <p:spPr>
          <a:xfrm>
            <a:off x="475488" y="4279392"/>
            <a:ext cx="664464" cy="172684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Autres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5FA1AAE-DE28-40DF-84B4-D0B7B4135E22}"/>
              </a:ext>
            </a:extLst>
          </p:cNvPr>
          <p:cNvSpPr/>
          <p:nvPr/>
        </p:nvSpPr>
        <p:spPr>
          <a:xfrm>
            <a:off x="2465832" y="1325563"/>
            <a:ext cx="1822704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Courant de fuite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558A2E-82B2-4CCC-9434-4A379E66B3B2}"/>
              </a:ext>
            </a:extLst>
          </p:cNvPr>
          <p:cNvSpPr/>
          <p:nvPr/>
        </p:nvSpPr>
        <p:spPr>
          <a:xfrm>
            <a:off x="2465832" y="1860328"/>
            <a:ext cx="2410968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Spectroscopie alpha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8C22195-6773-476D-9121-A0D212FCF279}"/>
              </a:ext>
            </a:extLst>
          </p:cNvPr>
          <p:cNvSpPr/>
          <p:nvPr/>
        </p:nvSpPr>
        <p:spPr>
          <a:xfrm>
            <a:off x="5013962" y="1860328"/>
            <a:ext cx="2042160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Spectroscopie bêta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34B54BB-D135-4EF2-86DF-F87C8DC9FB42}"/>
              </a:ext>
            </a:extLst>
          </p:cNvPr>
          <p:cNvSpPr/>
          <p:nvPr/>
        </p:nvSpPr>
        <p:spPr>
          <a:xfrm>
            <a:off x="4448556" y="1325563"/>
            <a:ext cx="2886456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Transient </a:t>
            </a:r>
            <a:r>
              <a:rPr lang="fr-FR" dirty="0" err="1"/>
              <a:t>Current</a:t>
            </a:r>
            <a:r>
              <a:rPr lang="fr-FR" dirty="0"/>
              <a:t> Technique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30B94B5-D1E6-417B-9AF5-C894A434D6A5}"/>
              </a:ext>
            </a:extLst>
          </p:cNvPr>
          <p:cNvSpPr/>
          <p:nvPr/>
        </p:nvSpPr>
        <p:spPr>
          <a:xfrm>
            <a:off x="2465832" y="2576826"/>
            <a:ext cx="2042160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XBIC (ESRF)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B854F87-6A89-4843-B1EE-9B1CF5E82059}"/>
              </a:ext>
            </a:extLst>
          </p:cNvPr>
          <p:cNvSpPr/>
          <p:nvPr/>
        </p:nvSpPr>
        <p:spPr>
          <a:xfrm>
            <a:off x="2465832" y="3086319"/>
            <a:ext cx="2584704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Rayons X (SARP &amp; ESRF)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51DF09D-1745-4C70-8EF8-0E0B2ADFF0CE}"/>
              </a:ext>
            </a:extLst>
          </p:cNvPr>
          <p:cNvSpPr/>
          <p:nvPr/>
        </p:nvSpPr>
        <p:spPr>
          <a:xfrm>
            <a:off x="4692396" y="2576826"/>
            <a:ext cx="2144268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eBIC</a:t>
            </a:r>
            <a:r>
              <a:rPr lang="fr-FR" dirty="0"/>
              <a:t> (Institut Néel)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F3B8D2C-0741-44E8-9F02-227A8ADC9BB5}"/>
              </a:ext>
            </a:extLst>
          </p:cNvPr>
          <p:cNvSpPr/>
          <p:nvPr/>
        </p:nvSpPr>
        <p:spPr>
          <a:xfrm>
            <a:off x="5260848" y="3083714"/>
            <a:ext cx="3694176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Analyse matériau (Institut Néel)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D3541AC-4F7C-4D50-BF54-4F5906C94C65}"/>
              </a:ext>
            </a:extLst>
          </p:cNvPr>
          <p:cNvSpPr/>
          <p:nvPr/>
        </p:nvSpPr>
        <p:spPr>
          <a:xfrm>
            <a:off x="10130028" y="3083960"/>
            <a:ext cx="1231392" cy="36512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D56A064-0227-4543-83FD-9D55E00F311F}"/>
              </a:ext>
            </a:extLst>
          </p:cNvPr>
          <p:cNvSpPr/>
          <p:nvPr/>
        </p:nvSpPr>
        <p:spPr>
          <a:xfrm>
            <a:off x="2471928" y="4652174"/>
            <a:ext cx="3831336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Protons (ARRONAX, CAL, AIFIRA, ALTO)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53772A6-DDDA-4D49-8E5F-C355720D2D71}"/>
              </a:ext>
            </a:extLst>
          </p:cNvPr>
          <p:cNvSpPr/>
          <p:nvPr/>
        </p:nvSpPr>
        <p:spPr>
          <a:xfrm>
            <a:off x="2471927" y="5161667"/>
            <a:ext cx="3027535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Carbone (GANIL, CNAO, ALTO)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8BDBA583-C8E6-4716-B2F9-248C91BC9308}"/>
              </a:ext>
            </a:extLst>
          </p:cNvPr>
          <p:cNvSpPr/>
          <p:nvPr/>
        </p:nvSpPr>
        <p:spPr>
          <a:xfrm>
            <a:off x="5778028" y="5164345"/>
            <a:ext cx="2161032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Rayons X (ANSTO)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DD30A7B-3463-4FBA-A048-D0D8F07B864A}"/>
              </a:ext>
            </a:extLst>
          </p:cNvPr>
          <p:cNvSpPr/>
          <p:nvPr/>
        </p:nvSpPr>
        <p:spPr>
          <a:xfrm>
            <a:off x="10130028" y="4842357"/>
            <a:ext cx="1231392" cy="36512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2E635E3-B8DC-4169-B0F3-FC3279CE16ED}"/>
              </a:ext>
            </a:extLst>
          </p:cNvPr>
          <p:cNvSpPr/>
          <p:nvPr/>
        </p:nvSpPr>
        <p:spPr>
          <a:xfrm>
            <a:off x="6505738" y="4651348"/>
            <a:ext cx="3394166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Alpha (ARRONAX, AIFIRA, ALTO)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3FA9C92-5E83-4D57-AD64-B4BF785B3D13}"/>
              </a:ext>
            </a:extLst>
          </p:cNvPr>
          <p:cNvSpPr/>
          <p:nvPr/>
        </p:nvSpPr>
        <p:spPr>
          <a:xfrm>
            <a:off x="4425698" y="3564753"/>
            <a:ext cx="2630424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Fragments de fission (ILL)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6EF2E908-86E7-4D0F-921A-6CBF38C69B9E}"/>
              </a:ext>
            </a:extLst>
          </p:cNvPr>
          <p:cNvSpPr/>
          <p:nvPr/>
        </p:nvSpPr>
        <p:spPr>
          <a:xfrm>
            <a:off x="2465832" y="3566851"/>
            <a:ext cx="1737360" cy="365126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Alpha (ILL)</a:t>
            </a:r>
          </a:p>
        </p:txBody>
      </p:sp>
    </p:spTree>
    <p:extLst>
      <p:ext uri="{BB962C8B-B14F-4D97-AF65-F5344CB8AC3E}">
        <p14:creationId xmlns:p14="http://schemas.microsoft.com/office/powerpoint/2010/main" val="2633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36880" y="1144181"/>
            <a:ext cx="8636000" cy="45038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7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676083" y="1309448"/>
            <a:ext cx="633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Moniteur faisceau pour la haute intensité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571040" y="2186554"/>
            <a:ext cx="3401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Développement d’un moniteur faisceau pour les faisceaux d’ions pulsés de haute intensité (applications FLASH)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7A7EC9-E597-4BE7-B1F9-6613095AD724}"/>
              </a:ext>
            </a:extLst>
          </p:cNvPr>
          <p:cNvSpPr/>
          <p:nvPr/>
        </p:nvSpPr>
        <p:spPr>
          <a:xfrm>
            <a:off x="4222750" y="4146506"/>
            <a:ext cx="374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Collaboration DIAMMONI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B56786-6B8B-4429-9021-5F91BA16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662" y="1864391"/>
            <a:ext cx="4099938" cy="216433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334FD3-BCD3-4118-A6C1-BFA0905E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47637" r="53102" b="1423"/>
          <a:stretch/>
        </p:blipFill>
        <p:spPr>
          <a:xfrm>
            <a:off x="1363860" y="3798258"/>
            <a:ext cx="1643998" cy="1592671"/>
          </a:xfrm>
          <a:prstGeom prst="rect">
            <a:avLst/>
          </a:prstGeom>
        </p:spPr>
      </p:pic>
      <p:pic>
        <p:nvPicPr>
          <p:cNvPr id="20" name="Picture 6" descr="GIP ARRONAX : Recrutement - Arronax Nantes">
            <a:extLst>
              <a:ext uri="{FF2B5EF4-FFF2-40B4-BE49-F238E27FC236}">
                <a16:creationId xmlns:a16="http://schemas.microsoft.com/office/drawing/2014/main" id="{B3AD2C6B-E0C2-4F03-9867-000DD2CC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16" y="4594594"/>
            <a:ext cx="956814" cy="9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index - Laboratoire SUBATECH Nantes">
            <a:extLst>
              <a:ext uri="{FF2B5EF4-FFF2-40B4-BE49-F238E27FC236}">
                <a16:creationId xmlns:a16="http://schemas.microsoft.com/office/drawing/2014/main" id="{9A5EDCC1-6D01-4D66-93C3-0EEA11A51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3"/>
          <a:stretch/>
        </p:blipFill>
        <p:spPr bwMode="auto">
          <a:xfrm>
            <a:off x="5445485" y="4594594"/>
            <a:ext cx="2029346" cy="8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tour à l'accueil">
            <a:extLst>
              <a:ext uri="{FF2B5EF4-FFF2-40B4-BE49-F238E27FC236}">
                <a16:creationId xmlns:a16="http://schemas.microsoft.com/office/drawing/2014/main" id="{9D5AE14D-5F03-411F-9810-464039F8D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05" y="4824925"/>
            <a:ext cx="2045638" cy="5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8C82670-4470-451A-91A4-EA4F26A7F208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22441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436880" y="1144181"/>
            <a:ext cx="8636000" cy="36614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8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971040" y="1321401"/>
            <a:ext cx="55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Hodoscope faisceau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6192595-0B02-4275-95D4-12344CC1B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1" r="2887" b="16552"/>
          <a:stretch/>
        </p:blipFill>
        <p:spPr>
          <a:xfrm>
            <a:off x="886460" y="1982796"/>
            <a:ext cx="2854960" cy="2612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4191000" y="218734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Développement d’un moniteur faisceau à haute résolution temporelle pour le contrôle en ligne en hadronthérapie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7A7EC9-E597-4BE7-B1F9-6613095AD724}"/>
              </a:ext>
            </a:extLst>
          </p:cNvPr>
          <p:cNvSpPr/>
          <p:nvPr/>
        </p:nvSpPr>
        <p:spPr>
          <a:xfrm>
            <a:off x="4222750" y="4146506"/>
            <a:ext cx="374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Collaboration CLARYS/CLARYS UFT</a:t>
            </a:r>
          </a:p>
        </p:txBody>
      </p:sp>
      <p:pic>
        <p:nvPicPr>
          <p:cNvPr id="33" name="Picture 4" descr="PRIMES - LABEX PRIMES">
            <a:extLst>
              <a:ext uri="{FF2B5EF4-FFF2-40B4-BE49-F238E27FC236}">
                <a16:creationId xmlns:a16="http://schemas.microsoft.com/office/drawing/2014/main" id="{D4755D6E-5426-4FE2-B5EF-95720A6D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25" y="3213447"/>
            <a:ext cx="2029350" cy="96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44C5956-B99A-4160-A4B2-A6BE18BBF673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50690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9BE46BB-7188-4E22-8FD1-D4267D515122}"/>
              </a:ext>
            </a:extLst>
          </p:cNvPr>
          <p:cNvSpPr/>
          <p:nvPr/>
        </p:nvSpPr>
        <p:spPr>
          <a:xfrm>
            <a:off x="571040" y="1144181"/>
            <a:ext cx="8874760" cy="52121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AF83CE9-8757-4C0E-9D1B-62B15097A169}"/>
              </a:ext>
            </a:extLst>
          </p:cNvPr>
          <p:cNvSpPr txBox="1">
            <a:spLocks/>
          </p:cNvSpPr>
          <p:nvPr/>
        </p:nvSpPr>
        <p:spPr>
          <a:xfrm>
            <a:off x="1" y="-416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Multiples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82EFD7-17AD-4775-AD4D-9C28E84D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9</a:t>
            </a:fld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8662A83-5D45-4627-82D1-F6A7BE2A8BDA}"/>
              </a:ext>
            </a:extLst>
          </p:cNvPr>
          <p:cNvSpPr/>
          <p:nvPr/>
        </p:nvSpPr>
        <p:spPr>
          <a:xfrm>
            <a:off x="9712960" y="59218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particules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0E1DF02-C875-4956-B934-A080E846980B}"/>
              </a:ext>
            </a:extLst>
          </p:cNvPr>
          <p:cNvSpPr/>
          <p:nvPr/>
        </p:nvSpPr>
        <p:spPr>
          <a:xfrm>
            <a:off x="9712960" y="1378976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nucléaire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77CEFDC4-E5D8-4253-B7FE-3FBE7E694347}"/>
              </a:ext>
            </a:extLst>
          </p:cNvPr>
          <p:cNvSpPr/>
          <p:nvPr/>
        </p:nvSpPr>
        <p:spPr>
          <a:xfrm>
            <a:off x="9712960" y="3732164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Monitorage faisceau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EBEC1531-5C7E-4C6E-91BB-D1A87DE7B69C}"/>
              </a:ext>
            </a:extLst>
          </p:cNvPr>
          <p:cNvSpPr/>
          <p:nvPr/>
        </p:nvSpPr>
        <p:spPr>
          <a:xfrm>
            <a:off x="9712960" y="2159763"/>
            <a:ext cx="1908000" cy="603820"/>
          </a:xfrm>
          <a:prstGeom prst="roundRect">
            <a:avLst/>
          </a:prstGeom>
          <a:solidFill>
            <a:srgbClr val="B0B0B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Physique des matériaux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CD8EB-9AE2-4CF0-8E73-7C1F12C80E55}"/>
              </a:ext>
            </a:extLst>
          </p:cNvPr>
          <p:cNvSpPr txBox="1"/>
          <p:nvPr/>
        </p:nvSpPr>
        <p:spPr>
          <a:xfrm>
            <a:off x="1971040" y="1321401"/>
            <a:ext cx="55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Détecteurs à pistes pour la MRT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1DDA6-3981-4CAD-B058-CD0CB27A00D3}"/>
              </a:ext>
            </a:extLst>
          </p:cNvPr>
          <p:cNvSpPr/>
          <p:nvPr/>
        </p:nvSpPr>
        <p:spPr>
          <a:xfrm>
            <a:off x="4417490" y="2177008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Développement de détecteurs amont et aval d’un patient pour des mesures dosimétriques en MRT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7A7EC9-E597-4BE7-B1F9-6613095AD724}"/>
              </a:ext>
            </a:extLst>
          </p:cNvPr>
          <p:cNvSpPr/>
          <p:nvPr/>
        </p:nvSpPr>
        <p:spPr>
          <a:xfrm>
            <a:off x="4628815" y="4281263"/>
            <a:ext cx="412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Collaboration STROBE-LPSC-ESRF/ANSTO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293823B-4B2F-4AE5-91A1-3DE89F5B66A2}"/>
              </a:ext>
            </a:extLst>
          </p:cNvPr>
          <p:cNvGrpSpPr>
            <a:grpSpLocks noChangeAspect="1"/>
          </p:cNvGrpSpPr>
          <p:nvPr/>
        </p:nvGrpSpPr>
        <p:grpSpPr>
          <a:xfrm>
            <a:off x="958565" y="3574698"/>
            <a:ext cx="3130605" cy="2501504"/>
            <a:chOff x="627338" y="1997266"/>
            <a:chExt cx="4939471" cy="394687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464A7F0-E376-48C6-BA78-A70BF8D5E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122" b="17671"/>
            <a:stretch/>
          </p:blipFill>
          <p:spPr>
            <a:xfrm>
              <a:off x="1127273" y="1997266"/>
              <a:ext cx="4439536" cy="352889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A34C1CF-ACDA-42B7-B344-8D15C9705FB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5" t="16879" b="23200"/>
            <a:stretch/>
          </p:blipFill>
          <p:spPr bwMode="auto">
            <a:xfrm rot="10800000">
              <a:off x="627338" y="4591591"/>
              <a:ext cx="2842895" cy="13525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B9841C8-CEE5-44B1-A6E8-6D9CCCB9B4AD}"/>
                </a:ext>
              </a:extLst>
            </p:cNvPr>
            <p:cNvSpPr/>
            <p:nvPr/>
          </p:nvSpPr>
          <p:spPr>
            <a:xfrm>
              <a:off x="2639833" y="3429000"/>
              <a:ext cx="516835" cy="228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D3C98AB-1150-40F2-8443-6F8F9F5A2864}"/>
                </a:ext>
              </a:extLst>
            </p:cNvPr>
            <p:cNvCxnSpPr/>
            <p:nvPr/>
          </p:nvCxnSpPr>
          <p:spPr>
            <a:xfrm flipH="1">
              <a:off x="2242268" y="3657600"/>
              <a:ext cx="582449" cy="9339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E289ADF-62E8-46EE-8BD5-C4E71D1F9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783" y="2061562"/>
            <a:ext cx="3177184" cy="1359282"/>
          </a:xfrm>
          <a:prstGeom prst="rect">
            <a:avLst/>
          </a:prstGeom>
        </p:spPr>
      </p:pic>
      <p:pic>
        <p:nvPicPr>
          <p:cNvPr id="25" name="Picture 24" descr="European Synchrotron Radiation Facility — Wikipédia">
            <a:extLst>
              <a:ext uri="{FF2B5EF4-FFF2-40B4-BE49-F238E27FC236}">
                <a16:creationId xmlns:a16="http://schemas.microsoft.com/office/drawing/2014/main" id="{EDCEC2B8-35FC-429C-A2A2-C6F9DF654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15" y="4825450"/>
            <a:ext cx="1207728" cy="92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ANSTO">
            <a:extLst>
              <a:ext uri="{FF2B5EF4-FFF2-40B4-BE49-F238E27FC236}">
                <a16:creationId xmlns:a16="http://schemas.microsoft.com/office/drawing/2014/main" id="{D8928964-2B8B-423A-B918-66CD0074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08" y="4577344"/>
            <a:ext cx="1272823" cy="1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strobe.univ-grenoble-alpes.fr/sites/default/files/Mediatheque/OrganigrammeStrobeGroupe.jpg">
            <a:extLst>
              <a:ext uri="{FF2B5EF4-FFF2-40B4-BE49-F238E27FC236}">
                <a16:creationId xmlns:a16="http://schemas.microsoft.com/office/drawing/2014/main" id="{03F73569-799F-4AC0-88C5-4F02BC9DE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-560" r="35323" b="83453"/>
          <a:stretch/>
        </p:blipFill>
        <p:spPr bwMode="auto">
          <a:xfrm>
            <a:off x="7291361" y="5063883"/>
            <a:ext cx="1355777" cy="4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207A98C-1F42-42AF-85DF-D63E23AEF732}"/>
              </a:ext>
            </a:extLst>
          </p:cNvPr>
          <p:cNvSpPr/>
          <p:nvPr/>
        </p:nvSpPr>
        <p:spPr>
          <a:xfrm>
            <a:off x="9712960" y="2946556"/>
            <a:ext cx="1908000" cy="6038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Biomédical</a:t>
            </a:r>
          </a:p>
        </p:txBody>
      </p:sp>
    </p:spTree>
    <p:extLst>
      <p:ext uri="{BB962C8B-B14F-4D97-AF65-F5344CB8AC3E}">
        <p14:creationId xmlns:p14="http://schemas.microsoft.com/office/powerpoint/2010/main" val="792804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2">
      <a:dk1>
        <a:srgbClr val="002060"/>
      </a:dk1>
      <a:lt1>
        <a:srgbClr val="FFFFFF"/>
      </a:lt1>
      <a:dk2>
        <a:srgbClr val="034A90"/>
      </a:dk2>
      <a:lt2>
        <a:srgbClr val="ADB9CA"/>
      </a:lt2>
      <a:accent1>
        <a:srgbClr val="000000"/>
      </a:accent1>
      <a:accent2>
        <a:srgbClr val="FB7A05"/>
      </a:accent2>
      <a:accent3>
        <a:srgbClr val="FF0000"/>
      </a:accent3>
      <a:accent4>
        <a:srgbClr val="7030A0"/>
      </a:accent4>
      <a:accent5>
        <a:srgbClr val="00B0F0"/>
      </a:accent5>
      <a:accent6>
        <a:srgbClr val="00B05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</TotalTime>
  <Words>1208</Words>
  <Application>Microsoft Office PowerPoint</Application>
  <PresentationFormat>Grand écran</PresentationFormat>
  <Paragraphs>279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Le diamant pour la détection de particules</vt:lpstr>
      <vt:lpstr>Qu’est ce que le diamant ?</vt:lpstr>
      <vt:lpstr>Le diamant parmi les semi-conducteurs communs</vt:lpstr>
      <vt:lpstr>La chambre d’ionisation solide</vt:lpstr>
      <vt:lpstr>Assemblage d’un détecteur</vt:lpstr>
      <vt:lpstr>Développements : caractérisation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Flux versus Fluence</vt:lpstr>
      <vt:lpstr>Développements : performances des détecteurs</vt:lpstr>
      <vt:lpstr>Développements : performances des détecteurs</vt:lpstr>
      <vt:lpstr>Rappel sur les semi-conducteurs</vt:lpstr>
      <vt:lpstr>Développements : simulation PyDiam</vt:lpstr>
      <vt:lpstr>Développements : simulation PyDiam</vt:lpstr>
      <vt:lpstr>Collaborations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Robin Molle</dc:creator>
  <cp:lastModifiedBy>Robin Molle</cp:lastModifiedBy>
  <cp:revision>28</cp:revision>
  <dcterms:created xsi:type="dcterms:W3CDTF">2025-06-12T10:24:34Z</dcterms:created>
  <dcterms:modified xsi:type="dcterms:W3CDTF">2025-06-18T08:34:41Z</dcterms:modified>
</cp:coreProperties>
</file>