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5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6C01C4E-D76F-9E42-9E9F-41313A9C534F}" type="datetimeFigureOut">
              <a:rPr lang="en-US"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7D6BF69-F35D-FC42-B710-FED2F7505AA5}" type="slidenum">
              <a:rPr lang="en-US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1BD69E-1D6D-CF59-A7B4-0B0816FCEF3D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DBDC34-C3E3-C661-DBA0-E6621B973014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1CA7FC-8766-DA63-149B-F587D2267605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CF1359B-83EC-0749-FC15-B44DC349160D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CF5A11-6F83-DEBD-99FF-C2D2432FD790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6149DA0-88C0-96BB-C4B9-A3803B11B0F0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966447-BC3A-49F9-68A9-541A1FED677D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16E2891-38A0-9BAC-8906-EB020110CCC4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0E692C-5822-9111-7828-4AF68DC26574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47A6A4E-44CC-BA5E-318D-EDC6BE9CBA9B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BCFA85-E7A8-0E97-A28A-1AF5C53F1478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65D48C6-2B55-F180-8CC6-2C684703C68C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DAFA8A-AB2C-A79C-7422-6DFB4C9BA092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CCA5868-2998-B75B-3B42-081B02C73B4B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BA4D08D-84C1-F540-7545-E151A968DA80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FD0E2C-E308-8449-9FCD-7AD515754B33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CEEA37-1C05-F738-F27F-C094983F40EF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EE2098-254B-1DF8-8F1F-9EDE973E213A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245417" y="6491933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48468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335813" y="6440540"/>
            <a:ext cx="2743200" cy="365125"/>
          </a:xfrm>
        </p:spPr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58250093-1250-1E4E-986D-3D717EB446DE}" type="slidenum">
              <a:rPr lang="en-US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g"/><Relationship Id="rId1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12" Type="http://schemas.openxmlformats.org/officeDocument/2006/relationships/image" Target="../media/image26.png"/><Relationship Id="rId1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9.jpg"/><Relationship Id="rId10" Type="http://schemas.openxmlformats.org/officeDocument/2006/relationships/image" Target="../media/image6.jpg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7.jpg"/><Relationship Id="rId1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6.jp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8.png"/><Relationship Id="rId5" Type="http://schemas.openxmlformats.org/officeDocument/2006/relationships/image" Target="../media/image10.png"/><Relationship Id="rId10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30.jp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7.jp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3.jpg"/><Relationship Id="rId9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/>
        </p:nvSpPr>
        <p:spPr bwMode="auto">
          <a:xfrm>
            <a:off x="11743509" y="6541307"/>
            <a:ext cx="397697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261DFA-0AA5-7A44-8322-AFAC8C6BC4B4}" type="slidenum">
              <a:rPr lang="en-US">
                <a:solidFill>
                  <a:schemeClr val="tx1"/>
                </a:solidFill>
              </a:rPr>
              <a:t>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299691" y="998969"/>
            <a:ext cx="8434121" cy="57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02060"/>
                </a:solidFill>
                <a:latin typeface="+mn-lt"/>
              </a:rPr>
              <a:t>Projet Refroidissement Microcanaux CO2</a:t>
            </a:r>
            <a:endParaRPr/>
          </a:p>
        </p:txBody>
      </p:sp>
      <p:pic>
        <p:nvPicPr>
          <p:cNvPr id="9" name="Image 19"/>
          <p:cNvPicPr/>
          <p:nvPr/>
        </p:nvPicPr>
        <p:blipFill>
          <a:blip r:embed="rId3"/>
          <a:stretch/>
        </p:blipFill>
        <p:spPr bwMode="auto">
          <a:xfrm>
            <a:off x="2299692" y="175260"/>
            <a:ext cx="1091043" cy="494232"/>
          </a:xfrm>
          <a:prstGeom prst="rect">
            <a:avLst/>
          </a:prstGeom>
          <a:ln w="0">
            <a:noFill/>
          </a:ln>
        </p:spPr>
      </p:pic>
      <p:pic>
        <p:nvPicPr>
          <p:cNvPr id="10" name="Image 20"/>
          <p:cNvPicPr/>
          <p:nvPr/>
        </p:nvPicPr>
        <p:blipFill>
          <a:blip r:embed="rId4"/>
          <a:stretch/>
        </p:blipFill>
        <p:spPr bwMode="auto">
          <a:xfrm>
            <a:off x="4517855" y="113175"/>
            <a:ext cx="1021977" cy="673877"/>
          </a:xfrm>
          <a:prstGeom prst="rect">
            <a:avLst/>
          </a:prstGeom>
          <a:ln w="0"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rcRect t="14509" b="18869"/>
          <a:stretch/>
        </p:blipFill>
        <p:spPr bwMode="auto">
          <a:xfrm>
            <a:off x="8667748" y="46588"/>
            <a:ext cx="1021977" cy="680854"/>
          </a:xfrm>
          <a:prstGeom prst="rect">
            <a:avLst/>
          </a:prstGeom>
        </p:spPr>
      </p:pic>
      <p:pic>
        <p:nvPicPr>
          <p:cNvPr id="4" name="Graphique 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10895949" y="77138"/>
            <a:ext cx="953348" cy="741782"/>
          </a:xfrm>
          <a:prstGeom prst="rect">
            <a:avLst/>
          </a:prstGeom>
        </p:spPr>
      </p:pic>
      <p:pic>
        <p:nvPicPr>
          <p:cNvPr id="14" name="Image 2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94927" y="130147"/>
            <a:ext cx="530226" cy="652688"/>
          </a:xfrm>
          <a:prstGeom prst="rect">
            <a:avLst/>
          </a:prstGeom>
        </p:spPr>
      </p:pic>
      <p:pic>
        <p:nvPicPr>
          <p:cNvPr id="15" name="Image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704174" y="59983"/>
            <a:ext cx="1182526" cy="656959"/>
          </a:xfrm>
          <a:prstGeom prst="rect">
            <a:avLst/>
          </a:prstGeom>
        </p:spPr>
      </p:pic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17" name="Espace réservé du pied de page 4"/>
          <p:cNvSpPr txBox="1"/>
          <p:nvPr/>
        </p:nvSpPr>
        <p:spPr bwMode="auto">
          <a:xfrm>
            <a:off x="4732863" y="5183724"/>
            <a:ext cx="2291759" cy="130820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1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LEGI</a:t>
            </a:r>
            <a:endParaRPr/>
          </a:p>
          <a:p>
            <a:pPr lvl="0" defTabSz="1105875">
              <a:defRPr/>
            </a:pPr>
            <a:r>
              <a:rPr lang="fr-FR">
                <a:solidFill>
                  <a:prstClr val="black"/>
                </a:solidFill>
                <a:latin typeface="Arial"/>
                <a:cs typeface="Arial"/>
              </a:rPr>
              <a:t>Frédéric Ayela</a:t>
            </a:r>
            <a:endParaRPr/>
          </a:p>
          <a:p>
            <a:pPr lvl="0" defTabSz="1105875">
              <a:defRPr/>
            </a:pPr>
            <a:r>
              <a:rPr lang="fr-FR">
                <a:solidFill>
                  <a:prstClr val="black"/>
                </a:solidFill>
                <a:latin typeface="Arial"/>
                <a:cs typeface="Arial"/>
              </a:rPr>
              <a:t>Damien Colombet</a:t>
            </a:r>
            <a:endParaRPr/>
          </a:p>
          <a:p>
            <a:pPr lvl="0" defTabSz="1105875">
              <a:defRPr/>
            </a:pPr>
            <a:r>
              <a:rPr lang="fr-FR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Clément Lassagne</a:t>
            </a:r>
            <a:endParaRPr lang="fr-FR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Espace réservé du pied de page 4"/>
          <p:cNvSpPr txBox="1"/>
          <p:nvPr/>
        </p:nvSpPr>
        <p:spPr bwMode="auto">
          <a:xfrm>
            <a:off x="44466" y="5219373"/>
            <a:ext cx="2654539" cy="130820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000" b="1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CPPM</a:t>
            </a:r>
            <a:endParaRPr/>
          </a:p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000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Stéphan Beurthey</a:t>
            </a:r>
            <a:endParaRPr/>
          </a:p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000" b="0" u="none">
                <a:solidFill>
                  <a:prstClr val="black"/>
                </a:solidFill>
                <a:latin typeface="Arial"/>
                <a:cs typeface="Arial"/>
              </a:rPr>
              <a:t>Julien Cogan</a:t>
            </a:r>
            <a:endParaRPr/>
          </a:p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000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Mathieu Perrin-Terrin</a:t>
            </a:r>
            <a:endParaRPr lang="fr-FR" sz="20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Espace réservé du pied de page 4"/>
          <p:cNvSpPr txBox="1"/>
          <p:nvPr/>
        </p:nvSpPr>
        <p:spPr bwMode="auto">
          <a:xfrm>
            <a:off x="2423592" y="5246913"/>
            <a:ext cx="2465206" cy="70474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1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LAPP</a:t>
            </a:r>
            <a:endParaRPr/>
          </a:p>
          <a:p>
            <a:pPr lvl="0" defTabSz="1105875">
              <a:defRPr/>
            </a:pPr>
            <a:r>
              <a:rPr lang="fr-FR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Roman Kossakowski</a:t>
            </a:r>
            <a:endParaRPr/>
          </a:p>
          <a:p>
            <a:pPr lvl="0" defTabSz="1105875">
              <a:defRPr/>
            </a:pPr>
            <a:endParaRPr lang="fr-FR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Espace réservé du pied de page 4"/>
          <p:cNvSpPr txBox="1"/>
          <p:nvPr/>
        </p:nvSpPr>
        <p:spPr bwMode="auto">
          <a:xfrm>
            <a:off x="7024622" y="5158594"/>
            <a:ext cx="2291758" cy="142976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1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LPNHE</a:t>
            </a:r>
            <a:endParaRPr/>
          </a:p>
          <a:p>
            <a:pPr lvl="0" defTabSz="1105875">
              <a:defRPr/>
            </a:pPr>
            <a:r>
              <a:rPr lang="fr-FR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Giovanni Calderini</a:t>
            </a:r>
            <a:endParaRPr/>
          </a:p>
          <a:p>
            <a:pPr lvl="0" defTabSz="1105875">
              <a:defRPr/>
            </a:pPr>
            <a:r>
              <a:rPr lang="fr-FR">
                <a:solidFill>
                  <a:prstClr val="black"/>
                </a:solidFill>
                <a:latin typeface="Arial"/>
                <a:cs typeface="Arial"/>
              </a:rPr>
              <a:t>Francesco Crescioli</a:t>
            </a:r>
            <a:endParaRPr/>
          </a:p>
          <a:p>
            <a:pPr defTabSz="1105875">
              <a:defRPr/>
            </a:pPr>
            <a:r>
              <a:rPr lang="fr-FR" sz="180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Yahya Khwaira</a:t>
            </a:r>
            <a:endParaRPr lang="fr-FR" sz="1800"/>
          </a:p>
          <a:p>
            <a:pPr lvl="0" defTabSz="1105875">
              <a:defRPr/>
            </a:pPr>
            <a:endParaRPr/>
          </a:p>
        </p:txBody>
      </p:sp>
      <p:sp>
        <p:nvSpPr>
          <p:cNvPr id="21" name="Espace réservé du pied de page 4"/>
          <p:cNvSpPr txBox="1"/>
          <p:nvPr/>
        </p:nvSpPr>
        <p:spPr bwMode="auto">
          <a:xfrm>
            <a:off x="9762818" y="5158594"/>
            <a:ext cx="2291758" cy="142976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1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LPSC</a:t>
            </a:r>
            <a:endParaRPr/>
          </a:p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Johann Collot</a:t>
            </a:r>
            <a:endParaRPr/>
          </a:p>
          <a:p>
            <a:pPr lvl="0" defTabSz="1105875">
              <a:defRPr/>
            </a:pPr>
            <a:r>
              <a:rPr lang="fr-FR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Pierre Delebecque</a:t>
            </a:r>
            <a:endParaRPr/>
          </a:p>
          <a:p>
            <a:pPr lvl="0" defTabSz="1105875">
              <a:defRPr/>
            </a:pPr>
            <a:r>
              <a:rPr lang="fr-FR">
                <a:solidFill>
                  <a:prstClr val="black"/>
                </a:solidFill>
                <a:latin typeface="Arial"/>
                <a:cs typeface="Arial"/>
              </a:rPr>
              <a:t>Julien Giraud</a:t>
            </a:r>
            <a:endParaRPr/>
          </a:p>
        </p:txBody>
      </p:sp>
      <p:pic>
        <p:nvPicPr>
          <p:cNvPr id="22" name="Image 22"/>
          <p:cNvPicPr/>
          <p:nvPr/>
        </p:nvPicPr>
        <p:blipFill>
          <a:blip r:embed="rId10"/>
          <a:stretch/>
        </p:blipFill>
        <p:spPr bwMode="auto">
          <a:xfrm>
            <a:off x="6902839" y="1857772"/>
            <a:ext cx="1967720" cy="1063821"/>
          </a:xfrm>
          <a:prstGeom prst="rect">
            <a:avLst/>
          </a:prstGeom>
          <a:ln w="0">
            <a:noFill/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71265" y="1578447"/>
            <a:ext cx="2145099" cy="1155578"/>
          </a:xfrm>
          <a:prstGeom prst="rect">
            <a:avLst/>
          </a:prstGeom>
        </p:spPr>
      </p:pic>
      <p:pic>
        <p:nvPicPr>
          <p:cNvPr id="24" name="Image 6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4732863" y="1857772"/>
            <a:ext cx="1860059" cy="99978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9316380" y="2036224"/>
            <a:ext cx="2527189" cy="1896568"/>
          </a:xfrm>
          <a:prstGeom prst="rect">
            <a:avLst/>
          </a:prstGeom>
        </p:spPr>
      </p:pic>
      <p:pic>
        <p:nvPicPr>
          <p:cNvPr id="28" name="Image 14"/>
          <p:cNvPicPr>
            <a:picLocks noChangeAspect="1"/>
          </p:cNvPicPr>
          <p:nvPr/>
        </p:nvPicPr>
        <p:blipFill>
          <a:blip r:embed="rId14"/>
          <a:srcRect t="25281"/>
          <a:stretch/>
        </p:blipFill>
        <p:spPr bwMode="auto">
          <a:xfrm>
            <a:off x="6704173" y="3539905"/>
            <a:ext cx="2366461" cy="1093675"/>
          </a:xfrm>
          <a:prstGeom prst="rect">
            <a:avLst/>
          </a:prstGeom>
        </p:spPr>
      </p:pic>
      <p:pic>
        <p:nvPicPr>
          <p:cNvPr id="29" name="Google Shape;163;p4" descr="Immagine che contiene interni, scatola, tavolo, sedendo&#10;&#10;Descrizione generata automaticamente"/>
          <p:cNvPicPr/>
          <p:nvPr/>
        </p:nvPicPr>
        <p:blipFill>
          <a:blip r:embed="rId15">
            <a:alphaModFix/>
          </a:blip>
          <a:stretch/>
        </p:blipFill>
        <p:spPr bwMode="auto">
          <a:xfrm>
            <a:off x="2926580" y="3049785"/>
            <a:ext cx="2613251" cy="75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9" descr="Several rectangular pieces of metal&#10;&#10;Description automatically generated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471265" y="3138459"/>
            <a:ext cx="1418102" cy="1896568"/>
          </a:xfrm>
          <a:prstGeom prst="rect">
            <a:avLst/>
          </a:prstGeom>
        </p:spPr>
      </p:pic>
      <p:cxnSp>
        <p:nvCxnSpPr>
          <p:cNvPr id="32" name="Connecteur droit 31"/>
          <p:cNvCxnSpPr/>
          <p:nvPr/>
        </p:nvCxnSpPr>
        <p:spPr bwMode="auto">
          <a:xfrm>
            <a:off x="200588" y="949753"/>
            <a:ext cx="11800912" cy="61190"/>
          </a:xfrm>
          <a:prstGeom prst="line">
            <a:avLst/>
          </a:prstGeom>
          <a:ln w="3492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 20"/>
          <p:cNvPicPr/>
          <p:nvPr/>
        </p:nvPicPr>
        <p:blipFill>
          <a:blip r:embed="rId17"/>
          <a:stretch/>
        </p:blipFill>
        <p:spPr bwMode="auto">
          <a:xfrm rot="20800636">
            <a:off x="3155770" y="1780847"/>
            <a:ext cx="1844348" cy="750778"/>
          </a:xfrm>
          <a:prstGeom prst="rect">
            <a:avLst/>
          </a:prstGeom>
        </p:spPr>
      </p:pic>
      <p:pic>
        <p:nvPicPr>
          <p:cNvPr id="634593101" name="Image 8"/>
          <p:cNvPicPr>
            <a:picLocks noChangeAspect="1"/>
          </p:cNvPicPr>
          <p:nvPr/>
        </p:nvPicPr>
        <p:blipFill>
          <a:blip r:embed="rId18"/>
          <a:srcRect t="45845"/>
          <a:stretch/>
        </p:blipFill>
        <p:spPr bwMode="auto">
          <a:xfrm>
            <a:off x="3815279" y="4086743"/>
            <a:ext cx="2427125" cy="99001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/>
        </p:nvSpPr>
        <p:spPr bwMode="auto">
          <a:xfrm>
            <a:off x="11743509" y="6541307"/>
            <a:ext cx="397697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261DFA-0AA5-7A44-8322-AFAC8C6BC4B4}" type="slidenum">
              <a:rPr lang="en-US">
                <a:solidFill>
                  <a:schemeClr val="tx1"/>
                </a:solidFill>
              </a:rPr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ZoneTexte 27"/>
          <p:cNvSpPr txBox="1"/>
          <p:nvPr/>
        </p:nvSpPr>
        <p:spPr bwMode="auto">
          <a:xfrm>
            <a:off x="939453" y="3480774"/>
            <a:ext cx="302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latin typeface="Helvetica"/>
              </a:rPr>
              <a:t>LEGI-LPSC-LAPP Banc CO2 au LPSC</a:t>
            </a:r>
            <a:endParaRPr sz="1200" b="1">
              <a:latin typeface="Helvetica"/>
            </a:endParaRPr>
          </a:p>
        </p:txBody>
      </p:sp>
      <p:sp>
        <p:nvSpPr>
          <p:cNvPr id="14" name="ZoneTexte 38"/>
          <p:cNvSpPr/>
          <p:nvPr/>
        </p:nvSpPr>
        <p:spPr bwMode="auto">
          <a:xfrm>
            <a:off x="6505402" y="4167794"/>
            <a:ext cx="5090513" cy="118763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defRPr/>
            </a:pPr>
            <a:r>
              <a:rPr lang="fr-FR" b="0" strike="noStrike" spc="-1">
                <a:solidFill>
                  <a:srgbClr val="000000"/>
                </a:solidFill>
                <a:latin typeface="Calibri"/>
                <a:ea typeface="Arial"/>
              </a:rPr>
              <a:t>Température de test échantillon </a:t>
            </a:r>
            <a:r>
              <a:rPr lang="fr-FR" spc="-1">
                <a:solidFill>
                  <a:srgbClr val="000000"/>
                </a:solidFill>
                <a:latin typeface="Calibri"/>
                <a:ea typeface="Arial"/>
              </a:rPr>
              <a:t>-45</a:t>
            </a:r>
            <a:r>
              <a:rPr lang="fr-FR" b="0" strike="noStrike" spc="-1">
                <a:solidFill>
                  <a:srgbClr val="000000"/>
                </a:solidFill>
                <a:latin typeface="Calibri"/>
                <a:ea typeface="Arial"/>
              </a:rPr>
              <a:t>°C à 20 °C</a:t>
            </a:r>
            <a:endParaRPr/>
          </a:p>
          <a:p>
            <a:pPr>
              <a:lnSpc>
                <a:spcPct val="100000"/>
              </a:lnSpc>
              <a:buClr>
                <a:srgbClr val="000000"/>
              </a:buClr>
              <a:defRPr/>
            </a:pPr>
            <a:r>
              <a:rPr lang="fr-FR" spc="-1">
                <a:solidFill>
                  <a:srgbClr val="000000"/>
                </a:solidFill>
                <a:latin typeface="Calibri"/>
                <a:ea typeface="Arial"/>
              </a:rPr>
              <a:t>Débits typiques : 0.2 </a:t>
            </a:r>
            <a:r>
              <a:rPr lang="fr-FR" b="0" strike="noStrike" spc="-1">
                <a:solidFill>
                  <a:srgbClr val="000000"/>
                </a:solidFill>
                <a:latin typeface="Calibri"/>
                <a:ea typeface="Arial"/>
              </a:rPr>
              <a:t>g/s à 1 g/s</a:t>
            </a:r>
            <a:endParaRPr/>
          </a:p>
          <a:p>
            <a:pPr>
              <a:lnSpc>
                <a:spcPct val="100000"/>
              </a:lnSpc>
              <a:buClr>
                <a:srgbClr val="000000"/>
              </a:buClr>
              <a:defRPr/>
            </a:pPr>
            <a:r>
              <a:rPr lang="fr-FR" spc="-1">
                <a:solidFill>
                  <a:srgbClr val="000000"/>
                </a:solidFill>
                <a:latin typeface="Calibri"/>
              </a:rPr>
              <a:t>Delta P échantillon : jusqu’à 50 bar</a:t>
            </a:r>
            <a:endParaRPr lang="fr-FR" spc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defRPr/>
            </a:pPr>
            <a:endParaRPr lang="en-GB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 5892455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3229" y="4462365"/>
            <a:ext cx="2447893" cy="1386645"/>
          </a:xfrm>
          <a:prstGeom prst="rect">
            <a:avLst/>
          </a:prstGeom>
        </p:spPr>
      </p:pic>
      <p:pic>
        <p:nvPicPr>
          <p:cNvPr id="7" name="Image 156041045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16688" y="4438950"/>
            <a:ext cx="2810694" cy="1522940"/>
          </a:xfrm>
          <a:prstGeom prst="rect">
            <a:avLst/>
          </a:prstGeom>
        </p:spPr>
      </p:pic>
      <p:sp>
        <p:nvSpPr>
          <p:cNvPr id="9" name="ZoneTexte 27"/>
          <p:cNvSpPr txBox="1"/>
          <p:nvPr/>
        </p:nvSpPr>
        <p:spPr bwMode="auto">
          <a:xfrm>
            <a:off x="526027" y="6214934"/>
            <a:ext cx="50664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latin typeface="Helvetica"/>
              </a:rPr>
              <a:t>LEGI-LPSC-LAPP visualisation circulation CO2 – post-traitement</a:t>
            </a:r>
            <a:endParaRPr sz="1200" b="1">
              <a:latin typeface="Helvetica"/>
            </a:endParaRPr>
          </a:p>
        </p:txBody>
      </p:sp>
      <p:pic>
        <p:nvPicPr>
          <p:cNvPr id="11" name="Picture 10" descr="A machine with wires and wires&#10;&#10;AI-generated content may be incorrect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26026" y="823576"/>
            <a:ext cx="5798539" cy="3063186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24" name="TextBox 18"/>
          <p:cNvSpPr txBox="1"/>
          <p:nvPr/>
        </p:nvSpPr>
        <p:spPr bwMode="auto">
          <a:xfrm>
            <a:off x="3016686" y="90935"/>
            <a:ext cx="5801599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002060"/>
                </a:solidFill>
              </a:rPr>
              <a:t>Mesures sur banc d’essais</a:t>
            </a:r>
            <a:endParaRPr sz="240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303548" y="671393"/>
            <a:ext cx="3987648" cy="2992591"/>
          </a:xfrm>
          <a:prstGeom prst="rect">
            <a:avLst/>
          </a:prstGeom>
        </p:spPr>
      </p:pic>
      <p:sp>
        <p:nvSpPr>
          <p:cNvPr id="31" name="ZoneTexte 27"/>
          <p:cNvSpPr txBox="1"/>
          <p:nvPr/>
        </p:nvSpPr>
        <p:spPr bwMode="auto">
          <a:xfrm>
            <a:off x="7845010" y="3748263"/>
            <a:ext cx="302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latin typeface="Helvetica"/>
              </a:rPr>
              <a:t>Visualisation – caméra haute vitesse</a:t>
            </a:r>
            <a:endParaRPr sz="1200" b="1">
              <a:latin typeface="Helvetica"/>
            </a:endParaRPr>
          </a:p>
        </p:txBody>
      </p:sp>
      <p:sp>
        <p:nvSpPr>
          <p:cNvPr id="32" name="Flèche : bas 18"/>
          <p:cNvSpPr/>
          <p:nvPr/>
        </p:nvSpPr>
        <p:spPr bwMode="auto">
          <a:xfrm rot="16199998">
            <a:off x="2699903" y="4969298"/>
            <a:ext cx="260793" cy="372777"/>
          </a:xfrm>
          <a:prstGeom prst="downArrow">
            <a:avLst>
              <a:gd name="adj1" fmla="val 28031"/>
              <a:gd name="adj2" fmla="val 4464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4" name="ZoneTexte 33"/>
          <p:cNvSpPr txBox="1"/>
          <p:nvPr/>
        </p:nvSpPr>
        <p:spPr bwMode="auto">
          <a:xfrm>
            <a:off x="614550" y="5777224"/>
            <a:ext cx="1525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fr-FR" sz="14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Image brute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ZoneTexte 35"/>
          <p:cNvSpPr txBox="1"/>
          <p:nvPr/>
        </p:nvSpPr>
        <p:spPr bwMode="auto">
          <a:xfrm>
            <a:off x="2455889" y="5937934"/>
            <a:ext cx="3640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fr-FR" sz="14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Image post-traitée / fraction de volume de gaz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ZoneTexte 16"/>
          <p:cNvSpPr txBox="1"/>
          <p:nvPr/>
        </p:nvSpPr>
        <p:spPr bwMode="auto">
          <a:xfrm>
            <a:off x="6505401" y="5513470"/>
            <a:ext cx="4770315" cy="366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defRPr/>
            </a:pPr>
            <a:r>
              <a:rPr lang="fr-FR" sz="1800" b="1" spc="-1">
                <a:solidFill>
                  <a:srgbClr val="000000"/>
                </a:solidFill>
                <a:latin typeface="Calibri"/>
                <a:ea typeface="Arial"/>
              </a:rPr>
              <a:t>Défis</a:t>
            </a:r>
            <a:r>
              <a:rPr lang="fr-FR" sz="1800" spc="0">
                <a:solidFill>
                  <a:srgbClr val="000000"/>
                </a:solidFill>
                <a:latin typeface="Calibri"/>
                <a:ea typeface="Arial"/>
              </a:rPr>
              <a:t> : limiter les apports de chaleur parasites</a:t>
            </a:r>
            <a:endParaRPr lang="fr-FR" sz="1800" b="0" strike="noStrike" spc="-1">
              <a:solidFill>
                <a:srgbClr val="000000"/>
              </a:solidFill>
              <a:latin typeface="Calibri"/>
              <a:ea typeface="Arial"/>
            </a:endParaRPr>
          </a:p>
        </p:txBody>
      </p:sp>
      <p:sp>
        <p:nvSpPr>
          <p:cNvPr id="2074961077" name="ZoneTexte 16"/>
          <p:cNvSpPr txBox="1"/>
          <p:nvPr/>
        </p:nvSpPr>
        <p:spPr bwMode="auto">
          <a:xfrm>
            <a:off x="6505403" y="5879590"/>
            <a:ext cx="4785794" cy="366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defRPr/>
            </a:pPr>
            <a:r>
              <a:rPr lang="fr-FR" sz="1800" b="1" spc="0">
                <a:solidFill>
                  <a:srgbClr val="000000"/>
                </a:solidFill>
                <a:latin typeface="Calibri"/>
                <a:ea typeface="Arial"/>
              </a:rPr>
              <a:t>Evolutions</a:t>
            </a:r>
            <a:r>
              <a:rPr lang="fr-FR" sz="1800" spc="0">
                <a:solidFill>
                  <a:srgbClr val="000000"/>
                </a:solidFill>
                <a:latin typeface="Calibri"/>
                <a:ea typeface="Arial"/>
              </a:rPr>
              <a:t> : Régulation et automatisation</a:t>
            </a:r>
            <a:endParaRPr lang="fr-FR" sz="1800" b="0" strike="noStrike" spc="0">
              <a:solidFill>
                <a:srgbClr val="000000"/>
              </a:solidFill>
              <a:latin typeface="Calibri"/>
              <a:ea typeface="Arial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8681652" name="TextBox 18"/>
          <p:cNvSpPr txBox="1"/>
          <p:nvPr/>
        </p:nvSpPr>
        <p:spPr bwMode="auto">
          <a:xfrm>
            <a:off x="689404" y="307840"/>
            <a:ext cx="11356353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</a:rPr>
              <a:t>Exchangeur Si/Py transparent: design et instrumentation</a:t>
            </a:r>
            <a:endParaRPr sz="2400"/>
          </a:p>
        </p:txBody>
      </p:sp>
      <p:pic>
        <p:nvPicPr>
          <p:cNvPr id="1089010952" name="Image 108901095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80667" y="1072317"/>
            <a:ext cx="4178763" cy="2579292"/>
          </a:xfrm>
          <a:prstGeom prst="rect">
            <a:avLst/>
          </a:prstGeom>
        </p:spPr>
      </p:pic>
      <p:pic>
        <p:nvPicPr>
          <p:cNvPr id="783480050" name="Image 78348004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780667" y="1134315"/>
            <a:ext cx="1800225" cy="600075"/>
          </a:xfrm>
          <a:prstGeom prst="rect">
            <a:avLst/>
          </a:prstGeom>
        </p:spPr>
      </p:pic>
      <p:pic>
        <p:nvPicPr>
          <p:cNvPr id="889595888" name="Image 88959588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42783" y="6035643"/>
            <a:ext cx="1255247" cy="261344"/>
          </a:xfrm>
          <a:prstGeom prst="rect">
            <a:avLst/>
          </a:prstGeom>
        </p:spPr>
      </p:pic>
      <p:pic>
        <p:nvPicPr>
          <p:cNvPr id="245510125" name="Image 24551012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230" y="1465623"/>
            <a:ext cx="6410324" cy="4371975"/>
          </a:xfrm>
          <a:prstGeom prst="rect">
            <a:avLst/>
          </a:prstGeom>
        </p:spPr>
      </p:pic>
      <p:pic>
        <p:nvPicPr>
          <p:cNvPr id="1061552876" name="Image 106155287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428005" y="3677969"/>
            <a:ext cx="5381624" cy="1828800"/>
          </a:xfrm>
          <a:prstGeom prst="rect">
            <a:avLst/>
          </a:prstGeom>
        </p:spPr>
      </p:pic>
      <p:pic>
        <p:nvPicPr>
          <p:cNvPr id="992921869" name="Image 99292186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931311" y="5908493"/>
            <a:ext cx="857250" cy="638174"/>
          </a:xfrm>
          <a:prstGeom prst="rect">
            <a:avLst/>
          </a:prstGeom>
        </p:spPr>
      </p:pic>
      <p:pic>
        <p:nvPicPr>
          <p:cNvPr id="235864352" name="Image 23586435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541098" y="6035643"/>
            <a:ext cx="1928108" cy="289569"/>
          </a:xfrm>
          <a:prstGeom prst="rect">
            <a:avLst/>
          </a:prstGeom>
        </p:spPr>
      </p:pic>
      <p:pic>
        <p:nvPicPr>
          <p:cNvPr id="1554909043" name="Image 155490904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873822" y="3857152"/>
            <a:ext cx="1171575" cy="428625"/>
          </a:xfrm>
          <a:prstGeom prst="rect">
            <a:avLst/>
          </a:prstGeom>
        </p:spPr>
      </p:pic>
      <p:pic>
        <p:nvPicPr>
          <p:cNvPr id="1459965483" name="Image 145996548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0505791" y="4959186"/>
            <a:ext cx="1009649" cy="428625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sp>
        <p:nvSpPr>
          <p:cNvPr id="1258293035" name="ZoneTexte 1258293034"/>
          <p:cNvSpPr txBox="1"/>
          <p:nvPr/>
        </p:nvSpPr>
        <p:spPr bwMode="auto">
          <a:xfrm>
            <a:off x="7479504" y="5531433"/>
            <a:ext cx="3876734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1400"/>
              <a:t>Heat transfer coefficient :   h = Qth / (Tw -Tsat)</a:t>
            </a:r>
          </a:p>
          <a:p>
            <a:pPr algn="l">
              <a:defRPr/>
            </a:pPr>
            <a:r>
              <a:rPr sz="1400"/>
              <a:t>Nusselt number :	      Nu = h Dh / lL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TextBox 18"/>
          <p:cNvSpPr txBox="1"/>
          <p:nvPr/>
        </p:nvSpPr>
        <p:spPr bwMode="auto">
          <a:xfrm>
            <a:off x="463068" y="307839"/>
            <a:ext cx="11606950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</a:rPr>
              <a:t>Exchangeur Si/Py transparent: Régime d’écoulement</a:t>
            </a:r>
            <a:endParaRPr sz="2400"/>
          </a:p>
        </p:txBody>
      </p:sp>
      <p:pic>
        <p:nvPicPr>
          <p:cNvPr id="2127871830" name="Image 21278718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20380" y="1131682"/>
            <a:ext cx="5448299" cy="4838699"/>
          </a:xfrm>
          <a:prstGeom prst="rect">
            <a:avLst/>
          </a:prstGeom>
        </p:spPr>
      </p:pic>
      <p:sp>
        <p:nvSpPr>
          <p:cNvPr id="254491898" name="TextBox 37"/>
          <p:cNvSpPr txBox="1"/>
          <p:nvPr/>
        </p:nvSpPr>
        <p:spPr bwMode="auto">
          <a:xfrm>
            <a:off x="293315" y="5964827"/>
            <a:ext cx="11568078" cy="366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3879" indent="-283879">
              <a:buFont typeface="Arial"/>
              <a:buChar char="–"/>
              <a:defRPr/>
            </a:pPr>
            <a:r>
              <a:t>Effets Capillaire importants : Prédominance du régime poche/bouchon en accord avec Triplett et al. 1999 </a:t>
            </a:r>
          </a:p>
        </p:txBody>
      </p:sp>
      <p:pic>
        <p:nvPicPr>
          <p:cNvPr id="1310879943" name="Image 131087994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04155" y="852818"/>
            <a:ext cx="4706880" cy="84678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pic>
        <p:nvPicPr>
          <p:cNvPr id="1549511311" name="Image 15495113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862" y="1971003"/>
            <a:ext cx="6523531" cy="33092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2869569" name="TextBox 18"/>
          <p:cNvSpPr txBox="1"/>
          <p:nvPr/>
        </p:nvSpPr>
        <p:spPr bwMode="auto">
          <a:xfrm>
            <a:off x="651682" y="307840"/>
            <a:ext cx="11031177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</a:rPr>
              <a:t>Exchangeur Si/Py transparent: Coefficient de transfert de chaleur exp.</a:t>
            </a:r>
            <a:endParaRPr sz="2400" b="1">
              <a:solidFill>
                <a:srgbClr val="002060"/>
              </a:solidFill>
            </a:endParaRPr>
          </a:p>
        </p:txBody>
      </p:sp>
      <p:sp>
        <p:nvSpPr>
          <p:cNvPr id="1225136626" name="TextBox 37"/>
          <p:cNvSpPr txBox="1"/>
          <p:nvPr/>
        </p:nvSpPr>
        <p:spPr bwMode="auto">
          <a:xfrm>
            <a:off x="255592" y="5116065"/>
            <a:ext cx="11547683" cy="1463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t>Validation préliminaire avec un écoulement monophasique (13% d’écart)</a:t>
            </a:r>
          </a:p>
          <a:p>
            <a:pPr>
              <a:defRPr/>
            </a:pPr>
            <a:endParaRPr/>
          </a:p>
          <a:p>
            <a:pPr>
              <a:defRPr/>
            </a:pPr>
            <a:r>
              <a:t>Coefficient de transfert de chaleur indépendant de Qth : car ébullition convective (pas de nucléation)</a:t>
            </a:r>
          </a:p>
          <a:p>
            <a:pPr>
              <a:defRPr/>
            </a:pPr>
            <a:r>
              <a:t>    + diminution systématique avec l’augmentation de la vitesse massique (G~U</a:t>
            </a:r>
            <a:r>
              <a:rPr baseline="-25000"/>
              <a:t>b</a:t>
            </a:r>
            <a:r>
              <a:t>) et du nombre Capillaire </a:t>
            </a:r>
          </a:p>
          <a:p>
            <a:pPr>
              <a:defRPr/>
            </a:pPr>
            <a:endParaRPr/>
          </a:p>
        </p:txBody>
      </p:sp>
      <p:pic>
        <p:nvPicPr>
          <p:cNvPr id="189698227" name="Image 18969822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80098" y="1028181"/>
            <a:ext cx="6134099" cy="3952874"/>
          </a:xfrm>
          <a:prstGeom prst="rect">
            <a:avLst/>
          </a:prstGeom>
        </p:spPr>
      </p:pic>
      <p:pic>
        <p:nvPicPr>
          <p:cNvPr id="1114459183" name="Image 111445918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529495" y="5116066"/>
            <a:ext cx="2741924" cy="371568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4249414" name="TextBox 18"/>
          <p:cNvSpPr txBox="1"/>
          <p:nvPr/>
        </p:nvSpPr>
        <p:spPr bwMode="auto">
          <a:xfrm>
            <a:off x="651682" y="307840"/>
            <a:ext cx="11047377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</a:rPr>
              <a:t>Exchangeur Si/Py transparent: Comparaison aux travaux de simulations </a:t>
            </a:r>
            <a:endParaRPr sz="2400" b="1">
              <a:solidFill>
                <a:srgbClr val="002060"/>
              </a:solidFill>
            </a:endParaRPr>
          </a:p>
        </p:txBody>
      </p:sp>
      <p:pic>
        <p:nvPicPr>
          <p:cNvPr id="1143392708" name="Image 114339270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3131" y="2988728"/>
            <a:ext cx="5890843" cy="3455876"/>
          </a:xfrm>
          <a:prstGeom prst="rect">
            <a:avLst/>
          </a:prstGeom>
        </p:spPr>
      </p:pic>
      <p:pic>
        <p:nvPicPr>
          <p:cNvPr id="1248868725" name="Image 12488687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5976" y="2041745"/>
            <a:ext cx="5956826" cy="952499"/>
          </a:xfrm>
          <a:prstGeom prst="rect">
            <a:avLst/>
          </a:prstGeom>
        </p:spPr>
      </p:pic>
      <p:sp>
        <p:nvSpPr>
          <p:cNvPr id="466462397" name="ZoneTexte 466462396"/>
          <p:cNvSpPr txBox="1"/>
          <p:nvPr/>
        </p:nvSpPr>
        <p:spPr bwMode="auto">
          <a:xfrm>
            <a:off x="817501" y="984224"/>
            <a:ext cx="6296276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t>Magnini &amp; Thome 2016 ou Lee &amp; Riaz 2022 observent également une diminution de h et  Nu avec l’augmentation de la vitesse et du nombre Capillaire </a:t>
            </a:r>
          </a:p>
        </p:txBody>
      </p:sp>
      <p:pic>
        <p:nvPicPr>
          <p:cNvPr id="1326146287" name="Image 132614628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61425" y="1815767"/>
            <a:ext cx="3654415" cy="3226464"/>
          </a:xfrm>
          <a:prstGeom prst="rect">
            <a:avLst/>
          </a:prstGeom>
        </p:spPr>
      </p:pic>
      <p:sp>
        <p:nvSpPr>
          <p:cNvPr id="731575767" name="ZoneTexte 731575766"/>
          <p:cNvSpPr txBox="1"/>
          <p:nvPr/>
        </p:nvSpPr>
        <p:spPr bwMode="auto">
          <a:xfrm>
            <a:off x="7213900" y="984224"/>
            <a:ext cx="5160853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t>Butler et al. 2021</a:t>
            </a:r>
          </a:p>
          <a:p>
            <a:pPr algn="l">
              <a:defRPr/>
            </a:pPr>
            <a:r>
              <a:t>Profil de vitesse = annulation vitesse en paroi</a:t>
            </a:r>
          </a:p>
        </p:txBody>
      </p:sp>
      <p:sp>
        <p:nvSpPr>
          <p:cNvPr id="123759141" name="Flèche : bas 123759140"/>
          <p:cNvSpPr/>
          <p:nvPr/>
        </p:nvSpPr>
        <p:spPr bwMode="auto">
          <a:xfrm>
            <a:off x="8236306" y="5446225"/>
            <a:ext cx="509257" cy="48096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849472" name="ZoneTexte 1956849471"/>
          <p:cNvSpPr txBox="1"/>
          <p:nvPr/>
        </p:nvSpPr>
        <p:spPr bwMode="auto">
          <a:xfrm>
            <a:off x="7498365" y="6016780"/>
            <a:ext cx="3829941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Comparaison au problème de conduction pure dans le film liquide</a:t>
            </a:r>
          </a:p>
        </p:txBody>
      </p:sp>
      <p:sp>
        <p:nvSpPr>
          <p:cNvPr id="374224787" name="ZoneTexte 374224786"/>
          <p:cNvSpPr txBox="1"/>
          <p:nvPr/>
        </p:nvSpPr>
        <p:spPr bwMode="auto">
          <a:xfrm>
            <a:off x="7449667" y="5022769"/>
            <a:ext cx="437882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t>68%&lt;fraction volumique vapeur &lt;85%</a:t>
            </a:r>
          </a:p>
        </p:txBody>
      </p:sp>
      <p:cxnSp>
        <p:nvCxnSpPr>
          <p:cNvPr id="2" name="Connecteur droit 1"/>
          <p:cNvCxnSpPr/>
          <p:nvPr/>
        </p:nvCxnSpPr>
        <p:spPr bwMode="auto">
          <a:xfrm flipV="1">
            <a:off x="4093885" y="2225643"/>
            <a:ext cx="0" cy="207475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5441238" name="TextBox 18"/>
          <p:cNvSpPr txBox="1"/>
          <p:nvPr/>
        </p:nvSpPr>
        <p:spPr bwMode="auto">
          <a:xfrm>
            <a:off x="651682" y="307840"/>
            <a:ext cx="11057816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</a:rPr>
              <a:t>Exchangeur Si/Py transparent: Comparaison problème de conduction pure </a:t>
            </a:r>
            <a:endParaRPr sz="2400" b="1">
              <a:solidFill>
                <a:srgbClr val="002060"/>
              </a:solidFill>
            </a:endParaRPr>
          </a:p>
        </p:txBody>
      </p:sp>
      <p:pic>
        <p:nvPicPr>
          <p:cNvPr id="1907626092" name="Image 190762609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63999" y="1631508"/>
            <a:ext cx="4920945" cy="3734554"/>
          </a:xfrm>
          <a:prstGeom prst="rect">
            <a:avLst/>
          </a:prstGeom>
        </p:spPr>
      </p:pic>
      <p:pic>
        <p:nvPicPr>
          <p:cNvPr id="846339361" name="Image 84633936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1135" y="2150197"/>
            <a:ext cx="5989455" cy="3318073"/>
          </a:xfrm>
          <a:prstGeom prst="rect">
            <a:avLst/>
          </a:prstGeom>
        </p:spPr>
      </p:pic>
      <p:pic>
        <p:nvPicPr>
          <p:cNvPr id="667947940" name="Image 66794793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62685" y="809058"/>
            <a:ext cx="3962399" cy="1152524"/>
          </a:xfrm>
          <a:prstGeom prst="rect">
            <a:avLst/>
          </a:prstGeom>
        </p:spPr>
      </p:pic>
      <p:sp>
        <p:nvSpPr>
          <p:cNvPr id="1108547040" name="ZoneTexte 1108547039"/>
          <p:cNvSpPr txBox="1"/>
          <p:nvPr/>
        </p:nvSpPr>
        <p:spPr bwMode="auto">
          <a:xfrm>
            <a:off x="915741" y="5639552"/>
            <a:ext cx="10333742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t>A forte fraction volumique de vapeur, le transfert de chaleur semble piloté par la conduction dans le film liquide formé entre les bulles et les parois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5448098" name="TextBox 18"/>
          <p:cNvSpPr txBox="1"/>
          <p:nvPr/>
        </p:nvSpPr>
        <p:spPr bwMode="auto">
          <a:xfrm>
            <a:off x="2925658" y="307841"/>
            <a:ext cx="5822722" cy="57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02060"/>
                </a:solidFill>
              </a:rPr>
              <a:t>Conclusions - perspectives</a:t>
            </a:r>
            <a:endParaRPr/>
          </a:p>
        </p:txBody>
      </p:sp>
      <p:sp>
        <p:nvSpPr>
          <p:cNvPr id="1834655750" name="TextBox 37"/>
          <p:cNvSpPr txBox="1"/>
          <p:nvPr/>
        </p:nvSpPr>
        <p:spPr bwMode="auto">
          <a:xfrm>
            <a:off x="239427" y="1158836"/>
            <a:ext cx="12209123" cy="5029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  <a:p>
            <a:pPr>
              <a:defRPr/>
            </a:pPr>
            <a:r>
              <a:t>Techniques de bonding hyperbare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plaques SI</a:t>
            </a:r>
            <a:r>
              <a:t> très prometteuse -&gt;  tests sur banc CO2 pour confirmer</a:t>
            </a:r>
          </a:p>
          <a:p>
            <a:pPr>
              <a:defRPr/>
            </a:pPr>
            <a:endParaRPr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Investigations à poursuivre sur les connexions hyperbare, céramiques et par brasures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Banc de mesure CO2 boucle ouverte performante -&gt; Amélioration partie opératoire prévue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t>Premiers résultats de mesures sur prototypes Si/Py LEGI encourageants.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ptos"/>
                <a:ea typeface="Arial"/>
                <a:cs typeface="Arial"/>
              </a:rPr>
              <a:t>Investigations à poursuivre avec des fractions volumiques de vapeur plus faibles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ptos"/>
                <a:ea typeface="Arial"/>
                <a:cs typeface="Arial"/>
              </a:rPr>
              <a:t>Comparaison aux simulations numériques </a:t>
            </a:r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ptos"/>
                <a:ea typeface="Arial"/>
                <a:cs typeface="Arial"/>
              </a:rPr>
              <a:t>Suite dépôt chauferette et senor température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pic>
        <p:nvPicPr>
          <p:cNvPr id="453906601" name="Image 4539066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9426" y="4402958"/>
            <a:ext cx="11336906" cy="6543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3" name="ZoneTexte 2"/>
          <p:cNvSpPr txBox="1"/>
          <p:nvPr/>
        </p:nvSpPr>
        <p:spPr bwMode="auto">
          <a:xfrm>
            <a:off x="4332158" y="2555822"/>
            <a:ext cx="1911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4000"/>
              <a:t>Backup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456136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2774016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pic>
        <p:nvPicPr>
          <p:cNvPr id="2079570090" name="Image 2079570089"/>
          <p:cNvPicPr>
            <a:picLocks noChangeAspect="1"/>
          </p:cNvPicPr>
          <p:nvPr/>
        </p:nvPicPr>
        <p:blipFill>
          <a:blip r:embed="rId3"/>
          <a:srcRect t="2510" r="2370"/>
          <a:stretch/>
        </p:blipFill>
        <p:spPr bwMode="auto">
          <a:xfrm>
            <a:off x="4298970" y="1009083"/>
            <a:ext cx="2839603" cy="4094523"/>
          </a:xfrm>
          <a:prstGeom prst="rect">
            <a:avLst/>
          </a:prstGeom>
        </p:spPr>
      </p:pic>
      <p:pic>
        <p:nvPicPr>
          <p:cNvPr id="481106621" name="Image 4811066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7315" y="1122252"/>
            <a:ext cx="3821446" cy="4169969"/>
          </a:xfrm>
          <a:prstGeom prst="rect">
            <a:avLst/>
          </a:prstGeom>
        </p:spPr>
      </p:pic>
      <p:pic>
        <p:nvPicPr>
          <p:cNvPr id="890295799" name="Image 89029579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85727" y="1009083"/>
            <a:ext cx="4945232" cy="40096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/>
        </p:nvSpPr>
        <p:spPr bwMode="auto">
          <a:xfrm>
            <a:off x="11743509" y="6541307"/>
            <a:ext cx="397697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261DFA-0AA5-7A44-8322-AFAC8C6BC4B4}" type="slidenum">
              <a:rPr lang="en-US">
                <a:solidFill>
                  <a:schemeClr val="tx1"/>
                </a:solidFill>
              </a:rPr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80762" y="719514"/>
            <a:ext cx="11512315" cy="203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  <a:buNone/>
              <a:defRPr/>
            </a:pPr>
            <a:r>
              <a:rPr lang="en-GB">
                <a:latin typeface="Helvetica"/>
              </a:rPr>
              <a:t>Le refroidissement des capteurs pixel de nouvelle génération s’impose comme une problématique majeure</a:t>
            </a:r>
            <a:endParaRPr/>
          </a:p>
          <a:p>
            <a:pPr>
              <a:lnSpc>
                <a:spcPts val="2880"/>
              </a:lnSpc>
              <a:defRPr/>
            </a:pPr>
            <a:r>
              <a:rPr lang="en-GB">
                <a:latin typeface="Helvetica"/>
              </a:rPr>
              <a:t>Electronique de plus en plus performante </a:t>
            </a:r>
            <a:r>
              <a:rPr lang="en-GB" sz="2400">
                <a:solidFill>
                  <a:srgbClr val="002060"/>
                </a:solidFill>
                <a:latin typeface="Helvetica"/>
              </a:rPr>
              <a:t>→ </a:t>
            </a:r>
            <a:r>
              <a:rPr lang="en-GB">
                <a:latin typeface="Helvetica"/>
              </a:rPr>
              <a:t>puissance dissipée très importante </a:t>
            </a:r>
            <a:r>
              <a:rPr lang="en-GB" sz="2400">
                <a:solidFill>
                  <a:srgbClr val="002060"/>
                </a:solidFill>
                <a:latin typeface="Helvetica"/>
              </a:rPr>
              <a:t>→ </a:t>
            </a:r>
            <a:r>
              <a:rPr lang="en-GB">
                <a:latin typeface="Helvetica"/>
              </a:rPr>
              <a:t>maîtrise de la température</a:t>
            </a:r>
            <a:endParaRPr/>
          </a:p>
          <a:p>
            <a:pPr>
              <a:lnSpc>
                <a:spcPts val="2880"/>
              </a:lnSpc>
              <a:defRPr/>
            </a:pPr>
            <a:r>
              <a:rPr lang="en-GB">
                <a:latin typeface="Helvetica"/>
              </a:rPr>
              <a:t>Budget de matière réduit pour obtenir X/X0 faibles</a:t>
            </a:r>
            <a:endParaRPr/>
          </a:p>
          <a:p>
            <a:pPr>
              <a:defRPr/>
            </a:pPr>
            <a:r>
              <a:rPr lang="en-GB">
                <a:latin typeface="Helvetica"/>
              </a:rPr>
              <a:t>  </a:t>
            </a:r>
            <a:endParaRPr/>
          </a:p>
          <a:p>
            <a:pPr>
              <a:buNone/>
              <a:defRPr/>
            </a:pPr>
            <a:endParaRPr lang="en-GB">
              <a:latin typeface="Helvetica"/>
            </a:endParaRPr>
          </a:p>
          <a:p>
            <a:pPr>
              <a:buNone/>
              <a:defRPr/>
            </a:pPr>
            <a:endParaRPr lang="en-GB">
              <a:latin typeface="Helvetica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4813706" y="107192"/>
            <a:ext cx="2459682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  <a:latin typeface="+mn-lt"/>
              </a:rPr>
              <a:t>Motivation</a:t>
            </a:r>
            <a:endParaRPr sz="2400"/>
          </a:p>
        </p:txBody>
      </p:sp>
      <p:sp>
        <p:nvSpPr>
          <p:cNvPr id="36" name="TextBox 35"/>
          <p:cNvSpPr txBox="1"/>
          <p:nvPr/>
        </p:nvSpPr>
        <p:spPr bwMode="auto">
          <a:xfrm>
            <a:off x="2151396" y="2380779"/>
            <a:ext cx="8190697" cy="640440"/>
          </a:xfrm>
          <a:prstGeom prst="rect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fr-FR">
                <a:latin typeface="Helvetica"/>
              </a:rPr>
              <a:t>Nécessité</a:t>
            </a:r>
            <a:r>
              <a:rPr lang="en-GB">
                <a:latin typeface="Helvetica"/>
              </a:rPr>
              <a:t> de developper des solutions </a:t>
            </a:r>
            <a:r>
              <a:rPr lang="fr-FR">
                <a:latin typeface="Helvetica"/>
              </a:rPr>
              <a:t>innovantes </a:t>
            </a:r>
            <a:r>
              <a:rPr lang="en-GB">
                <a:latin typeface="Helvetica"/>
              </a:rPr>
              <a:t>: échangeurs à microcanaux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6" name="Flèche : virage 5"/>
          <p:cNvSpPr/>
          <p:nvPr/>
        </p:nvSpPr>
        <p:spPr bwMode="auto">
          <a:xfrm flipV="1">
            <a:off x="1187038" y="2380780"/>
            <a:ext cx="826994" cy="25648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Flèche : haut 3"/>
          <p:cNvSpPr/>
          <p:nvPr/>
        </p:nvSpPr>
        <p:spPr bwMode="auto">
          <a:xfrm flipV="1">
            <a:off x="5760720" y="2798195"/>
            <a:ext cx="158496" cy="251317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TextBox 35"/>
          <p:cNvSpPr txBox="1"/>
          <p:nvPr/>
        </p:nvSpPr>
        <p:spPr bwMode="auto">
          <a:xfrm>
            <a:off x="645415" y="3235326"/>
            <a:ext cx="3971655" cy="369332"/>
          </a:xfrm>
          <a:prstGeom prst="rect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GB">
                <a:latin typeface="Helvetica"/>
              </a:rPr>
              <a:t>R&amp;D dans les laboratoires de l’IN2P3 </a:t>
            </a:r>
            <a:endParaRPr/>
          </a:p>
        </p:txBody>
      </p:sp>
      <p:sp>
        <p:nvSpPr>
          <p:cNvPr id="17" name="Flèche : haut 16"/>
          <p:cNvSpPr/>
          <p:nvPr/>
        </p:nvSpPr>
        <p:spPr bwMode="auto">
          <a:xfrm rot="16199998" flipV="1">
            <a:off x="5450626" y="3276511"/>
            <a:ext cx="152400" cy="357808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TextBox 35"/>
          <p:cNvSpPr txBox="1"/>
          <p:nvPr/>
        </p:nvSpPr>
        <p:spPr bwMode="auto">
          <a:xfrm>
            <a:off x="6616407" y="3285155"/>
            <a:ext cx="3862617" cy="369332"/>
          </a:xfrm>
          <a:prstGeom prst="rect">
            <a:avLst/>
          </a:prstGeom>
          <a:noFill/>
          <a:ln w="15875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GB">
                <a:latin typeface="Helvetica"/>
              </a:rPr>
              <a:t>Fédération des équipes </a:t>
            </a:r>
            <a:r>
              <a:rPr lang="en-GB" b="1">
                <a:latin typeface="Helvetica"/>
              </a:rPr>
              <a:t>R&amp;T IN2P3</a:t>
            </a:r>
            <a:endParaRPr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396937" y="3855232"/>
            <a:ext cx="6094878" cy="2655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  <a:buNone/>
              <a:defRPr/>
            </a:pPr>
            <a:r>
              <a:rPr lang="en-GB" sz="1600" b="1" u="sng" dirty="0">
                <a:latin typeface="Helvetica"/>
              </a:rPr>
              <a:t>Evolution des </a:t>
            </a:r>
            <a:r>
              <a:rPr lang="en-GB" sz="1600" b="1" u="sng" dirty="0" err="1">
                <a:latin typeface="Helvetica"/>
              </a:rPr>
              <a:t>densités</a:t>
            </a:r>
            <a:r>
              <a:rPr lang="en-GB" sz="1600" b="1" u="sng" dirty="0">
                <a:latin typeface="Helvetica"/>
              </a:rPr>
              <a:t> de </a:t>
            </a:r>
            <a:r>
              <a:rPr lang="en-GB" sz="1600" b="1" u="sng" dirty="0" err="1">
                <a:latin typeface="Helvetica"/>
              </a:rPr>
              <a:t>puissances</a:t>
            </a:r>
            <a:r>
              <a:rPr lang="en-GB" sz="1600" b="1" u="sng" dirty="0">
                <a:latin typeface="Helvetica"/>
              </a:rPr>
              <a:t> :</a:t>
            </a:r>
            <a:endParaRPr dirty="0"/>
          </a:p>
          <a:p>
            <a:pPr marL="285750" indent="-285750">
              <a:lnSpc>
                <a:spcPts val="2880"/>
              </a:lnSpc>
              <a:buFont typeface="Arial"/>
              <a:buChar char="•"/>
              <a:defRPr/>
            </a:pPr>
            <a:r>
              <a:rPr lang="en-GB" sz="1600" dirty="0">
                <a:latin typeface="Helvetica"/>
              </a:rPr>
              <a:t>ATLAS IBL :		0.7     W/ cm²</a:t>
            </a:r>
            <a:endParaRPr dirty="0"/>
          </a:p>
          <a:p>
            <a:pPr marL="285750" indent="-285750">
              <a:lnSpc>
                <a:spcPts val="2880"/>
              </a:lnSpc>
              <a:buFont typeface="Arial"/>
              <a:buChar char="•"/>
              <a:defRPr/>
            </a:pPr>
            <a:r>
              <a:rPr lang="en-GB" sz="1600" dirty="0">
                <a:latin typeface="Helvetica"/>
              </a:rPr>
              <a:t>ATLAS ITK outer barrel:	0.7     W/ cm²</a:t>
            </a:r>
            <a:endParaRPr dirty="0"/>
          </a:p>
          <a:p>
            <a:pPr marL="285750" indent="-285750">
              <a:lnSpc>
                <a:spcPts val="2880"/>
              </a:lnSpc>
              <a:buFont typeface="Arial"/>
              <a:buChar char="•"/>
              <a:defRPr/>
            </a:pPr>
            <a:r>
              <a:rPr lang="en-GB" sz="1600" dirty="0" err="1">
                <a:latin typeface="Helvetica"/>
              </a:rPr>
              <a:t>LHCb</a:t>
            </a:r>
            <a:r>
              <a:rPr lang="en-GB" sz="1600" dirty="0">
                <a:latin typeface="Helvetica"/>
              </a:rPr>
              <a:t> upgrade 1:	~1      W/ cm²</a:t>
            </a:r>
          </a:p>
          <a:p>
            <a:pPr marL="285750" indent="-285750">
              <a:lnSpc>
                <a:spcPts val="2880"/>
              </a:lnSpc>
              <a:buFont typeface="Arial"/>
              <a:buChar char="•"/>
              <a:defRPr/>
            </a:pPr>
            <a:r>
              <a:rPr lang="en-GB" sz="1600" dirty="0" err="1">
                <a:latin typeface="Helvetica"/>
              </a:rPr>
              <a:t>LHCb</a:t>
            </a:r>
            <a:r>
              <a:rPr lang="en-GB" sz="1600" dirty="0">
                <a:latin typeface="Helvetica"/>
              </a:rPr>
              <a:t> High luminosity :	1 à 2   W/ cm²</a:t>
            </a:r>
            <a:endParaRPr sz="1600" dirty="0"/>
          </a:p>
          <a:p>
            <a:pPr marL="285750" indent="-285750">
              <a:lnSpc>
                <a:spcPts val="2880"/>
              </a:lnSpc>
              <a:buFont typeface="Arial"/>
              <a:buChar char="•"/>
              <a:defRPr/>
            </a:pPr>
            <a:r>
              <a:rPr lang="en-GB" sz="1600" dirty="0">
                <a:latin typeface="Helvetica"/>
              </a:rPr>
              <a:t>FCC e+ e- :		0.2      W/cm²</a:t>
            </a:r>
            <a:endParaRPr dirty="0"/>
          </a:p>
          <a:p>
            <a:pPr marL="285750" indent="-285750">
              <a:lnSpc>
                <a:spcPts val="2880"/>
              </a:lnSpc>
              <a:buFont typeface="Arial"/>
              <a:buChar char="•"/>
              <a:defRPr/>
            </a:pPr>
            <a:r>
              <a:rPr lang="en-GB" sz="1600" dirty="0">
                <a:latin typeface="Helvetica"/>
              </a:rPr>
              <a:t>FCC hh :		2         W/cm²</a:t>
            </a:r>
            <a:endParaRPr lang="fr-FR" sz="1600" dirty="0"/>
          </a:p>
        </p:txBody>
      </p:sp>
      <p:pic>
        <p:nvPicPr>
          <p:cNvPr id="14" name="Image 13"/>
          <p:cNvPicPr/>
          <p:nvPr/>
        </p:nvPicPr>
        <p:blipFill>
          <a:blip r:embed="rId3"/>
          <a:stretch/>
        </p:blipFill>
        <p:spPr bwMode="auto">
          <a:xfrm>
            <a:off x="8619565" y="3923520"/>
            <a:ext cx="1721450" cy="1226704"/>
          </a:xfrm>
          <a:prstGeom prst="rect">
            <a:avLst/>
          </a:prstGeom>
        </p:spPr>
      </p:pic>
      <p:pic>
        <p:nvPicPr>
          <p:cNvPr id="15" name="Picture 8" descr="http://dpnc.unige.ch/atlas/upgrade/IBL/StaveLoading/Stave0B/Metrology/IMG_3677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658249" y="3839308"/>
            <a:ext cx="2034754" cy="1526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/>
        </p:nvSpPr>
        <p:spPr bwMode="auto">
          <a:xfrm>
            <a:off x="11743509" y="6541307"/>
            <a:ext cx="397697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261DFA-0AA5-7A44-8322-AFAC8C6BC4B4}" type="slidenum">
              <a:rPr lang="en-US">
                <a:solidFill>
                  <a:schemeClr val="tx1"/>
                </a:solidFill>
              </a:rPr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8"/>
          <p:cNvSpPr/>
          <p:nvPr/>
        </p:nvSpPr>
        <p:spPr bwMode="auto">
          <a:xfrm>
            <a:off x="1255853" y="125966"/>
            <a:ext cx="9326754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002060"/>
                </a:solidFill>
              </a:rPr>
              <a:t>Objectifs scientifiques et techniques du projet</a:t>
            </a:r>
            <a:endParaRPr sz="2400" b="1">
              <a:solidFill>
                <a:srgbClr val="002060"/>
              </a:solidFill>
            </a:endParaRPr>
          </a:p>
        </p:txBody>
      </p:sp>
      <p:sp>
        <p:nvSpPr>
          <p:cNvPr id="23" name="Rectangle : coins arrondis 7"/>
          <p:cNvSpPr/>
          <p:nvPr/>
        </p:nvSpPr>
        <p:spPr bwMode="auto">
          <a:xfrm>
            <a:off x="4058534" y="1101483"/>
            <a:ext cx="3611880" cy="868680"/>
          </a:xfrm>
          <a:prstGeom prst="roundRect">
            <a:avLst>
              <a:gd name="adj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600"/>
              <a:t>Microchannels heat exchanger </a:t>
            </a:r>
            <a:r>
              <a:rPr lang="en-GB" sz="1600"/>
              <a:t>development</a:t>
            </a:r>
            <a:endParaRPr/>
          </a:p>
        </p:txBody>
      </p:sp>
      <p:sp>
        <p:nvSpPr>
          <p:cNvPr id="26" name="Rectangle : coins arrondis 10"/>
          <p:cNvSpPr/>
          <p:nvPr/>
        </p:nvSpPr>
        <p:spPr bwMode="auto">
          <a:xfrm>
            <a:off x="3107220" y="2712695"/>
            <a:ext cx="2889145" cy="868680"/>
          </a:xfrm>
          <a:prstGeom prst="roundRect">
            <a:avLst>
              <a:gd name="adj" fmla="val 16667"/>
            </a:avLst>
          </a:prstGeom>
          <a:solidFill>
            <a:srgbClr val="6699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600" b="1">
                <a:solidFill>
                  <a:srgbClr val="0070C0"/>
                </a:solidFill>
              </a:rPr>
              <a:t>LPSC-LEGI-LAPP</a:t>
            </a:r>
            <a:r>
              <a:rPr lang="fr-FR" sz="1600">
                <a:solidFill>
                  <a:srgbClr val="0070C0"/>
                </a:solidFill>
              </a:rPr>
              <a:t>: Numerical simulation </a:t>
            </a:r>
            <a:endParaRPr sz="1600">
              <a:solidFill>
                <a:srgbClr val="0070C0"/>
              </a:solidFill>
            </a:endParaRPr>
          </a:p>
        </p:txBody>
      </p:sp>
      <p:sp>
        <p:nvSpPr>
          <p:cNvPr id="27" name="Rectangle : coins arrondis 11"/>
          <p:cNvSpPr/>
          <p:nvPr/>
        </p:nvSpPr>
        <p:spPr bwMode="auto">
          <a:xfrm>
            <a:off x="9212340" y="2643905"/>
            <a:ext cx="2889144" cy="868680"/>
          </a:xfrm>
          <a:prstGeom prst="roundRect">
            <a:avLst>
              <a:gd name="adj" fmla="val 16667"/>
            </a:avLst>
          </a:prstGeom>
          <a:solidFill>
            <a:srgbClr val="FF00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600" b="1">
                <a:solidFill>
                  <a:srgbClr val="0070C0"/>
                </a:solidFill>
              </a:rPr>
              <a:t>LPNHE</a:t>
            </a:r>
            <a:r>
              <a:rPr lang="fr-FR" sz="1600">
                <a:solidFill>
                  <a:srgbClr val="0070C0"/>
                </a:solidFill>
              </a:rPr>
              <a:t>: Heat exchanger design - Interconnection</a:t>
            </a:r>
            <a:endParaRPr sz="1600">
              <a:solidFill>
                <a:srgbClr val="0070C0"/>
              </a:solidFill>
            </a:endParaRPr>
          </a:p>
        </p:txBody>
      </p:sp>
      <p:sp>
        <p:nvSpPr>
          <p:cNvPr id="28" name="Flèche : virage 12"/>
          <p:cNvSpPr/>
          <p:nvPr/>
        </p:nvSpPr>
        <p:spPr bwMode="auto">
          <a:xfrm rot="5399976" flipV="1">
            <a:off x="2191648" y="839420"/>
            <a:ext cx="1246183" cy="2378421"/>
          </a:xfrm>
          <a:prstGeom prst="bentArrow">
            <a:avLst>
              <a:gd name="adj1" fmla="val 7926"/>
              <a:gd name="adj2" fmla="val 13508"/>
              <a:gd name="adj3" fmla="val 26313"/>
              <a:gd name="adj4" fmla="val 437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600">
              <a:solidFill>
                <a:schemeClr val="tx1"/>
              </a:solidFill>
            </a:endParaRPr>
          </a:p>
        </p:txBody>
      </p:sp>
      <p:sp>
        <p:nvSpPr>
          <p:cNvPr id="29" name="Flèche : virage 13"/>
          <p:cNvSpPr/>
          <p:nvPr/>
        </p:nvSpPr>
        <p:spPr bwMode="auto">
          <a:xfrm rot="5399976">
            <a:off x="8494138" y="693832"/>
            <a:ext cx="1246182" cy="2669595"/>
          </a:xfrm>
          <a:prstGeom prst="bentArrow">
            <a:avLst>
              <a:gd name="adj1" fmla="val 7926"/>
              <a:gd name="adj2" fmla="val 13508"/>
              <a:gd name="adj3" fmla="val 26313"/>
              <a:gd name="adj4" fmla="val 437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600">
              <a:solidFill>
                <a:schemeClr val="tx1"/>
              </a:solidFill>
            </a:endParaRPr>
          </a:p>
        </p:txBody>
      </p:sp>
      <p:sp>
        <p:nvSpPr>
          <p:cNvPr id="30" name="Flèche : bas 14"/>
          <p:cNvSpPr/>
          <p:nvPr/>
        </p:nvSpPr>
        <p:spPr bwMode="auto">
          <a:xfrm>
            <a:off x="6711991" y="2015404"/>
            <a:ext cx="551808" cy="591075"/>
          </a:xfrm>
          <a:prstGeom prst="downArrow">
            <a:avLst>
              <a:gd name="adj1" fmla="val 11124"/>
              <a:gd name="adj2" fmla="val 44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600"/>
          </a:p>
        </p:txBody>
      </p:sp>
      <p:sp>
        <p:nvSpPr>
          <p:cNvPr id="31" name="Rectangle : coins arrondis 15"/>
          <p:cNvSpPr/>
          <p:nvPr/>
        </p:nvSpPr>
        <p:spPr bwMode="auto">
          <a:xfrm>
            <a:off x="6188006" y="2666982"/>
            <a:ext cx="2837672" cy="868680"/>
          </a:xfrm>
          <a:prstGeom prst="roundRect">
            <a:avLst>
              <a:gd name="adj" fmla="val 16667"/>
            </a:avLst>
          </a:prstGeom>
          <a:solidFill>
            <a:srgbClr val="6699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600" b="1">
                <a:solidFill>
                  <a:srgbClr val="0070C0"/>
                </a:solidFill>
              </a:rPr>
              <a:t>LPSC-LEGI-LAPP</a:t>
            </a:r>
            <a:r>
              <a:rPr lang="fr-FR" sz="1600">
                <a:solidFill>
                  <a:srgbClr val="0070C0"/>
                </a:solidFill>
              </a:rPr>
              <a:t>: Heat exchanger caracterisation</a:t>
            </a:r>
            <a:endParaRPr sz="1600">
              <a:solidFill>
                <a:srgbClr val="0070C0"/>
              </a:solidFill>
            </a:endParaRPr>
          </a:p>
        </p:txBody>
      </p:sp>
      <p:sp>
        <p:nvSpPr>
          <p:cNvPr id="32" name="Rectangle : coins arrondis 16"/>
          <p:cNvSpPr/>
          <p:nvPr/>
        </p:nvSpPr>
        <p:spPr bwMode="auto">
          <a:xfrm>
            <a:off x="3595717" y="5225454"/>
            <a:ext cx="4020674" cy="868680"/>
          </a:xfrm>
          <a:prstGeom prst="roundRect">
            <a:avLst>
              <a:gd name="adj" fmla="val 16667"/>
            </a:avLst>
          </a:prstGeom>
          <a:solidFill>
            <a:srgbClr val="6699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600">
                <a:solidFill>
                  <a:srgbClr val="0070C0"/>
                </a:solidFill>
              </a:rPr>
              <a:t>CO2 bench measurements (</a:t>
            </a:r>
            <a:r>
              <a:rPr lang="fr-FR" sz="1600" b="1">
                <a:solidFill>
                  <a:srgbClr val="0070C0"/>
                </a:solidFill>
              </a:rPr>
              <a:t>LPSC</a:t>
            </a:r>
            <a:r>
              <a:rPr lang="fr-FR" sz="1600">
                <a:solidFill>
                  <a:srgbClr val="0070C0"/>
                </a:solidFill>
              </a:rPr>
              <a:t>)</a:t>
            </a:r>
            <a:endParaRPr sz="1600">
              <a:solidFill>
                <a:srgbClr val="0070C0"/>
              </a:solidFill>
            </a:endParaRPr>
          </a:p>
        </p:txBody>
      </p:sp>
      <p:sp>
        <p:nvSpPr>
          <p:cNvPr id="33" name="Flèche : virage 17"/>
          <p:cNvSpPr/>
          <p:nvPr/>
        </p:nvSpPr>
        <p:spPr bwMode="auto">
          <a:xfrm rot="10799989">
            <a:off x="7782430" y="3664758"/>
            <a:ext cx="2574347" cy="2312778"/>
          </a:xfrm>
          <a:prstGeom prst="bentArrow">
            <a:avLst>
              <a:gd name="adj1" fmla="val 3638"/>
              <a:gd name="adj2" fmla="val 13508"/>
              <a:gd name="adj3" fmla="val 26313"/>
              <a:gd name="adj4" fmla="val 437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600">
              <a:solidFill>
                <a:schemeClr val="tx1"/>
              </a:solidFill>
            </a:endParaRPr>
          </a:p>
        </p:txBody>
      </p:sp>
      <p:sp>
        <p:nvSpPr>
          <p:cNvPr id="34" name="Flèche : bas 18"/>
          <p:cNvSpPr/>
          <p:nvPr/>
        </p:nvSpPr>
        <p:spPr bwMode="auto">
          <a:xfrm>
            <a:off x="6686680" y="3664758"/>
            <a:ext cx="602427" cy="1446003"/>
          </a:xfrm>
          <a:prstGeom prst="downArrow">
            <a:avLst>
              <a:gd name="adj1" fmla="val 14286"/>
              <a:gd name="adj2" fmla="val 4464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600"/>
          </a:p>
        </p:txBody>
      </p:sp>
      <p:sp>
        <p:nvSpPr>
          <p:cNvPr id="35" name="Flèche : bas 20"/>
          <p:cNvSpPr/>
          <p:nvPr/>
        </p:nvSpPr>
        <p:spPr bwMode="auto">
          <a:xfrm>
            <a:off x="4781648" y="2045891"/>
            <a:ext cx="551808" cy="591075"/>
          </a:xfrm>
          <a:prstGeom prst="downArrow">
            <a:avLst>
              <a:gd name="adj1" fmla="val 11124"/>
              <a:gd name="adj2" fmla="val 44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600"/>
          </a:p>
        </p:txBody>
      </p:sp>
      <p:sp>
        <p:nvSpPr>
          <p:cNvPr id="36" name="Flèche : bas 21"/>
          <p:cNvSpPr/>
          <p:nvPr/>
        </p:nvSpPr>
        <p:spPr bwMode="auto">
          <a:xfrm flipV="1">
            <a:off x="5003625" y="3689542"/>
            <a:ext cx="602427" cy="1446003"/>
          </a:xfrm>
          <a:prstGeom prst="downArrow">
            <a:avLst>
              <a:gd name="adj1" fmla="val 14286"/>
              <a:gd name="adj2" fmla="val 446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600"/>
          </a:p>
        </p:txBody>
      </p:sp>
      <p:sp>
        <p:nvSpPr>
          <p:cNvPr id="37" name="Flèche : virage 22"/>
          <p:cNvSpPr/>
          <p:nvPr/>
        </p:nvSpPr>
        <p:spPr bwMode="auto">
          <a:xfrm rot="10799989" flipH="1">
            <a:off x="1654156" y="3692668"/>
            <a:ext cx="1775520" cy="2284868"/>
          </a:xfrm>
          <a:prstGeom prst="bentArrow">
            <a:avLst>
              <a:gd name="adj1" fmla="val 3638"/>
              <a:gd name="adj2" fmla="val 13508"/>
              <a:gd name="adj3" fmla="val 26313"/>
              <a:gd name="adj4" fmla="val 437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600">
              <a:solidFill>
                <a:schemeClr val="tx1"/>
              </a:solidFill>
            </a:endParaRPr>
          </a:p>
        </p:txBody>
      </p:sp>
      <p:sp>
        <p:nvSpPr>
          <p:cNvPr id="38" name="Flèche : bas 23"/>
          <p:cNvSpPr/>
          <p:nvPr/>
        </p:nvSpPr>
        <p:spPr bwMode="auto">
          <a:xfrm>
            <a:off x="4301564" y="3696068"/>
            <a:ext cx="602427" cy="1446003"/>
          </a:xfrm>
          <a:prstGeom prst="downArrow">
            <a:avLst>
              <a:gd name="adj1" fmla="val 14286"/>
              <a:gd name="adj2" fmla="val 4464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600"/>
          </a:p>
        </p:txBody>
      </p:sp>
      <p:sp>
        <p:nvSpPr>
          <p:cNvPr id="39" name="Rectangle : coins arrondis 9"/>
          <p:cNvSpPr/>
          <p:nvPr/>
        </p:nvSpPr>
        <p:spPr bwMode="auto">
          <a:xfrm>
            <a:off x="1781455" y="3824530"/>
            <a:ext cx="2728851" cy="868680"/>
          </a:xfrm>
          <a:prstGeom prst="roundRect">
            <a:avLst>
              <a:gd name="adj" fmla="val 16667"/>
            </a:avLst>
          </a:prstGeom>
          <a:solidFill>
            <a:srgbClr val="0066CC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600" b="1">
                <a:solidFill>
                  <a:srgbClr val="0070C0"/>
                </a:solidFill>
              </a:rPr>
              <a:t>CPPM-LPSC-LEGI-LAPP</a:t>
            </a:r>
            <a:r>
              <a:rPr lang="fr-FR" sz="1600">
                <a:solidFill>
                  <a:srgbClr val="0070C0"/>
                </a:solidFill>
              </a:rPr>
              <a:t> : Design optimisation</a:t>
            </a:r>
            <a:endParaRPr sz="1600">
              <a:solidFill>
                <a:srgbClr val="0070C0"/>
              </a:solidFill>
            </a:endParaRPr>
          </a:p>
        </p:txBody>
      </p:sp>
      <p:sp>
        <p:nvSpPr>
          <p:cNvPr id="40" name="Flèche : virage 22"/>
          <p:cNvSpPr/>
          <p:nvPr/>
        </p:nvSpPr>
        <p:spPr bwMode="auto">
          <a:xfrm rot="10799989" flipH="1">
            <a:off x="2827252" y="4794169"/>
            <a:ext cx="754824" cy="731558"/>
          </a:xfrm>
          <a:prstGeom prst="bentArrow">
            <a:avLst>
              <a:gd name="adj1" fmla="val 3638"/>
              <a:gd name="adj2" fmla="val 13508"/>
              <a:gd name="adj3" fmla="val 26313"/>
              <a:gd name="adj4" fmla="val 437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600">
              <a:solidFill>
                <a:schemeClr val="tx1"/>
              </a:solidFill>
            </a:endParaRPr>
          </a:p>
        </p:txBody>
      </p:sp>
      <p:sp>
        <p:nvSpPr>
          <p:cNvPr id="41" name="Rectangle : coins arrondis 9"/>
          <p:cNvSpPr/>
          <p:nvPr/>
        </p:nvSpPr>
        <p:spPr bwMode="auto">
          <a:xfrm>
            <a:off x="122254" y="2701633"/>
            <a:ext cx="2889145" cy="868680"/>
          </a:xfrm>
          <a:prstGeom prst="roundRect">
            <a:avLst>
              <a:gd name="adj" fmla="val 16667"/>
            </a:avLst>
          </a:prstGeom>
          <a:solidFill>
            <a:srgbClr val="0066CC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600" b="1">
                <a:solidFill>
                  <a:srgbClr val="0070C0"/>
                </a:solidFill>
              </a:rPr>
              <a:t>CPPM</a:t>
            </a:r>
            <a:r>
              <a:rPr lang="fr-FR" sz="1600">
                <a:solidFill>
                  <a:srgbClr val="0070C0"/>
                </a:solidFill>
              </a:rPr>
              <a:t> : Cheaper production process(/CERN)</a:t>
            </a:r>
            <a:endParaRPr sz="1600">
              <a:solidFill>
                <a:srgbClr val="0070C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/>
        </p:nvSpPr>
        <p:spPr bwMode="auto">
          <a:xfrm>
            <a:off x="11743509" y="6541307"/>
            <a:ext cx="397697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261DFA-0AA5-7A44-8322-AFAC8C6BC4B4}" type="slidenum">
              <a:rPr lang="en-US">
                <a:solidFill>
                  <a:schemeClr val="tx1"/>
                </a:solidFill>
              </a:rPr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32"/>
          <p:cNvSpPr/>
          <p:nvPr/>
        </p:nvSpPr>
        <p:spPr bwMode="auto">
          <a:xfrm>
            <a:off x="0" y="783931"/>
            <a:ext cx="3278334" cy="4618423"/>
          </a:xfrm>
          <a:prstGeom prst="rect">
            <a:avLst/>
          </a:prstGeom>
          <a:solidFill>
            <a:srgbClr val="0066CC">
              <a:alpha val="2470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33"/>
          <p:cNvSpPr/>
          <p:nvPr/>
        </p:nvSpPr>
        <p:spPr bwMode="auto">
          <a:xfrm>
            <a:off x="8942222" y="800834"/>
            <a:ext cx="3202447" cy="4606149"/>
          </a:xfrm>
          <a:prstGeom prst="rect">
            <a:avLst/>
          </a:prstGeom>
          <a:solidFill>
            <a:srgbClr val="FF0000">
              <a:alpha val="2470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34"/>
          <p:cNvSpPr/>
          <p:nvPr/>
        </p:nvSpPr>
        <p:spPr bwMode="auto">
          <a:xfrm>
            <a:off x="3385818" y="783931"/>
            <a:ext cx="5631084" cy="4618423"/>
          </a:xfrm>
          <a:prstGeom prst="rect">
            <a:avLst/>
          </a:prstGeom>
          <a:solidFill>
            <a:srgbClr val="669900">
              <a:alpha val="2470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" name="Imag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83845" y="3061608"/>
            <a:ext cx="1190268" cy="591390"/>
          </a:xfrm>
          <a:prstGeom prst="rect">
            <a:avLst/>
          </a:prstGeom>
        </p:spPr>
      </p:pic>
      <p:sp>
        <p:nvSpPr>
          <p:cNvPr id="27" name="Espace réservé du pied de page 4"/>
          <p:cNvSpPr txBox="1"/>
          <p:nvPr/>
        </p:nvSpPr>
        <p:spPr bwMode="auto">
          <a:xfrm>
            <a:off x="7093715" y="4008363"/>
            <a:ext cx="1903297" cy="55949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105875">
              <a:defRPr/>
            </a:pPr>
            <a:r>
              <a:rPr lang="fr-FR" sz="1400" b="1">
                <a:solidFill>
                  <a:prstClr val="black"/>
                </a:solidFill>
                <a:latin typeface="Arial"/>
                <a:cs typeface="Arial"/>
              </a:rPr>
              <a:t>Frédéric Ayela</a:t>
            </a:r>
            <a:endParaRPr/>
          </a:p>
          <a:p>
            <a:pPr lvl="0" defTabSz="1105875">
              <a:defRPr/>
            </a:pPr>
            <a:r>
              <a:rPr lang="fr-FR" sz="1400" b="1">
                <a:solidFill>
                  <a:prstClr val="black"/>
                </a:solidFill>
                <a:latin typeface="Arial"/>
                <a:cs typeface="Arial"/>
              </a:rPr>
              <a:t>Damien Colombet</a:t>
            </a:r>
            <a:endParaRPr/>
          </a:p>
          <a:p>
            <a:pPr defTabSz="1105875">
              <a:defRPr/>
            </a:pPr>
            <a:r>
              <a:rPr lang="fr-FR" sz="1400" b="1">
                <a:solidFill>
                  <a:prstClr val="black"/>
                </a:solidFill>
                <a:latin typeface="Arial"/>
                <a:cs typeface="Arial"/>
              </a:rPr>
              <a:t>Clément Lassagne</a:t>
            </a:r>
            <a:r>
              <a:rPr lang="fr-FR" sz="1400" b="1" baseline="30000">
                <a:solidFill>
                  <a:prstClr val="black"/>
                </a:solidFill>
                <a:latin typeface="Arial"/>
              </a:rPr>
              <a:t>**)</a:t>
            </a:r>
            <a:endParaRPr lang="fr-FR" sz="1400" b="1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  <a:p>
            <a:pPr lvl="0" defTabSz="1105875">
              <a:defRPr/>
            </a:pPr>
            <a:endParaRPr sz="1400"/>
          </a:p>
        </p:txBody>
      </p:sp>
      <p:sp>
        <p:nvSpPr>
          <p:cNvPr id="28" name="Espace réservé du pied de page 4"/>
          <p:cNvSpPr txBox="1"/>
          <p:nvPr/>
        </p:nvSpPr>
        <p:spPr bwMode="auto">
          <a:xfrm>
            <a:off x="397695" y="4011135"/>
            <a:ext cx="2128741" cy="77967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Stéphan Beurthey</a:t>
            </a:r>
            <a:endParaRPr sz="1400" b="1"/>
          </a:p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u="none">
                <a:solidFill>
                  <a:prstClr val="black"/>
                </a:solidFill>
                <a:latin typeface="Arial"/>
                <a:cs typeface="Arial"/>
              </a:rPr>
              <a:t>Julien Cogan</a:t>
            </a:r>
            <a:endParaRPr sz="1400" b="1"/>
          </a:p>
          <a:p>
            <a:pPr marL="0" marR="0" lvl="0" indent="0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Mathieu Perrin-Terrin</a:t>
            </a:r>
            <a:endParaRPr lang="fr-FR" b="1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Espace réservé du pied de page 4"/>
          <p:cNvSpPr txBox="1"/>
          <p:nvPr/>
        </p:nvSpPr>
        <p:spPr bwMode="auto">
          <a:xfrm>
            <a:off x="3385818" y="3818098"/>
            <a:ext cx="1989134" cy="50177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105875">
              <a:defRPr/>
            </a:pPr>
            <a:r>
              <a:rPr lang="fr-FR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1400" b="1" baseline="30000"/>
          </a:p>
          <a:p>
            <a:pPr lvl="0" algn="ctr" defTabSz="1105875">
              <a:defRPr/>
            </a:pPr>
            <a:r>
              <a:rPr lang="fr-FR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Roman Kossakowski</a:t>
            </a:r>
            <a:r>
              <a:rPr lang="fr-FR" sz="1400" b="1">
                <a:solidFill>
                  <a:prstClr val="black"/>
                </a:solidFill>
                <a:latin typeface="Arial"/>
                <a:cs typeface="Arial"/>
              </a:rPr>
              <a:t>                      </a:t>
            </a:r>
            <a:endParaRPr lang="fr-FR" sz="1400" b="1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Espace réservé du pied de page 4"/>
          <p:cNvSpPr txBox="1"/>
          <p:nvPr/>
        </p:nvSpPr>
        <p:spPr bwMode="auto">
          <a:xfrm>
            <a:off x="9416636" y="3976358"/>
            <a:ext cx="2455758" cy="83175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Giovanni Calderini</a:t>
            </a:r>
            <a:endParaRPr lang="it-IT" sz="1400" b="1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  <a:p>
            <a:pPr marL="0" marR="0" indent="0" algn="l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Francesco Crescioli</a:t>
            </a:r>
            <a:endParaRPr lang="it-IT" sz="1400" b="1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  <a:p>
            <a:pPr marL="0" marR="0" indent="0" algn="l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Yahya Khwaira</a:t>
            </a:r>
            <a:endParaRPr lang="it-IT" sz="1400"/>
          </a:p>
          <a:p>
            <a:pPr lvl="0" defTabSz="1105875">
              <a:defRPr/>
            </a:pPr>
            <a:endParaRPr sz="1400" b="1"/>
          </a:p>
        </p:txBody>
      </p:sp>
      <p:pic>
        <p:nvPicPr>
          <p:cNvPr id="31" name="Picture 2" descr="D:\VPCS 2016 10 18 changement PC\Vice presidence 2012\USMB\Logo_USMB_couleurs\multimedia\petit_format\Logo_USMB_web_RVB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610310" y="924826"/>
            <a:ext cx="943952" cy="399183"/>
          </a:xfrm>
          <a:prstGeom prst="rect">
            <a:avLst/>
          </a:prstGeom>
          <a:noFill/>
        </p:spPr>
      </p:pic>
      <p:pic>
        <p:nvPicPr>
          <p:cNvPr id="32" name="Image 1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901550" y="947858"/>
            <a:ext cx="736189" cy="451492"/>
          </a:xfrm>
          <a:prstGeom prst="rect">
            <a:avLst/>
          </a:prstGeom>
        </p:spPr>
      </p:pic>
      <p:pic>
        <p:nvPicPr>
          <p:cNvPr id="33" name="Image 1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385845" y="936360"/>
            <a:ext cx="672081" cy="529263"/>
          </a:xfrm>
          <a:prstGeom prst="rect">
            <a:avLst/>
          </a:prstGeom>
        </p:spPr>
      </p:pic>
      <p:pic>
        <p:nvPicPr>
          <p:cNvPr id="34" name="Image 1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731909" y="1338107"/>
            <a:ext cx="1234010" cy="470483"/>
          </a:xfrm>
          <a:prstGeom prst="rect">
            <a:avLst/>
          </a:prstGeom>
        </p:spPr>
      </p:pic>
      <p:pic>
        <p:nvPicPr>
          <p:cNvPr id="35" name="Image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063861" y="931587"/>
            <a:ext cx="826422" cy="336920"/>
          </a:xfrm>
          <a:prstGeom prst="rect">
            <a:avLst/>
          </a:prstGeom>
        </p:spPr>
      </p:pic>
      <p:pic>
        <p:nvPicPr>
          <p:cNvPr id="36" name="Image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041064" y="3172910"/>
            <a:ext cx="978905" cy="543836"/>
          </a:xfrm>
          <a:prstGeom prst="rect">
            <a:avLst/>
          </a:prstGeom>
        </p:spPr>
      </p:pic>
      <p:pic>
        <p:nvPicPr>
          <p:cNvPr id="37" name="Image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53451" y="2892407"/>
            <a:ext cx="665455" cy="819150"/>
          </a:xfrm>
          <a:prstGeom prst="rect">
            <a:avLst/>
          </a:prstGeom>
        </p:spPr>
      </p:pic>
      <p:pic>
        <p:nvPicPr>
          <p:cNvPr id="38" name="Image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606667" y="1068105"/>
            <a:ext cx="1594864" cy="654303"/>
          </a:xfrm>
          <a:prstGeom prst="rect">
            <a:avLst/>
          </a:prstGeom>
        </p:spPr>
      </p:pic>
      <p:pic>
        <p:nvPicPr>
          <p:cNvPr id="40" name="Image 25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4857179" y="1669092"/>
            <a:ext cx="741053" cy="620064"/>
          </a:xfrm>
          <a:prstGeom prst="rect">
            <a:avLst/>
          </a:prstGeom>
        </p:spPr>
      </p:pic>
      <p:pic>
        <p:nvPicPr>
          <p:cNvPr id="41" name="Image 26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9090145" y="2727679"/>
            <a:ext cx="883147" cy="340026"/>
          </a:xfrm>
          <a:prstGeom prst="rect">
            <a:avLst/>
          </a:prstGeom>
        </p:spPr>
      </p:pic>
      <p:pic>
        <p:nvPicPr>
          <p:cNvPr id="42" name="Image 27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9194442" y="1947189"/>
            <a:ext cx="621596" cy="612178"/>
          </a:xfrm>
          <a:prstGeom prst="rect">
            <a:avLst/>
          </a:prstGeom>
        </p:spPr>
      </p:pic>
      <p:pic>
        <p:nvPicPr>
          <p:cNvPr id="43" name="Image 28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6666294" y="1656953"/>
            <a:ext cx="677453" cy="677453"/>
          </a:xfrm>
          <a:prstGeom prst="rect">
            <a:avLst/>
          </a:prstGeom>
        </p:spPr>
      </p:pic>
      <p:sp>
        <p:nvSpPr>
          <p:cNvPr id="48" name="ZoneTexte 161896183"/>
          <p:cNvSpPr txBox="1"/>
          <p:nvPr/>
        </p:nvSpPr>
        <p:spPr bwMode="auto">
          <a:xfrm>
            <a:off x="106482" y="5485410"/>
            <a:ext cx="2743199" cy="73712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400" b="1" baseline="30000">
                <a:solidFill>
                  <a:prstClr val="black"/>
                </a:solidFill>
                <a:latin typeface="Arial"/>
              </a:rPr>
              <a:t>*) </a:t>
            </a:r>
            <a:r>
              <a:rPr lang="fr-FR" sz="1400" b="1">
                <a:solidFill>
                  <a:prstClr val="black"/>
                </a:solidFill>
                <a:latin typeface="Arial"/>
              </a:rPr>
              <a:t>Project leader</a:t>
            </a:r>
            <a:endParaRPr/>
          </a:p>
          <a:p>
            <a:pPr>
              <a:defRPr/>
            </a:pPr>
            <a:r>
              <a:rPr lang="fr-FR" sz="1400" b="1" baseline="30000">
                <a:solidFill>
                  <a:prstClr val="black"/>
                </a:solidFill>
                <a:latin typeface="Arial"/>
              </a:rPr>
              <a:t>**) </a:t>
            </a:r>
            <a:r>
              <a:rPr lang="fr-FR" sz="1400" b="1">
                <a:solidFill>
                  <a:prstClr val="black"/>
                </a:solidFill>
                <a:latin typeface="Arial"/>
              </a:rPr>
              <a:t>PhD student LEGI-LPSC</a:t>
            </a:r>
            <a:endParaRPr lang="fr-FR" sz="1400" b="1"/>
          </a:p>
          <a:p>
            <a:pPr>
              <a:defRPr/>
            </a:pPr>
            <a:endParaRPr lang="fr-FR" sz="1400"/>
          </a:p>
        </p:txBody>
      </p:sp>
      <p:pic>
        <p:nvPicPr>
          <p:cNvPr id="50" name="Image 1810534924"/>
          <p:cNvPicPr>
            <a:picLocks noChangeAspect="1"/>
          </p:cNvPicPr>
          <p:nvPr/>
        </p:nvPicPr>
        <p:blipFill>
          <a:blip r:embed="rId16"/>
          <a:srcRect t="14509" b="18869"/>
          <a:stretch/>
        </p:blipFill>
        <p:spPr bwMode="auto">
          <a:xfrm>
            <a:off x="5707580" y="3038372"/>
            <a:ext cx="982385" cy="654477"/>
          </a:xfrm>
          <a:prstGeom prst="rect">
            <a:avLst/>
          </a:prstGeom>
        </p:spPr>
      </p:pic>
      <p:pic>
        <p:nvPicPr>
          <p:cNvPr id="51" name="Image 663963682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7316416" y="3139580"/>
            <a:ext cx="1323974" cy="47624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 bwMode="auto">
          <a:xfrm>
            <a:off x="1127724" y="101364"/>
            <a:ext cx="10142453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>
                <a:solidFill>
                  <a:srgbClr val="002060"/>
                </a:solidFill>
              </a:rPr>
              <a:t>R&amp;T IN2P3 - Implication des unités et organismes associés</a:t>
            </a:r>
            <a:endParaRPr sz="2400" b="1">
              <a:solidFill>
                <a:srgbClr val="002060"/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pic>
        <p:nvPicPr>
          <p:cNvPr id="54" name="Graphique 53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122773" y="1001532"/>
            <a:ext cx="1002049" cy="779676"/>
          </a:xfrm>
          <a:prstGeom prst="rect">
            <a:avLst/>
          </a:prstGeom>
        </p:spPr>
      </p:pic>
      <p:pic>
        <p:nvPicPr>
          <p:cNvPr id="55" name="Graphique 54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3460306" y="979510"/>
            <a:ext cx="1002049" cy="779676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 bwMode="auto">
          <a:xfrm>
            <a:off x="5307211" y="4024347"/>
            <a:ext cx="1841651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ctr" defTabSz="1105875">
              <a:defRPr/>
            </a:pPr>
            <a:r>
              <a:rPr lang="fr-FR" sz="1400" b="1" i="0" u="sng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Pierre Delebecque</a:t>
            </a:r>
            <a:r>
              <a:rPr lang="fr-FR" sz="1400" b="1" i="0" u="none" strike="noStrike" cap="none" spc="0" baseline="3000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*)</a:t>
            </a:r>
            <a:endParaRPr/>
          </a:p>
          <a:p>
            <a:pPr marL="0" marR="0" lvl="0" indent="0" algn="ctr" defTabSz="11058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Johann Collot</a:t>
            </a:r>
            <a:endParaRPr lang="fr-FR" sz="1400" b="1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7" name="Graphique 56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9099373" y="979510"/>
            <a:ext cx="1002049" cy="7796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10134268" y="2762501"/>
            <a:ext cx="826423" cy="29910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 bwMode="auto">
          <a:xfrm>
            <a:off x="11234673" y="2804964"/>
            <a:ext cx="836025" cy="2308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70C0"/>
                </a:solidFill>
                <a:latin typeface="+mn-lt"/>
              </a:rPr>
              <a:t>INFRA-INNOV</a:t>
            </a:r>
            <a:endParaRPr lang="fr-FR" sz="90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/>
        </p:nvSpPr>
        <p:spPr bwMode="auto">
          <a:xfrm>
            <a:off x="11743509" y="6541307"/>
            <a:ext cx="397697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261DFA-0AA5-7A44-8322-AFAC8C6BC4B4}" type="slidenum">
              <a:rPr lang="en-US">
                <a:solidFill>
                  <a:schemeClr val="tx1"/>
                </a:solidFill>
              </a:rPr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3539206" y="155371"/>
            <a:ext cx="6440509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2060"/>
                </a:solidFill>
                <a:latin typeface="+mn-lt"/>
              </a:rPr>
              <a:t>Axes de développement</a:t>
            </a:r>
            <a:endParaRPr sz="2400"/>
          </a:p>
        </p:txBody>
      </p:sp>
      <p:pic>
        <p:nvPicPr>
          <p:cNvPr id="2" name="Picture 1" descr="A diagram of a bridge&#10;&#10;AI-generated content may be incorrect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3325" y="4725939"/>
            <a:ext cx="5327307" cy="168430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38" name="TextBox 37"/>
          <p:cNvSpPr txBox="1"/>
          <p:nvPr/>
        </p:nvSpPr>
        <p:spPr bwMode="auto">
          <a:xfrm>
            <a:off x="239432" y="1158840"/>
            <a:ext cx="90099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>
                <a:latin typeface="Helvetica"/>
              </a:rPr>
              <a:t>Améliorer les performances TFM (Thermal Figure of Merit) des échangeurs</a:t>
            </a:r>
            <a:endParaRPr/>
          </a:p>
          <a:p>
            <a:pPr>
              <a:defRPr/>
            </a:pPr>
            <a:r>
              <a:rPr lang="en-GB">
                <a:latin typeface="Helvetica"/>
              </a:rPr>
              <a:t>Développer de nouvelles méthodes de production des échangeurs Si moins coûteuses</a:t>
            </a:r>
            <a:endParaRPr/>
          </a:p>
          <a:p>
            <a:pPr>
              <a:defRPr/>
            </a:pPr>
            <a:r>
              <a:rPr lang="en-GB">
                <a:latin typeface="Helvetica"/>
              </a:rPr>
              <a:t>Développer des techniques de connexion</a:t>
            </a:r>
            <a:endParaRPr/>
          </a:p>
          <a:p>
            <a:pPr>
              <a:defRPr/>
            </a:pPr>
            <a:r>
              <a:rPr lang="en-GB">
                <a:latin typeface="Helvetica"/>
              </a:rPr>
              <a:t>Disposer d’un banc de mesures performant</a:t>
            </a:r>
            <a:endParaRPr/>
          </a:p>
          <a:p>
            <a:pPr>
              <a:defRPr/>
            </a:pPr>
            <a:r>
              <a:rPr lang="en-GB">
                <a:latin typeface="Helvetica"/>
              </a:rPr>
              <a:t>Mettre au points des modèles de simulation numérique des échangeurs</a:t>
            </a:r>
            <a:endParaRPr/>
          </a:p>
        </p:txBody>
      </p:sp>
      <p:grpSp>
        <p:nvGrpSpPr>
          <p:cNvPr id="21" name="Groupe 20"/>
          <p:cNvGrpSpPr/>
          <p:nvPr/>
        </p:nvGrpSpPr>
        <p:grpSpPr bwMode="auto">
          <a:xfrm>
            <a:off x="661035" y="2994104"/>
            <a:ext cx="4083352" cy="2009234"/>
            <a:chOff x="8263954" y="1015920"/>
            <a:chExt cx="3362966" cy="1645560"/>
          </a:xfrm>
        </p:grpSpPr>
        <p:pic>
          <p:nvPicPr>
            <p:cNvPr id="22" name="Image 7"/>
            <p:cNvPicPr/>
            <p:nvPr/>
          </p:nvPicPr>
          <p:blipFill>
            <a:blip r:embed="rId4"/>
            <a:srcRect l="4899" t="6672" r="3040" b="37675"/>
            <a:stretch/>
          </p:blipFill>
          <p:spPr bwMode="auto">
            <a:xfrm>
              <a:off x="8263954" y="1159516"/>
              <a:ext cx="3081207" cy="1347967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" name="ZoneTexte 3"/>
            <p:cNvSpPr/>
            <p:nvPr/>
          </p:nvSpPr>
          <p:spPr bwMode="auto">
            <a:xfrm>
              <a:off x="8434440" y="1015920"/>
              <a:ext cx="19116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defRPr/>
              </a:pPr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4" name="Connecteur droit avec flèche 1"/>
            <p:cNvCxnSpPr/>
            <p:nvPr/>
          </p:nvCxnSpPr>
          <p:spPr bwMode="auto">
            <a:xfrm>
              <a:off x="9367560" y="2208960"/>
              <a:ext cx="360" cy="45252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cxnSp>
        <p:sp>
          <p:nvSpPr>
            <p:cNvPr id="25" name="ZoneTexte 6"/>
            <p:cNvSpPr/>
            <p:nvPr/>
          </p:nvSpPr>
          <p:spPr bwMode="auto">
            <a:xfrm>
              <a:off x="9358200" y="2175480"/>
              <a:ext cx="22687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endParaRPr lang="fr-FR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0" name="Group 17"/>
          <p:cNvGrpSpPr/>
          <p:nvPr/>
        </p:nvGrpSpPr>
        <p:grpSpPr bwMode="auto">
          <a:xfrm>
            <a:off x="6558197" y="2893102"/>
            <a:ext cx="4504543" cy="2847122"/>
            <a:chOff x="6284979" y="4645115"/>
            <a:chExt cx="3544257" cy="2174113"/>
          </a:xfrm>
        </p:grpSpPr>
        <p:pic>
          <p:nvPicPr>
            <p:cNvPr id="31" name="Picture 18" descr="A picture containing drawing&#10;&#10;Description automatically generated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284979" y="4645115"/>
              <a:ext cx="3544257" cy="2174113"/>
            </a:xfrm>
            <a:prstGeom prst="rect">
              <a:avLst/>
            </a:prstGeom>
          </p:spPr>
        </p:pic>
        <p:cxnSp>
          <p:nvCxnSpPr>
            <p:cNvPr id="32" name="Straight Connector 19"/>
            <p:cNvCxnSpPr/>
            <p:nvPr/>
          </p:nvCxnSpPr>
          <p:spPr bwMode="auto">
            <a:xfrm>
              <a:off x="6692900" y="5644573"/>
              <a:ext cx="256424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 bwMode="auto">
          <a:xfrm>
            <a:off x="7672739" y="5699160"/>
            <a:ext cx="26629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50"/>
              <a:t>D.Hellenschmidt et al, </a:t>
            </a:r>
            <a:endParaRPr/>
          </a:p>
          <a:p>
            <a:pPr>
              <a:defRPr/>
            </a:pPr>
            <a:r>
              <a:rPr lang="en-GB" sz="1050"/>
              <a:t>Nucl. Instrum. Meth. A 958 (2020) 162535</a:t>
            </a:r>
            <a:endParaRPr/>
          </a:p>
        </p:txBody>
      </p:sp>
      <p:sp>
        <p:nvSpPr>
          <p:cNvPr id="34" name="Flèche : bas 18"/>
          <p:cNvSpPr/>
          <p:nvPr/>
        </p:nvSpPr>
        <p:spPr bwMode="auto">
          <a:xfrm rot="16726746">
            <a:off x="5498550" y="2829525"/>
            <a:ext cx="204829" cy="2188162"/>
          </a:xfrm>
          <a:prstGeom prst="downArrow">
            <a:avLst>
              <a:gd name="adj1" fmla="val 28031"/>
              <a:gd name="adj2" fmla="val 4464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5" name="Flèche : bas 18"/>
          <p:cNvSpPr/>
          <p:nvPr/>
        </p:nvSpPr>
        <p:spPr bwMode="auto">
          <a:xfrm rot="15656081">
            <a:off x="6077387" y="4688367"/>
            <a:ext cx="204055" cy="1377955"/>
          </a:xfrm>
          <a:prstGeom prst="downArrow">
            <a:avLst>
              <a:gd name="adj1" fmla="val 28031"/>
              <a:gd name="adj2" fmla="val 4464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/>
        </p:nvSpPr>
        <p:spPr bwMode="auto">
          <a:xfrm>
            <a:off x="11743509" y="6541307"/>
            <a:ext cx="397697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261DFA-0AA5-7A44-8322-AFAC8C6BC4B4}" type="slidenum">
              <a:rPr lang="en-US">
                <a:solidFill>
                  <a:schemeClr val="tx1"/>
                </a:solidFill>
              </a:rPr>
              <a:t>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799989">
            <a:off x="4323277" y="4318448"/>
            <a:ext cx="1620000" cy="16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5521" r="11272"/>
          <a:stretch/>
        </p:blipFill>
        <p:spPr bwMode="auto">
          <a:xfrm>
            <a:off x="6733873" y="4398924"/>
            <a:ext cx="2393298" cy="16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6472507" y="6253398"/>
            <a:ext cx="2998834" cy="26936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200" b="1">
                <a:latin typeface="Helvetica"/>
              </a:rPr>
              <a:t>Scellement hyperbar avec couche d’or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9444740" y="7630833"/>
            <a:ext cx="1970710" cy="2746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Acoustic image of Si-stack</a:t>
            </a:r>
            <a:endParaRPr/>
          </a:p>
        </p:txBody>
      </p:sp>
      <p:pic>
        <p:nvPicPr>
          <p:cNvPr id="10" name="Image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54852" y="800064"/>
            <a:ext cx="3224465" cy="1733150"/>
          </a:xfrm>
          <a:prstGeom prst="rect">
            <a:avLst/>
          </a:prstGeom>
        </p:spPr>
      </p:pic>
      <p:pic>
        <p:nvPicPr>
          <p:cNvPr id="11" name="Image 20"/>
          <p:cNvPicPr/>
          <p:nvPr/>
        </p:nvPicPr>
        <p:blipFill>
          <a:blip r:embed="rId6"/>
          <a:stretch/>
        </p:blipFill>
        <p:spPr bwMode="auto">
          <a:xfrm rot="20964575">
            <a:off x="4225521" y="1052462"/>
            <a:ext cx="2880731" cy="14467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6894399" y="3384198"/>
            <a:ext cx="27975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GB" sz="1200" b="1">
                <a:latin typeface="Helvetica"/>
              </a:rPr>
              <a:t>Echangeur – design LPSC-LEGI</a:t>
            </a:r>
            <a:endParaRPr/>
          </a:p>
        </p:txBody>
      </p:sp>
      <p:sp>
        <p:nvSpPr>
          <p:cNvPr id="13" name="Flèche : bas 18"/>
          <p:cNvSpPr/>
          <p:nvPr/>
        </p:nvSpPr>
        <p:spPr bwMode="auto">
          <a:xfrm rot="2460596">
            <a:off x="6028361" y="3226199"/>
            <a:ext cx="344346" cy="1003917"/>
          </a:xfrm>
          <a:prstGeom prst="downArrow">
            <a:avLst>
              <a:gd name="adj1" fmla="val 28031"/>
              <a:gd name="adj2" fmla="val 4464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135549" y="5684119"/>
            <a:ext cx="406055" cy="453042"/>
          </a:xfrm>
          <a:prstGeom prst="rect">
            <a:avLst/>
          </a:prstGeom>
        </p:spPr>
      </p:pic>
      <p:pic>
        <p:nvPicPr>
          <p:cNvPr id="24" name="Image 1810534924"/>
          <p:cNvPicPr>
            <a:picLocks noChangeAspect="1"/>
          </p:cNvPicPr>
          <p:nvPr/>
        </p:nvPicPr>
        <p:blipFill>
          <a:blip r:embed="rId8"/>
          <a:srcRect t="14509" b="18869"/>
          <a:stretch/>
        </p:blipFill>
        <p:spPr bwMode="auto">
          <a:xfrm>
            <a:off x="7833631" y="2751578"/>
            <a:ext cx="746399" cy="497259"/>
          </a:xfrm>
          <a:prstGeom prst="rect">
            <a:avLst/>
          </a:prstGeom>
        </p:spPr>
      </p:pic>
      <p:pic>
        <p:nvPicPr>
          <p:cNvPr id="25" name="Image 66396368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282371" y="2743527"/>
            <a:ext cx="813629" cy="417368"/>
          </a:xfrm>
          <a:prstGeom prst="rect">
            <a:avLst/>
          </a:prstGeom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 bwMode="auto">
          <a:xfrm>
            <a:off x="6948774" y="7465852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28" name="TextBox 51"/>
          <p:cNvSpPr txBox="1"/>
          <p:nvPr/>
        </p:nvSpPr>
        <p:spPr bwMode="auto">
          <a:xfrm>
            <a:off x="1127724" y="101364"/>
            <a:ext cx="10142453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>
                <a:solidFill>
                  <a:srgbClr val="002060"/>
                </a:solidFill>
              </a:rPr>
              <a:t>Développement échangeurs à microcanaux</a:t>
            </a:r>
            <a:endParaRPr sz="2400" b="1">
              <a:solidFill>
                <a:srgbClr val="002060"/>
              </a:solidFill>
            </a:endParaRPr>
          </a:p>
        </p:txBody>
      </p:sp>
      <p:pic>
        <p:nvPicPr>
          <p:cNvPr id="29" name="Image 170"/>
          <p:cNvPicPr/>
          <p:nvPr/>
        </p:nvPicPr>
        <p:blipFill>
          <a:blip r:embed="rId10"/>
          <a:stretch/>
        </p:blipFill>
        <p:spPr bwMode="auto">
          <a:xfrm>
            <a:off x="139994" y="922592"/>
            <a:ext cx="3902494" cy="2176177"/>
          </a:xfrm>
          <a:prstGeom prst="rect">
            <a:avLst/>
          </a:prstGeom>
          <a:ln w="0">
            <a:noFill/>
          </a:ln>
        </p:spPr>
      </p:pic>
      <p:sp>
        <p:nvSpPr>
          <p:cNvPr id="30" name="ZoneTexte 27"/>
          <p:cNvSpPr txBox="1"/>
          <p:nvPr/>
        </p:nvSpPr>
        <p:spPr bwMode="auto">
          <a:xfrm>
            <a:off x="80419" y="5052286"/>
            <a:ext cx="4033162" cy="64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latin typeface="Helvetica"/>
              </a:rPr>
              <a:t>LEGI/LPSC échangeur à microcanaux et connexions</a:t>
            </a:r>
            <a:endParaRPr/>
          </a:p>
          <a:p>
            <a:pPr>
              <a:defRPr/>
            </a:pPr>
            <a:r>
              <a:rPr lang="fr-FR" sz="1200" b="1">
                <a:latin typeface="Helvetica"/>
              </a:rPr>
              <a:t>Fabrication LEGI – Plateforme Nanofab Grenoble</a:t>
            </a:r>
          </a:p>
          <a:p>
            <a:pPr algn="ctr">
              <a:defRPr/>
            </a:pPr>
            <a:r>
              <a:rPr lang="fr-FR" sz="1200" b="1" i="1">
                <a:latin typeface="Helvetica"/>
              </a:rPr>
              <a:t>Thèse Maxime Vacher 2022-2024</a:t>
            </a:r>
            <a:endParaRPr sz="1200" b="1">
              <a:latin typeface="Helvetica"/>
            </a:endParaRPr>
          </a:p>
        </p:txBody>
      </p:sp>
      <p:sp>
        <p:nvSpPr>
          <p:cNvPr id="31" name="Flèche : bas 18"/>
          <p:cNvSpPr/>
          <p:nvPr/>
        </p:nvSpPr>
        <p:spPr bwMode="auto">
          <a:xfrm rot="16199998">
            <a:off x="6263771" y="4908778"/>
            <a:ext cx="309343" cy="439341"/>
          </a:xfrm>
          <a:prstGeom prst="downArrow">
            <a:avLst>
              <a:gd name="adj1" fmla="val 28031"/>
              <a:gd name="adj2" fmla="val 4464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32" name="Picture 24" descr="A circular object with a grid&#10;&#10;AI-generated content may be incorrect.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9657787" y="4545693"/>
            <a:ext cx="2111959" cy="1188568"/>
          </a:xfrm>
          <a:prstGeom prst="rect">
            <a:avLst/>
          </a:prstGeom>
        </p:spPr>
      </p:pic>
      <p:sp>
        <p:nvSpPr>
          <p:cNvPr id="33" name="TextBox 6"/>
          <p:cNvSpPr txBox="1"/>
          <p:nvPr/>
        </p:nvSpPr>
        <p:spPr bwMode="auto">
          <a:xfrm>
            <a:off x="9262176" y="5886010"/>
            <a:ext cx="3009478" cy="26936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200" b="1">
                <a:latin typeface="Helvetica"/>
              </a:rPr>
              <a:t>Wafer pour échantillon test mécanique</a:t>
            </a:r>
            <a:endParaRPr/>
          </a:p>
        </p:txBody>
      </p:sp>
      <p:sp>
        <p:nvSpPr>
          <p:cNvPr id="34" name="TextBox 6"/>
          <p:cNvSpPr txBox="1"/>
          <p:nvPr/>
        </p:nvSpPr>
        <p:spPr bwMode="auto">
          <a:xfrm>
            <a:off x="4323274" y="6262939"/>
            <a:ext cx="1501501" cy="26936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200" b="1">
                <a:latin typeface="Helvetica"/>
              </a:rPr>
              <a:t>Fabrication CPPM</a:t>
            </a:r>
            <a:endParaRPr/>
          </a:p>
        </p:txBody>
      </p:sp>
      <p:pic>
        <p:nvPicPr>
          <p:cNvPr id="37" name="Image 23"/>
          <p:cNvPicPr/>
          <p:nvPr/>
        </p:nvPicPr>
        <p:blipFill>
          <a:blip r:embed="rId12"/>
          <a:stretch/>
        </p:blipFill>
        <p:spPr bwMode="auto">
          <a:xfrm>
            <a:off x="456700" y="3558387"/>
            <a:ext cx="2610720" cy="1140120"/>
          </a:xfrm>
          <a:prstGeom prst="rect">
            <a:avLst/>
          </a:prstGeom>
          <a:ln w="0">
            <a:noFill/>
          </a:ln>
        </p:spPr>
      </p:pic>
      <p:cxnSp>
        <p:nvCxnSpPr>
          <p:cNvPr id="38" name="Connecteur droit avec flèche 24"/>
          <p:cNvCxnSpPr/>
          <p:nvPr/>
        </p:nvCxnSpPr>
        <p:spPr bwMode="auto">
          <a:xfrm>
            <a:off x="3292060" y="3641188"/>
            <a:ext cx="1080" cy="1002600"/>
          </a:xfrm>
          <a:prstGeom prst="straightConnector1">
            <a:avLst/>
          </a:prstGeom>
          <a:ln w="0"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39" name="Connecteur droit avec flèche 25"/>
          <p:cNvCxnSpPr/>
          <p:nvPr/>
        </p:nvCxnSpPr>
        <p:spPr bwMode="auto">
          <a:xfrm>
            <a:off x="476500" y="3452548"/>
            <a:ext cx="2527920" cy="720"/>
          </a:xfrm>
          <a:prstGeom prst="straightConnector1">
            <a:avLst/>
          </a:prstGeom>
          <a:ln w="0">
            <a:solidFill>
              <a:srgbClr val="000000"/>
            </a:solidFill>
            <a:headEnd type="triangle" w="med" len="med"/>
            <a:tailEnd type="triangle" w="med" len="med"/>
          </a:ln>
        </p:spPr>
      </p:cxnSp>
      <p:sp>
        <p:nvSpPr>
          <p:cNvPr id="40" name="ZoneTexte 26"/>
          <p:cNvSpPr/>
          <p:nvPr/>
        </p:nvSpPr>
        <p:spPr bwMode="auto">
          <a:xfrm>
            <a:off x="3292420" y="4048708"/>
            <a:ext cx="853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2,5cm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ZoneTexte 27"/>
          <p:cNvSpPr/>
          <p:nvPr/>
        </p:nvSpPr>
        <p:spPr bwMode="auto">
          <a:xfrm>
            <a:off x="1296896" y="3088588"/>
            <a:ext cx="853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6,0 cm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  <p:pic>
        <p:nvPicPr>
          <p:cNvPr id="1772302965" name="Image 1772302964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0279317" y="1982884"/>
            <a:ext cx="1458327" cy="1100659"/>
          </a:xfrm>
          <a:prstGeom prst="rect">
            <a:avLst/>
          </a:prstGeom>
        </p:spPr>
      </p:pic>
      <p:sp>
        <p:nvSpPr>
          <p:cNvPr id="580032247" name="TextBox 11"/>
          <p:cNvSpPr txBox="1"/>
          <p:nvPr/>
        </p:nvSpPr>
        <p:spPr bwMode="auto">
          <a:xfrm>
            <a:off x="9899944" y="3202297"/>
            <a:ext cx="2241260" cy="274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200" b="1" i="0" u="none" strike="noStrike" cap="none" spc="0">
                <a:solidFill>
                  <a:schemeClr val="tx1"/>
                </a:solidFill>
                <a:latin typeface="Helvetica"/>
                <a:ea typeface="Helvetica"/>
                <a:cs typeface="Helvetica"/>
              </a:rPr>
              <a:t>Sensor température en or</a:t>
            </a:r>
            <a:endParaRPr/>
          </a:p>
        </p:txBody>
      </p:sp>
      <p:pic>
        <p:nvPicPr>
          <p:cNvPr id="807118133" name="Image 807118132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0472849" y="330143"/>
            <a:ext cx="1296895" cy="12870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/>
        </p:nvSpPr>
        <p:spPr bwMode="auto">
          <a:xfrm>
            <a:off x="11743509" y="6541307"/>
            <a:ext cx="397697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261DFA-0AA5-7A44-8322-AFAC8C6BC4B4}" type="slidenum">
              <a:rPr lang="en-US">
                <a:solidFill>
                  <a:schemeClr val="tx1"/>
                </a:solidFill>
              </a:rPr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9444740" y="7630833"/>
            <a:ext cx="1970710" cy="2746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Acoustic image of Si-stack</a:t>
            </a:r>
            <a:endParaRPr/>
          </a:p>
        </p:txBody>
      </p:sp>
      <p:grpSp>
        <p:nvGrpSpPr>
          <p:cNvPr id="16" name="Groupe 15"/>
          <p:cNvGrpSpPr/>
          <p:nvPr/>
        </p:nvGrpSpPr>
        <p:grpSpPr bwMode="auto">
          <a:xfrm>
            <a:off x="530313" y="759776"/>
            <a:ext cx="9998733" cy="5346023"/>
            <a:chOff x="5289361" y="442448"/>
            <a:chExt cx="6652996" cy="3947127"/>
          </a:xfrm>
        </p:grpSpPr>
        <p:grpSp>
          <p:nvGrpSpPr>
            <p:cNvPr id="4" name="Groupe 3"/>
            <p:cNvGrpSpPr/>
            <p:nvPr/>
          </p:nvGrpSpPr>
          <p:grpSpPr bwMode="auto">
            <a:xfrm>
              <a:off x="5289361" y="442448"/>
              <a:ext cx="6652996" cy="3711971"/>
              <a:chOff x="5289361" y="442448"/>
              <a:chExt cx="6652996" cy="3711971"/>
            </a:xfrm>
          </p:grpSpPr>
          <p:pic>
            <p:nvPicPr>
              <p:cNvPr id="15" name="Picture 14" descr="A diagram of a water channel&#10;&#10;AI-generated content may be incorrect.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5289361" y="442448"/>
                <a:ext cx="6652996" cy="3711971"/>
              </a:xfrm>
              <a:prstGeom prst="rect">
                <a:avLst/>
              </a:prstGeom>
            </p:spPr>
          </p:pic>
          <p:pic>
            <p:nvPicPr>
              <p:cNvPr id="17" name="Picture 16" descr="A close up of a sign&#10;&#10;Description automatically generated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0527560" y="3041685"/>
                <a:ext cx="1349677" cy="1010062"/>
              </a:xfrm>
              <a:prstGeom prst="rect">
                <a:avLst/>
              </a:prstGeom>
            </p:spPr>
          </p:pic>
        </p:grpSp>
        <p:pic>
          <p:nvPicPr>
            <p:cNvPr id="26" name="Image 2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9298963" y="3845305"/>
              <a:ext cx="978905" cy="543836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8068823" y="3933118"/>
              <a:ext cx="1185553" cy="456457"/>
            </a:xfrm>
            <a:prstGeom prst="rect">
              <a:avLst/>
            </a:prstGeom>
          </p:spPr>
        </p:pic>
      </p:grp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 bwMode="auto">
          <a:xfrm>
            <a:off x="6948774" y="7465852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28" name="TextBox 51"/>
          <p:cNvSpPr txBox="1"/>
          <p:nvPr/>
        </p:nvSpPr>
        <p:spPr bwMode="auto">
          <a:xfrm>
            <a:off x="1127724" y="101364"/>
            <a:ext cx="10142453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>
                <a:solidFill>
                  <a:srgbClr val="002060"/>
                </a:solidFill>
              </a:rPr>
              <a:t>Développement échangeurs à microcanaux</a:t>
            </a:r>
            <a:endParaRPr sz="2400" b="1">
              <a:solidFill>
                <a:srgbClr val="00206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 bwMode="auto">
          <a:xfrm>
            <a:off x="4480284" y="6160962"/>
            <a:ext cx="30040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latin typeface="Helvetica"/>
              </a:rPr>
              <a:t>Développement échangeurs LPNHE</a:t>
            </a:r>
            <a:endParaRPr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/>
        </p:nvSpPr>
        <p:spPr bwMode="auto">
          <a:xfrm>
            <a:off x="11743509" y="6541307"/>
            <a:ext cx="397697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261DFA-0AA5-7A44-8322-AFAC8C6BC4B4}" type="slidenum">
              <a:rPr lang="en-US">
                <a:solidFill>
                  <a:schemeClr val="tx1"/>
                </a:solidFill>
              </a:rPr>
              <a:t>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Imag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6335" y="614508"/>
            <a:ext cx="2427127" cy="1828110"/>
          </a:xfrm>
          <a:prstGeom prst="rect">
            <a:avLst/>
          </a:prstGeom>
        </p:spPr>
      </p:pic>
      <p:pic>
        <p:nvPicPr>
          <p:cNvPr id="15" name="Google Shape;163;p4" descr="Immagine che contiene interni, scatola, tavolo, sedendo&#10;&#10;Descrizione generata automaticamente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3686618" y="765143"/>
            <a:ext cx="3557335" cy="17208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ZoneTexte 29"/>
          <p:cNvSpPr txBox="1"/>
          <p:nvPr/>
        </p:nvSpPr>
        <p:spPr bwMode="auto">
          <a:xfrm>
            <a:off x="4143419" y="2605111"/>
            <a:ext cx="3282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b="1">
                <a:latin typeface="Helvetica"/>
              </a:rPr>
              <a:t>LPNHE démonstrateur petite échelle</a:t>
            </a:r>
            <a:endParaRPr/>
          </a:p>
          <a:p>
            <a:pPr algn="ctr">
              <a:defRPr/>
            </a:pPr>
            <a:r>
              <a:rPr lang="fr-FR" sz="1200" b="1">
                <a:latin typeface="Helvetica"/>
              </a:rPr>
              <a:t>(collaboration avec INFN Pisa)</a:t>
            </a:r>
            <a:endParaRPr sz="1200" b="1">
              <a:latin typeface="Helvetica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1932" y="2912230"/>
            <a:ext cx="4152495" cy="64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ZoneTexte 27"/>
          <p:cNvSpPr txBox="1"/>
          <p:nvPr/>
        </p:nvSpPr>
        <p:spPr bwMode="auto">
          <a:xfrm>
            <a:off x="0" y="2605111"/>
            <a:ext cx="3789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b="1">
                <a:latin typeface="Helvetica"/>
              </a:rPr>
              <a:t>LPNHE interconnectivité pour micro-tubes en impression 3D (collaboration avec INFN Pisa)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1443861" y="27648"/>
            <a:ext cx="10272543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002060"/>
                </a:solidFill>
              </a:rPr>
              <a:t>Développemeant de système de connectique   </a:t>
            </a:r>
            <a:endParaRPr sz="2400"/>
          </a:p>
        </p:txBody>
      </p:sp>
      <p:sp>
        <p:nvSpPr>
          <p:cNvPr id="21" name="ZoneTexte 27"/>
          <p:cNvSpPr txBox="1"/>
          <p:nvPr/>
        </p:nvSpPr>
        <p:spPr bwMode="auto">
          <a:xfrm>
            <a:off x="7426079" y="5381492"/>
            <a:ext cx="3808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latin typeface="Helvetica"/>
              </a:rPr>
              <a:t>LEGI/LPSC Test de brasure laiton / silicium</a:t>
            </a:r>
            <a:endParaRPr sz="1200" b="1">
              <a:latin typeface="Helvetica"/>
            </a:endParaRPr>
          </a:p>
        </p:txBody>
      </p:sp>
      <p:pic>
        <p:nvPicPr>
          <p:cNvPr id="8" name="Picture 7" descr="Different types of metal&#10;&#10;AI-generated content may be incorrect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704003" y="833210"/>
            <a:ext cx="2679807" cy="2355499"/>
          </a:xfrm>
          <a:prstGeom prst="rect">
            <a:avLst/>
          </a:prstGeom>
        </p:spPr>
      </p:pic>
      <p:sp>
        <p:nvSpPr>
          <p:cNvPr id="9" name="ZoneTexte 27"/>
          <p:cNvSpPr txBox="1"/>
          <p:nvPr/>
        </p:nvSpPr>
        <p:spPr bwMode="auto">
          <a:xfrm>
            <a:off x="8306917" y="3166384"/>
            <a:ext cx="35012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b="1">
                <a:latin typeface="Helvetica"/>
              </a:rPr>
              <a:t>Interconnexions avec brasure (CPPM)</a:t>
            </a:r>
            <a:endParaRPr sz="1200" b="1">
              <a:latin typeface="Helvetica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8572925" y="556210"/>
            <a:ext cx="29419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/>
              <a:t>Brasure à basse temperature (&lt;180C)</a:t>
            </a:r>
            <a:endParaRPr lang="en-US" sz="1200">
              <a:latin typeface="+mn-lt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rcRect l="23713" r="26972"/>
          <a:stretch/>
        </p:blipFill>
        <p:spPr bwMode="auto">
          <a:xfrm>
            <a:off x="4573339" y="3447645"/>
            <a:ext cx="3714836" cy="1742536"/>
          </a:xfrm>
          <a:prstGeom prst="rect">
            <a:avLst/>
          </a:prstGeom>
        </p:spPr>
      </p:pic>
      <p:sp>
        <p:nvSpPr>
          <p:cNvPr id="23" name="Flèche : bas 18"/>
          <p:cNvSpPr/>
          <p:nvPr/>
        </p:nvSpPr>
        <p:spPr bwMode="auto">
          <a:xfrm rot="16199998">
            <a:off x="3073863" y="1301599"/>
            <a:ext cx="264393" cy="455772"/>
          </a:xfrm>
          <a:prstGeom prst="downArrow">
            <a:avLst>
              <a:gd name="adj1" fmla="val 28031"/>
              <a:gd name="adj2" fmla="val 4464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4" name="ZoneTexte 23"/>
          <p:cNvSpPr txBox="1"/>
          <p:nvPr/>
        </p:nvSpPr>
        <p:spPr bwMode="auto">
          <a:xfrm>
            <a:off x="3048561" y="5666229"/>
            <a:ext cx="6094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>
                <a:latin typeface="Helvetica"/>
              </a:rPr>
              <a:t>Utilisation matériaux plastiques (3D printing)</a:t>
            </a:r>
            <a:endParaRPr/>
          </a:p>
          <a:p>
            <a:pPr>
              <a:defRPr/>
            </a:pPr>
            <a:r>
              <a:rPr lang="en-GB">
                <a:latin typeface="Helvetica"/>
              </a:rPr>
              <a:t>Connectique étanche résistante à la pression (→75 bar)</a:t>
            </a:r>
            <a:endParaRPr/>
          </a:p>
          <a:p>
            <a:pPr>
              <a:defRPr/>
            </a:pPr>
            <a:r>
              <a:rPr lang="en-GB">
                <a:latin typeface="Helvetica"/>
              </a:rPr>
              <a:t>Eviter bouchage des microcanaux à la fabrication</a:t>
            </a:r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28416" y="3384336"/>
            <a:ext cx="3675411" cy="1607153"/>
          </a:xfrm>
          <a:prstGeom prst="rect">
            <a:avLst/>
          </a:prstGeom>
        </p:spPr>
      </p:pic>
      <p:sp>
        <p:nvSpPr>
          <p:cNvPr id="27" name="ZoneTexte 27"/>
          <p:cNvSpPr txBox="1"/>
          <p:nvPr/>
        </p:nvSpPr>
        <p:spPr bwMode="auto">
          <a:xfrm>
            <a:off x="45072" y="5359011"/>
            <a:ext cx="49839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latin typeface="Helvetica"/>
              </a:rPr>
              <a:t>LPNHE – assemblage tubes carbone – connectique 3D printing</a:t>
            </a:r>
            <a:endParaRPr sz="1200" b="1">
              <a:latin typeface="Helvetica"/>
            </a:endParaRPr>
          </a:p>
        </p:txBody>
      </p:sp>
      <p:pic>
        <p:nvPicPr>
          <p:cNvPr id="28" name="Image 36"/>
          <p:cNvPicPr/>
          <p:nvPr/>
        </p:nvPicPr>
        <p:blipFill>
          <a:blip r:embed="rId8"/>
          <a:stretch/>
        </p:blipFill>
        <p:spPr bwMode="auto">
          <a:xfrm>
            <a:off x="10002906" y="3671620"/>
            <a:ext cx="1629720" cy="1414080"/>
          </a:xfrm>
          <a:prstGeom prst="rect">
            <a:avLst/>
          </a:prstGeom>
          <a:ln w="0">
            <a:noFill/>
          </a:ln>
        </p:spPr>
      </p:pic>
      <p:pic>
        <p:nvPicPr>
          <p:cNvPr id="29" name="Image 37"/>
          <p:cNvPicPr/>
          <p:nvPr/>
        </p:nvPicPr>
        <p:blipFill>
          <a:blip r:embed="rId9"/>
          <a:stretch/>
        </p:blipFill>
        <p:spPr bwMode="auto">
          <a:xfrm>
            <a:off x="8512866" y="3671620"/>
            <a:ext cx="1397160" cy="1414080"/>
          </a:xfrm>
          <a:prstGeom prst="rect">
            <a:avLst/>
          </a:prstGeom>
          <a:ln w="0">
            <a:noFill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/>
        </p:nvSpPr>
        <p:spPr bwMode="auto">
          <a:xfrm>
            <a:off x="11743509" y="6541307"/>
            <a:ext cx="397697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261DFA-0AA5-7A44-8322-AFAC8C6BC4B4}" type="slidenum">
              <a:rPr lang="en-US">
                <a:solidFill>
                  <a:schemeClr val="tx1"/>
                </a:solidFill>
              </a:rPr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18/6/2025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583377" y="204104"/>
            <a:ext cx="12048882" cy="457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0" u="none" strike="noStrike" cap="none" spc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Développement d’un procédé de collage hyperbare Si/Si</a:t>
            </a:r>
            <a:endParaRPr sz="2400"/>
          </a:p>
        </p:txBody>
      </p:sp>
      <p:sp>
        <p:nvSpPr>
          <p:cNvPr id="273550626" name="Slide Number Placeholder 5"/>
          <p:cNvSpPr txBox="1"/>
          <p:nvPr/>
        </p:nvSpPr>
        <p:spPr bwMode="auto">
          <a:xfrm>
            <a:off x="11743508" y="6541306"/>
            <a:ext cx="397696" cy="3312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1FD0D8-24ED-FC06-0783-20C9103AA45F}" type="slidenum">
              <a:rPr lang="en-US">
                <a:solidFill>
                  <a:schemeClr val="tx1"/>
                </a:solidFill>
              </a:rPr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971874128" name="Espace réservé de la date 9"/>
          <p:cNvSpPr>
            <a:spLocks noGrp="1"/>
          </p:cNvSpPr>
          <p:nvPr/>
        </p:nvSpPr>
        <p:spPr bwMode="auto">
          <a:xfrm>
            <a:off x="245416" y="6491932"/>
            <a:ext cx="2743200" cy="365124"/>
          </a:xfr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l" defTabSz="914400">
              <a:defRPr sz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18/6/2025</a:t>
            </a:r>
            <a:endParaRPr/>
          </a:p>
        </p:txBody>
      </p:sp>
      <p:pic>
        <p:nvPicPr>
          <p:cNvPr id="1362269293" name="Image 1362269292"/>
          <p:cNvPicPr/>
          <p:nvPr/>
        </p:nvPicPr>
        <p:blipFill>
          <a:blip r:embed="rId3"/>
          <a:stretch/>
        </p:blipFill>
        <p:spPr bwMode="auto">
          <a:xfrm>
            <a:off x="563963" y="1634970"/>
            <a:ext cx="2509529" cy="3303504"/>
          </a:xfrm>
          <a:custGeom>
            <a:avLst/>
            <a:gdLst/>
            <a:ahLst/>
            <a:cxnLst/>
            <a:rect l="0" t="0" r="r" b="b"/>
            <a:pathLst>
              <a:path w="2509530" h="3303505" extrusionOk="0">
                <a:moveTo>
                  <a:pt x="2509530" y="0"/>
                </a:moveTo>
                <a:cubicBezTo>
                  <a:pt x="2509530" y="0"/>
                  <a:pt x="2509530" y="3303505"/>
                  <a:pt x="2509530" y="3303505"/>
                </a:cubicBezTo>
                <a:cubicBezTo>
                  <a:pt x="2509530" y="3303505"/>
                  <a:pt x="0" y="3303505"/>
                  <a:pt x="0" y="3303505"/>
                </a:cubicBezTo>
                <a:cubicBezTo>
                  <a:pt x="0" y="3303505"/>
                  <a:pt x="0" y="414950"/>
                  <a:pt x="0" y="414950"/>
                </a:cubicBezTo>
                <a:cubicBezTo>
                  <a:pt x="0" y="414950"/>
                  <a:pt x="338593" y="414950"/>
                  <a:pt x="338593" y="414950"/>
                </a:cubicBezTo>
                <a:cubicBezTo>
                  <a:pt x="338593" y="414950"/>
                  <a:pt x="338593" y="0"/>
                  <a:pt x="338593" y="0"/>
                </a:cubicBezTo>
                <a:cubicBezTo>
                  <a:pt x="338593" y="0"/>
                  <a:pt x="2509530" y="0"/>
                  <a:pt x="2509530" y="0"/>
                </a:cubicBezTo>
                <a:close/>
              </a:path>
            </a:pathLst>
          </a:custGeom>
          <a:noFill/>
          <a:ln w="0">
            <a:noFill/>
          </a:ln>
        </p:spPr>
      </p:pic>
      <p:pic>
        <p:nvPicPr>
          <p:cNvPr id="916341541" name="Image 91634154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01926" y="1777645"/>
            <a:ext cx="3619171" cy="2492796"/>
          </a:xfrm>
          <a:prstGeom prst="rect">
            <a:avLst/>
          </a:prstGeom>
        </p:spPr>
      </p:pic>
      <p:pic>
        <p:nvPicPr>
          <p:cNvPr id="1042952739" name="Image 104295273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586454" y="3680680"/>
            <a:ext cx="4355902" cy="2843436"/>
          </a:xfrm>
          <a:prstGeom prst="rect">
            <a:avLst/>
          </a:prstGeom>
        </p:spPr>
      </p:pic>
      <p:sp>
        <p:nvSpPr>
          <p:cNvPr id="988436215" name="ZoneTexte 988436214"/>
          <p:cNvSpPr txBox="1"/>
          <p:nvPr/>
        </p:nvSpPr>
        <p:spPr bwMode="auto">
          <a:xfrm>
            <a:off x="347611" y="1116450"/>
            <a:ext cx="4151691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1400" b="0">
                <a:latin typeface="Helvetica"/>
              </a:rPr>
              <a:t>CPPM : structure pour tests sous pression </a:t>
            </a:r>
            <a:endParaRPr sz="1400" b="0">
              <a:latin typeface="Helvetica"/>
            </a:endParaRPr>
          </a:p>
          <a:p>
            <a:pPr algn="l">
              <a:defRPr/>
            </a:pPr>
            <a:r>
              <a:rPr lang="fr-FR" sz="1400" b="0">
                <a:latin typeface="Helvetica"/>
              </a:rPr>
              <a:t>= microcanal + reservoir</a:t>
            </a:r>
            <a:endParaRPr sz="1400" b="0"/>
          </a:p>
        </p:txBody>
      </p:sp>
      <p:sp>
        <p:nvSpPr>
          <p:cNvPr id="1954541460" name="ZoneTexte 1954541459"/>
          <p:cNvSpPr txBox="1"/>
          <p:nvPr/>
        </p:nvSpPr>
        <p:spPr bwMode="auto">
          <a:xfrm>
            <a:off x="166885" y="5453258"/>
            <a:ext cx="2673438" cy="7318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1400" b="0">
                <a:latin typeface="Helvetica"/>
              </a:rPr>
              <a:t>1/ Préparation des surfaces :</a:t>
            </a:r>
            <a:endParaRPr sz="1400" b="0">
              <a:latin typeface="Helvetica"/>
            </a:endParaRPr>
          </a:p>
          <a:p>
            <a:pPr algn="l">
              <a:defRPr/>
            </a:pPr>
            <a:r>
              <a:rPr lang="fr-FR" sz="1400" b="0">
                <a:latin typeface="Helvetica"/>
              </a:rPr>
              <a:t>=  dépôt Ti/Au 20 nm 350 nm </a:t>
            </a:r>
            <a:endParaRPr/>
          </a:p>
          <a:p>
            <a:pPr algn="l">
              <a:defRPr/>
            </a:pPr>
            <a:r>
              <a:rPr lang="fr-FR" sz="1400" b="0">
                <a:latin typeface="Helvetica"/>
              </a:rPr>
              <a:t>+ mise en contact   </a:t>
            </a:r>
            <a:endParaRPr sz="1400" b="0"/>
          </a:p>
        </p:txBody>
      </p:sp>
      <p:sp>
        <p:nvSpPr>
          <p:cNvPr id="49933023" name="ZoneTexte 49933022"/>
          <p:cNvSpPr txBox="1"/>
          <p:nvPr/>
        </p:nvSpPr>
        <p:spPr bwMode="auto">
          <a:xfrm>
            <a:off x="3177227" y="4464543"/>
            <a:ext cx="4410666" cy="20120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1400" b="0">
                <a:latin typeface="Helvetica"/>
              </a:rPr>
              <a:t>2/ Mise sous pression en caisson hyperbare</a:t>
            </a:r>
            <a:endParaRPr sz="1400" b="0"/>
          </a:p>
          <a:p>
            <a:pPr algn="l">
              <a:defRPr/>
            </a:pPr>
            <a:r>
              <a:rPr sz="1400" b="0"/>
              <a:t>= collage par diffusion or-or @ 250 bar pendant 12h</a:t>
            </a:r>
            <a:endParaRPr/>
          </a:p>
          <a:p>
            <a:pPr algn="l">
              <a:defRPr/>
            </a:pPr>
            <a:endParaRPr sz="1400" b="1">
              <a:latin typeface="Helvetica"/>
            </a:endParaRPr>
          </a:p>
          <a:p>
            <a:pPr algn="l">
              <a:defRPr/>
            </a:pPr>
            <a:r>
              <a:rPr sz="1400" b="0"/>
              <a:t>Avantages: </a:t>
            </a:r>
            <a:endParaRPr/>
          </a:p>
          <a:p>
            <a:pPr marL="239821" indent="-239821" algn="l">
              <a:buFont typeface="Arial"/>
              <a:buChar char="–"/>
              <a:defRPr/>
            </a:pPr>
            <a:r>
              <a:rPr sz="1400" b="0">
                <a:latin typeface="Helvetica"/>
              </a:rPr>
              <a:t>collage à pression élevée</a:t>
            </a:r>
            <a:endParaRPr/>
          </a:p>
          <a:p>
            <a:pPr marL="239821" indent="-239821" algn="l">
              <a:buFont typeface="Arial"/>
              <a:buChar char="–"/>
              <a:defRPr/>
            </a:pPr>
            <a:r>
              <a:rPr sz="1400" b="0"/>
              <a:t>peu d’influence d’un défaut de planéité</a:t>
            </a:r>
            <a:endParaRPr/>
          </a:p>
          <a:p>
            <a:pPr marL="239821" indent="-239821" algn="l">
              <a:buFont typeface="Arial"/>
              <a:buChar char="–"/>
              <a:defRPr/>
            </a:pPr>
            <a:r>
              <a:rPr sz="1400" b="0"/>
              <a:t>collage possible de plusieurs puces</a:t>
            </a:r>
            <a:endParaRPr/>
          </a:p>
          <a:p>
            <a:pPr marL="239821" indent="-239821" algn="l">
              <a:buFont typeface="Arial"/>
              <a:buChar char="–"/>
              <a:defRPr/>
            </a:pPr>
            <a:r>
              <a:rPr sz="1400" b="0"/>
              <a:t>faible coût de l’opération </a:t>
            </a:r>
            <a:endParaRPr/>
          </a:p>
          <a:p>
            <a:pPr algn="l">
              <a:defRPr/>
            </a:pPr>
            <a:r>
              <a:rPr sz="1400" b="0"/>
              <a:t>= procédé simple adapté à la production en série</a:t>
            </a:r>
            <a:endParaRPr sz="1400" b="1">
              <a:latin typeface="Helvetica"/>
            </a:endParaRPr>
          </a:p>
        </p:txBody>
      </p:sp>
      <p:sp>
        <p:nvSpPr>
          <p:cNvPr id="961162999" name="ZoneTexte 961162998"/>
          <p:cNvSpPr txBox="1"/>
          <p:nvPr/>
        </p:nvSpPr>
        <p:spPr bwMode="auto">
          <a:xfrm>
            <a:off x="7419874" y="1057489"/>
            <a:ext cx="4149093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1400" b="0">
                <a:latin typeface="Helvetica"/>
              </a:rPr>
              <a:t>3/ Tests de rupture sous pression  </a:t>
            </a:r>
            <a:endParaRPr sz="1400" b="0"/>
          </a:p>
        </p:txBody>
      </p:sp>
      <p:pic>
        <p:nvPicPr>
          <p:cNvPr id="121748275" name="Image 121748274"/>
          <p:cNvPicPr/>
          <p:nvPr/>
        </p:nvPicPr>
        <p:blipFill>
          <a:blip r:embed="rId6"/>
          <a:stretch/>
        </p:blipFill>
        <p:spPr bwMode="auto">
          <a:xfrm>
            <a:off x="7038234" y="1434685"/>
            <a:ext cx="5018094" cy="1909436"/>
          </a:xfrm>
          <a:custGeom>
            <a:avLst/>
            <a:gdLst/>
            <a:ahLst/>
            <a:cxnLst/>
            <a:rect l="0" t="0" r="r" b="b"/>
            <a:pathLst>
              <a:path w="5018094" h="1909437" extrusionOk="0">
                <a:moveTo>
                  <a:pt x="0" y="0"/>
                </a:moveTo>
                <a:cubicBezTo>
                  <a:pt x="0" y="0"/>
                  <a:pt x="5018094" y="0"/>
                  <a:pt x="5018094" y="0"/>
                </a:cubicBezTo>
                <a:cubicBezTo>
                  <a:pt x="5018094" y="0"/>
                  <a:pt x="5018094" y="1909437"/>
                  <a:pt x="5018094" y="1909437"/>
                </a:cubicBezTo>
                <a:cubicBezTo>
                  <a:pt x="5018094" y="1909437"/>
                  <a:pt x="0" y="1909437"/>
                  <a:pt x="0" y="1909437"/>
                </a:cubicBezTo>
                <a:cubicBezTo>
                  <a:pt x="0" y="1909437"/>
                  <a:pt x="0" y="1375660"/>
                  <a:pt x="0" y="1375660"/>
                </a:cubicBezTo>
                <a:cubicBezTo>
                  <a:pt x="0" y="1375660"/>
                  <a:pt x="214933" y="1375660"/>
                  <a:pt x="214933" y="1375660"/>
                </a:cubicBezTo>
                <a:cubicBezTo>
                  <a:pt x="214933" y="1375660"/>
                  <a:pt x="214933" y="1121031"/>
                  <a:pt x="214933" y="1121031"/>
                </a:cubicBezTo>
                <a:cubicBezTo>
                  <a:pt x="214933" y="1121031"/>
                  <a:pt x="0" y="1121031"/>
                  <a:pt x="0" y="1121031"/>
                </a:cubicBezTo>
                <a:cubicBezTo>
                  <a:pt x="0" y="1121031"/>
                  <a:pt x="0" y="0"/>
                  <a:pt x="0" y="0"/>
                </a:cubicBezTo>
                <a:close/>
              </a:path>
            </a:pathLst>
          </a:custGeom>
          <a:noFill/>
          <a:ln w="0">
            <a:noFill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Damien Colombet - Pierre delebecque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1074</Words>
  <Application>Microsoft Office PowerPoint</Application>
  <PresentationFormat>Grand écran</PresentationFormat>
  <Paragraphs>221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Helvetica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Giovanni Calderini</dc:creator>
  <cp:lastModifiedBy>pierre delebecque</cp:lastModifiedBy>
  <cp:revision>155</cp:revision>
  <dcterms:created xsi:type="dcterms:W3CDTF">2025-03-02T09:25:27Z</dcterms:created>
  <dcterms:modified xsi:type="dcterms:W3CDTF">2025-06-18T13:05:42Z</dcterms:modified>
</cp:coreProperties>
</file>