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2"/>
  </p:notesMasterIdLst>
  <p:sldIdLst>
    <p:sldId id="277" r:id="rId2"/>
    <p:sldId id="304" r:id="rId3"/>
    <p:sldId id="308" r:id="rId4"/>
    <p:sldId id="276" r:id="rId5"/>
    <p:sldId id="318" r:id="rId6"/>
    <p:sldId id="310" r:id="rId7"/>
    <p:sldId id="311" r:id="rId8"/>
    <p:sldId id="312" r:id="rId9"/>
    <p:sldId id="313" r:id="rId10"/>
    <p:sldId id="314" r:id="rId11"/>
    <p:sldId id="317" r:id="rId12"/>
    <p:sldId id="315" r:id="rId13"/>
    <p:sldId id="316" r:id="rId14"/>
    <p:sldId id="285" r:id="rId15"/>
    <p:sldId id="296" r:id="rId16"/>
    <p:sldId id="263" r:id="rId17"/>
    <p:sldId id="300" r:id="rId18"/>
    <p:sldId id="291" r:id="rId19"/>
    <p:sldId id="307" r:id="rId20"/>
    <p:sldId id="298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46"/>
    <a:srgbClr val="2F5597"/>
    <a:srgbClr val="03ED09"/>
    <a:srgbClr val="ED0389"/>
    <a:srgbClr val="EE02D2"/>
    <a:srgbClr val="0DCFE3"/>
    <a:srgbClr val="ECC0DA"/>
    <a:srgbClr val="C3D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EE0B2-1DDE-4503-B607-1CC203C45CB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ACAF7-76D7-40C8-A7A1-2B59E388D37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37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CAF7-76D7-40C8-A7A1-2B59E388D3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41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11/05/2021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0BDC-E08D-48C8-8DC2-A2CA39AD390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8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11/05/2021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0BDC-E08D-48C8-8DC2-A2CA39AD390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4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11/05/2021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0BDC-E08D-48C8-8DC2-A2CA39AD390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0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69229"/>
            <a:ext cx="2743200" cy="365125"/>
          </a:xfrm>
        </p:spPr>
        <p:txBody>
          <a:bodyPr/>
          <a:lstStyle/>
          <a:p>
            <a:fld id="{84AB0BDC-E08D-48C8-8DC2-A2CA39AD3900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7" name="Espace réservé du pied de page 11"/>
          <p:cNvSpPr txBox="1">
            <a:spLocks/>
          </p:cNvSpPr>
          <p:nvPr userDrawn="1"/>
        </p:nvSpPr>
        <p:spPr>
          <a:xfrm>
            <a:off x="251519" y="6407866"/>
            <a:ext cx="15149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/>
              <a:t>yavuz.degerli@cea.fr</a:t>
            </a:r>
            <a:endParaRPr lang="fr-FR" sz="1200" dirty="0"/>
          </a:p>
        </p:txBody>
      </p:sp>
      <p:pic>
        <p:nvPicPr>
          <p:cNvPr id="8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574" y="230188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8259177" y="6407866"/>
            <a:ext cx="1893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GdR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DI2I, June 18, 2025</a:t>
            </a:r>
          </a:p>
        </p:txBody>
      </p:sp>
    </p:spTree>
    <p:extLst>
      <p:ext uri="{BB962C8B-B14F-4D97-AF65-F5344CB8AC3E}">
        <p14:creationId xmlns:p14="http://schemas.microsoft.com/office/powerpoint/2010/main" val="225529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11/05/2021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0BDC-E08D-48C8-8DC2-A2CA39AD390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7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11/05/2021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0BDC-E08D-48C8-8DC2-A2CA39AD390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11/05/2021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0BDC-E08D-48C8-8DC2-A2CA39AD390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0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11/05/2021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0BDC-E08D-48C8-8DC2-A2CA39AD390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4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11/05/2021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0BDC-E08D-48C8-8DC2-A2CA39AD390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7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11/05/2021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0BDC-E08D-48C8-8DC2-A2CA39AD390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10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11/05/2021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0BDC-E08D-48C8-8DC2-A2CA39AD390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15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11/05/2021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B0BDC-E08D-48C8-8DC2-A2CA39AD390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9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3.04102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8/1748-0221/15/05/P05013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0BDC-E08D-48C8-8DC2-A2CA39AD3900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982933" y="1063593"/>
            <a:ext cx="105731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Development of monolithic sensors </a:t>
            </a:r>
          </a:p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in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</a:rPr>
              <a:t>LFoundry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 150 nm technology </a:t>
            </a:r>
          </a:p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with 60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</a:rPr>
              <a:t>ps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 time resolution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197" y="3211321"/>
            <a:ext cx="1130888" cy="210274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51D7F1D-B136-4869-ABE9-E2BE6C821180}"/>
              </a:ext>
            </a:extLst>
          </p:cNvPr>
          <p:cNvSpPr txBox="1"/>
          <p:nvPr/>
        </p:nvSpPr>
        <p:spPr>
          <a:xfrm>
            <a:off x="982933" y="3002585"/>
            <a:ext cx="976825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Roy ALEKSAN, Yavuz DEGERLI, Fabrice GUILLOUX, Jean-Pierre MEYER, Philippe SCHWEMLING*</a:t>
            </a:r>
          </a:p>
          <a:p>
            <a:pPr algn="ctr"/>
            <a:r>
              <a:rPr lang="fr-FR" dirty="0"/>
              <a:t> </a:t>
            </a:r>
            <a:r>
              <a:rPr lang="fr-FR" sz="1600" dirty="0"/>
              <a:t>CEA/</a:t>
            </a:r>
            <a:r>
              <a:rPr lang="fr-FR" sz="1600" dirty="0" err="1"/>
              <a:t>Irfu</a:t>
            </a:r>
            <a:endParaRPr lang="fr-FR" sz="1600" dirty="0"/>
          </a:p>
          <a:p>
            <a:pPr algn="ctr"/>
            <a:r>
              <a:rPr lang="fr-FR" sz="1600" dirty="0"/>
              <a:t>*</a:t>
            </a:r>
            <a:r>
              <a:rPr lang="fr-FR" sz="1600" dirty="0" err="1"/>
              <a:t>also</a:t>
            </a:r>
            <a:r>
              <a:rPr lang="fr-FR" sz="1600" dirty="0"/>
              <a:t> Université Paris Cité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Raimon CASANOVA, Yujing GAN, Sebastian Grinstein</a:t>
            </a:r>
          </a:p>
          <a:p>
            <a:pPr algn="ctr"/>
            <a:r>
              <a:rPr lang="fr-FR" sz="1600" dirty="0"/>
              <a:t>IFAE Barcelona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Archie HANLON, Eva VILELLA</a:t>
            </a:r>
          </a:p>
          <a:p>
            <a:pPr algn="ctr"/>
            <a:r>
              <a:rPr lang="fr-FR" sz="1600" dirty="0" err="1"/>
              <a:t>University</a:t>
            </a:r>
            <a:r>
              <a:rPr lang="fr-FR" sz="1600" dirty="0"/>
              <a:t> of Liverpool</a:t>
            </a:r>
          </a:p>
          <a:p>
            <a:pPr algn="ctr"/>
            <a:endParaRPr lang="fr-FR" dirty="0"/>
          </a:p>
          <a:p>
            <a:pPr algn="ctr"/>
            <a:r>
              <a:rPr lang="fr-FR" dirty="0" err="1"/>
              <a:t>Tomasz</a:t>
            </a:r>
            <a:r>
              <a:rPr lang="fr-FR" dirty="0"/>
              <a:t> HEMPEREK</a:t>
            </a:r>
          </a:p>
          <a:p>
            <a:pPr algn="ctr"/>
            <a:r>
              <a:rPr lang="fr-FR" sz="1600" dirty="0"/>
              <a:t>(U. Bonn, </a:t>
            </a:r>
            <a:r>
              <a:rPr lang="fr-FR" sz="1600" dirty="0" err="1"/>
              <a:t>now</a:t>
            </a:r>
            <a:r>
              <a:rPr lang="fr-FR" sz="1600" dirty="0"/>
              <a:t> at DECTRIS)</a:t>
            </a:r>
          </a:p>
        </p:txBody>
      </p:sp>
    </p:spTree>
    <p:extLst>
      <p:ext uri="{BB962C8B-B14F-4D97-AF65-F5344CB8AC3E}">
        <p14:creationId xmlns:p14="http://schemas.microsoft.com/office/powerpoint/2010/main" val="1168186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A20BFF8-C7CE-4212-9368-C33C44569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0BDC-E08D-48C8-8DC2-A2CA39AD3900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08F84C-FC1E-4D02-9093-92C5657E1D9B}"/>
              </a:ext>
            </a:extLst>
          </p:cNvPr>
          <p:cNvSpPr txBox="1"/>
          <p:nvPr/>
        </p:nvSpPr>
        <p:spPr>
          <a:xfrm>
            <a:off x="3521340" y="359999"/>
            <a:ext cx="4318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New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MiniCACTUS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v2 I-V Curves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E916B1B-3B92-4552-92BB-821ED9454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344" y="1440292"/>
            <a:ext cx="6803312" cy="43177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CCF82C-4C46-4010-8FFA-A61DCE4BFF5F}"/>
              </a:ext>
            </a:extLst>
          </p:cNvPr>
          <p:cNvSpPr txBox="1"/>
          <p:nvPr/>
        </p:nvSpPr>
        <p:spPr>
          <a:xfrm>
            <a:off x="2694344" y="958000"/>
            <a:ext cx="3456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>
                <a:solidFill>
                  <a:schemeClr val="tx2"/>
                </a:solidFill>
              </a:rPr>
              <a:t>Long-term stability of leakage currents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EAAF7F4-9618-4015-AF4A-98E95017F6A7}"/>
              </a:ext>
            </a:extLst>
          </p:cNvPr>
          <p:cNvSpPr txBox="1"/>
          <p:nvPr/>
        </p:nvSpPr>
        <p:spPr>
          <a:xfrm>
            <a:off x="964286" y="5832783"/>
            <a:ext cx="110760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en-US" sz="1200" dirty="0">
                <a:sym typeface="Wingdings" panose="05000000000000000000" pitchFamily="2" charset="2"/>
              </a:rPr>
              <a:t>Two sensors biased @350 V during 1 week each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US" sz="1200" dirty="0">
                <a:sym typeface="Wingdings" panose="05000000000000000000" pitchFamily="2" charset="2"/>
              </a:rPr>
              <a:t>Very good operating stability</a:t>
            </a:r>
          </a:p>
        </p:txBody>
      </p:sp>
    </p:spTree>
    <p:extLst>
      <p:ext uri="{BB962C8B-B14F-4D97-AF65-F5344CB8AC3E}">
        <p14:creationId xmlns:p14="http://schemas.microsoft.com/office/powerpoint/2010/main" val="2900736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5BFFE7-4EF0-4FB4-8046-149F7C7CD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0BDC-E08D-48C8-8DC2-A2CA39AD3900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F2B4DE-B2C6-4976-9539-563F3FC8C17E}"/>
              </a:ext>
            </a:extLst>
          </p:cNvPr>
          <p:cNvSpPr txBox="1"/>
          <p:nvPr/>
        </p:nvSpPr>
        <p:spPr>
          <a:xfrm>
            <a:off x="3864240" y="412753"/>
            <a:ext cx="4127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Charge sharing study with </a:t>
            </a:r>
            <a:r>
              <a:rPr lang="en-US" sz="2400" b="1" baseline="30000" dirty="0">
                <a:solidFill>
                  <a:schemeClr val="accent5">
                    <a:lumMod val="75000"/>
                  </a:schemeClr>
                </a:solidFill>
              </a:rPr>
              <a:t>90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Sr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33F2A90-945D-4C92-B88A-AD1CF1548719}"/>
              </a:ext>
            </a:extLst>
          </p:cNvPr>
          <p:cNvPicPr/>
          <p:nvPr/>
        </p:nvPicPr>
        <p:blipFill>
          <a:blip r:embed="rId2"/>
          <a:srcRect l="8901" t="19218" r="12526" b="18376"/>
          <a:stretch/>
        </p:blipFill>
        <p:spPr>
          <a:xfrm>
            <a:off x="1745784" y="1188726"/>
            <a:ext cx="8042344" cy="3611539"/>
          </a:xfrm>
          <a:prstGeom prst="rect">
            <a:avLst/>
          </a:prstGeom>
          <a:ln w="0">
            <a:noFill/>
          </a:ln>
        </p:spPr>
      </p:pic>
      <p:pic>
        <p:nvPicPr>
          <p:cNvPr id="10" name="Picture 23">
            <a:extLst>
              <a:ext uri="{FF2B5EF4-FFF2-40B4-BE49-F238E27FC236}">
                <a16:creationId xmlns:a16="http://schemas.microsoft.com/office/drawing/2014/main" id="{E8D12849-6497-40AA-B96C-8B7EA3319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2220" y="4251475"/>
            <a:ext cx="1341580" cy="1409671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48180FB4-0958-40A4-87D4-39FFC89AB445}"/>
              </a:ext>
            </a:extLst>
          </p:cNvPr>
          <p:cNvSpPr/>
          <p:nvPr/>
        </p:nvSpPr>
        <p:spPr>
          <a:xfrm>
            <a:off x="10313734" y="4974774"/>
            <a:ext cx="342900" cy="3165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A522F596-A41F-4CE9-A1CC-33E3FFD322A6}"/>
              </a:ext>
            </a:extLst>
          </p:cNvPr>
          <p:cNvSpPr txBox="1"/>
          <p:nvPr/>
        </p:nvSpPr>
        <p:spPr>
          <a:xfrm>
            <a:off x="3864240" y="5114573"/>
            <a:ext cx="3767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chemeClr val="tx2"/>
                </a:solidFill>
              </a:rPr>
              <a:t>Charge sharing between two neighboring pixels (2 and 7)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87B9A644-694A-41B3-87BF-A81AE2426818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7631810" y="5166824"/>
            <a:ext cx="2681924" cy="86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5">
            <a:extLst>
              <a:ext uri="{FF2B5EF4-FFF2-40B4-BE49-F238E27FC236}">
                <a16:creationId xmlns:a16="http://schemas.microsoft.com/office/drawing/2014/main" id="{9DC1EDAE-1CB1-4B69-BE7B-767E38CEE9E9}"/>
              </a:ext>
            </a:extLst>
          </p:cNvPr>
          <p:cNvSpPr txBox="1"/>
          <p:nvPr/>
        </p:nvSpPr>
        <p:spPr>
          <a:xfrm>
            <a:off x="3465862" y="5800339"/>
            <a:ext cx="52602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14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Shared hits between 2 pixels estimated to </a:t>
            </a:r>
            <a:r>
              <a:rPr lang="en-US" sz="1400" i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≤ 4% </a:t>
            </a:r>
            <a:r>
              <a:rPr lang="en-US" sz="14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of the total hits</a:t>
            </a:r>
          </a:p>
        </p:txBody>
      </p:sp>
    </p:spTree>
    <p:extLst>
      <p:ext uri="{BB962C8B-B14F-4D97-AF65-F5344CB8AC3E}">
        <p14:creationId xmlns:p14="http://schemas.microsoft.com/office/powerpoint/2010/main" val="808059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E974C2-2A02-4B9D-BF64-E1583406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0BDC-E08D-48C8-8DC2-A2CA39AD3900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F635C3C-0ACC-423E-BB01-945C271AD8F9}"/>
              </a:ext>
            </a:extLst>
          </p:cNvPr>
          <p:cNvSpPr txBox="1"/>
          <p:nvPr/>
        </p:nvSpPr>
        <p:spPr>
          <a:xfrm>
            <a:off x="2193703" y="368791"/>
            <a:ext cx="7131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How to improve further the performances: CACTUS-GL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7A888E7-0D5B-4457-A5FD-D46BA5C73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500" y="1162460"/>
            <a:ext cx="2438740" cy="245779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52B4147-BCFE-4374-8534-D6D0988ED46C}"/>
              </a:ext>
            </a:extLst>
          </p:cNvPr>
          <p:cNvSpPr txBox="1"/>
          <p:nvPr/>
        </p:nvSpPr>
        <p:spPr>
          <a:xfrm>
            <a:off x="471121" y="949691"/>
            <a:ext cx="7661763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Add intrinsic gain to: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Improve S/N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Improvement on time resolution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Reduce sensor thickness  Reduce Landau dispersions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Reduce FE power consumption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Reduce pixel pitch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Ultimate goal is to reaching 20 </a:t>
            </a:r>
            <a:r>
              <a:rPr lang="en-US" sz="1600" dirty="0" err="1"/>
              <a:t>ps</a:t>
            </a:r>
            <a:r>
              <a:rPr lang="en-US" sz="1600" dirty="0"/>
              <a:t> resolution in the frame of DRD3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CACTUS-GL prototype submitted to fabrication in May 2024 (MPW run)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DJ-LGAD concept with buried PN-junction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Better radiation hardness expected with this concept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TCAD simulations done with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Sentaurus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Gain of ~10 expected form these simulations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PN junction implemented by the foundry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Production implied only minimal modifications to LF15A standard process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change of implant energy of 1 layer (DNW)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addition of 1 customer layer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6 different diode structures, 1 without gain layer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2 epi and 2 HR wafers asked, HR wafers thinned &amp; post processed similar to previous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MiniCACTUS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prototypes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2E550DF-36DD-4B3B-A75A-EF11C2046FE4}"/>
              </a:ext>
            </a:extLst>
          </p:cNvPr>
          <p:cNvSpPr txBox="1"/>
          <p:nvPr/>
        </p:nvSpPr>
        <p:spPr>
          <a:xfrm>
            <a:off x="8246857" y="3625664"/>
            <a:ext cx="3106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Typical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Sentaurus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TCAD simulation of a diode </a:t>
            </a:r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buried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PN </a:t>
            </a:r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junction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71E4189-8304-4898-B46F-7551A75AE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5805" y="4366735"/>
            <a:ext cx="2828342" cy="152421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00010E5-1BFA-431A-B610-BD422B601484}"/>
              </a:ext>
            </a:extLst>
          </p:cNvPr>
          <p:cNvSpPr txBox="1"/>
          <p:nvPr/>
        </p:nvSpPr>
        <p:spPr>
          <a:xfrm>
            <a:off x="8161732" y="5991592"/>
            <a:ext cx="3331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Layout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MiniCACTUS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v2 chip (4.3 mm x 2.7 mm)</a:t>
            </a:r>
          </a:p>
        </p:txBody>
      </p:sp>
    </p:spTree>
    <p:extLst>
      <p:ext uri="{BB962C8B-B14F-4D97-AF65-F5344CB8AC3E}">
        <p14:creationId xmlns:p14="http://schemas.microsoft.com/office/powerpoint/2010/main" val="1493050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9A6E82D4-95A2-4810-9210-824CA38E3FCE}"/>
              </a:ext>
            </a:extLst>
          </p:cNvPr>
          <p:cNvSpPr txBox="1"/>
          <p:nvPr/>
        </p:nvSpPr>
        <p:spPr>
          <a:xfrm>
            <a:off x="2835540" y="368791"/>
            <a:ext cx="3511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Status of CACTUS-GL Tests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E8B2536-1B8B-4641-A5E9-23A4099207A7}"/>
              </a:ext>
            </a:extLst>
          </p:cNvPr>
          <p:cNvSpPr txBox="1"/>
          <p:nvPr/>
        </p:nvSpPr>
        <p:spPr>
          <a:xfrm>
            <a:off x="471120" y="949691"/>
            <a:ext cx="11336949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Fabricated and post-processed sensors received at the beginning of this year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Preliminary I-V measurements done at Liverpool using a probe-station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	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the 6 structures are alive (responding to the light) and should be useable for particle detection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Test PCB ready at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Saclay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 different discrete front-ends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copy of TIA based on an RF transistor, used for LGAD tests. Needs an external high speed amplifier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A TIA based on a high speed commercial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opamp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(4 GHz GBW product). No external amplifier needed but BW lower than transistor-based design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First sensors will be bonded soon on these PCBs</a:t>
            </a:r>
          </a:p>
        </p:txBody>
      </p:sp>
      <p:pic>
        <p:nvPicPr>
          <p:cNvPr id="4" name="Picture 6" descr="A graph of a diagram&#10;&#10;AI-generated content may be incorrect.">
            <a:extLst>
              <a:ext uri="{FF2B5EF4-FFF2-40B4-BE49-F238E27FC236}">
                <a16:creationId xmlns:a16="http://schemas.microsoft.com/office/drawing/2014/main" id="{3645FA05-37A5-4D70-B763-77E8682F3E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58" y="1999949"/>
            <a:ext cx="3792289" cy="1869416"/>
          </a:xfrm>
          <a:prstGeom prst="rect">
            <a:avLst/>
          </a:prstGeom>
        </p:spPr>
      </p:pic>
      <p:pic>
        <p:nvPicPr>
          <p:cNvPr id="5" name="Picture 7" descr="A graph of a voltage&#10;&#10;AI-generated content may be incorrect.">
            <a:extLst>
              <a:ext uri="{FF2B5EF4-FFF2-40B4-BE49-F238E27FC236}">
                <a16:creationId xmlns:a16="http://schemas.microsoft.com/office/drawing/2014/main" id="{575E77C0-6C84-483C-9F15-B08A1CF63A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114" y="1999950"/>
            <a:ext cx="3793862" cy="186941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FF5A1C0-33A9-4C9E-AB7F-CDF302E063C8}"/>
              </a:ext>
            </a:extLst>
          </p:cNvPr>
          <p:cNvSpPr txBox="1"/>
          <p:nvPr/>
        </p:nvSpPr>
        <p:spPr>
          <a:xfrm>
            <a:off x="1608992" y="3965331"/>
            <a:ext cx="1867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Structure </a:t>
            </a:r>
            <a:r>
              <a:rPr lang="fr-FR" sz="1400" dirty="0" err="1"/>
              <a:t>wo</a:t>
            </a:r>
            <a:r>
              <a:rPr lang="fr-FR" sz="1400" dirty="0"/>
              <a:t> gain layer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552B785-2F5F-4B41-B4A3-B40B2534DA03}"/>
              </a:ext>
            </a:extLst>
          </p:cNvPr>
          <p:cNvSpPr txBox="1"/>
          <p:nvPr/>
        </p:nvSpPr>
        <p:spPr>
          <a:xfrm>
            <a:off x="5763429" y="3965331"/>
            <a:ext cx="2574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One of structures </a:t>
            </a:r>
            <a:r>
              <a:rPr lang="fr-FR" sz="1400" dirty="0" err="1"/>
              <a:t>with</a:t>
            </a:r>
            <a:r>
              <a:rPr lang="fr-FR" sz="1400" dirty="0"/>
              <a:t> gain layer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994C73B-2C43-4E97-A05E-62288565E8DB}"/>
              </a:ext>
            </a:extLst>
          </p:cNvPr>
          <p:cNvSpPr txBox="1"/>
          <p:nvPr/>
        </p:nvSpPr>
        <p:spPr>
          <a:xfrm>
            <a:off x="4229328" y="4273108"/>
            <a:ext cx="1185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ym typeface="Wingdings" panose="05000000000000000000" pitchFamily="2" charset="2"/>
              </a:rPr>
              <a:t> BV ≈ 200 V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325751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0BDC-E08D-48C8-8DC2-A2CA39AD3900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3702101" y="467576"/>
            <a:ext cx="4245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CONCLUSIONS AND NEXT STEPS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BCBE4C3-A079-49FE-8411-AF1E6D64B6F0}"/>
              </a:ext>
            </a:extLst>
          </p:cNvPr>
          <p:cNvSpPr txBox="1"/>
          <p:nvPr/>
        </p:nvSpPr>
        <p:spPr>
          <a:xfrm>
            <a:off x="929420" y="1051074"/>
            <a:ext cx="10333160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Short term: In-lab preparation of July 2025 </a:t>
            </a:r>
            <a:r>
              <a:rPr lang="en-US" dirty="0" err="1"/>
              <a:t>testbeam</a:t>
            </a:r>
            <a:r>
              <a:rPr lang="en-US" dirty="0"/>
              <a:t> period of </a:t>
            </a:r>
            <a:r>
              <a:rPr lang="en-US" dirty="0" err="1"/>
              <a:t>MiniCACTUS</a:t>
            </a:r>
            <a:r>
              <a:rPr lang="en-US" dirty="0"/>
              <a:t> v2 (H4, DRD1):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Systematic scan of all promising pixels/thicknesses with 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90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Check of front-end optimal parameters with 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90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Sr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/>
              <a:t>Medium term: Investigate test structures with integrated gain layer. With a bit of luck, may be able to have some </a:t>
            </a:r>
            <a:r>
              <a:rPr lang="en-US" dirty="0" err="1"/>
              <a:t>testbeam</a:t>
            </a:r>
            <a:r>
              <a:rPr lang="en-US" dirty="0"/>
              <a:t> data in November 2025 ?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/>
              <a:t>If test structures work, integrate front-end, and submit a </a:t>
            </a:r>
            <a:r>
              <a:rPr lang="en-US" dirty="0" err="1"/>
              <a:t>MiniCACTUS</a:t>
            </a:r>
            <a:r>
              <a:rPr lang="en-US" dirty="0"/>
              <a:t>-like design in LF15A (end 2025-mid 2026 ?) 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551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0BDC-E08D-48C8-8DC2-A2CA39AD3900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4629564" y="3014833"/>
            <a:ext cx="1388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ANNEXES</a:t>
            </a:r>
          </a:p>
        </p:txBody>
      </p:sp>
    </p:spTree>
    <p:extLst>
      <p:ext uri="{BB962C8B-B14F-4D97-AF65-F5344CB8AC3E}">
        <p14:creationId xmlns:p14="http://schemas.microsoft.com/office/powerpoint/2010/main" val="1579213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7288" y="1619232"/>
            <a:ext cx="4869368" cy="3652026"/>
          </a:xfrm>
          <a:prstGeom prst="rect">
            <a:avLst/>
          </a:prstGeom>
        </p:spPr>
      </p:pic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0BDC-E08D-48C8-8DC2-A2CA39AD3900}" type="slidenum">
              <a:rPr lang="en-US" smtClean="0"/>
              <a:t>16</a:t>
            </a:fld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5085186" y="1854490"/>
            <a:ext cx="1354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MiniCACTUS</a:t>
            </a:r>
            <a:endParaRPr lang="fr-FR" dirty="0"/>
          </a:p>
        </p:txBody>
      </p:sp>
      <p:cxnSp>
        <p:nvCxnSpPr>
          <p:cNvPr id="95" name="Connecteur droit 94"/>
          <p:cNvCxnSpPr/>
          <p:nvPr/>
        </p:nvCxnSpPr>
        <p:spPr>
          <a:xfrm>
            <a:off x="6158753" y="2282544"/>
            <a:ext cx="2729753" cy="1162402"/>
          </a:xfrm>
          <a:prstGeom prst="line">
            <a:avLst/>
          </a:prstGeom>
          <a:ln w="1587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061" y="1619231"/>
            <a:ext cx="4869368" cy="3652027"/>
          </a:xfrm>
          <a:prstGeom prst="rect">
            <a:avLst/>
          </a:prstGeom>
        </p:spPr>
      </p:pic>
      <p:cxnSp>
        <p:nvCxnSpPr>
          <p:cNvPr id="113" name="Connecteur droit 112"/>
          <p:cNvCxnSpPr/>
          <p:nvPr/>
        </p:nvCxnSpPr>
        <p:spPr>
          <a:xfrm flipH="1">
            <a:off x="2552746" y="2286773"/>
            <a:ext cx="2705054" cy="465987"/>
          </a:xfrm>
          <a:prstGeom prst="line">
            <a:avLst/>
          </a:prstGeom>
          <a:ln w="1587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3379446" y="3907334"/>
            <a:ext cx="1705740" cy="409010"/>
          </a:xfrm>
          <a:prstGeom prst="line">
            <a:avLst/>
          </a:prstGeom>
          <a:ln w="1587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085185" y="3674054"/>
            <a:ext cx="1613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Power Supplies</a:t>
            </a:r>
          </a:p>
          <a:p>
            <a:pPr algn="ctr"/>
            <a:r>
              <a:rPr lang="fr-FR" dirty="0"/>
              <a:t>(LV and HV)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043557" y="360000"/>
            <a:ext cx="5586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TESTBENCH OF MINICACTUS IN TESTBEAM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6770" y="6056911"/>
            <a:ext cx="10043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Setup installed on H4 line at SPS-CERN during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RD-51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test-beam period in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parasitic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mode (October 2021)</a:t>
            </a:r>
          </a:p>
        </p:txBody>
      </p:sp>
    </p:spTree>
    <p:extLst>
      <p:ext uri="{BB962C8B-B14F-4D97-AF65-F5344CB8AC3E}">
        <p14:creationId xmlns:p14="http://schemas.microsoft.com/office/powerpoint/2010/main" val="3659917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0BDC-E08D-48C8-8DC2-A2CA39AD3900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852" y="1247685"/>
            <a:ext cx="6276975" cy="15716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3122" y="1569384"/>
            <a:ext cx="45719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826933" y="1066373"/>
            <a:ext cx="1354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MiniCACTUS</a:t>
            </a: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 rot="10800000">
            <a:off x="2110711" y="1448735"/>
            <a:ext cx="625574" cy="981075"/>
            <a:chOff x="455820" y="871021"/>
            <a:chExt cx="1148799" cy="981075"/>
          </a:xfrm>
        </p:grpSpPr>
        <p:sp>
          <p:nvSpPr>
            <p:cNvPr id="9" name="Rectangle 8"/>
            <p:cNvSpPr/>
            <p:nvPr/>
          </p:nvSpPr>
          <p:spPr>
            <a:xfrm>
              <a:off x="455820" y="871021"/>
              <a:ext cx="148674" cy="9810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4494" y="871021"/>
              <a:ext cx="1000125" cy="9810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1878209" y="105675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SC+PMT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826770" y="2034936"/>
            <a:ext cx="10801350" cy="359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00809" y="1565701"/>
            <a:ext cx="1063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H4 BEAM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812" y="3402585"/>
            <a:ext cx="3324225" cy="2295525"/>
          </a:xfrm>
          <a:prstGeom prst="rect">
            <a:avLst/>
          </a:prstGeom>
        </p:spPr>
      </p:pic>
      <p:cxnSp>
        <p:nvCxnSpPr>
          <p:cNvPr id="15" name="Connecteur droit 14"/>
          <p:cNvCxnSpPr/>
          <p:nvPr/>
        </p:nvCxnSpPr>
        <p:spPr>
          <a:xfrm flipH="1">
            <a:off x="4088118" y="2102887"/>
            <a:ext cx="1518598" cy="16772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10" idx="0"/>
          </p:cNvCxnSpPr>
          <p:nvPr/>
        </p:nvCxnSpPr>
        <p:spPr>
          <a:xfrm>
            <a:off x="2383018" y="2429810"/>
            <a:ext cx="794742" cy="217387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6" idx="2"/>
          </p:cNvCxnSpPr>
          <p:nvPr/>
        </p:nvCxnSpPr>
        <p:spPr>
          <a:xfrm>
            <a:off x="3145982" y="2331384"/>
            <a:ext cx="753939" cy="14518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5327797" y="2608652"/>
            <a:ext cx="3965395" cy="1627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 rot="20314411">
            <a:off x="6341914" y="3189673"/>
            <a:ext cx="1487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Event </a:t>
            </a:r>
            <a:r>
              <a:rPr lang="fr-FR" dirty="0" err="1"/>
              <a:t>counter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41" y="4107304"/>
            <a:ext cx="1820443" cy="1504720"/>
          </a:xfrm>
          <a:prstGeom prst="rect">
            <a:avLst/>
          </a:prstGeom>
        </p:spPr>
      </p:pic>
      <p:cxnSp>
        <p:nvCxnSpPr>
          <p:cNvPr id="21" name="Connecteur droit 20"/>
          <p:cNvCxnSpPr>
            <a:endCxn id="6" idx="1"/>
          </p:cNvCxnSpPr>
          <p:nvPr/>
        </p:nvCxnSpPr>
        <p:spPr>
          <a:xfrm flipV="1">
            <a:off x="1179032" y="1950384"/>
            <a:ext cx="1944090" cy="2618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 rot="18378658">
            <a:off x="1429959" y="3003918"/>
            <a:ext cx="1899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Program &amp; slow control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811607" y="5331820"/>
            <a:ext cx="3158928" cy="488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541986" y="5250981"/>
            <a:ext cx="428549" cy="569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4901384" y="5535875"/>
            <a:ext cx="100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Ethernet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0617" y="3802325"/>
            <a:ext cx="1771650" cy="1733550"/>
          </a:xfrm>
          <a:prstGeom prst="rect">
            <a:avLst/>
          </a:prstGeom>
        </p:spPr>
      </p:pic>
      <p:cxnSp>
        <p:nvCxnSpPr>
          <p:cNvPr id="27" name="Connecteur droit 26"/>
          <p:cNvCxnSpPr>
            <a:stCxn id="25" idx="3"/>
          </p:cNvCxnSpPr>
          <p:nvPr/>
        </p:nvCxnSpPr>
        <p:spPr>
          <a:xfrm flipV="1">
            <a:off x="5902877" y="4988920"/>
            <a:ext cx="2524843" cy="731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6" idx="2"/>
          </p:cNvCxnSpPr>
          <p:nvPr/>
        </p:nvCxnSpPr>
        <p:spPr>
          <a:xfrm>
            <a:off x="3145982" y="2331384"/>
            <a:ext cx="408591" cy="15220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3391071" y="2929377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Digit.+Ana</a:t>
            </a:r>
            <a:r>
              <a:rPr lang="fr-FR" dirty="0"/>
              <a:t>.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0870398" y="171078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m/p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7528990" y="1124556"/>
            <a:ext cx="85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Tracker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3043557" y="360000"/>
            <a:ext cx="5586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TESTBENCH OF MINICACTUS IN TESTBEAM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26770" y="6056911"/>
            <a:ext cx="10043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Setup installed on H4 line at SPS-CERN during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RD-51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test-beam period in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parasitic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mode (October 2021)</a:t>
            </a:r>
          </a:p>
        </p:txBody>
      </p:sp>
    </p:spTree>
    <p:extLst>
      <p:ext uri="{BB962C8B-B14F-4D97-AF65-F5344CB8AC3E}">
        <p14:creationId xmlns:p14="http://schemas.microsoft.com/office/powerpoint/2010/main" val="1993930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0BDC-E08D-48C8-8DC2-A2CA39AD3900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3470407" y="454129"/>
            <a:ext cx="3365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CACTUS* DEVELOPMENT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85940" y="1283807"/>
            <a:ext cx="632588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first demonstrator called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CACTUS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for timing in LF 150 nm process designed in 2019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front-end in CACTUS is based on an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in-pixel fast preamplifier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followed by a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leading edge discriminator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Time walk corrections done off-line by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ToT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measurement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Promising results obtained with the CACTUS detector developed in this process (high breakdown voltage, homogenous charge collection, deep depletion depth, good yield), but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very low S/N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observed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Very long &amp; large power rails needed to distribute power into pixels increased significantly detector capacitance in CACTUS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Timing possible only with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high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thresholds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(leading to very low efficiency)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670664" y="6538912"/>
            <a:ext cx="308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*</a:t>
            </a:r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MOS </a:t>
            </a:r>
            <a:r>
              <a:rPr lang="fr-FR" b="1" dirty="0" err="1">
                <a:solidFill>
                  <a:schemeClr val="bg2">
                    <a:lumMod val="50000"/>
                  </a:schemeClr>
                </a:solidFill>
              </a:rPr>
              <a:t>AC</a:t>
            </a:r>
            <a:r>
              <a:rPr lang="fr-FR" dirty="0" err="1">
                <a:solidFill>
                  <a:schemeClr val="bg2">
                    <a:lumMod val="50000"/>
                  </a:schemeClr>
                </a:solidFill>
              </a:rPr>
              <a:t>tive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iming </a:t>
            </a:r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µ</a:t>
            </a:r>
            <a:r>
              <a:rPr lang="fr-FR" b="1" dirty="0" err="1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fr-FR" dirty="0" err="1">
                <a:solidFill>
                  <a:schemeClr val="bg2">
                    <a:lumMod val="50000"/>
                  </a:schemeClr>
                </a:solidFill>
              </a:rPr>
              <a:t>ensor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033" y="1610508"/>
            <a:ext cx="4361966" cy="279149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696200" y="455876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The CACTUS </a:t>
            </a:r>
            <a:r>
              <a:rPr lang="fr-FR" sz="1600" dirty="0" err="1">
                <a:solidFill>
                  <a:schemeClr val="bg2">
                    <a:lumMod val="50000"/>
                  </a:schemeClr>
                </a:solidFill>
              </a:rPr>
              <a:t>demonstrator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 on PCB</a:t>
            </a:r>
          </a:p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(chip size : 1 cm x 1 cm)</a:t>
            </a:r>
          </a:p>
        </p:txBody>
      </p:sp>
      <p:sp>
        <p:nvSpPr>
          <p:cNvPr id="7" name="Rectangle 6"/>
          <p:cNvSpPr/>
          <p:nvPr/>
        </p:nvSpPr>
        <p:spPr>
          <a:xfrm>
            <a:off x="4024302" y="5899137"/>
            <a:ext cx="3121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</a:rPr>
              <a:t>[</a:t>
            </a:r>
            <a:r>
              <a:rPr lang="en-US" dirty="0">
                <a:solidFill>
                  <a:srgbClr val="00B050"/>
                </a:solidFill>
                <a:hlinkClick r:id="rId3"/>
              </a:rPr>
              <a:t>Y. </a:t>
            </a:r>
            <a:r>
              <a:rPr lang="en-US" dirty="0" err="1">
                <a:solidFill>
                  <a:srgbClr val="00B050"/>
                </a:solidFill>
                <a:hlinkClick r:id="rId3"/>
              </a:rPr>
              <a:t>Degerli</a:t>
            </a:r>
            <a:r>
              <a:rPr lang="en-US" dirty="0">
                <a:solidFill>
                  <a:srgbClr val="00B050"/>
                </a:solidFill>
                <a:hlinkClick r:id="rId3"/>
              </a:rPr>
              <a:t> et al. JINST 15, 2020</a:t>
            </a:r>
            <a:r>
              <a:rPr lang="en-US" dirty="0">
                <a:solidFill>
                  <a:srgbClr val="00B050"/>
                </a:solidFill>
              </a:rPr>
              <a:t>]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0BDC-E08D-48C8-8DC2-A2CA39AD3900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981" y="1087806"/>
            <a:ext cx="5997893" cy="450151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718602" y="626141"/>
            <a:ext cx="4329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GUARD-RINGS OF LF-MONOPIX1</a:t>
            </a:r>
          </a:p>
        </p:txBody>
      </p:sp>
      <p:sp>
        <p:nvSpPr>
          <p:cNvPr id="7" name="Rectangle 6"/>
          <p:cNvSpPr/>
          <p:nvPr/>
        </p:nvSpPr>
        <p:spPr>
          <a:xfrm>
            <a:off x="4024302" y="5899137"/>
            <a:ext cx="3318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</a:rPr>
              <a:t>[</a:t>
            </a:r>
            <a:r>
              <a:rPr lang="en-US" dirty="0">
                <a:solidFill>
                  <a:srgbClr val="00B050"/>
                </a:solidFill>
                <a:hlinkClick r:id="rId3"/>
              </a:rPr>
              <a:t>M. Barbero et al. JINST 15, 2020</a:t>
            </a:r>
            <a:r>
              <a:rPr lang="en-US" dirty="0">
                <a:solidFill>
                  <a:srgbClr val="00B050"/>
                </a:solidFill>
              </a:rPr>
              <a:t>]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2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82292"/>
            <a:ext cx="2743200" cy="365125"/>
          </a:xfrm>
        </p:spPr>
        <p:txBody>
          <a:bodyPr/>
          <a:lstStyle/>
          <a:p>
            <a:fld id="{84AB0BDC-E08D-48C8-8DC2-A2CA39AD3900}" type="slidenum">
              <a:rPr lang="en-US" smtClean="0"/>
              <a:t>2</a:t>
            </a:fld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8042290" y="952330"/>
            <a:ext cx="257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F5597"/>
                </a:solidFill>
                <a:cs typeface="Arial" panose="020B0604020202020204" pitchFamily="34" charset="0"/>
              </a:rPr>
              <a:t>HV-CMOS</a:t>
            </a:r>
            <a:r>
              <a:rPr lang="en-US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Sensor Pixel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550" y="1350532"/>
            <a:ext cx="4392488" cy="3076756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7676528" y="5893564"/>
            <a:ext cx="2986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8A3E"/>
                </a:solidFill>
                <a:sym typeface="Wingdings" panose="05000000000000000000" pitchFamily="2" charset="2"/>
              </a:rPr>
              <a:t> Particularly suitable for timing</a:t>
            </a:r>
            <a:endParaRPr lang="en-US" sz="1400" b="1" dirty="0">
              <a:solidFill>
                <a:srgbClr val="008A3E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153959" y="490665"/>
            <a:ext cx="4267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Timing with HV-CMOS/DMAPS*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77697" y="1126246"/>
            <a:ext cx="639742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objective of this R&amp;D is the development of a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monolithic timing sensor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in a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commercial HV-CMOS process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for future high energy physics experiments or for LHC upgrades (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timing detectors, after phase 2 upgrades)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LFoundry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150 nm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HV-CMOS is one of the CMOS processes studied extensively for the CMOS option of the ATLAS Inner Tracker Upgrade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    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Several large size demonstrators already designed and tested for tracking applications (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LF-CPIX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LF-MONOPIX1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LF-MONOPIX2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) in this process with proven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radiation hardness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(Bonn, IRFU and CPPM coll.)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monolithic sensors potentially cheaper and more reliable than dedicated hybrid solutions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Possibility to integrate all functionalities (detection, analog + digital signal processing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) on the same chip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Wafers can be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thinned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backside processed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(for backside polarization and good charge collection uniformity)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42802" y="2288047"/>
            <a:ext cx="13870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80 e</a:t>
            </a:r>
            <a:r>
              <a:rPr lang="en-US" sz="1400" baseline="30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-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-h pairs/µm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74849" y="4396967"/>
            <a:ext cx="477766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DNW/HR p-substrate charge collection diode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HV (≥ 300 V) applied on the substrate (from top or back)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Large depletion depth with HR wafers (≥ 300 µm)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Charge collection by </a:t>
            </a:r>
            <a:r>
              <a:rPr lang="en-US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drift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(fast)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No internal amplification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Electronics can be integrated inside charge collection diode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158844" y="6551791"/>
            <a:ext cx="1788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*</a:t>
            </a:r>
            <a:r>
              <a:rPr lang="fr-FR" b="1" dirty="0" err="1">
                <a:solidFill>
                  <a:schemeClr val="bg2">
                    <a:lumMod val="50000"/>
                  </a:schemeClr>
                </a:solidFill>
              </a:rPr>
              <a:t>D</a:t>
            </a:r>
            <a:r>
              <a:rPr lang="fr-FR" dirty="0" err="1">
                <a:solidFill>
                  <a:schemeClr val="bg2">
                    <a:lumMod val="50000"/>
                  </a:schemeClr>
                </a:solidFill>
              </a:rPr>
              <a:t>epleted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MAPS</a:t>
            </a:r>
          </a:p>
        </p:txBody>
      </p:sp>
    </p:spTree>
    <p:extLst>
      <p:ext uri="{BB962C8B-B14F-4D97-AF65-F5344CB8AC3E}">
        <p14:creationId xmlns:p14="http://schemas.microsoft.com/office/powerpoint/2010/main" val="3706001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0BDC-E08D-48C8-8DC2-A2CA39AD3900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8610600" y="63692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AB0BDC-E08D-48C8-8DC2-A2CA39AD390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0" y="972000"/>
            <a:ext cx="6858000" cy="51435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058657" y="5076567"/>
            <a:ext cx="3554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C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lean leading edge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Reducing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vdd_cmos_buffers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     improves slightly oscillations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466400" y="2923726"/>
            <a:ext cx="235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Discri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ON, (VTH=0.75V)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494763" y="3808598"/>
            <a:ext cx="4211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Minicactus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LVDS output (100</a:t>
            </a: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Ω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terminated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80037" y="499269"/>
            <a:ext cx="4880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(Chip#4, pixel 8)</a:t>
            </a:r>
          </a:p>
          <a:p>
            <a:endParaRPr lang="fr-FR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466399" y="3439266"/>
            <a:ext cx="349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Discri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ON,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vdd_cmos_buffers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=1.5V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1702191" y="3808598"/>
            <a:ext cx="161778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255885" y="3538217"/>
            <a:ext cx="510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ToT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7474686" y="2113300"/>
            <a:ext cx="292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Discri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ON, CMOS buffers OFF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224726" y="359999"/>
            <a:ext cx="4642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COUPLING FROM DIGITAL BUFFERS</a:t>
            </a:r>
          </a:p>
        </p:txBody>
      </p:sp>
    </p:spTree>
    <p:extLst>
      <p:ext uri="{BB962C8B-B14F-4D97-AF65-F5344CB8AC3E}">
        <p14:creationId xmlns:p14="http://schemas.microsoft.com/office/powerpoint/2010/main" val="3379138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630386-57E4-4BEC-A724-8711FB8DB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0BDC-E08D-48C8-8DC2-A2CA39AD3900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FBA9114-C934-4846-BC65-EF059B9611B3}"/>
              </a:ext>
            </a:extLst>
          </p:cNvPr>
          <p:cNvSpPr txBox="1"/>
          <p:nvPr/>
        </p:nvSpPr>
        <p:spPr>
          <a:xfrm>
            <a:off x="1716129" y="359999"/>
            <a:ext cx="8235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Timeline of CACTUS/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MiniCACTUS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chips in LF150 nm technology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BE08F8-A8B7-42B3-8266-394A7F044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04" y="1771423"/>
            <a:ext cx="2874449" cy="2954953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B1513D30-E81E-4A08-A184-8B15A1455374}"/>
              </a:ext>
            </a:extLst>
          </p:cNvPr>
          <p:cNvSpPr/>
          <p:nvPr/>
        </p:nvSpPr>
        <p:spPr>
          <a:xfrm>
            <a:off x="584572" y="1018387"/>
            <a:ext cx="10999803" cy="5149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94FAB5CF-70D3-4D53-9E74-DB633E5F0D49}"/>
              </a:ext>
            </a:extLst>
          </p:cNvPr>
          <p:cNvSpPr txBox="1"/>
          <p:nvPr/>
        </p:nvSpPr>
        <p:spPr>
          <a:xfrm>
            <a:off x="699818" y="1440872"/>
            <a:ext cx="2078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>
                <a:solidFill>
                  <a:schemeClr val="tx2"/>
                </a:solidFill>
              </a:rPr>
              <a:t>CACTUS demonstrator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54297C-6EB8-4EAE-BB59-873D858E4C79}"/>
              </a:ext>
            </a:extLst>
          </p:cNvPr>
          <p:cNvSpPr txBox="1"/>
          <p:nvPr/>
        </p:nvSpPr>
        <p:spPr>
          <a:xfrm>
            <a:off x="1215284" y="758823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chemeClr val="tx2"/>
                </a:solidFill>
              </a:rPr>
              <a:t>2017-2020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80EB8097-6100-4AFB-9638-01C82DC2E3A4}"/>
              </a:ext>
            </a:extLst>
          </p:cNvPr>
          <p:cNvSpPr txBox="1"/>
          <p:nvPr/>
        </p:nvSpPr>
        <p:spPr>
          <a:xfrm>
            <a:off x="5212301" y="758823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chemeClr val="tx2"/>
                </a:solidFill>
              </a:rPr>
              <a:t>2020-2023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C4A9D661-F384-4553-9808-94AF96FD935F}"/>
              </a:ext>
            </a:extLst>
          </p:cNvPr>
          <p:cNvSpPr txBox="1"/>
          <p:nvPr/>
        </p:nvSpPr>
        <p:spPr>
          <a:xfrm>
            <a:off x="9046696" y="758823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chemeClr val="tx2"/>
                </a:solidFill>
              </a:rPr>
              <a:t>2023-2025- …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DED29906-1574-42A3-B999-D592B1A84569}"/>
              </a:ext>
            </a:extLst>
          </p:cNvPr>
          <p:cNvSpPr txBox="1"/>
          <p:nvPr/>
        </p:nvSpPr>
        <p:spPr>
          <a:xfrm>
            <a:off x="5026477" y="1440872"/>
            <a:ext cx="1497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err="1">
                <a:solidFill>
                  <a:schemeClr val="tx2"/>
                </a:solidFill>
              </a:rPr>
              <a:t>MiniCACTUS</a:t>
            </a:r>
            <a:r>
              <a:rPr lang="en-US" sz="1600" b="1" dirty="0">
                <a:solidFill>
                  <a:schemeClr val="tx2"/>
                </a:solidFill>
              </a:rPr>
              <a:t> v1</a:t>
            </a: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E839C0BA-A9FA-4B10-B592-0EA9F94A0FCB}"/>
              </a:ext>
            </a:extLst>
          </p:cNvPr>
          <p:cNvSpPr txBox="1"/>
          <p:nvPr/>
        </p:nvSpPr>
        <p:spPr>
          <a:xfrm>
            <a:off x="8874417" y="1440872"/>
            <a:ext cx="1497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err="1">
                <a:solidFill>
                  <a:schemeClr val="tx2"/>
                </a:solidFill>
              </a:rPr>
              <a:t>MiniCACTUS</a:t>
            </a:r>
            <a:r>
              <a:rPr lang="en-US" sz="1600" b="1" dirty="0">
                <a:solidFill>
                  <a:schemeClr val="tx2"/>
                </a:solidFill>
              </a:rPr>
              <a:t> v2</a:t>
            </a:r>
          </a:p>
        </p:txBody>
      </p:sp>
      <p:pic>
        <p:nvPicPr>
          <p:cNvPr id="16" name="Picture 20">
            <a:extLst>
              <a:ext uri="{FF2B5EF4-FFF2-40B4-BE49-F238E27FC236}">
                <a16:creationId xmlns:a16="http://schemas.microsoft.com/office/drawing/2014/main" id="{8EB8D671-DFB3-4B96-9155-BD6FB74AD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772" y="2000866"/>
            <a:ext cx="1661732" cy="2350272"/>
          </a:xfrm>
          <a:prstGeom prst="rect">
            <a:avLst/>
          </a:prstGeom>
        </p:spPr>
      </p:pic>
      <p:pic>
        <p:nvPicPr>
          <p:cNvPr id="17" name="Picture 23">
            <a:extLst>
              <a:ext uri="{FF2B5EF4-FFF2-40B4-BE49-F238E27FC236}">
                <a16:creationId xmlns:a16="http://schemas.microsoft.com/office/drawing/2014/main" id="{30055509-7BE5-43EE-B4CA-4129CE122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8850" y="1779426"/>
            <a:ext cx="2055739" cy="2160077"/>
          </a:xfrm>
          <a:prstGeom prst="rect">
            <a:avLst/>
          </a:prstGeom>
        </p:spPr>
      </p:pic>
      <p:sp>
        <p:nvSpPr>
          <p:cNvPr id="19" name="TextBox 12">
            <a:extLst>
              <a:ext uri="{FF2B5EF4-FFF2-40B4-BE49-F238E27FC236}">
                <a16:creationId xmlns:a16="http://schemas.microsoft.com/office/drawing/2014/main" id="{FD4F5C60-35B6-42FD-985A-CA48D8125070}"/>
              </a:ext>
            </a:extLst>
          </p:cNvPr>
          <p:cNvSpPr txBox="1"/>
          <p:nvPr/>
        </p:nvSpPr>
        <p:spPr>
          <a:xfrm>
            <a:off x="64364" y="4862623"/>
            <a:ext cx="398236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80000">
              <a:buFont typeface="Wingdings" panose="05000000000000000000" pitchFamily="2" charset="2"/>
              <a:buChar char="§"/>
            </a:pPr>
            <a:r>
              <a:rPr lang="en-US" sz="1200" dirty="0"/>
              <a:t>Design inspired from LFCPIX/LF-MONOPIX chips</a:t>
            </a:r>
          </a:p>
          <a:p>
            <a:pPr marL="285750" indent="-180000">
              <a:buFont typeface="Wingdings" panose="05000000000000000000" pitchFamily="2" charset="2"/>
              <a:buChar char="§"/>
            </a:pPr>
            <a:r>
              <a:rPr lang="en-US" sz="1200" dirty="0"/>
              <a:t>Initially motivated by ATLAS/HGTD</a:t>
            </a:r>
          </a:p>
          <a:p>
            <a:pPr marL="285750" indent="-180000" algn="l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9646"/>
                </a:solidFill>
              </a:rPr>
              <a:t>High breakdown voltage &lt; -300 V</a:t>
            </a:r>
          </a:p>
          <a:p>
            <a:pPr marL="285750" indent="-180000" algn="l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9646"/>
                </a:solidFill>
              </a:rPr>
              <a:t>Homogeneous charge collection, deep depletion depth</a:t>
            </a:r>
          </a:p>
          <a:p>
            <a:pPr marL="285750" indent="-18000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9646"/>
                </a:solidFill>
              </a:rPr>
              <a:t>Good yield (Engineering Run)</a:t>
            </a:r>
          </a:p>
          <a:p>
            <a:pPr marL="285750" indent="-18000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FF0000"/>
                </a:solidFill>
              </a:rPr>
              <a:t>Poor timing performance (≈ 500 </a:t>
            </a:r>
            <a:r>
              <a:rPr lang="en-US" sz="1200" dirty="0" err="1">
                <a:solidFill>
                  <a:srgbClr val="FF0000"/>
                </a:solidFill>
              </a:rPr>
              <a:t>ps</a:t>
            </a:r>
            <a:r>
              <a:rPr lang="en-US" sz="1200" dirty="0">
                <a:solidFill>
                  <a:srgbClr val="FF0000"/>
                </a:solidFill>
              </a:rPr>
              <a:t>)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FF0000"/>
                </a:solidFill>
              </a:rPr>
              <a:t>due to high in-pixel parasitic capacitances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sz="1500" dirty="0">
              <a:solidFill>
                <a:srgbClr val="009646"/>
              </a:solidFill>
            </a:endParaRPr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C18202BB-1866-4978-94D9-253BF7C6F9D3}"/>
              </a:ext>
            </a:extLst>
          </p:cNvPr>
          <p:cNvSpPr txBox="1"/>
          <p:nvPr/>
        </p:nvSpPr>
        <p:spPr>
          <a:xfrm>
            <a:off x="4154572" y="4862623"/>
            <a:ext cx="332768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180000">
              <a:buFont typeface="Wingdings" panose="05000000000000000000" pitchFamily="2" charset="2"/>
              <a:buChar char="§"/>
            </a:pPr>
            <a:r>
              <a:rPr lang="en-US" sz="1200" dirty="0"/>
              <a:t>High in-pixel parasitic capacitance addressed by moving the FEs at column-level</a:t>
            </a:r>
          </a:p>
          <a:p>
            <a:pPr marL="285750" indent="-18000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9646"/>
                </a:solidFill>
              </a:rPr>
              <a:t>Time resolution with MIPs ≈ </a:t>
            </a:r>
            <a:r>
              <a:rPr lang="en-US" sz="1200" b="1" dirty="0">
                <a:solidFill>
                  <a:srgbClr val="009646"/>
                </a:solidFill>
              </a:rPr>
              <a:t>65 </a:t>
            </a:r>
            <a:r>
              <a:rPr lang="en-US" sz="1200" b="1" dirty="0" err="1">
                <a:solidFill>
                  <a:srgbClr val="009646"/>
                </a:solidFill>
              </a:rPr>
              <a:t>ps</a:t>
            </a:r>
            <a:r>
              <a:rPr lang="en-US" sz="1200" b="1" dirty="0">
                <a:solidFill>
                  <a:srgbClr val="009646"/>
                </a:solidFill>
              </a:rPr>
              <a:t> </a:t>
            </a:r>
            <a:r>
              <a:rPr lang="en-US" sz="1200" dirty="0">
                <a:solidFill>
                  <a:srgbClr val="009646"/>
                </a:solidFill>
              </a:rPr>
              <a:t>@ -450V on 0.5 x 1 mm² pixel (200 µm-thick sensor)</a:t>
            </a:r>
          </a:p>
          <a:p>
            <a:pPr marL="285750" indent="-18000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FF0000"/>
                </a:solidFill>
              </a:rPr>
              <a:t>Ringing on digital outputs due to coupling from the digital buffers</a:t>
            </a:r>
            <a:r>
              <a:rPr 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 impacting the Time Walk correction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416C76-811F-4165-BEEB-B83AD4FDA03D}"/>
              </a:ext>
            </a:extLst>
          </p:cNvPr>
          <p:cNvSpPr/>
          <p:nvPr/>
        </p:nvSpPr>
        <p:spPr>
          <a:xfrm>
            <a:off x="4933954" y="2187820"/>
            <a:ext cx="142875" cy="16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0E5B87-F614-41FF-95F9-919CFD4D6D1F}"/>
              </a:ext>
            </a:extLst>
          </p:cNvPr>
          <p:cNvSpPr/>
          <p:nvPr/>
        </p:nvSpPr>
        <p:spPr>
          <a:xfrm>
            <a:off x="5043489" y="2059224"/>
            <a:ext cx="142875" cy="16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extBox 22">
            <a:extLst>
              <a:ext uri="{FF2B5EF4-FFF2-40B4-BE49-F238E27FC236}">
                <a16:creationId xmlns:a16="http://schemas.microsoft.com/office/drawing/2014/main" id="{76D51605-14E2-493C-9119-04053A5CED58}"/>
              </a:ext>
            </a:extLst>
          </p:cNvPr>
          <p:cNvSpPr txBox="1"/>
          <p:nvPr/>
        </p:nvSpPr>
        <p:spPr>
          <a:xfrm>
            <a:off x="7673916" y="3937803"/>
            <a:ext cx="42430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180000">
              <a:buFont typeface="Wingdings" panose="05000000000000000000" pitchFamily="2" charset="2"/>
              <a:buChar char="§"/>
            </a:pPr>
            <a:r>
              <a:rPr lang="en-US" sz="1200" dirty="0"/>
              <a:t>Ringing on digital outputs addressed by several modifications. New analog front-ends.</a:t>
            </a:r>
          </a:p>
          <a:p>
            <a:pPr marL="285750" indent="-18000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9646"/>
                </a:solidFill>
              </a:rPr>
              <a:t>Very high breakdown voltage &lt; -500 V</a:t>
            </a:r>
          </a:p>
          <a:p>
            <a:pPr marL="285750" indent="-18000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9646"/>
                </a:solidFill>
              </a:rPr>
              <a:t>Up to now, best time resolution with MIPs ≈ </a:t>
            </a:r>
            <a:r>
              <a:rPr lang="en-US" sz="1200" b="1" dirty="0">
                <a:solidFill>
                  <a:srgbClr val="009646"/>
                </a:solidFill>
              </a:rPr>
              <a:t>60 </a:t>
            </a:r>
            <a:r>
              <a:rPr lang="en-US" sz="1200" b="1" dirty="0" err="1">
                <a:solidFill>
                  <a:srgbClr val="009646"/>
                </a:solidFill>
              </a:rPr>
              <a:t>ps</a:t>
            </a:r>
            <a:r>
              <a:rPr lang="en-US" sz="1200" b="1" dirty="0">
                <a:solidFill>
                  <a:srgbClr val="009646"/>
                </a:solidFill>
              </a:rPr>
              <a:t> </a:t>
            </a:r>
            <a:r>
              <a:rPr lang="en-US" sz="1200" dirty="0">
                <a:solidFill>
                  <a:srgbClr val="009646"/>
                </a:solidFill>
              </a:rPr>
              <a:t>@ -350V on 0.5 x 0.5 mm pixel (175 µm-thick sensor)</a:t>
            </a:r>
          </a:p>
          <a:p>
            <a:pPr marL="285750" indent="-18000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9646"/>
                </a:solidFill>
              </a:rPr>
              <a:t>No analog/digital coupling anymore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458BD8F4-6099-4438-87A6-15F6F213BF06}"/>
              </a:ext>
            </a:extLst>
          </p:cNvPr>
          <p:cNvCxnSpPr/>
          <p:nvPr/>
        </p:nvCxnSpPr>
        <p:spPr>
          <a:xfrm>
            <a:off x="4125372" y="1507822"/>
            <a:ext cx="0" cy="4596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61914116-38F8-404C-B1C7-CC9A5EBDAD10}"/>
              </a:ext>
            </a:extLst>
          </p:cNvPr>
          <p:cNvCxnSpPr/>
          <p:nvPr/>
        </p:nvCxnSpPr>
        <p:spPr>
          <a:xfrm>
            <a:off x="7566094" y="1510753"/>
            <a:ext cx="0" cy="4596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rrow: Right 8">
            <a:extLst>
              <a:ext uri="{FF2B5EF4-FFF2-40B4-BE49-F238E27FC236}">
                <a16:creationId xmlns:a16="http://schemas.microsoft.com/office/drawing/2014/main" id="{1EB346B6-0E68-4BB2-A8F7-D162B9BD3493}"/>
              </a:ext>
            </a:extLst>
          </p:cNvPr>
          <p:cNvSpPr/>
          <p:nvPr/>
        </p:nvSpPr>
        <p:spPr>
          <a:xfrm>
            <a:off x="9046696" y="5158545"/>
            <a:ext cx="2537679" cy="5149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7">
            <a:extLst>
              <a:ext uri="{FF2B5EF4-FFF2-40B4-BE49-F238E27FC236}">
                <a16:creationId xmlns:a16="http://schemas.microsoft.com/office/drawing/2014/main" id="{BE25B751-C36D-40D9-B654-5D3CFEA9D76E}"/>
              </a:ext>
            </a:extLst>
          </p:cNvPr>
          <p:cNvSpPr txBox="1"/>
          <p:nvPr/>
        </p:nvSpPr>
        <p:spPr>
          <a:xfrm>
            <a:off x="9560761" y="5525239"/>
            <a:ext cx="114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>
                <a:solidFill>
                  <a:schemeClr val="tx2"/>
                </a:solidFill>
              </a:rPr>
              <a:t>CACTUS-GL</a:t>
            </a:r>
          </a:p>
        </p:txBody>
      </p:sp>
      <p:sp>
        <p:nvSpPr>
          <p:cNvPr id="50" name="TextBox 14">
            <a:extLst>
              <a:ext uri="{FF2B5EF4-FFF2-40B4-BE49-F238E27FC236}">
                <a16:creationId xmlns:a16="http://schemas.microsoft.com/office/drawing/2014/main" id="{7F0C11EE-B62C-4789-8711-E0AC7F6E67E7}"/>
              </a:ext>
            </a:extLst>
          </p:cNvPr>
          <p:cNvSpPr txBox="1"/>
          <p:nvPr/>
        </p:nvSpPr>
        <p:spPr>
          <a:xfrm>
            <a:off x="9761329" y="498352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chemeClr val="tx2"/>
                </a:solidFill>
              </a:rPr>
              <a:t>2024- …</a:t>
            </a:r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925C4AF4-2EB1-472D-9E9C-CF1FC6AB3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4950" y="5670204"/>
            <a:ext cx="1297111" cy="699025"/>
          </a:xfrm>
          <a:prstGeom prst="rect">
            <a:avLst/>
          </a:prstGeom>
        </p:spPr>
      </p:pic>
      <p:sp>
        <p:nvSpPr>
          <p:cNvPr id="53" name="TextBox 22">
            <a:extLst>
              <a:ext uri="{FF2B5EF4-FFF2-40B4-BE49-F238E27FC236}">
                <a16:creationId xmlns:a16="http://schemas.microsoft.com/office/drawing/2014/main" id="{FAFDAF23-7CEA-4992-AA19-8EFEBC8FA8D4}"/>
              </a:ext>
            </a:extLst>
          </p:cNvPr>
          <p:cNvSpPr txBox="1"/>
          <p:nvPr/>
        </p:nvSpPr>
        <p:spPr>
          <a:xfrm>
            <a:off x="9046696" y="5728575"/>
            <a:ext cx="28646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18000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Implantation of a gain layer</a:t>
            </a:r>
          </a:p>
          <a:p>
            <a:pPr marL="285750" indent="-18000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DJ-LGAD concept, buried PN junction implemented by the foundry </a:t>
            </a:r>
          </a:p>
          <a:p>
            <a:pPr marL="285750" indent="-18000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different chips with passive diodes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52FB913C-EDFF-4F1F-A0CF-BA9CF833F66A}"/>
              </a:ext>
            </a:extLst>
          </p:cNvPr>
          <p:cNvSpPr txBox="1"/>
          <p:nvPr/>
        </p:nvSpPr>
        <p:spPr>
          <a:xfrm>
            <a:off x="8100908" y="5382749"/>
            <a:ext cx="739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≈4.3 mm</a:t>
            </a:r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3C596C97-36BA-481C-A641-419541B42591}"/>
              </a:ext>
            </a:extLst>
          </p:cNvPr>
          <p:cNvCxnSpPr>
            <a:cxnSpLocks/>
          </p:cNvCxnSpPr>
          <p:nvPr/>
        </p:nvCxnSpPr>
        <p:spPr>
          <a:xfrm>
            <a:off x="7874950" y="5628570"/>
            <a:ext cx="129711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>
            <a:extLst>
              <a:ext uri="{FF2B5EF4-FFF2-40B4-BE49-F238E27FC236}">
                <a16:creationId xmlns:a16="http://schemas.microsoft.com/office/drawing/2014/main" id="{1E91A7D3-F06C-4214-B2E0-4D2652FAD1D2}"/>
              </a:ext>
            </a:extLst>
          </p:cNvPr>
          <p:cNvSpPr txBox="1"/>
          <p:nvPr/>
        </p:nvSpPr>
        <p:spPr>
          <a:xfrm>
            <a:off x="7562344" y="5670204"/>
            <a:ext cx="369332" cy="64697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200" dirty="0"/>
              <a:t>≈2.3 mm</a:t>
            </a: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37B9ECB1-8666-417C-8645-07491783099D}"/>
              </a:ext>
            </a:extLst>
          </p:cNvPr>
          <p:cNvCxnSpPr>
            <a:cxnSpLocks/>
          </p:cNvCxnSpPr>
          <p:nvPr/>
        </p:nvCxnSpPr>
        <p:spPr>
          <a:xfrm flipV="1">
            <a:off x="7842321" y="5649181"/>
            <a:ext cx="4650" cy="7200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710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224726" y="359999"/>
            <a:ext cx="4849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Focus on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MiniCACTUS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v2 sensor chip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0BDC-E08D-48C8-8DC2-A2CA39AD3900}" type="slidenum">
              <a:rPr lang="en-US" smtClean="0"/>
              <a:t>4</a:t>
            </a:fld>
            <a:endParaRPr lang="en-US" dirty="0"/>
          </a:p>
        </p:txBody>
      </p:sp>
      <p:sp>
        <p:nvSpPr>
          <p:cNvPr id="32" name="ZoneTexte 31"/>
          <p:cNvSpPr txBox="1"/>
          <p:nvPr/>
        </p:nvSpPr>
        <p:spPr>
          <a:xfrm>
            <a:off x="699931" y="3835291"/>
            <a:ext cx="2058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Layout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MiniCACTUS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v2 chip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E6A4DDB-82BC-467B-824A-00185E4E28A7}"/>
              </a:ext>
            </a:extLst>
          </p:cNvPr>
          <p:cNvSpPr txBox="1"/>
          <p:nvPr/>
        </p:nvSpPr>
        <p:spPr>
          <a:xfrm>
            <a:off x="3979253" y="1266214"/>
            <a:ext cx="763831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~ 2 times larger than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MiniCACTUS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v1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On-chip FE, Slow Control, DACs, bias circuitry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0.5 mm x 1 mm, 1 mm x 1 mm and 0.5 mm x 0.5 mm diodes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 µm x 150 µm and 2 50 µm x 50 µm small test diodes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different preamps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multistage discriminator with programmable hysteresis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Improved layout for better mixed-signal coupling rejection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CEA-IRFU &amp; IFAE-Barcelona coll.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Submitted in May 2023, chips came back from post-processing end May 2024 with 150, 175, 200 µm thicknesses</a:t>
            </a:r>
          </a:p>
        </p:txBody>
      </p:sp>
      <p:pic>
        <p:nvPicPr>
          <p:cNvPr id="36" name="Picture 23">
            <a:extLst>
              <a:ext uri="{FF2B5EF4-FFF2-40B4-BE49-F238E27FC236}">
                <a16:creationId xmlns:a16="http://schemas.microsoft.com/office/drawing/2014/main" id="{2D322DD9-2B60-45D0-83E0-A2F7C2A2D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48" y="495479"/>
            <a:ext cx="3189148" cy="3351011"/>
          </a:xfrm>
          <a:prstGeom prst="rect">
            <a:avLst/>
          </a:prstGeom>
        </p:spPr>
      </p:pic>
      <p:sp>
        <p:nvSpPr>
          <p:cNvPr id="37" name="Rectangle 4">
            <a:extLst>
              <a:ext uri="{FF2B5EF4-FFF2-40B4-BE49-F238E27FC236}">
                <a16:creationId xmlns:a16="http://schemas.microsoft.com/office/drawing/2014/main" id="{069B85AE-ADD3-42D8-9484-26CE2066D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2671" y="4919152"/>
            <a:ext cx="4918273" cy="344487"/>
          </a:xfrm>
          <a:prstGeom prst="rect">
            <a:avLst/>
          </a:prstGeom>
          <a:noFill/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en-GB" noProof="0" dirty="0">
                <a:solidFill>
                  <a:srgbClr val="009646"/>
                </a:solidFill>
                <a:latin typeface="+mj-lt"/>
                <a:cs typeface="DejaVu Sans" charset="0"/>
              </a:rPr>
              <a:t>Analog/Digital couplings were efficiently corrected</a:t>
            </a: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766A1BCA-3BB7-4B92-A640-C47938BA79EE}"/>
              </a:ext>
            </a:extLst>
          </p:cNvPr>
          <p:cNvSpPr/>
          <p:nvPr/>
        </p:nvSpPr>
        <p:spPr>
          <a:xfrm>
            <a:off x="6584326" y="5699999"/>
            <a:ext cx="624254" cy="265854"/>
          </a:xfrm>
          <a:prstGeom prst="rightArrow">
            <a:avLst/>
          </a:prstGeom>
          <a:solidFill>
            <a:srgbClr val="0096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9" name="Picture 11" descr="A close-up of a circuit board&#10;&#10;AI-generated content may be incorrect.">
            <a:extLst>
              <a:ext uri="{FF2B5EF4-FFF2-40B4-BE49-F238E27FC236}">
                <a16:creationId xmlns:a16="http://schemas.microsoft.com/office/drawing/2014/main" id="{100BDF4D-487A-4E6F-9FE4-5EA3F7C976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5" t="54008" r="43591" b="27976"/>
          <a:stretch/>
        </p:blipFill>
        <p:spPr>
          <a:xfrm rot="10800000">
            <a:off x="1189914" y="4583342"/>
            <a:ext cx="1535699" cy="1449224"/>
          </a:xfrm>
          <a:prstGeom prst="rect">
            <a:avLst/>
          </a:prstGeom>
        </p:spPr>
      </p:pic>
      <p:sp>
        <p:nvSpPr>
          <p:cNvPr id="41" name="TextBox 9">
            <a:extLst>
              <a:ext uri="{FF2B5EF4-FFF2-40B4-BE49-F238E27FC236}">
                <a16:creationId xmlns:a16="http://schemas.microsoft.com/office/drawing/2014/main" id="{FF39BBBC-715C-4A6B-80A9-AAA1F95A9D78}"/>
              </a:ext>
            </a:extLst>
          </p:cNvPr>
          <p:cNvSpPr txBox="1"/>
          <p:nvPr/>
        </p:nvSpPr>
        <p:spPr>
          <a:xfrm>
            <a:off x="613101" y="6010168"/>
            <a:ext cx="2689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err="1">
                <a:solidFill>
                  <a:schemeClr val="tx2"/>
                </a:solidFill>
              </a:rPr>
              <a:t>MiniCACTUS</a:t>
            </a:r>
            <a:r>
              <a:rPr lang="en-US" sz="1200" dirty="0">
                <a:solidFill>
                  <a:schemeClr val="tx2"/>
                </a:solidFill>
              </a:rPr>
              <a:t> v2 wire-bonded on its PCB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67A9551-4AF5-4CF5-BA7D-74CBE75AA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102" y="5308059"/>
            <a:ext cx="1535700" cy="83648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EEC9FC5-B269-4431-AA21-3BD4E251E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8411" y="5327933"/>
            <a:ext cx="2090748" cy="866232"/>
          </a:xfrm>
          <a:prstGeom prst="rect">
            <a:avLst/>
          </a:prstGeom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id="{6881455D-FDBF-4D57-A80F-46EF0B3C5E4A}"/>
              </a:ext>
            </a:extLst>
          </p:cNvPr>
          <p:cNvSpPr txBox="1"/>
          <p:nvPr/>
        </p:nvSpPr>
        <p:spPr>
          <a:xfrm>
            <a:off x="4830523" y="6188963"/>
            <a:ext cx="1147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err="1">
                <a:solidFill>
                  <a:schemeClr val="tx2"/>
                </a:solidFill>
              </a:rPr>
              <a:t>MiniCACTUS</a:t>
            </a:r>
            <a:r>
              <a:rPr lang="en-US" sz="1200" dirty="0">
                <a:solidFill>
                  <a:schemeClr val="tx2"/>
                </a:solidFill>
              </a:rPr>
              <a:t> v1</a:t>
            </a: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9B80ABC6-37F1-4808-882A-3E9FB3966968}"/>
              </a:ext>
            </a:extLst>
          </p:cNvPr>
          <p:cNvSpPr txBox="1"/>
          <p:nvPr/>
        </p:nvSpPr>
        <p:spPr>
          <a:xfrm>
            <a:off x="8269942" y="6188963"/>
            <a:ext cx="1147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err="1">
                <a:solidFill>
                  <a:schemeClr val="tx2"/>
                </a:solidFill>
              </a:rPr>
              <a:t>MiniCACTUS</a:t>
            </a:r>
            <a:r>
              <a:rPr lang="en-US" sz="1200" dirty="0">
                <a:solidFill>
                  <a:schemeClr val="tx2"/>
                </a:solidFill>
              </a:rPr>
              <a:t> v2</a:t>
            </a:r>
          </a:p>
        </p:txBody>
      </p:sp>
    </p:spTree>
    <p:extLst>
      <p:ext uri="{BB962C8B-B14F-4D97-AF65-F5344CB8AC3E}">
        <p14:creationId xmlns:p14="http://schemas.microsoft.com/office/powerpoint/2010/main" val="398748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DB0C82-C06F-46A7-AA75-7BC52A4F0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0BDC-E08D-48C8-8DC2-A2CA39AD3900}" type="slidenum">
              <a:rPr lang="en-US" smtClean="0"/>
              <a:t>5</a:t>
            </a:fld>
            <a:endParaRPr lang="en-US" dirty="0"/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5A49B4D5-2D27-4F61-BC84-060065F5DE75}"/>
              </a:ext>
            </a:extLst>
          </p:cNvPr>
          <p:cNvSpPr txBox="1"/>
          <p:nvPr/>
        </p:nvSpPr>
        <p:spPr>
          <a:xfrm>
            <a:off x="1771242" y="359999"/>
            <a:ext cx="8655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Typical architecture of front-ends of CACTUS/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MiniCACTUS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sensors</a:t>
            </a:r>
          </a:p>
        </p:txBody>
      </p:sp>
      <p:cxnSp>
        <p:nvCxnSpPr>
          <p:cNvPr id="109" name="Connecteur droit 108">
            <a:extLst>
              <a:ext uri="{FF2B5EF4-FFF2-40B4-BE49-F238E27FC236}">
                <a16:creationId xmlns:a16="http://schemas.microsoft.com/office/drawing/2014/main" id="{69F6EFBE-C9FE-4CFE-842E-CFFFB33E2D8D}"/>
              </a:ext>
            </a:extLst>
          </p:cNvPr>
          <p:cNvCxnSpPr/>
          <p:nvPr/>
        </p:nvCxnSpPr>
        <p:spPr>
          <a:xfrm flipV="1">
            <a:off x="7361563" y="3387457"/>
            <a:ext cx="0" cy="4024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AD2F2D20-A236-403E-9AA7-51F1313F7027}"/>
              </a:ext>
            </a:extLst>
          </p:cNvPr>
          <p:cNvCxnSpPr>
            <a:stCxn id="147" idx="2"/>
          </p:cNvCxnSpPr>
          <p:nvPr/>
        </p:nvCxnSpPr>
        <p:spPr>
          <a:xfrm flipH="1" flipV="1">
            <a:off x="3762906" y="1952110"/>
            <a:ext cx="655625" cy="59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3DE52160-EE5C-41DE-9E1B-DC3C800E3148}"/>
              </a:ext>
            </a:extLst>
          </p:cNvPr>
          <p:cNvCxnSpPr/>
          <p:nvPr/>
        </p:nvCxnSpPr>
        <p:spPr>
          <a:xfrm flipH="1">
            <a:off x="3550097" y="3077546"/>
            <a:ext cx="643357" cy="41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09BE9AFB-B562-4DFE-8664-511137E95D33}"/>
              </a:ext>
            </a:extLst>
          </p:cNvPr>
          <p:cNvCxnSpPr>
            <a:endCxn id="137" idx="0"/>
          </p:cNvCxnSpPr>
          <p:nvPr/>
        </p:nvCxnSpPr>
        <p:spPr>
          <a:xfrm flipH="1">
            <a:off x="5143151" y="3092444"/>
            <a:ext cx="714257" cy="23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4BF27FFA-2AD0-4614-BC87-9B3D4FF4CEC8}"/>
              </a:ext>
            </a:extLst>
          </p:cNvPr>
          <p:cNvCxnSpPr/>
          <p:nvPr/>
        </p:nvCxnSpPr>
        <p:spPr>
          <a:xfrm flipH="1">
            <a:off x="4721336" y="1952109"/>
            <a:ext cx="661996" cy="8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D90B758C-4673-4865-9151-B78220D9AF86}"/>
              </a:ext>
            </a:extLst>
          </p:cNvPr>
          <p:cNvCxnSpPr/>
          <p:nvPr/>
        </p:nvCxnSpPr>
        <p:spPr>
          <a:xfrm>
            <a:off x="4558207" y="1505367"/>
            <a:ext cx="0" cy="2175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E94D4B60-CB52-49F6-B916-2FBA6B948155}"/>
              </a:ext>
            </a:extLst>
          </p:cNvPr>
          <p:cNvCxnSpPr/>
          <p:nvPr/>
        </p:nvCxnSpPr>
        <p:spPr>
          <a:xfrm>
            <a:off x="4614416" y="1505367"/>
            <a:ext cx="0" cy="2175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>
            <a:extLst>
              <a:ext uri="{FF2B5EF4-FFF2-40B4-BE49-F238E27FC236}">
                <a16:creationId xmlns:a16="http://schemas.microsoft.com/office/drawing/2014/main" id="{2F22C373-79CC-4FE9-8702-2918A4D17842}"/>
              </a:ext>
            </a:extLst>
          </p:cNvPr>
          <p:cNvCxnSpPr/>
          <p:nvPr/>
        </p:nvCxnSpPr>
        <p:spPr>
          <a:xfrm flipH="1">
            <a:off x="3762906" y="1611044"/>
            <a:ext cx="795302" cy="9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CA56CA0B-5800-42A6-A72C-0E2E532EA2D0}"/>
              </a:ext>
            </a:extLst>
          </p:cNvPr>
          <p:cNvCxnSpPr/>
          <p:nvPr/>
        </p:nvCxnSpPr>
        <p:spPr>
          <a:xfrm flipH="1" flipV="1">
            <a:off x="4614416" y="1611946"/>
            <a:ext cx="757548" cy="3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ZoneTexte 117">
            <a:extLst>
              <a:ext uri="{FF2B5EF4-FFF2-40B4-BE49-F238E27FC236}">
                <a16:creationId xmlns:a16="http://schemas.microsoft.com/office/drawing/2014/main" id="{C2115C85-F612-4C62-B5C8-8756D54E5A75}"/>
              </a:ext>
            </a:extLst>
          </p:cNvPr>
          <p:cNvSpPr txBox="1"/>
          <p:nvPr/>
        </p:nvSpPr>
        <p:spPr>
          <a:xfrm>
            <a:off x="4212411" y="2060997"/>
            <a:ext cx="760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IFB</a:t>
            </a:r>
          </a:p>
        </p:txBody>
      </p: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7CC0E36F-AB89-4501-A73B-40BBF8A7E597}"/>
              </a:ext>
            </a:extLst>
          </p:cNvPr>
          <p:cNvCxnSpPr/>
          <p:nvPr/>
        </p:nvCxnSpPr>
        <p:spPr>
          <a:xfrm>
            <a:off x="3107720" y="2981379"/>
            <a:ext cx="0" cy="2175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D6491BE0-74CB-4175-BE52-9B08FA6DC73A}"/>
              </a:ext>
            </a:extLst>
          </p:cNvPr>
          <p:cNvCxnSpPr/>
          <p:nvPr/>
        </p:nvCxnSpPr>
        <p:spPr>
          <a:xfrm>
            <a:off x="3163929" y="2981379"/>
            <a:ext cx="0" cy="2175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3B6A96FD-07AC-450C-9CC4-657B6FF6230E}"/>
              </a:ext>
            </a:extLst>
          </p:cNvPr>
          <p:cNvCxnSpPr>
            <a:endCxn id="128" idx="6"/>
          </p:cNvCxnSpPr>
          <p:nvPr/>
        </p:nvCxnSpPr>
        <p:spPr>
          <a:xfrm flipH="1" flipV="1">
            <a:off x="2667291" y="3085833"/>
            <a:ext cx="442787" cy="23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ZoneTexte 121">
            <a:extLst>
              <a:ext uri="{FF2B5EF4-FFF2-40B4-BE49-F238E27FC236}">
                <a16:creationId xmlns:a16="http://schemas.microsoft.com/office/drawing/2014/main" id="{EBB7C9E0-F4EB-440F-9C1A-5DAFD4DB2931}"/>
              </a:ext>
            </a:extLst>
          </p:cNvPr>
          <p:cNvSpPr txBox="1"/>
          <p:nvPr/>
        </p:nvSpPr>
        <p:spPr>
          <a:xfrm>
            <a:off x="2896109" y="2688973"/>
            <a:ext cx="490752" cy="348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Cac</a:t>
            </a:r>
          </a:p>
        </p:txBody>
      </p:sp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id="{2E7171E9-B2F7-4DA4-B208-27FDEB1241C6}"/>
              </a:ext>
            </a:extLst>
          </p:cNvPr>
          <p:cNvCxnSpPr/>
          <p:nvPr/>
        </p:nvCxnSpPr>
        <p:spPr>
          <a:xfrm flipH="1" flipV="1">
            <a:off x="3755444" y="1601311"/>
            <a:ext cx="1146" cy="14573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5B654B15-8364-4C06-A2B3-04EE01CBE0B3}"/>
              </a:ext>
            </a:extLst>
          </p:cNvPr>
          <p:cNvCxnSpPr/>
          <p:nvPr/>
        </p:nvCxnSpPr>
        <p:spPr>
          <a:xfrm flipV="1">
            <a:off x="2698089" y="3407212"/>
            <a:ext cx="540" cy="1798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>
            <a:extLst>
              <a:ext uri="{FF2B5EF4-FFF2-40B4-BE49-F238E27FC236}">
                <a16:creationId xmlns:a16="http://schemas.microsoft.com/office/drawing/2014/main" id="{1AEF034C-1F05-4401-B458-F4F0EBE94A1F}"/>
              </a:ext>
            </a:extLst>
          </p:cNvPr>
          <p:cNvCxnSpPr>
            <a:stCxn id="203" idx="0"/>
          </p:cNvCxnSpPr>
          <p:nvPr/>
        </p:nvCxnSpPr>
        <p:spPr>
          <a:xfrm flipH="1" flipV="1">
            <a:off x="2698089" y="2523207"/>
            <a:ext cx="541" cy="7166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Ellipse 125">
            <a:extLst>
              <a:ext uri="{FF2B5EF4-FFF2-40B4-BE49-F238E27FC236}">
                <a16:creationId xmlns:a16="http://schemas.microsoft.com/office/drawing/2014/main" id="{5E1DF5B9-8366-4B8C-B568-759EC8506B43}"/>
              </a:ext>
            </a:extLst>
          </p:cNvPr>
          <p:cNvSpPr/>
          <p:nvPr/>
        </p:nvSpPr>
        <p:spPr>
          <a:xfrm flipH="1">
            <a:off x="3735280" y="3058636"/>
            <a:ext cx="56208" cy="543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7" name="Connecteur droit 126">
            <a:extLst>
              <a:ext uri="{FF2B5EF4-FFF2-40B4-BE49-F238E27FC236}">
                <a16:creationId xmlns:a16="http://schemas.microsoft.com/office/drawing/2014/main" id="{D028EB04-3845-4A85-B23D-861F6A9A1EF8}"/>
              </a:ext>
            </a:extLst>
          </p:cNvPr>
          <p:cNvCxnSpPr/>
          <p:nvPr/>
        </p:nvCxnSpPr>
        <p:spPr>
          <a:xfrm flipH="1" flipV="1">
            <a:off x="2582261" y="1788180"/>
            <a:ext cx="2248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Ellipse 127">
            <a:extLst>
              <a:ext uri="{FF2B5EF4-FFF2-40B4-BE49-F238E27FC236}">
                <a16:creationId xmlns:a16="http://schemas.microsoft.com/office/drawing/2014/main" id="{ED880859-84C5-4B14-9DD3-E084C9C3D248}"/>
              </a:ext>
            </a:extLst>
          </p:cNvPr>
          <p:cNvSpPr/>
          <p:nvPr/>
        </p:nvSpPr>
        <p:spPr>
          <a:xfrm flipH="1">
            <a:off x="2667291" y="3058636"/>
            <a:ext cx="56208" cy="543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D064E18F-D828-4433-A11A-85722E8C7EFC}"/>
              </a:ext>
            </a:extLst>
          </p:cNvPr>
          <p:cNvSpPr txBox="1"/>
          <p:nvPr/>
        </p:nvSpPr>
        <p:spPr>
          <a:xfrm>
            <a:off x="2430830" y="3554563"/>
            <a:ext cx="512025" cy="348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/>
              <a:t>-HV</a:t>
            </a:r>
          </a:p>
        </p:txBody>
      </p:sp>
      <p:cxnSp>
        <p:nvCxnSpPr>
          <p:cNvPr id="130" name="Connecteur droit 129">
            <a:extLst>
              <a:ext uri="{FF2B5EF4-FFF2-40B4-BE49-F238E27FC236}">
                <a16:creationId xmlns:a16="http://schemas.microsoft.com/office/drawing/2014/main" id="{89D5A971-5E02-4B23-B393-4B1E00B66C56}"/>
              </a:ext>
            </a:extLst>
          </p:cNvPr>
          <p:cNvCxnSpPr/>
          <p:nvPr/>
        </p:nvCxnSpPr>
        <p:spPr>
          <a:xfrm flipH="1" flipV="1">
            <a:off x="5916662" y="3094976"/>
            <a:ext cx="1202044" cy="223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F8EA47D5-DFC3-4937-A5E1-90ED7F03D655}"/>
              </a:ext>
            </a:extLst>
          </p:cNvPr>
          <p:cNvCxnSpPr/>
          <p:nvPr/>
        </p:nvCxnSpPr>
        <p:spPr>
          <a:xfrm>
            <a:off x="5859577" y="2980533"/>
            <a:ext cx="0" cy="2175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131">
            <a:extLst>
              <a:ext uri="{FF2B5EF4-FFF2-40B4-BE49-F238E27FC236}">
                <a16:creationId xmlns:a16="http://schemas.microsoft.com/office/drawing/2014/main" id="{85FE39ED-B9E2-427C-BE4D-1DDEA7B239BC}"/>
              </a:ext>
            </a:extLst>
          </p:cNvPr>
          <p:cNvCxnSpPr/>
          <p:nvPr/>
        </p:nvCxnSpPr>
        <p:spPr>
          <a:xfrm>
            <a:off x="5915786" y="2980533"/>
            <a:ext cx="0" cy="2175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>
            <a:extLst>
              <a:ext uri="{FF2B5EF4-FFF2-40B4-BE49-F238E27FC236}">
                <a16:creationId xmlns:a16="http://schemas.microsoft.com/office/drawing/2014/main" id="{96EBFF0D-F87B-4BC2-87FE-679C36B401D0}"/>
              </a:ext>
            </a:extLst>
          </p:cNvPr>
          <p:cNvCxnSpPr>
            <a:stCxn id="167" idx="3"/>
          </p:cNvCxnSpPr>
          <p:nvPr/>
        </p:nvCxnSpPr>
        <p:spPr>
          <a:xfrm flipH="1" flipV="1">
            <a:off x="6268622" y="2395596"/>
            <a:ext cx="822" cy="20274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>
            <a:extLst>
              <a:ext uri="{FF2B5EF4-FFF2-40B4-BE49-F238E27FC236}">
                <a16:creationId xmlns:a16="http://schemas.microsoft.com/office/drawing/2014/main" id="{212DDBA7-3547-4DBA-A424-7862B4676F2B}"/>
              </a:ext>
            </a:extLst>
          </p:cNvPr>
          <p:cNvSpPr/>
          <p:nvPr/>
        </p:nvSpPr>
        <p:spPr>
          <a:xfrm rot="5400000">
            <a:off x="6085683" y="2629260"/>
            <a:ext cx="356513" cy="11942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9CFC6D1D-E9B0-4E55-A40E-1A7129692D71}"/>
              </a:ext>
            </a:extLst>
          </p:cNvPr>
          <p:cNvSpPr/>
          <p:nvPr/>
        </p:nvSpPr>
        <p:spPr>
          <a:xfrm flipH="1">
            <a:off x="6239124" y="3072905"/>
            <a:ext cx="56208" cy="543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FF823351-8730-44D5-8EBB-56B272BA0571}"/>
              </a:ext>
            </a:extLst>
          </p:cNvPr>
          <p:cNvSpPr txBox="1"/>
          <p:nvPr/>
        </p:nvSpPr>
        <p:spPr>
          <a:xfrm>
            <a:off x="5822741" y="2069083"/>
            <a:ext cx="437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/>
              <a:t>BL</a:t>
            </a:r>
          </a:p>
        </p:txBody>
      </p:sp>
      <p:sp>
        <p:nvSpPr>
          <p:cNvPr id="137" name="Triangle isocèle 136">
            <a:extLst>
              <a:ext uri="{FF2B5EF4-FFF2-40B4-BE49-F238E27FC236}">
                <a16:creationId xmlns:a16="http://schemas.microsoft.com/office/drawing/2014/main" id="{5B5A68AB-BEDB-4D94-9670-1F3AA17CCFF5}"/>
              </a:ext>
            </a:extLst>
          </p:cNvPr>
          <p:cNvSpPr/>
          <p:nvPr/>
        </p:nvSpPr>
        <p:spPr>
          <a:xfrm rot="5400000">
            <a:off x="4111224" y="2607935"/>
            <a:ext cx="1090155" cy="973700"/>
          </a:xfrm>
          <a:prstGeom prst="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90FA00F3-4A35-41EC-899C-4F9EB15827DD}"/>
              </a:ext>
            </a:extLst>
          </p:cNvPr>
          <p:cNvSpPr txBox="1"/>
          <p:nvPr/>
        </p:nvSpPr>
        <p:spPr>
          <a:xfrm>
            <a:off x="6361591" y="1643041"/>
            <a:ext cx="629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/>
              <a:t>DAC</a:t>
            </a: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26BAC333-F0CF-41D7-8C34-0F0CE1BAE4B8}"/>
              </a:ext>
            </a:extLst>
          </p:cNvPr>
          <p:cNvSpPr txBox="1"/>
          <p:nvPr/>
        </p:nvSpPr>
        <p:spPr>
          <a:xfrm>
            <a:off x="4391690" y="1206196"/>
            <a:ext cx="476989" cy="348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err="1"/>
              <a:t>Cfb</a:t>
            </a:r>
            <a:endParaRPr lang="fr-FR" sz="1600" b="1" dirty="0"/>
          </a:p>
        </p:txBody>
      </p: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8CE6C3E1-BFC6-4568-849B-9FA5FFFDA9B8}"/>
              </a:ext>
            </a:extLst>
          </p:cNvPr>
          <p:cNvCxnSpPr/>
          <p:nvPr/>
        </p:nvCxnSpPr>
        <p:spPr>
          <a:xfrm flipV="1">
            <a:off x="5371960" y="1612273"/>
            <a:ext cx="0" cy="147789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Ellipse 140">
            <a:extLst>
              <a:ext uri="{FF2B5EF4-FFF2-40B4-BE49-F238E27FC236}">
                <a16:creationId xmlns:a16="http://schemas.microsoft.com/office/drawing/2014/main" id="{5717061C-C5A5-4BA8-818D-1B227F59A504}"/>
              </a:ext>
            </a:extLst>
          </p:cNvPr>
          <p:cNvSpPr/>
          <p:nvPr/>
        </p:nvSpPr>
        <p:spPr>
          <a:xfrm flipH="1">
            <a:off x="5340628" y="3062969"/>
            <a:ext cx="56208" cy="543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Triangle isocèle 141">
            <a:extLst>
              <a:ext uri="{FF2B5EF4-FFF2-40B4-BE49-F238E27FC236}">
                <a16:creationId xmlns:a16="http://schemas.microsoft.com/office/drawing/2014/main" id="{168370A4-A5E8-44B7-944E-A916E1FE545D}"/>
              </a:ext>
            </a:extLst>
          </p:cNvPr>
          <p:cNvSpPr/>
          <p:nvPr/>
        </p:nvSpPr>
        <p:spPr>
          <a:xfrm rot="5400000">
            <a:off x="7033703" y="2925039"/>
            <a:ext cx="681093" cy="651433"/>
          </a:xfrm>
          <a:prstGeom prst="triangl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id="{A223AB6F-719B-48DD-99BA-925AE8B00A4A}"/>
              </a:ext>
            </a:extLst>
          </p:cNvPr>
          <p:cNvCxnSpPr/>
          <p:nvPr/>
        </p:nvCxnSpPr>
        <p:spPr>
          <a:xfrm flipH="1">
            <a:off x="6704798" y="3403731"/>
            <a:ext cx="34469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ZoneTexte 143">
            <a:extLst>
              <a:ext uri="{FF2B5EF4-FFF2-40B4-BE49-F238E27FC236}">
                <a16:creationId xmlns:a16="http://schemas.microsoft.com/office/drawing/2014/main" id="{6530982F-4369-46A9-AC2D-2DE830A45776}"/>
              </a:ext>
            </a:extLst>
          </p:cNvPr>
          <p:cNvSpPr txBox="1"/>
          <p:nvPr/>
        </p:nvSpPr>
        <p:spPr>
          <a:xfrm>
            <a:off x="6440776" y="3377701"/>
            <a:ext cx="562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err="1"/>
              <a:t>Vth</a:t>
            </a:r>
            <a:endParaRPr lang="fr-FR" sz="2000" b="1" dirty="0"/>
          </a:p>
        </p:txBody>
      </p:sp>
      <p:grpSp>
        <p:nvGrpSpPr>
          <p:cNvPr id="145" name="Groupe 144">
            <a:extLst>
              <a:ext uri="{FF2B5EF4-FFF2-40B4-BE49-F238E27FC236}">
                <a16:creationId xmlns:a16="http://schemas.microsoft.com/office/drawing/2014/main" id="{F627954C-6D62-4714-9822-AD22D4DB8C37}"/>
              </a:ext>
            </a:extLst>
          </p:cNvPr>
          <p:cNvGrpSpPr/>
          <p:nvPr/>
        </p:nvGrpSpPr>
        <p:grpSpPr>
          <a:xfrm>
            <a:off x="7128055" y="3123993"/>
            <a:ext cx="136909" cy="280796"/>
            <a:chOff x="7863553" y="3344049"/>
            <a:chExt cx="260548" cy="397537"/>
          </a:xfrm>
        </p:grpSpPr>
        <p:cxnSp>
          <p:nvCxnSpPr>
            <p:cNvPr id="205" name="Connecteur droit 204">
              <a:extLst>
                <a:ext uri="{FF2B5EF4-FFF2-40B4-BE49-F238E27FC236}">
                  <a16:creationId xmlns:a16="http://schemas.microsoft.com/office/drawing/2014/main" id="{CD72715C-D070-4530-A731-BFBC51F39D0C}"/>
                </a:ext>
              </a:extLst>
            </p:cNvPr>
            <p:cNvCxnSpPr/>
            <p:nvPr/>
          </p:nvCxnSpPr>
          <p:spPr>
            <a:xfrm flipH="1">
              <a:off x="7996541" y="3353115"/>
              <a:ext cx="366" cy="3884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Line 3">
              <a:extLst>
                <a:ext uri="{FF2B5EF4-FFF2-40B4-BE49-F238E27FC236}">
                  <a16:creationId xmlns:a16="http://schemas.microsoft.com/office/drawing/2014/main" id="{B9A0259E-3827-4B45-BBED-506D7874489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 flipV="1">
              <a:off x="7988722" y="3344049"/>
              <a:ext cx="13537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" name="Line 3">
              <a:extLst>
                <a:ext uri="{FF2B5EF4-FFF2-40B4-BE49-F238E27FC236}">
                  <a16:creationId xmlns:a16="http://schemas.microsoft.com/office/drawing/2014/main" id="{C3CF7D51-1C41-47AA-ADB8-60EBD662FA3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 flipV="1">
              <a:off x="7863553" y="3736364"/>
              <a:ext cx="13537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6" name="Groupe 145">
            <a:extLst>
              <a:ext uri="{FF2B5EF4-FFF2-40B4-BE49-F238E27FC236}">
                <a16:creationId xmlns:a16="http://schemas.microsoft.com/office/drawing/2014/main" id="{B04E1ECA-338F-496A-8B5B-5E0EF6C36119}"/>
              </a:ext>
            </a:extLst>
          </p:cNvPr>
          <p:cNvGrpSpPr/>
          <p:nvPr/>
        </p:nvGrpSpPr>
        <p:grpSpPr>
          <a:xfrm>
            <a:off x="2567874" y="3236011"/>
            <a:ext cx="261511" cy="166888"/>
            <a:chOff x="331306" y="2043110"/>
            <a:chExt cx="573977" cy="414340"/>
          </a:xfrm>
        </p:grpSpPr>
        <p:sp>
          <p:nvSpPr>
            <p:cNvPr id="203" name="Triangle isocèle 202">
              <a:extLst>
                <a:ext uri="{FF2B5EF4-FFF2-40B4-BE49-F238E27FC236}">
                  <a16:creationId xmlns:a16="http://schemas.microsoft.com/office/drawing/2014/main" id="{7D04357A-4E8A-4997-85BE-D0F719DE404B}"/>
                </a:ext>
              </a:extLst>
            </p:cNvPr>
            <p:cNvSpPr/>
            <p:nvPr/>
          </p:nvSpPr>
          <p:spPr>
            <a:xfrm>
              <a:off x="361950" y="2052637"/>
              <a:ext cx="512691" cy="404813"/>
            </a:xfrm>
            <a:prstGeom prst="triangl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4" name="Connecteur droit 203">
              <a:extLst>
                <a:ext uri="{FF2B5EF4-FFF2-40B4-BE49-F238E27FC236}">
                  <a16:creationId xmlns:a16="http://schemas.microsoft.com/office/drawing/2014/main" id="{BF79DB2E-4191-4C9A-8D95-8505B5405744}"/>
                </a:ext>
              </a:extLst>
            </p:cNvPr>
            <p:cNvCxnSpPr/>
            <p:nvPr/>
          </p:nvCxnSpPr>
          <p:spPr>
            <a:xfrm flipV="1">
              <a:off x="331306" y="2043110"/>
              <a:ext cx="573977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Ellipse 146">
            <a:extLst>
              <a:ext uri="{FF2B5EF4-FFF2-40B4-BE49-F238E27FC236}">
                <a16:creationId xmlns:a16="http://schemas.microsoft.com/office/drawing/2014/main" id="{A06A7703-2F97-45A9-AF7A-96DA7D706C59}"/>
              </a:ext>
            </a:extLst>
          </p:cNvPr>
          <p:cNvSpPr/>
          <p:nvPr/>
        </p:nvSpPr>
        <p:spPr>
          <a:xfrm>
            <a:off x="4418531" y="1872160"/>
            <a:ext cx="175006" cy="16108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B5195687-00E0-4ED1-94D6-25EC93564AE0}"/>
              </a:ext>
            </a:extLst>
          </p:cNvPr>
          <p:cNvSpPr/>
          <p:nvPr/>
        </p:nvSpPr>
        <p:spPr>
          <a:xfrm>
            <a:off x="4542682" y="1871568"/>
            <a:ext cx="175006" cy="16108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Connecteur droit avec flèche 148">
            <a:extLst>
              <a:ext uri="{FF2B5EF4-FFF2-40B4-BE49-F238E27FC236}">
                <a16:creationId xmlns:a16="http://schemas.microsoft.com/office/drawing/2014/main" id="{95B499CE-45A8-4E51-99E8-293F7E25992B}"/>
              </a:ext>
            </a:extLst>
          </p:cNvPr>
          <p:cNvCxnSpPr/>
          <p:nvPr/>
        </p:nvCxnSpPr>
        <p:spPr>
          <a:xfrm flipV="1">
            <a:off x="6100437" y="2567155"/>
            <a:ext cx="372678" cy="228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avec flèche 149">
            <a:extLst>
              <a:ext uri="{FF2B5EF4-FFF2-40B4-BE49-F238E27FC236}">
                <a16:creationId xmlns:a16="http://schemas.microsoft.com/office/drawing/2014/main" id="{22FCE90B-644C-4288-B5F7-C9BC9D3AAB2F}"/>
              </a:ext>
            </a:extLst>
          </p:cNvPr>
          <p:cNvCxnSpPr/>
          <p:nvPr/>
        </p:nvCxnSpPr>
        <p:spPr>
          <a:xfrm flipV="1">
            <a:off x="4436393" y="1773810"/>
            <a:ext cx="279286" cy="33429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>
            <a:extLst>
              <a:ext uri="{FF2B5EF4-FFF2-40B4-BE49-F238E27FC236}">
                <a16:creationId xmlns:a16="http://schemas.microsoft.com/office/drawing/2014/main" id="{D6FC925D-2985-4CD3-972F-798092EBE824}"/>
              </a:ext>
            </a:extLst>
          </p:cNvPr>
          <p:cNvCxnSpPr/>
          <p:nvPr/>
        </p:nvCxnSpPr>
        <p:spPr>
          <a:xfrm flipV="1">
            <a:off x="7698894" y="3250756"/>
            <a:ext cx="549909" cy="7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Pentagone 50">
            <a:extLst>
              <a:ext uri="{FF2B5EF4-FFF2-40B4-BE49-F238E27FC236}">
                <a16:creationId xmlns:a16="http://schemas.microsoft.com/office/drawing/2014/main" id="{B51FF911-F82F-478F-87A5-42A7BF0E52E0}"/>
              </a:ext>
            </a:extLst>
          </p:cNvPr>
          <p:cNvSpPr/>
          <p:nvPr/>
        </p:nvSpPr>
        <p:spPr>
          <a:xfrm>
            <a:off x="6364059" y="1647482"/>
            <a:ext cx="762213" cy="385169"/>
          </a:xfrm>
          <a:prstGeom prst="homePlat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lèche droite 51">
            <a:extLst>
              <a:ext uri="{FF2B5EF4-FFF2-40B4-BE49-F238E27FC236}">
                <a16:creationId xmlns:a16="http://schemas.microsoft.com/office/drawing/2014/main" id="{8DADCDA5-07B1-4AFC-BCA5-029112DE4C0F}"/>
              </a:ext>
            </a:extLst>
          </p:cNvPr>
          <p:cNvSpPr/>
          <p:nvPr/>
        </p:nvSpPr>
        <p:spPr>
          <a:xfrm>
            <a:off x="6014450" y="1802010"/>
            <a:ext cx="332720" cy="11332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ZoneTexte 153">
            <a:extLst>
              <a:ext uri="{FF2B5EF4-FFF2-40B4-BE49-F238E27FC236}">
                <a16:creationId xmlns:a16="http://schemas.microsoft.com/office/drawing/2014/main" id="{49C1053C-4B0F-4516-9662-AF7A3B6BF580}"/>
              </a:ext>
            </a:extLst>
          </p:cNvPr>
          <p:cNvSpPr txBox="1"/>
          <p:nvPr/>
        </p:nvSpPr>
        <p:spPr>
          <a:xfrm>
            <a:off x="5664186" y="1509939"/>
            <a:ext cx="723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4-bits</a:t>
            </a:r>
            <a:endParaRPr lang="fr-FR" b="1" baseline="-25000" dirty="0"/>
          </a:p>
        </p:txBody>
      </p: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9D167315-FBDF-4DA0-A00E-F1D269E83A84}"/>
              </a:ext>
            </a:extLst>
          </p:cNvPr>
          <p:cNvCxnSpPr/>
          <p:nvPr/>
        </p:nvCxnSpPr>
        <p:spPr>
          <a:xfrm flipH="1">
            <a:off x="7136470" y="1840066"/>
            <a:ext cx="23390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>
            <a:extLst>
              <a:ext uri="{FF2B5EF4-FFF2-40B4-BE49-F238E27FC236}">
                <a16:creationId xmlns:a16="http://schemas.microsoft.com/office/drawing/2014/main" id="{33E53ACB-54E7-44D5-99B2-5E67AB82EFCF}"/>
              </a:ext>
            </a:extLst>
          </p:cNvPr>
          <p:cNvCxnSpPr/>
          <p:nvPr/>
        </p:nvCxnSpPr>
        <p:spPr>
          <a:xfrm flipV="1">
            <a:off x="7370375" y="1840066"/>
            <a:ext cx="0" cy="12432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ZoneTexte 156">
            <a:extLst>
              <a:ext uri="{FF2B5EF4-FFF2-40B4-BE49-F238E27FC236}">
                <a16:creationId xmlns:a16="http://schemas.microsoft.com/office/drawing/2014/main" id="{B20525DE-C5BD-4B71-BE89-DBCB3EEB317D}"/>
              </a:ext>
            </a:extLst>
          </p:cNvPr>
          <p:cNvSpPr txBox="1"/>
          <p:nvPr/>
        </p:nvSpPr>
        <p:spPr>
          <a:xfrm>
            <a:off x="4167087" y="2851376"/>
            <a:ext cx="676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/>
              <a:t>CSA</a:t>
            </a:r>
          </a:p>
        </p:txBody>
      </p:sp>
      <p:cxnSp>
        <p:nvCxnSpPr>
          <p:cNvPr id="158" name="Connecteur droit 157">
            <a:extLst>
              <a:ext uri="{FF2B5EF4-FFF2-40B4-BE49-F238E27FC236}">
                <a16:creationId xmlns:a16="http://schemas.microsoft.com/office/drawing/2014/main" id="{5AB130EB-85D2-43DF-81F4-C2B1C3B618CC}"/>
              </a:ext>
            </a:extLst>
          </p:cNvPr>
          <p:cNvCxnSpPr/>
          <p:nvPr/>
        </p:nvCxnSpPr>
        <p:spPr>
          <a:xfrm flipV="1">
            <a:off x="6112366" y="1797101"/>
            <a:ext cx="68444" cy="142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Pentagone 57">
            <a:extLst>
              <a:ext uri="{FF2B5EF4-FFF2-40B4-BE49-F238E27FC236}">
                <a16:creationId xmlns:a16="http://schemas.microsoft.com/office/drawing/2014/main" id="{7F0634AE-54A8-40E4-A89C-0D1A0D264506}"/>
              </a:ext>
            </a:extLst>
          </p:cNvPr>
          <p:cNvSpPr/>
          <p:nvPr/>
        </p:nvSpPr>
        <p:spPr>
          <a:xfrm>
            <a:off x="6571213" y="3365961"/>
            <a:ext cx="132692" cy="75264"/>
          </a:xfrm>
          <a:prstGeom prst="homePlat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Pentagone 58">
            <a:extLst>
              <a:ext uri="{FF2B5EF4-FFF2-40B4-BE49-F238E27FC236}">
                <a16:creationId xmlns:a16="http://schemas.microsoft.com/office/drawing/2014/main" id="{D2256DA1-16C3-4F92-81AA-77F2BF82D08C}"/>
              </a:ext>
            </a:extLst>
          </p:cNvPr>
          <p:cNvSpPr/>
          <p:nvPr/>
        </p:nvSpPr>
        <p:spPr>
          <a:xfrm rot="5400000">
            <a:off x="6203486" y="2288761"/>
            <a:ext cx="128407" cy="77775"/>
          </a:xfrm>
          <a:prstGeom prst="homePlat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D7C83EE3-18B3-4641-BEE0-F9F4A7E1937E}"/>
              </a:ext>
            </a:extLst>
          </p:cNvPr>
          <p:cNvCxnSpPr/>
          <p:nvPr/>
        </p:nvCxnSpPr>
        <p:spPr>
          <a:xfrm flipV="1">
            <a:off x="4614416" y="3401101"/>
            <a:ext cx="0" cy="4024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ZoneTexte 161">
            <a:extLst>
              <a:ext uri="{FF2B5EF4-FFF2-40B4-BE49-F238E27FC236}">
                <a16:creationId xmlns:a16="http://schemas.microsoft.com/office/drawing/2014/main" id="{5AFF4BC0-187F-487D-8B86-7CFA376985EF}"/>
              </a:ext>
            </a:extLst>
          </p:cNvPr>
          <p:cNvSpPr txBox="1"/>
          <p:nvPr/>
        </p:nvSpPr>
        <p:spPr>
          <a:xfrm>
            <a:off x="4290835" y="3755047"/>
            <a:ext cx="647162" cy="278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/>
              <a:t>Enable</a:t>
            </a:r>
            <a:endParaRPr lang="fr-FR" b="1" dirty="0"/>
          </a:p>
        </p:txBody>
      </p:sp>
      <p:sp>
        <p:nvSpPr>
          <p:cNvPr id="163" name="ZoneTexte 162">
            <a:extLst>
              <a:ext uri="{FF2B5EF4-FFF2-40B4-BE49-F238E27FC236}">
                <a16:creationId xmlns:a16="http://schemas.microsoft.com/office/drawing/2014/main" id="{66F5FD75-20E7-45C4-A684-C73C48463723}"/>
              </a:ext>
            </a:extLst>
          </p:cNvPr>
          <p:cNvSpPr txBox="1"/>
          <p:nvPr/>
        </p:nvSpPr>
        <p:spPr>
          <a:xfrm>
            <a:off x="7037560" y="3755047"/>
            <a:ext cx="647162" cy="278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/>
              <a:t>Enable</a:t>
            </a:r>
            <a:endParaRPr lang="fr-FR" b="1" dirty="0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BAFBFD70-BF10-4BA7-A983-C11F0ACB8522}"/>
              </a:ext>
            </a:extLst>
          </p:cNvPr>
          <p:cNvSpPr/>
          <p:nvPr/>
        </p:nvSpPr>
        <p:spPr>
          <a:xfrm>
            <a:off x="7262421" y="2068827"/>
            <a:ext cx="895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Th. </a:t>
            </a:r>
            <a:r>
              <a:rPr lang="fr-FR" b="1" dirty="0" err="1"/>
              <a:t>tuning</a:t>
            </a:r>
            <a:endParaRPr lang="fr-FR" b="1" baseline="-25000" dirty="0"/>
          </a:p>
        </p:txBody>
      </p:sp>
      <p:sp>
        <p:nvSpPr>
          <p:cNvPr id="165" name="Ellipse 164">
            <a:extLst>
              <a:ext uri="{FF2B5EF4-FFF2-40B4-BE49-F238E27FC236}">
                <a16:creationId xmlns:a16="http://schemas.microsoft.com/office/drawing/2014/main" id="{6916DEB4-BAA8-463A-9DD1-7F94F6EB4DAB}"/>
              </a:ext>
            </a:extLst>
          </p:cNvPr>
          <p:cNvSpPr/>
          <p:nvPr/>
        </p:nvSpPr>
        <p:spPr>
          <a:xfrm flipH="1">
            <a:off x="5334964" y="1917252"/>
            <a:ext cx="56208" cy="543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ZoneTexte 165">
            <a:extLst>
              <a:ext uri="{FF2B5EF4-FFF2-40B4-BE49-F238E27FC236}">
                <a16:creationId xmlns:a16="http://schemas.microsoft.com/office/drawing/2014/main" id="{AE5FDC25-BD6F-4B95-8DD6-D779D99BA88B}"/>
              </a:ext>
            </a:extLst>
          </p:cNvPr>
          <p:cNvSpPr txBox="1"/>
          <p:nvPr/>
        </p:nvSpPr>
        <p:spPr>
          <a:xfrm rot="5400000">
            <a:off x="8246459" y="3424088"/>
            <a:ext cx="119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CMOS buffers</a:t>
            </a:r>
          </a:p>
        </p:txBody>
      </p:sp>
      <p:sp>
        <p:nvSpPr>
          <p:cNvPr id="167" name="Triangle isocèle 166">
            <a:extLst>
              <a:ext uri="{FF2B5EF4-FFF2-40B4-BE49-F238E27FC236}">
                <a16:creationId xmlns:a16="http://schemas.microsoft.com/office/drawing/2014/main" id="{703E2BA0-2362-43F7-851E-9C3DE041CD82}"/>
              </a:ext>
            </a:extLst>
          </p:cNvPr>
          <p:cNvSpPr/>
          <p:nvPr/>
        </p:nvSpPr>
        <p:spPr>
          <a:xfrm rot="10800000">
            <a:off x="6007701" y="4423078"/>
            <a:ext cx="523486" cy="336721"/>
          </a:xfrm>
          <a:prstGeom prst="triangl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8" name="Connecteur droit 167">
            <a:extLst>
              <a:ext uri="{FF2B5EF4-FFF2-40B4-BE49-F238E27FC236}">
                <a16:creationId xmlns:a16="http://schemas.microsoft.com/office/drawing/2014/main" id="{85F80657-6206-4FB6-80E5-2442C33CA19F}"/>
              </a:ext>
            </a:extLst>
          </p:cNvPr>
          <p:cNvCxnSpPr/>
          <p:nvPr/>
        </p:nvCxnSpPr>
        <p:spPr>
          <a:xfrm rot="5400000" flipV="1">
            <a:off x="6031868" y="4992583"/>
            <a:ext cx="472217" cy="7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riangle isocèle 168">
            <a:extLst>
              <a:ext uri="{FF2B5EF4-FFF2-40B4-BE49-F238E27FC236}">
                <a16:creationId xmlns:a16="http://schemas.microsoft.com/office/drawing/2014/main" id="{3834A9F6-C42E-4C81-ACC5-5A4DBB07D8BD}"/>
              </a:ext>
            </a:extLst>
          </p:cNvPr>
          <p:cNvSpPr/>
          <p:nvPr/>
        </p:nvSpPr>
        <p:spPr>
          <a:xfrm rot="10800000">
            <a:off x="7971523" y="3587077"/>
            <a:ext cx="558478" cy="479822"/>
          </a:xfrm>
          <a:prstGeom prst="triangl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0" name="Connecteur droit 169">
            <a:extLst>
              <a:ext uri="{FF2B5EF4-FFF2-40B4-BE49-F238E27FC236}">
                <a16:creationId xmlns:a16="http://schemas.microsoft.com/office/drawing/2014/main" id="{29027AEA-8B94-413E-83AB-8D8573EC46A3}"/>
              </a:ext>
            </a:extLst>
          </p:cNvPr>
          <p:cNvCxnSpPr>
            <a:endCxn id="171" idx="3"/>
          </p:cNvCxnSpPr>
          <p:nvPr/>
        </p:nvCxnSpPr>
        <p:spPr>
          <a:xfrm rot="5400000" flipV="1">
            <a:off x="7980998" y="4330491"/>
            <a:ext cx="539851" cy="42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riangle isocèle 170">
            <a:extLst>
              <a:ext uri="{FF2B5EF4-FFF2-40B4-BE49-F238E27FC236}">
                <a16:creationId xmlns:a16="http://schemas.microsoft.com/office/drawing/2014/main" id="{57F9F0E6-3575-4605-A632-624292D025C3}"/>
              </a:ext>
            </a:extLst>
          </p:cNvPr>
          <p:cNvSpPr/>
          <p:nvPr/>
        </p:nvSpPr>
        <p:spPr>
          <a:xfrm rot="10800000">
            <a:off x="7973807" y="4602537"/>
            <a:ext cx="558478" cy="479822"/>
          </a:xfrm>
          <a:prstGeom prst="triangl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2" name="Connecteur droit 171">
            <a:extLst>
              <a:ext uri="{FF2B5EF4-FFF2-40B4-BE49-F238E27FC236}">
                <a16:creationId xmlns:a16="http://schemas.microsoft.com/office/drawing/2014/main" id="{C9682743-8329-44B2-A453-AF26E317383C}"/>
              </a:ext>
            </a:extLst>
          </p:cNvPr>
          <p:cNvCxnSpPr>
            <a:stCxn id="171" idx="1"/>
          </p:cNvCxnSpPr>
          <p:nvPr/>
        </p:nvCxnSpPr>
        <p:spPr>
          <a:xfrm rot="5400000" flipV="1">
            <a:off x="8199101" y="5036013"/>
            <a:ext cx="388781" cy="16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Ellipse 172">
            <a:extLst>
              <a:ext uri="{FF2B5EF4-FFF2-40B4-BE49-F238E27FC236}">
                <a16:creationId xmlns:a16="http://schemas.microsoft.com/office/drawing/2014/main" id="{723A67EA-1810-4FFC-A39D-9DD2AC1EECAA}"/>
              </a:ext>
            </a:extLst>
          </p:cNvPr>
          <p:cNvSpPr/>
          <p:nvPr/>
        </p:nvSpPr>
        <p:spPr>
          <a:xfrm rot="5400000" flipH="1">
            <a:off x="8085767" y="4875506"/>
            <a:ext cx="54393" cy="5620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4" name="Connecteur droit 173">
            <a:extLst>
              <a:ext uri="{FF2B5EF4-FFF2-40B4-BE49-F238E27FC236}">
                <a16:creationId xmlns:a16="http://schemas.microsoft.com/office/drawing/2014/main" id="{5452C79B-2F3D-4828-A2BB-A966A3781822}"/>
              </a:ext>
            </a:extLst>
          </p:cNvPr>
          <p:cNvCxnSpPr>
            <a:stCxn id="173" idx="2"/>
          </p:cNvCxnSpPr>
          <p:nvPr/>
        </p:nvCxnSpPr>
        <p:spPr>
          <a:xfrm rot="5400000" flipV="1">
            <a:off x="7964022" y="5079747"/>
            <a:ext cx="300420" cy="25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ZoneTexte 174">
            <a:extLst>
              <a:ext uri="{FF2B5EF4-FFF2-40B4-BE49-F238E27FC236}">
                <a16:creationId xmlns:a16="http://schemas.microsoft.com/office/drawing/2014/main" id="{B4C0C9EA-2574-4415-B667-3B805AE11304}"/>
              </a:ext>
            </a:extLst>
          </p:cNvPr>
          <p:cNvSpPr txBox="1"/>
          <p:nvPr/>
        </p:nvSpPr>
        <p:spPr>
          <a:xfrm rot="5400000">
            <a:off x="8246459" y="4520356"/>
            <a:ext cx="119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LVDS</a:t>
            </a:r>
          </a:p>
          <a:p>
            <a:pPr algn="ctr"/>
            <a:r>
              <a:rPr lang="fr-FR" b="1" dirty="0"/>
              <a:t>Output</a:t>
            </a:r>
          </a:p>
        </p:txBody>
      </p:sp>
      <p:grpSp>
        <p:nvGrpSpPr>
          <p:cNvPr id="176" name="Groupe 175">
            <a:extLst>
              <a:ext uri="{FF2B5EF4-FFF2-40B4-BE49-F238E27FC236}">
                <a16:creationId xmlns:a16="http://schemas.microsoft.com/office/drawing/2014/main" id="{407501E5-8E4A-4698-98C3-573E36BC980B}"/>
              </a:ext>
            </a:extLst>
          </p:cNvPr>
          <p:cNvGrpSpPr/>
          <p:nvPr/>
        </p:nvGrpSpPr>
        <p:grpSpPr>
          <a:xfrm>
            <a:off x="7875579" y="2846340"/>
            <a:ext cx="324900" cy="316127"/>
            <a:chOff x="9314039" y="3905067"/>
            <a:chExt cx="706154" cy="343799"/>
          </a:xfrm>
        </p:grpSpPr>
        <p:cxnSp>
          <p:nvCxnSpPr>
            <p:cNvPr id="198" name="Connecteur droit 197">
              <a:extLst>
                <a:ext uri="{FF2B5EF4-FFF2-40B4-BE49-F238E27FC236}">
                  <a16:creationId xmlns:a16="http://schemas.microsoft.com/office/drawing/2014/main" id="{D68C5669-06D1-4FA0-9D50-60BCA2E793AF}"/>
                </a:ext>
              </a:extLst>
            </p:cNvPr>
            <p:cNvCxnSpPr/>
            <p:nvPr/>
          </p:nvCxnSpPr>
          <p:spPr>
            <a:xfrm>
              <a:off x="9314039" y="4246653"/>
              <a:ext cx="221918" cy="221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cteur droit 198">
              <a:extLst>
                <a:ext uri="{FF2B5EF4-FFF2-40B4-BE49-F238E27FC236}">
                  <a16:creationId xmlns:a16="http://schemas.microsoft.com/office/drawing/2014/main" id="{0ADBE357-3EBA-4F34-B5A9-F700A0DECF56}"/>
                </a:ext>
              </a:extLst>
            </p:cNvPr>
            <p:cNvCxnSpPr/>
            <p:nvPr/>
          </p:nvCxnSpPr>
          <p:spPr>
            <a:xfrm>
              <a:off x="9798275" y="4246653"/>
              <a:ext cx="221918" cy="221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cteur droit 199">
              <a:extLst>
                <a:ext uri="{FF2B5EF4-FFF2-40B4-BE49-F238E27FC236}">
                  <a16:creationId xmlns:a16="http://schemas.microsoft.com/office/drawing/2014/main" id="{8B596A3E-A3AD-437F-BFF4-6ED2DFF6FFE0}"/>
                </a:ext>
              </a:extLst>
            </p:cNvPr>
            <p:cNvCxnSpPr/>
            <p:nvPr/>
          </p:nvCxnSpPr>
          <p:spPr>
            <a:xfrm flipV="1">
              <a:off x="9538793" y="3914076"/>
              <a:ext cx="259482" cy="98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cteur droit 200">
              <a:extLst>
                <a:ext uri="{FF2B5EF4-FFF2-40B4-BE49-F238E27FC236}">
                  <a16:creationId xmlns:a16="http://schemas.microsoft.com/office/drawing/2014/main" id="{F2016015-B71C-49DA-BCEB-7D2F0AD9433A}"/>
                </a:ext>
              </a:extLst>
            </p:cNvPr>
            <p:cNvCxnSpPr/>
            <p:nvPr/>
          </p:nvCxnSpPr>
          <p:spPr>
            <a:xfrm rot="5400000">
              <a:off x="9367461" y="4075290"/>
              <a:ext cx="341554" cy="110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cteur droit 201">
              <a:extLst>
                <a:ext uri="{FF2B5EF4-FFF2-40B4-BE49-F238E27FC236}">
                  <a16:creationId xmlns:a16="http://schemas.microsoft.com/office/drawing/2014/main" id="{CDFCB53A-7FFC-494E-8F05-96659F5B22CD}"/>
                </a:ext>
              </a:extLst>
            </p:cNvPr>
            <p:cNvCxnSpPr/>
            <p:nvPr/>
          </p:nvCxnSpPr>
          <p:spPr>
            <a:xfrm rot="5400000">
              <a:off x="9621998" y="4075290"/>
              <a:ext cx="341554" cy="110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Forme libre 75">
            <a:extLst>
              <a:ext uri="{FF2B5EF4-FFF2-40B4-BE49-F238E27FC236}">
                <a16:creationId xmlns:a16="http://schemas.microsoft.com/office/drawing/2014/main" id="{A0B30C33-5DD9-4F1C-AFB6-8BDE421FAFBD}"/>
              </a:ext>
            </a:extLst>
          </p:cNvPr>
          <p:cNvSpPr/>
          <p:nvPr/>
        </p:nvSpPr>
        <p:spPr>
          <a:xfrm>
            <a:off x="5709756" y="3676865"/>
            <a:ext cx="468726" cy="367227"/>
          </a:xfrm>
          <a:custGeom>
            <a:avLst/>
            <a:gdLst>
              <a:gd name="connsiteX0" fmla="*/ 0 w 576219"/>
              <a:gd name="connsiteY0" fmla="*/ 392919 h 431597"/>
              <a:gd name="connsiteX1" fmla="*/ 116681 w 576219"/>
              <a:gd name="connsiteY1" fmla="*/ 13 h 431597"/>
              <a:gd name="connsiteX2" fmla="*/ 340519 w 576219"/>
              <a:gd name="connsiteY2" fmla="*/ 378632 h 431597"/>
              <a:gd name="connsiteX3" fmla="*/ 552450 w 576219"/>
              <a:gd name="connsiteY3" fmla="*/ 428638 h 431597"/>
              <a:gd name="connsiteX4" fmla="*/ 561975 w 576219"/>
              <a:gd name="connsiteY4" fmla="*/ 421494 h 431597"/>
              <a:gd name="connsiteX0" fmla="*/ 0 w 588617"/>
              <a:gd name="connsiteY0" fmla="*/ 441455 h 441456"/>
              <a:gd name="connsiteX1" fmla="*/ 129079 w 588617"/>
              <a:gd name="connsiteY1" fmla="*/ 250 h 441456"/>
              <a:gd name="connsiteX2" fmla="*/ 352917 w 588617"/>
              <a:gd name="connsiteY2" fmla="*/ 378869 h 441456"/>
              <a:gd name="connsiteX3" fmla="*/ 564848 w 588617"/>
              <a:gd name="connsiteY3" fmla="*/ 428875 h 441456"/>
              <a:gd name="connsiteX4" fmla="*/ 574373 w 588617"/>
              <a:gd name="connsiteY4" fmla="*/ 421731 h 441456"/>
              <a:gd name="connsiteX0" fmla="*/ 0 w 608976"/>
              <a:gd name="connsiteY0" fmla="*/ 441456 h 441456"/>
              <a:gd name="connsiteX1" fmla="*/ 129079 w 608976"/>
              <a:gd name="connsiteY1" fmla="*/ 251 h 441456"/>
              <a:gd name="connsiteX2" fmla="*/ 352917 w 608976"/>
              <a:gd name="connsiteY2" fmla="*/ 378870 h 441456"/>
              <a:gd name="connsiteX3" fmla="*/ 564848 w 608976"/>
              <a:gd name="connsiteY3" fmla="*/ 428876 h 441456"/>
              <a:gd name="connsiteX4" fmla="*/ 603299 w 608976"/>
              <a:gd name="connsiteY4" fmla="*/ 424573 h 441456"/>
              <a:gd name="connsiteX0" fmla="*/ 0 w 600710"/>
              <a:gd name="connsiteY0" fmla="*/ 407165 h 432554"/>
              <a:gd name="connsiteX1" fmla="*/ 120813 w 600710"/>
              <a:gd name="connsiteY1" fmla="*/ 54 h 432554"/>
              <a:gd name="connsiteX2" fmla="*/ 344651 w 600710"/>
              <a:gd name="connsiteY2" fmla="*/ 378673 h 432554"/>
              <a:gd name="connsiteX3" fmla="*/ 556582 w 600710"/>
              <a:gd name="connsiteY3" fmla="*/ 428679 h 432554"/>
              <a:gd name="connsiteX4" fmla="*/ 595033 w 600710"/>
              <a:gd name="connsiteY4" fmla="*/ 424376 h 432554"/>
              <a:gd name="connsiteX0" fmla="*/ 0 w 600710"/>
              <a:gd name="connsiteY0" fmla="*/ 407117 h 432506"/>
              <a:gd name="connsiteX1" fmla="*/ 58472 w 600710"/>
              <a:gd name="connsiteY1" fmla="*/ 369364 h 432506"/>
              <a:gd name="connsiteX2" fmla="*/ 120813 w 600710"/>
              <a:gd name="connsiteY2" fmla="*/ 6 h 432506"/>
              <a:gd name="connsiteX3" fmla="*/ 344651 w 600710"/>
              <a:gd name="connsiteY3" fmla="*/ 378625 h 432506"/>
              <a:gd name="connsiteX4" fmla="*/ 556582 w 600710"/>
              <a:gd name="connsiteY4" fmla="*/ 428631 h 432506"/>
              <a:gd name="connsiteX5" fmla="*/ 595033 w 600710"/>
              <a:gd name="connsiteY5" fmla="*/ 424328 h 432506"/>
              <a:gd name="connsiteX0" fmla="*/ 0 w 694918"/>
              <a:gd name="connsiteY0" fmla="*/ 417901 h 432506"/>
              <a:gd name="connsiteX1" fmla="*/ 152680 w 694918"/>
              <a:gd name="connsiteY1" fmla="*/ 369364 h 432506"/>
              <a:gd name="connsiteX2" fmla="*/ 215021 w 694918"/>
              <a:gd name="connsiteY2" fmla="*/ 6 h 432506"/>
              <a:gd name="connsiteX3" fmla="*/ 438859 w 694918"/>
              <a:gd name="connsiteY3" fmla="*/ 378625 h 432506"/>
              <a:gd name="connsiteX4" fmla="*/ 650790 w 694918"/>
              <a:gd name="connsiteY4" fmla="*/ 428631 h 432506"/>
              <a:gd name="connsiteX5" fmla="*/ 689241 w 694918"/>
              <a:gd name="connsiteY5" fmla="*/ 424328 h 432506"/>
              <a:gd name="connsiteX0" fmla="*/ 0 w 772464"/>
              <a:gd name="connsiteY0" fmla="*/ 417901 h 431787"/>
              <a:gd name="connsiteX1" fmla="*/ 152680 w 772464"/>
              <a:gd name="connsiteY1" fmla="*/ 369364 h 431787"/>
              <a:gd name="connsiteX2" fmla="*/ 215021 w 772464"/>
              <a:gd name="connsiteY2" fmla="*/ 6 h 431787"/>
              <a:gd name="connsiteX3" fmla="*/ 438859 w 772464"/>
              <a:gd name="connsiteY3" fmla="*/ 378625 h 431787"/>
              <a:gd name="connsiteX4" fmla="*/ 650790 w 772464"/>
              <a:gd name="connsiteY4" fmla="*/ 428631 h 431787"/>
              <a:gd name="connsiteX5" fmla="*/ 770888 w 772464"/>
              <a:gd name="connsiteY5" fmla="*/ 422170 h 431787"/>
              <a:gd name="connsiteX0" fmla="*/ 0 w 772779"/>
              <a:gd name="connsiteY0" fmla="*/ 417901 h 432247"/>
              <a:gd name="connsiteX1" fmla="*/ 152680 w 772779"/>
              <a:gd name="connsiteY1" fmla="*/ 369364 h 432247"/>
              <a:gd name="connsiteX2" fmla="*/ 215021 w 772779"/>
              <a:gd name="connsiteY2" fmla="*/ 6 h 432247"/>
              <a:gd name="connsiteX3" fmla="*/ 438859 w 772779"/>
              <a:gd name="connsiteY3" fmla="*/ 378625 h 432247"/>
              <a:gd name="connsiteX4" fmla="*/ 650790 w 772779"/>
              <a:gd name="connsiteY4" fmla="*/ 428631 h 432247"/>
              <a:gd name="connsiteX5" fmla="*/ 770888 w 772779"/>
              <a:gd name="connsiteY5" fmla="*/ 422170 h 432247"/>
              <a:gd name="connsiteX0" fmla="*/ 0 w 772855"/>
              <a:gd name="connsiteY0" fmla="*/ 417901 h 430353"/>
              <a:gd name="connsiteX1" fmla="*/ 152680 w 772855"/>
              <a:gd name="connsiteY1" fmla="*/ 369364 h 430353"/>
              <a:gd name="connsiteX2" fmla="*/ 215021 w 772855"/>
              <a:gd name="connsiteY2" fmla="*/ 6 h 430353"/>
              <a:gd name="connsiteX3" fmla="*/ 438859 w 772855"/>
              <a:gd name="connsiteY3" fmla="*/ 378625 h 430353"/>
              <a:gd name="connsiteX4" fmla="*/ 650790 w 772855"/>
              <a:gd name="connsiteY4" fmla="*/ 428631 h 430353"/>
              <a:gd name="connsiteX5" fmla="*/ 770888 w 772855"/>
              <a:gd name="connsiteY5" fmla="*/ 422170 h 430353"/>
              <a:gd name="connsiteX0" fmla="*/ 0 w 772463"/>
              <a:gd name="connsiteY0" fmla="*/ 417901 h 437126"/>
              <a:gd name="connsiteX1" fmla="*/ 152680 w 772463"/>
              <a:gd name="connsiteY1" fmla="*/ 369364 h 437126"/>
              <a:gd name="connsiteX2" fmla="*/ 215021 w 772463"/>
              <a:gd name="connsiteY2" fmla="*/ 6 h 437126"/>
              <a:gd name="connsiteX3" fmla="*/ 438859 w 772463"/>
              <a:gd name="connsiteY3" fmla="*/ 378625 h 437126"/>
              <a:gd name="connsiteX4" fmla="*/ 650790 w 772463"/>
              <a:gd name="connsiteY4" fmla="*/ 428631 h 437126"/>
              <a:gd name="connsiteX5" fmla="*/ 770887 w 772463"/>
              <a:gd name="connsiteY5" fmla="*/ 432954 h 437126"/>
              <a:gd name="connsiteX0" fmla="*/ 0 w 781757"/>
              <a:gd name="connsiteY0" fmla="*/ 417901 h 433386"/>
              <a:gd name="connsiteX1" fmla="*/ 152680 w 781757"/>
              <a:gd name="connsiteY1" fmla="*/ 369364 h 433386"/>
              <a:gd name="connsiteX2" fmla="*/ 215021 w 781757"/>
              <a:gd name="connsiteY2" fmla="*/ 6 h 433386"/>
              <a:gd name="connsiteX3" fmla="*/ 438859 w 781757"/>
              <a:gd name="connsiteY3" fmla="*/ 378625 h 433386"/>
              <a:gd name="connsiteX4" fmla="*/ 650790 w 781757"/>
              <a:gd name="connsiteY4" fmla="*/ 428631 h 433386"/>
              <a:gd name="connsiteX5" fmla="*/ 780308 w 781757"/>
              <a:gd name="connsiteY5" fmla="*/ 426483 h 433386"/>
              <a:gd name="connsiteX0" fmla="*/ 0 w 781806"/>
              <a:gd name="connsiteY0" fmla="*/ 417901 h 439949"/>
              <a:gd name="connsiteX1" fmla="*/ 152680 w 781806"/>
              <a:gd name="connsiteY1" fmla="*/ 369364 h 439949"/>
              <a:gd name="connsiteX2" fmla="*/ 215021 w 781806"/>
              <a:gd name="connsiteY2" fmla="*/ 6 h 439949"/>
              <a:gd name="connsiteX3" fmla="*/ 438859 w 781806"/>
              <a:gd name="connsiteY3" fmla="*/ 378625 h 439949"/>
              <a:gd name="connsiteX4" fmla="*/ 653931 w 781806"/>
              <a:gd name="connsiteY4" fmla="*/ 437258 h 439949"/>
              <a:gd name="connsiteX5" fmla="*/ 780308 w 781806"/>
              <a:gd name="connsiteY5" fmla="*/ 426483 h 439949"/>
              <a:gd name="connsiteX0" fmla="*/ 0 w 781806"/>
              <a:gd name="connsiteY0" fmla="*/ 417901 h 438235"/>
              <a:gd name="connsiteX1" fmla="*/ 152680 w 781806"/>
              <a:gd name="connsiteY1" fmla="*/ 369364 h 438235"/>
              <a:gd name="connsiteX2" fmla="*/ 215021 w 781806"/>
              <a:gd name="connsiteY2" fmla="*/ 6 h 438235"/>
              <a:gd name="connsiteX3" fmla="*/ 438859 w 781806"/>
              <a:gd name="connsiteY3" fmla="*/ 378625 h 438235"/>
              <a:gd name="connsiteX4" fmla="*/ 653931 w 781806"/>
              <a:gd name="connsiteY4" fmla="*/ 437258 h 438235"/>
              <a:gd name="connsiteX5" fmla="*/ 780308 w 781806"/>
              <a:gd name="connsiteY5" fmla="*/ 426483 h 438235"/>
              <a:gd name="connsiteX0" fmla="*/ 0 w 788009"/>
              <a:gd name="connsiteY0" fmla="*/ 417901 h 442627"/>
              <a:gd name="connsiteX1" fmla="*/ 152680 w 788009"/>
              <a:gd name="connsiteY1" fmla="*/ 369364 h 442627"/>
              <a:gd name="connsiteX2" fmla="*/ 215021 w 788009"/>
              <a:gd name="connsiteY2" fmla="*/ 6 h 442627"/>
              <a:gd name="connsiteX3" fmla="*/ 438859 w 788009"/>
              <a:gd name="connsiteY3" fmla="*/ 378625 h 442627"/>
              <a:gd name="connsiteX4" fmla="*/ 653931 w 788009"/>
              <a:gd name="connsiteY4" fmla="*/ 437258 h 442627"/>
              <a:gd name="connsiteX5" fmla="*/ 786589 w 788009"/>
              <a:gd name="connsiteY5" fmla="*/ 435110 h 442627"/>
              <a:gd name="connsiteX0" fmla="*/ 0 w 791112"/>
              <a:gd name="connsiteY0" fmla="*/ 417901 h 440451"/>
              <a:gd name="connsiteX1" fmla="*/ 152680 w 791112"/>
              <a:gd name="connsiteY1" fmla="*/ 369364 h 440451"/>
              <a:gd name="connsiteX2" fmla="*/ 215021 w 791112"/>
              <a:gd name="connsiteY2" fmla="*/ 6 h 440451"/>
              <a:gd name="connsiteX3" fmla="*/ 438859 w 791112"/>
              <a:gd name="connsiteY3" fmla="*/ 378625 h 440451"/>
              <a:gd name="connsiteX4" fmla="*/ 653931 w 791112"/>
              <a:gd name="connsiteY4" fmla="*/ 437258 h 440451"/>
              <a:gd name="connsiteX5" fmla="*/ 789729 w 791112"/>
              <a:gd name="connsiteY5" fmla="*/ 428640 h 440451"/>
              <a:gd name="connsiteX0" fmla="*/ 0 w 791421"/>
              <a:gd name="connsiteY0" fmla="*/ 417901 h 442255"/>
              <a:gd name="connsiteX1" fmla="*/ 152680 w 791421"/>
              <a:gd name="connsiteY1" fmla="*/ 369364 h 442255"/>
              <a:gd name="connsiteX2" fmla="*/ 215021 w 791421"/>
              <a:gd name="connsiteY2" fmla="*/ 6 h 442255"/>
              <a:gd name="connsiteX3" fmla="*/ 438859 w 791421"/>
              <a:gd name="connsiteY3" fmla="*/ 378625 h 442255"/>
              <a:gd name="connsiteX4" fmla="*/ 672771 w 791421"/>
              <a:gd name="connsiteY4" fmla="*/ 439415 h 442255"/>
              <a:gd name="connsiteX5" fmla="*/ 789729 w 791421"/>
              <a:gd name="connsiteY5" fmla="*/ 428640 h 442255"/>
              <a:gd name="connsiteX0" fmla="*/ 0 w 791875"/>
              <a:gd name="connsiteY0" fmla="*/ 417901 h 440339"/>
              <a:gd name="connsiteX1" fmla="*/ 152680 w 791875"/>
              <a:gd name="connsiteY1" fmla="*/ 369364 h 440339"/>
              <a:gd name="connsiteX2" fmla="*/ 215021 w 791875"/>
              <a:gd name="connsiteY2" fmla="*/ 6 h 440339"/>
              <a:gd name="connsiteX3" fmla="*/ 438859 w 791875"/>
              <a:gd name="connsiteY3" fmla="*/ 378625 h 440339"/>
              <a:gd name="connsiteX4" fmla="*/ 672771 w 791875"/>
              <a:gd name="connsiteY4" fmla="*/ 439415 h 440339"/>
              <a:gd name="connsiteX5" fmla="*/ 789729 w 791875"/>
              <a:gd name="connsiteY5" fmla="*/ 428640 h 44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875" h="440339">
                <a:moveTo>
                  <a:pt x="0" y="417901"/>
                </a:moveTo>
                <a:cubicBezTo>
                  <a:pt x="2169" y="408294"/>
                  <a:pt x="132544" y="437216"/>
                  <a:pt x="152680" y="369364"/>
                </a:cubicBezTo>
                <a:cubicBezTo>
                  <a:pt x="172816" y="301512"/>
                  <a:pt x="167325" y="-1538"/>
                  <a:pt x="215021" y="6"/>
                </a:cubicBezTo>
                <a:cubicBezTo>
                  <a:pt x="262718" y="1550"/>
                  <a:pt x="362567" y="305390"/>
                  <a:pt x="438859" y="378625"/>
                </a:cubicBezTo>
                <a:cubicBezTo>
                  <a:pt x="515151" y="451860"/>
                  <a:pt x="595452" y="439706"/>
                  <a:pt x="672771" y="439415"/>
                </a:cubicBezTo>
                <a:cubicBezTo>
                  <a:pt x="750090" y="439124"/>
                  <a:pt x="803421" y="435784"/>
                  <a:pt x="789729" y="428640"/>
                </a:cubicBezTo>
              </a:path>
            </a:pathLst>
          </a:custGeom>
          <a:noFill/>
          <a:ln w="25400">
            <a:solidFill>
              <a:srgbClr val="01A7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ZoneTexte 177">
            <a:extLst>
              <a:ext uri="{FF2B5EF4-FFF2-40B4-BE49-F238E27FC236}">
                <a16:creationId xmlns:a16="http://schemas.microsoft.com/office/drawing/2014/main" id="{BD9D952B-1479-46DA-B26A-07BABB00D0A3}"/>
              </a:ext>
            </a:extLst>
          </p:cNvPr>
          <p:cNvSpPr txBox="1"/>
          <p:nvPr/>
        </p:nvSpPr>
        <p:spPr>
          <a:xfrm rot="5400000">
            <a:off x="6106340" y="4511545"/>
            <a:ext cx="119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/>
              <a:t>Analog</a:t>
            </a:r>
            <a:r>
              <a:rPr lang="fr-FR" sz="1400" b="1" dirty="0"/>
              <a:t> Mon. Output</a:t>
            </a:r>
          </a:p>
        </p:txBody>
      </p:sp>
      <p:sp>
        <p:nvSpPr>
          <p:cNvPr id="179" name="Pentagone 77">
            <a:extLst>
              <a:ext uri="{FF2B5EF4-FFF2-40B4-BE49-F238E27FC236}">
                <a16:creationId xmlns:a16="http://schemas.microsoft.com/office/drawing/2014/main" id="{5EE95F30-94CB-4558-9456-C1E57DF69FE5}"/>
              </a:ext>
            </a:extLst>
          </p:cNvPr>
          <p:cNvSpPr/>
          <p:nvPr/>
        </p:nvSpPr>
        <p:spPr>
          <a:xfrm rot="5400000">
            <a:off x="6203486" y="5254376"/>
            <a:ext cx="128407" cy="77775"/>
          </a:xfrm>
          <a:prstGeom prst="homePlat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Pentagone 78">
            <a:extLst>
              <a:ext uri="{FF2B5EF4-FFF2-40B4-BE49-F238E27FC236}">
                <a16:creationId xmlns:a16="http://schemas.microsoft.com/office/drawing/2014/main" id="{46AEAEB9-9B9B-45EA-87C4-04EA55B1C703}"/>
              </a:ext>
            </a:extLst>
          </p:cNvPr>
          <p:cNvSpPr/>
          <p:nvPr/>
        </p:nvSpPr>
        <p:spPr>
          <a:xfrm rot="5400000">
            <a:off x="8054827" y="5254373"/>
            <a:ext cx="128407" cy="77775"/>
          </a:xfrm>
          <a:prstGeom prst="homePlat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Pentagone 79">
            <a:extLst>
              <a:ext uri="{FF2B5EF4-FFF2-40B4-BE49-F238E27FC236}">
                <a16:creationId xmlns:a16="http://schemas.microsoft.com/office/drawing/2014/main" id="{F5070789-D838-475F-9FFB-03F7441D5140}"/>
              </a:ext>
            </a:extLst>
          </p:cNvPr>
          <p:cNvSpPr/>
          <p:nvPr/>
        </p:nvSpPr>
        <p:spPr>
          <a:xfrm rot="5400000">
            <a:off x="8328461" y="5254373"/>
            <a:ext cx="128407" cy="77775"/>
          </a:xfrm>
          <a:prstGeom prst="homePlat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2" name="Connecteur droit 181">
            <a:extLst>
              <a:ext uri="{FF2B5EF4-FFF2-40B4-BE49-F238E27FC236}">
                <a16:creationId xmlns:a16="http://schemas.microsoft.com/office/drawing/2014/main" id="{0DA59B1D-0A24-4EC3-A637-60B249EF44C1}"/>
              </a:ext>
            </a:extLst>
          </p:cNvPr>
          <p:cNvCxnSpPr/>
          <p:nvPr/>
        </p:nvCxnSpPr>
        <p:spPr>
          <a:xfrm flipH="1">
            <a:off x="8249052" y="3250756"/>
            <a:ext cx="1709" cy="33261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ZoneTexte 182">
            <a:extLst>
              <a:ext uri="{FF2B5EF4-FFF2-40B4-BE49-F238E27FC236}">
                <a16:creationId xmlns:a16="http://schemas.microsoft.com/office/drawing/2014/main" id="{654AA31F-5D04-4A3C-A382-E3F82DBAA301}"/>
              </a:ext>
            </a:extLst>
          </p:cNvPr>
          <p:cNvSpPr txBox="1"/>
          <p:nvPr/>
        </p:nvSpPr>
        <p:spPr>
          <a:xfrm>
            <a:off x="5821385" y="5349807"/>
            <a:ext cx="994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/>
              <a:t>AmpOut</a:t>
            </a:r>
            <a:endParaRPr lang="fr-FR" b="1" dirty="0"/>
          </a:p>
        </p:txBody>
      </p:sp>
      <p:sp>
        <p:nvSpPr>
          <p:cNvPr id="184" name="ZoneTexte 183">
            <a:extLst>
              <a:ext uri="{FF2B5EF4-FFF2-40B4-BE49-F238E27FC236}">
                <a16:creationId xmlns:a16="http://schemas.microsoft.com/office/drawing/2014/main" id="{E9810A85-3330-491E-8F4B-847F1AEC56B7}"/>
              </a:ext>
            </a:extLst>
          </p:cNvPr>
          <p:cNvSpPr txBox="1"/>
          <p:nvPr/>
        </p:nvSpPr>
        <p:spPr>
          <a:xfrm>
            <a:off x="7886675" y="5349807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/>
              <a:t>DigOut</a:t>
            </a:r>
            <a:endParaRPr lang="fr-FR" b="1" dirty="0"/>
          </a:p>
        </p:txBody>
      </p:sp>
      <p:sp>
        <p:nvSpPr>
          <p:cNvPr id="185" name="ZoneTexte 184">
            <a:extLst>
              <a:ext uri="{FF2B5EF4-FFF2-40B4-BE49-F238E27FC236}">
                <a16:creationId xmlns:a16="http://schemas.microsoft.com/office/drawing/2014/main" id="{C9AF57BF-EE54-407D-A0A6-568ED37EB17F}"/>
              </a:ext>
            </a:extLst>
          </p:cNvPr>
          <p:cNvSpPr txBox="1"/>
          <p:nvPr/>
        </p:nvSpPr>
        <p:spPr>
          <a:xfrm>
            <a:off x="6283763" y="2560715"/>
            <a:ext cx="907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BLRES</a:t>
            </a:r>
          </a:p>
        </p:txBody>
      </p:sp>
      <p:sp>
        <p:nvSpPr>
          <p:cNvPr id="186" name="Ellipse 185">
            <a:extLst>
              <a:ext uri="{FF2B5EF4-FFF2-40B4-BE49-F238E27FC236}">
                <a16:creationId xmlns:a16="http://schemas.microsoft.com/office/drawing/2014/main" id="{8CF9C0F3-9A17-4CC3-B4DB-4B95410F6304}"/>
              </a:ext>
            </a:extLst>
          </p:cNvPr>
          <p:cNvSpPr/>
          <p:nvPr/>
        </p:nvSpPr>
        <p:spPr>
          <a:xfrm flipH="1">
            <a:off x="3731709" y="1928640"/>
            <a:ext cx="56208" cy="543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7" name="Groupe 186">
            <a:extLst>
              <a:ext uri="{FF2B5EF4-FFF2-40B4-BE49-F238E27FC236}">
                <a16:creationId xmlns:a16="http://schemas.microsoft.com/office/drawing/2014/main" id="{68ACB2F2-5C00-4B2A-A2A1-67FC1CBFB90F}"/>
              </a:ext>
            </a:extLst>
          </p:cNvPr>
          <p:cNvGrpSpPr/>
          <p:nvPr/>
        </p:nvGrpSpPr>
        <p:grpSpPr>
          <a:xfrm>
            <a:off x="3481447" y="3024511"/>
            <a:ext cx="84107" cy="124995"/>
            <a:chOff x="2333286" y="3090437"/>
            <a:chExt cx="107749" cy="165474"/>
          </a:xfrm>
        </p:grpSpPr>
        <p:cxnSp>
          <p:nvCxnSpPr>
            <p:cNvPr id="196" name="Connecteur en arc 111">
              <a:extLst>
                <a:ext uri="{FF2B5EF4-FFF2-40B4-BE49-F238E27FC236}">
                  <a16:creationId xmlns:a16="http://schemas.microsoft.com/office/drawing/2014/main" id="{F615839F-2C74-40DE-8E2E-2643D2DA0C13}"/>
                </a:ext>
              </a:extLst>
            </p:cNvPr>
            <p:cNvCxnSpPr/>
            <p:nvPr/>
          </p:nvCxnSpPr>
          <p:spPr>
            <a:xfrm rot="5400000">
              <a:off x="2283888" y="3139835"/>
              <a:ext cx="165474" cy="66678"/>
            </a:xfrm>
            <a:prstGeom prst="curvedConnector3">
              <a:avLst>
                <a:gd name="adj1" fmla="val 50000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cteur en arc 118">
              <a:extLst>
                <a:ext uri="{FF2B5EF4-FFF2-40B4-BE49-F238E27FC236}">
                  <a16:creationId xmlns:a16="http://schemas.microsoft.com/office/drawing/2014/main" id="{D8528930-098B-4E3B-9F89-EF4DC27C3681}"/>
                </a:ext>
              </a:extLst>
            </p:cNvPr>
            <p:cNvCxnSpPr/>
            <p:nvPr/>
          </p:nvCxnSpPr>
          <p:spPr>
            <a:xfrm rot="5400000">
              <a:off x="2324959" y="3139835"/>
              <a:ext cx="165474" cy="66678"/>
            </a:xfrm>
            <a:prstGeom prst="curvedConnector3">
              <a:avLst>
                <a:gd name="adj1" fmla="val 50000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8" name="Connecteur droit 187">
            <a:extLst>
              <a:ext uri="{FF2B5EF4-FFF2-40B4-BE49-F238E27FC236}">
                <a16:creationId xmlns:a16="http://schemas.microsoft.com/office/drawing/2014/main" id="{F0DC5287-B922-446A-8A52-F0101B18182A}"/>
              </a:ext>
            </a:extLst>
          </p:cNvPr>
          <p:cNvCxnSpPr/>
          <p:nvPr/>
        </p:nvCxnSpPr>
        <p:spPr>
          <a:xfrm flipH="1">
            <a:off x="3173334" y="3081690"/>
            <a:ext cx="340173" cy="53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9" name="Groupe 188">
            <a:extLst>
              <a:ext uri="{FF2B5EF4-FFF2-40B4-BE49-F238E27FC236}">
                <a16:creationId xmlns:a16="http://schemas.microsoft.com/office/drawing/2014/main" id="{0BF76054-B1A4-4DBB-A236-250FF2AA3F64}"/>
              </a:ext>
            </a:extLst>
          </p:cNvPr>
          <p:cNvGrpSpPr/>
          <p:nvPr/>
        </p:nvGrpSpPr>
        <p:grpSpPr>
          <a:xfrm rot="5400000">
            <a:off x="2651574" y="2443111"/>
            <a:ext cx="81391" cy="129167"/>
            <a:chOff x="2333286" y="3090437"/>
            <a:chExt cx="107749" cy="165474"/>
          </a:xfrm>
        </p:grpSpPr>
        <p:cxnSp>
          <p:nvCxnSpPr>
            <p:cNvPr id="194" name="Connecteur en arc 126">
              <a:extLst>
                <a:ext uri="{FF2B5EF4-FFF2-40B4-BE49-F238E27FC236}">
                  <a16:creationId xmlns:a16="http://schemas.microsoft.com/office/drawing/2014/main" id="{EFA85D81-3112-4257-B94D-C650D80221FF}"/>
                </a:ext>
              </a:extLst>
            </p:cNvPr>
            <p:cNvCxnSpPr/>
            <p:nvPr/>
          </p:nvCxnSpPr>
          <p:spPr>
            <a:xfrm rot="5400000">
              <a:off x="2283888" y="3139835"/>
              <a:ext cx="165474" cy="66678"/>
            </a:xfrm>
            <a:prstGeom prst="curvedConnector3">
              <a:avLst>
                <a:gd name="adj1" fmla="val 50000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cteur en arc 127">
              <a:extLst>
                <a:ext uri="{FF2B5EF4-FFF2-40B4-BE49-F238E27FC236}">
                  <a16:creationId xmlns:a16="http://schemas.microsoft.com/office/drawing/2014/main" id="{5502DE7A-6DFE-4603-ABA5-1BCC01933EE7}"/>
                </a:ext>
              </a:extLst>
            </p:cNvPr>
            <p:cNvCxnSpPr/>
            <p:nvPr/>
          </p:nvCxnSpPr>
          <p:spPr>
            <a:xfrm rot="5400000">
              <a:off x="2324959" y="3139835"/>
              <a:ext cx="165474" cy="66678"/>
            </a:xfrm>
            <a:prstGeom prst="curvedConnector3">
              <a:avLst>
                <a:gd name="adj1" fmla="val 50000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0" name="Connecteur droit 189">
            <a:extLst>
              <a:ext uri="{FF2B5EF4-FFF2-40B4-BE49-F238E27FC236}">
                <a16:creationId xmlns:a16="http://schemas.microsoft.com/office/drawing/2014/main" id="{FACEAD8C-8A77-4D88-B602-DF574D5D07A9}"/>
              </a:ext>
            </a:extLst>
          </p:cNvPr>
          <p:cNvCxnSpPr/>
          <p:nvPr/>
        </p:nvCxnSpPr>
        <p:spPr>
          <a:xfrm flipV="1">
            <a:off x="2692269" y="1788180"/>
            <a:ext cx="0" cy="7040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Rectangle 190">
            <a:extLst>
              <a:ext uri="{FF2B5EF4-FFF2-40B4-BE49-F238E27FC236}">
                <a16:creationId xmlns:a16="http://schemas.microsoft.com/office/drawing/2014/main" id="{831EFA86-3B0B-4E30-9595-91E1113782C2}"/>
              </a:ext>
            </a:extLst>
          </p:cNvPr>
          <p:cNvSpPr/>
          <p:nvPr/>
        </p:nvSpPr>
        <p:spPr>
          <a:xfrm rot="5400000">
            <a:off x="2486721" y="2027558"/>
            <a:ext cx="416155" cy="16893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1799B439-16EB-4AB4-B69C-ADFF28F51A3F}"/>
              </a:ext>
            </a:extLst>
          </p:cNvPr>
          <p:cNvSpPr/>
          <p:nvPr/>
        </p:nvSpPr>
        <p:spPr>
          <a:xfrm>
            <a:off x="2407778" y="2688973"/>
            <a:ext cx="971674" cy="1214322"/>
          </a:xfrm>
          <a:prstGeom prst="rect">
            <a:avLst/>
          </a:prstGeom>
          <a:noFill/>
          <a:ln w="222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3" name="ZoneTexte 192">
            <a:extLst>
              <a:ext uri="{FF2B5EF4-FFF2-40B4-BE49-F238E27FC236}">
                <a16:creationId xmlns:a16="http://schemas.microsoft.com/office/drawing/2014/main" id="{1C9ECD0E-27A0-478B-9DCD-D5E41D5BECEF}"/>
              </a:ext>
            </a:extLst>
          </p:cNvPr>
          <p:cNvSpPr txBox="1"/>
          <p:nvPr/>
        </p:nvSpPr>
        <p:spPr>
          <a:xfrm>
            <a:off x="2611262" y="3864814"/>
            <a:ext cx="496458" cy="278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Pixel</a:t>
            </a:r>
          </a:p>
        </p:txBody>
      </p:sp>
    </p:spTree>
    <p:extLst>
      <p:ext uri="{BB962C8B-B14F-4D97-AF65-F5344CB8AC3E}">
        <p14:creationId xmlns:p14="http://schemas.microsoft.com/office/powerpoint/2010/main" val="2549712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7F70CC-54A5-4247-9D6B-D79FF1D9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0BDC-E08D-48C8-8DC2-A2CA39AD3900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D7C6651D-8DB8-4DDE-BC78-96C22C59A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96" y="2613281"/>
            <a:ext cx="4905595" cy="240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55544D90-1C0E-4C49-A0A9-199FA43A25B7}"/>
              </a:ext>
            </a:extLst>
          </p:cNvPr>
          <p:cNvSpPr txBox="1"/>
          <p:nvPr/>
        </p:nvSpPr>
        <p:spPr>
          <a:xfrm>
            <a:off x="2417893" y="5175156"/>
            <a:ext cx="2912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tx2"/>
                </a:solidFill>
              </a:rPr>
              <a:t>Simulation of responses of the 3 preamps to an input pulse of 12 </a:t>
            </a:r>
            <a:r>
              <a:rPr lang="en-US" sz="1200" dirty="0" err="1">
                <a:solidFill>
                  <a:schemeClr val="tx2"/>
                </a:solidFill>
              </a:rPr>
              <a:t>ke</a:t>
            </a:r>
            <a:r>
              <a:rPr lang="en-US" sz="1200" dirty="0">
                <a:solidFill>
                  <a:schemeClr val="tx2"/>
                </a:solidFill>
              </a:rPr>
              <a:t>- (</a:t>
            </a:r>
            <a:r>
              <a:rPr lang="en-US" sz="1200" dirty="0" err="1">
                <a:solidFill>
                  <a:schemeClr val="tx2"/>
                </a:solidFill>
              </a:rPr>
              <a:t>Tcoll</a:t>
            </a:r>
            <a:r>
              <a:rPr lang="en-US" sz="1200" dirty="0">
                <a:solidFill>
                  <a:schemeClr val="tx2"/>
                </a:solidFill>
              </a:rPr>
              <a:t> = 5 ns)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BE8C51C-95BB-45BF-8516-F98E16CDBFD2}"/>
              </a:ext>
            </a:extLst>
          </p:cNvPr>
          <p:cNvSpPr txBox="1"/>
          <p:nvPr/>
        </p:nvSpPr>
        <p:spPr>
          <a:xfrm>
            <a:off x="4224726" y="359999"/>
            <a:ext cx="3842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MiniCACTUS_V2 Sensor Chip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D60D840-63FD-425D-A8B2-D3E53EE087DB}"/>
              </a:ext>
            </a:extLst>
          </p:cNvPr>
          <p:cNvSpPr txBox="1"/>
          <p:nvPr/>
        </p:nvSpPr>
        <p:spPr>
          <a:xfrm>
            <a:off x="639640" y="1118773"/>
            <a:ext cx="9919921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different preamps implemented in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MiniCACTUS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v2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new preamps (CSA 2 and VPA) designed by IFAE-Barcelona for better jitter and reduced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DAC5646-B581-4EEC-8833-D9DB32F2F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052" y="2574753"/>
            <a:ext cx="3663732" cy="2584137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2BC76879-ECA2-460E-B1B5-6B09F158264D}"/>
              </a:ext>
            </a:extLst>
          </p:cNvPr>
          <p:cNvSpPr txBox="1"/>
          <p:nvPr/>
        </p:nvSpPr>
        <p:spPr>
          <a:xfrm>
            <a:off x="7749532" y="5277562"/>
            <a:ext cx="3038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tx2"/>
                </a:solidFill>
              </a:rPr>
              <a:t>Analog pulses recorded in TB with MIPs for the 3 different preamps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9071C9AD-2ED8-4925-A22D-C9BF396E089B}"/>
              </a:ext>
            </a:extLst>
          </p:cNvPr>
          <p:cNvSpPr txBox="1"/>
          <p:nvPr/>
        </p:nvSpPr>
        <p:spPr>
          <a:xfrm>
            <a:off x="3874192" y="2941653"/>
            <a:ext cx="504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chemeClr val="tx2"/>
                </a:solidFill>
              </a:rPr>
              <a:t>CSA1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3FDACC-C230-4036-8A6E-48F3550CCBFA}"/>
              </a:ext>
            </a:extLst>
          </p:cNvPr>
          <p:cNvSpPr txBox="1"/>
          <p:nvPr/>
        </p:nvSpPr>
        <p:spPr>
          <a:xfrm>
            <a:off x="3667595" y="3676117"/>
            <a:ext cx="504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chemeClr val="tx2"/>
                </a:solidFill>
              </a:rPr>
              <a:t>CSA2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3FD6DF72-54FC-475F-A61E-29C2C4569021}"/>
              </a:ext>
            </a:extLst>
          </p:cNvPr>
          <p:cNvSpPr txBox="1"/>
          <p:nvPr/>
        </p:nvSpPr>
        <p:spPr>
          <a:xfrm>
            <a:off x="3370080" y="4050206"/>
            <a:ext cx="429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chemeClr val="tx2"/>
                </a:solidFill>
              </a:rPr>
              <a:t>VPA</a:t>
            </a:r>
          </a:p>
        </p:txBody>
      </p:sp>
    </p:spTree>
    <p:extLst>
      <p:ext uri="{BB962C8B-B14F-4D97-AF65-F5344CB8AC3E}">
        <p14:creationId xmlns:p14="http://schemas.microsoft.com/office/powerpoint/2010/main" val="2129110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E17BA0-908D-4539-866E-D99693D1E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0BDC-E08D-48C8-8DC2-A2CA39AD3900}" type="slidenum">
              <a:rPr lang="en-US" smtClean="0"/>
              <a:t>7</a:t>
            </a:fld>
            <a:endParaRPr lang="en-US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1126DAF-8E31-48A4-B999-0BFBD2FB63B7}"/>
              </a:ext>
            </a:extLst>
          </p:cNvPr>
          <p:cNvSpPr txBox="1"/>
          <p:nvPr/>
        </p:nvSpPr>
        <p:spPr>
          <a:xfrm>
            <a:off x="3143271" y="359999"/>
            <a:ext cx="5313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First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MiniCACTUS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v2 Test-Beam Results</a:t>
            </a: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69293100-79E5-42F1-A1B5-8EADB452E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38" y="821664"/>
            <a:ext cx="3834575" cy="2775826"/>
          </a:xfrm>
          <a:prstGeom prst="rect">
            <a:avLst/>
          </a:prstGeom>
        </p:spPr>
      </p:pic>
      <p:sp>
        <p:nvSpPr>
          <p:cNvPr id="12" name="TextBox 10">
            <a:extLst>
              <a:ext uri="{FF2B5EF4-FFF2-40B4-BE49-F238E27FC236}">
                <a16:creationId xmlns:a16="http://schemas.microsoft.com/office/drawing/2014/main" id="{9CCCE664-28DB-4F83-B167-A2B6643AF471}"/>
              </a:ext>
            </a:extLst>
          </p:cNvPr>
          <p:cNvSpPr txBox="1"/>
          <p:nvPr/>
        </p:nvSpPr>
        <p:spPr>
          <a:xfrm>
            <a:off x="329309" y="3634095"/>
            <a:ext cx="3371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Measured time resolution of </a:t>
            </a:r>
            <a:r>
              <a:rPr lang="en-US" sz="1200" b="1" dirty="0" err="1">
                <a:solidFill>
                  <a:schemeClr val="tx2"/>
                </a:solidFill>
              </a:rPr>
              <a:t>MiniCACTUS</a:t>
            </a:r>
            <a:r>
              <a:rPr lang="en-US" sz="1200" b="1" dirty="0">
                <a:solidFill>
                  <a:schemeClr val="tx2"/>
                </a:solidFill>
              </a:rPr>
              <a:t> v1 </a:t>
            </a:r>
            <a:r>
              <a:rPr lang="en-US" sz="1200" dirty="0">
                <a:solidFill>
                  <a:schemeClr val="tx2"/>
                </a:solidFill>
              </a:rPr>
              <a:t>as a function of </a:t>
            </a:r>
            <a:r>
              <a:rPr lang="en-US" sz="1200" dirty="0" err="1">
                <a:solidFill>
                  <a:schemeClr val="tx2"/>
                </a:solidFill>
              </a:rPr>
              <a:t>HV_bias</a:t>
            </a:r>
            <a:r>
              <a:rPr lang="en-US" sz="1200" dirty="0">
                <a:solidFill>
                  <a:schemeClr val="tx2"/>
                </a:solidFill>
              </a:rPr>
              <a:t> for different front-end settings (0.5 x 1 mm² pixel, 200 µm sensor)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DBD29679-E109-43C2-913D-D292D0DA0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683" y="814486"/>
            <a:ext cx="2998489" cy="1980000"/>
          </a:xfrm>
          <a:prstGeom prst="rect">
            <a:avLst/>
          </a:prstGeom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79C304F-08E6-42AD-B205-5102DF3D0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748" y="1562685"/>
            <a:ext cx="2905900" cy="1980000"/>
          </a:xfrm>
          <a:prstGeom prst="rect">
            <a:avLst/>
          </a:prstGeom>
        </p:spPr>
      </p:pic>
      <p:pic>
        <p:nvPicPr>
          <p:cNvPr id="16" name="Picture 13">
            <a:extLst>
              <a:ext uri="{FF2B5EF4-FFF2-40B4-BE49-F238E27FC236}">
                <a16:creationId xmlns:a16="http://schemas.microsoft.com/office/drawing/2014/main" id="{4B8ADB9D-CB5D-48CB-8447-019435946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69" y="2371514"/>
            <a:ext cx="2856044" cy="1980000"/>
          </a:xfrm>
          <a:prstGeom prst="rect">
            <a:avLst/>
          </a:prstGeom>
        </p:spPr>
      </p:pic>
      <p:sp>
        <p:nvSpPr>
          <p:cNvPr id="17" name="TextBox 5">
            <a:extLst>
              <a:ext uri="{FF2B5EF4-FFF2-40B4-BE49-F238E27FC236}">
                <a16:creationId xmlns:a16="http://schemas.microsoft.com/office/drawing/2014/main" id="{04B966BB-60FA-4D7C-AC29-903B5A860592}"/>
              </a:ext>
            </a:extLst>
          </p:cNvPr>
          <p:cNvSpPr txBox="1"/>
          <p:nvPr/>
        </p:nvSpPr>
        <p:spPr>
          <a:xfrm>
            <a:off x="135725" y="5615665"/>
            <a:ext cx="1158494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12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time resolution of several </a:t>
            </a:r>
            <a:r>
              <a:rPr lang="en-US" sz="120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MiniCACTUS</a:t>
            </a:r>
            <a:r>
              <a:rPr lang="en-US" sz="12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v2 sensors with different thicknesses has been measured in using high-energy muons (MIPs) at </a:t>
            </a:r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CERN SPS </a:t>
            </a:r>
            <a:r>
              <a:rPr lang="en-US" sz="12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in </a:t>
            </a:r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June-July 2024</a:t>
            </a:r>
            <a:r>
              <a:rPr lang="en-US" sz="12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Testbeam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setup has 3 time measurement devices: Beamline MCP-PMT,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MiniCACTUS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v2 and PMT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can extract time resolution of the 3 devices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T</a:t>
            </a:r>
            <a:r>
              <a:rPr lang="en-US" sz="12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he best timing resolution measured so far is </a:t>
            </a:r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59.9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ps</a:t>
            </a:r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12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after time walk correction with the on-chip FE and discriminator on a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0.5 x 0.5 mm²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pixel from a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175 µm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sensor (@350V bias)</a:t>
            </a: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39ECCB08-6D9B-4117-A82A-9769CC2BEB04}"/>
              </a:ext>
            </a:extLst>
          </p:cNvPr>
          <p:cNvSpPr txBox="1"/>
          <p:nvPr/>
        </p:nvSpPr>
        <p:spPr>
          <a:xfrm>
            <a:off x="8048095" y="720980"/>
            <a:ext cx="2265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i="1" dirty="0">
                <a:solidFill>
                  <a:schemeClr val="accent2">
                    <a:lumMod val="75000"/>
                  </a:schemeClr>
                </a:solidFill>
              </a:rPr>
              <a:t>[P. </a:t>
            </a:r>
            <a:r>
              <a:rPr lang="en-US" sz="1200" i="1" dirty="0" err="1">
                <a:solidFill>
                  <a:schemeClr val="accent2">
                    <a:lumMod val="75000"/>
                  </a:schemeClr>
                </a:solidFill>
              </a:rPr>
              <a:t>Schwemling</a:t>
            </a:r>
            <a:r>
              <a:rPr lang="en-US" sz="1200" i="1" dirty="0">
                <a:solidFill>
                  <a:schemeClr val="accent2">
                    <a:lumMod val="75000"/>
                  </a:schemeClr>
                </a:solidFill>
              </a:rPr>
              <a:t> et al., PIXEL 2024]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C4889F-FF48-4F17-B5F8-3E1E7CA2B32E}"/>
              </a:ext>
            </a:extLst>
          </p:cNvPr>
          <p:cNvSpPr/>
          <p:nvPr/>
        </p:nvSpPr>
        <p:spPr>
          <a:xfrm>
            <a:off x="97838" y="756138"/>
            <a:ext cx="3999377" cy="3807069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F0355A6B-192F-47A9-8501-014D1182B622}"/>
              </a:ext>
            </a:extLst>
          </p:cNvPr>
          <p:cNvSpPr txBox="1"/>
          <p:nvPr/>
        </p:nvSpPr>
        <p:spPr>
          <a:xfrm>
            <a:off x="725468" y="4248014"/>
            <a:ext cx="25961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i="1" dirty="0">
                <a:solidFill>
                  <a:schemeClr val="accent2">
                    <a:lumMod val="75000"/>
                  </a:schemeClr>
                </a:solidFill>
              </a:rPr>
              <a:t>[Y. </a:t>
            </a:r>
            <a:r>
              <a:rPr lang="en-US" sz="1200" i="1" dirty="0" err="1">
                <a:solidFill>
                  <a:schemeClr val="accent2">
                    <a:lumMod val="75000"/>
                  </a:schemeClr>
                </a:solidFill>
              </a:rPr>
              <a:t>Degerli</a:t>
            </a:r>
            <a:r>
              <a:rPr lang="en-US" sz="1200" i="1" dirty="0">
                <a:solidFill>
                  <a:schemeClr val="accent2">
                    <a:lumMod val="75000"/>
                  </a:schemeClr>
                </a:solidFill>
              </a:rPr>
              <a:t> et al., IEEE TNS, Nov. 2023]</a:t>
            </a:r>
          </a:p>
        </p:txBody>
      </p:sp>
      <p:graphicFrame>
        <p:nvGraphicFramePr>
          <p:cNvPr id="21" name="Tableau 21">
            <a:extLst>
              <a:ext uri="{FF2B5EF4-FFF2-40B4-BE49-F238E27FC236}">
                <a16:creationId xmlns:a16="http://schemas.microsoft.com/office/drawing/2014/main" id="{6783E5A3-C720-4BA3-B8FA-588DA6AFD9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31969"/>
              </p:ext>
            </p:extLst>
          </p:nvPr>
        </p:nvGraphicFramePr>
        <p:xfrm>
          <a:off x="1361043" y="4882542"/>
          <a:ext cx="3371631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877">
                  <a:extLst>
                    <a:ext uri="{9D8B030D-6E8A-4147-A177-3AD203B41FA5}">
                      <a16:colId xmlns:a16="http://schemas.microsoft.com/office/drawing/2014/main" val="3005597189"/>
                    </a:ext>
                  </a:extLst>
                </a:gridCol>
                <a:gridCol w="1123877">
                  <a:extLst>
                    <a:ext uri="{9D8B030D-6E8A-4147-A177-3AD203B41FA5}">
                      <a16:colId xmlns:a16="http://schemas.microsoft.com/office/drawing/2014/main" val="1390212973"/>
                    </a:ext>
                  </a:extLst>
                </a:gridCol>
                <a:gridCol w="1123877">
                  <a:extLst>
                    <a:ext uri="{9D8B030D-6E8A-4147-A177-3AD203B41FA5}">
                      <a16:colId xmlns:a16="http://schemas.microsoft.com/office/drawing/2014/main" val="1296718760"/>
                    </a:ext>
                  </a:extLst>
                </a:gridCol>
              </a:tblGrid>
              <a:tr h="20433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/>
                        <a:t>Sig</a:t>
                      </a:r>
                      <a:r>
                        <a:rPr lang="fr-FR" sz="1200" dirty="0"/>
                        <a:t>(DUT-MCP)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/>
                        <a:t>Sig</a:t>
                      </a:r>
                      <a:r>
                        <a:rPr lang="fr-FR" sz="1200" dirty="0"/>
                        <a:t>(DUT-PMT)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/>
                        <a:t>Sig</a:t>
                      </a:r>
                      <a:r>
                        <a:rPr lang="fr-FR" sz="1200" dirty="0"/>
                        <a:t>(MCP-PMT)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533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67.8 </a:t>
                      </a:r>
                      <a:r>
                        <a:rPr lang="fr-FR" sz="1200" dirty="0" err="1"/>
                        <a:t>ps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88.1 </a:t>
                      </a:r>
                      <a:r>
                        <a:rPr lang="fr-FR" sz="1200" dirty="0" err="1"/>
                        <a:t>ps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72.3 </a:t>
                      </a:r>
                      <a:r>
                        <a:rPr lang="fr-FR" sz="1200" dirty="0" err="1"/>
                        <a:t>ps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763682"/>
                  </a:ext>
                </a:extLst>
              </a:tr>
            </a:tbl>
          </a:graphicData>
        </a:graphic>
      </p:graphicFrame>
      <p:sp>
        <p:nvSpPr>
          <p:cNvPr id="22" name="TextBox 10">
            <a:extLst>
              <a:ext uri="{FF2B5EF4-FFF2-40B4-BE49-F238E27FC236}">
                <a16:creationId xmlns:a16="http://schemas.microsoft.com/office/drawing/2014/main" id="{F3BB0771-4A43-4AF5-9805-586832BF2CB3}"/>
              </a:ext>
            </a:extLst>
          </p:cNvPr>
          <p:cNvSpPr txBox="1"/>
          <p:nvPr/>
        </p:nvSpPr>
        <p:spPr>
          <a:xfrm>
            <a:off x="1387118" y="4641848"/>
            <a:ext cx="3371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Sigma matrix after time walk correction</a:t>
            </a:r>
          </a:p>
        </p:txBody>
      </p:sp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907B6456-D9B0-434F-A7D8-C8853F6D71BB}"/>
              </a:ext>
            </a:extLst>
          </p:cNvPr>
          <p:cNvSpPr/>
          <p:nvPr/>
        </p:nvSpPr>
        <p:spPr>
          <a:xfrm>
            <a:off x="5234141" y="5038813"/>
            <a:ext cx="624254" cy="26585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24" name="Tableau 21">
            <a:extLst>
              <a:ext uri="{FF2B5EF4-FFF2-40B4-BE49-F238E27FC236}">
                <a16:creationId xmlns:a16="http://schemas.microsoft.com/office/drawing/2014/main" id="{8CEE5A1D-A2DB-43D7-8D22-0F01FB2B7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484968"/>
              </p:ext>
            </p:extLst>
          </p:nvPr>
        </p:nvGraphicFramePr>
        <p:xfrm>
          <a:off x="6577810" y="4888909"/>
          <a:ext cx="3498174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058">
                  <a:extLst>
                    <a:ext uri="{9D8B030D-6E8A-4147-A177-3AD203B41FA5}">
                      <a16:colId xmlns:a16="http://schemas.microsoft.com/office/drawing/2014/main" val="3005597189"/>
                    </a:ext>
                  </a:extLst>
                </a:gridCol>
                <a:gridCol w="1166058">
                  <a:extLst>
                    <a:ext uri="{9D8B030D-6E8A-4147-A177-3AD203B41FA5}">
                      <a16:colId xmlns:a16="http://schemas.microsoft.com/office/drawing/2014/main" val="1390212973"/>
                    </a:ext>
                  </a:extLst>
                </a:gridCol>
                <a:gridCol w="1166058">
                  <a:extLst>
                    <a:ext uri="{9D8B030D-6E8A-4147-A177-3AD203B41FA5}">
                      <a16:colId xmlns:a16="http://schemas.microsoft.com/office/drawing/2014/main" val="1296718760"/>
                    </a:ext>
                  </a:extLst>
                </a:gridCol>
              </a:tblGrid>
              <a:tr h="20433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/>
                        <a:t>Sig</a:t>
                      </a:r>
                      <a:r>
                        <a:rPr lang="fr-FR" sz="1200" dirty="0"/>
                        <a:t>(DUT)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/>
                        <a:t>Sig</a:t>
                      </a:r>
                      <a:r>
                        <a:rPr lang="fr-FR" sz="1200" dirty="0"/>
                        <a:t>(PMT)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/>
                        <a:t>Sig</a:t>
                      </a:r>
                      <a:r>
                        <a:rPr lang="fr-FR" sz="1200" dirty="0"/>
                        <a:t>(MCP)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533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59.9 </a:t>
                      </a:r>
                      <a:r>
                        <a:rPr lang="fr-FR" sz="1200" b="1" dirty="0" err="1"/>
                        <a:t>ps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64.4 </a:t>
                      </a:r>
                      <a:r>
                        <a:rPr lang="fr-FR" sz="1200" dirty="0" err="1"/>
                        <a:t>ps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32.5 </a:t>
                      </a:r>
                      <a:r>
                        <a:rPr lang="fr-FR" sz="1200" dirty="0" err="1"/>
                        <a:t>ps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763682"/>
                  </a:ext>
                </a:extLst>
              </a:tr>
            </a:tbl>
          </a:graphicData>
        </a:graphic>
      </p:graphicFrame>
      <p:sp>
        <p:nvSpPr>
          <p:cNvPr id="25" name="TextBox 10">
            <a:extLst>
              <a:ext uri="{FF2B5EF4-FFF2-40B4-BE49-F238E27FC236}">
                <a16:creationId xmlns:a16="http://schemas.microsoft.com/office/drawing/2014/main" id="{D2DEA216-21ED-406F-B2C0-D334BFE4E6C1}"/>
              </a:ext>
            </a:extLst>
          </p:cNvPr>
          <p:cNvSpPr txBox="1"/>
          <p:nvPr/>
        </p:nvSpPr>
        <p:spPr>
          <a:xfrm>
            <a:off x="6428038" y="4648215"/>
            <a:ext cx="3779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Reverse of the matrix to get the sigma of each devices</a:t>
            </a:r>
          </a:p>
        </p:txBody>
      </p:sp>
    </p:spTree>
    <p:extLst>
      <p:ext uri="{BB962C8B-B14F-4D97-AF65-F5344CB8AC3E}">
        <p14:creationId xmlns:p14="http://schemas.microsoft.com/office/powerpoint/2010/main" val="467747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B048DB-BDDA-4045-BC7B-746E1057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0BDC-E08D-48C8-8DC2-A2CA39AD3900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D4E0E2B-1E43-4BEC-8B53-33AF371D7368}"/>
              </a:ext>
            </a:extLst>
          </p:cNvPr>
          <p:cNvSpPr txBox="1"/>
          <p:nvPr/>
        </p:nvSpPr>
        <p:spPr>
          <a:xfrm>
            <a:off x="3143271" y="359999"/>
            <a:ext cx="401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Improvements since July 2024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D318F12-67FD-40EC-9C11-645BBEC18DCD}"/>
              </a:ext>
            </a:extLst>
          </p:cNvPr>
          <p:cNvSpPr txBox="1"/>
          <p:nvPr/>
        </p:nvSpPr>
        <p:spPr>
          <a:xfrm>
            <a:off x="471122" y="949691"/>
            <a:ext cx="9587278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2024 </a:t>
            </a:r>
            <a:r>
              <a:rPr lang="en-US" sz="1600" dirty="0" err="1"/>
              <a:t>Testbeam</a:t>
            </a:r>
            <a:r>
              <a:rPr lang="en-US" sz="1600" dirty="0"/>
              <a:t> </a:t>
            </a:r>
            <a:r>
              <a:rPr lang="en-US" sz="1600" dirty="0" err="1"/>
              <a:t>MiniCACTUS</a:t>
            </a:r>
            <a:r>
              <a:rPr lang="en-US" sz="1600" dirty="0"/>
              <a:t> v2 measurements have been limited by recurrent HV problems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Unusually </a:t>
            </a:r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unstable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leakage currents (&gt; 2-3 µA), while </a:t>
            </a:r>
            <a:r>
              <a:rPr lang="en-US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MiniCACTUS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v1 was typically running at tens </a:t>
            </a:r>
            <a:r>
              <a:rPr lang="en-US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@450V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Unexpected device failures after some time (leakage current would increase suddenly, and device found to be permanently damaged/shorted after that 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After careful investigation, several causes identified, now corrected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No-clean process used for PCB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cabled boards could be cleaned with </a:t>
            </a:r>
            <a:r>
              <a:rPr lang="en-US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isopropylic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alcohol in ultrasound batch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Design mistake on PCB : HV strip separated from a connector body (GND) only by a thin layer of varnish (s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parks observed) 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connector mounting changed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Suspect that some changes in the metal layer affectation of the guard-rings and pads created a weakness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 connecting some auxiliary bias pads over guard-rings cured the problem </a:t>
            </a:r>
            <a:endParaRPr lang="fr-FR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Accolade fermante 8">
            <a:extLst>
              <a:ext uri="{FF2B5EF4-FFF2-40B4-BE49-F238E27FC236}">
                <a16:creationId xmlns:a16="http://schemas.microsoft.com/office/drawing/2014/main" id="{42B49A61-13EA-4981-AFC5-3FD65FB53517}"/>
              </a:ext>
            </a:extLst>
          </p:cNvPr>
          <p:cNvSpPr/>
          <p:nvPr/>
        </p:nvSpPr>
        <p:spPr>
          <a:xfrm>
            <a:off x="9813957" y="2322759"/>
            <a:ext cx="45719" cy="8006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4FB6EBD-2716-4AC6-8233-5DA113DBCE75}"/>
              </a:ext>
            </a:extLst>
          </p:cNvPr>
          <p:cNvSpPr txBox="1"/>
          <p:nvPr/>
        </p:nvSpPr>
        <p:spPr>
          <a:xfrm>
            <a:off x="9997947" y="2538436"/>
            <a:ext cx="1042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PCB </a:t>
            </a:r>
            <a:r>
              <a:rPr lang="fr-FR" dirty="0" err="1">
                <a:solidFill>
                  <a:srgbClr val="0070C0"/>
                </a:solidFill>
              </a:rPr>
              <a:t>level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1" name="Accolade fermante 10">
            <a:extLst>
              <a:ext uri="{FF2B5EF4-FFF2-40B4-BE49-F238E27FC236}">
                <a16:creationId xmlns:a16="http://schemas.microsoft.com/office/drawing/2014/main" id="{C4A26DE7-BA67-45F3-A2FF-E679C520E3CD}"/>
              </a:ext>
            </a:extLst>
          </p:cNvPr>
          <p:cNvSpPr/>
          <p:nvPr/>
        </p:nvSpPr>
        <p:spPr>
          <a:xfrm>
            <a:off x="9822100" y="3213903"/>
            <a:ext cx="45719" cy="5162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F5FACE0-A153-4BA6-9C46-EE0EB26CB773}"/>
              </a:ext>
            </a:extLst>
          </p:cNvPr>
          <p:cNvSpPr txBox="1"/>
          <p:nvPr/>
        </p:nvSpPr>
        <p:spPr>
          <a:xfrm>
            <a:off x="9997947" y="3224629"/>
            <a:ext cx="147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Chip </a:t>
            </a:r>
            <a:r>
              <a:rPr lang="fr-FR" dirty="0" err="1">
                <a:solidFill>
                  <a:srgbClr val="0070C0"/>
                </a:solidFill>
              </a:rPr>
              <a:t>level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4F69E91-B33A-4E17-AC89-E16F68B78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997" y="3899697"/>
            <a:ext cx="3418628" cy="227908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875FF7D-C3CE-4941-AE59-238B81BDC6ED}"/>
              </a:ext>
            </a:extLst>
          </p:cNvPr>
          <p:cNvSpPr txBox="1"/>
          <p:nvPr/>
        </p:nvSpPr>
        <p:spPr>
          <a:xfrm>
            <a:off x="7543794" y="5086571"/>
            <a:ext cx="44196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ym typeface="Wingdings" panose="05000000000000000000" pitchFamily="2" charset="2"/>
              </a:rPr>
              <a:t> Typical 2 different sensors damaged during the second I-V scan (still alive and responding to the source)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6BF2D4CB-18DF-46B0-BF71-A691A253B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02" y="3899695"/>
            <a:ext cx="3418631" cy="2279087"/>
          </a:xfrm>
          <a:prstGeom prst="rect">
            <a:avLst/>
          </a:prstGeom>
        </p:spPr>
      </p:pic>
      <p:sp>
        <p:nvSpPr>
          <p:cNvPr id="3" name="Éclair 2">
            <a:extLst>
              <a:ext uri="{FF2B5EF4-FFF2-40B4-BE49-F238E27FC236}">
                <a16:creationId xmlns:a16="http://schemas.microsoft.com/office/drawing/2014/main" id="{469E8CDD-91AA-431C-A2DB-0BCC8B5AD324}"/>
              </a:ext>
            </a:extLst>
          </p:cNvPr>
          <p:cNvSpPr/>
          <p:nvPr/>
        </p:nvSpPr>
        <p:spPr>
          <a:xfrm flipH="1">
            <a:off x="3560886" y="4400857"/>
            <a:ext cx="237392" cy="223898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Éclair 16">
            <a:extLst>
              <a:ext uri="{FF2B5EF4-FFF2-40B4-BE49-F238E27FC236}">
                <a16:creationId xmlns:a16="http://schemas.microsoft.com/office/drawing/2014/main" id="{61C53F48-06F3-4C0A-B021-CD826D246158}"/>
              </a:ext>
            </a:extLst>
          </p:cNvPr>
          <p:cNvSpPr/>
          <p:nvPr/>
        </p:nvSpPr>
        <p:spPr>
          <a:xfrm flipH="1">
            <a:off x="5953929" y="4832925"/>
            <a:ext cx="237392" cy="223898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169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53715A-6FDB-4848-A353-E2A250A50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0BDC-E08D-48C8-8DC2-A2CA39AD3900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4AE6C59-4241-4E3C-9A15-85EF504A4DDF}"/>
              </a:ext>
            </a:extLst>
          </p:cNvPr>
          <p:cNvSpPr txBox="1"/>
          <p:nvPr/>
        </p:nvSpPr>
        <p:spPr>
          <a:xfrm>
            <a:off x="3521340" y="359999"/>
            <a:ext cx="4318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New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MiniCACTUS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v2 I-V Curves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4081726-304B-43E8-B2F1-AA18386D3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65" y="1177121"/>
            <a:ext cx="5528673" cy="368578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9E9C6DC-5458-4DFB-8CF4-0FB0EF81D468}"/>
              </a:ext>
            </a:extLst>
          </p:cNvPr>
          <p:cNvSpPr txBox="1"/>
          <p:nvPr/>
        </p:nvSpPr>
        <p:spPr>
          <a:xfrm>
            <a:off x="629307" y="5019159"/>
            <a:ext cx="110760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No sensor broken after cleaning up the PCBs and modifying the bonding diagram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I-V curves measured on 8 different sensors from 3 different wafers (150, 175 and 200 µm)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Sensors from 150 and 175 µm wafers show very low leakage current at least up to 500 V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200 µm sensors have higher leakage current with a jump around 120 V  postprocessing issue ? (discussions with the post-processing company not very concluding)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Breakdown voltage &gt; 500 V for all tested sensors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36E3197-DDC1-4363-89A8-A271A8A76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86" y="1173964"/>
            <a:ext cx="5500977" cy="366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13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7025</TotalTime>
  <Words>1908</Words>
  <Application>Microsoft Office PowerPoint</Application>
  <PresentationFormat>Grand écran</PresentationFormat>
  <Paragraphs>256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 Saclay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DEGERLI Yavuz</dc:creator>
  <cp:lastModifiedBy>DEGERLI Yavuz</cp:lastModifiedBy>
  <cp:revision>1885</cp:revision>
  <dcterms:created xsi:type="dcterms:W3CDTF">2018-01-18T10:19:23Z</dcterms:created>
  <dcterms:modified xsi:type="dcterms:W3CDTF">2025-06-18T15:03:58Z</dcterms:modified>
</cp:coreProperties>
</file>