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1" r:id="rId3"/>
    <p:sldId id="265" r:id="rId4"/>
    <p:sldId id="260" r:id="rId5"/>
    <p:sldId id="331" r:id="rId6"/>
    <p:sldId id="308" r:id="rId7"/>
    <p:sldId id="346" r:id="rId8"/>
    <p:sldId id="336" r:id="rId9"/>
    <p:sldId id="343" r:id="rId10"/>
    <p:sldId id="266" r:id="rId11"/>
    <p:sldId id="354" r:id="rId12"/>
    <p:sldId id="259" r:id="rId13"/>
    <p:sldId id="344" r:id="rId14"/>
    <p:sldId id="350" r:id="rId15"/>
    <p:sldId id="355" r:id="rId16"/>
    <p:sldId id="267" r:id="rId17"/>
    <p:sldId id="352" r:id="rId18"/>
    <p:sldId id="361" r:id="rId19"/>
    <p:sldId id="362" r:id="rId20"/>
    <p:sldId id="268" r:id="rId21"/>
    <p:sldId id="322" r:id="rId22"/>
    <p:sldId id="360" r:id="rId23"/>
    <p:sldId id="349" r:id="rId24"/>
    <p:sldId id="299" r:id="rId25"/>
    <p:sldId id="345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5640"/>
    <a:srgbClr val="FFE6BE"/>
    <a:srgbClr val="DAD7B3"/>
    <a:srgbClr val="BCB7FF"/>
    <a:srgbClr val="E08C25"/>
    <a:srgbClr val="DE8A28"/>
    <a:srgbClr val="BD582C"/>
    <a:srgbClr val="232323"/>
    <a:srgbClr val="0A0096"/>
    <a:srgbClr val="FF7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3" autoAdjust="0"/>
    <p:restoredTop sz="95297" autoAdjust="0"/>
  </p:normalViewPr>
  <p:slideViewPr>
    <p:cSldViewPr snapToGrid="0">
      <p:cViewPr varScale="1">
        <p:scale>
          <a:sx n="85" d="100"/>
          <a:sy n="85" d="100"/>
        </p:scale>
        <p:origin x="888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4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FD884-600A-44F5-BB60-C06B5F04CCB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78F1578-D96D-429B-A24A-484D4DFA5F40}">
      <dgm:prSet phldrT="[Texte]" custT="1"/>
      <dgm:spPr/>
      <dgm:t>
        <a:bodyPr/>
        <a:lstStyle/>
        <a:p>
          <a:r>
            <a:rPr lang="fr-FR" sz="5400" dirty="0">
              <a:latin typeface="+mj-lt"/>
            </a:rPr>
            <a:t>MIRCOM</a:t>
          </a:r>
          <a:endParaRPr lang="fr-FR" sz="6000" b="0" dirty="0">
            <a:latin typeface="+mj-lt"/>
          </a:endParaRPr>
        </a:p>
      </dgm:t>
    </dgm:pt>
    <dgm:pt modelId="{8E4D6EF3-2945-432A-802E-6C0B42FD9874}" type="parTrans" cxnId="{6988F1C1-DB23-4C91-9FCA-D549F1BD0436}">
      <dgm:prSet/>
      <dgm:spPr/>
      <dgm:t>
        <a:bodyPr/>
        <a:lstStyle/>
        <a:p>
          <a:endParaRPr lang="fr-FR"/>
        </a:p>
      </dgm:t>
    </dgm:pt>
    <dgm:pt modelId="{E7F15DE0-B55A-428D-83EF-2AF9325EEBFC}" type="sibTrans" cxnId="{6988F1C1-DB23-4C91-9FCA-D549F1BD0436}">
      <dgm:prSet/>
      <dgm:spPr/>
      <dgm:t>
        <a:bodyPr/>
        <a:lstStyle/>
        <a:p>
          <a:endParaRPr lang="fr-FR"/>
        </a:p>
      </dgm:t>
    </dgm:pt>
    <dgm:pt modelId="{29FF9C93-E99A-4921-AED5-2D871C3AD5A6}">
      <dgm:prSet phldrT="[Texte]"/>
      <dgm:spPr/>
      <dgm:t>
        <a:bodyPr/>
        <a:lstStyle/>
        <a:p>
          <a:r>
            <a:rPr lang="en-US" dirty="0"/>
            <a:t>Solid and gaseous ion sources</a:t>
          </a:r>
          <a:endParaRPr lang="fr-FR" dirty="0"/>
        </a:p>
      </dgm:t>
    </dgm:pt>
    <dgm:pt modelId="{3B5C867C-01BD-4D00-A4DB-72EB920DC646}" type="sibTrans" cxnId="{CCD3B80D-D048-415A-81B9-6BC3DE3D9F76}">
      <dgm:prSet/>
      <dgm:spPr/>
      <dgm:t>
        <a:bodyPr/>
        <a:lstStyle/>
        <a:p>
          <a:endParaRPr lang="fr-FR"/>
        </a:p>
      </dgm:t>
    </dgm:pt>
    <dgm:pt modelId="{C7590BE7-8EED-43D6-9CEE-293EAF317AC5}" type="parTrans" cxnId="{CCD3B80D-D048-415A-81B9-6BC3DE3D9F76}">
      <dgm:prSet/>
      <dgm:spPr/>
      <dgm:t>
        <a:bodyPr/>
        <a:lstStyle/>
        <a:p>
          <a:endParaRPr lang="fr-FR"/>
        </a:p>
      </dgm:t>
    </dgm:pt>
    <dgm:pt modelId="{197AAAA4-EFA2-4882-8AE4-C4208FDAB4BB}">
      <dgm:prSet phldrT="[Texte]" custT="1"/>
      <dgm:spPr/>
      <dgm:t>
        <a:bodyPr/>
        <a:lstStyle/>
        <a:p>
          <a:r>
            <a:rPr lang="fr-FR" sz="5400" dirty="0">
              <a:latin typeface="+mj-lt"/>
            </a:rPr>
            <a:t>AIFIRA</a:t>
          </a:r>
        </a:p>
      </dgm:t>
    </dgm:pt>
    <dgm:pt modelId="{D00FBE6D-C425-49A4-B7C1-D2A4D7614BC6}" type="sibTrans" cxnId="{4D4D4C35-80B8-4E95-88E7-5900AC24339B}">
      <dgm:prSet/>
      <dgm:spPr/>
      <dgm:t>
        <a:bodyPr/>
        <a:lstStyle/>
        <a:p>
          <a:endParaRPr lang="fr-FR"/>
        </a:p>
      </dgm:t>
    </dgm:pt>
    <dgm:pt modelId="{4ACB7ED7-C742-4132-8E55-A04F9CEBDE1D}" type="parTrans" cxnId="{4D4D4C35-80B8-4E95-88E7-5900AC24339B}">
      <dgm:prSet/>
      <dgm:spPr/>
      <dgm:t>
        <a:bodyPr/>
        <a:lstStyle/>
        <a:p>
          <a:endParaRPr lang="fr-FR"/>
        </a:p>
      </dgm:t>
    </dgm:pt>
    <dgm:pt modelId="{09DA702E-EC03-4A27-83BB-D7EA9864E4FB}">
      <dgm:prSet phldrT="[Texte]" custT="1"/>
      <dgm:spPr/>
      <dgm:t>
        <a:bodyPr/>
        <a:lstStyle/>
        <a:p>
          <a:r>
            <a:rPr lang="en-US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Gaseous ion sources</a:t>
          </a:r>
          <a:endParaRPr lang="fr-FR" sz="15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B4562D9-81EE-4D58-800C-3A0688D3EE9A}" type="parTrans" cxnId="{C9CDDDB1-20C4-40D0-9306-7BED260F68E5}">
      <dgm:prSet/>
      <dgm:spPr/>
      <dgm:t>
        <a:bodyPr/>
        <a:lstStyle/>
        <a:p>
          <a:endParaRPr lang="en-US"/>
        </a:p>
      </dgm:t>
    </dgm:pt>
    <dgm:pt modelId="{4D7E93BA-7C6D-402D-BA66-7F754E9866C5}" type="sibTrans" cxnId="{C9CDDDB1-20C4-40D0-9306-7BED260F68E5}">
      <dgm:prSet/>
      <dgm:spPr/>
      <dgm:t>
        <a:bodyPr/>
        <a:lstStyle/>
        <a:p>
          <a:endParaRPr lang="en-US"/>
        </a:p>
      </dgm:t>
    </dgm:pt>
    <dgm:pt modelId="{A9C5B413-D7FE-4A2B-B2B4-A396C868DD1B}">
      <dgm:prSet phldrT="[Texte]"/>
      <dgm:spPr/>
      <dgm:t>
        <a:bodyPr/>
        <a:lstStyle/>
        <a:p>
          <a:r>
            <a:rPr lang="fr-FR" dirty="0" err="1"/>
            <a:t>Singeltron</a:t>
          </a:r>
          <a:r>
            <a:rPr lang="fr-FR" dirty="0"/>
            <a:t> 3,5 MV </a:t>
          </a:r>
          <a:r>
            <a:rPr lang="fr-FR" dirty="0" err="1"/>
            <a:t>accelerator</a:t>
          </a:r>
          <a:endParaRPr lang="fr-FR" dirty="0"/>
        </a:p>
      </dgm:t>
    </dgm:pt>
    <dgm:pt modelId="{3EB7EF89-43C9-4FAC-9608-041E439AB24D}" type="parTrans" cxnId="{8A36F448-5F9A-4DF1-8AF7-6A0516C9E83A}">
      <dgm:prSet/>
      <dgm:spPr/>
      <dgm:t>
        <a:bodyPr/>
        <a:lstStyle/>
        <a:p>
          <a:endParaRPr lang="en-US"/>
        </a:p>
      </dgm:t>
    </dgm:pt>
    <dgm:pt modelId="{D1D054D8-6BC8-4EB8-8A31-31FE02C8D2C8}" type="sibTrans" cxnId="{8A36F448-5F9A-4DF1-8AF7-6A0516C9E83A}">
      <dgm:prSet/>
      <dgm:spPr/>
      <dgm:t>
        <a:bodyPr/>
        <a:lstStyle/>
        <a:p>
          <a:endParaRPr lang="en-US"/>
        </a:p>
      </dgm:t>
    </dgm:pt>
    <dgm:pt modelId="{1FA7001E-3340-4A7C-A00B-148847D5F8F4}">
      <dgm:prSet phldrT="[Texte]"/>
      <dgm:spPr/>
      <dgm:t>
        <a:bodyPr/>
        <a:lstStyle/>
        <a:p>
          <a:r>
            <a:rPr lang="fr-FR" dirty="0"/>
            <a:t>3 MeV Proton                                                             3 MeV Alpha</a:t>
          </a:r>
        </a:p>
      </dgm:t>
    </dgm:pt>
    <dgm:pt modelId="{DBDCCAEA-2E4E-46F6-B4F0-0C9F2866CBC7}" type="parTrans" cxnId="{01525B15-329E-41C2-8B23-13EFA3C922F5}">
      <dgm:prSet/>
      <dgm:spPr/>
      <dgm:t>
        <a:bodyPr/>
        <a:lstStyle/>
        <a:p>
          <a:endParaRPr lang="en-US"/>
        </a:p>
      </dgm:t>
    </dgm:pt>
    <dgm:pt modelId="{036C968F-052A-42FF-AB62-BBE96B0441C9}" type="sibTrans" cxnId="{01525B15-329E-41C2-8B23-13EFA3C922F5}">
      <dgm:prSet/>
      <dgm:spPr/>
      <dgm:t>
        <a:bodyPr/>
        <a:lstStyle/>
        <a:p>
          <a:endParaRPr lang="en-US"/>
        </a:p>
      </dgm:t>
    </dgm:pt>
    <dgm:pt modelId="{FD58BA27-BC90-4E93-A50B-43AA30FCB411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fr-FR"/>
            <a:t>Tandetron</a:t>
          </a:r>
          <a:r>
            <a:rPr lang="fr-FR" baseline="30000"/>
            <a:t>TM</a:t>
          </a:r>
          <a:r>
            <a:rPr lang="fr-FR"/>
            <a:t> 2 MV accelerator</a:t>
          </a:r>
          <a:endParaRPr lang="en-US"/>
        </a:p>
      </dgm:t>
    </dgm:pt>
    <dgm:pt modelId="{C78CAF2B-6755-474E-82DA-434B7F37C7C3}" type="parTrans" cxnId="{B232B063-8360-4B98-9C23-99F9BA8AF2CB}">
      <dgm:prSet/>
      <dgm:spPr/>
      <dgm:t>
        <a:bodyPr/>
        <a:lstStyle/>
        <a:p>
          <a:endParaRPr lang="en-US"/>
        </a:p>
      </dgm:t>
    </dgm:pt>
    <dgm:pt modelId="{19625EA2-A86C-4799-BC4F-197361BCF27D}" type="sibTrans" cxnId="{B232B063-8360-4B98-9C23-99F9BA8AF2CB}">
      <dgm:prSet/>
      <dgm:spPr/>
      <dgm:t>
        <a:bodyPr/>
        <a:lstStyle/>
        <a:p>
          <a:endParaRPr lang="en-US"/>
        </a:p>
      </dgm:t>
    </dgm:pt>
    <dgm:pt modelId="{AAE06EB9-7AC9-4753-8D55-505595ED96C2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fr-FR"/>
            <a:t>4 MeV Proton </a:t>
          </a:r>
          <a:br>
            <a:rPr lang="fr-FR"/>
          </a:br>
          <a:r>
            <a:rPr lang="fr-FR"/>
            <a:t>6 MeV Alpha                                                             </a:t>
          </a:r>
          <a:r>
            <a:rPr lang="fr-FR" baseline="0"/>
            <a:t>8 MeV </a:t>
          </a:r>
          <a:r>
            <a:rPr lang="fr-FR"/>
            <a:t>C</a:t>
          </a:r>
          <a:r>
            <a:rPr lang="fr-FR" baseline="30000"/>
            <a:t>3+</a:t>
          </a:r>
          <a:r>
            <a:rPr lang="fr-FR" baseline="0"/>
            <a:t>, O</a:t>
          </a:r>
          <a:r>
            <a:rPr lang="fr-FR" baseline="30000"/>
            <a:t>3+</a:t>
          </a:r>
          <a:r>
            <a:rPr lang="fr-FR" baseline="0"/>
            <a:t> </a:t>
          </a:r>
          <a:endParaRPr lang="en-US"/>
        </a:p>
      </dgm:t>
    </dgm:pt>
    <dgm:pt modelId="{3BC4A473-647F-48EF-9663-F4904C830F92}" type="parTrans" cxnId="{D0C61847-5D16-4D15-9B51-0284C7468571}">
      <dgm:prSet/>
      <dgm:spPr/>
      <dgm:t>
        <a:bodyPr/>
        <a:lstStyle/>
        <a:p>
          <a:endParaRPr lang="en-US"/>
        </a:p>
      </dgm:t>
    </dgm:pt>
    <dgm:pt modelId="{574CF77D-6BA9-4F65-9F55-E18DA18941AB}" type="sibTrans" cxnId="{D0C61847-5D16-4D15-9B51-0284C7468571}">
      <dgm:prSet/>
      <dgm:spPr/>
      <dgm:t>
        <a:bodyPr/>
        <a:lstStyle/>
        <a:p>
          <a:endParaRPr lang="en-US"/>
        </a:p>
      </dgm:t>
    </dgm:pt>
    <dgm:pt modelId="{BE5CF021-BBE3-4593-B1B7-62A631FBD5F4}" type="pres">
      <dgm:prSet presAssocID="{4EAFD884-600A-44F5-BB60-C06B5F04CCB0}" presName="theList" presStyleCnt="0">
        <dgm:presLayoutVars>
          <dgm:dir/>
          <dgm:animLvl val="lvl"/>
          <dgm:resizeHandles val="exact"/>
        </dgm:presLayoutVars>
      </dgm:prSet>
      <dgm:spPr/>
    </dgm:pt>
    <dgm:pt modelId="{CBD1AF6E-A006-4633-B33D-CF96B004BF94}" type="pres">
      <dgm:prSet presAssocID="{197AAAA4-EFA2-4882-8AE4-C4208FDAB4BB}" presName="compNode" presStyleCnt="0"/>
      <dgm:spPr/>
    </dgm:pt>
    <dgm:pt modelId="{2F991309-6502-462A-AD7B-5B4BD1B28CD2}" type="pres">
      <dgm:prSet presAssocID="{197AAAA4-EFA2-4882-8AE4-C4208FDAB4BB}" presName="aNode" presStyleLbl="bgShp" presStyleIdx="0" presStyleCnt="2" custScaleX="89600" custLinFactNeighborX="-11208" custLinFactNeighborY="533"/>
      <dgm:spPr/>
    </dgm:pt>
    <dgm:pt modelId="{40BA5FA6-0BAF-4A8D-BCBE-1578A72757B5}" type="pres">
      <dgm:prSet presAssocID="{197AAAA4-EFA2-4882-8AE4-C4208FDAB4BB}" presName="textNode" presStyleLbl="bgShp" presStyleIdx="0" presStyleCnt="2"/>
      <dgm:spPr/>
    </dgm:pt>
    <dgm:pt modelId="{0A5D4176-2BEE-4E30-B510-7182BE741518}" type="pres">
      <dgm:prSet presAssocID="{197AAAA4-EFA2-4882-8AE4-C4208FDAB4BB}" presName="compChildNode" presStyleCnt="0"/>
      <dgm:spPr/>
    </dgm:pt>
    <dgm:pt modelId="{79CCB773-30BB-4E19-BC60-3B7852A02398}" type="pres">
      <dgm:prSet presAssocID="{197AAAA4-EFA2-4882-8AE4-C4208FDAB4BB}" presName="theInnerList" presStyleCnt="0"/>
      <dgm:spPr/>
    </dgm:pt>
    <dgm:pt modelId="{B25382D1-E59E-4044-BC2E-A3E50E0D0F5B}" type="pres">
      <dgm:prSet presAssocID="{09DA702E-EC03-4A27-83BB-D7EA9864E4FB}" presName="childNode" presStyleLbl="node1" presStyleIdx="0" presStyleCnt="6">
        <dgm:presLayoutVars>
          <dgm:bulletEnabled val="1"/>
        </dgm:presLayoutVars>
      </dgm:prSet>
      <dgm:spPr/>
    </dgm:pt>
    <dgm:pt modelId="{6A242591-BFFE-4D90-A7C5-7A173B9FE3F1}" type="pres">
      <dgm:prSet presAssocID="{09DA702E-EC03-4A27-83BB-D7EA9864E4FB}" presName="aSpace2" presStyleCnt="0"/>
      <dgm:spPr/>
    </dgm:pt>
    <dgm:pt modelId="{B3055D03-E25F-40A6-941D-2FCEA38E2F96}" type="pres">
      <dgm:prSet presAssocID="{A9C5B413-D7FE-4A2B-B2B4-A396C868DD1B}" presName="childNode" presStyleLbl="node1" presStyleIdx="1" presStyleCnt="6">
        <dgm:presLayoutVars>
          <dgm:bulletEnabled val="1"/>
        </dgm:presLayoutVars>
      </dgm:prSet>
      <dgm:spPr/>
    </dgm:pt>
    <dgm:pt modelId="{40906BF6-583A-4A4C-86A3-14A6110CBFF3}" type="pres">
      <dgm:prSet presAssocID="{A9C5B413-D7FE-4A2B-B2B4-A396C868DD1B}" presName="aSpace2" presStyleCnt="0"/>
      <dgm:spPr/>
    </dgm:pt>
    <dgm:pt modelId="{B4CE9EFC-0F35-4725-B868-FD645EAE2EC2}" type="pres">
      <dgm:prSet presAssocID="{1FA7001E-3340-4A7C-A00B-148847D5F8F4}" presName="childNode" presStyleLbl="node1" presStyleIdx="2" presStyleCnt="6">
        <dgm:presLayoutVars>
          <dgm:bulletEnabled val="1"/>
        </dgm:presLayoutVars>
      </dgm:prSet>
      <dgm:spPr/>
    </dgm:pt>
    <dgm:pt modelId="{02625500-E491-45F3-97FF-F1E98EBA2814}" type="pres">
      <dgm:prSet presAssocID="{197AAAA4-EFA2-4882-8AE4-C4208FDAB4BB}" presName="aSpace" presStyleCnt="0"/>
      <dgm:spPr/>
    </dgm:pt>
    <dgm:pt modelId="{4FB7F2CC-5058-440E-AA2B-2521597DDD32}" type="pres">
      <dgm:prSet presAssocID="{D78F1578-D96D-429B-A24A-484D4DFA5F40}" presName="compNode" presStyleCnt="0"/>
      <dgm:spPr/>
    </dgm:pt>
    <dgm:pt modelId="{8B7A206C-924C-46DE-AF52-EFC1F46ED952}" type="pres">
      <dgm:prSet presAssocID="{D78F1578-D96D-429B-A24A-484D4DFA5F40}" presName="aNode" presStyleLbl="bgShp" presStyleIdx="1" presStyleCnt="2" custScaleX="90394" custLinFactNeighborX="7158"/>
      <dgm:spPr/>
    </dgm:pt>
    <dgm:pt modelId="{CE6BE7EE-79AC-4CFB-ACD5-A01BE3EB014F}" type="pres">
      <dgm:prSet presAssocID="{D78F1578-D96D-429B-A24A-484D4DFA5F40}" presName="textNode" presStyleLbl="bgShp" presStyleIdx="1" presStyleCnt="2"/>
      <dgm:spPr/>
    </dgm:pt>
    <dgm:pt modelId="{97EA990F-3D8D-40CE-A1C2-711D41F5647C}" type="pres">
      <dgm:prSet presAssocID="{D78F1578-D96D-429B-A24A-484D4DFA5F40}" presName="compChildNode" presStyleCnt="0"/>
      <dgm:spPr/>
    </dgm:pt>
    <dgm:pt modelId="{AEFEEFBD-3775-4798-9316-D7D53EF1811B}" type="pres">
      <dgm:prSet presAssocID="{D78F1578-D96D-429B-A24A-484D4DFA5F40}" presName="theInnerList" presStyleCnt="0"/>
      <dgm:spPr/>
    </dgm:pt>
    <dgm:pt modelId="{537795E6-F2F6-4DEC-9629-FADEC94642CF}" type="pres">
      <dgm:prSet presAssocID="{29FF9C93-E99A-4921-AED5-2D871C3AD5A6}" presName="childNode" presStyleLbl="node1" presStyleIdx="3" presStyleCnt="6">
        <dgm:presLayoutVars>
          <dgm:bulletEnabled val="1"/>
        </dgm:presLayoutVars>
      </dgm:prSet>
      <dgm:spPr/>
    </dgm:pt>
    <dgm:pt modelId="{E071E289-1962-49D5-9C75-C25C026E0FCD}" type="pres">
      <dgm:prSet presAssocID="{29FF9C93-E99A-4921-AED5-2D871C3AD5A6}" presName="aSpace2" presStyleCnt="0"/>
      <dgm:spPr/>
    </dgm:pt>
    <dgm:pt modelId="{9C7E45EA-0A15-4950-8A0A-57B9A40147FE}" type="pres">
      <dgm:prSet presAssocID="{FD58BA27-BC90-4E93-A50B-43AA30FCB411}" presName="childNode" presStyleLbl="node1" presStyleIdx="4" presStyleCnt="6">
        <dgm:presLayoutVars>
          <dgm:bulletEnabled val="1"/>
        </dgm:presLayoutVars>
      </dgm:prSet>
      <dgm:spPr/>
    </dgm:pt>
    <dgm:pt modelId="{4521CA4A-67BC-42A9-B06E-406670C40F05}" type="pres">
      <dgm:prSet presAssocID="{FD58BA27-BC90-4E93-A50B-43AA30FCB411}" presName="aSpace2" presStyleCnt="0"/>
      <dgm:spPr/>
    </dgm:pt>
    <dgm:pt modelId="{8625A690-EB3E-47A0-B55E-D2271F65EBD1}" type="pres">
      <dgm:prSet presAssocID="{AAE06EB9-7AC9-4753-8D55-505595ED96C2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CD3B80D-D048-415A-81B9-6BC3DE3D9F76}" srcId="{D78F1578-D96D-429B-A24A-484D4DFA5F40}" destId="{29FF9C93-E99A-4921-AED5-2D871C3AD5A6}" srcOrd="0" destOrd="0" parTransId="{C7590BE7-8EED-43D6-9CEE-293EAF317AC5}" sibTransId="{3B5C867C-01BD-4D00-A4DB-72EB920DC646}"/>
    <dgm:cxn modelId="{813EC80F-6795-4C01-A6D5-49407500C94A}" type="presOf" srcId="{197AAAA4-EFA2-4882-8AE4-C4208FDAB4BB}" destId="{40BA5FA6-0BAF-4A8D-BCBE-1578A72757B5}" srcOrd="1" destOrd="0" presId="urn:microsoft.com/office/officeart/2005/8/layout/lProcess2"/>
    <dgm:cxn modelId="{01525B15-329E-41C2-8B23-13EFA3C922F5}" srcId="{197AAAA4-EFA2-4882-8AE4-C4208FDAB4BB}" destId="{1FA7001E-3340-4A7C-A00B-148847D5F8F4}" srcOrd="2" destOrd="0" parTransId="{DBDCCAEA-2E4E-46F6-B4F0-0C9F2866CBC7}" sibTransId="{036C968F-052A-42FF-AB62-BBE96B0441C9}"/>
    <dgm:cxn modelId="{4D4D4C35-80B8-4E95-88E7-5900AC24339B}" srcId="{4EAFD884-600A-44F5-BB60-C06B5F04CCB0}" destId="{197AAAA4-EFA2-4882-8AE4-C4208FDAB4BB}" srcOrd="0" destOrd="0" parTransId="{4ACB7ED7-C742-4132-8E55-A04F9CEBDE1D}" sibTransId="{D00FBE6D-C425-49A4-B7C1-D2A4D7614BC6}"/>
    <dgm:cxn modelId="{87C2A862-A3BC-40F4-A668-E43CF34EC6B4}" type="presOf" srcId="{D78F1578-D96D-429B-A24A-484D4DFA5F40}" destId="{CE6BE7EE-79AC-4CFB-ACD5-A01BE3EB014F}" srcOrd="1" destOrd="0" presId="urn:microsoft.com/office/officeart/2005/8/layout/lProcess2"/>
    <dgm:cxn modelId="{B232B063-8360-4B98-9C23-99F9BA8AF2CB}" srcId="{D78F1578-D96D-429B-A24A-484D4DFA5F40}" destId="{FD58BA27-BC90-4E93-A50B-43AA30FCB411}" srcOrd="1" destOrd="0" parTransId="{C78CAF2B-6755-474E-82DA-434B7F37C7C3}" sibTransId="{19625EA2-A86C-4799-BC4F-197361BCF27D}"/>
    <dgm:cxn modelId="{1438FE45-15A8-42D0-BC4E-234DD65371CC}" type="presOf" srcId="{09DA702E-EC03-4A27-83BB-D7EA9864E4FB}" destId="{B25382D1-E59E-4044-BC2E-A3E50E0D0F5B}" srcOrd="0" destOrd="0" presId="urn:microsoft.com/office/officeart/2005/8/layout/lProcess2"/>
    <dgm:cxn modelId="{D0C61847-5D16-4D15-9B51-0284C7468571}" srcId="{D78F1578-D96D-429B-A24A-484D4DFA5F40}" destId="{AAE06EB9-7AC9-4753-8D55-505595ED96C2}" srcOrd="2" destOrd="0" parTransId="{3BC4A473-647F-48EF-9663-F4904C830F92}" sibTransId="{574CF77D-6BA9-4F65-9F55-E18DA18941AB}"/>
    <dgm:cxn modelId="{8A36F448-5F9A-4DF1-8AF7-6A0516C9E83A}" srcId="{197AAAA4-EFA2-4882-8AE4-C4208FDAB4BB}" destId="{A9C5B413-D7FE-4A2B-B2B4-A396C868DD1B}" srcOrd="1" destOrd="0" parTransId="{3EB7EF89-43C9-4FAC-9608-041E439AB24D}" sibTransId="{D1D054D8-6BC8-4EB8-8A31-31FE02C8D2C8}"/>
    <dgm:cxn modelId="{D0F13D4A-A9A8-49CA-90F9-DA7FA644E22A}" type="presOf" srcId="{A9C5B413-D7FE-4A2B-B2B4-A396C868DD1B}" destId="{B3055D03-E25F-40A6-941D-2FCEA38E2F96}" srcOrd="0" destOrd="0" presId="urn:microsoft.com/office/officeart/2005/8/layout/lProcess2"/>
    <dgm:cxn modelId="{162A1BA6-F495-4B27-88D2-5636F1F0AE17}" type="presOf" srcId="{FD58BA27-BC90-4E93-A50B-43AA30FCB411}" destId="{9C7E45EA-0A15-4950-8A0A-57B9A40147FE}" srcOrd="0" destOrd="0" presId="urn:microsoft.com/office/officeart/2005/8/layout/lProcess2"/>
    <dgm:cxn modelId="{C9CDDDB1-20C4-40D0-9306-7BED260F68E5}" srcId="{197AAAA4-EFA2-4882-8AE4-C4208FDAB4BB}" destId="{09DA702E-EC03-4A27-83BB-D7EA9864E4FB}" srcOrd="0" destOrd="0" parTransId="{5B4562D9-81EE-4D58-800C-3A0688D3EE9A}" sibTransId="{4D7E93BA-7C6D-402D-BA66-7F754E9866C5}"/>
    <dgm:cxn modelId="{6988F1C1-DB23-4C91-9FCA-D549F1BD0436}" srcId="{4EAFD884-600A-44F5-BB60-C06B5F04CCB0}" destId="{D78F1578-D96D-429B-A24A-484D4DFA5F40}" srcOrd="1" destOrd="0" parTransId="{8E4D6EF3-2945-432A-802E-6C0B42FD9874}" sibTransId="{E7F15DE0-B55A-428D-83EF-2AF9325EEBFC}"/>
    <dgm:cxn modelId="{072B0EC8-3B72-4962-B527-5EC230D9DAAE}" type="presOf" srcId="{D78F1578-D96D-429B-A24A-484D4DFA5F40}" destId="{8B7A206C-924C-46DE-AF52-EFC1F46ED952}" srcOrd="0" destOrd="0" presId="urn:microsoft.com/office/officeart/2005/8/layout/lProcess2"/>
    <dgm:cxn modelId="{1F34F1CB-9ED2-49CE-AC6F-CA7EAA13A2A1}" type="presOf" srcId="{1FA7001E-3340-4A7C-A00B-148847D5F8F4}" destId="{B4CE9EFC-0F35-4725-B868-FD645EAE2EC2}" srcOrd="0" destOrd="0" presId="urn:microsoft.com/office/officeart/2005/8/layout/lProcess2"/>
    <dgm:cxn modelId="{ACDE19CD-F8F6-4D3C-828D-414915B416DF}" type="presOf" srcId="{AAE06EB9-7AC9-4753-8D55-505595ED96C2}" destId="{8625A690-EB3E-47A0-B55E-D2271F65EBD1}" srcOrd="0" destOrd="0" presId="urn:microsoft.com/office/officeart/2005/8/layout/lProcess2"/>
    <dgm:cxn modelId="{2D9102E3-DF70-40D2-A9A2-CD88325BF4BD}" type="presOf" srcId="{197AAAA4-EFA2-4882-8AE4-C4208FDAB4BB}" destId="{2F991309-6502-462A-AD7B-5B4BD1B28CD2}" srcOrd="0" destOrd="0" presId="urn:microsoft.com/office/officeart/2005/8/layout/lProcess2"/>
    <dgm:cxn modelId="{FBCB31E6-A699-4FA1-BAA6-DDA25C905385}" type="presOf" srcId="{29FF9C93-E99A-4921-AED5-2D871C3AD5A6}" destId="{537795E6-F2F6-4DEC-9629-FADEC94642CF}" srcOrd="0" destOrd="0" presId="urn:microsoft.com/office/officeart/2005/8/layout/lProcess2"/>
    <dgm:cxn modelId="{E095D2F9-9A2F-4CAC-B6A4-0C163D8CAB66}" type="presOf" srcId="{4EAFD884-600A-44F5-BB60-C06B5F04CCB0}" destId="{BE5CF021-BBE3-4593-B1B7-62A631FBD5F4}" srcOrd="0" destOrd="0" presId="urn:microsoft.com/office/officeart/2005/8/layout/lProcess2"/>
    <dgm:cxn modelId="{6FE2058A-51D6-46EB-8A07-C2F797BDE61C}" type="presParOf" srcId="{BE5CF021-BBE3-4593-B1B7-62A631FBD5F4}" destId="{CBD1AF6E-A006-4633-B33D-CF96B004BF94}" srcOrd="0" destOrd="0" presId="urn:microsoft.com/office/officeart/2005/8/layout/lProcess2"/>
    <dgm:cxn modelId="{B41BFE08-FFA7-422B-96F8-D021DFF3363C}" type="presParOf" srcId="{CBD1AF6E-A006-4633-B33D-CF96B004BF94}" destId="{2F991309-6502-462A-AD7B-5B4BD1B28CD2}" srcOrd="0" destOrd="0" presId="urn:microsoft.com/office/officeart/2005/8/layout/lProcess2"/>
    <dgm:cxn modelId="{CC20D552-B45F-44C5-B496-442CFAD97C36}" type="presParOf" srcId="{CBD1AF6E-A006-4633-B33D-CF96B004BF94}" destId="{40BA5FA6-0BAF-4A8D-BCBE-1578A72757B5}" srcOrd="1" destOrd="0" presId="urn:microsoft.com/office/officeart/2005/8/layout/lProcess2"/>
    <dgm:cxn modelId="{29DB0F82-C9AD-47BA-A9E4-7057BFF80E84}" type="presParOf" srcId="{CBD1AF6E-A006-4633-B33D-CF96B004BF94}" destId="{0A5D4176-2BEE-4E30-B510-7182BE741518}" srcOrd="2" destOrd="0" presId="urn:microsoft.com/office/officeart/2005/8/layout/lProcess2"/>
    <dgm:cxn modelId="{AE32470D-7F82-4593-87ED-9D9884809DF0}" type="presParOf" srcId="{0A5D4176-2BEE-4E30-B510-7182BE741518}" destId="{79CCB773-30BB-4E19-BC60-3B7852A02398}" srcOrd="0" destOrd="0" presId="urn:microsoft.com/office/officeart/2005/8/layout/lProcess2"/>
    <dgm:cxn modelId="{265660ED-503C-4BF5-A034-D60B77AD66DC}" type="presParOf" srcId="{79CCB773-30BB-4E19-BC60-3B7852A02398}" destId="{B25382D1-E59E-4044-BC2E-A3E50E0D0F5B}" srcOrd="0" destOrd="0" presId="urn:microsoft.com/office/officeart/2005/8/layout/lProcess2"/>
    <dgm:cxn modelId="{232102B7-E692-4568-A3F3-B396F727A88D}" type="presParOf" srcId="{79CCB773-30BB-4E19-BC60-3B7852A02398}" destId="{6A242591-BFFE-4D90-A7C5-7A173B9FE3F1}" srcOrd="1" destOrd="0" presId="urn:microsoft.com/office/officeart/2005/8/layout/lProcess2"/>
    <dgm:cxn modelId="{00198CD2-1424-494A-86E9-3B004CC16B34}" type="presParOf" srcId="{79CCB773-30BB-4E19-BC60-3B7852A02398}" destId="{B3055D03-E25F-40A6-941D-2FCEA38E2F96}" srcOrd="2" destOrd="0" presId="urn:microsoft.com/office/officeart/2005/8/layout/lProcess2"/>
    <dgm:cxn modelId="{CEF8DA8B-FFFE-46A0-88B7-53D8C02A85A2}" type="presParOf" srcId="{79CCB773-30BB-4E19-BC60-3B7852A02398}" destId="{40906BF6-583A-4A4C-86A3-14A6110CBFF3}" srcOrd="3" destOrd="0" presId="urn:microsoft.com/office/officeart/2005/8/layout/lProcess2"/>
    <dgm:cxn modelId="{2441B36A-F993-4396-A131-0F0BEACECB51}" type="presParOf" srcId="{79CCB773-30BB-4E19-BC60-3B7852A02398}" destId="{B4CE9EFC-0F35-4725-B868-FD645EAE2EC2}" srcOrd="4" destOrd="0" presId="urn:microsoft.com/office/officeart/2005/8/layout/lProcess2"/>
    <dgm:cxn modelId="{77D1C2FA-59D7-41C0-8D9A-280D3D380D51}" type="presParOf" srcId="{BE5CF021-BBE3-4593-B1B7-62A631FBD5F4}" destId="{02625500-E491-45F3-97FF-F1E98EBA2814}" srcOrd="1" destOrd="0" presId="urn:microsoft.com/office/officeart/2005/8/layout/lProcess2"/>
    <dgm:cxn modelId="{A13D9F49-A70B-4745-9837-B96ABE3CAC9F}" type="presParOf" srcId="{BE5CF021-BBE3-4593-B1B7-62A631FBD5F4}" destId="{4FB7F2CC-5058-440E-AA2B-2521597DDD32}" srcOrd="2" destOrd="0" presId="urn:microsoft.com/office/officeart/2005/8/layout/lProcess2"/>
    <dgm:cxn modelId="{80F72A33-3CD4-447A-B7F0-828E8E2E30B4}" type="presParOf" srcId="{4FB7F2CC-5058-440E-AA2B-2521597DDD32}" destId="{8B7A206C-924C-46DE-AF52-EFC1F46ED952}" srcOrd="0" destOrd="0" presId="urn:microsoft.com/office/officeart/2005/8/layout/lProcess2"/>
    <dgm:cxn modelId="{00CC4007-38E1-44E0-BE4D-84EE09679784}" type="presParOf" srcId="{4FB7F2CC-5058-440E-AA2B-2521597DDD32}" destId="{CE6BE7EE-79AC-4CFB-ACD5-A01BE3EB014F}" srcOrd="1" destOrd="0" presId="urn:microsoft.com/office/officeart/2005/8/layout/lProcess2"/>
    <dgm:cxn modelId="{921D35B9-319D-4F51-9FF4-0B656412C0D9}" type="presParOf" srcId="{4FB7F2CC-5058-440E-AA2B-2521597DDD32}" destId="{97EA990F-3D8D-40CE-A1C2-711D41F5647C}" srcOrd="2" destOrd="0" presId="urn:microsoft.com/office/officeart/2005/8/layout/lProcess2"/>
    <dgm:cxn modelId="{86DD3AC3-A317-443A-B77E-068CB8D124EE}" type="presParOf" srcId="{97EA990F-3D8D-40CE-A1C2-711D41F5647C}" destId="{AEFEEFBD-3775-4798-9316-D7D53EF1811B}" srcOrd="0" destOrd="0" presId="urn:microsoft.com/office/officeart/2005/8/layout/lProcess2"/>
    <dgm:cxn modelId="{47BE83A7-E144-4939-A99C-76F86E0B7EC6}" type="presParOf" srcId="{AEFEEFBD-3775-4798-9316-D7D53EF1811B}" destId="{537795E6-F2F6-4DEC-9629-FADEC94642CF}" srcOrd="0" destOrd="0" presId="urn:microsoft.com/office/officeart/2005/8/layout/lProcess2"/>
    <dgm:cxn modelId="{859731F6-80DD-400A-968C-AEC522C44A50}" type="presParOf" srcId="{AEFEEFBD-3775-4798-9316-D7D53EF1811B}" destId="{E071E289-1962-49D5-9C75-C25C026E0FCD}" srcOrd="1" destOrd="0" presId="urn:microsoft.com/office/officeart/2005/8/layout/lProcess2"/>
    <dgm:cxn modelId="{A4AED0F7-2C01-4125-968D-18DC1FDC3D25}" type="presParOf" srcId="{AEFEEFBD-3775-4798-9316-D7D53EF1811B}" destId="{9C7E45EA-0A15-4950-8A0A-57B9A40147FE}" srcOrd="2" destOrd="0" presId="urn:microsoft.com/office/officeart/2005/8/layout/lProcess2"/>
    <dgm:cxn modelId="{8096D13D-B4C0-414B-9A68-AB67E9ADCE3C}" type="presParOf" srcId="{AEFEEFBD-3775-4798-9316-D7D53EF1811B}" destId="{4521CA4A-67BC-42A9-B06E-406670C40F05}" srcOrd="3" destOrd="0" presId="urn:microsoft.com/office/officeart/2005/8/layout/lProcess2"/>
    <dgm:cxn modelId="{95597466-18EC-40DC-94B4-95311D03D621}" type="presParOf" srcId="{AEFEEFBD-3775-4798-9316-D7D53EF1811B}" destId="{8625A690-EB3E-47A0-B55E-D2271F65EBD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91309-6502-462A-AD7B-5B4BD1B28CD2}">
      <dsp:nvSpPr>
        <dsp:cNvPr id="0" name=""/>
        <dsp:cNvSpPr/>
      </dsp:nvSpPr>
      <dsp:spPr>
        <a:xfrm>
          <a:off x="0" y="0"/>
          <a:ext cx="4264080" cy="38992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kern="1200" dirty="0">
              <a:latin typeface="+mj-lt"/>
            </a:rPr>
            <a:t>AIFIRA</a:t>
          </a:r>
        </a:p>
      </dsp:txBody>
      <dsp:txXfrm>
        <a:off x="0" y="0"/>
        <a:ext cx="4264080" cy="1169773"/>
      </dsp:txXfrm>
    </dsp:sp>
    <dsp:sp modelId="{B25382D1-E59E-4044-BC2E-A3E50E0D0F5B}">
      <dsp:nvSpPr>
        <dsp:cNvPr id="0" name=""/>
        <dsp:cNvSpPr/>
      </dsp:nvSpPr>
      <dsp:spPr>
        <a:xfrm>
          <a:off x="229665" y="1170106"/>
          <a:ext cx="3807214" cy="766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Gaseous ion sources</a:t>
          </a:r>
          <a:endParaRPr lang="fr-FR" sz="15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252102" y="1192543"/>
        <a:ext cx="3762340" cy="721171"/>
      </dsp:txXfrm>
    </dsp:sp>
    <dsp:sp modelId="{B3055D03-E25F-40A6-941D-2FCEA38E2F96}">
      <dsp:nvSpPr>
        <dsp:cNvPr id="0" name=""/>
        <dsp:cNvSpPr/>
      </dsp:nvSpPr>
      <dsp:spPr>
        <a:xfrm>
          <a:off x="229665" y="2054004"/>
          <a:ext cx="3807214" cy="766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Singeltron</a:t>
          </a:r>
          <a:r>
            <a:rPr lang="fr-FR" sz="1600" kern="1200" dirty="0"/>
            <a:t> 3,5 MV </a:t>
          </a:r>
          <a:r>
            <a:rPr lang="fr-FR" sz="1600" kern="1200" dirty="0" err="1"/>
            <a:t>accelerator</a:t>
          </a:r>
          <a:endParaRPr lang="fr-FR" sz="1600" kern="1200" dirty="0"/>
        </a:p>
      </dsp:txBody>
      <dsp:txXfrm>
        <a:off x="252102" y="2076441"/>
        <a:ext cx="3762340" cy="721171"/>
      </dsp:txXfrm>
    </dsp:sp>
    <dsp:sp modelId="{B4CE9EFC-0F35-4725-B868-FD645EAE2EC2}">
      <dsp:nvSpPr>
        <dsp:cNvPr id="0" name=""/>
        <dsp:cNvSpPr/>
      </dsp:nvSpPr>
      <dsp:spPr>
        <a:xfrm>
          <a:off x="229665" y="2937903"/>
          <a:ext cx="3807214" cy="766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3 MeV Proton                                                             3 MeV Alpha</a:t>
          </a:r>
        </a:p>
      </dsp:txBody>
      <dsp:txXfrm>
        <a:off x="252102" y="2960340"/>
        <a:ext cx="3762340" cy="721171"/>
      </dsp:txXfrm>
    </dsp:sp>
    <dsp:sp modelId="{8B7A206C-924C-46DE-AF52-EFC1F46ED952}">
      <dsp:nvSpPr>
        <dsp:cNvPr id="0" name=""/>
        <dsp:cNvSpPr/>
      </dsp:nvSpPr>
      <dsp:spPr>
        <a:xfrm>
          <a:off x="4623471" y="0"/>
          <a:ext cx="4301867" cy="38992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kern="1200" dirty="0">
              <a:latin typeface="+mj-lt"/>
            </a:rPr>
            <a:t>MIRCOM</a:t>
          </a:r>
          <a:endParaRPr lang="fr-FR" sz="6000" b="0" kern="1200" dirty="0">
            <a:latin typeface="+mj-lt"/>
          </a:endParaRPr>
        </a:p>
      </dsp:txBody>
      <dsp:txXfrm>
        <a:off x="4623471" y="0"/>
        <a:ext cx="4301867" cy="1169773"/>
      </dsp:txXfrm>
    </dsp:sp>
    <dsp:sp modelId="{537795E6-F2F6-4DEC-9629-FADEC94642CF}">
      <dsp:nvSpPr>
        <dsp:cNvPr id="0" name=""/>
        <dsp:cNvSpPr/>
      </dsp:nvSpPr>
      <dsp:spPr>
        <a:xfrm>
          <a:off x="4869565" y="1170106"/>
          <a:ext cx="3807214" cy="766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Solid and gaseous ion sources</a:t>
          </a:r>
          <a:endParaRPr lang="fr-FR" sz="1600" kern="1200" dirty="0"/>
        </a:p>
      </dsp:txBody>
      <dsp:txXfrm>
        <a:off x="4892002" y="1192543"/>
        <a:ext cx="3762340" cy="721171"/>
      </dsp:txXfrm>
    </dsp:sp>
    <dsp:sp modelId="{9C7E45EA-0A15-4950-8A0A-57B9A40147FE}">
      <dsp:nvSpPr>
        <dsp:cNvPr id="0" name=""/>
        <dsp:cNvSpPr/>
      </dsp:nvSpPr>
      <dsp:spPr>
        <a:xfrm>
          <a:off x="4869565" y="2054004"/>
          <a:ext cx="3807214" cy="766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fr-FR" sz="1600" kern="1200"/>
            <a:t>Tandetron</a:t>
          </a:r>
          <a:r>
            <a:rPr lang="fr-FR" sz="1600" kern="1200" baseline="30000"/>
            <a:t>TM</a:t>
          </a:r>
          <a:r>
            <a:rPr lang="fr-FR" sz="1600" kern="1200"/>
            <a:t> 2 MV accelerator</a:t>
          </a:r>
          <a:endParaRPr lang="en-US" sz="1600" kern="1200"/>
        </a:p>
      </dsp:txBody>
      <dsp:txXfrm>
        <a:off x="4892002" y="2076441"/>
        <a:ext cx="3762340" cy="721171"/>
      </dsp:txXfrm>
    </dsp:sp>
    <dsp:sp modelId="{8625A690-EB3E-47A0-B55E-D2271F65EBD1}">
      <dsp:nvSpPr>
        <dsp:cNvPr id="0" name=""/>
        <dsp:cNvSpPr/>
      </dsp:nvSpPr>
      <dsp:spPr>
        <a:xfrm>
          <a:off x="4869565" y="2937903"/>
          <a:ext cx="3807214" cy="766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fr-FR" sz="1600" kern="1200"/>
            <a:t>4 MeV Proton </a:t>
          </a:r>
          <a:br>
            <a:rPr lang="fr-FR" sz="1600" kern="1200"/>
          </a:br>
          <a:r>
            <a:rPr lang="fr-FR" sz="1600" kern="1200"/>
            <a:t>6 MeV Alpha                                                             </a:t>
          </a:r>
          <a:r>
            <a:rPr lang="fr-FR" sz="1600" kern="1200" baseline="0"/>
            <a:t>8 MeV </a:t>
          </a:r>
          <a:r>
            <a:rPr lang="fr-FR" sz="1600" kern="1200"/>
            <a:t>C</a:t>
          </a:r>
          <a:r>
            <a:rPr lang="fr-FR" sz="1600" kern="1200" baseline="30000"/>
            <a:t>3+</a:t>
          </a:r>
          <a:r>
            <a:rPr lang="fr-FR" sz="1600" kern="1200" baseline="0"/>
            <a:t>, O</a:t>
          </a:r>
          <a:r>
            <a:rPr lang="fr-FR" sz="1600" kern="1200" baseline="30000"/>
            <a:t>3+</a:t>
          </a:r>
          <a:r>
            <a:rPr lang="fr-FR" sz="1600" kern="1200" baseline="0"/>
            <a:t> </a:t>
          </a:r>
          <a:endParaRPr lang="en-US" sz="1600" kern="1200"/>
        </a:p>
      </dsp:txBody>
      <dsp:txXfrm>
        <a:off x="4892002" y="2960340"/>
        <a:ext cx="3762340" cy="721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1A7B908-4741-4CFF-B9AF-3E7DA0CFA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C443A1-01AE-42DF-B576-FA18678C7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FB16E-F2AD-4B15-82C9-80958EDBB315}" type="datetimeFigureOut">
              <a:rPr lang="fr-FR" smtClean="0"/>
              <a:t>17/06/2025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DB6D08-A3E0-440E-B4D3-49BE0977D5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87D096-60D3-44EE-994D-1D2CC89A46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02FA-9E16-4D45-8630-299A7D36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122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EB32-2AD3-4113-AE6E-6101FDAA2F1D}" type="datetimeFigureOut">
              <a:rPr lang="fr-FR" smtClean="0"/>
              <a:t>17/06/2025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1877-2F69-4D86-8F6D-C843C5017D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16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A360A69B-B1D3-4396-8D60-2819F7B1A41F}"/>
              </a:ext>
            </a:extLst>
          </p:cNvPr>
          <p:cNvGrpSpPr/>
          <p:nvPr userDrawn="1"/>
        </p:nvGrpSpPr>
        <p:grpSpPr>
          <a:xfrm>
            <a:off x="5661941" y="425562"/>
            <a:ext cx="7722284" cy="6768494"/>
            <a:chOff x="5661941" y="425562"/>
            <a:chExt cx="7722284" cy="6768494"/>
          </a:xfrm>
        </p:grpSpPr>
        <p:sp>
          <p:nvSpPr>
            <p:cNvPr id="13" name="Ellipse 4">
              <a:extLst>
                <a:ext uri="{FF2B5EF4-FFF2-40B4-BE49-F238E27FC236}">
                  <a16:creationId xmlns:a16="http://schemas.microsoft.com/office/drawing/2014/main" id="{F802BDB3-2C2E-41CC-969B-BB991D478F09}"/>
                </a:ext>
              </a:extLst>
            </p:cNvPr>
            <p:cNvSpPr/>
            <p:nvPr userDrawn="1"/>
          </p:nvSpPr>
          <p:spPr>
            <a:xfrm>
              <a:off x="9995566" y="425562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4">
              <a:extLst>
                <a:ext uri="{FF2B5EF4-FFF2-40B4-BE49-F238E27FC236}">
                  <a16:creationId xmlns:a16="http://schemas.microsoft.com/office/drawing/2014/main" id="{4F32FE51-9873-4501-9E2D-52FBB38BB1FD}"/>
                </a:ext>
              </a:extLst>
            </p:cNvPr>
            <p:cNvSpPr/>
            <p:nvPr userDrawn="1"/>
          </p:nvSpPr>
          <p:spPr>
            <a:xfrm>
              <a:off x="7812859" y="425562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4">
              <a:extLst>
                <a:ext uri="{FF2B5EF4-FFF2-40B4-BE49-F238E27FC236}">
                  <a16:creationId xmlns:a16="http://schemas.microsoft.com/office/drawing/2014/main" id="{ED5D7A05-24EF-4517-A978-56427D0E8AD8}"/>
                </a:ext>
              </a:extLst>
            </p:cNvPr>
            <p:cNvSpPr/>
            <p:nvPr userDrawn="1"/>
          </p:nvSpPr>
          <p:spPr>
            <a:xfrm>
              <a:off x="5661941" y="425562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1C8AB23-2298-2D36-4677-E5F23760C8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24" y="4383314"/>
            <a:ext cx="9591675" cy="1230086"/>
          </a:xfrm>
        </p:spPr>
        <p:txBody>
          <a:bodyPr tIns="0" bIns="0" anchor="b">
            <a:normAutofit/>
          </a:bodyPr>
          <a:lstStyle>
            <a:lvl1pPr algn="l">
              <a:lnSpc>
                <a:spcPct val="80000"/>
              </a:lnSpc>
              <a:defRPr sz="4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B351B4-CE1E-3D65-F381-1CF3259F7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224" y="5618158"/>
            <a:ext cx="9591675" cy="668337"/>
          </a:xfrm>
        </p:spPr>
        <p:txBody>
          <a:bodyPr lIns="122400" t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BF99C0F-86DA-4D2D-7A27-0360F1C0C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066949"/>
            <a:ext cx="2857500" cy="295275"/>
          </a:xfrm>
        </p:spPr>
        <p:txBody>
          <a:bodyPr lIns="126000" tIns="3600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3F973C7-F3AA-CB70-6910-AB0C0BD75E54}"/>
              </a:ext>
            </a:extLst>
          </p:cNvPr>
          <p:cNvGrpSpPr/>
          <p:nvPr userDrawn="1"/>
        </p:nvGrpSpPr>
        <p:grpSpPr>
          <a:xfrm>
            <a:off x="-1562895" y="4445000"/>
            <a:ext cx="1562895" cy="1253402"/>
            <a:chOff x="-1562895" y="0"/>
            <a:chExt cx="1562895" cy="1253402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477E8D3-1337-51A3-9439-F5191BE54E25}"/>
                </a:ext>
              </a:extLst>
            </p:cNvPr>
            <p:cNvSpPr txBox="1"/>
            <p:nvPr userDrawn="1"/>
          </p:nvSpPr>
          <p:spPr>
            <a:xfrm>
              <a:off x="-1562895" y="0"/>
              <a:ext cx="1440000" cy="12534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fr-FR" sz="1200" b="1" dirty="0">
                  <a:solidFill>
                    <a:schemeClr val="bg1">
                      <a:lumMod val="50000"/>
                    </a:schemeClr>
                  </a:solidFill>
                </a:rPr>
                <a:t>Option du titre</a:t>
              </a:r>
            </a:p>
            <a:p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</a:rPr>
                <a:t>Vous pouvez supprimer le gras des mots de moindre importance</a:t>
              </a:r>
            </a:p>
          </p:txBody>
        </p:sp>
        <p:sp>
          <p:nvSpPr>
            <p:cNvPr id="20" name="Triangle isocèle 19">
              <a:extLst>
                <a:ext uri="{FF2B5EF4-FFF2-40B4-BE49-F238E27FC236}">
                  <a16:creationId xmlns:a16="http://schemas.microsoft.com/office/drawing/2014/main" id="{EB78F9DD-0170-58D1-FF31-8EFAC991FB2D}"/>
                </a:ext>
              </a:extLst>
            </p:cNvPr>
            <p:cNvSpPr/>
            <p:nvPr userDrawn="1"/>
          </p:nvSpPr>
          <p:spPr>
            <a:xfrm rot="5400000">
              <a:off x="-248444" y="231848"/>
              <a:ext cx="368300" cy="128588"/>
            </a:xfrm>
            <a:prstGeom prst="triangl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A00454B7-9325-376A-B9D8-9DFC16C1C4F1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1AF61D9-341C-4FE9-8EF1-590EA839A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419105"/>
            <a:ext cx="3022600" cy="7546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E5BAA13-B058-4824-9BB9-02D3C74387DB}"/>
              </a:ext>
            </a:extLst>
          </p:cNvPr>
          <p:cNvSpPr/>
          <p:nvPr userDrawn="1"/>
        </p:nvSpPr>
        <p:spPr>
          <a:xfrm>
            <a:off x="5661941" y="6858000"/>
            <a:ext cx="6536409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692714-4005-4120-A054-B4FF979783B1}"/>
              </a:ext>
            </a:extLst>
          </p:cNvPr>
          <p:cNvSpPr/>
          <p:nvPr userDrawn="1"/>
        </p:nvSpPr>
        <p:spPr>
          <a:xfrm>
            <a:off x="12198350" y="-20161"/>
            <a:ext cx="1591878" cy="687816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45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ô et un contenu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4">
            <a:extLst>
              <a:ext uri="{FF2B5EF4-FFF2-40B4-BE49-F238E27FC236}">
                <a16:creationId xmlns:a16="http://schemas.microsoft.com/office/drawing/2014/main" id="{CDFEAEB4-66E9-436E-9FF5-CADF82DF0EF6}"/>
              </a:ext>
            </a:extLst>
          </p:cNvPr>
          <p:cNvSpPr/>
          <p:nvPr userDrawn="1"/>
        </p:nvSpPr>
        <p:spPr>
          <a:xfrm>
            <a:off x="384174" y="1035097"/>
            <a:ext cx="830439" cy="1658715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7584812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Chapô et un contenu / orange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1404163"/>
            <a:ext cx="7252514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30F1B13-841A-45E6-40A7-42F527B8D944}"/>
              </a:ext>
            </a:extLst>
          </p:cNvPr>
          <p:cNvCxnSpPr>
            <a:cxnSpLocks/>
          </p:cNvCxnSpPr>
          <p:nvPr userDrawn="1"/>
        </p:nvCxnSpPr>
        <p:spPr>
          <a:xfrm>
            <a:off x="384174" y="2997994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A3C3E56-E871-A5B9-C67A-B216796E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7" y="3101974"/>
            <a:ext cx="3736703" cy="3042347"/>
          </a:xfrm>
        </p:spPr>
        <p:txBody>
          <a:bodyPr/>
          <a:lstStyle>
            <a:lvl1pPr>
              <a:lnSpc>
                <a:spcPct val="100000"/>
              </a:lnSpc>
              <a:defRPr cap="none">
                <a:solidFill>
                  <a:schemeClr val="accent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E52ED53-EB34-2DB6-F6BB-86B55EE5BA5B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3ACA88F6-D661-A4F9-0BF4-62FA505C2E0A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A11DDAE1-9E9A-066B-725A-0B5D92CEB69D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9A9C16D4-EB2E-A930-B811-160777D2FDCE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" name="Triangle isocèle 14">
                  <a:extLst>
                    <a:ext uri="{FF2B5EF4-FFF2-40B4-BE49-F238E27FC236}">
                      <a16:creationId xmlns:a16="http://schemas.microsoft.com/office/drawing/2014/main" id="{F40AD9E2-A35D-4F81-60C2-486535233601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36FB506D-05C1-8A09-4E01-C93B694B75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F8FC9A66-A977-B252-314A-E6148DE52C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0AA0EB-0B3B-E5DD-5F68-04C2FA65CB3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6A72A802-6410-44AC-126F-2A57B2C262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4BB9F86F-E7D7-6C0F-BEE0-D28F4E1F4C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7B3CD0F-7D29-4922-B49A-7FE9712C49BB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7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ô et deux contenus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D69E61D2-4013-431A-8AA7-5C13B1706FDC}"/>
              </a:ext>
            </a:extLst>
          </p:cNvPr>
          <p:cNvSpPr/>
          <p:nvPr userDrawn="1"/>
        </p:nvSpPr>
        <p:spPr>
          <a:xfrm>
            <a:off x="384175" y="1035097"/>
            <a:ext cx="828000" cy="165384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AFE1FA">
                  <a:alpha val="29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963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Chapô et deux contenus / bleu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1404163"/>
            <a:ext cx="7252514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30F1B13-841A-45E6-40A7-42F527B8D944}"/>
              </a:ext>
            </a:extLst>
          </p:cNvPr>
          <p:cNvCxnSpPr>
            <a:cxnSpLocks/>
          </p:cNvCxnSpPr>
          <p:nvPr userDrawn="1"/>
        </p:nvCxnSpPr>
        <p:spPr>
          <a:xfrm>
            <a:off x="384174" y="2997994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A3C3E56-E871-A5B9-C67A-B216796E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7" y="3101974"/>
            <a:ext cx="3736703" cy="3042347"/>
          </a:xfrm>
        </p:spPr>
        <p:txBody>
          <a:bodyPr/>
          <a:lstStyle>
            <a:lvl1pPr>
              <a:lnSpc>
                <a:spcPct val="100000"/>
              </a:lnSpc>
              <a:defRPr cap="none">
                <a:solidFill>
                  <a:schemeClr val="accent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3BBCC5C-A0A7-DA5F-EB65-D2F78695A325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FA07DFB-6AD2-C988-6AA7-56733AC6F4A5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F4CEB1D9-1521-90E8-478E-64F75B6D5731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0358D408-F29B-35F7-5BFC-5908A4ABD5A3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Ces zones de texte permettent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8" name="Triangle isocèle 17">
                  <a:extLst>
                    <a:ext uri="{FF2B5EF4-FFF2-40B4-BE49-F238E27FC236}">
                      <a16:creationId xmlns:a16="http://schemas.microsoft.com/office/drawing/2014/main" id="{B18023FC-DA3C-5B56-6CDF-C08CDEBAE640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7588E730-6D1C-D231-D845-5F64A49C88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4" name="Espace réservé du contenu 2">
              <a:extLst>
                <a:ext uri="{FF2B5EF4-FFF2-40B4-BE49-F238E27FC236}">
                  <a16:creationId xmlns:a16="http://schemas.microsoft.com/office/drawing/2014/main" id="{F5CD4995-782D-4324-0C40-E805878CD8C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0ED838B-0701-DA2D-6EBE-48108FD557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7627DFB-5866-F613-A82B-79C6381A6B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865D005-83D2-9C28-13DB-4A21C8FD8A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D3EE74B-0656-4BB6-AE28-A35F9B6528B7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9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ô et un contenu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0832A131-AE8F-4964-8081-09A9C858CA1F}"/>
              </a:ext>
            </a:extLst>
          </p:cNvPr>
          <p:cNvSpPr/>
          <p:nvPr userDrawn="1"/>
        </p:nvSpPr>
        <p:spPr>
          <a:xfrm>
            <a:off x="384175" y="1035097"/>
            <a:ext cx="828000" cy="165384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AFE1FA">
                  <a:alpha val="29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7584812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Chapô et un contenu / bleu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30F1B13-841A-45E6-40A7-42F527B8D944}"/>
              </a:ext>
            </a:extLst>
          </p:cNvPr>
          <p:cNvCxnSpPr>
            <a:cxnSpLocks/>
          </p:cNvCxnSpPr>
          <p:nvPr userDrawn="1"/>
        </p:nvCxnSpPr>
        <p:spPr>
          <a:xfrm>
            <a:off x="384174" y="2997994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A3C3E56-E871-A5B9-C67A-B216796E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7" y="3101974"/>
            <a:ext cx="3736703" cy="3042347"/>
          </a:xfrm>
        </p:spPr>
        <p:txBody>
          <a:bodyPr/>
          <a:lstStyle>
            <a:lvl1pPr>
              <a:lnSpc>
                <a:spcPct val="100000"/>
              </a:lnSpc>
              <a:defRPr cap="none">
                <a:solidFill>
                  <a:schemeClr val="accent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1404163"/>
            <a:ext cx="7252514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3228331-337B-D7FE-AAAA-8C6BA832B068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9B226ED-575D-9751-DBAF-BA37272C8345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62B0ECAE-E28E-2D6A-72A0-C2AB1D677180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75A9B199-97B8-CDF0-A620-CE0456FEE9E5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8" name="Triangle isocèle 17">
                  <a:extLst>
                    <a:ext uri="{FF2B5EF4-FFF2-40B4-BE49-F238E27FC236}">
                      <a16:creationId xmlns:a16="http://schemas.microsoft.com/office/drawing/2014/main" id="{600C0CCB-A8CB-7B28-B5AE-3AC691B3093E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85C25ACA-F15E-22D3-9DAD-DC9FA1FE669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4" name="Espace réservé du contenu 2">
              <a:extLst>
                <a:ext uri="{FF2B5EF4-FFF2-40B4-BE49-F238E27FC236}">
                  <a16:creationId xmlns:a16="http://schemas.microsoft.com/office/drawing/2014/main" id="{37C5DA58-D77E-9B31-0711-493B4CD6E3C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77B467-9962-95F7-B383-8E98272514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1224123-78A1-B644-4392-2E34DFA5F4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A5C5FFF-EC52-33E9-507F-25AB8C791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631BDD6-BC1E-45A5-B7DD-A420B2402AC2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37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deux contenus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4">
            <a:extLst>
              <a:ext uri="{FF2B5EF4-FFF2-40B4-BE49-F238E27FC236}">
                <a16:creationId xmlns:a16="http://schemas.microsoft.com/office/drawing/2014/main" id="{65B7AFDD-17FE-43E7-B9D2-5D0128DBFC32}"/>
              </a:ext>
            </a:extLst>
          </p:cNvPr>
          <p:cNvSpPr/>
          <p:nvPr userDrawn="1"/>
        </p:nvSpPr>
        <p:spPr>
          <a:xfrm>
            <a:off x="4440774" y="626166"/>
            <a:ext cx="828000" cy="165384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AFE1FA">
                  <a:alpha val="29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963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Image, deux contenus / bleu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823" y="1023163"/>
            <a:ext cx="7173139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F8812AE-F14C-9241-5B73-8A0E4B30EC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000"/>
            <a:ext cx="3759200" cy="5727700"/>
          </a:xfrm>
          <a:solidFill>
            <a:schemeClr val="bg2"/>
          </a:solidFill>
        </p:spPr>
        <p:txBody>
          <a:bodyPr tIns="252000">
            <a:normAutofit/>
          </a:bodyPr>
          <a:lstStyle>
            <a:lvl1pPr algn="ctr">
              <a:defRPr sz="1200" b="1" i="1"/>
            </a:lvl1pPr>
          </a:lstStyle>
          <a:p>
            <a:r>
              <a:rPr lang="fr-FR" dirty="0"/>
              <a:t>Insérez ou glissez une image ici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2961F46-AC1B-74AD-141B-2F423803105A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C9200663-41F4-0F95-F520-8D2C4B1B296D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56A467FC-DB79-10F7-FC09-C7E3BD5CD9B6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AD81AEF8-9BD8-4414-0B40-2ADD399273C4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Ces zones de texte permettent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" name="Triangle isocèle 19">
                  <a:extLst>
                    <a:ext uri="{FF2B5EF4-FFF2-40B4-BE49-F238E27FC236}">
                      <a16:creationId xmlns:a16="http://schemas.microsoft.com/office/drawing/2014/main" id="{E0F9696A-386C-EF02-8C8C-D3AB6640957D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FA626B64-2498-B4AE-34B7-2D507665DC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6F61EE98-76F5-DC2F-00D5-FD8BC188431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31DBAB69-A6B0-A82C-6990-1D9B454B49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E0F81F29-67C2-635E-7130-2E8BEEB570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FAE5915-72E3-4A02-B255-6AF7B7B722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0510C90-F5B2-4311-B5BF-EDC24968B895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04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un contenu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027F06CF-15FA-4273-B131-359FD19E4030}"/>
              </a:ext>
            </a:extLst>
          </p:cNvPr>
          <p:cNvSpPr/>
          <p:nvPr userDrawn="1"/>
        </p:nvSpPr>
        <p:spPr>
          <a:xfrm>
            <a:off x="4440774" y="626166"/>
            <a:ext cx="828000" cy="165384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AFE1FA">
                  <a:alpha val="29000"/>
                </a:srgbClr>
              </a:gs>
              <a:gs pos="80000">
                <a:srgbClr val="AFE1FA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7584812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Image, un contenu / bleu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823" y="1023163"/>
            <a:ext cx="7173139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F8812AE-F14C-9241-5B73-8A0E4B30EC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000"/>
            <a:ext cx="3759200" cy="5727700"/>
          </a:xfrm>
          <a:solidFill>
            <a:schemeClr val="bg2"/>
          </a:solidFill>
        </p:spPr>
        <p:txBody>
          <a:bodyPr tIns="252000">
            <a:normAutofit/>
          </a:bodyPr>
          <a:lstStyle>
            <a:lvl1pPr algn="ctr">
              <a:defRPr sz="1200" b="1" i="1"/>
            </a:lvl1pPr>
          </a:lstStyle>
          <a:p>
            <a:r>
              <a:rPr lang="fr-FR" dirty="0"/>
              <a:t>Insérez ou glissez une image ici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53E3609-8E76-31B7-25B7-2C12F91F940C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50A783B-15CD-7F98-0EDC-1E0B5A91E3BE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FCEAA7D6-60EA-389E-8A9A-E6781D199720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1750EF28-14A0-1641-FEA2-CC407AA4C111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" name="Triangle isocèle 15">
                  <a:extLst>
                    <a:ext uri="{FF2B5EF4-FFF2-40B4-BE49-F238E27FC236}">
                      <a16:creationId xmlns:a16="http://schemas.microsoft.com/office/drawing/2014/main" id="{76329ACD-900C-1AD1-1D7C-2EEA0B75A7F4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0F577F15-6E94-2365-FFF7-9C5E3DEDEE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AE09C750-E9C7-581F-EF06-FFE7955BB8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A98EA-EBEB-C768-8844-A0D302095B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A9C4B9CD-BF2A-3C47-F6AF-6F81AFA5CC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930A45A9-7C41-B64B-BB3C-1BFD46A14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0FE8FAF-D0CB-47EC-A261-402A108459C0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9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deux contenus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4">
            <a:extLst>
              <a:ext uri="{FF2B5EF4-FFF2-40B4-BE49-F238E27FC236}">
                <a16:creationId xmlns:a16="http://schemas.microsoft.com/office/drawing/2014/main" id="{796B3ACE-DD57-49AB-840A-2F14A9572515}"/>
              </a:ext>
            </a:extLst>
          </p:cNvPr>
          <p:cNvSpPr/>
          <p:nvPr userDrawn="1"/>
        </p:nvSpPr>
        <p:spPr>
          <a:xfrm>
            <a:off x="4440774" y="626166"/>
            <a:ext cx="830439" cy="1658715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963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Image, deux contenus / orange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823" y="1023163"/>
            <a:ext cx="7173139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F8812AE-F14C-9241-5B73-8A0E4B30EC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000"/>
            <a:ext cx="3759200" cy="5727700"/>
          </a:xfrm>
          <a:solidFill>
            <a:schemeClr val="bg2"/>
          </a:solidFill>
        </p:spPr>
        <p:txBody>
          <a:bodyPr tIns="252000">
            <a:normAutofit/>
          </a:bodyPr>
          <a:lstStyle>
            <a:lvl1pPr algn="ctr">
              <a:defRPr sz="1200" b="1" i="1"/>
            </a:lvl1pPr>
          </a:lstStyle>
          <a:p>
            <a:r>
              <a:rPr lang="fr-FR" dirty="0"/>
              <a:t>Insérez ou glissez une image ici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2961F46-AC1B-74AD-141B-2F423803105A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C9200663-41F4-0F95-F520-8D2C4B1B296D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56A467FC-DB79-10F7-FC09-C7E3BD5CD9B6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AD81AEF8-9BD8-4414-0B40-2ADD399273C4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Ces zones de texte permettent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" name="Triangle isocèle 19">
                  <a:extLst>
                    <a:ext uri="{FF2B5EF4-FFF2-40B4-BE49-F238E27FC236}">
                      <a16:creationId xmlns:a16="http://schemas.microsoft.com/office/drawing/2014/main" id="{E0F9696A-386C-EF02-8C8C-D3AB6640957D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FA626B64-2498-B4AE-34B7-2D507665DC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6F61EE98-76F5-DC2F-00D5-FD8BC188431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CD0B7EE-E48E-5044-A48F-2CFD8EA734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3C67DCB9-2C9A-B957-CE95-6FD303F6BC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1C188222-B36F-7C89-181C-E3DF7BCCCF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F7CCF01-3271-4B53-BC63-8EB2766FB095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3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un contenu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6FB9C2A6-6B52-4AFC-AC2D-1BEF6D867B9A}"/>
              </a:ext>
            </a:extLst>
          </p:cNvPr>
          <p:cNvSpPr/>
          <p:nvPr userDrawn="1"/>
        </p:nvSpPr>
        <p:spPr>
          <a:xfrm>
            <a:off x="4440774" y="626166"/>
            <a:ext cx="830439" cy="1658715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7584812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Image, un contenu / orange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823" y="1023163"/>
            <a:ext cx="7173139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8F8812AE-F14C-9241-5B73-8A0E4B30EC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000"/>
            <a:ext cx="3759200" cy="5727700"/>
          </a:xfrm>
          <a:solidFill>
            <a:schemeClr val="bg2"/>
          </a:solidFill>
        </p:spPr>
        <p:txBody>
          <a:bodyPr tIns="252000">
            <a:normAutofit/>
          </a:bodyPr>
          <a:lstStyle>
            <a:lvl1pPr algn="ctr">
              <a:defRPr sz="1200" b="1" i="1"/>
            </a:lvl1pPr>
          </a:lstStyle>
          <a:p>
            <a:r>
              <a:rPr lang="fr-FR" dirty="0"/>
              <a:t>Insérez ou glissez une image ici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53E3609-8E76-31B7-25B7-2C12F91F940C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50A783B-15CD-7F98-0EDC-1E0B5A91E3BE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FCEAA7D6-60EA-389E-8A9A-E6781D199720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1750EF28-14A0-1641-FEA2-CC407AA4C111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" name="Triangle isocèle 15">
                  <a:extLst>
                    <a:ext uri="{FF2B5EF4-FFF2-40B4-BE49-F238E27FC236}">
                      <a16:creationId xmlns:a16="http://schemas.microsoft.com/office/drawing/2014/main" id="{76329ACD-900C-1AD1-1D7C-2EEA0B75A7F4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0F577F15-6E94-2365-FFF7-9C5E3DEDEE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AE09C750-E9C7-581F-EF06-FFE7955BB8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0537FFA6-6DAE-4124-F9EF-AB94AAAEC2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E95FCA02-6689-EE08-9D5B-8F92C5B128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EEF82E77-C672-CB2A-F918-754E2836A2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BB813A6-D16D-4002-9614-7244213EB088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9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0241C-51D2-2FFA-F53D-66D568CE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51D832-664D-C6D0-E236-B729038DB91E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seul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593F00-DC01-134D-F1AA-36F52C8A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BCC843-51FC-A0FD-0230-A491E816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C6382B-D6FB-A3C8-04B6-8F359C41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2F7F75A-C9C5-421B-B865-69B99056491D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387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905DC9-B6F2-AF41-D8E3-B345099E2A44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Vide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6119283-EC88-4E97-E536-B0D3CD0B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38E4DB9-5E66-11B0-ADC1-898A9C9F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F693625-684F-DD41-DD5A-4FC3AE87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7F94B16-A2F7-4325-93C8-8C64431E0644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70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/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C272CEC0-E634-4E72-ADD0-E520AEFAC9B9}"/>
              </a:ext>
            </a:extLst>
          </p:cNvPr>
          <p:cNvGrpSpPr/>
          <p:nvPr userDrawn="1"/>
        </p:nvGrpSpPr>
        <p:grpSpPr>
          <a:xfrm>
            <a:off x="0" y="-669412"/>
            <a:ext cx="13814712" cy="8855842"/>
            <a:chOff x="0" y="-669412"/>
            <a:chExt cx="13814712" cy="885584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AAB452-DBEA-45AB-8CE4-9428B65D2D74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CAE914F-77D1-4D2E-B603-CC89B72609B2}"/>
                </a:ext>
              </a:extLst>
            </p:cNvPr>
            <p:cNvSpPr/>
            <p:nvPr/>
          </p:nvSpPr>
          <p:spPr>
            <a:xfrm rot="9503028">
              <a:off x="5295772" y="-669412"/>
              <a:ext cx="5758957" cy="575895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5677D54-B4A1-4E83-B154-D89F49820429}"/>
                </a:ext>
              </a:extLst>
            </p:cNvPr>
            <p:cNvSpPr/>
            <p:nvPr/>
          </p:nvSpPr>
          <p:spPr>
            <a:xfrm rot="18559918">
              <a:off x="7562186" y="2427473"/>
              <a:ext cx="5758957" cy="575895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D0ADAE5-4B7D-4857-B814-74CB3BBC9D71}"/>
                </a:ext>
              </a:extLst>
            </p:cNvPr>
            <p:cNvSpPr/>
            <p:nvPr/>
          </p:nvSpPr>
          <p:spPr>
            <a:xfrm rot="2272019">
              <a:off x="4932089" y="1992659"/>
              <a:ext cx="5758957" cy="575895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B1013BA-2378-47C6-9E39-6832EC0C2842}"/>
                </a:ext>
              </a:extLst>
            </p:cNvPr>
            <p:cNvSpPr/>
            <p:nvPr/>
          </p:nvSpPr>
          <p:spPr>
            <a:xfrm rot="15181930">
              <a:off x="8055755" y="-222604"/>
              <a:ext cx="5758957" cy="575895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768505C-9D07-E2BA-5E67-052690AE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4092575"/>
            <a:ext cx="5506402" cy="1990725"/>
          </a:xfrm>
        </p:spPr>
        <p:txBody>
          <a:bodyPr tIns="0" anchor="t">
            <a:normAutofit/>
          </a:bodyPr>
          <a:lstStyle>
            <a:lvl1pPr>
              <a:defRPr sz="2400" u="none">
                <a:solidFill>
                  <a:srgbClr val="FFE6B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BD962-C3DA-DBD4-0BF6-2D6C25E8F3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688" y="1562101"/>
            <a:ext cx="3407455" cy="2508250"/>
          </a:xfrm>
        </p:spPr>
        <p:txBody>
          <a:bodyPr bIns="0" anchor="b">
            <a:normAutofit/>
          </a:bodyPr>
          <a:lstStyle>
            <a:lvl1pPr marL="0" indent="0">
              <a:buNone/>
              <a:defRPr sz="13800" b="0">
                <a:solidFill>
                  <a:srgbClr val="FFE6B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990F81-943E-8772-8E7E-5B7D728D364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de section / bleu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355AA99D-022F-D415-80D1-BC08D868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B540C3E-C5E6-3328-A566-25E43C33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D631FB3-853F-6F1D-B00B-99F1BAD9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F114EC-ED72-42F0-B640-9AD7930EE862}"/>
              </a:ext>
            </a:extLst>
          </p:cNvPr>
          <p:cNvSpPr/>
          <p:nvPr userDrawn="1"/>
        </p:nvSpPr>
        <p:spPr>
          <a:xfrm>
            <a:off x="6096000" y="-1662793"/>
            <a:ext cx="6102350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899F6F-272C-4E55-9BEA-DD5033A54D45}"/>
              </a:ext>
            </a:extLst>
          </p:cNvPr>
          <p:cNvSpPr/>
          <p:nvPr userDrawn="1"/>
        </p:nvSpPr>
        <p:spPr>
          <a:xfrm>
            <a:off x="5696085" y="6858000"/>
            <a:ext cx="8094143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745DCC-9A36-4AAC-9C6B-1B7929FB2A01}"/>
              </a:ext>
            </a:extLst>
          </p:cNvPr>
          <p:cNvSpPr/>
          <p:nvPr userDrawn="1"/>
        </p:nvSpPr>
        <p:spPr>
          <a:xfrm>
            <a:off x="12192000" y="0"/>
            <a:ext cx="1666497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103BAFC-5058-4E81-BEA6-1023712D3DAA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35224"/>
            <a:ext cx="10433154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9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/ bleu lé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0EAD7755-449E-4D5F-98DF-8F06D528C131}"/>
              </a:ext>
            </a:extLst>
          </p:cNvPr>
          <p:cNvGrpSpPr/>
          <p:nvPr userDrawn="1"/>
        </p:nvGrpSpPr>
        <p:grpSpPr>
          <a:xfrm>
            <a:off x="4932089" y="-669412"/>
            <a:ext cx="8882623" cy="8855842"/>
            <a:chOff x="4932089" y="-669412"/>
            <a:chExt cx="8882623" cy="88558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E7A766B-3BA1-4C92-AED7-7D07D8630864}"/>
                </a:ext>
              </a:extLst>
            </p:cNvPr>
            <p:cNvSpPr/>
            <p:nvPr/>
          </p:nvSpPr>
          <p:spPr>
            <a:xfrm rot="7456679">
              <a:off x="5295772" y="-669412"/>
              <a:ext cx="5758957" cy="5758957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7719DC8-A262-4B79-A89B-AA3EF3EBF655}"/>
                </a:ext>
              </a:extLst>
            </p:cNvPr>
            <p:cNvSpPr/>
            <p:nvPr/>
          </p:nvSpPr>
          <p:spPr>
            <a:xfrm rot="18517910">
              <a:off x="7562186" y="2427473"/>
              <a:ext cx="5758957" cy="5758957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E7FDF70-7A82-4229-85EF-C8FCF1D49465}"/>
                </a:ext>
              </a:extLst>
            </p:cNvPr>
            <p:cNvSpPr/>
            <p:nvPr/>
          </p:nvSpPr>
          <p:spPr>
            <a:xfrm rot="2200434">
              <a:off x="4932089" y="1992659"/>
              <a:ext cx="5758957" cy="5758957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55FCBDB-E30C-4179-95CC-3C8BB7B5749F}"/>
                </a:ext>
              </a:extLst>
            </p:cNvPr>
            <p:cNvSpPr/>
            <p:nvPr/>
          </p:nvSpPr>
          <p:spPr>
            <a:xfrm rot="13087286">
              <a:off x="8055755" y="-222604"/>
              <a:ext cx="5758957" cy="5758957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768505C-9D07-E2BA-5E67-052690AE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092575"/>
            <a:ext cx="5691187" cy="1990725"/>
          </a:xfrm>
        </p:spPr>
        <p:txBody>
          <a:bodyPr tIns="0" anchor="t">
            <a:normAutofit/>
          </a:bodyPr>
          <a:lstStyle>
            <a:lvl1pPr>
              <a:defRPr sz="2400" b="0" u="none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BD962-C3DA-DBD4-0BF6-2D6C25E8F3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688" y="1562101"/>
            <a:ext cx="3407455" cy="2508250"/>
          </a:xfrm>
        </p:spPr>
        <p:txBody>
          <a:bodyPr bIns="0" anchor="b">
            <a:normAutofit/>
          </a:bodyPr>
          <a:lstStyle>
            <a:lvl1pPr marL="0" indent="0">
              <a:buNone/>
              <a:defRPr sz="13800" b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990F81-943E-8772-8E7E-5B7D728D364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de section / bleu léger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DD4DB2E4-54E2-44EB-E4C3-44DE5662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C7BCD7BB-82F6-34FE-A8C9-A212E1E1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459099F2-3B59-95A2-F75D-C38A1DF1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476722-E9C7-470B-AC4D-66B903A3F147}"/>
              </a:ext>
            </a:extLst>
          </p:cNvPr>
          <p:cNvSpPr/>
          <p:nvPr userDrawn="1"/>
        </p:nvSpPr>
        <p:spPr>
          <a:xfrm>
            <a:off x="6096000" y="-1662793"/>
            <a:ext cx="6102350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AC53F2-8C82-4DA5-8055-B51F2A896B53}"/>
              </a:ext>
            </a:extLst>
          </p:cNvPr>
          <p:cNvSpPr/>
          <p:nvPr userDrawn="1"/>
        </p:nvSpPr>
        <p:spPr>
          <a:xfrm>
            <a:off x="5696085" y="6858000"/>
            <a:ext cx="8094143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796155-EB59-4CB6-A9AD-3D954D609B21}"/>
              </a:ext>
            </a:extLst>
          </p:cNvPr>
          <p:cNvSpPr/>
          <p:nvPr userDrawn="1"/>
        </p:nvSpPr>
        <p:spPr>
          <a:xfrm>
            <a:off x="12198350" y="0"/>
            <a:ext cx="159187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0DEC7FE-F935-4FFE-AA15-2CFAF106CA40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35224"/>
            <a:ext cx="1043315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4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3A3D7B77-27AD-4508-997F-7DE4D5F75EF9}"/>
              </a:ext>
            </a:extLst>
          </p:cNvPr>
          <p:cNvGrpSpPr/>
          <p:nvPr userDrawn="1"/>
        </p:nvGrpSpPr>
        <p:grpSpPr>
          <a:xfrm>
            <a:off x="-385569" y="-623920"/>
            <a:ext cx="12569519" cy="7481920"/>
            <a:chOff x="-385569" y="-623920"/>
            <a:chExt cx="12569519" cy="74819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55C174-1195-4F23-9C76-9B5627A031ED}"/>
                </a:ext>
              </a:extLst>
            </p:cNvPr>
            <p:cNvSpPr/>
            <p:nvPr userDrawn="1"/>
          </p:nvSpPr>
          <p:spPr>
            <a:xfrm>
              <a:off x="-805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Ellipse 4">
              <a:extLst>
                <a:ext uri="{FF2B5EF4-FFF2-40B4-BE49-F238E27FC236}">
                  <a16:creationId xmlns:a16="http://schemas.microsoft.com/office/drawing/2014/main" id="{0BFD6B91-D38F-4ED0-9E21-77B5883A217A}"/>
                </a:ext>
              </a:extLst>
            </p:cNvPr>
            <p:cNvSpPr/>
            <p:nvPr/>
          </p:nvSpPr>
          <p:spPr>
            <a:xfrm>
              <a:off x="3948056" y="-623920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FFE6BE">
                    <a:alpha val="20000"/>
                  </a:srgbClr>
                </a:gs>
                <a:gs pos="80000">
                  <a:srgbClr val="FFE6BE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4">
              <a:extLst>
                <a:ext uri="{FF2B5EF4-FFF2-40B4-BE49-F238E27FC236}">
                  <a16:creationId xmlns:a16="http://schemas.microsoft.com/office/drawing/2014/main" id="{CE1259DB-C09A-4D93-ACB9-23720556B8E8}"/>
                </a:ext>
              </a:extLst>
            </p:cNvPr>
            <p:cNvSpPr/>
            <p:nvPr/>
          </p:nvSpPr>
          <p:spPr>
            <a:xfrm>
              <a:off x="1765349" y="-623920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FFE6BE">
                    <a:alpha val="20000"/>
                  </a:srgbClr>
                </a:gs>
                <a:gs pos="80000">
                  <a:srgbClr val="FFE6BE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Ellipse 4">
              <a:extLst>
                <a:ext uri="{FF2B5EF4-FFF2-40B4-BE49-F238E27FC236}">
                  <a16:creationId xmlns:a16="http://schemas.microsoft.com/office/drawing/2014/main" id="{F915509F-6EF1-45F9-AAB8-F693D4726B5D}"/>
                </a:ext>
              </a:extLst>
            </p:cNvPr>
            <p:cNvSpPr/>
            <p:nvPr/>
          </p:nvSpPr>
          <p:spPr>
            <a:xfrm>
              <a:off x="-385569" y="-623920"/>
              <a:ext cx="3388659" cy="6768494"/>
            </a:xfrm>
            <a:custGeom>
              <a:avLst/>
              <a:gdLst>
                <a:gd name="connsiteX0" fmla="*/ 0 w 6833062"/>
                <a:gd name="connsiteY0" fmla="*/ 3416531 h 6833062"/>
                <a:gd name="connsiteX1" fmla="*/ 3416531 w 6833062"/>
                <a:gd name="connsiteY1" fmla="*/ 0 h 6833062"/>
                <a:gd name="connsiteX2" fmla="*/ 6833062 w 6833062"/>
                <a:gd name="connsiteY2" fmla="*/ 3416531 h 6833062"/>
                <a:gd name="connsiteX3" fmla="*/ 3416531 w 6833062"/>
                <a:gd name="connsiteY3" fmla="*/ 6833062 h 6833062"/>
                <a:gd name="connsiteX4" fmla="*/ 0 w 6833062"/>
                <a:gd name="connsiteY4" fmla="*/ 3416531 h 6833062"/>
                <a:gd name="connsiteX0" fmla="*/ 427067 w 3843598"/>
                <a:gd name="connsiteY0" fmla="*/ 6928034 h 7023006"/>
                <a:gd name="connsiteX1" fmla="*/ 427067 w 3843598"/>
                <a:gd name="connsiteY1" fmla="*/ 94972 h 7023006"/>
                <a:gd name="connsiteX2" fmla="*/ 3843598 w 3843598"/>
                <a:gd name="connsiteY2" fmla="*/ 3511503 h 7023006"/>
                <a:gd name="connsiteX3" fmla="*/ 427067 w 3843598"/>
                <a:gd name="connsiteY3" fmla="*/ 6928034 h 7023006"/>
                <a:gd name="connsiteX0" fmla="*/ 257759 w 3674290"/>
                <a:gd name="connsiteY0" fmla="*/ 7136852 h 7231824"/>
                <a:gd name="connsiteX1" fmla="*/ 257759 w 3674290"/>
                <a:gd name="connsiteY1" fmla="*/ 303790 h 7231824"/>
                <a:gd name="connsiteX2" fmla="*/ 3674290 w 3674290"/>
                <a:gd name="connsiteY2" fmla="*/ 3720321 h 7231824"/>
                <a:gd name="connsiteX3" fmla="*/ 257759 w 3674290"/>
                <a:gd name="connsiteY3" fmla="*/ 7136852 h 7231824"/>
                <a:gd name="connsiteX0" fmla="*/ 856178 w 4272709"/>
                <a:gd name="connsiteY0" fmla="*/ 6833192 h 6928164"/>
                <a:gd name="connsiteX1" fmla="*/ 856178 w 4272709"/>
                <a:gd name="connsiteY1" fmla="*/ 130 h 6928164"/>
                <a:gd name="connsiteX2" fmla="*/ 4272709 w 4272709"/>
                <a:gd name="connsiteY2" fmla="*/ 3416661 h 6928164"/>
                <a:gd name="connsiteX3" fmla="*/ 856178 w 4272709"/>
                <a:gd name="connsiteY3" fmla="*/ 6833192 h 6928164"/>
                <a:gd name="connsiteX0" fmla="*/ 361709 w 3778240"/>
                <a:gd name="connsiteY0" fmla="*/ 7235252 h 7330224"/>
                <a:gd name="connsiteX1" fmla="*/ 361709 w 3778240"/>
                <a:gd name="connsiteY1" fmla="*/ 402190 h 7330224"/>
                <a:gd name="connsiteX2" fmla="*/ 3778240 w 3778240"/>
                <a:gd name="connsiteY2" fmla="*/ 3818721 h 7330224"/>
                <a:gd name="connsiteX3" fmla="*/ 361709 w 3778240"/>
                <a:gd name="connsiteY3" fmla="*/ 7235252 h 7330224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603768 w 4020299"/>
                <a:gd name="connsiteY0" fmla="*/ 6849183 h 6944155"/>
                <a:gd name="connsiteX1" fmla="*/ 603768 w 4020299"/>
                <a:gd name="connsiteY1" fmla="*/ 16121 h 6944155"/>
                <a:gd name="connsiteX2" fmla="*/ 4020299 w 4020299"/>
                <a:gd name="connsiteY2" fmla="*/ 3432652 h 6944155"/>
                <a:gd name="connsiteX3" fmla="*/ 603768 w 4020299"/>
                <a:gd name="connsiteY3" fmla="*/ 6849183 h 6944155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928034"/>
                <a:gd name="connsiteX1" fmla="*/ 257854 w 3674385"/>
                <a:gd name="connsiteY1" fmla="*/ 0 h 6928034"/>
                <a:gd name="connsiteX2" fmla="*/ 3674385 w 3674385"/>
                <a:gd name="connsiteY2" fmla="*/ 3416531 h 6928034"/>
                <a:gd name="connsiteX3" fmla="*/ 257854 w 3674385"/>
                <a:gd name="connsiteY3" fmla="*/ 6833062 h 6928034"/>
                <a:gd name="connsiteX0" fmla="*/ 257854 w 3674385"/>
                <a:gd name="connsiteY0" fmla="*/ 6833062 h 6833062"/>
                <a:gd name="connsiteX1" fmla="*/ 257854 w 3674385"/>
                <a:gd name="connsiteY1" fmla="*/ 0 h 6833062"/>
                <a:gd name="connsiteX2" fmla="*/ 3674385 w 3674385"/>
                <a:gd name="connsiteY2" fmla="*/ 3416531 h 6833062"/>
                <a:gd name="connsiteX3" fmla="*/ 257854 w 367438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15744 w 3432275"/>
                <a:gd name="connsiteY0" fmla="*/ 6833062 h 6833062"/>
                <a:gd name="connsiteX1" fmla="*/ 15744 w 3432275"/>
                <a:gd name="connsiteY1" fmla="*/ 0 h 6833062"/>
                <a:gd name="connsiteX2" fmla="*/ 3432275 w 3432275"/>
                <a:gd name="connsiteY2" fmla="*/ 3416531 h 6833062"/>
                <a:gd name="connsiteX3" fmla="*/ 15744 w 3432275"/>
                <a:gd name="connsiteY3" fmla="*/ 6833062 h 6833062"/>
                <a:gd name="connsiteX0" fmla="*/ 9167 w 3425698"/>
                <a:gd name="connsiteY0" fmla="*/ 6833062 h 6833062"/>
                <a:gd name="connsiteX1" fmla="*/ 9167 w 3425698"/>
                <a:gd name="connsiteY1" fmla="*/ 0 h 6833062"/>
                <a:gd name="connsiteX2" fmla="*/ 3425698 w 3425698"/>
                <a:gd name="connsiteY2" fmla="*/ 3416531 h 6833062"/>
                <a:gd name="connsiteX3" fmla="*/ 9167 w 3425698"/>
                <a:gd name="connsiteY3" fmla="*/ 6833062 h 6833062"/>
                <a:gd name="connsiteX0" fmla="*/ 4386 w 3420917"/>
                <a:gd name="connsiteY0" fmla="*/ 6833062 h 6833062"/>
                <a:gd name="connsiteX1" fmla="*/ 4386 w 3420917"/>
                <a:gd name="connsiteY1" fmla="*/ 0 h 6833062"/>
                <a:gd name="connsiteX2" fmla="*/ 3420917 w 3420917"/>
                <a:gd name="connsiteY2" fmla="*/ 3416531 h 6833062"/>
                <a:gd name="connsiteX3" fmla="*/ 4386 w 3420917"/>
                <a:gd name="connsiteY3" fmla="*/ 6833062 h 6833062"/>
                <a:gd name="connsiteX0" fmla="*/ 4386 w 3420985"/>
                <a:gd name="connsiteY0" fmla="*/ 6833062 h 6833062"/>
                <a:gd name="connsiteX1" fmla="*/ 4386 w 3420985"/>
                <a:gd name="connsiteY1" fmla="*/ 0 h 6833062"/>
                <a:gd name="connsiteX2" fmla="*/ 3420917 w 3420985"/>
                <a:gd name="connsiteY2" fmla="*/ 3416531 h 6833062"/>
                <a:gd name="connsiteX3" fmla="*/ 4386 w 3420985"/>
                <a:gd name="connsiteY3" fmla="*/ 6833062 h 68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985" h="6833062">
                  <a:moveTo>
                    <a:pt x="4386" y="6833062"/>
                  </a:moveTo>
                  <a:cubicBezTo>
                    <a:pt x="-5638" y="2756647"/>
                    <a:pt x="4702" y="1690776"/>
                    <a:pt x="4386" y="0"/>
                  </a:cubicBezTo>
                  <a:cubicBezTo>
                    <a:pt x="2179819" y="9346"/>
                    <a:pt x="3431675" y="1927666"/>
                    <a:pt x="3420917" y="3416531"/>
                  </a:cubicBezTo>
                  <a:cubicBezTo>
                    <a:pt x="3410159" y="4905396"/>
                    <a:pt x="2370335" y="6800056"/>
                    <a:pt x="4386" y="6833062"/>
                  </a:cubicBezTo>
                  <a:close/>
                </a:path>
              </a:pathLst>
            </a:custGeom>
            <a:gradFill>
              <a:gsLst>
                <a:gs pos="40000">
                  <a:srgbClr val="FFE6BE">
                    <a:alpha val="20000"/>
                  </a:srgbClr>
                </a:gs>
                <a:gs pos="80000">
                  <a:srgbClr val="FFE6BE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768505C-9D07-E2BA-5E67-052690AE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4344035"/>
            <a:ext cx="4881563" cy="1990725"/>
          </a:xfrm>
        </p:spPr>
        <p:txBody>
          <a:bodyPr tIns="0" anchor="t">
            <a:normAutofit/>
          </a:bodyPr>
          <a:lstStyle>
            <a:lvl1pPr algn="r">
              <a:defRPr sz="2400" u="none">
                <a:solidFill>
                  <a:srgbClr val="FFE6B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BD962-C3DA-DBD4-0BF6-2D6C25E8F3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84508" y="1813561"/>
            <a:ext cx="3407455" cy="2508250"/>
          </a:xfrm>
        </p:spPr>
        <p:txBody>
          <a:bodyPr bIns="0" anchor="b">
            <a:normAutofit/>
          </a:bodyPr>
          <a:lstStyle>
            <a:lvl1pPr marL="0" indent="0" algn="r">
              <a:buNone/>
              <a:defRPr sz="13800" b="0">
                <a:solidFill>
                  <a:srgbClr val="FFE6B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990F81-943E-8772-8E7E-5B7D728D364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de section / orange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34DE0B3F-7C66-ACD6-E8EA-FD0A70CB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1D34729-2511-E209-EA8A-77FE7A2C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FC75202-5109-7898-C139-6A1041C5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6BE"/>
                </a:solidFill>
              </a:defRPr>
            </a:lvl1pPr>
          </a:lstStyle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3C8145-EFC3-49F0-AE6C-522458152F22}"/>
              </a:ext>
            </a:extLst>
          </p:cNvPr>
          <p:cNvSpPr/>
          <p:nvPr userDrawn="1"/>
        </p:nvSpPr>
        <p:spPr>
          <a:xfrm>
            <a:off x="-1567543" y="-1662793"/>
            <a:ext cx="7663543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B07F9-22AE-4069-87B4-87011D8E3F20}"/>
              </a:ext>
            </a:extLst>
          </p:cNvPr>
          <p:cNvSpPr/>
          <p:nvPr userDrawn="1"/>
        </p:nvSpPr>
        <p:spPr>
          <a:xfrm>
            <a:off x="-1599928" y="-20160"/>
            <a:ext cx="1591878" cy="630905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4DE0E5-1FB6-476E-B938-65C8A224870C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35224"/>
            <a:ext cx="10433154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94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/ orange lé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8505C-9D07-E2BA-5E67-052690AE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020" y="4344035"/>
            <a:ext cx="4873943" cy="1990725"/>
          </a:xfrm>
        </p:spPr>
        <p:txBody>
          <a:bodyPr tIns="0" anchor="t">
            <a:normAutofit/>
          </a:bodyPr>
          <a:lstStyle>
            <a:lvl1pPr algn="r">
              <a:defRPr sz="2400" u="none"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BD962-C3DA-DBD4-0BF6-2D6C25E8F3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84508" y="1813561"/>
            <a:ext cx="3407455" cy="2508250"/>
          </a:xfrm>
        </p:spPr>
        <p:txBody>
          <a:bodyPr bIns="0" anchor="b">
            <a:normAutofit/>
          </a:bodyPr>
          <a:lstStyle>
            <a:lvl1pPr marL="0" indent="0" algn="r">
              <a:buNone/>
              <a:defRPr sz="13800" b="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990F81-943E-8772-8E7E-5B7D728D364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de section / orange léger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8277B13-27A5-C03D-3259-683AB9F5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C8115B6-C5F8-4D71-A12C-0BF3EE19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359FDEF-1075-ED0A-50AB-EFD7CFC8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llipse 4">
            <a:extLst>
              <a:ext uri="{FF2B5EF4-FFF2-40B4-BE49-F238E27FC236}">
                <a16:creationId xmlns:a16="http://schemas.microsoft.com/office/drawing/2014/main" id="{C89D9976-949A-42EB-859D-E80B4CC10A95}"/>
              </a:ext>
            </a:extLst>
          </p:cNvPr>
          <p:cNvSpPr/>
          <p:nvPr userDrawn="1"/>
        </p:nvSpPr>
        <p:spPr>
          <a:xfrm>
            <a:off x="3948056" y="-623920"/>
            <a:ext cx="3388659" cy="676849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4">
            <a:extLst>
              <a:ext uri="{FF2B5EF4-FFF2-40B4-BE49-F238E27FC236}">
                <a16:creationId xmlns:a16="http://schemas.microsoft.com/office/drawing/2014/main" id="{CC2B5E55-9B96-4B32-A1EE-10B5F4F5DA4D}"/>
              </a:ext>
            </a:extLst>
          </p:cNvPr>
          <p:cNvSpPr/>
          <p:nvPr userDrawn="1"/>
        </p:nvSpPr>
        <p:spPr>
          <a:xfrm>
            <a:off x="1765349" y="-623920"/>
            <a:ext cx="3388659" cy="676849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4">
            <a:extLst>
              <a:ext uri="{FF2B5EF4-FFF2-40B4-BE49-F238E27FC236}">
                <a16:creationId xmlns:a16="http://schemas.microsoft.com/office/drawing/2014/main" id="{4304B1BE-B040-428D-BC18-2E34F6E82E71}"/>
              </a:ext>
            </a:extLst>
          </p:cNvPr>
          <p:cNvSpPr/>
          <p:nvPr userDrawn="1"/>
        </p:nvSpPr>
        <p:spPr>
          <a:xfrm>
            <a:off x="-385569" y="-623920"/>
            <a:ext cx="3388659" cy="6768494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E136B-58DD-4E47-936D-12355A226BA9}"/>
              </a:ext>
            </a:extLst>
          </p:cNvPr>
          <p:cNvSpPr/>
          <p:nvPr userDrawn="1"/>
        </p:nvSpPr>
        <p:spPr>
          <a:xfrm>
            <a:off x="-607192" y="-1662793"/>
            <a:ext cx="6703192" cy="16489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B954AD-206C-4152-B630-B00798AA4F40}"/>
              </a:ext>
            </a:extLst>
          </p:cNvPr>
          <p:cNvSpPr/>
          <p:nvPr userDrawn="1"/>
        </p:nvSpPr>
        <p:spPr>
          <a:xfrm>
            <a:off x="-1594213" y="-20161"/>
            <a:ext cx="1591878" cy="626856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D763B6C-E7D6-46D1-885B-9B8BDFBAEEFE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35224"/>
            <a:ext cx="1043315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26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hidden="1">
            <a:extLst>
              <a:ext uri="{FF2B5EF4-FFF2-40B4-BE49-F238E27FC236}">
                <a16:creationId xmlns:a16="http://schemas.microsoft.com/office/drawing/2014/main" id="{BE51FE69-4C0C-6AC8-1192-B4228D478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F445ED-6B20-7F3A-D030-EF341BB0C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35759" y="1191578"/>
            <a:ext cx="8917493" cy="5057141"/>
          </a:xfrm>
        </p:spPr>
        <p:txBody>
          <a:bodyPr numCol="2" spcCol="1260000"/>
          <a:lstStyle>
            <a:lvl1pPr>
              <a:lnSpc>
                <a:spcPct val="80000"/>
              </a:lnSpc>
              <a:spcBef>
                <a:spcPts val="3000"/>
              </a:spcBef>
              <a:spcAft>
                <a:spcPts val="0"/>
              </a:spcAft>
              <a:defRPr sz="5400" b="0">
                <a:solidFill>
                  <a:schemeClr val="accent2"/>
                </a:solidFill>
              </a:defRPr>
            </a:lvl1pPr>
            <a:lvl2pPr defTabSz="32321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3600000" algn="r"/>
              </a:tabLst>
              <a:defRPr sz="1400" u="none" cap="all" baseline="0">
                <a:solidFill>
                  <a:schemeClr val="accent2"/>
                </a:solidFill>
                <a:effectLst/>
                <a:latin typeface="+mj-lt"/>
              </a:defRPr>
            </a:lvl2pPr>
            <a:lvl3pPr defTabSz="3048000">
              <a:tabLst>
                <a:tab pos="3600000" algn="r"/>
              </a:tabLst>
              <a:defRPr b="1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00</a:t>
            </a:r>
          </a:p>
          <a:p>
            <a:pPr lvl="1"/>
            <a:r>
              <a:rPr lang="fr-FR" dirty="0"/>
              <a:t>Deuxième </a:t>
            </a:r>
            <a:br>
              <a:rPr lang="fr-FR" dirty="0"/>
            </a:br>
            <a:r>
              <a:rPr lang="fr-FR" dirty="0"/>
              <a:t>niveau	P.02</a:t>
            </a:r>
          </a:p>
          <a:p>
            <a:pPr lvl="2"/>
            <a:r>
              <a:rPr lang="fr-FR" dirty="0"/>
              <a:t>Troisième niveau	p.03</a:t>
            </a:r>
          </a:p>
          <a:p>
            <a:pPr lvl="2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1FEA92C-9CC8-7351-399C-B816654F3F8C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Sommaire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1C37723-AC50-DA67-4243-40001EBC9CD6}"/>
              </a:ext>
            </a:extLst>
          </p:cNvPr>
          <p:cNvGrpSpPr/>
          <p:nvPr userDrawn="1"/>
        </p:nvGrpSpPr>
        <p:grpSpPr>
          <a:xfrm>
            <a:off x="-1544638" y="1212426"/>
            <a:ext cx="1544638" cy="5131387"/>
            <a:chOff x="-1544638" y="1357282"/>
            <a:chExt cx="1544638" cy="5131387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6389038A-0494-7ECB-C9BF-5D9D5C4EAA09}"/>
                </a:ext>
              </a:extLst>
            </p:cNvPr>
            <p:cNvGrpSpPr/>
            <p:nvPr userDrawn="1"/>
          </p:nvGrpSpPr>
          <p:grpSpPr>
            <a:xfrm>
              <a:off x="-1544638" y="1357282"/>
              <a:ext cx="1544638" cy="5131387"/>
              <a:chOff x="-1544638" y="996950"/>
              <a:chExt cx="1544638" cy="5131387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6AC974A6-437A-00F9-7B0C-F420CEED47A8}"/>
                  </a:ext>
                </a:extLst>
              </p:cNvPr>
              <p:cNvGrpSpPr/>
              <p:nvPr userDrawn="1"/>
            </p:nvGrpSpPr>
            <p:grpSpPr>
              <a:xfrm>
                <a:off x="-1544638" y="996950"/>
                <a:ext cx="1544638" cy="5131387"/>
                <a:chOff x="-1754187" y="2562423"/>
                <a:chExt cx="1544638" cy="5131387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984D244-2793-B040-86F5-6DDC74F8F7DF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5131387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mettre un N° de page faire une tabulation après le titre et ajoutez « P.00 »</a:t>
                  </a:r>
                </a:p>
              </p:txBody>
            </p:sp>
            <p:sp>
              <p:nvSpPr>
                <p:cNvPr id="15" name="Triangle isocèle 14">
                  <a:extLst>
                    <a:ext uri="{FF2B5EF4-FFF2-40B4-BE49-F238E27FC236}">
                      <a16:creationId xmlns:a16="http://schemas.microsoft.com/office/drawing/2014/main" id="{973CA577-0299-23A2-7AF4-9BFDBC003999}"/>
                    </a:ext>
                  </a:extLst>
                </p:cNvPr>
                <p:cNvSpPr/>
                <p:nvPr userDrawn="1"/>
              </p:nvSpPr>
              <p:spPr>
                <a:xfrm rot="5400000">
                  <a:off x="-457993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8105ECDB-AAD4-41A4-BDFE-2E40C59D22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20" name="Espace réservé du contenu 2">
              <a:extLst>
                <a:ext uri="{FF2B5EF4-FFF2-40B4-BE49-F238E27FC236}">
                  <a16:creationId xmlns:a16="http://schemas.microsoft.com/office/drawing/2014/main" id="{C91B352C-99C2-642B-1317-81DC59284D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473929" y="2604516"/>
              <a:ext cx="1278665" cy="137019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36000" bIns="45720" numCol="1" spcCol="1260000" rtlCol="0">
              <a:normAutofit/>
            </a:bodyPr>
            <a:lstStyle>
              <a:lvl1pPr marL="0" indent="0" algn="l" defTabSz="914400" rtl="0" eaLnBrk="1" latinLnBrk="0" hangingPunct="1">
                <a:lnSpc>
                  <a:spcPct val="80000"/>
                </a:lnSpc>
                <a:spcBef>
                  <a:spcPts val="3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5400" b="0" kern="1200" cap="all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323215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3600000" algn="r"/>
                </a:tabLst>
                <a:defRPr sz="1600" b="1" u="none" kern="1200" cap="all" baseline="0">
                  <a:solidFill>
                    <a:schemeClr val="accent2"/>
                  </a:solidFill>
                  <a:effectLst/>
                  <a:latin typeface="+mj-lt"/>
                  <a:ea typeface="+mn-ea"/>
                  <a:cs typeface="+mn-cs"/>
                </a:defRPr>
              </a:lvl2pPr>
              <a:lvl3pPr marL="0" indent="0" algn="l" defTabSz="30480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tabLst>
                  <a:tab pos="3600000" algn="r"/>
                </a:tabLst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00</a:t>
              </a:r>
            </a:p>
            <a:p>
              <a:pPr lvl="1"/>
              <a:r>
                <a:rPr lang="fr-FR" dirty="0"/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44ADB92B-4618-C703-95BA-24C9DB27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334C9847-20A6-D0EC-1FE7-899CE047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4A8358FF-1CDA-FAA6-F39C-6ECA0B97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75FDDF4-7705-F2E3-76D5-C0AABC17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E9B6D4D-1BD9-45C8-8907-0934C093DFBB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35960"/>
            <a:ext cx="1043315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365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7D8E0-EBB2-5681-E8C3-2011B4FF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F445ED-6B20-7F3A-D030-EF341BB0C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846CC63-E4A8-EE42-21EF-A368A7E41B19}"/>
              </a:ext>
            </a:extLst>
          </p:cNvPr>
          <p:cNvGrpSpPr/>
          <p:nvPr userDrawn="1"/>
        </p:nvGrpSpPr>
        <p:grpSpPr>
          <a:xfrm>
            <a:off x="-1544638" y="996950"/>
            <a:ext cx="1544638" cy="4392723"/>
            <a:chOff x="-1544638" y="996950"/>
            <a:chExt cx="1544638" cy="439272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6389038A-0494-7ECB-C9BF-5D9D5C4EAA09}"/>
                </a:ext>
              </a:extLst>
            </p:cNvPr>
            <p:cNvGrpSpPr/>
            <p:nvPr userDrawn="1"/>
          </p:nvGrpSpPr>
          <p:grpSpPr>
            <a:xfrm>
              <a:off x="-1544638" y="996950"/>
              <a:ext cx="1544638" cy="4392723"/>
              <a:chOff x="-1544638" y="996950"/>
              <a:chExt cx="1544638" cy="4392723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6AC974A6-437A-00F9-7B0C-F420CEED47A8}"/>
                  </a:ext>
                </a:extLst>
              </p:cNvPr>
              <p:cNvGrpSpPr/>
              <p:nvPr userDrawn="1"/>
            </p:nvGrpSpPr>
            <p:grpSpPr>
              <a:xfrm>
                <a:off x="-1544638" y="996950"/>
                <a:ext cx="1544638" cy="4392723"/>
                <a:chOff x="-1754187" y="2562423"/>
                <a:chExt cx="1544638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F984D244-2793-B040-86F5-6DDC74F8F7DF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" name="Triangle isocèle 14">
                  <a:extLst>
                    <a:ext uri="{FF2B5EF4-FFF2-40B4-BE49-F238E27FC236}">
                      <a16:creationId xmlns:a16="http://schemas.microsoft.com/office/drawing/2014/main" id="{973CA577-0299-23A2-7AF4-9BFDBC003999}"/>
                    </a:ext>
                  </a:extLst>
                </p:cNvPr>
                <p:cNvSpPr/>
                <p:nvPr userDrawn="1"/>
              </p:nvSpPr>
              <p:spPr>
                <a:xfrm rot="5400000">
                  <a:off x="-457993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8105ECDB-AAD4-41A4-BDFE-2E40C59D22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6" name="Espace réservé du contenu 2">
              <a:extLst>
                <a:ext uri="{FF2B5EF4-FFF2-40B4-BE49-F238E27FC236}">
                  <a16:creationId xmlns:a16="http://schemas.microsoft.com/office/drawing/2014/main" id="{B6786FC8-6482-720F-6C5C-011DA2C4F0A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nveau i1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41FEA92C-9CC8-7351-399C-B816654F3F8C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Titre et contenu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7567A1-1008-9B84-316D-5F291ADF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06E962-99E9-D48A-99A5-3B6954EC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Claire Léonhart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8A99CB-CD44-2A53-6119-C8319131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9AC0E0A-B2D4-4662-AAC0-B85239E046B4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34239"/>
            <a:ext cx="1043315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42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156652"/>
            <a:ext cx="5508000" cy="49901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963" y="1156652"/>
            <a:ext cx="5508000" cy="49901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Deux contenus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AA20EC4-35E5-FA91-8494-CA78C51EA515}"/>
              </a:ext>
            </a:extLst>
          </p:cNvPr>
          <p:cNvGrpSpPr/>
          <p:nvPr userDrawn="1"/>
        </p:nvGrpSpPr>
        <p:grpSpPr>
          <a:xfrm>
            <a:off x="-1544638" y="996950"/>
            <a:ext cx="1544638" cy="4392723"/>
            <a:chOff x="-1544638" y="996950"/>
            <a:chExt cx="1544638" cy="4392723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42D5C6BB-B372-E9BF-A53D-0A5C60B5E0B6}"/>
                </a:ext>
              </a:extLst>
            </p:cNvPr>
            <p:cNvGrpSpPr/>
            <p:nvPr userDrawn="1"/>
          </p:nvGrpSpPr>
          <p:grpSpPr>
            <a:xfrm>
              <a:off x="-1544638" y="996950"/>
              <a:ext cx="1544638" cy="4392723"/>
              <a:chOff x="-1544638" y="996950"/>
              <a:chExt cx="1544638" cy="4392723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925091A6-3349-44AC-54CC-0652077041B1}"/>
                  </a:ext>
                </a:extLst>
              </p:cNvPr>
              <p:cNvGrpSpPr/>
              <p:nvPr userDrawn="1"/>
            </p:nvGrpSpPr>
            <p:grpSpPr>
              <a:xfrm>
                <a:off x="-1544638" y="996950"/>
                <a:ext cx="1544638" cy="4392723"/>
                <a:chOff x="-1754187" y="2562423"/>
                <a:chExt cx="1544638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FFB27EBA-1138-5C68-C74D-A44FF9E87C11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Cette zone de texte permet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" name="Triangle isocèle 21">
                  <a:extLst>
                    <a:ext uri="{FF2B5EF4-FFF2-40B4-BE49-F238E27FC236}">
                      <a16:creationId xmlns:a16="http://schemas.microsoft.com/office/drawing/2014/main" id="{07B15B93-E4FA-0395-12E3-E54F6602332F}"/>
                    </a:ext>
                  </a:extLst>
                </p:cNvPr>
                <p:cNvSpPr/>
                <p:nvPr userDrawn="1"/>
              </p:nvSpPr>
              <p:spPr>
                <a:xfrm rot="5400000">
                  <a:off x="-457993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6055D239-213C-8206-84EE-8A92E577E9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8" name="Espace réservé du contenu 2">
              <a:extLst>
                <a:ext uri="{FF2B5EF4-FFF2-40B4-BE49-F238E27FC236}">
                  <a16:creationId xmlns:a16="http://schemas.microsoft.com/office/drawing/2014/main" id="{43D65C68-7DE5-9CD3-6015-A3F8C948D35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2A2FAD20-A158-272A-6AE1-0B6593A6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12537E4-8A7D-E22D-D3F0-7B8AF012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EE0CEB0E-675F-1DC4-59D9-5AC090DB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E7FA85B-C05D-4CE3-A351-A8426067B51E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917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ô et deux contenus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4">
            <a:extLst>
              <a:ext uri="{FF2B5EF4-FFF2-40B4-BE49-F238E27FC236}">
                <a16:creationId xmlns:a16="http://schemas.microsoft.com/office/drawing/2014/main" id="{B3B40885-1835-49FD-AEB3-484D14018BA3}"/>
              </a:ext>
            </a:extLst>
          </p:cNvPr>
          <p:cNvSpPr/>
          <p:nvPr userDrawn="1"/>
        </p:nvSpPr>
        <p:spPr>
          <a:xfrm>
            <a:off x="384174" y="1035097"/>
            <a:ext cx="830439" cy="1658715"/>
          </a:xfrm>
          <a:custGeom>
            <a:avLst/>
            <a:gdLst>
              <a:gd name="connsiteX0" fmla="*/ 0 w 6833062"/>
              <a:gd name="connsiteY0" fmla="*/ 3416531 h 6833062"/>
              <a:gd name="connsiteX1" fmla="*/ 3416531 w 6833062"/>
              <a:gd name="connsiteY1" fmla="*/ 0 h 6833062"/>
              <a:gd name="connsiteX2" fmla="*/ 6833062 w 6833062"/>
              <a:gd name="connsiteY2" fmla="*/ 3416531 h 6833062"/>
              <a:gd name="connsiteX3" fmla="*/ 3416531 w 6833062"/>
              <a:gd name="connsiteY3" fmla="*/ 6833062 h 6833062"/>
              <a:gd name="connsiteX4" fmla="*/ 0 w 6833062"/>
              <a:gd name="connsiteY4" fmla="*/ 3416531 h 6833062"/>
              <a:gd name="connsiteX0" fmla="*/ 427067 w 3843598"/>
              <a:gd name="connsiteY0" fmla="*/ 6928034 h 7023006"/>
              <a:gd name="connsiteX1" fmla="*/ 427067 w 3843598"/>
              <a:gd name="connsiteY1" fmla="*/ 94972 h 7023006"/>
              <a:gd name="connsiteX2" fmla="*/ 3843598 w 3843598"/>
              <a:gd name="connsiteY2" fmla="*/ 3511503 h 7023006"/>
              <a:gd name="connsiteX3" fmla="*/ 427067 w 3843598"/>
              <a:gd name="connsiteY3" fmla="*/ 6928034 h 7023006"/>
              <a:gd name="connsiteX0" fmla="*/ 257759 w 3674290"/>
              <a:gd name="connsiteY0" fmla="*/ 7136852 h 7231824"/>
              <a:gd name="connsiteX1" fmla="*/ 257759 w 3674290"/>
              <a:gd name="connsiteY1" fmla="*/ 303790 h 7231824"/>
              <a:gd name="connsiteX2" fmla="*/ 3674290 w 3674290"/>
              <a:gd name="connsiteY2" fmla="*/ 3720321 h 7231824"/>
              <a:gd name="connsiteX3" fmla="*/ 257759 w 3674290"/>
              <a:gd name="connsiteY3" fmla="*/ 7136852 h 7231824"/>
              <a:gd name="connsiteX0" fmla="*/ 856178 w 4272709"/>
              <a:gd name="connsiteY0" fmla="*/ 6833192 h 6928164"/>
              <a:gd name="connsiteX1" fmla="*/ 856178 w 4272709"/>
              <a:gd name="connsiteY1" fmla="*/ 130 h 6928164"/>
              <a:gd name="connsiteX2" fmla="*/ 4272709 w 4272709"/>
              <a:gd name="connsiteY2" fmla="*/ 3416661 h 6928164"/>
              <a:gd name="connsiteX3" fmla="*/ 856178 w 4272709"/>
              <a:gd name="connsiteY3" fmla="*/ 6833192 h 6928164"/>
              <a:gd name="connsiteX0" fmla="*/ 361709 w 3778240"/>
              <a:gd name="connsiteY0" fmla="*/ 7235252 h 7330224"/>
              <a:gd name="connsiteX1" fmla="*/ 361709 w 3778240"/>
              <a:gd name="connsiteY1" fmla="*/ 402190 h 7330224"/>
              <a:gd name="connsiteX2" fmla="*/ 3778240 w 3778240"/>
              <a:gd name="connsiteY2" fmla="*/ 3818721 h 7330224"/>
              <a:gd name="connsiteX3" fmla="*/ 361709 w 3778240"/>
              <a:gd name="connsiteY3" fmla="*/ 7235252 h 7330224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603768 w 4020299"/>
              <a:gd name="connsiteY0" fmla="*/ 6849183 h 6944155"/>
              <a:gd name="connsiteX1" fmla="*/ 603768 w 4020299"/>
              <a:gd name="connsiteY1" fmla="*/ 16121 h 6944155"/>
              <a:gd name="connsiteX2" fmla="*/ 4020299 w 4020299"/>
              <a:gd name="connsiteY2" fmla="*/ 3432652 h 6944155"/>
              <a:gd name="connsiteX3" fmla="*/ 603768 w 4020299"/>
              <a:gd name="connsiteY3" fmla="*/ 6849183 h 6944155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928034"/>
              <a:gd name="connsiteX1" fmla="*/ 257854 w 3674385"/>
              <a:gd name="connsiteY1" fmla="*/ 0 h 6928034"/>
              <a:gd name="connsiteX2" fmla="*/ 3674385 w 3674385"/>
              <a:gd name="connsiteY2" fmla="*/ 3416531 h 6928034"/>
              <a:gd name="connsiteX3" fmla="*/ 257854 w 3674385"/>
              <a:gd name="connsiteY3" fmla="*/ 6833062 h 6928034"/>
              <a:gd name="connsiteX0" fmla="*/ 257854 w 3674385"/>
              <a:gd name="connsiteY0" fmla="*/ 6833062 h 6833062"/>
              <a:gd name="connsiteX1" fmla="*/ 257854 w 3674385"/>
              <a:gd name="connsiteY1" fmla="*/ 0 h 6833062"/>
              <a:gd name="connsiteX2" fmla="*/ 3674385 w 3674385"/>
              <a:gd name="connsiteY2" fmla="*/ 3416531 h 6833062"/>
              <a:gd name="connsiteX3" fmla="*/ 257854 w 367438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15744 w 3432275"/>
              <a:gd name="connsiteY0" fmla="*/ 6833062 h 6833062"/>
              <a:gd name="connsiteX1" fmla="*/ 15744 w 3432275"/>
              <a:gd name="connsiteY1" fmla="*/ 0 h 6833062"/>
              <a:gd name="connsiteX2" fmla="*/ 3432275 w 3432275"/>
              <a:gd name="connsiteY2" fmla="*/ 3416531 h 6833062"/>
              <a:gd name="connsiteX3" fmla="*/ 15744 w 3432275"/>
              <a:gd name="connsiteY3" fmla="*/ 6833062 h 6833062"/>
              <a:gd name="connsiteX0" fmla="*/ 9167 w 3425698"/>
              <a:gd name="connsiteY0" fmla="*/ 6833062 h 6833062"/>
              <a:gd name="connsiteX1" fmla="*/ 9167 w 3425698"/>
              <a:gd name="connsiteY1" fmla="*/ 0 h 6833062"/>
              <a:gd name="connsiteX2" fmla="*/ 3425698 w 3425698"/>
              <a:gd name="connsiteY2" fmla="*/ 3416531 h 6833062"/>
              <a:gd name="connsiteX3" fmla="*/ 9167 w 3425698"/>
              <a:gd name="connsiteY3" fmla="*/ 6833062 h 6833062"/>
              <a:gd name="connsiteX0" fmla="*/ 4386 w 3420917"/>
              <a:gd name="connsiteY0" fmla="*/ 6833062 h 6833062"/>
              <a:gd name="connsiteX1" fmla="*/ 4386 w 3420917"/>
              <a:gd name="connsiteY1" fmla="*/ 0 h 6833062"/>
              <a:gd name="connsiteX2" fmla="*/ 3420917 w 3420917"/>
              <a:gd name="connsiteY2" fmla="*/ 3416531 h 6833062"/>
              <a:gd name="connsiteX3" fmla="*/ 4386 w 3420917"/>
              <a:gd name="connsiteY3" fmla="*/ 6833062 h 6833062"/>
              <a:gd name="connsiteX0" fmla="*/ 4386 w 3420985"/>
              <a:gd name="connsiteY0" fmla="*/ 6833062 h 6833062"/>
              <a:gd name="connsiteX1" fmla="*/ 4386 w 3420985"/>
              <a:gd name="connsiteY1" fmla="*/ 0 h 6833062"/>
              <a:gd name="connsiteX2" fmla="*/ 3420917 w 3420985"/>
              <a:gd name="connsiteY2" fmla="*/ 3416531 h 6833062"/>
              <a:gd name="connsiteX3" fmla="*/ 4386 w 3420985"/>
              <a:gd name="connsiteY3" fmla="*/ 6833062 h 683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0985" h="6833062">
                <a:moveTo>
                  <a:pt x="4386" y="6833062"/>
                </a:moveTo>
                <a:cubicBezTo>
                  <a:pt x="-5638" y="2756647"/>
                  <a:pt x="4702" y="1690776"/>
                  <a:pt x="4386" y="0"/>
                </a:cubicBezTo>
                <a:cubicBezTo>
                  <a:pt x="2179819" y="9346"/>
                  <a:pt x="3431675" y="1927666"/>
                  <a:pt x="3420917" y="3416531"/>
                </a:cubicBezTo>
                <a:cubicBezTo>
                  <a:pt x="3410159" y="4905396"/>
                  <a:pt x="2370335" y="6800056"/>
                  <a:pt x="4386" y="6833062"/>
                </a:cubicBezTo>
                <a:close/>
              </a:path>
            </a:pathLst>
          </a:custGeom>
          <a:gradFill>
            <a:gsLst>
              <a:gs pos="40000">
                <a:srgbClr val="FF735F">
                  <a:alpha val="20000"/>
                </a:srgbClr>
              </a:gs>
              <a:gs pos="80000">
                <a:srgbClr val="FF735F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A89CF-36F3-AD48-0848-06495FBB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7151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B4592-6F76-7CE8-63C8-601B84B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963" y="2463800"/>
            <a:ext cx="3564000" cy="36829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05B394-29DE-4741-92A9-79BF6F62F595}"/>
              </a:ext>
            </a:extLst>
          </p:cNvPr>
          <p:cNvSpPr txBox="1"/>
          <p:nvPr userDrawn="1"/>
        </p:nvSpPr>
        <p:spPr>
          <a:xfrm>
            <a:off x="762000" y="-276999"/>
            <a:ext cx="635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Chapô et deux contenus / orange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09B117-1399-764B-2B53-7E757DD9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1404163"/>
            <a:ext cx="7252514" cy="892652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30F1B13-841A-45E6-40A7-42F527B8D944}"/>
              </a:ext>
            </a:extLst>
          </p:cNvPr>
          <p:cNvCxnSpPr>
            <a:cxnSpLocks/>
          </p:cNvCxnSpPr>
          <p:nvPr userDrawn="1"/>
        </p:nvCxnSpPr>
        <p:spPr>
          <a:xfrm>
            <a:off x="384174" y="2997994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A3C3E56-E871-A5B9-C67A-B216796E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7" y="3101974"/>
            <a:ext cx="3736703" cy="3042347"/>
          </a:xfrm>
        </p:spPr>
        <p:txBody>
          <a:bodyPr/>
          <a:lstStyle>
            <a:lvl1pPr>
              <a:lnSpc>
                <a:spcPct val="100000"/>
              </a:lnSpc>
              <a:defRPr cap="none">
                <a:solidFill>
                  <a:schemeClr val="accent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1024" name="Groupe 1023">
            <a:extLst>
              <a:ext uri="{FF2B5EF4-FFF2-40B4-BE49-F238E27FC236}">
                <a16:creationId xmlns:a16="http://schemas.microsoft.com/office/drawing/2014/main" id="{A81CDADB-578F-5860-EA48-5714AA082CDC}"/>
              </a:ext>
            </a:extLst>
          </p:cNvPr>
          <p:cNvGrpSpPr/>
          <p:nvPr userDrawn="1"/>
        </p:nvGrpSpPr>
        <p:grpSpPr>
          <a:xfrm>
            <a:off x="12279766" y="2465277"/>
            <a:ext cx="1563825" cy="4392723"/>
            <a:chOff x="-1668463" y="996950"/>
            <a:chExt cx="1563825" cy="4392723"/>
          </a:xfrm>
        </p:grpSpPr>
        <p:grpSp>
          <p:nvGrpSpPr>
            <p:cNvPr id="1025" name="Groupe 1024">
              <a:extLst>
                <a:ext uri="{FF2B5EF4-FFF2-40B4-BE49-F238E27FC236}">
                  <a16:creationId xmlns:a16="http://schemas.microsoft.com/office/drawing/2014/main" id="{5006693E-D5C1-38B2-80D4-D005247A8F34}"/>
                </a:ext>
              </a:extLst>
            </p:cNvPr>
            <p:cNvGrpSpPr/>
            <p:nvPr userDrawn="1"/>
          </p:nvGrpSpPr>
          <p:grpSpPr>
            <a:xfrm>
              <a:off x="-1668463" y="996950"/>
              <a:ext cx="1563825" cy="4392723"/>
              <a:chOff x="-1668463" y="996950"/>
              <a:chExt cx="1563825" cy="4392723"/>
            </a:xfrm>
          </p:grpSpPr>
          <p:grpSp>
            <p:nvGrpSpPr>
              <p:cNvPr id="1027" name="Groupe 1026">
                <a:extLst>
                  <a:ext uri="{FF2B5EF4-FFF2-40B4-BE49-F238E27FC236}">
                    <a16:creationId xmlns:a16="http://schemas.microsoft.com/office/drawing/2014/main" id="{682A5BA3-47C9-BC42-2582-E340B08E66D4}"/>
                  </a:ext>
                </a:extLst>
              </p:cNvPr>
              <p:cNvGrpSpPr/>
              <p:nvPr userDrawn="1"/>
            </p:nvGrpSpPr>
            <p:grpSpPr>
              <a:xfrm>
                <a:off x="-1668463" y="996950"/>
                <a:ext cx="1563825" cy="4392723"/>
                <a:chOff x="-1878012" y="2562423"/>
                <a:chExt cx="1563825" cy="4392723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030" name="ZoneTexte 1029">
                  <a:extLst>
                    <a:ext uri="{FF2B5EF4-FFF2-40B4-BE49-F238E27FC236}">
                      <a16:creationId xmlns:a16="http://schemas.microsoft.com/office/drawing/2014/main" id="{7076A617-E894-B4EC-69D2-A977E3EE3162}"/>
                    </a:ext>
                  </a:extLst>
                </p:cNvPr>
                <p:cNvSpPr txBox="1"/>
                <p:nvPr userDrawn="1"/>
              </p:nvSpPr>
              <p:spPr>
                <a:xfrm>
                  <a:off x="-1754187" y="2562423"/>
                  <a:ext cx="1440000" cy="4392723"/>
                </a:xfrm>
                <a:prstGeom prst="rect">
                  <a:avLst/>
                </a:prstGeom>
                <a:grpFill/>
              </p:spPr>
              <p:txBody>
                <a:bodyPr wrap="square" lIns="72000" tIns="72000" rIns="72000" bIns="72000" rtlCol="0">
                  <a:spAutoFit/>
                </a:bodyPr>
                <a:lstStyle/>
                <a:p>
                  <a:r>
                    <a:rPr lang="fr-F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Astuce</a:t>
                  </a: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Ces zones de texte permettent plusieurs niveaux de texte préformatés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r>
                    <a:rPr lang="fr-FR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Pour passer de l’un à l’autre utilisez les icônes d’augmentation ou de réduction de niveaux :</a:t>
                  </a: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endParaRPr lang="fr-FR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31" name="Triangle isocèle 1030">
                  <a:extLst>
                    <a:ext uri="{FF2B5EF4-FFF2-40B4-BE49-F238E27FC236}">
                      <a16:creationId xmlns:a16="http://schemas.microsoft.com/office/drawing/2014/main" id="{B16E280D-5609-70EE-10BF-BCD389B01153}"/>
                    </a:ext>
                  </a:extLst>
                </p:cNvPr>
                <p:cNvSpPr/>
                <p:nvPr userDrawn="1"/>
              </p:nvSpPr>
              <p:spPr>
                <a:xfrm rot="16200000">
                  <a:off x="-1997868" y="2794271"/>
                  <a:ext cx="368300" cy="1285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/>
                </a:p>
              </p:txBody>
            </p:sp>
          </p:grpSp>
          <p:pic>
            <p:nvPicPr>
              <p:cNvPr id="1028" name="Image 1027">
                <a:extLst>
                  <a:ext uri="{FF2B5EF4-FFF2-40B4-BE49-F238E27FC236}">
                    <a16:creationId xmlns:a16="http://schemas.microsoft.com/office/drawing/2014/main" id="{312A9787-3242-F6E8-A9B7-2EDCF46D74F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-1160463" y="4766983"/>
                <a:ext cx="542925" cy="295275"/>
              </a:xfrm>
              <a:prstGeom prst="rect">
                <a:avLst/>
              </a:prstGeom>
            </p:spPr>
          </p:pic>
        </p:grpSp>
        <p:sp>
          <p:nvSpPr>
            <p:cNvPr id="1026" name="Espace réservé du contenu 2">
              <a:extLst>
                <a:ext uri="{FF2B5EF4-FFF2-40B4-BE49-F238E27FC236}">
                  <a16:creationId xmlns:a16="http://schemas.microsoft.com/office/drawing/2014/main" id="{3E7BDFE4-2B4B-5F7D-BDB8-39313D32EA2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24145" y="2253672"/>
              <a:ext cx="1397145" cy="13946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 kern="1200" cap="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6700" indent="-87313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chemeClr val="accent2"/>
                  </a:solidFill>
                </a:rPr>
                <a:t>niveau 1</a:t>
              </a:r>
            </a:p>
            <a:p>
              <a:pPr lvl="1">
                <a:spcBef>
                  <a:spcPts val="1200"/>
                </a:spcBef>
              </a:pPr>
              <a:r>
                <a:rPr lang="fr-FR" dirty="0">
                  <a:solidFill>
                    <a:schemeClr val="accent1"/>
                  </a:solidFill>
                </a:rPr>
                <a:t>Niveau 2</a:t>
              </a:r>
            </a:p>
            <a:p>
              <a:pPr lvl="2"/>
              <a:r>
                <a:rPr lang="fr-FR" dirty="0"/>
                <a:t>Niveau 3</a:t>
              </a:r>
            </a:p>
            <a:p>
              <a:pPr marL="88900" lvl="3" indent="-88900">
                <a:buClr>
                  <a:schemeClr val="accent2"/>
                </a:buClr>
                <a:buFont typeface="Wingdings 2" panose="05020102010507070707" pitchFamily="18" charset="2"/>
                <a:buChar char="»"/>
              </a:pPr>
              <a:r>
                <a:rPr lang="fr-FR" dirty="0"/>
                <a:t>Niveau 4</a:t>
              </a:r>
            </a:p>
            <a:p>
              <a:pPr marL="179388" lvl="4" indent="-90488">
                <a:buClr>
                  <a:schemeClr val="accent2"/>
                </a:buClr>
                <a:buFont typeface="Symbol" panose="05050102010706020507" pitchFamily="18" charset="2"/>
                <a:buChar char="·"/>
              </a:pPr>
              <a:r>
                <a:rPr lang="fr-FR" dirty="0"/>
                <a:t>Niveau 5 </a:t>
              </a:r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8B4BA78-7FE0-6F46-368E-BBB79DC34C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250B8C9-3217-B934-96E6-FA5FB64AD7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20962DC-2A30-4E81-EAF0-6FC53D9B0D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467FD9F-5E67-4BE1-A692-264F6CDFA138}"/>
              </a:ext>
            </a:extLst>
          </p:cNvPr>
          <p:cNvCxnSpPr>
            <a:cxnSpLocks/>
          </p:cNvCxnSpPr>
          <p:nvPr userDrawn="1"/>
        </p:nvCxnSpPr>
        <p:spPr>
          <a:xfrm>
            <a:off x="1373506" y="6441123"/>
            <a:ext cx="1043315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7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BAF59E-17A3-41AC-24BF-429F30ED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8926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7A96AB-5B27-E176-1466-AF4DEA164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7" y="1156653"/>
            <a:ext cx="11591926" cy="505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 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C2C77E-9AC3-43F0-6CCE-D6C322F73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63546" y="6436519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9D3041-26AC-BE20-310D-04E52721B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4774" y="6436519"/>
            <a:ext cx="511589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cap="all" baseline="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376189-E8CE-016C-5DE6-0CEFA6260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7123" y="6436519"/>
            <a:ext cx="6248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all" baseline="0">
                <a:solidFill>
                  <a:schemeClr val="tx2"/>
                </a:solidFill>
              </a:defRPr>
            </a:lvl1pPr>
          </a:lstStyle>
          <a:p>
            <a:fld id="{963E9002-E6CB-4983-8B51-5C3EA949C33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DB57BB-4944-E60F-E0B1-BFF5945D61A8}"/>
              </a:ext>
            </a:extLst>
          </p:cNvPr>
          <p:cNvSpPr txBox="1"/>
          <p:nvPr userDrawn="1"/>
        </p:nvSpPr>
        <p:spPr>
          <a:xfrm>
            <a:off x="-114300" y="-276999"/>
            <a:ext cx="256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D1DC1E-4E57-1383-EE3F-753FE87395C5}"/>
              </a:ext>
            </a:extLst>
          </p:cNvPr>
          <p:cNvSpPr txBox="1"/>
          <p:nvPr userDrawn="1"/>
        </p:nvSpPr>
        <p:spPr>
          <a:xfrm>
            <a:off x="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Pour renseigner le pied de page : Onglet « Insertion » / « En-tête/Pied » - Renseigner les champ souhaités puis « Appliquer partout »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B7E3FFC8-C2E9-48AD-8A40-DC39C76FCA8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-14380" y="6407653"/>
            <a:ext cx="837247" cy="4536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6897CF0-96BA-431C-BC52-48B9D2A9A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l="79179"/>
          <a:stretch/>
        </p:blipFill>
        <p:spPr>
          <a:xfrm>
            <a:off x="1967388" y="6479254"/>
            <a:ext cx="531149" cy="3312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368F129-6767-4F4E-B47E-35B722097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l="24897" r="51473"/>
          <a:stretch/>
        </p:blipFill>
        <p:spPr>
          <a:xfrm>
            <a:off x="1316282" y="6462910"/>
            <a:ext cx="602810" cy="3312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9E340B8-294F-4BA6-9782-4145CE009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r="79782"/>
          <a:stretch/>
        </p:blipFill>
        <p:spPr>
          <a:xfrm>
            <a:off x="823155" y="6491209"/>
            <a:ext cx="472058" cy="3031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0158A87-927D-4641-93E9-7782401F913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2604428" y="6461519"/>
            <a:ext cx="488657" cy="4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7" r:id="rId3"/>
    <p:sldLayoutId id="2147483668" r:id="rId4"/>
    <p:sldLayoutId id="2147483669" r:id="rId5"/>
    <p:sldLayoutId id="2147483672" r:id="rId6"/>
    <p:sldLayoutId id="2147483650" r:id="rId7"/>
    <p:sldLayoutId id="2147483652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70" r:id="rId15"/>
    <p:sldLayoutId id="2147483671" r:id="rId16"/>
    <p:sldLayoutId id="2147483654" r:id="rId17"/>
    <p:sldLayoutId id="2147483655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4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8900" indent="-889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Wingdings 2" panose="05020102010507070707" pitchFamily="18" charset="2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  <a:sym typeface="Wingdings 2" panose="05020102010507070707" pitchFamily="18" charset="2"/>
        </a:defRPr>
      </a:lvl4pPr>
      <a:lvl5pPr marL="179388" indent="-9048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100000"/>
        <a:buFont typeface="Symbol" panose="05050102010706020507" pitchFamily="18" charset="2"/>
        <a:buChar char="·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0" indent="-8731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>
          <p15:clr>
            <a:srgbClr val="F26B43"/>
          </p15:clr>
        </p15:guide>
        <p15:guide id="2" pos="7491">
          <p15:clr>
            <a:srgbClr val="F26B43"/>
          </p15:clr>
        </p15:guide>
        <p15:guide id="3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3FF81A8-037E-9094-6CA7-3B15AF0A1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366" y="2930060"/>
            <a:ext cx="10194959" cy="1649865"/>
          </a:xfrm>
        </p:spPr>
        <p:txBody>
          <a:bodyPr>
            <a:noAutofit/>
          </a:bodyPr>
          <a:lstStyle/>
          <a:p>
            <a:r>
              <a:rPr lang="en-US" cap="none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Ultra-thin Diamond Detectors for                           On-line Monitoring of Ion Microbeams</a:t>
            </a:r>
            <a:endParaRPr lang="fr-FR" cap="none" dirty="0"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E217296D-FA9F-CBC2-DC39-601C1927C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646" y="4721560"/>
            <a:ext cx="9591675" cy="668337"/>
          </a:xfrm>
        </p:spPr>
        <p:txBody>
          <a:bodyPr>
            <a:normAutofit fontScale="92500" lnSpcReduction="20000"/>
          </a:bodyPr>
          <a:lstStyle/>
          <a:p>
            <a:r>
              <a:rPr lang="fr-FR" b="0" cap="none" dirty="0">
                <a:latin typeface="Cambria" panose="02040503050406030204" pitchFamily="18" charset="0"/>
                <a:ea typeface="Cambria" panose="02040503050406030204" pitchFamily="18" charset="0"/>
              </a:rPr>
              <a:t>Claire Léonhart</a:t>
            </a:r>
          </a:p>
          <a:p>
            <a:r>
              <a:rPr lang="fr-FR" b="0" dirty="0">
                <a:latin typeface="Cambria" panose="02040503050406030204" pitchFamily="18" charset="0"/>
                <a:ea typeface="Cambria" panose="02040503050406030204" pitchFamily="18" charset="0"/>
              </a:rPr>
              <a:t>JUIN 2025 – Assemblée Générale du GDR DI2I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30C194E-6871-40B0-BBCF-9BA69F531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61" y="1372162"/>
            <a:ext cx="2176747" cy="11677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595FEF1-A521-4A6F-ADBF-7B77DD091E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97" y="203237"/>
            <a:ext cx="1963216" cy="12926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227ADB-8C6B-42D2-AFC6-15AAB5E67F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1"/>
          <a:stretch/>
        </p:blipFill>
        <p:spPr>
          <a:xfrm>
            <a:off x="2791503" y="1639662"/>
            <a:ext cx="2230718" cy="1146665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EC9ADD2D-3A42-42A8-B930-C36CEC30FA0C}"/>
              </a:ext>
            </a:extLst>
          </p:cNvPr>
          <p:cNvGrpSpPr/>
          <p:nvPr/>
        </p:nvGrpSpPr>
        <p:grpSpPr>
          <a:xfrm>
            <a:off x="9384025" y="338694"/>
            <a:ext cx="2366825" cy="2116069"/>
            <a:chOff x="9690831" y="236425"/>
            <a:chExt cx="2366825" cy="211606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5FE49E7-06CF-4E1B-8B22-12604346D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741" y="236425"/>
              <a:ext cx="1245028" cy="124502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90FFA4B-65D7-4B0D-9CBA-A2A800BDFE5F}"/>
                </a:ext>
              </a:extLst>
            </p:cNvPr>
            <p:cNvSpPr txBox="1"/>
            <p:nvPr/>
          </p:nvSpPr>
          <p:spPr>
            <a:xfrm>
              <a:off x="9690831" y="1521497"/>
              <a:ext cx="177484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0" i="0" u="none" strike="noStrike" baseline="0" dirty="0">
                  <a:solidFill>
                    <a:srgbClr val="006F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Mission pour les Initiatives Transverses et Interdisciplinaires </a:t>
              </a:r>
              <a:r>
                <a:rPr lang="fr-FR" sz="1200" b="0" i="0" u="none" strike="noStrike" baseline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3BE6222-5BE6-4DDB-99DD-075BCFBC4726}"/>
                </a:ext>
              </a:extLst>
            </p:cNvPr>
            <p:cNvSpPr txBox="1"/>
            <p:nvPr/>
          </p:nvSpPr>
          <p:spPr>
            <a:xfrm>
              <a:off x="10934664" y="1094936"/>
              <a:ext cx="1122992" cy="538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endParaRPr lang="en-US" sz="5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en-US" sz="11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600" b="1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80|PRIME </a:t>
              </a:r>
              <a:r>
                <a:rPr lang="en-US" sz="8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5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22B8F-363C-72CB-F95F-AAF9FDC97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14392-2C94-469C-4929-C36E30F7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Diamond </a:t>
            </a:r>
            <a:r>
              <a:rPr lang="fr-FR" dirty="0" err="1">
                <a:solidFill>
                  <a:schemeClr val="accent1"/>
                </a:solidFill>
              </a:rPr>
              <a:t>etching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418E74-F38A-0D7C-8B9D-D40271CE2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BE6A93AB-28FC-B19B-E909-F42C69C7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41F2E59-7A72-32BD-7469-41883F14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DBB9A5-29D1-47B3-BFA2-DF41E0BB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66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F2D81-7FE3-4D6A-82EA-C3F6CA35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561131"/>
          </a:xfrm>
        </p:spPr>
        <p:txBody>
          <a:bodyPr/>
          <a:lstStyle/>
          <a:p>
            <a:r>
              <a:rPr lang="fr-FR" cap="none" dirty="0"/>
              <a:t>Plasma </a:t>
            </a:r>
            <a:r>
              <a:rPr lang="fr-FR" cap="none" dirty="0" err="1"/>
              <a:t>etching</a:t>
            </a:r>
            <a:r>
              <a:rPr lang="fr-FR" cap="none" dirty="0"/>
              <a:t> of </a:t>
            </a:r>
            <a:r>
              <a:rPr lang="fr-FR" cap="none" dirty="0" err="1"/>
              <a:t>diamond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A1FB9D-0EBA-409D-84DC-16037F16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04384-C535-4F19-ACA4-E63B4E51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50" name="Espace réservé du contenu 2">
            <a:extLst>
              <a:ext uri="{FF2B5EF4-FFF2-40B4-BE49-F238E27FC236}">
                <a16:creationId xmlns:a16="http://schemas.microsoft.com/office/drawing/2014/main" id="{1D7F9126-995E-4191-9C6A-1598DB6E7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59" y="1157288"/>
            <a:ext cx="5787466" cy="5056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cap="none" dirty="0"/>
              <a:t> Reactive Ion Etching</a:t>
            </a:r>
            <a:r>
              <a:rPr lang="en-US" sz="1800" b="0" cap="none" dirty="0"/>
              <a:t> : use of a mix of chemical reactant and chemically inert species ; physical and chemical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cap="none" dirty="0"/>
              <a:t> Can be of two types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0" dirty="0"/>
              <a:t> </a:t>
            </a:r>
            <a:r>
              <a:rPr lang="en-US" sz="1600" dirty="0"/>
              <a:t>CCP</a:t>
            </a:r>
            <a:r>
              <a:rPr lang="en-US" sz="1600" b="0" dirty="0"/>
              <a:t> = Capacity Coupled Plasma : only one RF parameter</a:t>
            </a:r>
          </a:p>
          <a:p>
            <a:pPr marL="179387" lvl="5" indent="0">
              <a:buNone/>
            </a:pPr>
            <a:r>
              <a:rPr lang="en-US" sz="1500" dirty="0"/>
              <a:t>Need a highly chemical </a:t>
            </a:r>
            <a:r>
              <a:rPr lang="en-US" sz="1500" dirty="0" err="1"/>
              <a:t>specy</a:t>
            </a:r>
            <a:r>
              <a:rPr lang="en-US" sz="1500" dirty="0"/>
              <a:t> (like O</a:t>
            </a:r>
            <a:r>
              <a:rPr lang="en-US" sz="1500" baseline="-25000" dirty="0"/>
              <a:t>2</a:t>
            </a:r>
            <a:r>
              <a:rPr lang="en-US" sz="1500" dirty="0"/>
              <a:t>) for good kinetic.</a:t>
            </a:r>
            <a:endParaRPr lang="en-US" sz="1500" b="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ICP</a:t>
            </a:r>
            <a:r>
              <a:rPr lang="en-US" sz="1600" b="0" dirty="0"/>
              <a:t> = Inductively Coupled Plasma : two RF powers permitting to separate plasma </a:t>
            </a:r>
            <a:r>
              <a:rPr lang="en-US" sz="1600" dirty="0"/>
              <a:t>density</a:t>
            </a:r>
            <a:r>
              <a:rPr lang="en-US" sz="1600" b="0" dirty="0"/>
              <a:t> and its </a:t>
            </a:r>
            <a:r>
              <a:rPr lang="en-US" sz="1600" dirty="0"/>
              <a:t>acceleration</a:t>
            </a:r>
          </a:p>
          <a:p>
            <a:pPr marL="179387" lvl="5" indent="0">
              <a:buNone/>
            </a:pPr>
            <a:r>
              <a:rPr lang="en-US" sz="1500" b="0" dirty="0"/>
              <a:t>More suitable for deep etching</a:t>
            </a:r>
            <a:r>
              <a:rPr lang="en-US" sz="1500" dirty="0"/>
              <a:t> because plasma can be denser.</a:t>
            </a:r>
            <a:endParaRPr lang="en-US" sz="1500" b="0" dirty="0"/>
          </a:p>
          <a:p>
            <a:pPr lvl="2"/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b="0" cap="none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6ACCFBF-E105-4D9E-9F07-9C785371D039}"/>
              </a:ext>
            </a:extLst>
          </p:cNvPr>
          <p:cNvGrpSpPr/>
          <p:nvPr/>
        </p:nvGrpSpPr>
        <p:grpSpPr>
          <a:xfrm>
            <a:off x="7304386" y="4399128"/>
            <a:ext cx="2419032" cy="1791388"/>
            <a:chOff x="5024736" y="1731658"/>
            <a:chExt cx="2419032" cy="179138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8C287C7-54AD-4276-9636-3DAB4EF69FF2}"/>
                </a:ext>
              </a:extLst>
            </p:cNvPr>
            <p:cNvSpPr/>
            <p:nvPr/>
          </p:nvSpPr>
          <p:spPr>
            <a:xfrm>
              <a:off x="5644169" y="1907886"/>
              <a:ext cx="1521102" cy="681448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A8467E7A-66C5-4DDF-B48A-89580BC7AF0A}"/>
                </a:ext>
              </a:extLst>
            </p:cNvPr>
            <p:cNvGrpSpPr/>
            <p:nvPr/>
          </p:nvGrpSpPr>
          <p:grpSpPr>
            <a:xfrm>
              <a:off x="5199974" y="1853813"/>
              <a:ext cx="2001749" cy="1031828"/>
              <a:chOff x="5465203" y="4235399"/>
              <a:chExt cx="2001749" cy="1031828"/>
            </a:xfrm>
          </p:grpSpPr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422FCA43-7FCD-4A41-9492-215DAAA6B9AE}"/>
                  </a:ext>
                </a:extLst>
              </p:cNvPr>
              <p:cNvCxnSpPr/>
              <p:nvPr/>
            </p:nvCxnSpPr>
            <p:spPr>
              <a:xfrm>
                <a:off x="5465203" y="4238575"/>
                <a:ext cx="19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9AD4FDE5-40AA-41FD-AC92-6A5A692AB46E}"/>
                  </a:ext>
                </a:extLst>
              </p:cNvPr>
              <p:cNvCxnSpPr/>
              <p:nvPr/>
            </p:nvCxnSpPr>
            <p:spPr>
              <a:xfrm>
                <a:off x="5957092" y="4348160"/>
                <a:ext cx="144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97906FB7-4817-4E03-A648-AF537997C7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203" y="4564684"/>
                <a:ext cx="1936086" cy="272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>
                <a:extLst>
                  <a:ext uri="{FF2B5EF4-FFF2-40B4-BE49-F238E27FC236}">
                    <a16:creationId xmlns:a16="http://schemas.microsoft.com/office/drawing/2014/main" id="{1E41D263-57A6-43FF-850A-A62B081AC3A9}"/>
                  </a:ext>
                </a:extLst>
              </p:cNvPr>
              <p:cNvCxnSpPr/>
              <p:nvPr/>
            </p:nvCxnSpPr>
            <p:spPr>
              <a:xfrm>
                <a:off x="5952330" y="4458365"/>
                <a:ext cx="144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2DE46688-4AC9-4E2D-A695-000926F5BA9D}"/>
                  </a:ext>
                </a:extLst>
              </p:cNvPr>
              <p:cNvSpPr/>
              <p:nvPr/>
            </p:nvSpPr>
            <p:spPr>
              <a:xfrm rot="5400000" flipH="1">
                <a:off x="7340952" y="4221766"/>
                <a:ext cx="108000" cy="144000"/>
              </a:xfrm>
              <a:prstGeom prst="arc">
                <a:avLst>
                  <a:gd name="adj1" fmla="val 10997471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C0AE821A-9A03-4E2B-8F6E-3C7E32356D8B}"/>
                  </a:ext>
                </a:extLst>
              </p:cNvPr>
              <p:cNvSpPr txBox="1"/>
              <p:nvPr/>
            </p:nvSpPr>
            <p:spPr>
              <a:xfrm>
                <a:off x="6320311" y="4534033"/>
                <a:ext cx="6713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>
                    <a:solidFill>
                      <a:schemeClr val="bg1"/>
                    </a:solidFill>
                  </a:rPr>
                  <a:t>plasma</a:t>
                </a:r>
                <a:endParaRPr lang="fr-FR" sz="1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5" name="Connecteur droit 74">
                <a:extLst>
                  <a:ext uri="{FF2B5EF4-FFF2-40B4-BE49-F238E27FC236}">
                    <a16:creationId xmlns:a16="http://schemas.microsoft.com/office/drawing/2014/main" id="{794E49B0-667B-493F-BBFD-372A58BD24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203" y="4235399"/>
                <a:ext cx="0" cy="3292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33332AB-17EC-4F8B-960B-FFDD6468CF37}"/>
                  </a:ext>
                </a:extLst>
              </p:cNvPr>
              <p:cNvSpPr/>
              <p:nvPr/>
            </p:nvSpPr>
            <p:spPr>
              <a:xfrm>
                <a:off x="5861203" y="5123227"/>
                <a:ext cx="1548000" cy="14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63DA0C4-BE53-4241-80E7-84284C781860}"/>
                  </a:ext>
                </a:extLst>
              </p:cNvPr>
              <p:cNvSpPr/>
              <p:nvPr/>
            </p:nvSpPr>
            <p:spPr>
              <a:xfrm>
                <a:off x="6289012" y="5061217"/>
                <a:ext cx="664572" cy="55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AD1815E4-4F16-4536-8981-C72F17E5FEE0}"/>
                </a:ext>
              </a:extLst>
            </p:cNvPr>
            <p:cNvSpPr/>
            <p:nvPr/>
          </p:nvSpPr>
          <p:spPr>
            <a:xfrm>
              <a:off x="5082623" y="1885123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37DF7F1-B99D-4E08-83DD-0CCCBA58FCF5}"/>
                </a:ext>
              </a:extLst>
            </p:cNvPr>
            <p:cNvSpPr/>
            <p:nvPr/>
          </p:nvSpPr>
          <p:spPr>
            <a:xfrm>
              <a:off x="5391135" y="1766190"/>
              <a:ext cx="2052633" cy="11959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6DC08FD4-4222-468F-A4D3-DF9B640D57BC}"/>
                </a:ext>
              </a:extLst>
            </p:cNvPr>
            <p:cNvGrpSpPr/>
            <p:nvPr/>
          </p:nvGrpSpPr>
          <p:grpSpPr>
            <a:xfrm rot="5400000">
              <a:off x="5208993" y="2638197"/>
              <a:ext cx="125414" cy="231898"/>
              <a:chOff x="2031999" y="3868615"/>
              <a:chExt cx="576000" cy="617538"/>
            </a:xfrm>
          </p:grpSpPr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846B27B3-575A-468C-8BF6-CACEB45C3789}"/>
                  </a:ext>
                </a:extLst>
              </p:cNvPr>
              <p:cNvCxnSpPr/>
              <p:nvPr/>
            </p:nvCxnSpPr>
            <p:spPr>
              <a:xfrm>
                <a:off x="2323551" y="3868615"/>
                <a:ext cx="0" cy="4767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198BC7CF-352A-4642-B083-B55E53F1ADED}"/>
                  </a:ext>
                </a:extLst>
              </p:cNvPr>
              <p:cNvCxnSpPr/>
              <p:nvPr/>
            </p:nvCxnSpPr>
            <p:spPr>
              <a:xfrm>
                <a:off x="2031999" y="4345354"/>
                <a:ext cx="57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E7063C9C-3BB2-42BB-9853-DEB31842C3B3}"/>
                  </a:ext>
                </a:extLst>
              </p:cNvPr>
              <p:cNvCxnSpPr/>
              <p:nvPr/>
            </p:nvCxnSpPr>
            <p:spPr>
              <a:xfrm>
                <a:off x="2117968" y="4392186"/>
                <a:ext cx="43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EF11D191-73D3-42E4-BFDA-2C6C5AF550BB}"/>
                  </a:ext>
                </a:extLst>
              </p:cNvPr>
              <p:cNvCxnSpPr/>
              <p:nvPr/>
            </p:nvCxnSpPr>
            <p:spPr>
              <a:xfrm>
                <a:off x="2189221" y="4440909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2BC5CBEC-D651-46C0-A151-642D0AC3CF09}"/>
                  </a:ext>
                </a:extLst>
              </p:cNvPr>
              <p:cNvCxnSpPr/>
              <p:nvPr/>
            </p:nvCxnSpPr>
            <p:spPr>
              <a:xfrm>
                <a:off x="2257728" y="4486153"/>
                <a:ext cx="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A0E0892C-EE30-4653-A857-82ECE2909AB0}"/>
                </a:ext>
              </a:extLst>
            </p:cNvPr>
            <p:cNvGrpSpPr/>
            <p:nvPr/>
          </p:nvGrpSpPr>
          <p:grpSpPr>
            <a:xfrm>
              <a:off x="6328041" y="3291148"/>
              <a:ext cx="125414" cy="231898"/>
              <a:chOff x="2031999" y="3868615"/>
              <a:chExt cx="576000" cy="617538"/>
            </a:xfrm>
          </p:grpSpPr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F6B4E00A-EA79-4952-8B22-DA33C7C27392}"/>
                  </a:ext>
                </a:extLst>
              </p:cNvPr>
              <p:cNvCxnSpPr/>
              <p:nvPr/>
            </p:nvCxnSpPr>
            <p:spPr>
              <a:xfrm>
                <a:off x="2323551" y="3868615"/>
                <a:ext cx="0" cy="4767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1B9B8D6B-5202-4E74-B9D1-8F4147667705}"/>
                  </a:ext>
                </a:extLst>
              </p:cNvPr>
              <p:cNvCxnSpPr/>
              <p:nvPr/>
            </p:nvCxnSpPr>
            <p:spPr>
              <a:xfrm>
                <a:off x="2031999" y="4345354"/>
                <a:ext cx="57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A64FF233-45C4-496F-B477-59605B234A6A}"/>
                  </a:ext>
                </a:extLst>
              </p:cNvPr>
              <p:cNvCxnSpPr/>
              <p:nvPr/>
            </p:nvCxnSpPr>
            <p:spPr>
              <a:xfrm>
                <a:off x="2117968" y="4392186"/>
                <a:ext cx="43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8A6AAC67-E0E9-4FE6-A7FF-8D93513245D9}"/>
                  </a:ext>
                </a:extLst>
              </p:cNvPr>
              <p:cNvCxnSpPr/>
              <p:nvPr/>
            </p:nvCxnSpPr>
            <p:spPr>
              <a:xfrm>
                <a:off x="2189221" y="4440909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68FC640A-946C-4007-BA16-37B13645084A}"/>
                  </a:ext>
                </a:extLst>
              </p:cNvPr>
              <p:cNvCxnSpPr/>
              <p:nvPr/>
            </p:nvCxnSpPr>
            <p:spPr>
              <a:xfrm>
                <a:off x="2257728" y="4486153"/>
                <a:ext cx="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F17C647-4550-48CD-BA97-9F51CEB11E61}"/>
                </a:ext>
              </a:extLst>
            </p:cNvPr>
            <p:cNvSpPr/>
            <p:nvPr/>
          </p:nvSpPr>
          <p:spPr>
            <a:xfrm>
              <a:off x="6304435" y="2905175"/>
              <a:ext cx="179024" cy="109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09C9569C-66BA-42A8-8225-56202CB9AFC6}"/>
                </a:ext>
              </a:extLst>
            </p:cNvPr>
            <p:cNvCxnSpPr>
              <a:cxnSpLocks/>
              <a:endCxn id="52" idx="4"/>
            </p:cNvCxnSpPr>
            <p:nvPr/>
          </p:nvCxnSpPr>
          <p:spPr>
            <a:xfrm flipH="1">
              <a:off x="6390748" y="2866797"/>
              <a:ext cx="3597" cy="4243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BF16B271-097C-46B7-891D-37E8E49E713A}"/>
                </a:ext>
              </a:extLst>
            </p:cNvPr>
            <p:cNvSpPr/>
            <p:nvPr/>
          </p:nvSpPr>
          <p:spPr>
            <a:xfrm>
              <a:off x="6264748" y="3039148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8123859-FB15-48B6-BAA4-9D7E230378BD}"/>
                </a:ext>
              </a:extLst>
            </p:cNvPr>
            <p:cNvSpPr/>
            <p:nvPr/>
          </p:nvSpPr>
          <p:spPr>
            <a:xfrm>
              <a:off x="5656026" y="1731658"/>
              <a:ext cx="1548000" cy="732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2B5E2098-5733-45B7-92CC-F58148606519}"/>
                </a:ext>
              </a:extLst>
            </p:cNvPr>
            <p:cNvSpPr/>
            <p:nvPr/>
          </p:nvSpPr>
          <p:spPr>
            <a:xfrm rot="5400000" flipH="1">
              <a:off x="7070960" y="2059257"/>
              <a:ext cx="108000" cy="144000"/>
            </a:xfrm>
            <a:prstGeom prst="arc">
              <a:avLst>
                <a:gd name="adj1" fmla="val 1099747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0F46EB32-35C4-4E54-B568-ED50C292A82E}"/>
                </a:ext>
              </a:extLst>
            </p:cNvPr>
            <p:cNvSpPr/>
            <p:nvPr/>
          </p:nvSpPr>
          <p:spPr>
            <a:xfrm rot="16200000" flipH="1">
              <a:off x="5644561" y="1949715"/>
              <a:ext cx="108000" cy="144000"/>
            </a:xfrm>
            <a:prstGeom prst="arc">
              <a:avLst>
                <a:gd name="adj1" fmla="val 10997471"/>
                <a:gd name="adj2" fmla="val 2131033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ABB61C4C-58E1-4CA3-93FC-F95D256F0726}"/>
                </a:ext>
              </a:extLst>
            </p:cNvPr>
            <p:cNvSpPr txBox="1"/>
            <p:nvPr/>
          </p:nvSpPr>
          <p:spPr>
            <a:xfrm>
              <a:off x="6210747" y="2980230"/>
              <a:ext cx="360000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~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44394862-75AE-4B56-B5E6-FC2654DB54EB}"/>
                </a:ext>
              </a:extLst>
            </p:cNvPr>
            <p:cNvSpPr txBox="1"/>
            <p:nvPr/>
          </p:nvSpPr>
          <p:spPr>
            <a:xfrm>
              <a:off x="5024736" y="1823371"/>
              <a:ext cx="360000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~</a:t>
              </a:r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7D924565-5DAF-4ACA-AB42-81D3E75B6465}"/>
              </a:ext>
            </a:extLst>
          </p:cNvPr>
          <p:cNvGrpSpPr/>
          <p:nvPr/>
        </p:nvGrpSpPr>
        <p:grpSpPr>
          <a:xfrm>
            <a:off x="7435401" y="2209101"/>
            <a:ext cx="2288017" cy="1768662"/>
            <a:chOff x="2026805" y="1735360"/>
            <a:chExt cx="2288017" cy="1768662"/>
          </a:xfrm>
        </p:grpSpPr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F2A13CFF-DA59-4F96-B865-1C1F2DB154CD}"/>
                </a:ext>
              </a:extLst>
            </p:cNvPr>
            <p:cNvCxnSpPr/>
            <p:nvPr/>
          </p:nvCxnSpPr>
          <p:spPr>
            <a:xfrm>
              <a:off x="3285613" y="1735360"/>
              <a:ext cx="0" cy="11430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F095E9-593B-4226-B1B7-E62013C8410E}"/>
                </a:ext>
              </a:extLst>
            </p:cNvPr>
            <p:cNvSpPr/>
            <p:nvPr/>
          </p:nvSpPr>
          <p:spPr>
            <a:xfrm>
              <a:off x="2515210" y="2703773"/>
              <a:ext cx="154800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8A2C074-0264-417C-9900-04922605CC6C}"/>
                </a:ext>
              </a:extLst>
            </p:cNvPr>
            <p:cNvSpPr/>
            <p:nvPr/>
          </p:nvSpPr>
          <p:spPr>
            <a:xfrm>
              <a:off x="2539612" y="1937097"/>
              <a:ext cx="1521102" cy="663649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A5CD7DDA-D095-4C3D-9929-6746AC5206F9}"/>
                </a:ext>
              </a:extLst>
            </p:cNvPr>
            <p:cNvSpPr txBox="1"/>
            <p:nvPr/>
          </p:nvSpPr>
          <p:spPr>
            <a:xfrm>
              <a:off x="2943019" y="2112675"/>
              <a:ext cx="683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plasma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5B7AB1D-A426-41C4-BB48-83C80A05910D}"/>
                </a:ext>
              </a:extLst>
            </p:cNvPr>
            <p:cNvSpPr/>
            <p:nvPr/>
          </p:nvSpPr>
          <p:spPr>
            <a:xfrm>
              <a:off x="2515210" y="1807397"/>
              <a:ext cx="1548000" cy="732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B6FC414-0F12-4FD6-A1A7-B485E0BDCA4F}"/>
                </a:ext>
              </a:extLst>
            </p:cNvPr>
            <p:cNvSpPr/>
            <p:nvPr/>
          </p:nvSpPr>
          <p:spPr>
            <a:xfrm>
              <a:off x="2943019" y="2641763"/>
              <a:ext cx="664572" cy="55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E763A68E-6351-4D06-BC55-3F2100FA4329}"/>
                </a:ext>
              </a:extLst>
            </p:cNvPr>
            <p:cNvGrpSpPr/>
            <p:nvPr/>
          </p:nvGrpSpPr>
          <p:grpSpPr>
            <a:xfrm>
              <a:off x="3222906" y="3272124"/>
              <a:ext cx="125414" cy="231898"/>
              <a:chOff x="2031999" y="3868615"/>
              <a:chExt cx="576000" cy="617538"/>
            </a:xfrm>
          </p:grpSpPr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B9FD9558-DB0F-42CD-B529-FE4D781125DF}"/>
                  </a:ext>
                </a:extLst>
              </p:cNvPr>
              <p:cNvCxnSpPr/>
              <p:nvPr/>
            </p:nvCxnSpPr>
            <p:spPr>
              <a:xfrm>
                <a:off x="2323551" y="3868615"/>
                <a:ext cx="0" cy="4767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:a16="http://schemas.microsoft.com/office/drawing/2014/main" id="{4308AB06-9778-429F-A6F6-0F93C00A5230}"/>
                  </a:ext>
                </a:extLst>
              </p:cNvPr>
              <p:cNvCxnSpPr/>
              <p:nvPr/>
            </p:nvCxnSpPr>
            <p:spPr>
              <a:xfrm>
                <a:off x="2031999" y="4345354"/>
                <a:ext cx="57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>
                <a:extLst>
                  <a:ext uri="{FF2B5EF4-FFF2-40B4-BE49-F238E27FC236}">
                    <a16:creationId xmlns:a16="http://schemas.microsoft.com/office/drawing/2014/main" id="{C33DBC5F-FD9B-4174-8D9F-52DA39CE5A70}"/>
                  </a:ext>
                </a:extLst>
              </p:cNvPr>
              <p:cNvCxnSpPr/>
              <p:nvPr/>
            </p:nvCxnSpPr>
            <p:spPr>
              <a:xfrm>
                <a:off x="2117968" y="4392186"/>
                <a:ext cx="43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>
                <a:extLst>
                  <a:ext uri="{FF2B5EF4-FFF2-40B4-BE49-F238E27FC236}">
                    <a16:creationId xmlns:a16="http://schemas.microsoft.com/office/drawing/2014/main" id="{9182F580-FC66-44CB-813B-3827DDE50E78}"/>
                  </a:ext>
                </a:extLst>
              </p:cNvPr>
              <p:cNvCxnSpPr/>
              <p:nvPr/>
            </p:nvCxnSpPr>
            <p:spPr>
              <a:xfrm>
                <a:off x="2189221" y="4440909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:a16="http://schemas.microsoft.com/office/drawing/2014/main" id="{F6A63B27-0FC5-45FD-A41E-06FD530D8BD8}"/>
                  </a:ext>
                </a:extLst>
              </p:cNvPr>
              <p:cNvCxnSpPr/>
              <p:nvPr/>
            </p:nvCxnSpPr>
            <p:spPr>
              <a:xfrm>
                <a:off x="2257728" y="4486153"/>
                <a:ext cx="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59799A1-DA2A-47D6-95C7-07C1C51D8EF9}"/>
                </a:ext>
              </a:extLst>
            </p:cNvPr>
            <p:cNvSpPr/>
            <p:nvPr/>
          </p:nvSpPr>
          <p:spPr>
            <a:xfrm>
              <a:off x="2262189" y="1735360"/>
              <a:ext cx="2052633" cy="11935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E93401D8-8D1C-4E88-9D18-E3F3F8E44840}"/>
                </a:ext>
              </a:extLst>
            </p:cNvPr>
            <p:cNvGrpSpPr/>
            <p:nvPr/>
          </p:nvGrpSpPr>
          <p:grpSpPr>
            <a:xfrm rot="5400000">
              <a:off x="2080047" y="2484025"/>
              <a:ext cx="125414" cy="231898"/>
              <a:chOff x="2031999" y="3868615"/>
              <a:chExt cx="576000" cy="617538"/>
            </a:xfrm>
          </p:grpSpPr>
          <p:cxnSp>
            <p:nvCxnSpPr>
              <p:cNvPr id="94" name="Connecteur droit 93">
                <a:extLst>
                  <a:ext uri="{FF2B5EF4-FFF2-40B4-BE49-F238E27FC236}">
                    <a16:creationId xmlns:a16="http://schemas.microsoft.com/office/drawing/2014/main" id="{B8B74933-2DC3-4DAF-970B-7A9B1DC19282}"/>
                  </a:ext>
                </a:extLst>
              </p:cNvPr>
              <p:cNvCxnSpPr/>
              <p:nvPr/>
            </p:nvCxnSpPr>
            <p:spPr>
              <a:xfrm>
                <a:off x="2323551" y="3868615"/>
                <a:ext cx="0" cy="4767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>
                <a:extLst>
                  <a:ext uri="{FF2B5EF4-FFF2-40B4-BE49-F238E27FC236}">
                    <a16:creationId xmlns:a16="http://schemas.microsoft.com/office/drawing/2014/main" id="{ACD30437-C53E-4E67-9D76-F3C021DD6BB1}"/>
                  </a:ext>
                </a:extLst>
              </p:cNvPr>
              <p:cNvCxnSpPr/>
              <p:nvPr/>
            </p:nvCxnSpPr>
            <p:spPr>
              <a:xfrm>
                <a:off x="2031999" y="4345354"/>
                <a:ext cx="57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>
                <a:extLst>
                  <a:ext uri="{FF2B5EF4-FFF2-40B4-BE49-F238E27FC236}">
                    <a16:creationId xmlns:a16="http://schemas.microsoft.com/office/drawing/2014/main" id="{9F2E5F2A-B905-4096-A299-1E40AFE9C87D}"/>
                  </a:ext>
                </a:extLst>
              </p:cNvPr>
              <p:cNvCxnSpPr/>
              <p:nvPr/>
            </p:nvCxnSpPr>
            <p:spPr>
              <a:xfrm>
                <a:off x="2117968" y="4392186"/>
                <a:ext cx="43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>
                <a:extLst>
                  <a:ext uri="{FF2B5EF4-FFF2-40B4-BE49-F238E27FC236}">
                    <a16:creationId xmlns:a16="http://schemas.microsoft.com/office/drawing/2014/main" id="{38141AAE-476D-47A8-9E13-25BFC184ADAD}"/>
                  </a:ext>
                </a:extLst>
              </p:cNvPr>
              <p:cNvCxnSpPr/>
              <p:nvPr/>
            </p:nvCxnSpPr>
            <p:spPr>
              <a:xfrm>
                <a:off x="2189221" y="4440909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830BC46A-6173-4BD8-A897-0C943F942C0A}"/>
                  </a:ext>
                </a:extLst>
              </p:cNvPr>
              <p:cNvCxnSpPr/>
              <p:nvPr/>
            </p:nvCxnSpPr>
            <p:spPr>
              <a:xfrm>
                <a:off x="2257728" y="4486153"/>
                <a:ext cx="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9509940-39BB-4953-B825-65409A29CC6C}"/>
                </a:ext>
              </a:extLst>
            </p:cNvPr>
            <p:cNvSpPr/>
            <p:nvPr/>
          </p:nvSpPr>
          <p:spPr>
            <a:xfrm>
              <a:off x="3199300" y="2886151"/>
              <a:ext cx="179024" cy="109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767236C8-AF11-43EC-9E32-CC67CF0E03FE}"/>
                </a:ext>
              </a:extLst>
            </p:cNvPr>
            <p:cNvCxnSpPr>
              <a:cxnSpLocks/>
              <a:stCxn id="80" idx="2"/>
              <a:endCxn id="92" idx="4"/>
            </p:cNvCxnSpPr>
            <p:nvPr/>
          </p:nvCxnSpPr>
          <p:spPr>
            <a:xfrm flipH="1">
              <a:off x="3285613" y="2847773"/>
              <a:ext cx="3597" cy="4243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e 89">
              <a:extLst>
                <a:ext uri="{FF2B5EF4-FFF2-40B4-BE49-F238E27FC236}">
                  <a16:creationId xmlns:a16="http://schemas.microsoft.com/office/drawing/2014/main" id="{796DD589-C292-46A0-9173-D871CE791ECF}"/>
                </a:ext>
              </a:extLst>
            </p:cNvPr>
            <p:cNvGrpSpPr/>
            <p:nvPr/>
          </p:nvGrpSpPr>
          <p:grpSpPr>
            <a:xfrm>
              <a:off x="3104588" y="2964508"/>
              <a:ext cx="360000" cy="360000"/>
              <a:chOff x="3068925" y="2927320"/>
              <a:chExt cx="360000" cy="360000"/>
            </a:xfrm>
          </p:grpSpPr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C5965F1B-4DA3-4B68-978C-D5E5B5B9519D}"/>
                  </a:ext>
                </a:extLst>
              </p:cNvPr>
              <p:cNvSpPr/>
              <p:nvPr/>
            </p:nvSpPr>
            <p:spPr>
              <a:xfrm>
                <a:off x="3123950" y="2982936"/>
                <a:ext cx="252000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67655089-926A-4F72-8273-0F5C8EA0D7F9}"/>
                  </a:ext>
                </a:extLst>
              </p:cNvPr>
              <p:cNvSpPr txBox="1"/>
              <p:nvPr/>
            </p:nvSpPr>
            <p:spPr>
              <a:xfrm>
                <a:off x="3068925" y="2927320"/>
                <a:ext cx="360000" cy="36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~</a:t>
                </a:r>
              </a:p>
            </p:txBody>
          </p:sp>
        </p:grpSp>
      </p:grpSp>
      <p:sp>
        <p:nvSpPr>
          <p:cNvPr id="104" name="ZoneTexte 103">
            <a:extLst>
              <a:ext uri="{FF2B5EF4-FFF2-40B4-BE49-F238E27FC236}">
                <a16:creationId xmlns:a16="http://schemas.microsoft.com/office/drawing/2014/main" id="{16D854E8-96E1-4637-A58C-4488AC51888A}"/>
              </a:ext>
            </a:extLst>
          </p:cNvPr>
          <p:cNvSpPr txBox="1"/>
          <p:nvPr/>
        </p:nvSpPr>
        <p:spPr>
          <a:xfrm>
            <a:off x="9846956" y="2768241"/>
            <a:ext cx="95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Sample</a:t>
            </a:r>
            <a:endParaRPr lang="fr-FR" sz="1200" dirty="0"/>
          </a:p>
        </p:txBody>
      </p: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6ABA4EE8-B3AB-4CE8-98C6-B3E4D8275242}"/>
              </a:ext>
            </a:extLst>
          </p:cNvPr>
          <p:cNvCxnSpPr>
            <a:cxnSpLocks/>
            <a:stCxn id="104" idx="1"/>
          </p:cNvCxnSpPr>
          <p:nvPr/>
        </p:nvCxnSpPr>
        <p:spPr>
          <a:xfrm flipH="1">
            <a:off x="9021816" y="2906741"/>
            <a:ext cx="825140" cy="213721"/>
          </a:xfrm>
          <a:prstGeom prst="straightConnector1">
            <a:avLst/>
          </a:prstGeom>
          <a:ln>
            <a:solidFill>
              <a:srgbClr val="BCB7FF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FD9C69E-62D8-4D82-83BC-DF541DC7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27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BFA3F-7BA9-42EF-A70B-07F889DC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572786"/>
          </a:xfrm>
        </p:spPr>
        <p:txBody>
          <a:bodyPr/>
          <a:lstStyle/>
          <a:p>
            <a:r>
              <a:rPr lang="en-US" cap="none" dirty="0"/>
              <a:t>Important characteristics to evaluate an etching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92B42A-1907-4D42-8D5D-6B3A07ABD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0630"/>
            <a:ext cx="11209020" cy="456819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b="0" cap="none" dirty="0"/>
              <a:t> </a:t>
            </a:r>
            <a:r>
              <a:rPr lang="en-US" sz="1600" cap="none" dirty="0"/>
              <a:t>Etching rate </a:t>
            </a:r>
            <a:r>
              <a:rPr lang="en-US" sz="1600" b="0" cap="none" dirty="0"/>
              <a:t>(</a:t>
            </a:r>
            <a:r>
              <a:rPr lang="en-US" sz="1600" b="0" i="1" cap="none" dirty="0"/>
              <a:t>nm/min)		</a:t>
            </a:r>
            <a:r>
              <a:rPr lang="en-US" b="0" i="1" cap="none" dirty="0"/>
              <a:t>measured with profilometers</a:t>
            </a:r>
            <a:endParaRPr lang="en-US" sz="1600" b="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1600" b="0" dirty="0"/>
              <a:t> </a:t>
            </a:r>
            <a:r>
              <a:rPr lang="en-US" sz="1600" b="0" cap="none" dirty="0"/>
              <a:t>Final </a:t>
            </a:r>
            <a:r>
              <a:rPr lang="en-US" sz="1600" cap="none" dirty="0"/>
              <a:t>rugosity</a:t>
            </a:r>
            <a:r>
              <a:rPr lang="en-US" sz="1600" b="0" cap="none" dirty="0"/>
              <a:t> of sample </a:t>
            </a:r>
            <a:r>
              <a:rPr lang="en-US" sz="1600" b="0" i="1" cap="none" dirty="0"/>
              <a:t>(nm RMS)	 </a:t>
            </a:r>
            <a:r>
              <a:rPr lang="en-US" b="0" i="1" cap="none" dirty="0"/>
              <a:t>measured with profilometers</a:t>
            </a:r>
            <a:endParaRPr lang="en-US" sz="1600" b="0" cap="none" dirty="0"/>
          </a:p>
          <a:p>
            <a:pPr marL="201168" lvl="1" indent="0">
              <a:lnSpc>
                <a:spcPct val="100000"/>
              </a:lnSpc>
              <a:buNone/>
            </a:pPr>
            <a:r>
              <a:rPr lang="en-US" sz="1400" b="0" dirty="0"/>
              <a:t>	to be compared with initial rugosity</a:t>
            </a:r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b="0" cap="none" dirty="0"/>
              <a:t> Thickness </a:t>
            </a:r>
            <a:r>
              <a:rPr lang="en-US" sz="1600" cap="none" dirty="0"/>
              <a:t>homogeneity</a:t>
            </a:r>
            <a:r>
              <a:rPr lang="en-US" sz="1600" b="0" cap="none" dirty="0"/>
              <a:t> </a:t>
            </a:r>
            <a:r>
              <a:rPr lang="en-US" sz="1600" b="0" i="1" cap="none" dirty="0"/>
              <a:t>(%)	</a:t>
            </a:r>
            <a:r>
              <a:rPr lang="en-US" b="0" i="1" cap="none" dirty="0"/>
              <a:t>depends on initial planarity of sample</a:t>
            </a:r>
            <a:endParaRPr lang="en-US" sz="1600" b="0" i="1" cap="none" dirty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b="0" cap="none" dirty="0"/>
              <a:t> Etching defects : </a:t>
            </a:r>
            <a:r>
              <a:rPr lang="en-US" sz="1600" cap="none" dirty="0"/>
              <a:t>etch pit </a:t>
            </a:r>
            <a:r>
              <a:rPr lang="en-US" sz="1600" b="0" cap="none" dirty="0"/>
              <a:t>/ </a:t>
            </a:r>
            <a:r>
              <a:rPr lang="en-US" sz="1600" cap="none" dirty="0" err="1"/>
              <a:t>microtrenching</a:t>
            </a:r>
            <a:r>
              <a:rPr lang="en-US" sz="1600" b="0" cap="none" dirty="0"/>
              <a:t> </a:t>
            </a:r>
          </a:p>
          <a:p>
            <a:pPr marL="465138" lvl="4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0" dirty="0"/>
              <a:t>Etch pits : preferential etching of dislocation by oxygen resulting in pits </a:t>
            </a:r>
          </a:p>
          <a:p>
            <a:pPr marL="465138" lvl="4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0" dirty="0" err="1"/>
              <a:t>Microtrenching</a:t>
            </a:r>
            <a:r>
              <a:rPr lang="en-US" sz="1600" b="0" dirty="0"/>
              <a:t> : </a:t>
            </a:r>
            <a:r>
              <a:rPr lang="en-US" sz="1600" b="0" dirty="0" err="1"/>
              <a:t>overetching</a:t>
            </a:r>
            <a:r>
              <a:rPr lang="en-US" sz="1600" b="0" dirty="0"/>
              <a:t> on the side of the pattern, due to the important thickness of both mask and deep etching</a:t>
            </a:r>
          </a:p>
          <a:p>
            <a:endParaRPr lang="en-US" sz="1600" dirty="0"/>
          </a:p>
        </p:txBody>
      </p:sp>
      <p:cxnSp>
        <p:nvCxnSpPr>
          <p:cNvPr id="5" name="Connecteur : en angle 4">
            <a:extLst>
              <a:ext uri="{FF2B5EF4-FFF2-40B4-BE49-F238E27FC236}">
                <a16:creationId xmlns:a16="http://schemas.microsoft.com/office/drawing/2014/main" id="{023F2646-FDB0-4ECD-B1E8-A476B2B5B031}"/>
              </a:ext>
            </a:extLst>
          </p:cNvPr>
          <p:cNvCxnSpPr>
            <a:cxnSpLocks/>
          </p:cNvCxnSpPr>
          <p:nvPr/>
        </p:nvCxnSpPr>
        <p:spPr>
          <a:xfrm>
            <a:off x="1012259" y="2537393"/>
            <a:ext cx="360000" cy="216000"/>
          </a:xfrm>
          <a:prstGeom prst="bentConnector3">
            <a:avLst>
              <a:gd name="adj1" fmla="val 263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357D73-28D4-4708-8471-985206A3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9B95DE-0DBA-434F-9163-797C8C33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F2AA87-3E37-4192-A92A-FAA84A4E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25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DE02C-ADB8-4610-9876-C27B140D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93176"/>
            <a:ext cx="11592174" cy="417868"/>
          </a:xfrm>
        </p:spPr>
        <p:txBody>
          <a:bodyPr>
            <a:noAutofit/>
          </a:bodyPr>
          <a:lstStyle/>
          <a:p>
            <a:r>
              <a:rPr lang="fr-FR" cap="none" dirty="0" err="1"/>
              <a:t>Etching</a:t>
            </a:r>
            <a:r>
              <a:rPr lang="fr-FR" cap="none" dirty="0"/>
              <a:t> </a:t>
            </a:r>
            <a:r>
              <a:rPr lang="fr-FR" cap="none" dirty="0" err="1"/>
              <a:t>defect</a:t>
            </a:r>
            <a:r>
              <a:rPr lang="fr-FR" cap="none" dirty="0"/>
              <a:t> : </a:t>
            </a:r>
            <a:r>
              <a:rPr lang="fr-FR" i="1" cap="none" dirty="0" err="1"/>
              <a:t>etch</a:t>
            </a:r>
            <a:r>
              <a:rPr lang="fr-FR" i="1" cap="none" dirty="0"/>
              <a:t> </a:t>
            </a:r>
            <a:r>
              <a:rPr lang="fr-FR" i="1" cap="none" dirty="0" err="1"/>
              <a:t>pits</a:t>
            </a:r>
            <a:r>
              <a:rPr lang="fr-FR" i="1" cap="none" dirty="0"/>
              <a:t> </a:t>
            </a:r>
            <a:endParaRPr lang="en-US" i="1" cap="non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55FA12-685E-453E-A2BE-FB28FC3E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Claire Léonhart</a:t>
            </a:r>
            <a:endParaRPr lang="en-US" dirty="0"/>
          </a:p>
        </p:txBody>
      </p:sp>
      <p:pic>
        <p:nvPicPr>
          <p:cNvPr id="15" name="Espace réservé du contenu 6">
            <a:extLst>
              <a:ext uri="{FF2B5EF4-FFF2-40B4-BE49-F238E27FC236}">
                <a16:creationId xmlns:a16="http://schemas.microsoft.com/office/drawing/2014/main" id="{B7C2B4F0-1193-4923-B0AF-2ADEDB3325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5" y="989231"/>
            <a:ext cx="6153662" cy="51481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3E0705-F85D-40B7-9C24-E4BC1DF51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80" y="1392293"/>
            <a:ext cx="5818041" cy="436353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0B36C90-0978-4DC9-987F-18026AE2FCB7}"/>
              </a:ext>
            </a:extLst>
          </p:cNvPr>
          <p:cNvSpPr txBox="1"/>
          <p:nvPr/>
        </p:nvSpPr>
        <p:spPr>
          <a:xfrm>
            <a:off x="6175510" y="4703670"/>
            <a:ext cx="13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SEM </a:t>
            </a:r>
            <a:r>
              <a:rPr lang="fr-FR" dirty="0" err="1">
                <a:solidFill>
                  <a:schemeClr val="bg1"/>
                </a:solidFill>
              </a:rPr>
              <a:t>picture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6535519-FF9A-455E-9E83-35A5988890B6}"/>
              </a:ext>
            </a:extLst>
          </p:cNvPr>
          <p:cNvSpPr txBox="1"/>
          <p:nvPr/>
        </p:nvSpPr>
        <p:spPr>
          <a:xfrm>
            <a:off x="1377418" y="4628839"/>
            <a:ext cx="37917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en-US" dirty="0"/>
              <a:t>!!! Each black dot on the surface is a hole about 1 µm deep !!!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527042F-FA66-4F69-B655-F3B9DCAE5955}"/>
              </a:ext>
            </a:extLst>
          </p:cNvPr>
          <p:cNvCxnSpPr>
            <a:cxnSpLocks/>
          </p:cNvCxnSpPr>
          <p:nvPr/>
        </p:nvCxnSpPr>
        <p:spPr>
          <a:xfrm>
            <a:off x="940909" y="5864298"/>
            <a:ext cx="10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03E4B9F-552F-4D66-87A9-F6B4A8A1E20C}"/>
              </a:ext>
            </a:extLst>
          </p:cNvPr>
          <p:cNvSpPr txBox="1"/>
          <p:nvPr/>
        </p:nvSpPr>
        <p:spPr>
          <a:xfrm>
            <a:off x="1043404" y="5478498"/>
            <a:ext cx="97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250 µm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1AAFEC5-7895-488B-B54E-D95F5F64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FF4A4A-D820-4507-AE7B-08B77F662E76}"/>
              </a:ext>
            </a:extLst>
          </p:cNvPr>
          <p:cNvSpPr txBox="1"/>
          <p:nvPr/>
        </p:nvSpPr>
        <p:spPr>
          <a:xfrm>
            <a:off x="8726209" y="222768"/>
            <a:ext cx="2743881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RIE-CCP : 280 W </a:t>
            </a:r>
            <a:r>
              <a:rPr lang="fr-FR" sz="1600" dirty="0" err="1"/>
              <a:t>Platen</a:t>
            </a:r>
            <a:r>
              <a:rPr lang="fr-FR" sz="1600" dirty="0"/>
              <a:t> </a:t>
            </a:r>
          </a:p>
          <a:p>
            <a:pPr algn="ctr"/>
            <a:r>
              <a:rPr lang="fr-FR" sz="1600" dirty="0"/>
              <a:t>CF</a:t>
            </a:r>
            <a:r>
              <a:rPr lang="fr-FR" sz="1600" baseline="-25000" dirty="0"/>
              <a:t>4</a:t>
            </a:r>
            <a:r>
              <a:rPr lang="fr-FR" sz="1600" dirty="0"/>
              <a:t> 7 sccm + O</a:t>
            </a:r>
            <a:r>
              <a:rPr lang="fr-FR" sz="1600" baseline="-25000" dirty="0"/>
              <a:t>2</a:t>
            </a:r>
            <a:r>
              <a:rPr lang="fr-FR" sz="1600" dirty="0"/>
              <a:t> 40 sccm</a:t>
            </a:r>
          </a:p>
          <a:p>
            <a:pPr algn="ctr"/>
            <a:r>
              <a:rPr lang="fr-FR" sz="1600" dirty="0"/>
              <a:t>77 </a:t>
            </a:r>
            <a:r>
              <a:rPr lang="fr-FR" sz="1600" dirty="0" err="1"/>
              <a:t>mTorr</a:t>
            </a:r>
            <a:endParaRPr lang="fr-FR" sz="1600" dirty="0"/>
          </a:p>
          <a:p>
            <a:pPr algn="ctr"/>
            <a:r>
              <a:rPr lang="fr-FR" sz="1600" dirty="0"/>
              <a:t>19,2 µm </a:t>
            </a:r>
            <a:r>
              <a:rPr lang="fr-FR" sz="1600" dirty="0" err="1"/>
              <a:t>etched</a:t>
            </a:r>
            <a:r>
              <a:rPr lang="fr-FR" sz="1600" dirty="0"/>
              <a:t> (80 nm/min)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63BB3F-3585-4472-A083-3EBB66830233}"/>
              </a:ext>
            </a:extLst>
          </p:cNvPr>
          <p:cNvSpPr txBox="1"/>
          <p:nvPr/>
        </p:nvSpPr>
        <p:spPr>
          <a:xfrm>
            <a:off x="6940065" y="5948880"/>
            <a:ext cx="471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Resolved</a:t>
            </a:r>
            <a:r>
              <a:rPr lang="fr-FR" dirty="0"/>
              <a:t> by </a:t>
            </a:r>
            <a:r>
              <a:rPr lang="fr-FR" dirty="0" err="1"/>
              <a:t>eliminating</a:t>
            </a:r>
            <a:r>
              <a:rPr lang="fr-FR" dirty="0"/>
              <a:t> O</a:t>
            </a:r>
            <a:r>
              <a:rPr lang="fr-FR" baseline="-25000" dirty="0"/>
              <a:t>2 </a:t>
            </a:r>
            <a:r>
              <a:rPr lang="fr-FR" dirty="0"/>
              <a:t> in the process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1D39F79-86C9-4EA7-AAB4-FD973F22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6133F-EE87-4D19-B9D7-2C84697B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505308"/>
          </a:xfrm>
        </p:spPr>
        <p:txBody>
          <a:bodyPr>
            <a:normAutofit/>
          </a:bodyPr>
          <a:lstStyle/>
          <a:p>
            <a:r>
              <a:rPr lang="fr-FR" cap="none" dirty="0" err="1"/>
              <a:t>Etching</a:t>
            </a:r>
            <a:r>
              <a:rPr lang="fr-FR" cap="none" dirty="0"/>
              <a:t> </a:t>
            </a:r>
            <a:r>
              <a:rPr lang="fr-FR" cap="none" dirty="0" err="1"/>
              <a:t>defect</a:t>
            </a:r>
            <a:r>
              <a:rPr lang="fr-FR" cap="none" dirty="0"/>
              <a:t> : </a:t>
            </a:r>
            <a:r>
              <a:rPr lang="fr-FR" i="1" cap="none" dirty="0" err="1"/>
              <a:t>microtrenching</a:t>
            </a:r>
            <a:endParaRPr lang="en-US" i="1" cap="non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002A47-72F0-4011-B76D-AA5F65AE6F37}"/>
              </a:ext>
            </a:extLst>
          </p:cNvPr>
          <p:cNvSpPr txBox="1"/>
          <p:nvPr/>
        </p:nvSpPr>
        <p:spPr>
          <a:xfrm>
            <a:off x="506008" y="1603972"/>
            <a:ext cx="2873449" cy="13234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RIE-ICP : 400 W </a:t>
            </a:r>
            <a:r>
              <a:rPr lang="fr-FR" sz="1600" dirty="0" err="1"/>
              <a:t>Platen</a:t>
            </a:r>
            <a:r>
              <a:rPr lang="fr-FR" sz="1600" dirty="0"/>
              <a:t> + 1600 W ICP</a:t>
            </a:r>
          </a:p>
          <a:p>
            <a:pPr algn="ctr"/>
            <a:r>
              <a:rPr lang="fr-FR" sz="1600" dirty="0"/>
              <a:t>CF</a:t>
            </a:r>
            <a:r>
              <a:rPr lang="fr-FR" sz="1600" baseline="-25000" dirty="0"/>
              <a:t>4</a:t>
            </a:r>
            <a:r>
              <a:rPr lang="fr-FR" sz="1600" dirty="0"/>
              <a:t> 25 sccm + Ar 25 sccm</a:t>
            </a:r>
          </a:p>
          <a:p>
            <a:pPr algn="ctr"/>
            <a:r>
              <a:rPr lang="fr-FR" sz="1600" dirty="0"/>
              <a:t>10 </a:t>
            </a:r>
            <a:r>
              <a:rPr lang="fr-FR" sz="1600" dirty="0" err="1"/>
              <a:t>mTorr</a:t>
            </a:r>
            <a:endParaRPr lang="fr-FR" sz="1600" dirty="0"/>
          </a:p>
          <a:p>
            <a:pPr algn="ctr"/>
            <a:r>
              <a:rPr lang="fr-FR" sz="1600" dirty="0"/>
              <a:t>27,1 µm </a:t>
            </a:r>
            <a:r>
              <a:rPr lang="fr-FR" sz="1600" dirty="0" err="1"/>
              <a:t>etched</a:t>
            </a:r>
            <a:r>
              <a:rPr lang="fr-FR" sz="1600" dirty="0"/>
              <a:t> (113 nm/min)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61BF37C-4B65-43EB-A2D6-557907E655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25" y="1283108"/>
            <a:ext cx="2507786" cy="188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AE78D11-07B4-4DD8-A0F5-B466A44A9C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417" r="33099" b="24353"/>
          <a:stretch/>
        </p:blipFill>
        <p:spPr bwMode="auto">
          <a:xfrm>
            <a:off x="187696" y="3757502"/>
            <a:ext cx="5581650" cy="2324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B942B33-D794-433B-BE50-CB1FD8DCC9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05" y="1117223"/>
            <a:ext cx="4945524" cy="370914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84141C6-96B0-4033-9FC6-EA6E3D469403}"/>
              </a:ext>
            </a:extLst>
          </p:cNvPr>
          <p:cNvSpPr/>
          <p:nvPr/>
        </p:nvSpPr>
        <p:spPr>
          <a:xfrm>
            <a:off x="4613563" y="2237381"/>
            <a:ext cx="159324" cy="1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55F30C-F187-4121-9E54-8D1BC38817DC}"/>
              </a:ext>
            </a:extLst>
          </p:cNvPr>
          <p:cNvSpPr/>
          <p:nvPr/>
        </p:nvSpPr>
        <p:spPr>
          <a:xfrm>
            <a:off x="6682404" y="1119484"/>
            <a:ext cx="4945523" cy="37068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15846BC-665A-43B7-9975-B053970107F6}"/>
              </a:ext>
            </a:extLst>
          </p:cNvPr>
          <p:cNvCxnSpPr>
            <a:cxnSpLocks/>
          </p:cNvCxnSpPr>
          <p:nvPr/>
        </p:nvCxnSpPr>
        <p:spPr>
          <a:xfrm flipV="1">
            <a:off x="4611568" y="1117226"/>
            <a:ext cx="2070836" cy="11201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BAC1A68-6E75-4BB6-A40F-701DFFC63EFA}"/>
              </a:ext>
            </a:extLst>
          </p:cNvPr>
          <p:cNvCxnSpPr>
            <a:cxnSpLocks/>
          </p:cNvCxnSpPr>
          <p:nvPr/>
        </p:nvCxnSpPr>
        <p:spPr>
          <a:xfrm>
            <a:off x="4613563" y="2345381"/>
            <a:ext cx="2068841" cy="24809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D8CE71C-9727-4E1E-AF3E-5B171AE4DA3C}"/>
              </a:ext>
            </a:extLst>
          </p:cNvPr>
          <p:cNvCxnSpPr>
            <a:cxnSpLocks/>
          </p:cNvCxnSpPr>
          <p:nvPr/>
        </p:nvCxnSpPr>
        <p:spPr>
          <a:xfrm>
            <a:off x="4686298" y="1849149"/>
            <a:ext cx="0" cy="58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9E2E1CBC-FF00-4256-A26B-840C2997F7DF}"/>
              </a:ext>
            </a:extLst>
          </p:cNvPr>
          <p:cNvCxnSpPr>
            <a:cxnSpLocks/>
          </p:cNvCxnSpPr>
          <p:nvPr/>
        </p:nvCxnSpPr>
        <p:spPr>
          <a:xfrm>
            <a:off x="689261" y="4076156"/>
            <a:ext cx="4901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22E447E3-340B-4489-B287-0010D8D6BD8C}"/>
              </a:ext>
            </a:extLst>
          </p:cNvPr>
          <p:cNvSpPr/>
          <p:nvPr/>
        </p:nvSpPr>
        <p:spPr>
          <a:xfrm>
            <a:off x="7131050" y="4654915"/>
            <a:ext cx="387350" cy="1266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577B7F7-DF39-436C-8F5A-B94490459545}"/>
              </a:ext>
            </a:extLst>
          </p:cNvPr>
          <p:cNvSpPr txBox="1"/>
          <p:nvPr/>
        </p:nvSpPr>
        <p:spPr>
          <a:xfrm flipH="1">
            <a:off x="6310313" y="4996616"/>
            <a:ext cx="558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Microtrenching</a:t>
            </a:r>
            <a:r>
              <a:rPr lang="fr-FR" dirty="0"/>
              <a:t> : 800 nm (3 % of </a:t>
            </a:r>
            <a:r>
              <a:rPr lang="fr-FR" dirty="0" err="1"/>
              <a:t>etched</a:t>
            </a:r>
            <a:r>
              <a:rPr lang="fr-FR" dirty="0"/>
              <a:t> </a:t>
            </a:r>
            <a:r>
              <a:rPr lang="fr-FR" dirty="0" err="1"/>
              <a:t>depth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6514D50B-A8A4-466F-84A5-B7FE4951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EE0C1E4-2072-41B2-90F8-A58691D5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5F11F4-2CAF-47BA-9D30-89257C84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9763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9176A-BFAF-4915-A7E5-073FCDBF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439182"/>
          </a:xfrm>
        </p:spPr>
        <p:txBody>
          <a:bodyPr/>
          <a:lstStyle/>
          <a:p>
            <a:r>
              <a:rPr lang="fr-FR" b="0" cap="none" dirty="0" err="1"/>
              <a:t>Comparing</a:t>
            </a:r>
            <a:r>
              <a:rPr lang="fr-FR" b="0" cap="none" dirty="0"/>
              <a:t> </a:t>
            </a:r>
            <a:r>
              <a:rPr lang="fr-FR" b="0" cap="none" dirty="0" err="1"/>
              <a:t>etching</a:t>
            </a:r>
            <a:r>
              <a:rPr lang="fr-FR" b="0" cap="none" dirty="0"/>
              <a:t> </a:t>
            </a:r>
            <a:r>
              <a:rPr lang="fr-FR" b="0" cap="none" dirty="0" err="1"/>
              <a:t>recipes</a:t>
            </a:r>
            <a:endParaRPr lang="en-US" b="0" cap="non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74ECE7-D628-455E-BC60-17987C01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18/06/2025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B2A755-25FC-42EB-945A-D0FD2D2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C18475A7-5C1A-4AB5-A006-3B6AD56DD2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469630"/>
              </p:ext>
            </p:extLst>
          </p:nvPr>
        </p:nvGraphicFramePr>
        <p:xfrm>
          <a:off x="480275" y="906728"/>
          <a:ext cx="11483124" cy="412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0689">
                  <a:extLst>
                    <a:ext uri="{9D8B030D-6E8A-4147-A177-3AD203B41FA5}">
                      <a16:colId xmlns:a16="http://schemas.microsoft.com/office/drawing/2014/main" val="3566188839"/>
                    </a:ext>
                  </a:extLst>
                </a:gridCol>
                <a:gridCol w="1911221">
                  <a:extLst>
                    <a:ext uri="{9D8B030D-6E8A-4147-A177-3AD203B41FA5}">
                      <a16:colId xmlns:a16="http://schemas.microsoft.com/office/drawing/2014/main" val="3138008476"/>
                    </a:ext>
                  </a:extLst>
                </a:gridCol>
                <a:gridCol w="1949922">
                  <a:extLst>
                    <a:ext uri="{9D8B030D-6E8A-4147-A177-3AD203B41FA5}">
                      <a16:colId xmlns:a16="http://schemas.microsoft.com/office/drawing/2014/main" val="178482363"/>
                    </a:ext>
                  </a:extLst>
                </a:gridCol>
                <a:gridCol w="1949922">
                  <a:extLst>
                    <a:ext uri="{9D8B030D-6E8A-4147-A177-3AD203B41FA5}">
                      <a16:colId xmlns:a16="http://schemas.microsoft.com/office/drawing/2014/main" val="2143843994"/>
                    </a:ext>
                  </a:extLst>
                </a:gridCol>
                <a:gridCol w="1950685">
                  <a:extLst>
                    <a:ext uri="{9D8B030D-6E8A-4147-A177-3AD203B41FA5}">
                      <a16:colId xmlns:a16="http://schemas.microsoft.com/office/drawing/2014/main" val="2057523092"/>
                    </a:ext>
                  </a:extLst>
                </a:gridCol>
                <a:gridCol w="1950685">
                  <a:extLst>
                    <a:ext uri="{9D8B030D-6E8A-4147-A177-3AD203B41FA5}">
                      <a16:colId xmlns:a16="http://schemas.microsoft.com/office/drawing/2014/main" val="158999027"/>
                    </a:ext>
                  </a:extLst>
                </a:gridCol>
              </a:tblGrid>
              <a:tr h="345853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191963"/>
                  </a:ext>
                </a:extLst>
              </a:tr>
              <a:tr h="287514">
                <a:tc>
                  <a:txBody>
                    <a:bodyPr/>
                    <a:lstStyle/>
                    <a:p>
                      <a:pPr algn="just"/>
                      <a:r>
                        <a:rPr lang="en-US" sz="1600" noProof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Recipe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+mn-lt"/>
                        </a:rPr>
                        <a:t>RIE-</a:t>
                      </a:r>
                      <a:r>
                        <a:rPr lang="fr-FR" sz="1600" b="1" dirty="0">
                          <a:effectLst/>
                          <a:latin typeface="+mn-lt"/>
                        </a:rPr>
                        <a:t>CCP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 : 280 W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 sccm O</a:t>
                      </a:r>
                      <a:r>
                        <a:rPr lang="fr-FR" sz="16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6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+ 7 sccm CF</a:t>
                      </a:r>
                      <a:r>
                        <a:rPr lang="fr-FR" sz="16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FR" sz="16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6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 </a:t>
                      </a:r>
                      <a:r>
                        <a:rPr lang="fr-FR" sz="1600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mTorr</a:t>
                      </a:r>
                      <a:r>
                        <a:rPr lang="fr-FR" sz="16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+mn-lt"/>
                        </a:rPr>
                        <a:t>RIE-</a:t>
                      </a:r>
                      <a:r>
                        <a:rPr lang="fr-FR" sz="1600" b="1" dirty="0">
                          <a:effectLst/>
                          <a:latin typeface="+mn-lt"/>
                        </a:rPr>
                        <a:t>CCP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 : 280 W</a:t>
                      </a:r>
                    </a:p>
                    <a:p>
                      <a:pPr algn="ctr"/>
                      <a:r>
                        <a:rPr lang="fr-FR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CF</a:t>
                      </a:r>
                      <a:r>
                        <a:rPr lang="fr-FR" sz="16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fr-FR" sz="1600" baseline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6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 </a:t>
                      </a:r>
                      <a:r>
                        <a:rPr lang="fr-FR" sz="1600" baseline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mTorr</a:t>
                      </a:r>
                      <a:endParaRPr lang="en-US" sz="1600" baseline="-25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RIE-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ICP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400 W + 1600 W </a:t>
                      </a:r>
                    </a:p>
                    <a:p>
                      <a:pPr algn="ctr"/>
                      <a:r>
                        <a:rPr lang="fr-FR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CF</a:t>
                      </a:r>
                      <a:r>
                        <a:rPr lang="fr-FR" sz="16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fr-FR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mTorr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baseline="-25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RIE-ICP : 400 W + 1600 W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50 % CF</a:t>
                      </a:r>
                      <a:r>
                        <a:rPr lang="fr-FR" sz="16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fr-FR" sz="16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+ 50 % 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fr-FR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mTorr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RIE-ICP : 400 W + 1600 W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40 % CF</a:t>
                      </a:r>
                      <a:r>
                        <a:rPr lang="fr-FR" sz="16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fr-FR" sz="16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+ 60 % Ar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fr-FR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mTorr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430669"/>
                  </a:ext>
                </a:extLst>
              </a:tr>
              <a:tr h="76125"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Kinetic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nm/min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nm/min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133 nm/min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114 nm/min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</a:t>
                      </a: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nm/min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870651"/>
                  </a:ext>
                </a:extLst>
              </a:tr>
              <a:tr h="691707">
                <a:tc>
                  <a:txBody>
                    <a:bodyPr/>
                    <a:lstStyle/>
                    <a:p>
                      <a:pPr algn="just"/>
                      <a:r>
                        <a:rPr lang="en-US" sz="16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Optical characterization</a:t>
                      </a:r>
                    </a:p>
                    <a:p>
                      <a:pPr algn="just"/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US" sz="1600" noProof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7146439"/>
                  </a:ext>
                </a:extLst>
              </a:tr>
              <a:tr h="691707">
                <a:tc>
                  <a:txBody>
                    <a:bodyPr/>
                    <a:lstStyle/>
                    <a:p>
                      <a:pPr algn="just"/>
                      <a:r>
                        <a:rPr lang="en-US" sz="16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Profilometry (</a:t>
                      </a:r>
                      <a:r>
                        <a:rPr lang="en-US" sz="1600" noProof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microtrenching</a:t>
                      </a:r>
                      <a:r>
                        <a:rPr lang="en-US" sz="16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10 % ( ~800 nm for 8,5 µm)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3 % (~800 nm for 27,1 µm)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1 % (~100 nm for 10 µm)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864431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CB1C063F-C3DF-4291-9278-7B986371B2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76" y="2788723"/>
            <a:ext cx="1856159" cy="1553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4F0834-033D-47BA-886E-313E410EC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32" y="2788723"/>
            <a:ext cx="1856615" cy="1553246"/>
          </a:xfrm>
          <a:prstGeom prst="rect">
            <a:avLst/>
          </a:prstGeom>
        </p:spPr>
      </p:pic>
      <p:pic>
        <p:nvPicPr>
          <p:cNvPr id="9" name="Espace réservé du contenu 6">
            <a:extLst>
              <a:ext uri="{FF2B5EF4-FFF2-40B4-BE49-F238E27FC236}">
                <a16:creationId xmlns:a16="http://schemas.microsoft.com/office/drawing/2014/main" id="{76EF1765-A314-4D2A-8C56-E80EB211DA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7" y="2796343"/>
            <a:ext cx="1856614" cy="15532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7092CF7-B04A-4EDE-A23D-1F15E03A9F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4" r="8240"/>
          <a:stretch/>
        </p:blipFill>
        <p:spPr>
          <a:xfrm>
            <a:off x="4201644" y="2796343"/>
            <a:ext cx="1884939" cy="15456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5616EF-0275-4F6C-BA84-EBF4840126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147" y="2788722"/>
            <a:ext cx="1856613" cy="1553245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C5C9DB64-0923-40BD-B584-63C83F2D9072}"/>
              </a:ext>
            </a:extLst>
          </p:cNvPr>
          <p:cNvSpPr/>
          <p:nvPr/>
        </p:nvSpPr>
        <p:spPr>
          <a:xfrm rot="21398400">
            <a:off x="9959131" y="4021028"/>
            <a:ext cx="2094950" cy="1066598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EDC5BA4-99B7-44E6-A02D-F5596D2D7E33}"/>
              </a:ext>
            </a:extLst>
          </p:cNvPr>
          <p:cNvCxnSpPr>
            <a:cxnSpLocks/>
            <a:endCxn id="16" idx="3"/>
          </p:cNvCxnSpPr>
          <p:nvPr/>
        </p:nvCxnSpPr>
        <p:spPr>
          <a:xfrm flipV="1">
            <a:off x="9541321" y="4974188"/>
            <a:ext cx="747983" cy="35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1DC3B22-17E2-4D21-80A0-4615387F7989}"/>
              </a:ext>
            </a:extLst>
          </p:cNvPr>
          <p:cNvSpPr txBox="1"/>
          <p:nvPr/>
        </p:nvSpPr>
        <p:spPr>
          <a:xfrm>
            <a:off x="7978987" y="5314789"/>
            <a:ext cx="1950688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Promising but needed to be confirmed in longer etching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6F0E83-3C02-4A16-96F9-8B5F629A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3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80FEA-D7F0-BE24-DE17-E6679F22B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9994A-2CA7-3E48-04D3-F199CF8C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FABRICATION OF Membrane detector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5F4AAA-6B6C-6B9E-9942-29616D002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3546" y="1835785"/>
            <a:ext cx="3407455" cy="2508250"/>
          </a:xfrm>
        </p:spPr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648D149A-7C31-0DB0-BCB3-F64428058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3546" y="6436519"/>
            <a:ext cx="2743200" cy="216000"/>
          </a:xfrm>
        </p:spPr>
        <p:txBody>
          <a:bodyPr/>
          <a:lstStyle/>
          <a:p>
            <a:r>
              <a:rPr lang="en-US"/>
              <a:t>18/06/2025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E3D21F92-DDFE-E9A4-5F8E-50E93E86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1307" y="6436519"/>
            <a:ext cx="7009359" cy="216000"/>
          </a:xfrm>
        </p:spPr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0BB509-AD5A-4077-8E8A-26031891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0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2E678-3AD8-4A1A-BB9D-6B0CC688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543098"/>
          </a:xfrm>
        </p:spPr>
        <p:txBody>
          <a:bodyPr/>
          <a:lstStyle/>
          <a:p>
            <a:r>
              <a:rPr lang="fr-FR" cap="none" dirty="0" err="1"/>
              <a:t>Etching</a:t>
            </a:r>
            <a:r>
              <a:rPr lang="fr-FR" cap="none" dirty="0"/>
              <a:t> process </a:t>
            </a:r>
            <a:r>
              <a:rPr lang="fr-FR" cap="none" dirty="0" err="1"/>
              <a:t>with</a:t>
            </a:r>
            <a:r>
              <a:rPr lang="fr-FR" cap="none" dirty="0"/>
              <a:t> </a:t>
            </a:r>
            <a:r>
              <a:rPr lang="fr-FR" cap="none" dirty="0" err="1"/>
              <a:t>two</a:t>
            </a:r>
            <a:r>
              <a:rPr lang="fr-FR" cap="none" dirty="0"/>
              <a:t> </a:t>
            </a:r>
            <a:r>
              <a:rPr lang="fr-FR" cap="none" dirty="0" err="1"/>
              <a:t>masks</a:t>
            </a:r>
            <a:r>
              <a:rPr lang="fr-FR" cap="none" dirty="0"/>
              <a:t> </a:t>
            </a:r>
            <a:endParaRPr lang="en-US" cap="non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B9322B-9D60-4C8F-A508-597CB1ED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FA4F4A-0017-4DD8-A51E-6CBE6E4B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1E2E816-037C-4909-81CB-2BF7B4D7E308}"/>
              </a:ext>
            </a:extLst>
          </p:cNvPr>
          <p:cNvGrpSpPr/>
          <p:nvPr/>
        </p:nvGrpSpPr>
        <p:grpSpPr>
          <a:xfrm>
            <a:off x="6670035" y="1782584"/>
            <a:ext cx="4132533" cy="3795636"/>
            <a:chOff x="3334016" y="1078072"/>
            <a:chExt cx="4132533" cy="379563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7BB8CB8-8D2D-4D6D-AD6C-8A8AF2511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040" y="1078072"/>
              <a:ext cx="4003509" cy="363855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FD36829-EA44-4D71-822D-AC02C972A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016" y="3491301"/>
              <a:ext cx="1652408" cy="1382407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B0F17F88-929C-4D94-AA85-EA9FE156FA9C}"/>
              </a:ext>
            </a:extLst>
          </p:cNvPr>
          <p:cNvGrpSpPr/>
          <p:nvPr/>
        </p:nvGrpSpPr>
        <p:grpSpPr>
          <a:xfrm>
            <a:off x="1168321" y="1740314"/>
            <a:ext cx="4024223" cy="3816281"/>
            <a:chOff x="-1055794" y="1024597"/>
            <a:chExt cx="4024223" cy="3816281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CFEC0B7-6558-4C11-8210-F90191EEC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5794" y="1024597"/>
              <a:ext cx="3860183" cy="367420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7E6AE504-7C15-4E37-8D0E-59913C179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3" y="3491301"/>
              <a:ext cx="1613166" cy="1349577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9A2C5FEC-0D6D-43A6-A0CC-4111D8AA8225}"/>
              </a:ext>
            </a:extLst>
          </p:cNvPr>
          <p:cNvSpPr txBox="1"/>
          <p:nvPr/>
        </p:nvSpPr>
        <p:spPr>
          <a:xfrm>
            <a:off x="835287" y="937611"/>
            <a:ext cx="10816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Concentric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patterns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Diameters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100 µm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F7CE7AE-CE94-4A7B-88AC-F4275C0453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t="3877" r="2695" b="1527"/>
          <a:stretch/>
        </p:blipFill>
        <p:spPr>
          <a:xfrm>
            <a:off x="3461657" y="2559904"/>
            <a:ext cx="4860785" cy="371291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EEC3902-355E-4829-B8B4-FC2C03A403ED}"/>
              </a:ext>
            </a:extLst>
          </p:cNvPr>
          <p:cNvSpPr txBox="1"/>
          <p:nvPr/>
        </p:nvSpPr>
        <p:spPr>
          <a:xfrm>
            <a:off x="5420367" y="2935215"/>
            <a:ext cx="235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 profile: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Apparition of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microtrenching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long etching.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Smooth edge on the small diameter after 2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short etch.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132D95-944D-4757-939D-867FA3B2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37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F7A8236-BF3B-4E02-B1F3-C65C2CF3F9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t="10039" r="32743" b="22186"/>
          <a:stretch/>
        </p:blipFill>
        <p:spPr>
          <a:xfrm>
            <a:off x="59235" y="4409073"/>
            <a:ext cx="5392674" cy="203673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E5FC04-2AA1-4C1F-AAF2-E998D0C3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8" y="121920"/>
            <a:ext cx="11777577" cy="612782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Etching process with two masks : optical and profilometer characterization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6B77D3-DEB0-46B4-A772-CD55144B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4548" y="6435525"/>
            <a:ext cx="2743200" cy="216000"/>
          </a:xfrm>
        </p:spPr>
        <p:txBody>
          <a:bodyPr/>
          <a:lstStyle/>
          <a:p>
            <a:r>
              <a:rPr lang="en-US" dirty="0"/>
              <a:t>18/06/2025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00567E-662F-4BEF-9466-56E5CE46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B88CD27-697B-43C0-A0A7-F7E0F1C64FD7}"/>
              </a:ext>
            </a:extLst>
          </p:cNvPr>
          <p:cNvCxnSpPr>
            <a:cxnSpLocks/>
          </p:cNvCxnSpPr>
          <p:nvPr/>
        </p:nvCxnSpPr>
        <p:spPr>
          <a:xfrm>
            <a:off x="442770" y="1939517"/>
            <a:ext cx="2052780" cy="1615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F3A0114-6716-4DE8-AAB9-43693B659134}"/>
              </a:ext>
            </a:extLst>
          </p:cNvPr>
          <p:cNvCxnSpPr>
            <a:cxnSpLocks/>
          </p:cNvCxnSpPr>
          <p:nvPr/>
        </p:nvCxnSpPr>
        <p:spPr>
          <a:xfrm flipV="1">
            <a:off x="4241144" y="3410711"/>
            <a:ext cx="4039522" cy="15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93A0CBE4-20F1-4DAE-A960-C1E6CC89FF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1631" y="3417998"/>
            <a:ext cx="1784336" cy="1492778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292B24DE-34A8-4E46-8D18-874258A6E606}"/>
              </a:ext>
            </a:extLst>
          </p:cNvPr>
          <p:cNvSpPr txBox="1"/>
          <p:nvPr/>
        </p:nvSpPr>
        <p:spPr>
          <a:xfrm>
            <a:off x="5451909" y="4513021"/>
            <a:ext cx="3078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37,8 µm etched in 6h.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One of the window broke during cleaning steps using ultrasound.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microtrenching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measured by profilometer.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60749BC-600B-4BF7-A781-A9B8968FB05C}"/>
              </a:ext>
            </a:extLst>
          </p:cNvPr>
          <p:cNvSpPr txBox="1"/>
          <p:nvPr/>
        </p:nvSpPr>
        <p:spPr>
          <a:xfrm>
            <a:off x="8943335" y="3978746"/>
            <a:ext cx="2797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perfect alignment of the two masks resulted in an offset in patterns.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42,4 µm etched in total, membrane is less than 8 µm thick.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8A75AA6-5ED2-49EE-927B-5C602F3B2617}"/>
              </a:ext>
            </a:extLst>
          </p:cNvPr>
          <p:cNvSpPr txBox="1"/>
          <p:nvPr/>
        </p:nvSpPr>
        <p:spPr>
          <a:xfrm>
            <a:off x="212734" y="1893573"/>
            <a:ext cx="99168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First </a:t>
            </a:r>
            <a:r>
              <a:rPr lang="fr-FR" sz="1400" i="1" dirty="0" err="1"/>
              <a:t>deep</a:t>
            </a:r>
            <a:r>
              <a:rPr lang="fr-FR" sz="1400" i="1" dirty="0"/>
              <a:t> </a:t>
            </a:r>
            <a:r>
              <a:rPr lang="fr-FR" sz="1400" i="1" dirty="0" err="1"/>
              <a:t>etching</a:t>
            </a:r>
            <a:r>
              <a:rPr lang="fr-FR" sz="1400" i="1" dirty="0"/>
              <a:t> </a:t>
            </a:r>
            <a:endParaRPr lang="en-US" sz="1400" i="1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74391593-D554-4504-9CD8-DCDC96D859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r="5829"/>
          <a:stretch/>
        </p:blipFill>
        <p:spPr>
          <a:xfrm>
            <a:off x="5328682" y="1343805"/>
            <a:ext cx="1662352" cy="1650467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C847F77A-0B13-4840-9E57-F535718335A5}"/>
              </a:ext>
            </a:extLst>
          </p:cNvPr>
          <p:cNvSpPr txBox="1"/>
          <p:nvPr/>
        </p:nvSpPr>
        <p:spPr>
          <a:xfrm>
            <a:off x="5039342" y="3150029"/>
            <a:ext cx="120165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Second </a:t>
            </a:r>
            <a:r>
              <a:rPr lang="fr-FR" sz="1400" i="1" dirty="0" err="1"/>
              <a:t>deep</a:t>
            </a:r>
            <a:r>
              <a:rPr lang="fr-FR" sz="1400" i="1" dirty="0"/>
              <a:t> </a:t>
            </a:r>
            <a:r>
              <a:rPr lang="fr-FR" sz="1400" i="1" dirty="0" err="1"/>
              <a:t>etching</a:t>
            </a:r>
            <a:r>
              <a:rPr lang="fr-FR" sz="1400" i="1" dirty="0"/>
              <a:t> </a:t>
            </a:r>
            <a:endParaRPr lang="en-US" sz="1400" i="1" dirty="0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DFC9B6B-3D60-442C-BC55-D08B3E740170}"/>
              </a:ext>
            </a:extLst>
          </p:cNvPr>
          <p:cNvCxnSpPr>
            <a:cxnSpLocks/>
          </p:cNvCxnSpPr>
          <p:nvPr/>
        </p:nvCxnSpPr>
        <p:spPr>
          <a:xfrm>
            <a:off x="3074338" y="4763363"/>
            <a:ext cx="684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CD7FF386-0164-413F-89B5-FA63B0F6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497099C-BBBC-484C-9BEA-5016E61C1F10}"/>
              </a:ext>
            </a:extLst>
          </p:cNvPr>
          <p:cNvSpPr txBox="1"/>
          <p:nvPr/>
        </p:nvSpPr>
        <p:spPr>
          <a:xfrm>
            <a:off x="620953" y="2517731"/>
            <a:ext cx="16202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/>
              <a:t>With</a:t>
            </a:r>
            <a:r>
              <a:rPr lang="fr-FR" sz="1200" i="1" dirty="0"/>
              <a:t> </a:t>
            </a:r>
            <a:r>
              <a:rPr lang="en-US" sz="1200" i="1" dirty="0"/>
              <a:t>Ø 600 µm mask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5516D6A-9609-46F4-BA68-7D6143AC491B}"/>
              </a:ext>
            </a:extLst>
          </p:cNvPr>
          <p:cNvSpPr txBox="1"/>
          <p:nvPr/>
        </p:nvSpPr>
        <p:spPr>
          <a:xfrm>
            <a:off x="6240997" y="3076018"/>
            <a:ext cx="16202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/>
              <a:t>With</a:t>
            </a:r>
            <a:r>
              <a:rPr lang="fr-FR" sz="1200" i="1" dirty="0"/>
              <a:t> </a:t>
            </a:r>
            <a:r>
              <a:rPr lang="en-US" sz="1200" i="1" dirty="0"/>
              <a:t>Ø 500 µm mask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1828BCA5-2837-43B0-9FFA-02AA55DDFB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>
          <a:xfrm>
            <a:off x="1411987" y="880404"/>
            <a:ext cx="1662351" cy="166828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E6117FE-026B-45CC-AA99-87A934D211A8}"/>
              </a:ext>
            </a:extLst>
          </p:cNvPr>
          <p:cNvSpPr txBox="1"/>
          <p:nvPr/>
        </p:nvSpPr>
        <p:spPr>
          <a:xfrm>
            <a:off x="3508238" y="4769713"/>
            <a:ext cx="7329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>
                <a:solidFill>
                  <a:schemeClr val="bg1"/>
                </a:solidFill>
              </a:rPr>
              <a:t>Profil ligne</a:t>
            </a:r>
            <a:endParaRPr lang="en-US" sz="800" b="1" i="1" dirty="0">
              <a:solidFill>
                <a:schemeClr val="bg1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CD01881-0BE9-4F7A-976E-78965813AC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4950" r="4134" b="2085"/>
          <a:stretch/>
        </p:blipFill>
        <p:spPr>
          <a:xfrm>
            <a:off x="8530159" y="734701"/>
            <a:ext cx="3215185" cy="31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0" grpId="0" animBg="1"/>
      <p:bldP spid="2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AD130-F43D-4E79-BE26-11ED5E1A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Etching process with two masks : MEB characterization</a:t>
            </a:r>
            <a:endParaRPr lang="en-US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66083D7-E6DF-437D-88CB-C4B378712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30" y="1584803"/>
            <a:ext cx="4657734" cy="3493301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A43D71-572B-4CFA-97EF-A870A34C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712CC8-8FAA-44EF-9A77-F88A1159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67F54B-0F49-4EF9-A21D-183DE3F6D312}"/>
              </a:ext>
            </a:extLst>
          </p:cNvPr>
          <p:cNvSpPr txBox="1"/>
          <p:nvPr/>
        </p:nvSpPr>
        <p:spPr>
          <a:xfrm>
            <a:off x="6720532" y="5139168"/>
            <a:ext cx="4465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Microtrench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spread out on ~10 µm but limited in depth.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Etched surface is smooth and defect free.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E65E0A1-B0D5-4665-853F-7BE32A7A5C3A}"/>
              </a:ext>
            </a:extLst>
          </p:cNvPr>
          <p:cNvSpPr txBox="1"/>
          <p:nvPr/>
        </p:nvSpPr>
        <p:spPr>
          <a:xfrm>
            <a:off x="1533232" y="3754635"/>
            <a:ext cx="157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42,4 µm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0DF650-C540-47D6-9204-41981E54E9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3" y="1372024"/>
            <a:ext cx="5225143" cy="3918857"/>
          </a:xfrm>
          <a:prstGeom prst="rect">
            <a:avLst/>
          </a:prstGeom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425D1987-46B3-4A2A-A0B9-6C0144F1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49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0CC0A2-6DFF-EB65-82FA-67F1701FA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759" y="1191578"/>
            <a:ext cx="9824721" cy="5057141"/>
          </a:xfrm>
        </p:spPr>
        <p:txBody>
          <a:bodyPr>
            <a:normAutofit/>
          </a:bodyPr>
          <a:lstStyle/>
          <a:p>
            <a:pPr lvl="1"/>
            <a:r>
              <a:rPr lang="en-US" sz="1400" dirty="0"/>
              <a:t>Context  	</a:t>
            </a:r>
          </a:p>
          <a:p>
            <a:pPr lvl="3"/>
            <a:r>
              <a:rPr lang="en-US" dirty="0"/>
              <a:t>Microbeam and their monitoring</a:t>
            </a:r>
          </a:p>
          <a:p>
            <a:pPr lvl="3"/>
            <a:r>
              <a:rPr lang="en-US" dirty="0"/>
              <a:t>Diamond detectors 	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Diamond etching</a:t>
            </a:r>
          </a:p>
          <a:p>
            <a:pPr lvl="3"/>
            <a:r>
              <a:rPr lang="en-US" dirty="0"/>
              <a:t>Why an ultra-thin diamond ? 	</a:t>
            </a:r>
          </a:p>
          <a:p>
            <a:pPr lvl="3"/>
            <a:r>
              <a:rPr lang="en-US" dirty="0"/>
              <a:t>Etching technique and parameters 	</a:t>
            </a:r>
          </a:p>
          <a:p>
            <a:pPr lvl="3"/>
            <a:r>
              <a:rPr lang="en-US" dirty="0"/>
              <a:t>Defects and consequences</a:t>
            </a:r>
          </a:p>
          <a:p>
            <a:pPr lvl="3"/>
            <a:r>
              <a:rPr lang="en-US" dirty="0"/>
              <a:t>Optimization of etching recipe 	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Membrane detector fabrication</a:t>
            </a:r>
          </a:p>
          <a:p>
            <a:pPr lvl="3"/>
            <a:r>
              <a:rPr lang="en-US" dirty="0"/>
              <a:t>Etching masks and steps of process</a:t>
            </a:r>
          </a:p>
          <a:p>
            <a:pPr lvl="3"/>
            <a:r>
              <a:rPr lang="en-US" dirty="0"/>
              <a:t> In lab characterization of membrane	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Conclusion</a:t>
            </a:r>
          </a:p>
          <a:p>
            <a:pPr lvl="2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1886A6-FA8C-D77A-41BF-C79F586F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of contents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B1BA6873-CF46-A156-3265-0BF334FB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4893FB11-596C-1476-E153-01253C46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Claire Léonhart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7D8118-8D9F-4276-9BA6-5F73DED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51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975A6-9B72-478B-E024-C273847F8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7D9CE-4D66-7EF7-AFFF-9F28D2FF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820" y="395981"/>
            <a:ext cx="6230303" cy="1990725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Conclusion &amp; Perspectives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FFD0373C-79C5-5BAA-1711-3D10EE71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E67BB852-C00D-0E14-B2B4-E10D206C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40E376B8-AD96-4471-89EF-9632D6C73B39}"/>
              </a:ext>
            </a:extLst>
          </p:cNvPr>
          <p:cNvSpPr txBox="1">
            <a:spLocks/>
          </p:cNvSpPr>
          <p:nvPr/>
        </p:nvSpPr>
        <p:spPr>
          <a:xfrm>
            <a:off x="728913" y="535624"/>
            <a:ext cx="7954444" cy="3508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0" rtlCol="0" anchor="b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38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Wingdings 2" panose="05020102010507070707" pitchFamily="18" charset="2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Symbol" panose="050501020107060205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algn="just">
              <a:buClr>
                <a:schemeClr val="accent1"/>
              </a:buClr>
            </a:pP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Thinning of diamond for membrane detector is a real challenge: </a:t>
            </a:r>
          </a:p>
          <a:p>
            <a:pPr marL="430212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Etching defects are a problem for detection and could rupture the window. Oxygen in etching recipes is responsible for revealing etch pits. High kinetic recipe produce also </a:t>
            </a:r>
            <a:r>
              <a:rPr lang="en-US" sz="2000" cap="none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microtrenching</a:t>
            </a: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</a:p>
          <a:p>
            <a:pPr marL="430212" indent="-342900" algn="just">
              <a:buFont typeface="Wingdings" panose="05000000000000000000" pitchFamily="2" charset="2"/>
              <a:buChar char="q"/>
            </a:pP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Adjustments on etching recipe permit a sufficient kinetic with good surface quality for detector purpose but do not eliminate </a:t>
            </a:r>
            <a:r>
              <a:rPr lang="en-US" sz="2000" cap="none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microtrenching</a:t>
            </a: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problematic, only reduce it.</a:t>
            </a:r>
          </a:p>
          <a:p>
            <a:pPr marL="430212" indent="-342900" algn="just">
              <a:buFont typeface="Wingdings" panose="05000000000000000000" pitchFamily="2" charset="2"/>
              <a:buChar char="q"/>
            </a:pP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8 µm-thick membrane was fabricated, with limited </a:t>
            </a:r>
            <a:r>
              <a:rPr lang="en-US" sz="2000" cap="none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microtrenching</a:t>
            </a: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low surface defects concentration.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C03F700-9C9A-44D2-86C6-0517AFCC9B25}"/>
              </a:ext>
            </a:extLst>
          </p:cNvPr>
          <p:cNvSpPr txBox="1">
            <a:spLocks/>
          </p:cNvSpPr>
          <p:nvPr/>
        </p:nvSpPr>
        <p:spPr>
          <a:xfrm>
            <a:off x="1477356" y="4301464"/>
            <a:ext cx="6072841" cy="13798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2" indent="-342900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 on detector capability are planned in July at AIFIRA.</a:t>
            </a:r>
          </a:p>
          <a:p>
            <a:pPr marL="430212" indent="-342900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Ultimate thinning of the membrane without any mask is considered.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16D39A-0F08-49BD-9C3A-84E37E07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7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E2F3616-428A-4897-8A63-4538CEF3F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591" y="4024635"/>
            <a:ext cx="2176747" cy="11677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1D0CE3-95B8-400B-ACAE-7BA5A27143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53" y="1033381"/>
            <a:ext cx="2045101" cy="13466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AE5AFDB-7EFE-4F3C-B8CE-65CF22229A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1"/>
          <a:stretch/>
        </p:blipFill>
        <p:spPr>
          <a:xfrm>
            <a:off x="2727007" y="3986533"/>
            <a:ext cx="2230718" cy="11466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16487D-E34E-4A12-ACDD-F1353AE15A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26" y="1485112"/>
            <a:ext cx="1245028" cy="124502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D276947-4EA0-4A55-A082-B8B750F36340}"/>
              </a:ext>
            </a:extLst>
          </p:cNvPr>
          <p:cNvSpPr txBox="1"/>
          <p:nvPr/>
        </p:nvSpPr>
        <p:spPr>
          <a:xfrm>
            <a:off x="5101616" y="2723531"/>
            <a:ext cx="1774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0" i="0" u="none" strike="noStrike" baseline="0" dirty="0">
                <a:solidFill>
                  <a:srgbClr val="006F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Mission pour les Initiatives Transverses et Interdisciplinaires 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00E1549-9C82-4248-B4F1-F0E3B1E302B2}"/>
              </a:ext>
            </a:extLst>
          </p:cNvPr>
          <p:cNvSpPr txBox="1"/>
          <p:nvPr/>
        </p:nvSpPr>
        <p:spPr>
          <a:xfrm>
            <a:off x="6345449" y="2296970"/>
            <a:ext cx="112299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5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80|PRIME 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2E66D6-89E6-4019-8231-CE928FBB9BF3}"/>
              </a:ext>
            </a:extLst>
          </p:cNvPr>
          <p:cNvSpPr txBox="1"/>
          <p:nvPr/>
        </p:nvSpPr>
        <p:spPr>
          <a:xfrm>
            <a:off x="461178" y="2447531"/>
            <a:ext cx="2609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M-L. Gallin-Martel</a:t>
            </a:r>
          </a:p>
          <a:p>
            <a:r>
              <a:rPr lang="fr-FR" dirty="0">
                <a:latin typeface="+mj-lt"/>
              </a:rPr>
              <a:t>D. Dauvergne </a:t>
            </a:r>
          </a:p>
          <a:p>
            <a:r>
              <a:rPr lang="fr-FR" dirty="0">
                <a:latin typeface="+mj-lt"/>
              </a:rPr>
              <a:t>A. </a:t>
            </a:r>
            <a:r>
              <a:rPr lang="fr-FR" dirty="0" err="1">
                <a:latin typeface="+mj-lt"/>
              </a:rPr>
              <a:t>Bes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J-F. </a:t>
            </a:r>
            <a:r>
              <a:rPr lang="fr-FR" dirty="0" err="1">
                <a:latin typeface="+mj-lt"/>
              </a:rPr>
              <a:t>Muraz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M. Reynaud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8B892B-860A-43EC-8DE6-53A6F156138C}"/>
              </a:ext>
            </a:extLst>
          </p:cNvPr>
          <p:cNvSpPr txBox="1"/>
          <p:nvPr/>
        </p:nvSpPr>
        <p:spPr>
          <a:xfrm>
            <a:off x="1127760" y="4361731"/>
            <a:ext cx="1865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E. Gheeraert</a:t>
            </a:r>
          </a:p>
          <a:p>
            <a:r>
              <a:rPr lang="fr-FR" b="1" dirty="0">
                <a:latin typeface="+mj-lt"/>
              </a:rPr>
              <a:t>J-F. Motte</a:t>
            </a:r>
          </a:p>
          <a:p>
            <a:r>
              <a:rPr lang="fr-FR" b="1" dirty="0">
                <a:latin typeface="+mj-lt"/>
              </a:rPr>
              <a:t>F. </a:t>
            </a:r>
            <a:r>
              <a:rPr lang="fr-FR" b="1" dirty="0" err="1">
                <a:latin typeface="+mj-lt"/>
              </a:rPr>
              <a:t>Donatini</a:t>
            </a:r>
            <a:endParaRPr lang="fr-FR" b="1" dirty="0">
              <a:latin typeface="+mj-lt"/>
            </a:endParaRPr>
          </a:p>
          <a:p>
            <a:r>
              <a:rPr lang="fr-FR" b="1" dirty="0">
                <a:latin typeface="+mj-lt"/>
              </a:rPr>
              <a:t>J. Pernot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877C0C-69AC-45AF-8C66-CAD1A51F644F}"/>
              </a:ext>
            </a:extLst>
          </p:cNvPr>
          <p:cNvSpPr txBox="1"/>
          <p:nvPr/>
        </p:nvSpPr>
        <p:spPr>
          <a:xfrm>
            <a:off x="9318015" y="4463016"/>
            <a:ext cx="174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P. </a:t>
            </a:r>
            <a:r>
              <a:rPr lang="fr-FR" dirty="0" err="1">
                <a:latin typeface="+mj-lt"/>
              </a:rPr>
              <a:t>Barberet</a:t>
            </a: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J. Jouve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8017224-36C2-4DE9-8B7D-3C006FB1FDD7}"/>
              </a:ext>
            </a:extLst>
          </p:cNvPr>
          <p:cNvSpPr txBox="1"/>
          <p:nvPr/>
        </p:nvSpPr>
        <p:spPr>
          <a:xfrm>
            <a:off x="8782050" y="226305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F. </a:t>
            </a:r>
            <a:r>
              <a:rPr lang="fr-FR" dirty="0" err="1">
                <a:latin typeface="+mj-lt"/>
              </a:rPr>
              <a:t>Vianna</a:t>
            </a:r>
            <a:r>
              <a:rPr lang="fr-FR" dirty="0">
                <a:latin typeface="+mj-lt"/>
              </a:rPr>
              <a:t>-Legros</a:t>
            </a:r>
          </a:p>
          <a:p>
            <a:r>
              <a:rPr lang="fr-FR" dirty="0">
                <a:latin typeface="+mj-lt"/>
              </a:rPr>
              <a:t>M. </a:t>
            </a:r>
            <a:r>
              <a:rPr lang="fr-FR" dirty="0" err="1">
                <a:latin typeface="+mj-lt"/>
              </a:rPr>
              <a:t>Cardot</a:t>
            </a:r>
            <a:r>
              <a:rPr lang="fr-FR" dirty="0">
                <a:latin typeface="+mj-lt"/>
              </a:rPr>
              <a:t>-Martin</a:t>
            </a:r>
          </a:p>
          <a:p>
            <a:r>
              <a:rPr lang="fr-FR" dirty="0">
                <a:latin typeface="+mj-lt"/>
              </a:rPr>
              <a:t>K. Lalanne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3A7EA3-8AA3-4084-B4D6-79731BE0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02598" y="6544519"/>
            <a:ext cx="2743200" cy="216000"/>
          </a:xfrm>
        </p:spPr>
        <p:txBody>
          <a:bodyPr/>
          <a:lstStyle/>
          <a:p>
            <a:r>
              <a:rPr lang="en-US"/>
              <a:t>18/06/2025</a:t>
            </a:r>
            <a:endParaRPr lang="en-US" dirty="0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9C30C222-4A83-429C-BC7A-84C4600D8B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5714"/>
          <a:stretch/>
        </p:blipFill>
        <p:spPr>
          <a:xfrm>
            <a:off x="8204484" y="1082133"/>
            <a:ext cx="2749265" cy="106767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984D5F3-F222-431B-A3D2-92540057AA61}"/>
              </a:ext>
            </a:extLst>
          </p:cNvPr>
          <p:cNvSpPr txBox="1"/>
          <p:nvPr/>
        </p:nvSpPr>
        <p:spPr>
          <a:xfrm>
            <a:off x="5101616" y="6030592"/>
            <a:ext cx="362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C. Léonhart</a:t>
            </a:r>
            <a:endParaRPr lang="en-US" b="1" dirty="0">
              <a:latin typeface="+mj-lt"/>
            </a:endParaRP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279A610B-1523-4682-A4F7-E4573BF1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19E3A2-3593-4619-BA39-22E18D78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917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1C0FE79-5DB2-4F1B-B15D-BDAA4382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Back-up slides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3BFED8-5CA7-4B18-9A76-1332E9C8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5C5062-A99D-42B4-A633-DA8B092F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240FA6-0649-4757-A210-65696139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006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463702-4C1A-4577-A94D-408C11E9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Contact deposition for bias and signal collection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E94E5D-F1DF-4EB8-A2EE-70C72FF229EB}"/>
              </a:ext>
            </a:extLst>
          </p:cNvPr>
          <p:cNvSpPr txBox="1"/>
          <p:nvPr/>
        </p:nvSpPr>
        <p:spPr>
          <a:xfrm>
            <a:off x="9296274" y="885063"/>
            <a:ext cx="277663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400 W </a:t>
            </a:r>
            <a:r>
              <a:rPr lang="fr-FR" dirty="0" err="1"/>
              <a:t>Platen</a:t>
            </a:r>
            <a:r>
              <a:rPr lang="fr-FR" dirty="0"/>
              <a:t> + 1600 W ICP</a:t>
            </a:r>
          </a:p>
          <a:p>
            <a:pPr algn="ctr"/>
            <a:r>
              <a:rPr lang="fr-FR" dirty="0"/>
              <a:t>CF</a:t>
            </a:r>
            <a:r>
              <a:rPr lang="fr-FR" baseline="-25000" dirty="0"/>
              <a:t>4</a:t>
            </a:r>
            <a:r>
              <a:rPr lang="fr-FR" dirty="0"/>
              <a:t> 25 sccm + Ar 25 sccm</a:t>
            </a:r>
          </a:p>
          <a:p>
            <a:pPr algn="ctr"/>
            <a:r>
              <a:rPr lang="fr-FR" dirty="0"/>
              <a:t>10 </a:t>
            </a:r>
            <a:r>
              <a:rPr lang="fr-FR" dirty="0" err="1"/>
              <a:t>mTorr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3A43475-3B5C-473C-BBED-50CC3296F091}"/>
              </a:ext>
            </a:extLst>
          </p:cNvPr>
          <p:cNvSpPr txBox="1"/>
          <p:nvPr/>
        </p:nvSpPr>
        <p:spPr>
          <a:xfrm>
            <a:off x="2663524" y="988046"/>
            <a:ext cx="2027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27,1 µm </a:t>
            </a:r>
            <a:r>
              <a:rPr lang="en-US" dirty="0"/>
              <a:t>on a test sample</a:t>
            </a:r>
            <a:r>
              <a:rPr lang="en-US" b="1" dirty="0"/>
              <a:t> </a:t>
            </a:r>
            <a:r>
              <a:rPr lang="en-US" dirty="0"/>
              <a:t>(etching rate = </a:t>
            </a:r>
            <a:r>
              <a:rPr lang="en-US" b="1" dirty="0"/>
              <a:t>113 nm/min</a:t>
            </a:r>
            <a:r>
              <a:rPr lang="en-US" dirty="0"/>
              <a:t>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EE06A9-701C-4DDF-8136-4D25AC68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Claire Léonhart</a:t>
            </a:r>
            <a:endParaRPr lang="en-US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B00561C-0D34-4C71-84E1-33FAA1CD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BE1C1C-6583-4FC4-B374-97998E5F10A6}"/>
              </a:ext>
            </a:extLst>
          </p:cNvPr>
          <p:cNvSpPr txBox="1"/>
          <p:nvPr/>
        </p:nvSpPr>
        <p:spPr>
          <a:xfrm>
            <a:off x="5724264" y="2852229"/>
            <a:ext cx="378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Next step = </a:t>
            </a:r>
            <a:r>
              <a:rPr lang="en-US" dirty="0"/>
              <a:t>aluminum deposition </a:t>
            </a:r>
          </a:p>
          <a:p>
            <a:pPr marL="177800"/>
            <a:r>
              <a:rPr lang="en-US" dirty="0"/>
              <a:t>To ensure electric continuity between the bottom of the pit and the non-etch surface of the diamond</a:t>
            </a:r>
          </a:p>
        </p:txBody>
      </p:sp>
      <p:sp>
        <p:nvSpPr>
          <p:cNvPr id="20" name="Accolade fermante 19">
            <a:extLst>
              <a:ext uri="{FF2B5EF4-FFF2-40B4-BE49-F238E27FC236}">
                <a16:creationId xmlns:a16="http://schemas.microsoft.com/office/drawing/2014/main" id="{FC971756-382C-4A63-9E76-C71531A5B380}"/>
              </a:ext>
            </a:extLst>
          </p:cNvPr>
          <p:cNvSpPr/>
          <p:nvPr/>
        </p:nvSpPr>
        <p:spPr>
          <a:xfrm>
            <a:off x="4817943" y="1188551"/>
            <a:ext cx="101600" cy="6341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27CB5F4-706E-4380-91EC-F53F6790AEE3}"/>
              </a:ext>
            </a:extLst>
          </p:cNvPr>
          <p:cNvSpPr txBox="1"/>
          <p:nvPr/>
        </p:nvSpPr>
        <p:spPr>
          <a:xfrm>
            <a:off x="5046543" y="1126545"/>
            <a:ext cx="244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Deepest etching yet with this surface quality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23628DE-0106-4BA2-BEF5-6B94DD0674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3" y="2521260"/>
            <a:ext cx="4724400" cy="3543300"/>
          </a:xfrm>
          <a:prstGeom prst="rect">
            <a:avLst/>
          </a:prstGeom>
        </p:spPr>
      </p:pic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C7927DF2-BFF4-4C3F-B454-0E31CF4A0D94}"/>
              </a:ext>
            </a:extLst>
          </p:cNvPr>
          <p:cNvSpPr/>
          <p:nvPr/>
        </p:nvSpPr>
        <p:spPr>
          <a:xfrm rot="20080582">
            <a:off x="886731" y="2351682"/>
            <a:ext cx="72000" cy="972000"/>
          </a:xfrm>
          <a:prstGeom prst="downArrow">
            <a:avLst>
              <a:gd name="adj1" fmla="val 100000"/>
              <a:gd name="adj2" fmla="val 56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BEB575A7-876B-4B6A-AC98-3F2929783DA9}"/>
              </a:ext>
            </a:extLst>
          </p:cNvPr>
          <p:cNvSpPr/>
          <p:nvPr/>
        </p:nvSpPr>
        <p:spPr>
          <a:xfrm>
            <a:off x="3955774" y="2305878"/>
            <a:ext cx="1550504" cy="1709531"/>
          </a:xfrm>
          <a:custGeom>
            <a:avLst/>
            <a:gdLst>
              <a:gd name="connsiteX0" fmla="*/ 1186070 w 1550504"/>
              <a:gd name="connsiteY0" fmla="*/ 1709531 h 1709531"/>
              <a:gd name="connsiteX1" fmla="*/ 1219200 w 1550504"/>
              <a:gd name="connsiteY1" fmla="*/ 1702905 h 1709531"/>
              <a:gd name="connsiteX2" fmla="*/ 1311965 w 1550504"/>
              <a:gd name="connsiteY2" fmla="*/ 1543879 h 1709531"/>
              <a:gd name="connsiteX3" fmla="*/ 1364974 w 1550504"/>
              <a:gd name="connsiteY3" fmla="*/ 1464366 h 1709531"/>
              <a:gd name="connsiteX4" fmla="*/ 1517374 w 1550504"/>
              <a:gd name="connsiteY4" fmla="*/ 1146313 h 1709531"/>
              <a:gd name="connsiteX5" fmla="*/ 1550504 w 1550504"/>
              <a:gd name="connsiteY5" fmla="*/ 947531 h 1709531"/>
              <a:gd name="connsiteX6" fmla="*/ 1510748 w 1550504"/>
              <a:gd name="connsiteY6" fmla="*/ 629479 h 1709531"/>
              <a:gd name="connsiteX7" fmla="*/ 1417983 w 1550504"/>
              <a:gd name="connsiteY7" fmla="*/ 457200 h 1709531"/>
              <a:gd name="connsiteX8" fmla="*/ 1278835 w 1550504"/>
              <a:gd name="connsiteY8" fmla="*/ 318053 h 1709531"/>
              <a:gd name="connsiteX9" fmla="*/ 1192696 w 1550504"/>
              <a:gd name="connsiteY9" fmla="*/ 258418 h 1709531"/>
              <a:gd name="connsiteX10" fmla="*/ 1099930 w 1550504"/>
              <a:gd name="connsiteY10" fmla="*/ 218661 h 1709531"/>
              <a:gd name="connsiteX11" fmla="*/ 868017 w 1550504"/>
              <a:gd name="connsiteY11" fmla="*/ 159026 h 1709531"/>
              <a:gd name="connsiteX12" fmla="*/ 788504 w 1550504"/>
              <a:gd name="connsiteY12" fmla="*/ 145774 h 1709531"/>
              <a:gd name="connsiteX13" fmla="*/ 689113 w 1550504"/>
              <a:gd name="connsiteY13" fmla="*/ 139148 h 1709531"/>
              <a:gd name="connsiteX14" fmla="*/ 583096 w 1550504"/>
              <a:gd name="connsiteY14" fmla="*/ 125896 h 1709531"/>
              <a:gd name="connsiteX15" fmla="*/ 377687 w 1550504"/>
              <a:gd name="connsiteY15" fmla="*/ 106018 h 1709531"/>
              <a:gd name="connsiteX16" fmla="*/ 192157 w 1550504"/>
              <a:gd name="connsiteY16" fmla="*/ 66261 h 1709531"/>
              <a:gd name="connsiteX17" fmla="*/ 132522 w 1550504"/>
              <a:gd name="connsiteY17" fmla="*/ 53009 h 1709531"/>
              <a:gd name="connsiteX18" fmla="*/ 92765 w 1550504"/>
              <a:gd name="connsiteY18" fmla="*/ 39757 h 1709531"/>
              <a:gd name="connsiteX19" fmla="*/ 39757 w 1550504"/>
              <a:gd name="connsiteY19" fmla="*/ 19879 h 1709531"/>
              <a:gd name="connsiteX20" fmla="*/ 0 w 1550504"/>
              <a:gd name="connsiteY20" fmla="*/ 0 h 17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50504" h="1709531">
                <a:moveTo>
                  <a:pt x="1186070" y="1709531"/>
                </a:moveTo>
                <a:cubicBezTo>
                  <a:pt x="1197113" y="1707322"/>
                  <a:pt x="1211537" y="1711158"/>
                  <a:pt x="1219200" y="1702905"/>
                </a:cubicBezTo>
                <a:cubicBezTo>
                  <a:pt x="1244255" y="1675923"/>
                  <a:pt x="1290918" y="1578457"/>
                  <a:pt x="1311965" y="1543879"/>
                </a:cubicBezTo>
                <a:cubicBezTo>
                  <a:pt x="1328528" y="1516669"/>
                  <a:pt x="1348882" y="1491857"/>
                  <a:pt x="1364974" y="1464366"/>
                </a:cubicBezTo>
                <a:cubicBezTo>
                  <a:pt x="1437214" y="1340956"/>
                  <a:pt x="1479559" y="1274885"/>
                  <a:pt x="1517374" y="1146313"/>
                </a:cubicBezTo>
                <a:cubicBezTo>
                  <a:pt x="1533491" y="1091514"/>
                  <a:pt x="1542991" y="1003877"/>
                  <a:pt x="1550504" y="947531"/>
                </a:cubicBezTo>
                <a:cubicBezTo>
                  <a:pt x="1541145" y="832103"/>
                  <a:pt x="1548343" y="733909"/>
                  <a:pt x="1510748" y="629479"/>
                </a:cubicBezTo>
                <a:cubicBezTo>
                  <a:pt x="1483272" y="553156"/>
                  <a:pt x="1466143" y="521414"/>
                  <a:pt x="1417983" y="457200"/>
                </a:cubicBezTo>
                <a:cubicBezTo>
                  <a:pt x="1364157" y="385432"/>
                  <a:pt x="1348825" y="370545"/>
                  <a:pt x="1278835" y="318053"/>
                </a:cubicBezTo>
                <a:cubicBezTo>
                  <a:pt x="1250897" y="297100"/>
                  <a:pt x="1223224" y="275378"/>
                  <a:pt x="1192696" y="258418"/>
                </a:cubicBezTo>
                <a:cubicBezTo>
                  <a:pt x="1163287" y="242080"/>
                  <a:pt x="1131166" y="231155"/>
                  <a:pt x="1099930" y="218661"/>
                </a:cubicBezTo>
                <a:cubicBezTo>
                  <a:pt x="1011166" y="183155"/>
                  <a:pt x="979025" y="177527"/>
                  <a:pt x="868017" y="159026"/>
                </a:cubicBezTo>
                <a:cubicBezTo>
                  <a:pt x="841513" y="154609"/>
                  <a:pt x="815210" y="148741"/>
                  <a:pt x="788504" y="145774"/>
                </a:cubicBezTo>
                <a:cubicBezTo>
                  <a:pt x="755503" y="142107"/>
                  <a:pt x="722162" y="142346"/>
                  <a:pt x="689113" y="139148"/>
                </a:cubicBezTo>
                <a:cubicBezTo>
                  <a:pt x="653665" y="135718"/>
                  <a:pt x="618533" y="129440"/>
                  <a:pt x="583096" y="125896"/>
                </a:cubicBezTo>
                <a:cubicBezTo>
                  <a:pt x="495618" y="117148"/>
                  <a:pt x="468680" y="122195"/>
                  <a:pt x="377687" y="106018"/>
                </a:cubicBezTo>
                <a:cubicBezTo>
                  <a:pt x="315416" y="94948"/>
                  <a:pt x="253976" y="79627"/>
                  <a:pt x="192157" y="66261"/>
                </a:cubicBezTo>
                <a:cubicBezTo>
                  <a:pt x="172254" y="61958"/>
                  <a:pt x="151840" y="59448"/>
                  <a:pt x="132522" y="53009"/>
                </a:cubicBezTo>
                <a:cubicBezTo>
                  <a:pt x="119270" y="48592"/>
                  <a:pt x="105893" y="44531"/>
                  <a:pt x="92765" y="39757"/>
                </a:cubicBezTo>
                <a:cubicBezTo>
                  <a:pt x="79389" y="34893"/>
                  <a:pt x="55511" y="23817"/>
                  <a:pt x="39757" y="19879"/>
                </a:cubicBezTo>
                <a:cubicBezTo>
                  <a:pt x="698" y="10114"/>
                  <a:pt x="12138" y="24278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38740FBF-A531-4BA1-A01E-30EE509E5928}"/>
              </a:ext>
            </a:extLst>
          </p:cNvPr>
          <p:cNvSpPr/>
          <p:nvPr/>
        </p:nvSpPr>
        <p:spPr>
          <a:xfrm>
            <a:off x="575693" y="1663148"/>
            <a:ext cx="2962637" cy="735495"/>
          </a:xfrm>
          <a:custGeom>
            <a:avLst/>
            <a:gdLst>
              <a:gd name="connsiteX0" fmla="*/ 133298 w 2962637"/>
              <a:gd name="connsiteY0" fmla="*/ 735495 h 735495"/>
              <a:gd name="connsiteX1" fmla="*/ 67037 w 2962637"/>
              <a:gd name="connsiteY1" fmla="*/ 622852 h 735495"/>
              <a:gd name="connsiteX2" fmla="*/ 7403 w 2962637"/>
              <a:gd name="connsiteY2" fmla="*/ 483704 h 735495"/>
              <a:gd name="connsiteX3" fmla="*/ 33907 w 2962637"/>
              <a:gd name="connsiteY3" fmla="*/ 192156 h 735495"/>
              <a:gd name="connsiteX4" fmla="*/ 100168 w 2962637"/>
              <a:gd name="connsiteY4" fmla="*/ 106017 h 735495"/>
              <a:gd name="connsiteX5" fmla="*/ 192933 w 2962637"/>
              <a:gd name="connsiteY5" fmla="*/ 59635 h 735495"/>
              <a:gd name="connsiteX6" fmla="*/ 279072 w 2962637"/>
              <a:gd name="connsiteY6" fmla="*/ 33130 h 735495"/>
              <a:gd name="connsiteX7" fmla="*/ 563994 w 2962637"/>
              <a:gd name="connsiteY7" fmla="*/ 0 h 735495"/>
              <a:gd name="connsiteX8" fmla="*/ 954933 w 2962637"/>
              <a:gd name="connsiteY8" fmla="*/ 39756 h 735495"/>
              <a:gd name="connsiteX9" fmla="*/ 1445264 w 2962637"/>
              <a:gd name="connsiteY9" fmla="*/ 218661 h 735495"/>
              <a:gd name="connsiteX10" fmla="*/ 1796446 w 2962637"/>
              <a:gd name="connsiteY10" fmla="*/ 364435 h 735495"/>
              <a:gd name="connsiteX11" fmla="*/ 2107872 w 2962637"/>
              <a:gd name="connsiteY11" fmla="*/ 457200 h 735495"/>
              <a:gd name="connsiteX12" fmla="*/ 2266898 w 2962637"/>
              <a:gd name="connsiteY12" fmla="*/ 483704 h 735495"/>
              <a:gd name="connsiteX13" fmla="*/ 2478933 w 2962637"/>
              <a:gd name="connsiteY13" fmla="*/ 523461 h 735495"/>
              <a:gd name="connsiteX14" fmla="*/ 2717472 w 2962637"/>
              <a:gd name="connsiteY14" fmla="*/ 569843 h 735495"/>
              <a:gd name="connsiteX15" fmla="*/ 2816864 w 2962637"/>
              <a:gd name="connsiteY15" fmla="*/ 576469 h 735495"/>
              <a:gd name="connsiteX16" fmla="*/ 2962637 w 2962637"/>
              <a:gd name="connsiteY16" fmla="*/ 583095 h 73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62637" h="735495">
                <a:moveTo>
                  <a:pt x="133298" y="735495"/>
                </a:moveTo>
                <a:cubicBezTo>
                  <a:pt x="104361" y="692089"/>
                  <a:pt x="91974" y="676051"/>
                  <a:pt x="67037" y="622852"/>
                </a:cubicBezTo>
                <a:cubicBezTo>
                  <a:pt x="45619" y="577160"/>
                  <a:pt x="7403" y="483704"/>
                  <a:pt x="7403" y="483704"/>
                </a:cubicBezTo>
                <a:cubicBezTo>
                  <a:pt x="-3517" y="352658"/>
                  <a:pt x="-7757" y="377331"/>
                  <a:pt x="33907" y="192156"/>
                </a:cubicBezTo>
                <a:cubicBezTo>
                  <a:pt x="42550" y="153743"/>
                  <a:pt x="67569" y="125577"/>
                  <a:pt x="100168" y="106017"/>
                </a:cubicBezTo>
                <a:cubicBezTo>
                  <a:pt x="129813" y="88230"/>
                  <a:pt x="160917" y="72679"/>
                  <a:pt x="192933" y="59635"/>
                </a:cubicBezTo>
                <a:cubicBezTo>
                  <a:pt x="220754" y="48300"/>
                  <a:pt x="249768" y="39747"/>
                  <a:pt x="279072" y="33130"/>
                </a:cubicBezTo>
                <a:cubicBezTo>
                  <a:pt x="382439" y="9789"/>
                  <a:pt x="455117" y="8710"/>
                  <a:pt x="563994" y="0"/>
                </a:cubicBezTo>
                <a:cubicBezTo>
                  <a:pt x="706779" y="4924"/>
                  <a:pt x="815046" y="301"/>
                  <a:pt x="954933" y="39756"/>
                </a:cubicBezTo>
                <a:cubicBezTo>
                  <a:pt x="1026270" y="59877"/>
                  <a:pt x="1334706" y="173878"/>
                  <a:pt x="1445264" y="218661"/>
                </a:cubicBezTo>
                <a:cubicBezTo>
                  <a:pt x="1562738" y="266245"/>
                  <a:pt x="1676205" y="324355"/>
                  <a:pt x="1796446" y="364435"/>
                </a:cubicBezTo>
                <a:cubicBezTo>
                  <a:pt x="1913623" y="403494"/>
                  <a:pt x="1983736" y="429890"/>
                  <a:pt x="2107872" y="457200"/>
                </a:cubicBezTo>
                <a:cubicBezTo>
                  <a:pt x="2160357" y="468747"/>
                  <a:pt x="2213995" y="474257"/>
                  <a:pt x="2266898" y="483704"/>
                </a:cubicBezTo>
                <a:cubicBezTo>
                  <a:pt x="2337688" y="496345"/>
                  <a:pt x="2408735" y="507862"/>
                  <a:pt x="2478933" y="523461"/>
                </a:cubicBezTo>
                <a:cubicBezTo>
                  <a:pt x="2565047" y="542597"/>
                  <a:pt x="2629781" y="559214"/>
                  <a:pt x="2717472" y="569843"/>
                </a:cubicBezTo>
                <a:cubicBezTo>
                  <a:pt x="2750435" y="573838"/>
                  <a:pt x="2783744" y="574103"/>
                  <a:pt x="2816864" y="576469"/>
                </a:cubicBezTo>
                <a:cubicBezTo>
                  <a:pt x="2930974" y="584620"/>
                  <a:pt x="2868579" y="583095"/>
                  <a:pt x="2962637" y="5830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5106ADC-618B-4354-BAE1-32E4AAB47F19}"/>
              </a:ext>
            </a:extLst>
          </p:cNvPr>
          <p:cNvSpPr/>
          <p:nvPr/>
        </p:nvSpPr>
        <p:spPr>
          <a:xfrm>
            <a:off x="3524426" y="2056130"/>
            <a:ext cx="432000" cy="43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F8F0793A-3EEB-4B94-8E4F-BF4FD6EFA09A}"/>
              </a:ext>
            </a:extLst>
          </p:cNvPr>
          <p:cNvSpPr/>
          <p:nvPr/>
        </p:nvSpPr>
        <p:spPr>
          <a:xfrm rot="1366841">
            <a:off x="4921863" y="3971302"/>
            <a:ext cx="72000" cy="972000"/>
          </a:xfrm>
          <a:prstGeom prst="downArrow">
            <a:avLst>
              <a:gd name="adj1" fmla="val 100000"/>
              <a:gd name="adj2" fmla="val 56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7AB423D-1587-4964-A1E2-BE738C32081E}"/>
              </a:ext>
            </a:extLst>
          </p:cNvPr>
          <p:cNvSpPr txBox="1"/>
          <p:nvPr/>
        </p:nvSpPr>
        <p:spPr>
          <a:xfrm>
            <a:off x="3577760" y="2074212"/>
            <a:ext cx="33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Ω</a:t>
            </a:r>
            <a:endParaRPr lang="en-US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7B382AD-6E04-438A-B72C-FE7699C26467}"/>
              </a:ext>
            </a:extLst>
          </p:cNvPr>
          <p:cNvSpPr txBox="1"/>
          <p:nvPr/>
        </p:nvSpPr>
        <p:spPr>
          <a:xfrm>
            <a:off x="5582574" y="4697219"/>
            <a:ext cx="4227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/>
            <a:r>
              <a:rPr lang="en-US" dirty="0"/>
              <a:t>Measured resistance of a </a:t>
            </a:r>
            <a:r>
              <a:rPr lang="en-US" b="1" dirty="0"/>
              <a:t>few ohms</a:t>
            </a:r>
            <a:r>
              <a:rPr lang="en-US" dirty="0"/>
              <a:t> only</a:t>
            </a:r>
          </a:p>
        </p:txBody>
      </p:sp>
      <p:sp>
        <p:nvSpPr>
          <p:cNvPr id="39" name="Accolade fermante 38">
            <a:extLst>
              <a:ext uri="{FF2B5EF4-FFF2-40B4-BE49-F238E27FC236}">
                <a16:creationId xmlns:a16="http://schemas.microsoft.com/office/drawing/2014/main" id="{EB0FD32B-3064-480E-BF60-FDABC9EEBC39}"/>
              </a:ext>
            </a:extLst>
          </p:cNvPr>
          <p:cNvSpPr/>
          <p:nvPr/>
        </p:nvSpPr>
        <p:spPr>
          <a:xfrm>
            <a:off x="9773804" y="2753159"/>
            <a:ext cx="242159" cy="17095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D155588-6782-429C-9979-C5013CA47FD4}"/>
              </a:ext>
            </a:extLst>
          </p:cNvPr>
          <p:cNvSpPr txBox="1"/>
          <p:nvPr/>
        </p:nvSpPr>
        <p:spPr>
          <a:xfrm>
            <a:off x="10015963" y="2850355"/>
            <a:ext cx="1922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technique of deposition is suitable for contact even with steep angles.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0190BC-99AC-4415-AEA9-8613960E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03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 animBg="1"/>
      <p:bldP spid="33" grpId="0" animBg="1"/>
      <p:bldP spid="34" grpId="0" animBg="1"/>
      <p:bldP spid="35" grpId="0" animBg="1"/>
      <p:bldP spid="30" grpId="0" animBg="1"/>
      <p:bldP spid="36" grpId="0"/>
      <p:bldP spid="38" grpId="0"/>
      <p:bldP spid="39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BA02D-AD77-4A64-8EC9-0EC1EB63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Evolution of the etching recipe: oxygen-free = etch pits-free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8C3CE7-415A-4675-89FB-F5FEE35C75EC}"/>
              </a:ext>
            </a:extLst>
          </p:cNvPr>
          <p:cNvSpPr txBox="1"/>
          <p:nvPr/>
        </p:nvSpPr>
        <p:spPr>
          <a:xfrm>
            <a:off x="8407969" y="4940183"/>
            <a:ext cx="3651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ts val="1400"/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Etching rate = 31 nm/min</a:t>
            </a:r>
            <a:endParaRPr lang="en-US" sz="1800" dirty="0">
              <a:effectLst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F67636-5790-4ED9-B555-428A8EE5B850}"/>
              </a:ext>
            </a:extLst>
          </p:cNvPr>
          <p:cNvSpPr txBox="1"/>
          <p:nvPr/>
        </p:nvSpPr>
        <p:spPr>
          <a:xfrm>
            <a:off x="6918210" y="5673424"/>
            <a:ext cx="462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Really slow, but without any etch pit.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EE2F79-1A05-438D-BBED-6C2AD5F2B997}"/>
              </a:ext>
            </a:extLst>
          </p:cNvPr>
          <p:cNvSpPr txBox="1"/>
          <p:nvPr/>
        </p:nvSpPr>
        <p:spPr>
          <a:xfrm>
            <a:off x="6551708" y="4777329"/>
            <a:ext cx="18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1h20 </a:t>
            </a:r>
            <a:r>
              <a:rPr lang="fr-FR" b="1" dirty="0" err="1"/>
              <a:t>etching</a:t>
            </a:r>
            <a:endParaRPr lang="fr-FR" b="1" dirty="0"/>
          </a:p>
          <a:p>
            <a:pPr algn="ctr"/>
            <a:r>
              <a:rPr lang="fr-FR" b="1" dirty="0"/>
              <a:t>2,4 µm</a:t>
            </a:r>
            <a:endParaRPr lang="en-US" b="1" dirty="0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471357A4-1C6A-422F-9BBD-0F06FE48C197}"/>
              </a:ext>
            </a:extLst>
          </p:cNvPr>
          <p:cNvSpPr/>
          <p:nvPr/>
        </p:nvSpPr>
        <p:spPr>
          <a:xfrm>
            <a:off x="8311174" y="4871224"/>
            <a:ext cx="218868" cy="540000"/>
          </a:xfrm>
          <a:prstGeom prst="rightBrace">
            <a:avLst>
              <a:gd name="adj1" fmla="val 30833"/>
              <a:gd name="adj2" fmla="val 5162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21BFA9A-9522-49BB-B9D1-D0C29123E6F6}"/>
              </a:ext>
            </a:extLst>
          </p:cNvPr>
          <p:cNvSpPr txBox="1"/>
          <p:nvPr/>
        </p:nvSpPr>
        <p:spPr>
          <a:xfrm>
            <a:off x="5044856" y="5223398"/>
            <a:ext cx="160364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280 W </a:t>
            </a:r>
          </a:p>
          <a:p>
            <a:pPr algn="ctr"/>
            <a:r>
              <a:rPr lang="fr-FR" dirty="0"/>
              <a:t>CF4 50 </a:t>
            </a:r>
            <a:r>
              <a:rPr lang="fr-FR" dirty="0" err="1"/>
              <a:t>sccm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77 </a:t>
            </a:r>
            <a:r>
              <a:rPr lang="fr-FR" dirty="0" err="1"/>
              <a:t>mTorr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374491-59D0-436D-A136-DDEF4A93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Claire Léonhart</a:t>
            </a:r>
            <a:endParaRPr lang="en-US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0C0905F-6955-486A-AA8E-8DAB9CAC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62D0DE-3148-46AB-A8CE-D7C0523144D0}"/>
              </a:ext>
            </a:extLst>
          </p:cNvPr>
          <p:cNvCxnSpPr>
            <a:cxnSpLocks/>
          </p:cNvCxnSpPr>
          <p:nvPr/>
        </p:nvCxnSpPr>
        <p:spPr>
          <a:xfrm>
            <a:off x="6755757" y="3668456"/>
            <a:ext cx="9979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9CEC18E2-87F5-4A36-B671-81BDFD6D1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05" y="2954020"/>
            <a:ext cx="3349076" cy="2733369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2DC66FE-D777-44B3-95AA-4894F034033D}"/>
              </a:ext>
            </a:extLst>
          </p:cNvPr>
          <p:cNvCxnSpPr>
            <a:cxnSpLocks/>
          </p:cNvCxnSpPr>
          <p:nvPr/>
        </p:nvCxnSpPr>
        <p:spPr>
          <a:xfrm>
            <a:off x="1765767" y="1513009"/>
            <a:ext cx="314960" cy="1117601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40880DF-5107-471F-9297-936E7C52F615}"/>
              </a:ext>
            </a:extLst>
          </p:cNvPr>
          <p:cNvCxnSpPr>
            <a:cxnSpLocks/>
          </p:cNvCxnSpPr>
          <p:nvPr/>
        </p:nvCxnSpPr>
        <p:spPr>
          <a:xfrm>
            <a:off x="2780243" y="1551677"/>
            <a:ext cx="132080" cy="111760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65240750-D747-4350-BA33-674C991B0BCE}"/>
              </a:ext>
            </a:extLst>
          </p:cNvPr>
          <p:cNvSpPr txBox="1"/>
          <p:nvPr/>
        </p:nvSpPr>
        <p:spPr>
          <a:xfrm>
            <a:off x="1299038" y="1941240"/>
            <a:ext cx="466729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fr-FR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0F4271D-9643-4E7E-8D24-DAEAA5542F0D}"/>
              </a:ext>
            </a:extLst>
          </p:cNvPr>
          <p:cNvSpPr txBox="1"/>
          <p:nvPr/>
        </p:nvSpPr>
        <p:spPr>
          <a:xfrm>
            <a:off x="3016308" y="2056339"/>
            <a:ext cx="629289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5"/>
                </a:solidFill>
              </a:rPr>
              <a:t>CF</a:t>
            </a:r>
            <a:r>
              <a:rPr lang="fr-FR" b="1" baseline="-25000" dirty="0">
                <a:solidFill>
                  <a:schemeClr val="accent5"/>
                </a:solidFill>
              </a:rPr>
              <a:t>4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1D317BA-1B97-44CE-A01D-D9B38AF33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64" y="2959099"/>
            <a:ext cx="3349077" cy="273336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17A5446-9895-41FE-B128-3381149C2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34" y="3373160"/>
            <a:ext cx="3339503" cy="2313399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C5ABD514-6A40-4316-9082-1EC34E296343}"/>
              </a:ext>
            </a:extLst>
          </p:cNvPr>
          <p:cNvSpPr/>
          <p:nvPr/>
        </p:nvSpPr>
        <p:spPr>
          <a:xfrm rot="20163522">
            <a:off x="1105704" y="1213030"/>
            <a:ext cx="1279823" cy="16614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5A08980-991D-4819-89CE-DFA5EA345AE2}"/>
              </a:ext>
            </a:extLst>
          </p:cNvPr>
          <p:cNvSpPr/>
          <p:nvPr/>
        </p:nvSpPr>
        <p:spPr>
          <a:xfrm rot="259377">
            <a:off x="2515004" y="1212851"/>
            <a:ext cx="1279823" cy="16614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5598EADA-DEA4-4358-88D8-0DEEE58081DC}"/>
              </a:ext>
            </a:extLst>
          </p:cNvPr>
          <p:cNvSpPr/>
          <p:nvPr/>
        </p:nvSpPr>
        <p:spPr>
          <a:xfrm>
            <a:off x="4914857" y="2764662"/>
            <a:ext cx="1257069" cy="114766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C9F5E26-73DB-43D9-A2E0-1E45F9087B18}"/>
              </a:ext>
            </a:extLst>
          </p:cNvPr>
          <p:cNvGrpSpPr/>
          <p:nvPr/>
        </p:nvGrpSpPr>
        <p:grpSpPr>
          <a:xfrm>
            <a:off x="942315" y="3802362"/>
            <a:ext cx="3339503" cy="1888047"/>
            <a:chOff x="4540612" y="4239312"/>
            <a:chExt cx="2175048" cy="1236204"/>
          </a:xfrm>
        </p:grpSpPr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FD83A984-EF44-41C5-9956-A36586834188}"/>
                </a:ext>
              </a:extLst>
            </p:cNvPr>
            <p:cNvCxnSpPr>
              <a:stCxn id="66" idx="4"/>
              <a:endCxn id="80" idx="0"/>
            </p:cNvCxnSpPr>
            <p:nvPr/>
          </p:nvCxnSpPr>
          <p:spPr>
            <a:xfrm>
              <a:off x="6630274" y="4929414"/>
              <a:ext cx="0" cy="40210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6AA2148B-B6B0-44BA-9613-01372617698C}"/>
                </a:ext>
              </a:extLst>
            </p:cNvPr>
            <p:cNvCxnSpPr>
              <a:stCxn id="65" idx="4"/>
              <a:endCxn id="79" idx="0"/>
            </p:cNvCxnSpPr>
            <p:nvPr/>
          </p:nvCxnSpPr>
          <p:spPr>
            <a:xfrm>
              <a:off x="6300517" y="4929414"/>
              <a:ext cx="0" cy="40210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88AC4982-3DA0-4D10-8CD1-4AF905A5E37F}"/>
                </a:ext>
              </a:extLst>
            </p:cNvPr>
            <p:cNvCxnSpPr>
              <a:stCxn id="64" idx="4"/>
              <a:endCxn id="78" idx="0"/>
            </p:cNvCxnSpPr>
            <p:nvPr/>
          </p:nvCxnSpPr>
          <p:spPr>
            <a:xfrm>
              <a:off x="5970760" y="4929414"/>
              <a:ext cx="0" cy="40210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3722401D-CAB4-4069-BA80-55DF251E7DD3}"/>
                </a:ext>
              </a:extLst>
            </p:cNvPr>
            <p:cNvCxnSpPr>
              <a:stCxn id="63" idx="4"/>
              <a:endCxn id="77" idx="0"/>
            </p:cNvCxnSpPr>
            <p:nvPr/>
          </p:nvCxnSpPr>
          <p:spPr>
            <a:xfrm>
              <a:off x="5645127" y="4929414"/>
              <a:ext cx="0" cy="40210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9B013E2B-A27B-4CAE-AA44-178B3B8A5D8A}"/>
                </a:ext>
              </a:extLst>
            </p:cNvPr>
            <p:cNvCxnSpPr>
              <a:cxnSpLocks/>
              <a:stCxn id="46" idx="4"/>
              <a:endCxn id="54" idx="0"/>
            </p:cNvCxnSpPr>
            <p:nvPr/>
          </p:nvCxnSpPr>
          <p:spPr>
            <a:xfrm>
              <a:off x="5190494" y="4383312"/>
              <a:ext cx="0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1A125C26-C57B-49AB-8D41-8923C4DFAD48}"/>
                </a:ext>
              </a:extLst>
            </p:cNvPr>
            <p:cNvCxnSpPr>
              <a:cxnSpLocks/>
              <a:stCxn id="47" idx="4"/>
              <a:endCxn id="55" idx="0"/>
            </p:cNvCxnSpPr>
            <p:nvPr/>
          </p:nvCxnSpPr>
          <p:spPr>
            <a:xfrm>
              <a:off x="5482350" y="4383312"/>
              <a:ext cx="0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826431BF-3470-45AA-A277-72F28A0027E5}"/>
                </a:ext>
              </a:extLst>
            </p:cNvPr>
            <p:cNvCxnSpPr>
              <a:stCxn id="62" idx="4"/>
              <a:endCxn id="76" idx="0"/>
            </p:cNvCxnSpPr>
            <p:nvPr/>
          </p:nvCxnSpPr>
          <p:spPr>
            <a:xfrm>
              <a:off x="5315370" y="4929414"/>
              <a:ext cx="0" cy="40210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358B38DA-A4D3-46D2-B39F-8D8BC56163A5}"/>
                </a:ext>
              </a:extLst>
            </p:cNvPr>
            <p:cNvCxnSpPr>
              <a:cxnSpLocks/>
              <a:stCxn id="61" idx="4"/>
              <a:endCxn id="75" idx="0"/>
            </p:cNvCxnSpPr>
            <p:nvPr/>
          </p:nvCxnSpPr>
          <p:spPr>
            <a:xfrm>
              <a:off x="4981952" y="4929414"/>
              <a:ext cx="0" cy="40210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C5D52773-7A5C-4AB6-BB2B-9BE02A3FA753}"/>
                </a:ext>
              </a:extLst>
            </p:cNvPr>
            <p:cNvCxnSpPr>
              <a:stCxn id="60" idx="4"/>
              <a:endCxn id="74" idx="0"/>
            </p:cNvCxnSpPr>
            <p:nvPr/>
          </p:nvCxnSpPr>
          <p:spPr>
            <a:xfrm>
              <a:off x="4648534" y="4929414"/>
              <a:ext cx="0" cy="40210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05F17E38-F954-4CC4-8C66-CE9DFA868AFD}"/>
                </a:ext>
              </a:extLst>
            </p:cNvPr>
            <p:cNvCxnSpPr>
              <a:cxnSpLocks/>
              <a:stCxn id="60" idx="6"/>
              <a:endCxn id="66" idx="2"/>
            </p:cNvCxnSpPr>
            <p:nvPr/>
          </p:nvCxnSpPr>
          <p:spPr>
            <a:xfrm>
              <a:off x="4720534" y="4857414"/>
              <a:ext cx="183774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941CD2D-E3CD-45DE-8822-BA8EA2A12293}"/>
                </a:ext>
              </a:extLst>
            </p:cNvPr>
            <p:cNvCxnSpPr>
              <a:cxnSpLocks/>
              <a:stCxn id="67" idx="6"/>
              <a:endCxn id="73" idx="2"/>
            </p:cNvCxnSpPr>
            <p:nvPr/>
          </p:nvCxnSpPr>
          <p:spPr>
            <a:xfrm>
              <a:off x="4720534" y="5130465"/>
              <a:ext cx="183774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9B9B2302-4E54-41BF-9783-4BEC01D227CB}"/>
                </a:ext>
              </a:extLst>
            </p:cNvPr>
            <p:cNvCxnSpPr>
              <a:cxnSpLocks/>
              <a:stCxn id="74" idx="6"/>
              <a:endCxn id="80" idx="2"/>
            </p:cNvCxnSpPr>
            <p:nvPr/>
          </p:nvCxnSpPr>
          <p:spPr>
            <a:xfrm>
              <a:off x="4720534" y="5403516"/>
              <a:ext cx="183774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56F3CD6A-672F-4118-B24C-6057E6A4C552}"/>
                </a:ext>
              </a:extLst>
            </p:cNvPr>
            <p:cNvCxnSpPr>
              <a:cxnSpLocks/>
              <a:stCxn id="52" idx="6"/>
              <a:endCxn id="59" idx="2"/>
            </p:cNvCxnSpPr>
            <p:nvPr/>
          </p:nvCxnSpPr>
          <p:spPr>
            <a:xfrm>
              <a:off x="4684612" y="4584363"/>
              <a:ext cx="188704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7ED22DB9-7C5A-4746-8E93-58620414B5AE}"/>
                </a:ext>
              </a:extLst>
            </p:cNvPr>
            <p:cNvCxnSpPr>
              <a:stCxn id="44" idx="6"/>
              <a:endCxn id="51" idx="6"/>
            </p:cNvCxnSpPr>
            <p:nvPr/>
          </p:nvCxnSpPr>
          <p:spPr>
            <a:xfrm>
              <a:off x="4684612" y="4311312"/>
              <a:ext cx="203104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63A76CD5-08BF-46FD-91AC-4D8500B3D53A}"/>
                </a:ext>
              </a:extLst>
            </p:cNvPr>
            <p:cNvSpPr/>
            <p:nvPr/>
          </p:nvSpPr>
          <p:spPr>
            <a:xfrm>
              <a:off x="4540612" y="423931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49A0F5D9-35E2-412B-8DF5-BE20BDDD90A3}"/>
                </a:ext>
              </a:extLst>
            </p:cNvPr>
            <p:cNvSpPr/>
            <p:nvPr/>
          </p:nvSpPr>
          <p:spPr>
            <a:xfrm>
              <a:off x="4832468" y="423931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C568B8D7-85EC-48D4-94B8-01FA35F8B7ED}"/>
                </a:ext>
              </a:extLst>
            </p:cNvPr>
            <p:cNvSpPr/>
            <p:nvPr/>
          </p:nvSpPr>
          <p:spPr>
            <a:xfrm>
              <a:off x="5118494" y="423931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411EC9BC-CFE8-41EF-80DC-D323CFDD3824}"/>
                </a:ext>
              </a:extLst>
            </p:cNvPr>
            <p:cNvSpPr/>
            <p:nvPr/>
          </p:nvSpPr>
          <p:spPr>
            <a:xfrm>
              <a:off x="5410350" y="4239312"/>
              <a:ext cx="144000" cy="144000"/>
            </a:xfrm>
            <a:prstGeom prst="ellipse">
              <a:avLst/>
            </a:prstGeom>
            <a:solidFill>
              <a:srgbClr val="BD5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595F0F4D-8908-4FF1-B236-A63720448374}"/>
                </a:ext>
              </a:extLst>
            </p:cNvPr>
            <p:cNvSpPr/>
            <p:nvPr/>
          </p:nvSpPr>
          <p:spPr>
            <a:xfrm>
              <a:off x="5702206" y="423931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A6C93934-9CDD-422B-A605-1E7B2584202E}"/>
                </a:ext>
              </a:extLst>
            </p:cNvPr>
            <p:cNvSpPr/>
            <p:nvPr/>
          </p:nvSpPr>
          <p:spPr>
            <a:xfrm>
              <a:off x="5992024" y="423931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1A278BD1-C14D-41A9-95CB-7CC434EDE99F}"/>
                </a:ext>
              </a:extLst>
            </p:cNvPr>
            <p:cNvSpPr/>
            <p:nvPr/>
          </p:nvSpPr>
          <p:spPr>
            <a:xfrm>
              <a:off x="6281842" y="423931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6FFDB382-6269-434C-9560-DDACC729E6A2}"/>
                </a:ext>
              </a:extLst>
            </p:cNvPr>
            <p:cNvSpPr/>
            <p:nvPr/>
          </p:nvSpPr>
          <p:spPr>
            <a:xfrm>
              <a:off x="6571660" y="423931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C5A69104-873D-49E0-AC3E-01C7B3EC7E3A}"/>
                </a:ext>
              </a:extLst>
            </p:cNvPr>
            <p:cNvSpPr/>
            <p:nvPr/>
          </p:nvSpPr>
          <p:spPr>
            <a:xfrm>
              <a:off x="4540612" y="451236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C595C1AD-BE74-4FCC-8B1B-8B4E0B0B5976}"/>
                </a:ext>
              </a:extLst>
            </p:cNvPr>
            <p:cNvSpPr/>
            <p:nvPr/>
          </p:nvSpPr>
          <p:spPr>
            <a:xfrm>
              <a:off x="4832468" y="451236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C35F944A-B15A-40AD-BDBE-3C7C62682A0C}"/>
                </a:ext>
              </a:extLst>
            </p:cNvPr>
            <p:cNvSpPr/>
            <p:nvPr/>
          </p:nvSpPr>
          <p:spPr>
            <a:xfrm>
              <a:off x="5118494" y="451236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B432CDD6-15E0-4997-8EE0-DD90C44A7F28}"/>
                </a:ext>
              </a:extLst>
            </p:cNvPr>
            <p:cNvSpPr/>
            <p:nvPr/>
          </p:nvSpPr>
          <p:spPr>
            <a:xfrm>
              <a:off x="5410350" y="4512363"/>
              <a:ext cx="144000" cy="144000"/>
            </a:xfrm>
            <a:prstGeom prst="ellipse">
              <a:avLst/>
            </a:prstGeom>
            <a:solidFill>
              <a:srgbClr val="BD582C"/>
            </a:solidFill>
            <a:ln>
              <a:solidFill>
                <a:srgbClr val="BD58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60367DD7-7128-48F9-AFAB-DFA411EBC702}"/>
                </a:ext>
              </a:extLst>
            </p:cNvPr>
            <p:cNvSpPr/>
            <p:nvPr/>
          </p:nvSpPr>
          <p:spPr>
            <a:xfrm>
              <a:off x="5702206" y="451236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EAB0AB52-C4BB-40A2-97B7-E29C802EDD00}"/>
                </a:ext>
              </a:extLst>
            </p:cNvPr>
            <p:cNvSpPr/>
            <p:nvPr/>
          </p:nvSpPr>
          <p:spPr>
            <a:xfrm>
              <a:off x="5992024" y="451236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AB6C0BC8-162F-4235-96C7-2D12E6E1D55C}"/>
                </a:ext>
              </a:extLst>
            </p:cNvPr>
            <p:cNvSpPr/>
            <p:nvPr/>
          </p:nvSpPr>
          <p:spPr>
            <a:xfrm>
              <a:off x="6281842" y="451236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B1491A3B-27B9-4B8E-A207-AC26853782CC}"/>
                </a:ext>
              </a:extLst>
            </p:cNvPr>
            <p:cNvSpPr/>
            <p:nvPr/>
          </p:nvSpPr>
          <p:spPr>
            <a:xfrm>
              <a:off x="6571660" y="4512363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0D9628E2-3C28-4132-B97F-6E312C5B6697}"/>
                </a:ext>
              </a:extLst>
            </p:cNvPr>
            <p:cNvSpPr/>
            <p:nvPr/>
          </p:nvSpPr>
          <p:spPr>
            <a:xfrm>
              <a:off x="4576534" y="4785414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F2DF17E4-6CE2-48A0-9DD4-7640A354E638}"/>
                </a:ext>
              </a:extLst>
            </p:cNvPr>
            <p:cNvSpPr/>
            <p:nvPr/>
          </p:nvSpPr>
          <p:spPr>
            <a:xfrm>
              <a:off x="4909952" y="4785414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5D4A9EBB-F2DD-4A59-8BFD-45A8EE150ED4}"/>
                </a:ext>
              </a:extLst>
            </p:cNvPr>
            <p:cNvSpPr/>
            <p:nvPr/>
          </p:nvSpPr>
          <p:spPr>
            <a:xfrm>
              <a:off x="5243370" y="4785414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A3B3A566-4610-4541-B586-2568D1708DBE}"/>
                </a:ext>
              </a:extLst>
            </p:cNvPr>
            <p:cNvSpPr/>
            <p:nvPr/>
          </p:nvSpPr>
          <p:spPr>
            <a:xfrm>
              <a:off x="5573127" y="4785414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58096A88-7C94-4D59-81FC-390C8CE74F55}"/>
                </a:ext>
              </a:extLst>
            </p:cNvPr>
            <p:cNvSpPr/>
            <p:nvPr/>
          </p:nvSpPr>
          <p:spPr>
            <a:xfrm>
              <a:off x="5898760" y="4785414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2753C46-9A28-4CBE-A9B7-071765009ADB}"/>
                </a:ext>
              </a:extLst>
            </p:cNvPr>
            <p:cNvSpPr/>
            <p:nvPr/>
          </p:nvSpPr>
          <p:spPr>
            <a:xfrm>
              <a:off x="6228517" y="4785414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EF8A78E2-8B10-46F5-9109-9EE14C2111F6}"/>
                </a:ext>
              </a:extLst>
            </p:cNvPr>
            <p:cNvSpPr/>
            <p:nvPr/>
          </p:nvSpPr>
          <p:spPr>
            <a:xfrm>
              <a:off x="6558274" y="4785414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F17A4983-6037-471E-8D61-B83E9202756C}"/>
                </a:ext>
              </a:extLst>
            </p:cNvPr>
            <p:cNvSpPr/>
            <p:nvPr/>
          </p:nvSpPr>
          <p:spPr>
            <a:xfrm>
              <a:off x="4576534" y="5058465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17DD6A54-2BDE-40AC-B27C-D879866DA665}"/>
                </a:ext>
              </a:extLst>
            </p:cNvPr>
            <p:cNvSpPr/>
            <p:nvPr/>
          </p:nvSpPr>
          <p:spPr>
            <a:xfrm>
              <a:off x="4909952" y="5058465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6779A403-B39B-437A-9787-E335759A583A}"/>
                </a:ext>
              </a:extLst>
            </p:cNvPr>
            <p:cNvSpPr/>
            <p:nvPr/>
          </p:nvSpPr>
          <p:spPr>
            <a:xfrm>
              <a:off x="5243370" y="5058465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78D8CFFA-9E6B-471F-AAA7-A2EF47D2F95A}"/>
                </a:ext>
              </a:extLst>
            </p:cNvPr>
            <p:cNvSpPr/>
            <p:nvPr/>
          </p:nvSpPr>
          <p:spPr>
            <a:xfrm>
              <a:off x="5573127" y="5058465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9F25B5AA-C3C5-436B-9779-FEF5C6990F76}"/>
                </a:ext>
              </a:extLst>
            </p:cNvPr>
            <p:cNvSpPr/>
            <p:nvPr/>
          </p:nvSpPr>
          <p:spPr>
            <a:xfrm>
              <a:off x="5898760" y="5058465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E04C3D34-69BC-4337-B5FE-9EFB61BCDF38}"/>
                </a:ext>
              </a:extLst>
            </p:cNvPr>
            <p:cNvSpPr/>
            <p:nvPr/>
          </p:nvSpPr>
          <p:spPr>
            <a:xfrm>
              <a:off x="6228517" y="5058465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1B09DC5E-C706-462B-8630-A5D21A6F3838}"/>
                </a:ext>
              </a:extLst>
            </p:cNvPr>
            <p:cNvSpPr/>
            <p:nvPr/>
          </p:nvSpPr>
          <p:spPr>
            <a:xfrm>
              <a:off x="6558274" y="5058465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F3F64B88-A607-4FDE-B6D6-5FEFB69718C7}"/>
                </a:ext>
              </a:extLst>
            </p:cNvPr>
            <p:cNvSpPr/>
            <p:nvPr/>
          </p:nvSpPr>
          <p:spPr>
            <a:xfrm>
              <a:off x="4576534" y="533151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ED87E423-68AD-4BC3-B32E-8FEFFFD281BF}"/>
                </a:ext>
              </a:extLst>
            </p:cNvPr>
            <p:cNvSpPr/>
            <p:nvPr/>
          </p:nvSpPr>
          <p:spPr>
            <a:xfrm>
              <a:off x="4909952" y="533151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4FC0F125-06F4-4468-B66C-7911DA4895A7}"/>
                </a:ext>
              </a:extLst>
            </p:cNvPr>
            <p:cNvSpPr/>
            <p:nvPr/>
          </p:nvSpPr>
          <p:spPr>
            <a:xfrm>
              <a:off x="5243370" y="533151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7342190E-8DE0-4770-8A8C-FAB30CF5B094}"/>
                </a:ext>
              </a:extLst>
            </p:cNvPr>
            <p:cNvSpPr/>
            <p:nvPr/>
          </p:nvSpPr>
          <p:spPr>
            <a:xfrm>
              <a:off x="5573127" y="533151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54007795-2409-4BE0-AC0B-7C2675718E37}"/>
                </a:ext>
              </a:extLst>
            </p:cNvPr>
            <p:cNvSpPr/>
            <p:nvPr/>
          </p:nvSpPr>
          <p:spPr>
            <a:xfrm>
              <a:off x="5898760" y="533151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FC4DD0AD-E771-4E02-8799-76CD4F3256F7}"/>
                </a:ext>
              </a:extLst>
            </p:cNvPr>
            <p:cNvSpPr/>
            <p:nvPr/>
          </p:nvSpPr>
          <p:spPr>
            <a:xfrm>
              <a:off x="6228517" y="533151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A6B5B9AF-A30F-44DA-A612-99B8E41A159D}"/>
                </a:ext>
              </a:extLst>
            </p:cNvPr>
            <p:cNvSpPr/>
            <p:nvPr/>
          </p:nvSpPr>
          <p:spPr>
            <a:xfrm>
              <a:off x="6558274" y="533151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31CE53C8-6288-4301-A44F-67BCF6215213}"/>
                </a:ext>
              </a:extLst>
            </p:cNvPr>
            <p:cNvCxnSpPr>
              <a:stCxn id="52" idx="4"/>
              <a:endCxn id="60" idx="0"/>
            </p:cNvCxnSpPr>
            <p:nvPr/>
          </p:nvCxnSpPr>
          <p:spPr>
            <a:xfrm>
              <a:off x="4612612" y="4656363"/>
              <a:ext cx="35922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655B33D9-65E4-45E0-A53B-71045B2448DF}"/>
                </a:ext>
              </a:extLst>
            </p:cNvPr>
            <p:cNvCxnSpPr>
              <a:stCxn id="53" idx="4"/>
              <a:endCxn id="61" idx="0"/>
            </p:cNvCxnSpPr>
            <p:nvPr/>
          </p:nvCxnSpPr>
          <p:spPr>
            <a:xfrm>
              <a:off x="4904468" y="4656363"/>
              <a:ext cx="77484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C2DFB5FF-C0D0-4550-A17F-EC02592C9395}"/>
                </a:ext>
              </a:extLst>
            </p:cNvPr>
            <p:cNvCxnSpPr>
              <a:cxnSpLocks/>
              <a:stCxn id="54" idx="4"/>
              <a:endCxn id="62" idx="0"/>
            </p:cNvCxnSpPr>
            <p:nvPr/>
          </p:nvCxnSpPr>
          <p:spPr>
            <a:xfrm>
              <a:off x="5190494" y="4656363"/>
              <a:ext cx="124876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C2F56D2D-51F3-4C1A-B121-F77CC26677D0}"/>
                </a:ext>
              </a:extLst>
            </p:cNvPr>
            <p:cNvCxnSpPr>
              <a:stCxn id="56" idx="4"/>
              <a:endCxn id="63" idx="0"/>
            </p:cNvCxnSpPr>
            <p:nvPr/>
          </p:nvCxnSpPr>
          <p:spPr>
            <a:xfrm flipH="1">
              <a:off x="5645127" y="4656363"/>
              <a:ext cx="129079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0D608E04-1130-4C89-911B-629D62A5EB43}"/>
                </a:ext>
              </a:extLst>
            </p:cNvPr>
            <p:cNvCxnSpPr>
              <a:stCxn id="57" idx="4"/>
              <a:endCxn id="64" idx="0"/>
            </p:cNvCxnSpPr>
            <p:nvPr/>
          </p:nvCxnSpPr>
          <p:spPr>
            <a:xfrm flipH="1">
              <a:off x="5970760" y="4656363"/>
              <a:ext cx="93264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AB64760D-4CC6-466F-9E70-7DE76C82D0D7}"/>
                </a:ext>
              </a:extLst>
            </p:cNvPr>
            <p:cNvCxnSpPr>
              <a:stCxn id="58" idx="4"/>
              <a:endCxn id="65" idx="0"/>
            </p:cNvCxnSpPr>
            <p:nvPr/>
          </p:nvCxnSpPr>
          <p:spPr>
            <a:xfrm flipH="1">
              <a:off x="6300517" y="4656363"/>
              <a:ext cx="53325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4F067BF9-3773-4F9E-859A-0458C769EEA6}"/>
                </a:ext>
              </a:extLst>
            </p:cNvPr>
            <p:cNvCxnSpPr>
              <a:stCxn id="59" idx="4"/>
              <a:endCxn id="66" idx="0"/>
            </p:cNvCxnSpPr>
            <p:nvPr/>
          </p:nvCxnSpPr>
          <p:spPr>
            <a:xfrm flipH="1">
              <a:off x="6630274" y="4656363"/>
              <a:ext cx="13386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9ACAC427-5358-4A87-AB14-CBBABA54E6BB}"/>
                </a:ext>
              </a:extLst>
            </p:cNvPr>
            <p:cNvCxnSpPr>
              <a:cxnSpLocks/>
            </p:cNvCxnSpPr>
            <p:nvPr/>
          </p:nvCxnSpPr>
          <p:spPr>
            <a:xfrm>
              <a:off x="4609314" y="4383312"/>
              <a:ext cx="0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FA43BD6A-AB83-41DE-8CF8-DB0B29E47D86}"/>
                </a:ext>
              </a:extLst>
            </p:cNvPr>
            <p:cNvCxnSpPr>
              <a:cxnSpLocks/>
            </p:cNvCxnSpPr>
            <p:nvPr/>
          </p:nvCxnSpPr>
          <p:spPr>
            <a:xfrm>
              <a:off x="4899110" y="4383312"/>
              <a:ext cx="0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0F0FF568-9BD4-4A63-BFDD-B4582B8B7956}"/>
                </a:ext>
              </a:extLst>
            </p:cNvPr>
            <p:cNvCxnSpPr>
              <a:cxnSpLocks/>
            </p:cNvCxnSpPr>
            <p:nvPr/>
          </p:nvCxnSpPr>
          <p:spPr>
            <a:xfrm>
              <a:off x="5766036" y="4370415"/>
              <a:ext cx="0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01932615-4978-4913-844A-078F2778FA70}"/>
                </a:ext>
              </a:extLst>
            </p:cNvPr>
            <p:cNvCxnSpPr>
              <a:cxnSpLocks/>
            </p:cNvCxnSpPr>
            <p:nvPr/>
          </p:nvCxnSpPr>
          <p:spPr>
            <a:xfrm>
              <a:off x="6057928" y="4381572"/>
              <a:ext cx="0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97C44DEB-B396-466E-9B90-410B9DF84C8B}"/>
                </a:ext>
              </a:extLst>
            </p:cNvPr>
            <p:cNvCxnSpPr>
              <a:cxnSpLocks/>
            </p:cNvCxnSpPr>
            <p:nvPr/>
          </p:nvCxnSpPr>
          <p:spPr>
            <a:xfrm>
              <a:off x="6346637" y="4376511"/>
              <a:ext cx="0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B0B5FEA9-7199-4202-ACD2-57AF841311F0}"/>
                </a:ext>
              </a:extLst>
            </p:cNvPr>
            <p:cNvCxnSpPr>
              <a:cxnSpLocks/>
            </p:cNvCxnSpPr>
            <p:nvPr/>
          </p:nvCxnSpPr>
          <p:spPr>
            <a:xfrm>
              <a:off x="6645227" y="4376511"/>
              <a:ext cx="0" cy="1290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4" name="Image 93">
            <a:extLst>
              <a:ext uri="{FF2B5EF4-FFF2-40B4-BE49-F238E27FC236}">
                <a16:creationId xmlns:a16="http://schemas.microsoft.com/office/drawing/2014/main" id="{4E3A5831-BA6E-494D-BE18-723217A2B2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4" r="8240"/>
          <a:stretch/>
        </p:blipFill>
        <p:spPr>
          <a:xfrm>
            <a:off x="6811941" y="1033491"/>
            <a:ext cx="4389808" cy="3599587"/>
          </a:xfrm>
          <a:prstGeom prst="rect">
            <a:avLst/>
          </a:prstGeom>
        </p:spPr>
      </p:pic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E0407FE3-543B-4A17-8098-73F568B17AB2}"/>
              </a:ext>
            </a:extLst>
          </p:cNvPr>
          <p:cNvCxnSpPr>
            <a:cxnSpLocks/>
          </p:cNvCxnSpPr>
          <p:nvPr/>
        </p:nvCxnSpPr>
        <p:spPr>
          <a:xfrm>
            <a:off x="9562817" y="5777173"/>
            <a:ext cx="9979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>
            <a:extLst>
              <a:ext uri="{FF2B5EF4-FFF2-40B4-BE49-F238E27FC236}">
                <a16:creationId xmlns:a16="http://schemas.microsoft.com/office/drawing/2014/main" id="{BB5F5B95-74BA-49F4-B9AB-01AD9D942CD8}"/>
              </a:ext>
            </a:extLst>
          </p:cNvPr>
          <p:cNvSpPr txBox="1"/>
          <p:nvPr/>
        </p:nvSpPr>
        <p:spPr>
          <a:xfrm>
            <a:off x="9545168" y="5387049"/>
            <a:ext cx="115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250 µm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7" name="Flèche : quatre pointes 96">
            <a:extLst>
              <a:ext uri="{FF2B5EF4-FFF2-40B4-BE49-F238E27FC236}">
                <a16:creationId xmlns:a16="http://schemas.microsoft.com/office/drawing/2014/main" id="{3F7A9FFB-F0B7-429D-8081-41ACFCB3A5BE}"/>
              </a:ext>
            </a:extLst>
          </p:cNvPr>
          <p:cNvSpPr/>
          <p:nvPr/>
        </p:nvSpPr>
        <p:spPr>
          <a:xfrm rot="19171093">
            <a:off x="849577" y="1231408"/>
            <a:ext cx="1752600" cy="1649860"/>
          </a:xfrm>
          <a:prstGeom prst="quadArrow">
            <a:avLst>
              <a:gd name="adj1" fmla="val 2462"/>
              <a:gd name="adj2" fmla="val 1231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8AC1F6F-3DFA-496C-8ADA-8C5347A84546}"/>
              </a:ext>
            </a:extLst>
          </p:cNvPr>
          <p:cNvSpPr txBox="1"/>
          <p:nvPr/>
        </p:nvSpPr>
        <p:spPr>
          <a:xfrm>
            <a:off x="3403358" y="5915954"/>
            <a:ext cx="155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Dislocation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4A2A561-A5FA-4650-9995-8B6F36E53019}"/>
              </a:ext>
            </a:extLst>
          </p:cNvPr>
          <p:cNvCxnSpPr>
            <a:cxnSpLocks/>
            <a:stCxn id="98" idx="1"/>
          </p:cNvCxnSpPr>
          <p:nvPr/>
        </p:nvCxnSpPr>
        <p:spPr>
          <a:xfrm flipH="1" flipV="1">
            <a:off x="2459584" y="4097156"/>
            <a:ext cx="943774" cy="200346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78051463-A8F3-474C-A811-2D74C2756597}"/>
              </a:ext>
            </a:extLst>
          </p:cNvPr>
          <p:cNvCxnSpPr>
            <a:cxnSpLocks/>
          </p:cNvCxnSpPr>
          <p:nvPr/>
        </p:nvCxnSpPr>
        <p:spPr>
          <a:xfrm flipV="1">
            <a:off x="10597110" y="4564625"/>
            <a:ext cx="500400" cy="0"/>
          </a:xfrm>
          <a:prstGeom prst="line">
            <a:avLst/>
          </a:prstGeom>
          <a:ln w="5715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ZoneTexte 101">
            <a:extLst>
              <a:ext uri="{FF2B5EF4-FFF2-40B4-BE49-F238E27FC236}">
                <a16:creationId xmlns:a16="http://schemas.microsoft.com/office/drawing/2014/main" id="{13ACFBD9-877C-44B4-A4E7-7AAB1DC5231C}"/>
              </a:ext>
            </a:extLst>
          </p:cNvPr>
          <p:cNvSpPr txBox="1"/>
          <p:nvPr/>
        </p:nvSpPr>
        <p:spPr>
          <a:xfrm>
            <a:off x="10326862" y="4204848"/>
            <a:ext cx="111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125 µm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E5A15E-4561-413D-BFE7-D3CE4F18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68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7" grpId="0" animBg="1"/>
      <p:bldP spid="22" grpId="0" animBg="1"/>
      <p:bldP spid="23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96" grpId="0"/>
      <p:bldP spid="97" grpId="0" animBg="1"/>
      <p:bldP spid="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463702-4C1A-4577-A94D-408C11E9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cap="none" dirty="0"/>
              <a:t>Change of </a:t>
            </a:r>
            <a:r>
              <a:rPr lang="fr-FR" cap="none" dirty="0" err="1"/>
              <a:t>etching</a:t>
            </a:r>
            <a:r>
              <a:rPr lang="fr-FR" cap="none" dirty="0"/>
              <a:t> </a:t>
            </a:r>
            <a:r>
              <a:rPr lang="fr-FR" cap="none" dirty="0" err="1"/>
              <a:t>device</a:t>
            </a:r>
            <a:r>
              <a:rPr lang="fr-FR" cap="none" dirty="0"/>
              <a:t>: RIE ICP (oxford @ CEA)</a:t>
            </a:r>
            <a:endParaRPr lang="en-US" cap="non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A656F7E-AF49-4504-A3CA-96975BF42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3" y="2026235"/>
            <a:ext cx="4870235" cy="4074446"/>
          </a:xfr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20E4E129-8D84-4EAE-85E3-773A84CEB72F}"/>
              </a:ext>
            </a:extLst>
          </p:cNvPr>
          <p:cNvGrpSpPr/>
          <p:nvPr/>
        </p:nvGrpSpPr>
        <p:grpSpPr>
          <a:xfrm>
            <a:off x="7228669" y="943281"/>
            <a:ext cx="4375791" cy="3792155"/>
            <a:chOff x="6627150" y="860260"/>
            <a:chExt cx="4870235" cy="4074445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ECFA79D-C353-49E7-86F6-99DEC5F85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150" y="860260"/>
              <a:ext cx="4870235" cy="4074445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5D5EAB3-44B6-458F-97C2-4EBF533FE8D5}"/>
                </a:ext>
              </a:extLst>
            </p:cNvPr>
            <p:cNvSpPr txBox="1"/>
            <p:nvPr/>
          </p:nvSpPr>
          <p:spPr>
            <a:xfrm>
              <a:off x="10320459" y="4294343"/>
              <a:ext cx="1089178" cy="363756"/>
            </a:xfrm>
            <a:prstGeom prst="rect">
              <a:avLst/>
            </a:prstGeom>
            <a:solidFill>
              <a:srgbClr val="E08C25"/>
            </a:solidFill>
            <a:ln>
              <a:solidFill>
                <a:srgbClr val="DE8A2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125 µm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6383A3D3-3EB5-44E7-BC97-B59D08D5E6E5}"/>
              </a:ext>
            </a:extLst>
          </p:cNvPr>
          <p:cNvSpPr txBox="1"/>
          <p:nvPr/>
        </p:nvSpPr>
        <p:spPr>
          <a:xfrm>
            <a:off x="10531780" y="1020953"/>
            <a:ext cx="107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Circle 500 µm</a:t>
            </a:r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E94E5D-F1DF-4EB8-A2EE-70C72FF229EB}"/>
              </a:ext>
            </a:extLst>
          </p:cNvPr>
          <p:cNvSpPr txBox="1"/>
          <p:nvPr/>
        </p:nvSpPr>
        <p:spPr>
          <a:xfrm>
            <a:off x="3970511" y="1020953"/>
            <a:ext cx="315736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400 W </a:t>
            </a:r>
            <a:r>
              <a:rPr lang="fr-FR" dirty="0" err="1"/>
              <a:t>Platen</a:t>
            </a:r>
            <a:r>
              <a:rPr lang="fr-FR" dirty="0"/>
              <a:t> + 1600 W ICP</a:t>
            </a:r>
          </a:p>
          <a:p>
            <a:pPr algn="ctr"/>
            <a:r>
              <a:rPr lang="fr-FR" dirty="0"/>
              <a:t>CF</a:t>
            </a:r>
            <a:r>
              <a:rPr lang="fr-FR" baseline="-25000" dirty="0"/>
              <a:t>4</a:t>
            </a:r>
            <a:r>
              <a:rPr lang="fr-FR" dirty="0"/>
              <a:t> 50 </a:t>
            </a:r>
            <a:r>
              <a:rPr lang="fr-FR" dirty="0" err="1"/>
              <a:t>sccm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10 </a:t>
            </a:r>
            <a:r>
              <a:rPr lang="fr-FR" dirty="0" err="1"/>
              <a:t>mTorr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3A43475-3B5C-473C-BBED-50CC3296F091}"/>
              </a:ext>
            </a:extLst>
          </p:cNvPr>
          <p:cNvSpPr txBox="1"/>
          <p:nvPr/>
        </p:nvSpPr>
        <p:spPr>
          <a:xfrm>
            <a:off x="5401778" y="4820665"/>
            <a:ext cx="142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1h </a:t>
            </a:r>
            <a:r>
              <a:rPr lang="fr-FR" b="1" dirty="0" err="1"/>
              <a:t>etching</a:t>
            </a:r>
            <a:endParaRPr lang="fr-FR" b="1" dirty="0"/>
          </a:p>
          <a:p>
            <a:pPr algn="ctr"/>
            <a:r>
              <a:rPr lang="fr-FR" b="1" dirty="0"/>
              <a:t>8,5 µm</a:t>
            </a:r>
            <a:endParaRPr lang="en-US" b="1" dirty="0"/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8F6C13AD-5DBD-4962-BFFA-962C17648C11}"/>
              </a:ext>
            </a:extLst>
          </p:cNvPr>
          <p:cNvSpPr/>
          <p:nvPr/>
        </p:nvSpPr>
        <p:spPr>
          <a:xfrm>
            <a:off x="9864086" y="4861087"/>
            <a:ext cx="218868" cy="1211818"/>
          </a:xfrm>
          <a:prstGeom prst="rightBrace">
            <a:avLst>
              <a:gd name="adj1" fmla="val 30833"/>
              <a:gd name="adj2" fmla="val 5162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EE06A9-701C-4DDF-8136-4D25AC68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Claire Léonhart</a:t>
            </a:r>
            <a:endParaRPr lang="en-US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B00561C-0D34-4C71-84E1-33FAA1CD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AD770B-95A1-4D7B-A8E1-D7B4262AB435}"/>
              </a:ext>
            </a:extLst>
          </p:cNvPr>
          <p:cNvSpPr txBox="1"/>
          <p:nvPr/>
        </p:nvSpPr>
        <p:spPr>
          <a:xfrm>
            <a:off x="5549193" y="5575018"/>
            <a:ext cx="277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Rugosity</a:t>
            </a:r>
            <a:r>
              <a:rPr lang="fr-FR" dirty="0"/>
              <a:t>: </a:t>
            </a:r>
            <a:r>
              <a:rPr lang="fr-FR" b="1" dirty="0"/>
              <a:t>14 nm RMS </a:t>
            </a:r>
          </a:p>
          <a:p>
            <a:r>
              <a:rPr lang="fr-FR" dirty="0"/>
              <a:t>	for 9 nm </a:t>
            </a:r>
            <a:r>
              <a:rPr lang="fr-FR" dirty="0" err="1"/>
              <a:t>initially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AEAF2F-94A4-4D73-9845-48754303FB17}"/>
              </a:ext>
            </a:extLst>
          </p:cNvPr>
          <p:cNvSpPr txBox="1"/>
          <p:nvPr/>
        </p:nvSpPr>
        <p:spPr>
          <a:xfrm>
            <a:off x="85579" y="958909"/>
            <a:ext cx="4280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ICP: </a:t>
            </a:r>
            <a:r>
              <a:rPr lang="en-US" b="1" dirty="0"/>
              <a:t>I</a:t>
            </a:r>
            <a:r>
              <a:rPr lang="en-US" dirty="0"/>
              <a:t>nductively </a:t>
            </a:r>
            <a:r>
              <a:rPr lang="en-US" b="1" dirty="0"/>
              <a:t>C</a:t>
            </a:r>
            <a:r>
              <a:rPr lang="en-US" dirty="0"/>
              <a:t>oupled </a:t>
            </a:r>
            <a:r>
              <a:rPr lang="en-US" b="1" dirty="0"/>
              <a:t>P</a:t>
            </a:r>
            <a:r>
              <a:rPr lang="en-US" dirty="0"/>
              <a:t>lasma, Decoupling plasma density and acceleration with two distinct RF power </a:t>
            </a: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15F58538-4FC3-4A79-BAA7-9B16C2F56C1B}"/>
              </a:ext>
            </a:extLst>
          </p:cNvPr>
          <p:cNvSpPr/>
          <p:nvPr/>
        </p:nvSpPr>
        <p:spPr>
          <a:xfrm>
            <a:off x="6748273" y="4989771"/>
            <a:ext cx="339183" cy="3339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FB1DB28-CCD7-4846-827A-5EB0D696147F}"/>
              </a:ext>
            </a:extLst>
          </p:cNvPr>
          <p:cNvSpPr txBox="1"/>
          <p:nvPr/>
        </p:nvSpPr>
        <p:spPr>
          <a:xfrm>
            <a:off x="7087456" y="4922282"/>
            <a:ext cx="2776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Etching rate = 142 nm/min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3FF5B41-A167-4D9E-AB52-ED2919261716}"/>
              </a:ext>
            </a:extLst>
          </p:cNvPr>
          <p:cNvSpPr txBox="1"/>
          <p:nvPr/>
        </p:nvSpPr>
        <p:spPr>
          <a:xfrm>
            <a:off x="10104774" y="4881169"/>
            <a:ext cx="1920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Compatible with detection device manufacturing requirements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C497D5-377D-4951-8701-D04C5E9C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50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 animBg="1"/>
      <p:bldP spid="8" grpId="0"/>
      <p:bldP spid="19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FE305C-AB67-BEA0-3E61-E71104F0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092575"/>
            <a:ext cx="5157787" cy="1990725"/>
          </a:xfrm>
        </p:spPr>
        <p:txBody>
          <a:bodyPr/>
          <a:lstStyle/>
          <a:p>
            <a:r>
              <a:rPr lang="fr-FR" sz="2400" dirty="0">
                <a:solidFill>
                  <a:srgbClr val="DAD7B3"/>
                </a:solidFill>
              </a:rPr>
              <a:t>Contexte: </a:t>
            </a:r>
            <a:br>
              <a:rPr lang="fr-FR" sz="2400" dirty="0">
                <a:solidFill>
                  <a:srgbClr val="DAD7B3"/>
                </a:solidFill>
              </a:rPr>
            </a:br>
            <a:r>
              <a:rPr lang="fr-FR" sz="2400" cap="none" dirty="0">
                <a:solidFill>
                  <a:srgbClr val="DAD7B3"/>
                </a:solidFill>
              </a:rPr>
              <a:t>Ion </a:t>
            </a:r>
            <a:r>
              <a:rPr lang="fr-FR" sz="2400" cap="none" dirty="0" err="1">
                <a:solidFill>
                  <a:srgbClr val="DAD7B3"/>
                </a:solidFill>
              </a:rPr>
              <a:t>microbeam</a:t>
            </a:r>
            <a:r>
              <a:rPr lang="fr-FR" sz="2400" cap="none" dirty="0">
                <a:solidFill>
                  <a:srgbClr val="DAD7B3"/>
                </a:solidFill>
              </a:rPr>
              <a:t> and monitoring </a:t>
            </a:r>
            <a:endParaRPr lang="fr-FR" dirty="0">
              <a:solidFill>
                <a:srgbClr val="DAD7B3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543FEE-2045-C9BF-FB80-0144422C3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3EDE4509-40B3-1394-4327-C6E7C969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15EA182B-59C7-2A5D-C64E-27AD4597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Claire Léonhart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CCA2D0-0437-490E-974E-C48B7057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2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B8F03-F980-4875-9128-BE67D27E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681378"/>
          </a:xfrm>
        </p:spPr>
        <p:txBody>
          <a:bodyPr>
            <a:normAutofit/>
          </a:bodyPr>
          <a:lstStyle/>
          <a:p>
            <a:r>
              <a:rPr lang="fr-FR" b="0" cap="none" dirty="0" err="1"/>
              <a:t>Microbeam’s</a:t>
            </a:r>
            <a:r>
              <a:rPr lang="fr-FR" b="0" cap="none" dirty="0"/>
              <a:t> </a:t>
            </a:r>
            <a:r>
              <a:rPr lang="fr-FR" b="0" cap="none" dirty="0" err="1"/>
              <a:t>interest</a:t>
            </a:r>
            <a:r>
              <a:rPr lang="fr-FR" b="0" cap="none" dirty="0"/>
              <a:t> in </a:t>
            </a:r>
            <a:r>
              <a:rPr lang="fr-FR" b="0" cap="none" dirty="0" err="1"/>
              <a:t>radiobiology</a:t>
            </a:r>
            <a:r>
              <a:rPr lang="fr-FR" b="0" cap="none" dirty="0"/>
              <a:t> </a:t>
            </a:r>
            <a:endParaRPr lang="en-US" b="0" cap="none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58A0940F-197F-4E57-BA76-B95C70C2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46C9444-1472-4B5A-AE77-E345A73F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Claire Léonhart</a:t>
            </a:r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19DF23E-53F7-4470-890B-A8D1165954A9}"/>
              </a:ext>
            </a:extLst>
          </p:cNvPr>
          <p:cNvSpPr txBox="1"/>
          <p:nvPr/>
        </p:nvSpPr>
        <p:spPr>
          <a:xfrm>
            <a:off x="981762" y="1263650"/>
            <a:ext cx="343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Global </a:t>
            </a:r>
            <a:r>
              <a:rPr lang="en-US" sz="2000" u="sng" dirty="0"/>
              <a:t>irradiation</a:t>
            </a:r>
          </a:p>
          <a:p>
            <a:pPr algn="ctr"/>
            <a:r>
              <a:rPr lang="en-US" sz="2000" dirty="0"/>
              <a:t>Each cell receives a mean number of particle</a:t>
            </a:r>
            <a:endParaRPr lang="en-US" dirty="0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94A2291B-2A16-409D-9D18-9C52D38740B4}"/>
              </a:ext>
            </a:extLst>
          </p:cNvPr>
          <p:cNvSpPr txBox="1"/>
          <p:nvPr/>
        </p:nvSpPr>
        <p:spPr>
          <a:xfrm>
            <a:off x="7029143" y="1263650"/>
            <a:ext cx="3527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Irradiation by </a:t>
            </a:r>
            <a:r>
              <a:rPr lang="en-US" sz="2000" b="1" u="sng" dirty="0"/>
              <a:t>microbeam</a:t>
            </a:r>
          </a:p>
          <a:p>
            <a:pPr algn="ctr"/>
            <a:r>
              <a:rPr lang="en-US" sz="2000" dirty="0"/>
              <a:t>Targeted irradiation</a:t>
            </a:r>
          </a:p>
          <a:p>
            <a:pPr algn="ctr"/>
            <a:r>
              <a:rPr lang="en-US" sz="2000" dirty="0"/>
              <a:t> -&gt; select the irradiated  cells</a:t>
            </a:r>
          </a:p>
          <a:p>
            <a:pPr algn="ctr"/>
            <a:r>
              <a:rPr lang="en-US" sz="2000" dirty="0"/>
              <a:t>  -&gt; select the part of each cell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B528166-F0AB-4291-B8BF-EDD96F28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797" y="2588535"/>
            <a:ext cx="2341584" cy="314770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8717297-F66F-41B1-B6F9-267868C4E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307" y="2820827"/>
            <a:ext cx="2340000" cy="29154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D8B744-3B3A-4BBF-8469-FCB053E7F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469" y="2609844"/>
            <a:ext cx="2340000" cy="312639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868E105-B22C-4C4B-911C-01947D6080E0}"/>
              </a:ext>
            </a:extLst>
          </p:cNvPr>
          <p:cNvSpPr txBox="1"/>
          <p:nvPr/>
        </p:nvSpPr>
        <p:spPr>
          <a:xfrm>
            <a:off x="9607266" y="5780768"/>
            <a:ext cx="189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Irradiated nucleus</a:t>
            </a:r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0E842A9A-EB35-4A4E-9676-0B6169A070C6}"/>
              </a:ext>
            </a:extLst>
          </p:cNvPr>
          <p:cNvSpPr txBox="1"/>
          <p:nvPr/>
        </p:nvSpPr>
        <p:spPr>
          <a:xfrm>
            <a:off x="5724681" y="5780768"/>
            <a:ext cx="210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Irradiated cytoplasm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C8F23E6-9C0D-448A-8763-CF1F2669FE40}"/>
              </a:ext>
            </a:extLst>
          </p:cNvPr>
          <p:cNvCxnSpPr>
            <a:cxnSpLocks/>
          </p:cNvCxnSpPr>
          <p:nvPr/>
        </p:nvCxnSpPr>
        <p:spPr>
          <a:xfrm>
            <a:off x="4945380" y="1112520"/>
            <a:ext cx="0" cy="514644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3386527-DDCF-4449-BEE9-308A24F6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240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A9EBD0-26DF-4D82-A985-02BF8728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614350"/>
          </a:xfrm>
        </p:spPr>
        <p:txBody>
          <a:bodyPr>
            <a:normAutofit/>
          </a:bodyPr>
          <a:lstStyle/>
          <a:p>
            <a:r>
              <a:rPr lang="fr-FR" cap="none" dirty="0" err="1"/>
              <a:t>Two</a:t>
            </a:r>
            <a:r>
              <a:rPr lang="fr-FR" cap="none" dirty="0"/>
              <a:t> </a:t>
            </a:r>
            <a:r>
              <a:rPr lang="fr-FR" cap="none" dirty="0" err="1"/>
              <a:t>microbeam</a:t>
            </a:r>
            <a:r>
              <a:rPr lang="fr-FR" cap="none" dirty="0"/>
              <a:t> line </a:t>
            </a:r>
            <a:r>
              <a:rPr lang="fr-FR" cap="none" dirty="0" err="1"/>
              <a:t>with</a:t>
            </a:r>
            <a:r>
              <a:rPr lang="fr-FR" cap="none" dirty="0"/>
              <a:t> few </a:t>
            </a:r>
            <a:r>
              <a:rPr lang="fr-FR" cap="none" dirty="0" err="1"/>
              <a:t>differences</a:t>
            </a:r>
            <a:endParaRPr lang="fr-FR" cap="none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A6C34595-7EB4-481C-B045-5969D465D7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3330" y="1713053"/>
          <a:ext cx="8925339" cy="3899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F5BECEB9-D27B-479C-902D-2774F9981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14" y="1301453"/>
            <a:ext cx="2176747" cy="1167705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46FDA2-A441-44E0-9F7B-DAAEC08F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2543BD-97D4-4504-8BE2-2D38D06F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Claire Léonhart</a:t>
            </a:r>
            <a:endParaRPr lang="en-US" dirty="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7CC9B093-5916-4A4A-8A34-75B54E9562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4454"/>
          <a:stretch/>
        </p:blipFill>
        <p:spPr>
          <a:xfrm>
            <a:off x="9992393" y="1395692"/>
            <a:ext cx="2164080" cy="82425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E82036-450F-47C0-A9FB-31F04A49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263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291DA-D632-4C7E-9646-FA0B0C61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638101"/>
          </a:xfrm>
        </p:spPr>
        <p:txBody>
          <a:bodyPr>
            <a:normAutofit/>
          </a:bodyPr>
          <a:lstStyle/>
          <a:p>
            <a:r>
              <a:rPr lang="fr-FR" cap="none" dirty="0" err="1"/>
              <a:t>Presentation</a:t>
            </a:r>
            <a:r>
              <a:rPr lang="fr-FR" cap="none" dirty="0"/>
              <a:t> of </a:t>
            </a:r>
            <a:r>
              <a:rPr lang="fr-FR" cap="none" dirty="0" err="1"/>
              <a:t>microbeam</a:t>
            </a:r>
            <a:r>
              <a:rPr lang="fr-FR" cap="none" dirty="0"/>
              <a:t> </a:t>
            </a:r>
            <a:r>
              <a:rPr lang="fr-FR" cap="none" dirty="0" err="1"/>
              <a:t>lines</a:t>
            </a:r>
            <a:endParaRPr lang="fr-FR" cap="non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76DB8D-002B-4725-B53C-80C27877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Claire Léonhart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27BAA5-D273-478E-AB33-6D9361AC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CA99-9B00-4210-AAC8-D607E996EF96}" type="slidenum">
              <a:rPr lang="en-US" smtClean="0"/>
              <a:t>6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7E59B9-695C-4981-B2C2-361224508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0" y="825106"/>
            <a:ext cx="11857560" cy="5611413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CA2537-EDC9-42D5-B019-CA38AD18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81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c 63">
            <a:extLst>
              <a:ext uri="{FF2B5EF4-FFF2-40B4-BE49-F238E27FC236}">
                <a16:creationId xmlns:a16="http://schemas.microsoft.com/office/drawing/2014/main" id="{C37E8C8D-7C71-4040-8686-D008F8FA9EC6}"/>
              </a:ext>
            </a:extLst>
          </p:cNvPr>
          <p:cNvSpPr/>
          <p:nvPr/>
        </p:nvSpPr>
        <p:spPr>
          <a:xfrm flipH="1">
            <a:off x="3201273" y="2591367"/>
            <a:ext cx="374178" cy="894678"/>
          </a:xfrm>
          <a:prstGeom prst="arc">
            <a:avLst>
              <a:gd name="adj1" fmla="val 16694681"/>
              <a:gd name="adj2" fmla="val 4796249"/>
            </a:avLst>
          </a:prstGeom>
          <a:noFill/>
          <a:ln w="2222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71427919-6AD9-4D51-875A-05DFC28092CA}"/>
              </a:ext>
            </a:extLst>
          </p:cNvPr>
          <p:cNvGrpSpPr/>
          <p:nvPr/>
        </p:nvGrpSpPr>
        <p:grpSpPr>
          <a:xfrm>
            <a:off x="520295" y="3042737"/>
            <a:ext cx="2663548" cy="1216484"/>
            <a:chOff x="3122940" y="3335570"/>
            <a:chExt cx="2663548" cy="1216484"/>
          </a:xfrm>
        </p:grpSpPr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953A9C8F-B79E-48C8-8BB5-EAFA282706EA}"/>
                </a:ext>
              </a:extLst>
            </p:cNvPr>
            <p:cNvSpPr/>
            <p:nvPr/>
          </p:nvSpPr>
          <p:spPr>
            <a:xfrm>
              <a:off x="5078813" y="4015885"/>
              <a:ext cx="394256" cy="536169"/>
            </a:xfrm>
            <a:custGeom>
              <a:avLst/>
              <a:gdLst>
                <a:gd name="connsiteX0" fmla="*/ 95714 w 329684"/>
                <a:gd name="connsiteY0" fmla="*/ 0 h 397351"/>
                <a:gd name="connsiteX1" fmla="*/ 49994 w 329684"/>
                <a:gd name="connsiteY1" fmla="*/ 45720 h 397351"/>
                <a:gd name="connsiteX2" fmla="*/ 11894 w 329684"/>
                <a:gd name="connsiteY2" fmla="*/ 129540 h 397351"/>
                <a:gd name="connsiteX3" fmla="*/ 4274 w 329684"/>
                <a:gd name="connsiteY3" fmla="*/ 259080 h 397351"/>
                <a:gd name="connsiteX4" fmla="*/ 72854 w 329684"/>
                <a:gd name="connsiteY4" fmla="*/ 365760 h 397351"/>
                <a:gd name="connsiteX5" fmla="*/ 210014 w 329684"/>
                <a:gd name="connsiteY5" fmla="*/ 396240 h 397351"/>
                <a:gd name="connsiteX6" fmla="*/ 309074 w 329684"/>
                <a:gd name="connsiteY6" fmla="*/ 335280 h 397351"/>
                <a:gd name="connsiteX7" fmla="*/ 324314 w 329684"/>
                <a:gd name="connsiteY7" fmla="*/ 236220 h 397351"/>
                <a:gd name="connsiteX8" fmla="*/ 240494 w 329684"/>
                <a:gd name="connsiteY8" fmla="*/ 213360 h 397351"/>
                <a:gd name="connsiteX9" fmla="*/ 187154 w 329684"/>
                <a:gd name="connsiteY9" fmla="*/ 289560 h 39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9684" h="397351">
                  <a:moveTo>
                    <a:pt x="95714" y="0"/>
                  </a:moveTo>
                  <a:cubicBezTo>
                    <a:pt x="79839" y="12065"/>
                    <a:pt x="63964" y="24130"/>
                    <a:pt x="49994" y="45720"/>
                  </a:cubicBezTo>
                  <a:cubicBezTo>
                    <a:pt x="36024" y="67310"/>
                    <a:pt x="19514" y="93980"/>
                    <a:pt x="11894" y="129540"/>
                  </a:cubicBezTo>
                  <a:cubicBezTo>
                    <a:pt x="4274" y="165100"/>
                    <a:pt x="-5886" y="219710"/>
                    <a:pt x="4274" y="259080"/>
                  </a:cubicBezTo>
                  <a:cubicBezTo>
                    <a:pt x="14434" y="298450"/>
                    <a:pt x="38564" y="342900"/>
                    <a:pt x="72854" y="365760"/>
                  </a:cubicBezTo>
                  <a:cubicBezTo>
                    <a:pt x="107144" y="388620"/>
                    <a:pt x="170644" y="401320"/>
                    <a:pt x="210014" y="396240"/>
                  </a:cubicBezTo>
                  <a:cubicBezTo>
                    <a:pt x="249384" y="391160"/>
                    <a:pt x="290024" y="361950"/>
                    <a:pt x="309074" y="335280"/>
                  </a:cubicBezTo>
                  <a:cubicBezTo>
                    <a:pt x="328124" y="308610"/>
                    <a:pt x="335744" y="256540"/>
                    <a:pt x="324314" y="236220"/>
                  </a:cubicBezTo>
                  <a:cubicBezTo>
                    <a:pt x="312884" y="215900"/>
                    <a:pt x="263354" y="204470"/>
                    <a:pt x="240494" y="213360"/>
                  </a:cubicBezTo>
                  <a:cubicBezTo>
                    <a:pt x="217634" y="222250"/>
                    <a:pt x="202394" y="255905"/>
                    <a:pt x="187154" y="289560"/>
                  </a:cubicBezTo>
                </a:path>
              </a:pathLst>
            </a:custGeom>
            <a:noFill/>
            <a:ln w="4127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rapèze 55">
              <a:extLst>
                <a:ext uri="{FF2B5EF4-FFF2-40B4-BE49-F238E27FC236}">
                  <a16:creationId xmlns:a16="http://schemas.microsoft.com/office/drawing/2014/main" id="{64CC1825-B32A-4C1C-9707-1186202B6685}"/>
                </a:ext>
              </a:extLst>
            </p:cNvPr>
            <p:cNvSpPr/>
            <p:nvPr/>
          </p:nvSpPr>
          <p:spPr>
            <a:xfrm rot="13351348">
              <a:off x="5027927" y="3760510"/>
              <a:ext cx="470748" cy="384180"/>
            </a:xfrm>
            <a:prstGeom prst="trapezoid">
              <a:avLst>
                <a:gd name="adj" fmla="val 55416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37044C48-5BF5-444D-9902-93DE51652F7C}"/>
                </a:ext>
              </a:extLst>
            </p:cNvPr>
            <p:cNvSpPr txBox="1"/>
            <p:nvPr/>
          </p:nvSpPr>
          <p:spPr>
            <a:xfrm>
              <a:off x="3122940" y="3617568"/>
              <a:ext cx="22293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secondary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electrons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B57306B6-A738-41D5-8D5A-FC4C8FFC92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170" y="3549631"/>
              <a:ext cx="661257" cy="120115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F555698E-4221-4EDD-9072-E1A89D82D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3474" y="3336985"/>
              <a:ext cx="403014" cy="167187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ysDash"/>
              <a:miter lim="800000"/>
              <a:headEnd w="sm" len="lg"/>
              <a:tailEnd type="triangle" w="sm" len="lg"/>
            </a:ln>
            <a:effectLst/>
          </p:spPr>
        </p:cxn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91F340CA-BF48-4D14-AD21-AEAE04B96F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078" y="3335570"/>
              <a:ext cx="334406" cy="275526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ysDash"/>
              <a:miter lim="800000"/>
              <a:headEnd w="sm" len="lg"/>
              <a:tailEnd type="triangle" w="sm" len="lg"/>
            </a:ln>
            <a:effectLst/>
          </p:spPr>
        </p:cxn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6901C2E9-D70B-4688-B944-134B35E9AD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1632" y="3335570"/>
              <a:ext cx="241853" cy="37032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ysDash"/>
              <a:miter lim="800000"/>
              <a:headEnd w="sm" len="lg"/>
              <a:tailEnd type="triangle" w="sm" len="lg"/>
            </a:ln>
            <a:effectLst/>
          </p:spPr>
        </p:cxn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41BD7161-F4A1-4740-B974-B0BBB7D96B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2155" y="3335570"/>
              <a:ext cx="121328" cy="45564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ysDash"/>
              <a:miter lim="800000"/>
              <a:headEnd w="sm" len="lg"/>
              <a:tailEnd type="triangle" w="sm" len="lg"/>
            </a:ln>
            <a:effectLst/>
          </p:spPr>
        </p:cxnSp>
      </p:grpSp>
      <p:sp>
        <p:nvSpPr>
          <p:cNvPr id="46" name="Titre 45">
            <a:extLst>
              <a:ext uri="{FF2B5EF4-FFF2-40B4-BE49-F238E27FC236}">
                <a16:creationId xmlns:a16="http://schemas.microsoft.com/office/drawing/2014/main" id="{DAD801DB-73BE-4CFB-A4E6-0AE0487C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545166"/>
          </a:xfrm>
        </p:spPr>
        <p:txBody>
          <a:bodyPr>
            <a:normAutofit/>
          </a:bodyPr>
          <a:lstStyle/>
          <a:p>
            <a:r>
              <a:rPr lang="fr-FR" cap="none" dirty="0" err="1"/>
              <a:t>Microbeam</a:t>
            </a:r>
            <a:r>
              <a:rPr lang="fr-FR" cap="none" dirty="0"/>
              <a:t> monitoring</a:t>
            </a:r>
            <a:endParaRPr lang="en-US" cap="none" dirty="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C627F7E-4726-42C9-A422-D1204142C1BB}"/>
              </a:ext>
            </a:extLst>
          </p:cNvPr>
          <p:cNvSpPr/>
          <p:nvPr/>
        </p:nvSpPr>
        <p:spPr>
          <a:xfrm flipH="1">
            <a:off x="3202697" y="2597963"/>
            <a:ext cx="374178" cy="894678"/>
          </a:xfrm>
          <a:prstGeom prst="arc">
            <a:avLst>
              <a:gd name="adj1" fmla="val 16694681"/>
              <a:gd name="adj2" fmla="val 4796249"/>
            </a:avLst>
          </a:prstGeom>
          <a:noFill/>
          <a:ln w="22225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4ECCD-6DBD-4F04-B94F-A198E33A1956}"/>
              </a:ext>
            </a:extLst>
          </p:cNvPr>
          <p:cNvSpPr/>
          <p:nvPr/>
        </p:nvSpPr>
        <p:spPr>
          <a:xfrm>
            <a:off x="3289806" y="1635724"/>
            <a:ext cx="90867" cy="986779"/>
          </a:xfrm>
          <a:prstGeom prst="rect">
            <a:avLst/>
          </a:prstGeom>
          <a:solidFill>
            <a:srgbClr val="E7E6E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CF33B6-FB6E-464F-9373-CEB93CC763ED}"/>
              </a:ext>
            </a:extLst>
          </p:cNvPr>
          <p:cNvSpPr txBox="1"/>
          <p:nvPr/>
        </p:nvSpPr>
        <p:spPr>
          <a:xfrm>
            <a:off x="453326" y="2542326"/>
            <a:ext cx="1007976" cy="60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ions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8EC7FF9-3672-4A94-9E1A-7A1C5BD28102}"/>
              </a:ext>
            </a:extLst>
          </p:cNvPr>
          <p:cNvCxnSpPr>
            <a:cxnSpLocks/>
          </p:cNvCxnSpPr>
          <p:nvPr/>
        </p:nvCxnSpPr>
        <p:spPr>
          <a:xfrm>
            <a:off x="868648" y="1411935"/>
            <a:ext cx="2423102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8CDEA99-702F-4245-BA95-AB467727DF6D}"/>
              </a:ext>
            </a:extLst>
          </p:cNvPr>
          <p:cNvCxnSpPr>
            <a:cxnSpLocks/>
          </p:cNvCxnSpPr>
          <p:nvPr/>
        </p:nvCxnSpPr>
        <p:spPr>
          <a:xfrm flipH="1">
            <a:off x="3357021" y="1411935"/>
            <a:ext cx="202698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3B94B2E-97DF-45CD-88BF-3D6F12E1EBF2}"/>
              </a:ext>
            </a:extLst>
          </p:cNvPr>
          <p:cNvCxnSpPr>
            <a:cxnSpLocks/>
          </p:cNvCxnSpPr>
          <p:nvPr/>
        </p:nvCxnSpPr>
        <p:spPr>
          <a:xfrm flipH="1">
            <a:off x="5128531" y="1411935"/>
            <a:ext cx="649770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C0BB33C-C6E0-4E3E-9694-0431303A56CC}"/>
              </a:ext>
            </a:extLst>
          </p:cNvPr>
          <p:cNvCxnSpPr>
            <a:cxnSpLocks/>
          </p:cNvCxnSpPr>
          <p:nvPr/>
        </p:nvCxnSpPr>
        <p:spPr>
          <a:xfrm flipH="1">
            <a:off x="407217" y="1411462"/>
            <a:ext cx="504001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B3A538C1-7EB7-495D-A4C0-C7691B644B8D}"/>
              </a:ext>
            </a:extLst>
          </p:cNvPr>
          <p:cNvSpPr txBox="1"/>
          <p:nvPr/>
        </p:nvSpPr>
        <p:spPr>
          <a:xfrm>
            <a:off x="5242263" y="1087704"/>
            <a:ext cx="46486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air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07E9BBC-FEDD-4A30-8006-DBF6C305F43E}"/>
              </a:ext>
            </a:extLst>
          </p:cNvPr>
          <p:cNvCxnSpPr>
            <a:cxnSpLocks/>
          </p:cNvCxnSpPr>
          <p:nvPr/>
        </p:nvCxnSpPr>
        <p:spPr>
          <a:xfrm>
            <a:off x="2669257" y="2123146"/>
            <a:ext cx="559445" cy="64919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14CCDE0-67A2-4F8D-BC85-0F5DD5E98A60}"/>
              </a:ext>
            </a:extLst>
          </p:cNvPr>
          <p:cNvGrpSpPr/>
          <p:nvPr/>
        </p:nvGrpSpPr>
        <p:grpSpPr>
          <a:xfrm>
            <a:off x="5182592" y="2543383"/>
            <a:ext cx="1473300" cy="1334489"/>
            <a:chOff x="7591488" y="2940350"/>
            <a:chExt cx="1026942" cy="105343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F02D4521-0B06-4878-882F-5FE7E75F8427}"/>
                </a:ext>
              </a:extLst>
            </p:cNvPr>
            <p:cNvGrpSpPr/>
            <p:nvPr/>
          </p:nvGrpSpPr>
          <p:grpSpPr>
            <a:xfrm>
              <a:off x="7735512" y="2940350"/>
              <a:ext cx="716342" cy="712273"/>
              <a:chOff x="7193279" y="2901140"/>
              <a:chExt cx="563032" cy="527860"/>
            </a:xfrm>
            <a:solidFill>
              <a:srgbClr val="A5A5A5">
                <a:lumMod val="40000"/>
                <a:lumOff val="60000"/>
              </a:srgbClr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CC7E84-E8B5-4DF3-B995-49450985DDDF}"/>
                  </a:ext>
                </a:extLst>
              </p:cNvPr>
              <p:cNvSpPr/>
              <p:nvPr/>
            </p:nvSpPr>
            <p:spPr>
              <a:xfrm>
                <a:off x="7273407" y="2901140"/>
                <a:ext cx="384752" cy="527852"/>
              </a:xfrm>
              <a:prstGeom prst="rect">
                <a:avLst/>
              </a:prstGeom>
              <a:grpFill/>
              <a:ln w="635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E406ED6B-5EA4-4191-A08F-EEF8B7BDACC7}"/>
                  </a:ext>
                </a:extLst>
              </p:cNvPr>
              <p:cNvSpPr/>
              <p:nvPr/>
            </p:nvSpPr>
            <p:spPr>
              <a:xfrm>
                <a:off x="7193279" y="2901140"/>
                <a:ext cx="174171" cy="527860"/>
              </a:xfrm>
              <a:prstGeom prst="ellipse">
                <a:avLst/>
              </a:prstGeom>
              <a:grpFill/>
              <a:ln w="635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5228138D-6718-431C-A0D9-D23752DA5587}"/>
                  </a:ext>
                </a:extLst>
              </p:cNvPr>
              <p:cNvSpPr/>
              <p:nvPr/>
            </p:nvSpPr>
            <p:spPr>
              <a:xfrm>
                <a:off x="7547304" y="2902266"/>
                <a:ext cx="209007" cy="525600"/>
              </a:xfrm>
              <a:prstGeom prst="arc">
                <a:avLst>
                  <a:gd name="adj1" fmla="val 16035119"/>
                  <a:gd name="adj2" fmla="val 5530370"/>
                </a:avLst>
              </a:prstGeom>
              <a:grpFill/>
              <a:ln w="6350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A768EF-F3D9-4354-AE11-5D63A17FD6EB}"/>
                </a:ext>
              </a:extLst>
            </p:cNvPr>
            <p:cNvSpPr/>
            <p:nvPr/>
          </p:nvSpPr>
          <p:spPr>
            <a:xfrm>
              <a:off x="7793347" y="3107051"/>
              <a:ext cx="84437" cy="388610"/>
            </a:xfrm>
            <a:prstGeom prst="rect">
              <a:avLst/>
            </a:prstGeom>
            <a:solidFill>
              <a:srgbClr val="A5A5A5">
                <a:lumMod val="40000"/>
                <a:lumOff val="60000"/>
              </a:srgbClr>
            </a:solidFill>
            <a:ln w="635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B0FA17F-1941-4F09-A3C3-8E661409E904}"/>
                </a:ext>
              </a:extLst>
            </p:cNvPr>
            <p:cNvSpPr/>
            <p:nvPr/>
          </p:nvSpPr>
          <p:spPr>
            <a:xfrm>
              <a:off x="7759310" y="3107051"/>
              <a:ext cx="73187" cy="388616"/>
            </a:xfrm>
            <a:prstGeom prst="ellipse">
              <a:avLst/>
            </a:prstGeom>
            <a:solidFill>
              <a:srgbClr val="A5A5A5">
                <a:lumMod val="20000"/>
                <a:lumOff val="80000"/>
              </a:srgbClr>
            </a:solidFill>
            <a:ln w="635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8D917F15-9B88-4948-9F87-DFCE8D876794}"/>
                </a:ext>
              </a:extLst>
            </p:cNvPr>
            <p:cNvSpPr/>
            <p:nvPr/>
          </p:nvSpPr>
          <p:spPr>
            <a:xfrm>
              <a:off x="7849659" y="3107880"/>
              <a:ext cx="45868" cy="386952"/>
            </a:xfrm>
            <a:prstGeom prst="arc">
              <a:avLst>
                <a:gd name="adj1" fmla="val 16035119"/>
                <a:gd name="adj2" fmla="val 5530370"/>
              </a:avLst>
            </a:prstGeom>
            <a:solidFill>
              <a:srgbClr val="A5A5A5">
                <a:lumMod val="40000"/>
                <a:lumOff val="60000"/>
              </a:srgbClr>
            </a:solidFill>
            <a:ln w="635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7A6CA88-4BCA-4AFE-8702-A0EBF03F3E64}"/>
                </a:ext>
              </a:extLst>
            </p:cNvPr>
            <p:cNvSpPr txBox="1"/>
            <p:nvPr/>
          </p:nvSpPr>
          <p:spPr>
            <a:xfrm>
              <a:off x="7591488" y="3750831"/>
              <a:ext cx="1026942" cy="242957"/>
            </a:xfrm>
            <a:prstGeom prst="rect">
              <a:avLst/>
            </a:prstGeom>
            <a:noFill/>
            <a:ln>
              <a:solidFill>
                <a:srgbClr val="E7E6E6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PIPS detector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Croix 23">
            <a:extLst>
              <a:ext uri="{FF2B5EF4-FFF2-40B4-BE49-F238E27FC236}">
                <a16:creationId xmlns:a16="http://schemas.microsoft.com/office/drawing/2014/main" id="{608A60BB-D852-4B22-91BA-9D4988980917}"/>
              </a:ext>
            </a:extLst>
          </p:cNvPr>
          <p:cNvSpPr/>
          <p:nvPr/>
        </p:nvSpPr>
        <p:spPr>
          <a:xfrm rot="2693094">
            <a:off x="5138583" y="2310459"/>
            <a:ext cx="1404000" cy="1402816"/>
          </a:xfrm>
          <a:prstGeom prst="plus">
            <a:avLst>
              <a:gd name="adj" fmla="val 47346"/>
            </a:avLst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B4298EE-F97A-4C27-BFA1-0ED804F2FB5D}"/>
              </a:ext>
            </a:extLst>
          </p:cNvPr>
          <p:cNvCxnSpPr>
            <a:cxnSpLocks/>
          </p:cNvCxnSpPr>
          <p:nvPr/>
        </p:nvCxnSpPr>
        <p:spPr>
          <a:xfrm flipV="1">
            <a:off x="1199056" y="3011945"/>
            <a:ext cx="3983537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52AC48E-81E4-4876-B153-4E2635EEF563}"/>
              </a:ext>
            </a:extLst>
          </p:cNvPr>
          <p:cNvGrpSpPr/>
          <p:nvPr/>
        </p:nvGrpSpPr>
        <p:grpSpPr>
          <a:xfrm>
            <a:off x="3464491" y="1670399"/>
            <a:ext cx="220036" cy="2765167"/>
            <a:chOff x="7619219" y="1467288"/>
            <a:chExt cx="238615" cy="276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301BD4-3E66-4536-A4E8-B89922C2449D}"/>
                </a:ext>
              </a:extLst>
            </p:cNvPr>
            <p:cNvSpPr/>
            <p:nvPr/>
          </p:nvSpPr>
          <p:spPr>
            <a:xfrm>
              <a:off x="7811395" y="2414777"/>
              <a:ext cx="46439" cy="90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3BA05A-8AFC-4F5C-BE97-E1271E9B1C36}"/>
                </a:ext>
              </a:extLst>
            </p:cNvPr>
            <p:cNvSpPr/>
            <p:nvPr/>
          </p:nvSpPr>
          <p:spPr>
            <a:xfrm>
              <a:off x="7619617" y="1467288"/>
              <a:ext cx="238215" cy="94916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AF475-1461-4F2F-ACB2-90C4E7D074B6}"/>
                </a:ext>
              </a:extLst>
            </p:cNvPr>
            <p:cNvSpPr/>
            <p:nvPr/>
          </p:nvSpPr>
          <p:spPr>
            <a:xfrm>
              <a:off x="7619219" y="3282770"/>
              <a:ext cx="238215" cy="94916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F67098B-F451-4D35-9D56-0FA7BDDAC2BC}"/>
                </a:ext>
              </a:extLst>
            </p:cNvPr>
            <p:cNvGrpSpPr/>
            <p:nvPr/>
          </p:nvGrpSpPr>
          <p:grpSpPr>
            <a:xfrm>
              <a:off x="7629914" y="2410150"/>
              <a:ext cx="208274" cy="878083"/>
              <a:chOff x="9601171" y="2086165"/>
              <a:chExt cx="137889" cy="66837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F42A812-C963-49BA-AC27-68CA8F577942}"/>
                  </a:ext>
                </a:extLst>
              </p:cNvPr>
              <p:cNvSpPr/>
              <p:nvPr/>
            </p:nvSpPr>
            <p:spPr>
              <a:xfrm>
                <a:off x="9601171" y="2086165"/>
                <a:ext cx="122413" cy="668372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A017E7B4-F6EB-41B5-ACC9-C9CA380881F9}"/>
                  </a:ext>
                </a:extLst>
              </p:cNvPr>
              <p:cNvSpPr/>
              <p:nvPr/>
            </p:nvSpPr>
            <p:spPr>
              <a:xfrm>
                <a:off x="9619479" y="2113031"/>
                <a:ext cx="50577" cy="85984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A947C7F7-95B0-4925-BC92-0CF3ACC2424E}"/>
                  </a:ext>
                </a:extLst>
              </p:cNvPr>
              <p:cNvSpPr/>
              <p:nvPr/>
            </p:nvSpPr>
            <p:spPr>
              <a:xfrm>
                <a:off x="9654561" y="2266396"/>
                <a:ext cx="50577" cy="85984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DE82CF75-CB07-4163-A6B7-FA4B3FDB683C}"/>
                  </a:ext>
                </a:extLst>
              </p:cNvPr>
              <p:cNvSpPr/>
              <p:nvPr/>
            </p:nvSpPr>
            <p:spPr>
              <a:xfrm>
                <a:off x="9648714" y="2397040"/>
                <a:ext cx="50577" cy="85984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3DA60933-DA3C-44AF-8F0F-BA1E79D45EBE}"/>
                  </a:ext>
                </a:extLst>
              </p:cNvPr>
              <p:cNvSpPr/>
              <p:nvPr/>
            </p:nvSpPr>
            <p:spPr>
              <a:xfrm>
                <a:off x="9625326" y="2533366"/>
                <a:ext cx="50577" cy="85984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Corde 35">
                <a:extLst>
                  <a:ext uri="{FF2B5EF4-FFF2-40B4-BE49-F238E27FC236}">
                    <a16:creationId xmlns:a16="http://schemas.microsoft.com/office/drawing/2014/main" id="{36F479DB-704C-48EF-AFA6-5476ECE6D9DC}"/>
                  </a:ext>
                </a:extLst>
              </p:cNvPr>
              <p:cNvSpPr/>
              <p:nvPr/>
            </p:nvSpPr>
            <p:spPr>
              <a:xfrm rot="1388018">
                <a:off x="9665423" y="2674934"/>
                <a:ext cx="73637" cy="63535"/>
              </a:xfrm>
              <a:prstGeom prst="chord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67821ECE-0C9D-4E35-8822-63ACB82BC2ED}"/>
              </a:ext>
            </a:extLst>
          </p:cNvPr>
          <p:cNvCxnSpPr>
            <a:cxnSpLocks/>
          </p:cNvCxnSpPr>
          <p:nvPr/>
        </p:nvCxnSpPr>
        <p:spPr>
          <a:xfrm flipV="1">
            <a:off x="1198828" y="3011866"/>
            <a:ext cx="2385112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F8DD2455-F851-4CF2-B3B3-76D8383063AC}"/>
              </a:ext>
            </a:extLst>
          </p:cNvPr>
          <p:cNvSpPr/>
          <p:nvPr/>
        </p:nvSpPr>
        <p:spPr>
          <a:xfrm>
            <a:off x="3289806" y="3448788"/>
            <a:ext cx="90867" cy="986779"/>
          </a:xfrm>
          <a:prstGeom prst="rect">
            <a:avLst/>
          </a:prstGeom>
          <a:solidFill>
            <a:srgbClr val="E7E6E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1ADA7DC-6AB4-4D3E-A217-E48F14DA6CCD}"/>
              </a:ext>
            </a:extLst>
          </p:cNvPr>
          <p:cNvSpPr txBox="1"/>
          <p:nvPr/>
        </p:nvSpPr>
        <p:spPr>
          <a:xfrm>
            <a:off x="1358176" y="1733118"/>
            <a:ext cx="181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sz="14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US" sz="1400" kern="0" baseline="-25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4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1400" kern="0" baseline="-25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14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extraction window 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3D68B9A-DAA3-4989-AE06-42D06C3CB029}"/>
              </a:ext>
            </a:extLst>
          </p:cNvPr>
          <p:cNvSpPr txBox="1"/>
          <p:nvPr/>
        </p:nvSpPr>
        <p:spPr>
          <a:xfrm>
            <a:off x="344681" y="1061693"/>
            <a:ext cx="94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vacuum</a:t>
            </a:r>
          </a:p>
        </p:txBody>
      </p:sp>
      <p:sp>
        <p:nvSpPr>
          <p:cNvPr id="53" name="Espace réservé de la date 52">
            <a:extLst>
              <a:ext uri="{FF2B5EF4-FFF2-40B4-BE49-F238E27FC236}">
                <a16:creationId xmlns:a16="http://schemas.microsoft.com/office/drawing/2014/main" id="{21680F94-BFD3-490E-B87B-5F70AA58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  <a:endParaRPr lang="en-US" dirty="0"/>
          </a:p>
        </p:txBody>
      </p:sp>
      <p:sp>
        <p:nvSpPr>
          <p:cNvPr id="54" name="Espace réservé du pied de page 53">
            <a:extLst>
              <a:ext uri="{FF2B5EF4-FFF2-40B4-BE49-F238E27FC236}">
                <a16:creationId xmlns:a16="http://schemas.microsoft.com/office/drawing/2014/main" id="{64825406-A6CD-40CB-8A85-E91D0FED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Claire Léonhart</a:t>
            </a:r>
            <a:endParaRPr lang="en-US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40EE0819-9732-4CED-B7A4-DA389CE00247}"/>
              </a:ext>
            </a:extLst>
          </p:cNvPr>
          <p:cNvSpPr txBox="1"/>
          <p:nvPr/>
        </p:nvSpPr>
        <p:spPr>
          <a:xfrm>
            <a:off x="1332460" y="3611612"/>
            <a:ext cx="1700188" cy="584775"/>
          </a:xfrm>
          <a:prstGeom prst="rect">
            <a:avLst/>
          </a:prstGeom>
          <a:noFill/>
          <a:ln>
            <a:solidFill>
              <a:srgbClr val="E7E6E6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Activ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Diamond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window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87476AB-CD07-4BDC-AED2-38C831E2815C}"/>
              </a:ext>
            </a:extLst>
          </p:cNvPr>
          <p:cNvSpPr txBox="1"/>
          <p:nvPr/>
        </p:nvSpPr>
        <p:spPr>
          <a:xfrm>
            <a:off x="195384" y="4536004"/>
            <a:ext cx="4392000" cy="173945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 algn="ctr"/>
            <a:r>
              <a:rPr lang="fr-FR" sz="1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Chaneltron</a:t>
            </a:r>
            <a:r>
              <a:rPr lang="fr-FR" sz="1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detector</a:t>
            </a:r>
          </a:p>
          <a:p>
            <a:pPr marL="285750" indent="-285750"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sz="1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Efficient </a:t>
            </a:r>
            <a:r>
              <a:rPr lang="fr-FR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detection</a:t>
            </a:r>
            <a:r>
              <a:rPr lang="fr-FR" sz="1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fr-FR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carbon</a:t>
            </a:r>
            <a:r>
              <a:rPr lang="fr-FR" sz="1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fr-FR" sz="16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oxygen</a:t>
            </a:r>
            <a:r>
              <a:rPr lang="fr-FR" sz="1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ions</a:t>
            </a:r>
          </a:p>
          <a:p>
            <a:pPr marL="285750" indent="-285750"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Efficient detection of alpha particle but need to adapt the extraction window </a:t>
            </a:r>
          </a:p>
          <a:p>
            <a:pPr defTabSz="269875">
              <a:buClr>
                <a:srgbClr val="92D050"/>
              </a:buClr>
              <a:buSzPct val="150000"/>
            </a:pPr>
            <a:r>
              <a:rPr lang="en-US" sz="1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Not efficient for protons</a:t>
            </a:r>
          </a:p>
          <a:p>
            <a:pPr marL="803275" defTabSz="269875">
              <a:lnSpc>
                <a:spcPct val="200000"/>
              </a:lnSpc>
              <a:buClr>
                <a:srgbClr val="92D050"/>
              </a:buClr>
              <a:buSzPct val="150000"/>
            </a:pPr>
            <a:r>
              <a:rPr lang="en-US" sz="1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</a:t>
            </a:r>
            <a:r>
              <a:rPr lang="en-US" sz="1600" kern="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(Lalanne, 2023, PhD thesis)</a:t>
            </a:r>
            <a:r>
              <a:rPr lang="fr-FR" sz="1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16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ED92F2D7-98E1-49B2-B7F4-515611E9DEC8}"/>
              </a:ext>
            </a:extLst>
          </p:cNvPr>
          <p:cNvSpPr txBox="1"/>
          <p:nvPr/>
        </p:nvSpPr>
        <p:spPr>
          <a:xfrm>
            <a:off x="232452" y="5474808"/>
            <a:ext cx="441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</a:t>
            </a:r>
            <a:endParaRPr lang="en-US" sz="2400" dirty="0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1EE97D20-355A-428C-8338-CEE4D7DE87DE}"/>
              </a:ext>
            </a:extLst>
          </p:cNvPr>
          <p:cNvSpPr txBox="1"/>
          <p:nvPr/>
        </p:nvSpPr>
        <p:spPr>
          <a:xfrm>
            <a:off x="5408618" y="4128634"/>
            <a:ext cx="4392000" cy="14773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detector must be able to:</a:t>
            </a:r>
          </a:p>
          <a:p>
            <a:pPr marL="269875"/>
            <a:r>
              <a:rPr lang="en-US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efficiently detect protons as well as heavier ions</a:t>
            </a:r>
          </a:p>
          <a:p>
            <a:pPr marL="269875"/>
            <a:r>
              <a:rPr lang="en-US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count ions at very low (single ion) and high beam intensities (10</a:t>
            </a:r>
            <a:r>
              <a:rPr lang="en-US" kern="0" baseline="30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particle.s</a:t>
            </a:r>
            <a:r>
              <a:rPr lang="en-US" kern="0" baseline="30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-1</a:t>
            </a:r>
            <a:r>
              <a:rPr lang="en-US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fr-FR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D86A48E4-F347-4128-8942-8981A33D2F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09" y="550278"/>
            <a:ext cx="2578036" cy="1933527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6FC45B05-F902-4C4A-8C42-0AC2311DC313}"/>
              </a:ext>
            </a:extLst>
          </p:cNvPr>
          <p:cNvSpPr txBox="1"/>
          <p:nvPr/>
        </p:nvSpPr>
        <p:spPr>
          <a:xfrm>
            <a:off x="9313926" y="757626"/>
            <a:ext cx="2578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Sample holder - Produced by the Detector, Instrumentation and Electronics Departments at LPSC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4B4D6E-DD2D-4256-B4FA-AEE5247D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6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" grpId="0" animBg="1"/>
      <p:bldP spid="24" grpId="0" animBg="1"/>
      <p:bldP spid="24" grpId="1" animBg="1"/>
      <p:bldP spid="51" grpId="0"/>
      <p:bldP spid="65" grpId="0" animBg="1"/>
      <p:bldP spid="47" grpId="0" animBg="1"/>
      <p:bldP spid="47" grpId="1" animBg="1"/>
      <p:bldP spid="66" grpId="0"/>
      <p:bldP spid="66" grpId="1"/>
      <p:bldP spid="68" grpId="0" animBg="1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>
            <a:extLst>
              <a:ext uri="{FF2B5EF4-FFF2-40B4-BE49-F238E27FC236}">
                <a16:creationId xmlns:a16="http://schemas.microsoft.com/office/drawing/2014/main" id="{62B38811-E8EA-4449-9CD2-E1E0227EF1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t="33450" r="23567" b="28772"/>
          <a:stretch/>
        </p:blipFill>
        <p:spPr>
          <a:xfrm>
            <a:off x="3975532" y="4622564"/>
            <a:ext cx="2109778" cy="1588481"/>
          </a:xfrm>
          <a:prstGeom prst="rect">
            <a:avLst/>
          </a:prstGeom>
        </p:spPr>
      </p:pic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E877B797-75E9-4656-9B0A-DF2B00E78FF8}"/>
              </a:ext>
            </a:extLst>
          </p:cNvPr>
          <p:cNvCxnSpPr/>
          <p:nvPr/>
        </p:nvCxnSpPr>
        <p:spPr>
          <a:xfrm flipV="1">
            <a:off x="4971026" y="1613830"/>
            <a:ext cx="0" cy="6870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D8954893-C0D3-41EA-B1AF-9893D0AD4427}"/>
              </a:ext>
            </a:extLst>
          </p:cNvPr>
          <p:cNvSpPr/>
          <p:nvPr/>
        </p:nvSpPr>
        <p:spPr>
          <a:xfrm>
            <a:off x="1017079" y="2286352"/>
            <a:ext cx="4311645" cy="74237"/>
          </a:xfrm>
          <a:prstGeom prst="rect">
            <a:avLst/>
          </a:prstGeom>
          <a:solidFill>
            <a:srgbClr val="865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1D1A2E6D-7296-471A-A83B-A2332762D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t="3629" r="23292" b="5504"/>
          <a:stretch/>
        </p:blipFill>
        <p:spPr>
          <a:xfrm>
            <a:off x="7343211" y="1607633"/>
            <a:ext cx="664164" cy="1973362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9E64566D-F77E-4C0E-95C4-21A8B151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10" t="9424"/>
          <a:stretch/>
        </p:blipFill>
        <p:spPr>
          <a:xfrm>
            <a:off x="5671281" y="4020351"/>
            <a:ext cx="606437" cy="7505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FC7D263-0F33-40AC-BBB8-E949496D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602300"/>
          </a:xfrm>
        </p:spPr>
        <p:txBody>
          <a:bodyPr>
            <a:normAutofit/>
          </a:bodyPr>
          <a:lstStyle/>
          <a:p>
            <a:r>
              <a:rPr lang="en-US" cap="none" dirty="0"/>
              <a:t>The diamond as a solid-state ionization chamber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52270C-C559-40BD-9C9F-161EC08901EA}"/>
              </a:ext>
            </a:extLst>
          </p:cNvPr>
          <p:cNvSpPr/>
          <p:nvPr/>
        </p:nvSpPr>
        <p:spPr>
          <a:xfrm>
            <a:off x="831991" y="2352775"/>
            <a:ext cx="4680857" cy="16295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5D3311-B76E-4776-9C00-BBE831699D4A}"/>
              </a:ext>
            </a:extLst>
          </p:cNvPr>
          <p:cNvSpPr/>
          <p:nvPr/>
        </p:nvSpPr>
        <p:spPr>
          <a:xfrm>
            <a:off x="1024586" y="3976108"/>
            <a:ext cx="4311645" cy="74237"/>
          </a:xfrm>
          <a:prstGeom prst="rect">
            <a:avLst/>
          </a:prstGeom>
          <a:solidFill>
            <a:srgbClr val="865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A78FE7-529F-446A-A1FB-C40B0B0F2E01}"/>
              </a:ext>
            </a:extLst>
          </p:cNvPr>
          <p:cNvSpPr txBox="1"/>
          <p:nvPr/>
        </p:nvSpPr>
        <p:spPr>
          <a:xfrm>
            <a:off x="1961805" y="1712280"/>
            <a:ext cx="2167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Incident </a:t>
            </a:r>
            <a:r>
              <a:rPr lang="fr-FR" sz="2000" dirty="0" err="1"/>
              <a:t>particle</a:t>
            </a:r>
            <a:endParaRPr lang="en-US" sz="2000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8DCA6FD-0EBE-4278-AA5F-FE2AA3CB2CDE}"/>
              </a:ext>
            </a:extLst>
          </p:cNvPr>
          <p:cNvCxnSpPr>
            <a:cxnSpLocks/>
          </p:cNvCxnSpPr>
          <p:nvPr/>
        </p:nvCxnSpPr>
        <p:spPr>
          <a:xfrm>
            <a:off x="1500901" y="1568766"/>
            <a:ext cx="2536914" cy="293626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E32860A-D0F2-47E6-B202-72B35205DC79}"/>
              </a:ext>
            </a:extLst>
          </p:cNvPr>
          <p:cNvGrpSpPr/>
          <p:nvPr/>
        </p:nvGrpSpPr>
        <p:grpSpPr>
          <a:xfrm>
            <a:off x="1816390" y="2263419"/>
            <a:ext cx="279376" cy="369332"/>
            <a:chOff x="3162138" y="3586525"/>
            <a:chExt cx="279376" cy="36933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93E6C181-C03D-4BEA-88AA-3D788DDE1DDC}"/>
                </a:ext>
              </a:extLst>
            </p:cNvPr>
            <p:cNvSpPr/>
            <p:nvPr/>
          </p:nvSpPr>
          <p:spPr>
            <a:xfrm>
              <a:off x="3189514" y="3650448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4C724C6-6B40-4543-B67A-9CD6AF5363B7}"/>
                </a:ext>
              </a:extLst>
            </p:cNvPr>
            <p:cNvSpPr txBox="1"/>
            <p:nvPr/>
          </p:nvSpPr>
          <p:spPr>
            <a:xfrm>
              <a:off x="3162138" y="3586525"/>
              <a:ext cx="2503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  <a:endParaRPr lang="en-US" dirty="0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8E853D0-0F5B-4867-926D-FFB56414A040}"/>
              </a:ext>
            </a:extLst>
          </p:cNvPr>
          <p:cNvGrpSpPr/>
          <p:nvPr/>
        </p:nvGrpSpPr>
        <p:grpSpPr>
          <a:xfrm>
            <a:off x="2005388" y="2488420"/>
            <a:ext cx="283205" cy="369332"/>
            <a:chOff x="3158309" y="3583136"/>
            <a:chExt cx="283205" cy="369332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C338DDC-7289-41CB-9BF0-D9358090E2BA}"/>
                </a:ext>
              </a:extLst>
            </p:cNvPr>
            <p:cNvSpPr/>
            <p:nvPr/>
          </p:nvSpPr>
          <p:spPr>
            <a:xfrm>
              <a:off x="3189514" y="3650448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38424AA-6E6D-4F58-8B8D-2C73A3138548}"/>
                </a:ext>
              </a:extLst>
            </p:cNvPr>
            <p:cNvSpPr txBox="1"/>
            <p:nvPr/>
          </p:nvSpPr>
          <p:spPr>
            <a:xfrm>
              <a:off x="3158309" y="3583136"/>
              <a:ext cx="2503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  <a:endParaRPr lang="en-US" dirty="0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BFCC54D-FB7E-4919-AFC7-ADFBE6EA567A}"/>
              </a:ext>
            </a:extLst>
          </p:cNvPr>
          <p:cNvGrpSpPr/>
          <p:nvPr/>
        </p:nvGrpSpPr>
        <p:grpSpPr>
          <a:xfrm>
            <a:off x="2192041" y="2726528"/>
            <a:ext cx="287899" cy="369332"/>
            <a:chOff x="3153615" y="3584601"/>
            <a:chExt cx="287899" cy="369332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49FF1A60-118B-4017-88F0-FCC53DD5F315}"/>
                </a:ext>
              </a:extLst>
            </p:cNvPr>
            <p:cNvSpPr/>
            <p:nvPr/>
          </p:nvSpPr>
          <p:spPr>
            <a:xfrm>
              <a:off x="3189514" y="3650448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7295FEDD-E4ED-4825-899B-C743855F3D12}"/>
                </a:ext>
              </a:extLst>
            </p:cNvPr>
            <p:cNvSpPr txBox="1"/>
            <p:nvPr/>
          </p:nvSpPr>
          <p:spPr>
            <a:xfrm>
              <a:off x="3153615" y="3584601"/>
              <a:ext cx="2503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  <a:endParaRPr lang="en-US" dirty="0"/>
            </a:p>
          </p:txBody>
        </p:sp>
      </p:grp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FE9211B7-7BF4-4CE2-8EB5-5F9E4E9B35D3}"/>
              </a:ext>
            </a:extLst>
          </p:cNvPr>
          <p:cNvCxnSpPr>
            <a:cxnSpLocks/>
          </p:cNvCxnSpPr>
          <p:nvPr/>
        </p:nvCxnSpPr>
        <p:spPr>
          <a:xfrm>
            <a:off x="441045" y="2367455"/>
            <a:ext cx="25656" cy="15920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43BB0740-B5DD-49D6-9B78-CFC9B94A9ABB}"/>
              </a:ext>
            </a:extLst>
          </p:cNvPr>
          <p:cNvSpPr txBox="1"/>
          <p:nvPr/>
        </p:nvSpPr>
        <p:spPr>
          <a:xfrm>
            <a:off x="437484" y="29600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</a:t>
            </a:r>
            <a:endParaRPr lang="en-US" dirty="0"/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B9B8C03E-C34F-4CE2-BEB7-05355565C9BA}"/>
              </a:ext>
            </a:extLst>
          </p:cNvPr>
          <p:cNvCxnSpPr>
            <a:cxnSpLocks/>
          </p:cNvCxnSpPr>
          <p:nvPr/>
        </p:nvCxnSpPr>
        <p:spPr>
          <a:xfrm flipV="1">
            <a:off x="4967544" y="1610379"/>
            <a:ext cx="324464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C32321BC-F8E0-4DF1-BB48-EAE1EA6B2C5E}"/>
              </a:ext>
            </a:extLst>
          </p:cNvPr>
          <p:cNvSpPr txBox="1"/>
          <p:nvPr/>
        </p:nvSpPr>
        <p:spPr>
          <a:xfrm>
            <a:off x="8381156" y="2367455"/>
            <a:ext cx="346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Read out </a:t>
            </a:r>
            <a:r>
              <a:rPr lang="fr-FR" dirty="0" err="1"/>
              <a:t>electronics</a:t>
            </a:r>
            <a:r>
              <a:rPr lang="fr-FR" dirty="0"/>
              <a:t> </a:t>
            </a: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BDB10DD-4C0B-4AEC-A946-F25A73D24CC9}"/>
              </a:ext>
            </a:extLst>
          </p:cNvPr>
          <p:cNvCxnSpPr>
            <a:cxnSpLocks/>
          </p:cNvCxnSpPr>
          <p:nvPr/>
        </p:nvCxnSpPr>
        <p:spPr>
          <a:xfrm flipV="1">
            <a:off x="5322721" y="4011206"/>
            <a:ext cx="68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413F0757-BB48-4F3B-AA1E-73746C983983}"/>
              </a:ext>
            </a:extLst>
          </p:cNvPr>
          <p:cNvCxnSpPr>
            <a:cxnSpLocks/>
          </p:cNvCxnSpPr>
          <p:nvPr/>
        </p:nvCxnSpPr>
        <p:spPr>
          <a:xfrm>
            <a:off x="8288389" y="1609629"/>
            <a:ext cx="1015343" cy="80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D2BA9B-CC36-4A63-A80B-69DE4739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Claire Léonhart</a:t>
            </a:r>
            <a:endParaRPr lang="en-US" dirty="0"/>
          </a:p>
        </p:txBody>
      </p:sp>
      <p:sp>
        <p:nvSpPr>
          <p:cNvPr id="43" name="Espace réservé de la date 42">
            <a:extLst>
              <a:ext uri="{FF2B5EF4-FFF2-40B4-BE49-F238E27FC236}">
                <a16:creationId xmlns:a16="http://schemas.microsoft.com/office/drawing/2014/main" id="{5CF6D6C3-47A2-4669-9C78-87044BDA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</a:p>
        </p:txBody>
      </p:sp>
      <p:sp>
        <p:nvSpPr>
          <p:cNvPr id="60" name="Rectangle à coins arrondis 22">
            <a:extLst>
              <a:ext uri="{FF2B5EF4-FFF2-40B4-BE49-F238E27FC236}">
                <a16:creationId xmlns:a16="http://schemas.microsoft.com/office/drawing/2014/main" id="{9265C924-5313-4463-9693-030FA4F469D3}"/>
              </a:ext>
            </a:extLst>
          </p:cNvPr>
          <p:cNvSpPr/>
          <p:nvPr/>
        </p:nvSpPr>
        <p:spPr>
          <a:xfrm>
            <a:off x="6977783" y="4229279"/>
            <a:ext cx="4867305" cy="18724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rgbClr val="2A2E46"/>
                </a:solidFill>
              </a:rPr>
              <a:t>Diamond as a detector: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2A2E46"/>
                </a:solidFill>
              </a:rPr>
              <a:t>Very low leakage current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2A2E46"/>
                </a:solidFill>
              </a:rPr>
              <a:t>Low noise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2A2E46"/>
                </a:solidFill>
              </a:rPr>
              <a:t>Good radiation hardness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2A2E46"/>
                </a:solidFill>
              </a:rPr>
              <a:t>Very fast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2A2E46"/>
                </a:solidFill>
              </a:rPr>
              <a:t>Work at room temperature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96872819-9FE8-4DED-AE4F-FB79CDB7A71E}"/>
              </a:ext>
            </a:extLst>
          </p:cNvPr>
          <p:cNvGrpSpPr/>
          <p:nvPr/>
        </p:nvGrpSpPr>
        <p:grpSpPr>
          <a:xfrm>
            <a:off x="2597440" y="3204489"/>
            <a:ext cx="279376" cy="369332"/>
            <a:chOff x="3162138" y="3586525"/>
            <a:chExt cx="279376" cy="369332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0E37B031-4D8C-441E-B96D-C8E6A474936B}"/>
                </a:ext>
              </a:extLst>
            </p:cNvPr>
            <p:cNvSpPr/>
            <p:nvPr/>
          </p:nvSpPr>
          <p:spPr>
            <a:xfrm>
              <a:off x="3189514" y="3650448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AEDD790F-F8AF-4864-A7FD-9D085AD8EBE1}"/>
                </a:ext>
              </a:extLst>
            </p:cNvPr>
            <p:cNvSpPr txBox="1"/>
            <p:nvPr/>
          </p:nvSpPr>
          <p:spPr>
            <a:xfrm>
              <a:off x="3162138" y="3586525"/>
              <a:ext cx="2503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  <a:endParaRPr lang="en-US" dirty="0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F6E820E0-478A-4966-92E7-B9A12893F61A}"/>
              </a:ext>
            </a:extLst>
          </p:cNvPr>
          <p:cNvGrpSpPr/>
          <p:nvPr/>
        </p:nvGrpSpPr>
        <p:grpSpPr>
          <a:xfrm>
            <a:off x="2797868" y="3456160"/>
            <a:ext cx="283205" cy="369332"/>
            <a:chOff x="3158309" y="3583136"/>
            <a:chExt cx="283205" cy="369332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BE0AA9A5-E07C-45DC-BFA4-221F135B8933}"/>
                </a:ext>
              </a:extLst>
            </p:cNvPr>
            <p:cNvSpPr/>
            <p:nvPr/>
          </p:nvSpPr>
          <p:spPr>
            <a:xfrm>
              <a:off x="3189514" y="3650448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9911BA9-CD47-4BF1-B1D4-B20B3F6450ED}"/>
                </a:ext>
              </a:extLst>
            </p:cNvPr>
            <p:cNvSpPr txBox="1"/>
            <p:nvPr/>
          </p:nvSpPr>
          <p:spPr>
            <a:xfrm>
              <a:off x="3158309" y="3583136"/>
              <a:ext cx="2503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  <a:endParaRPr lang="en-US" dirty="0"/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CE1055EB-53B8-45DA-A493-24050E5BBCCB}"/>
              </a:ext>
            </a:extLst>
          </p:cNvPr>
          <p:cNvGrpSpPr/>
          <p:nvPr/>
        </p:nvGrpSpPr>
        <p:grpSpPr>
          <a:xfrm>
            <a:off x="3022557" y="3697697"/>
            <a:ext cx="287899" cy="369332"/>
            <a:chOff x="3153615" y="3592221"/>
            <a:chExt cx="287899" cy="369332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63DDF94E-1584-4DD6-B629-06167C803053}"/>
                </a:ext>
              </a:extLst>
            </p:cNvPr>
            <p:cNvSpPr/>
            <p:nvPr/>
          </p:nvSpPr>
          <p:spPr>
            <a:xfrm>
              <a:off x="3189514" y="3650448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3BC358E8-6B0B-4695-B2FD-DA9BFF2CAE70}"/>
                </a:ext>
              </a:extLst>
            </p:cNvPr>
            <p:cNvSpPr txBox="1"/>
            <p:nvPr/>
          </p:nvSpPr>
          <p:spPr>
            <a:xfrm>
              <a:off x="3153615" y="3592221"/>
              <a:ext cx="2503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  <a:endParaRPr lang="en-US" dirty="0"/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280BE674-D5A6-4FAD-9D5A-4FAFD720162F}"/>
              </a:ext>
            </a:extLst>
          </p:cNvPr>
          <p:cNvGrpSpPr/>
          <p:nvPr/>
        </p:nvGrpSpPr>
        <p:grpSpPr>
          <a:xfrm>
            <a:off x="2397781" y="2958938"/>
            <a:ext cx="287899" cy="369332"/>
            <a:chOff x="3153615" y="3592221"/>
            <a:chExt cx="287899" cy="369332"/>
          </a:xfrm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70869440-69DF-4A5C-98A4-68CB7E2DCD84}"/>
                </a:ext>
              </a:extLst>
            </p:cNvPr>
            <p:cNvSpPr/>
            <p:nvPr/>
          </p:nvSpPr>
          <p:spPr>
            <a:xfrm>
              <a:off x="3189514" y="3650448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844178B0-E405-4E7C-B835-36400810944F}"/>
                </a:ext>
              </a:extLst>
            </p:cNvPr>
            <p:cNvSpPr txBox="1"/>
            <p:nvPr/>
          </p:nvSpPr>
          <p:spPr>
            <a:xfrm>
              <a:off x="3153615" y="3592221"/>
              <a:ext cx="2503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  <a:endParaRPr lang="en-US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2BB867-F1B2-46CC-AB3A-337E8A04332A}"/>
              </a:ext>
            </a:extLst>
          </p:cNvPr>
          <p:cNvGrpSpPr/>
          <p:nvPr/>
        </p:nvGrpSpPr>
        <p:grpSpPr>
          <a:xfrm>
            <a:off x="2444879" y="2227127"/>
            <a:ext cx="268107" cy="400110"/>
            <a:chOff x="2444879" y="2227127"/>
            <a:chExt cx="268107" cy="400110"/>
          </a:xfrm>
        </p:grpSpPr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61C4A849-6333-4285-A4D0-2083A20EE799}"/>
                </a:ext>
              </a:extLst>
            </p:cNvPr>
            <p:cNvSpPr/>
            <p:nvPr/>
          </p:nvSpPr>
          <p:spPr>
            <a:xfrm>
              <a:off x="2460986" y="2327342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3F8DA8BD-D23B-4FB5-BE38-261C47936864}"/>
                </a:ext>
              </a:extLst>
            </p:cNvPr>
            <p:cNvSpPr txBox="1"/>
            <p:nvPr/>
          </p:nvSpPr>
          <p:spPr>
            <a:xfrm>
              <a:off x="2444879" y="2227127"/>
              <a:ext cx="2503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-</a:t>
              </a:r>
              <a:endParaRPr lang="en-US" b="1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4C640B3-22EB-4E91-AC99-4CA50774F612}"/>
              </a:ext>
            </a:extLst>
          </p:cNvPr>
          <p:cNvGrpSpPr/>
          <p:nvPr/>
        </p:nvGrpSpPr>
        <p:grpSpPr>
          <a:xfrm>
            <a:off x="2635061" y="2452101"/>
            <a:ext cx="270752" cy="400110"/>
            <a:chOff x="2635061" y="2452101"/>
            <a:chExt cx="270752" cy="400110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1A7046AD-B641-4841-9B96-D005A96BDA0B}"/>
                </a:ext>
              </a:extLst>
            </p:cNvPr>
            <p:cNvSpPr/>
            <p:nvPr/>
          </p:nvSpPr>
          <p:spPr>
            <a:xfrm>
              <a:off x="2653813" y="2555732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4BB0805A-9D16-41DC-9619-39A7CAFECC83}"/>
                </a:ext>
              </a:extLst>
            </p:cNvPr>
            <p:cNvSpPr txBox="1"/>
            <p:nvPr/>
          </p:nvSpPr>
          <p:spPr>
            <a:xfrm>
              <a:off x="2635061" y="2452101"/>
              <a:ext cx="2503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-</a:t>
              </a:r>
              <a:endParaRPr lang="en-US" b="1" dirty="0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E2575D3-5E55-4EA3-BD65-E92EEB8B95B1}"/>
              </a:ext>
            </a:extLst>
          </p:cNvPr>
          <p:cNvGrpSpPr/>
          <p:nvPr/>
        </p:nvGrpSpPr>
        <p:grpSpPr>
          <a:xfrm>
            <a:off x="2833553" y="2692689"/>
            <a:ext cx="263607" cy="400110"/>
            <a:chOff x="2833553" y="2692689"/>
            <a:chExt cx="263607" cy="400110"/>
          </a:xfrm>
        </p:grpSpPr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7C0B45B5-BB8A-430F-AAE9-F79E46560553}"/>
                </a:ext>
              </a:extLst>
            </p:cNvPr>
            <p:cNvSpPr/>
            <p:nvPr/>
          </p:nvSpPr>
          <p:spPr>
            <a:xfrm>
              <a:off x="2845160" y="2792375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ED601422-E1DF-4B96-9676-052382947BBB}"/>
                </a:ext>
              </a:extLst>
            </p:cNvPr>
            <p:cNvSpPr txBox="1"/>
            <p:nvPr/>
          </p:nvSpPr>
          <p:spPr>
            <a:xfrm>
              <a:off x="2833553" y="2692689"/>
              <a:ext cx="2503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-</a:t>
              </a:r>
              <a:endParaRPr lang="en-US" b="1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CBBC22C-4BF3-4006-9DD8-9B35F24DA55E}"/>
              </a:ext>
            </a:extLst>
          </p:cNvPr>
          <p:cNvGrpSpPr/>
          <p:nvPr/>
        </p:nvGrpSpPr>
        <p:grpSpPr>
          <a:xfrm>
            <a:off x="3039614" y="2919744"/>
            <a:ext cx="263286" cy="400110"/>
            <a:chOff x="3039614" y="2919744"/>
            <a:chExt cx="263286" cy="400110"/>
          </a:xfrm>
        </p:grpSpPr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B8EC4375-0C1D-433C-94C9-1F74D8D2D462}"/>
                </a:ext>
              </a:extLst>
            </p:cNvPr>
            <p:cNvSpPr/>
            <p:nvPr/>
          </p:nvSpPr>
          <p:spPr>
            <a:xfrm>
              <a:off x="3050900" y="3017165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C50E6049-F804-4D28-9C6F-5BF36ACC854D}"/>
                </a:ext>
              </a:extLst>
            </p:cNvPr>
            <p:cNvSpPr txBox="1"/>
            <p:nvPr/>
          </p:nvSpPr>
          <p:spPr>
            <a:xfrm>
              <a:off x="3039614" y="2919744"/>
              <a:ext cx="2503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-</a:t>
              </a:r>
              <a:endParaRPr lang="en-US" b="1" dirty="0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FC047E3-B6A6-4410-BCC0-B3ABB9AC8529}"/>
              </a:ext>
            </a:extLst>
          </p:cNvPr>
          <p:cNvGrpSpPr/>
          <p:nvPr/>
        </p:nvGrpSpPr>
        <p:grpSpPr>
          <a:xfrm>
            <a:off x="3229949" y="3164635"/>
            <a:ext cx="264087" cy="400110"/>
            <a:chOff x="3229949" y="3164635"/>
            <a:chExt cx="264087" cy="400110"/>
          </a:xfrm>
        </p:grpSpPr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999924B3-89A8-4D7C-80D5-0C1D0E97F7B4}"/>
                </a:ext>
              </a:extLst>
            </p:cNvPr>
            <p:cNvSpPr/>
            <p:nvPr/>
          </p:nvSpPr>
          <p:spPr>
            <a:xfrm>
              <a:off x="3242036" y="3268412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D39F89AF-250D-458E-B009-B916B33C0FC8}"/>
                </a:ext>
              </a:extLst>
            </p:cNvPr>
            <p:cNvSpPr txBox="1"/>
            <p:nvPr/>
          </p:nvSpPr>
          <p:spPr>
            <a:xfrm>
              <a:off x="3229949" y="3164635"/>
              <a:ext cx="2503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-</a:t>
              </a:r>
              <a:endParaRPr lang="en-US" b="1" dirty="0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0862F371-A49B-4BF1-8537-31488DF6AA18}"/>
              </a:ext>
            </a:extLst>
          </p:cNvPr>
          <p:cNvGrpSpPr/>
          <p:nvPr/>
        </p:nvGrpSpPr>
        <p:grpSpPr>
          <a:xfrm>
            <a:off x="3429425" y="3419293"/>
            <a:ext cx="268868" cy="400110"/>
            <a:chOff x="3429425" y="3419293"/>
            <a:chExt cx="268868" cy="400110"/>
          </a:xfrm>
        </p:grpSpPr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EB7AA764-4491-4D56-BCF7-5EF64685FC44}"/>
                </a:ext>
              </a:extLst>
            </p:cNvPr>
            <p:cNvSpPr/>
            <p:nvPr/>
          </p:nvSpPr>
          <p:spPr>
            <a:xfrm>
              <a:off x="3446293" y="3523472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A05EEA83-DF7D-4721-AAF3-385AC781CF0B}"/>
                </a:ext>
              </a:extLst>
            </p:cNvPr>
            <p:cNvSpPr txBox="1"/>
            <p:nvPr/>
          </p:nvSpPr>
          <p:spPr>
            <a:xfrm>
              <a:off x="3429425" y="3419293"/>
              <a:ext cx="2503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-</a:t>
              </a:r>
              <a:endParaRPr lang="en-US" b="1" dirty="0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B7D8600D-14BA-42AB-920A-45F9F4A1E497}"/>
              </a:ext>
            </a:extLst>
          </p:cNvPr>
          <p:cNvGrpSpPr/>
          <p:nvPr/>
        </p:nvGrpSpPr>
        <p:grpSpPr>
          <a:xfrm>
            <a:off x="3664687" y="3653836"/>
            <a:ext cx="262989" cy="400110"/>
            <a:chOff x="3664687" y="3653836"/>
            <a:chExt cx="262989" cy="400110"/>
          </a:xfrm>
        </p:grpSpPr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9DC3B52E-0E2F-4A03-9652-8F2113EBBBBF}"/>
                </a:ext>
              </a:extLst>
            </p:cNvPr>
            <p:cNvSpPr/>
            <p:nvPr/>
          </p:nvSpPr>
          <p:spPr>
            <a:xfrm>
              <a:off x="3675676" y="3755924"/>
              <a:ext cx="252000" cy="25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D776019C-73E7-49EF-83D1-F9033F202688}"/>
                </a:ext>
              </a:extLst>
            </p:cNvPr>
            <p:cNvSpPr txBox="1"/>
            <p:nvPr/>
          </p:nvSpPr>
          <p:spPr>
            <a:xfrm>
              <a:off x="3664687" y="3653836"/>
              <a:ext cx="2503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-</a:t>
              </a:r>
              <a:endParaRPr lang="en-US" b="1" dirty="0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5A21EDCF-53CA-4427-93DF-6CD65630A0D0}"/>
              </a:ext>
            </a:extLst>
          </p:cNvPr>
          <p:cNvSpPr txBox="1"/>
          <p:nvPr/>
        </p:nvSpPr>
        <p:spPr>
          <a:xfrm>
            <a:off x="635561" y="4957921"/>
            <a:ext cx="287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Diamond = Wide band-gap semiconductor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F9141D-01BD-456A-ABF3-C62BCBE1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4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0052 -0.0199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078 -0.053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8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0052 -0.0877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39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0039 -0.120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04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00013 -0.1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00013 -0.156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2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00013 -0.2298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0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144 0.230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52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0052 0.1965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981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0039 0.1629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814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00065 0.130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650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026 0.0932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65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4.375E-6 0.0555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00026 0.0224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6D3C5-D8B5-41FD-B8D2-5EAB3F7B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89" y="121920"/>
            <a:ext cx="11592174" cy="564799"/>
          </a:xfrm>
        </p:spPr>
        <p:txBody>
          <a:bodyPr>
            <a:noAutofit/>
          </a:bodyPr>
          <a:lstStyle/>
          <a:p>
            <a:r>
              <a:rPr lang="en-US" cap="none" dirty="0"/>
              <a:t>Ultra-thin diamonds and their problematics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79674F-7174-4B18-9AD5-B8BBCFF7597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1173" y="1122140"/>
            <a:ext cx="38074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cap="none" dirty="0"/>
              <a:t>Why ultra-thin?</a:t>
            </a:r>
            <a:endParaRPr lang="en-US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cap="none" dirty="0"/>
              <a:t>To have a minimum quantity of material before the biological environment,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/>
              <a:t> And to limit disturbances: loss of energy and spatial deviation.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0CC6872-46FE-44FA-AAED-F70A7E0B5E5D}"/>
              </a:ext>
            </a:extLst>
          </p:cNvPr>
          <p:cNvGrpSpPr/>
          <p:nvPr/>
        </p:nvGrpSpPr>
        <p:grpSpPr>
          <a:xfrm>
            <a:off x="5574126" y="1171601"/>
            <a:ext cx="6137976" cy="2264978"/>
            <a:chOff x="-682170" y="475546"/>
            <a:chExt cx="7065040" cy="2932219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F26C106-F4AD-47CE-B553-38D5802804E0}"/>
                </a:ext>
              </a:extLst>
            </p:cNvPr>
            <p:cNvSpPr txBox="1"/>
            <p:nvPr/>
          </p:nvSpPr>
          <p:spPr>
            <a:xfrm>
              <a:off x="2725217" y="2451498"/>
              <a:ext cx="3657653" cy="956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Window Ø 500 µm, few micrometers thin</a:t>
              </a:r>
            </a:p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Metallized electrodes for diamond biased and signal read-out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678153-005F-4D98-BA1A-D69D9FB5ED7D}"/>
                </a:ext>
              </a:extLst>
            </p:cNvPr>
            <p:cNvSpPr/>
            <p:nvPr/>
          </p:nvSpPr>
          <p:spPr>
            <a:xfrm>
              <a:off x="472293" y="2290774"/>
              <a:ext cx="5270331" cy="37284"/>
            </a:xfrm>
            <a:prstGeom prst="rect">
              <a:avLst/>
            </a:prstGeom>
            <a:solidFill>
              <a:srgbClr val="865640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6DB2F0-CBB9-42A2-9767-08302F689306}"/>
                </a:ext>
              </a:extLst>
            </p:cNvPr>
            <p:cNvSpPr/>
            <p:nvPr/>
          </p:nvSpPr>
          <p:spPr>
            <a:xfrm>
              <a:off x="103060" y="527182"/>
              <a:ext cx="6012000" cy="1765164"/>
            </a:xfrm>
            <a:prstGeom prst="rect">
              <a:avLst/>
            </a:prstGeom>
            <a:solidFill>
              <a:srgbClr val="E48312">
                <a:lumMod val="60000"/>
                <a:lumOff val="40000"/>
              </a:srgbClr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rapèze 9">
              <a:extLst>
                <a:ext uri="{FF2B5EF4-FFF2-40B4-BE49-F238E27FC236}">
                  <a16:creationId xmlns:a16="http://schemas.microsoft.com/office/drawing/2014/main" id="{E07C0513-42C5-4D77-ACC3-E7155462F100}"/>
                </a:ext>
              </a:extLst>
            </p:cNvPr>
            <p:cNvSpPr/>
            <p:nvPr/>
          </p:nvSpPr>
          <p:spPr>
            <a:xfrm rot="10800000">
              <a:off x="2073130" y="475546"/>
              <a:ext cx="2108438" cy="1637961"/>
            </a:xfrm>
            <a:prstGeom prst="trapezoid">
              <a:avLst>
                <a:gd name="adj" fmla="val 4612"/>
              </a:avLst>
            </a:prstGeom>
            <a:solidFill>
              <a:sysClr val="window" lastClr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538AE8B9-72ED-4BEF-8A7D-16DFAF9F7FF4}"/>
                </a:ext>
              </a:extLst>
            </p:cNvPr>
            <p:cNvCxnSpPr>
              <a:cxnSpLocks/>
            </p:cNvCxnSpPr>
            <p:nvPr/>
          </p:nvCxnSpPr>
          <p:spPr>
            <a:xfrm>
              <a:off x="-11404" y="508688"/>
              <a:ext cx="0" cy="1765163"/>
            </a:xfrm>
            <a:prstGeom prst="straightConnector1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3BC4D19-D5F0-463D-BD08-4D0F2858E00B}"/>
                </a:ext>
              </a:extLst>
            </p:cNvPr>
            <p:cNvSpPr txBox="1"/>
            <p:nvPr/>
          </p:nvSpPr>
          <p:spPr>
            <a:xfrm>
              <a:off x="-682170" y="1182089"/>
              <a:ext cx="750309" cy="35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50 µm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6BE27C6-B6A5-4FC6-A2C1-FF447E4A3930}"/>
                </a:ext>
              </a:extLst>
            </p:cNvPr>
            <p:cNvSpPr txBox="1"/>
            <p:nvPr/>
          </p:nvSpPr>
          <p:spPr>
            <a:xfrm>
              <a:off x="4151046" y="531020"/>
              <a:ext cx="1447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scCVD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diamond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Electronical or optical grade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A33F77-3307-4048-A794-7EA2BC449AC7}"/>
                </a:ext>
              </a:extLst>
            </p:cNvPr>
            <p:cNvSpPr/>
            <p:nvPr/>
          </p:nvSpPr>
          <p:spPr>
            <a:xfrm>
              <a:off x="2133365" y="2077276"/>
              <a:ext cx="1962148" cy="36000"/>
            </a:xfrm>
            <a:prstGeom prst="rect">
              <a:avLst/>
            </a:prstGeom>
            <a:solidFill>
              <a:srgbClr val="865640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C006CD-ED2A-4B8F-BA8E-FA7C51ACBBC6}"/>
                </a:ext>
              </a:extLst>
            </p:cNvPr>
            <p:cNvSpPr/>
            <p:nvPr/>
          </p:nvSpPr>
          <p:spPr>
            <a:xfrm rot="5220000">
              <a:off x="1311054" y="1299339"/>
              <a:ext cx="1593899" cy="36000"/>
            </a:xfrm>
            <a:prstGeom prst="rect">
              <a:avLst/>
            </a:prstGeom>
            <a:solidFill>
              <a:srgbClr val="865640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ACBCCE-4C35-40D6-88C0-383008FC432F}"/>
                </a:ext>
              </a:extLst>
            </p:cNvPr>
            <p:cNvSpPr/>
            <p:nvPr/>
          </p:nvSpPr>
          <p:spPr>
            <a:xfrm>
              <a:off x="472293" y="491538"/>
              <a:ext cx="1616056" cy="36000"/>
            </a:xfrm>
            <a:prstGeom prst="rect">
              <a:avLst/>
            </a:prstGeom>
            <a:solidFill>
              <a:srgbClr val="865640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8ACFA261-7308-46AB-8A89-FEB0031777B2}"/>
              </a:ext>
            </a:extLst>
          </p:cNvPr>
          <p:cNvSpPr txBox="1"/>
          <p:nvPr/>
        </p:nvSpPr>
        <p:spPr>
          <a:xfrm>
            <a:off x="569034" y="3219463"/>
            <a:ext cx="51158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How to obtain this kind of thinness ?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Etching of diamond 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Polycrystalline diamond mask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u="sng" dirty="0"/>
              <a:t>Objectives</a:t>
            </a:r>
            <a:r>
              <a:rPr lang="en-US" dirty="0"/>
              <a:t> </a:t>
            </a:r>
            <a:r>
              <a:rPr lang="en-US" b="1" dirty="0"/>
              <a:t>: 	</a:t>
            </a:r>
          </a:p>
          <a:p>
            <a:pPr lvl="1" defTabSz="395288">
              <a:buClr>
                <a:schemeClr val="accent1"/>
              </a:buClr>
            </a:pPr>
            <a:r>
              <a:rPr lang="en-US" b="1" dirty="0"/>
              <a:t>		</a:t>
            </a:r>
            <a:r>
              <a:rPr lang="en-US" dirty="0"/>
              <a:t>- good thickness homogeneity</a:t>
            </a:r>
          </a:p>
          <a:p>
            <a:pPr lvl="1" defTabSz="395288">
              <a:buClr>
                <a:schemeClr val="accent1"/>
              </a:buClr>
            </a:pPr>
            <a:r>
              <a:rPr lang="en-US" dirty="0"/>
              <a:t>		- sufficiently low surface 					roughness to limit leakage currents</a:t>
            </a:r>
          </a:p>
        </p:txBody>
      </p:sp>
      <p:pic>
        <p:nvPicPr>
          <p:cNvPr id="23" name="Espace réservé du contenu 4">
            <a:extLst>
              <a:ext uri="{FF2B5EF4-FFF2-40B4-BE49-F238E27FC236}">
                <a16:creationId xmlns:a16="http://schemas.microsoft.com/office/drawing/2014/main" id="{B6E81359-C1F8-4DDB-B7DF-3AF0F8A639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8676" b="6650"/>
          <a:stretch/>
        </p:blipFill>
        <p:spPr>
          <a:xfrm>
            <a:off x="5968186" y="3399886"/>
            <a:ext cx="1999693" cy="216174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BE7C912-8583-4BE5-BCA5-DBD1F6BF71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04" y="3956126"/>
            <a:ext cx="2195816" cy="2210923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DDAB51-796D-4361-BAFB-2583E97C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/>
              <a:t>Claire Léonhart</a:t>
            </a:r>
            <a:endParaRPr lang="en-US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6706615-C19F-4494-8629-7885DC6A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18/06/2025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CE6F155-3061-4031-9C0D-9F1F34F95A53}"/>
              </a:ext>
            </a:extLst>
          </p:cNvPr>
          <p:cNvCxnSpPr>
            <a:cxnSpLocks/>
          </p:cNvCxnSpPr>
          <p:nvPr/>
        </p:nvCxnSpPr>
        <p:spPr>
          <a:xfrm>
            <a:off x="7486246" y="5821588"/>
            <a:ext cx="45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313E553F-4A7C-4065-A2A9-E5C4E1299C0E}"/>
              </a:ext>
            </a:extLst>
          </p:cNvPr>
          <p:cNvSpPr txBox="1"/>
          <p:nvPr/>
        </p:nvSpPr>
        <p:spPr>
          <a:xfrm>
            <a:off x="7391695" y="5523121"/>
            <a:ext cx="65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mbria" panose="02040503050406030204" pitchFamily="18" charset="0"/>
                <a:ea typeface="Cambria" panose="02040503050406030204" pitchFamily="18" charset="0"/>
              </a:rPr>
              <a:t>1 mm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5AAB1E-4697-40D0-A070-BB4921B447E1}"/>
              </a:ext>
            </a:extLst>
          </p:cNvPr>
          <p:cNvSpPr txBox="1"/>
          <p:nvPr/>
        </p:nvSpPr>
        <p:spPr>
          <a:xfrm>
            <a:off x="10393570" y="4990851"/>
            <a:ext cx="14113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Polycrystalline diamond masks with laser cut square and round patterns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68B328-206F-4BF2-BD55-A7AADF3D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002-E6CB-4983-8B51-5C3EA949C33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FA87B2-A459-4C65-B132-4AEF54CB6C93}"/>
              </a:ext>
            </a:extLst>
          </p:cNvPr>
          <p:cNvSpPr/>
          <p:nvPr/>
        </p:nvSpPr>
        <p:spPr>
          <a:xfrm rot="5586803">
            <a:off x="9140673" y="1792908"/>
            <a:ext cx="1252800" cy="36000"/>
          </a:xfrm>
          <a:prstGeom prst="rect">
            <a:avLst/>
          </a:prstGeom>
          <a:solidFill>
            <a:srgbClr val="865640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28C165-E71F-4A7F-ADDF-4F1DB8AEF440}"/>
              </a:ext>
            </a:extLst>
          </p:cNvPr>
          <p:cNvSpPr/>
          <p:nvPr/>
        </p:nvSpPr>
        <p:spPr>
          <a:xfrm>
            <a:off x="9788776" y="1183148"/>
            <a:ext cx="1368000" cy="27808"/>
          </a:xfrm>
          <a:prstGeom prst="rect">
            <a:avLst/>
          </a:prstGeom>
          <a:solidFill>
            <a:srgbClr val="865640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A0096"/>
      </a:hlink>
      <a:folHlink>
        <a:srgbClr val="0A0096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7F133823-D135-404D-8A24-CCC362ACEA56}" vid="{7E615270-2F8D-4B31-8D46-77F92DA85F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2829</TotalTime>
  <Words>1477</Words>
  <Application>Microsoft Office PowerPoint</Application>
  <PresentationFormat>Grand écran</PresentationFormat>
  <Paragraphs>339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Cambria</vt:lpstr>
      <vt:lpstr>Symbol</vt:lpstr>
      <vt:lpstr>Wingdings</vt:lpstr>
      <vt:lpstr>Wingdings 2</vt:lpstr>
      <vt:lpstr>Thème Office</vt:lpstr>
      <vt:lpstr>Ultra-thin Diamond Detectors for                           On-line Monitoring of Ion Microbeams</vt:lpstr>
      <vt:lpstr>Table of contents</vt:lpstr>
      <vt:lpstr>Contexte:  Ion microbeam and monitoring </vt:lpstr>
      <vt:lpstr>Microbeam’s interest in radiobiology </vt:lpstr>
      <vt:lpstr>Two microbeam line with few differences</vt:lpstr>
      <vt:lpstr>Presentation of microbeam lines</vt:lpstr>
      <vt:lpstr>Microbeam monitoring</vt:lpstr>
      <vt:lpstr>The diamond as a solid-state ionization chamber</vt:lpstr>
      <vt:lpstr>Ultra-thin diamonds and their problematics</vt:lpstr>
      <vt:lpstr>Diamond etching </vt:lpstr>
      <vt:lpstr>Plasma etching of diamond</vt:lpstr>
      <vt:lpstr>Important characteristics to evaluate an etching</vt:lpstr>
      <vt:lpstr>Etching defect : etch pits </vt:lpstr>
      <vt:lpstr>Etching defect : microtrenching</vt:lpstr>
      <vt:lpstr>Comparing etching recipes</vt:lpstr>
      <vt:lpstr>FABRICATION OF Membrane detector </vt:lpstr>
      <vt:lpstr>Etching process with two masks </vt:lpstr>
      <vt:lpstr>Etching process with two masks : optical and profilometer characterization</vt:lpstr>
      <vt:lpstr>Etching process with two masks : MEB characterization</vt:lpstr>
      <vt:lpstr>Conclusion &amp; Perspectives</vt:lpstr>
      <vt:lpstr>Présentation PowerPoint</vt:lpstr>
      <vt:lpstr>Back-up slides</vt:lpstr>
      <vt:lpstr>Contact deposition for bias and signal collection</vt:lpstr>
      <vt:lpstr>Evolution of the etching recipe: oxygen-free = etch pits-free</vt:lpstr>
      <vt:lpstr>Change of etching device: RIE ICP (oxford @ CEA)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Exemple de titre  de présentation</dc:title>
  <dc:creator>Claire LEONHART</dc:creator>
  <cp:lastModifiedBy>Claire LEONHART</cp:lastModifiedBy>
  <cp:revision>67</cp:revision>
  <dcterms:created xsi:type="dcterms:W3CDTF">2025-03-24T10:34:26Z</dcterms:created>
  <dcterms:modified xsi:type="dcterms:W3CDTF">2025-06-17T15:38:24Z</dcterms:modified>
</cp:coreProperties>
</file>