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BA0"/>
    <a:srgbClr val="007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1" autoAdjust="0"/>
    <p:restoredTop sz="90164"/>
  </p:normalViewPr>
  <p:slideViewPr>
    <p:cSldViewPr snapToGrid="0">
      <p:cViewPr varScale="1">
        <p:scale>
          <a:sx n="74" d="100"/>
          <a:sy n="74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42E0-B607-B94E-BD4E-59746C6340FB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B26B-1CFC-E548-89B3-D9C27AC7B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8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8650" y="3402328"/>
            <a:ext cx="9220200" cy="901064"/>
          </a:xfrm>
        </p:spPr>
        <p:txBody>
          <a:bodyPr anchor="b">
            <a:noAutofit/>
          </a:bodyPr>
          <a:lstStyle>
            <a:lvl1pPr algn="l">
              <a:defRPr sz="7200" b="1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dirty="0"/>
              <a:t>HEADLINE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013356"/>
            <a:ext cx="5021652" cy="869635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Economica" panose="0200050604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PRESENTATION</a:t>
            </a:r>
            <a:endParaRPr lang="en-GB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343151" y="4448174"/>
            <a:ext cx="44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762001" y="4838696"/>
            <a:ext cx="3571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895610"/>
            <a:ext cx="6829425" cy="4572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pPr lvl="0"/>
            <a:r>
              <a:rPr lang="fr-FR" dirty="0"/>
              <a:t>Cupcake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oat</a:t>
            </a:r>
            <a:r>
              <a:rPr lang="fr-FR" dirty="0"/>
              <a:t> cake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7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8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3352"/>
          </a:xfrm>
          <a:prstGeom prst="rect">
            <a:avLst/>
          </a:prstGeom>
        </p:spPr>
      </p:pic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2394585" y="708380"/>
            <a:ext cx="8248015" cy="29209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85" y="236292"/>
            <a:ext cx="6750050" cy="457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sz="2800" b="1" dirty="0"/>
              <a:t>Titre de la diapositive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97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648"/>
            <a:ext cx="12192000" cy="1143352"/>
          </a:xfrm>
          <a:prstGeom prst="rect">
            <a:avLst/>
          </a:prstGeom>
        </p:spPr>
      </p:pic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2394585" y="6423028"/>
            <a:ext cx="8849148" cy="29209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85" y="5949956"/>
            <a:ext cx="6750050" cy="457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sz="2800" b="1" dirty="0"/>
              <a:t>Titre de la diapositive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71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r="9727"/>
          <a:stretch/>
        </p:blipFill>
        <p:spPr>
          <a:xfrm>
            <a:off x="0" y="4567007"/>
            <a:ext cx="12192000" cy="2290993"/>
          </a:xfrm>
          <a:prstGeom prst="rect">
            <a:avLst/>
          </a:prstGeom>
        </p:spPr>
      </p:pic>
      <p:sp>
        <p:nvSpPr>
          <p:cNvPr id="6" name="Titre 14"/>
          <p:cNvSpPr>
            <a:spLocks noGrp="1"/>
          </p:cNvSpPr>
          <p:nvPr>
            <p:ph type="title" hasCustomPrompt="1"/>
          </p:nvPr>
        </p:nvSpPr>
        <p:spPr>
          <a:xfrm>
            <a:off x="2873829" y="4905832"/>
            <a:ext cx="7892143" cy="368298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r>
              <a:rPr lang="fr-FR" dirty="0"/>
              <a:t>Modifiez le style du titre </a:t>
            </a:r>
            <a:endParaRPr lang="en-GB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2873828" y="5455104"/>
            <a:ext cx="7892143" cy="108721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Economica" panose="02000506040000020004" pitchFamily="2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1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3714-D26D-4778-A4DE-BAC88BCC8FE1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E98C-9B90-490D-BB65-B6A681927E6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5735" y="3791647"/>
            <a:ext cx="9220200" cy="901064"/>
          </a:xfrm>
        </p:spPr>
        <p:txBody>
          <a:bodyPr/>
          <a:lstStyle/>
          <a:p>
            <a:r>
              <a:rPr lang="en-GB" dirty="0"/>
              <a:t>Réunion </a:t>
            </a:r>
            <a:br>
              <a:rPr lang="en-GB" dirty="0"/>
            </a:br>
            <a:r>
              <a:rPr lang="en-GB" dirty="0"/>
              <a:t>27/03</a:t>
            </a:r>
          </a:p>
        </p:txBody>
      </p:sp>
    </p:spTree>
    <p:extLst>
      <p:ext uri="{BB962C8B-B14F-4D97-AF65-F5344CB8AC3E}">
        <p14:creationId xmlns:p14="http://schemas.microsoft.com/office/powerpoint/2010/main" val="172638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1E848-C3A0-4D6A-885E-A5844B16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C9B562-270C-45A1-B9E4-8792834B1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A5CB84-44B6-4903-99B7-70A28E0D5C6E}"/>
              </a:ext>
            </a:extLst>
          </p:cNvPr>
          <p:cNvSpPr txBox="1"/>
          <p:nvPr/>
        </p:nvSpPr>
        <p:spPr>
          <a:xfrm>
            <a:off x="1184366" y="1820091"/>
            <a:ext cx="9453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/>
              <a:t>Quantification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/>
              <a:t>Cellule dense 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/>
              <a:t>Cellule RNN</a:t>
            </a:r>
          </a:p>
        </p:txBody>
      </p:sp>
    </p:spTree>
    <p:extLst>
      <p:ext uri="{BB962C8B-B14F-4D97-AF65-F5344CB8AC3E}">
        <p14:creationId xmlns:p14="http://schemas.microsoft.com/office/powerpoint/2010/main" val="364914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3675D-097A-4A44-90C8-10BD0226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Enjeux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678D7B-DB06-4A1C-AC5F-2ADF14B3B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Quantification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8990E4-8BFF-46B4-9FB5-F8A3231FD1B2}"/>
              </a:ext>
            </a:extLst>
          </p:cNvPr>
          <p:cNvSpPr txBox="1"/>
          <p:nvPr/>
        </p:nvSpPr>
        <p:spPr>
          <a:xfrm>
            <a:off x="1968138" y="1656528"/>
            <a:ext cx="993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Problèmes de ressources en calcul flottants sur 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Nb limité de DSP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 Tentative de travailler en virgule fixe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Revient à faire du calcul sur des entiers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(Package </a:t>
            </a:r>
            <a:r>
              <a:rPr lang="fr-FR" i="1" dirty="0" err="1">
                <a:sym typeface="Wingdings" panose="05000000000000000000" pitchFamily="2" charset="2"/>
              </a:rPr>
              <a:t>sfixed</a:t>
            </a:r>
            <a:r>
              <a:rPr lang="fr-FR" dirty="0">
                <a:sym typeface="Wingdings" panose="05000000000000000000" pitchFamily="2" charset="2"/>
              </a:rPr>
              <a:t> dispo en VHDL pour faire des calculs en virgule fixe)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endParaRPr lang="fr-FR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AAA840-2A97-4D18-83EF-6F868D24EF77}"/>
              </a:ext>
            </a:extLst>
          </p:cNvPr>
          <p:cNvSpPr txBox="1"/>
          <p:nvPr/>
        </p:nvSpPr>
        <p:spPr>
          <a:xfrm>
            <a:off x="1602377" y="4066905"/>
            <a:ext cx="485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Avantages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Utilise la logique du 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Modulable et rapide (si la logique le permet)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1AA6BC-3987-47E1-B199-E80E42970E76}"/>
              </a:ext>
            </a:extLst>
          </p:cNvPr>
          <p:cNvSpPr txBox="1"/>
          <p:nvPr/>
        </p:nvSpPr>
        <p:spPr>
          <a:xfrm>
            <a:off x="6679474" y="4066905"/>
            <a:ext cx="446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Inconvénients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Perte en précision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 </a:t>
            </a:r>
            <a:r>
              <a:rPr lang="fr-FR" dirty="0" err="1"/>
              <a:t>processing</a:t>
            </a:r>
            <a:r>
              <a:rPr lang="fr-FR" dirty="0"/>
              <a:t> des entrées et des poids</a:t>
            </a:r>
          </a:p>
        </p:txBody>
      </p:sp>
    </p:spTree>
    <p:extLst>
      <p:ext uri="{BB962C8B-B14F-4D97-AF65-F5344CB8AC3E}">
        <p14:creationId xmlns:p14="http://schemas.microsoft.com/office/powerpoint/2010/main" val="81715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F287C-EEFD-49D1-B301-4B406F07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4FBCA9-326F-429D-9D4F-750EACECE9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Quantification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2E26B3-59C4-4F6D-B573-07980E38EA97}"/>
              </a:ext>
            </a:extLst>
          </p:cNvPr>
          <p:cNvSpPr txBox="1"/>
          <p:nvPr/>
        </p:nvSpPr>
        <p:spPr>
          <a:xfrm>
            <a:off x="3962401" y="1490008"/>
            <a:ext cx="774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Exemple avec un réseau Dense qui fit une sinusoïde.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Après entraînement avec TF, l’erreur du réseau est ~ 9 x 10</a:t>
            </a:r>
            <a:r>
              <a:rPr lang="fr-FR" baseline="30000" dirty="0"/>
              <a:t>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B021AF-8072-499A-B8C3-9677040D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7" y="1285782"/>
            <a:ext cx="3301927" cy="23545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5F80DD-5998-45B4-A070-9B2CD6C5C8D9}"/>
              </a:ext>
            </a:extLst>
          </p:cNvPr>
          <p:cNvSpPr txBox="1"/>
          <p:nvPr/>
        </p:nvSpPr>
        <p:spPr>
          <a:xfrm>
            <a:off x="757646" y="4545875"/>
            <a:ext cx="373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Numérisation des poids du réseau de 8bits à 32bits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Calcul de l’erreur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B39955-A27E-4F23-B357-F6279353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50" y="3157182"/>
            <a:ext cx="4799995" cy="35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3C301-9757-48B4-9D9A-722B8FFE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Implémentation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355BB7-2967-4677-8A08-1F65928C3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Cellule dense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E64554-AB4B-4148-842A-A6392BC6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23" y="1265015"/>
            <a:ext cx="8192643" cy="25340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B326DF-AA3F-41E4-B4FF-6B22D897638F}"/>
              </a:ext>
            </a:extLst>
          </p:cNvPr>
          <p:cNvSpPr txBox="1"/>
          <p:nvPr/>
        </p:nvSpPr>
        <p:spPr>
          <a:xfrm>
            <a:off x="1201783" y="3927566"/>
            <a:ext cx="973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Cellule pour démarrer et dans la lignée du </a:t>
            </a:r>
            <a:r>
              <a:rPr lang="fr-FR" dirty="0" err="1"/>
              <a:t>framework</a:t>
            </a:r>
            <a:r>
              <a:rPr lang="fr-FR" dirty="0"/>
              <a:t> càd la plus « petite »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8 entrées sur 16 bits, poids sur 16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sur une couche de 200 neurones avec 380 entrées, OK en simu</a:t>
            </a:r>
          </a:p>
        </p:txBody>
      </p:sp>
    </p:spTree>
    <p:extLst>
      <p:ext uri="{BB962C8B-B14F-4D97-AF65-F5344CB8AC3E}">
        <p14:creationId xmlns:p14="http://schemas.microsoft.com/office/powerpoint/2010/main" val="41186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ED031-9C81-4ADC-B8F3-63AA880C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Implémentation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C73F16-DFD3-4AF5-A600-66F194697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Cellule RNN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00707D-F18A-4D0E-B349-3BEA6D4B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63" y="1168934"/>
            <a:ext cx="9907383" cy="2743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5F3E75-F694-4194-A5CF-61D084A466A4}"/>
              </a:ext>
            </a:extLst>
          </p:cNvPr>
          <p:cNvSpPr/>
          <p:nvPr/>
        </p:nvSpPr>
        <p:spPr>
          <a:xfrm>
            <a:off x="8952411" y="2107474"/>
            <a:ext cx="1767840" cy="165463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FA73DE-B101-4A1E-B125-693F21F002EC}"/>
              </a:ext>
            </a:extLst>
          </p:cNvPr>
          <p:cNvSpPr txBox="1"/>
          <p:nvPr/>
        </p:nvSpPr>
        <p:spPr>
          <a:xfrm>
            <a:off x="10807336" y="1919126"/>
            <a:ext cx="1384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dans le modèle </a:t>
            </a:r>
            <a:r>
              <a:rPr lang="fr-FR" dirty="0" err="1"/>
              <a:t>SimpleRNN</a:t>
            </a:r>
            <a:r>
              <a:rPr lang="fr-FR" dirty="0"/>
              <a:t> de TF a priori donc pas implémenté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C79F9AB-55C3-4CF2-801A-3B9759BE7B95}"/>
                  </a:ext>
                </a:extLst>
              </p:cNvPr>
              <p:cNvSpPr txBox="1"/>
              <p:nvPr/>
            </p:nvSpPr>
            <p:spPr>
              <a:xfrm>
                <a:off x="4315841" y="4032862"/>
                <a:ext cx="371707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fName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hh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h𝑦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C79F9AB-55C3-4CF2-801A-3B9759BE7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41" y="4032862"/>
                <a:ext cx="3717074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342D7EC-387A-4E23-BBFA-2CC124325821}"/>
                  </a:ext>
                </a:extLst>
              </p:cNvPr>
              <p:cNvSpPr txBox="1"/>
              <p:nvPr/>
            </p:nvSpPr>
            <p:spPr>
              <a:xfrm>
                <a:off x="600892" y="5225144"/>
                <a:ext cx="111469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8 entrées sur 16 bits, poids sur 16 bits comme pour la cellule Dense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Réutilisation de la cellule Dense pour faire le produit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𝑥h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342D7EC-387A-4E23-BBFA-2CC124325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2" y="5225144"/>
                <a:ext cx="11146972" cy="646331"/>
              </a:xfrm>
              <a:prstGeom prst="rect">
                <a:avLst/>
              </a:prstGeom>
              <a:blipFill>
                <a:blip r:embed="rId4"/>
                <a:stretch>
                  <a:fillRect l="-38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6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8F9E6-21A7-4460-AA43-54B589A9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Tests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2BE12-B407-427A-AD2E-70016515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Cellule RNN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A348BF-584E-4636-A604-730B3193E77B}"/>
              </a:ext>
            </a:extLst>
          </p:cNvPr>
          <p:cNvSpPr txBox="1"/>
          <p:nvPr/>
        </p:nvSpPr>
        <p:spPr>
          <a:xfrm>
            <a:off x="574766" y="1280160"/>
            <a:ext cx="527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d’une cellule RNN à 32 entrées et 16 </a:t>
            </a:r>
            <a:r>
              <a:rPr lang="fr-FR" dirty="0" err="1"/>
              <a:t>timesteps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Entrainement TF: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977AD1-ACA0-4961-9561-94DAFF7B5802}"/>
              </a:ext>
            </a:extLst>
          </p:cNvPr>
          <p:cNvSpPr txBox="1"/>
          <p:nvPr/>
        </p:nvSpPr>
        <p:spPr>
          <a:xfrm>
            <a:off x="6827520" y="1557159"/>
            <a:ext cx="513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 simulation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961E97-C16E-4DC7-8AA8-6E7B73A14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55" y="1980259"/>
            <a:ext cx="4493100" cy="2796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9843C78-FA06-44AA-8931-D62DC7D1809A}"/>
                  </a:ext>
                </a:extLst>
              </p:cNvPr>
              <p:cNvSpPr txBox="1"/>
              <p:nvPr/>
            </p:nvSpPr>
            <p:spPr>
              <a:xfrm>
                <a:off x="505097" y="5529943"/>
                <a:ext cx="115911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Résultats proche, cependant perte de précision avec toutes les quantifications successives dans le calcul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A chaque </a:t>
                </a:r>
                <a:r>
                  <a:rPr lang="fr-FR" dirty="0" err="1"/>
                  <a:t>timestep</a:t>
                </a:r>
                <a:r>
                  <a:rPr lang="fr-FR" dirty="0"/>
                  <a:t>, à chaque fois qu’une tangente est calculée, à chaque produit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𝑥h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Temps de calcul </a:t>
                </a:r>
                <a:r>
                  <a:rPr lang="fr-FR" dirty="0">
                    <a:sym typeface="Wingdings" panose="05000000000000000000" pitchFamily="2" charset="2"/>
                  </a:rPr>
                  <a:t> 10 </a:t>
                </a:r>
                <a:r>
                  <a:rPr lang="fr-FR" dirty="0" err="1">
                    <a:sym typeface="Wingdings" panose="05000000000000000000" pitchFamily="2" charset="2"/>
                  </a:rPr>
                  <a:t>clk</a:t>
                </a:r>
                <a:r>
                  <a:rPr lang="fr-FR" dirty="0">
                    <a:sym typeface="Wingdings" panose="05000000000000000000" pitchFamily="2" charset="2"/>
                  </a:rPr>
                  <a:t> cycle par </a:t>
                </a:r>
                <a:r>
                  <a:rPr lang="fr-FR" dirty="0" err="1">
                    <a:sym typeface="Wingdings" panose="05000000000000000000" pitchFamily="2" charset="2"/>
                  </a:rPr>
                  <a:t>timestep</a:t>
                </a:r>
                <a:r>
                  <a:rPr lang="fr-FR" dirty="0">
                    <a:sym typeface="Wingdings" panose="05000000000000000000" pitchFamily="2" charset="2"/>
                  </a:rPr>
                  <a:t>, ~160 </a:t>
                </a:r>
                <a:r>
                  <a:rPr lang="fr-FR" dirty="0" err="1">
                    <a:sym typeface="Wingdings" panose="05000000000000000000" pitchFamily="2" charset="2"/>
                  </a:rPr>
                  <a:t>clk</a:t>
                </a:r>
                <a:r>
                  <a:rPr lang="fr-FR" dirty="0">
                    <a:sym typeface="Wingdings" panose="05000000000000000000" pitchFamily="2" charset="2"/>
                  </a:rPr>
                  <a:t> cycle pour un traitement</a:t>
                </a:r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9843C78-FA06-44AA-8931-D62DC7D1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" y="5529943"/>
                <a:ext cx="11591109" cy="1200329"/>
              </a:xfrm>
              <a:prstGeom prst="rect">
                <a:avLst/>
              </a:prstGeom>
              <a:blipFill>
                <a:blip r:embed="rId3"/>
                <a:stretch>
                  <a:fillRect l="-368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0F019C4D-0661-41EC-B966-5AC58CC4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99" y="2134820"/>
            <a:ext cx="3835927" cy="27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50148-74F8-4D78-BF70-C162C771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01299C-CFB1-4FF5-AE94-13585D339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Remarques, discussion et suite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617024-2325-4230-B959-FBDC2AD3B3B9}"/>
              </a:ext>
            </a:extLst>
          </p:cNvPr>
          <p:cNvSpPr txBox="1"/>
          <p:nvPr/>
        </p:nvSpPr>
        <p:spPr>
          <a:xfrm>
            <a:off x="940526" y="1736475"/>
            <a:ext cx="104154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Résultats intéressants et cellule RNN validée en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Plus il y a de calculs, plus la précision va se détériorer, quid du calcul en virgule fixe sur plusieurs couches consécutives (Surtout sur des grosses cellules comme les </a:t>
            </a:r>
            <a:r>
              <a:rPr lang="fr-FR" sz="2000" dirty="0" err="1"/>
              <a:t>RNNs</a:t>
            </a:r>
            <a:r>
              <a:rPr lang="fr-FR" sz="2000" dirty="0"/>
              <a:t> voire LSTM) 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Implémentation à synthétiser et à tester sur FPGA (pour avoir une idée des ressources)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Gros travail du </a:t>
            </a:r>
            <a:r>
              <a:rPr lang="fr-FR" sz="2000" dirty="0" err="1"/>
              <a:t>scheduler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Peut-être passer directement à la cellule LSTM comme la cellule RNN simple n’a pas vraiment d’application et de résoudre les problèmes à partir de là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Calcul de </a:t>
            </a:r>
            <a:r>
              <a:rPr lang="fr-FR" sz="2000" dirty="0" err="1"/>
              <a:t>tanh</a:t>
            </a:r>
            <a:r>
              <a:rPr lang="fr-FR" sz="2000" dirty="0"/>
              <a:t> pas facile sur FPGA, des choses existent pour l’approcher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Besoin d’une cellule de Conv1D pour pouvoir travailler sur des réseaux plus « réels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Faire la cellule avec des </a:t>
            </a:r>
            <a:r>
              <a:rPr lang="fr-FR" sz="2000" dirty="0" err="1"/>
              <a:t>DSPs</a:t>
            </a:r>
            <a:r>
              <a:rPr lang="fr-FR" sz="2000" dirty="0"/>
              <a:t> et travailler directement avec des flottants ?</a:t>
            </a:r>
          </a:p>
        </p:txBody>
      </p:sp>
    </p:spTree>
    <p:extLst>
      <p:ext uri="{BB962C8B-B14F-4D97-AF65-F5344CB8AC3E}">
        <p14:creationId xmlns:p14="http://schemas.microsoft.com/office/powerpoint/2010/main" val="88483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405</Words>
  <Application>Microsoft Macintosh PowerPoint</Application>
  <PresentationFormat>Grand écran</PresentationFormat>
  <Paragraphs>69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Economica</vt:lpstr>
      <vt:lpstr>Thème Office</vt:lpstr>
      <vt:lpstr>Réunion  27/03</vt:lpstr>
      <vt:lpstr>Présentation PowerPoint</vt:lpstr>
      <vt:lpstr>Enjeux</vt:lpstr>
      <vt:lpstr>Evaluation</vt:lpstr>
      <vt:lpstr>Implémentation</vt:lpstr>
      <vt:lpstr>Implémentation</vt:lpstr>
      <vt:lpstr>Tests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mathieu</dc:creator>
  <cp:lastModifiedBy>Microsoft Office User</cp:lastModifiedBy>
  <cp:revision>38</cp:revision>
  <dcterms:created xsi:type="dcterms:W3CDTF">2019-07-31T09:30:48Z</dcterms:created>
  <dcterms:modified xsi:type="dcterms:W3CDTF">2025-03-27T11:03:47Z</dcterms:modified>
</cp:coreProperties>
</file>