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36c2c706e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36c2c706e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66e3778a9d_1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66e3778a9d_1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66e3778a9d_1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66e3778a9d_1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66e3778a9d_1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66e3778a9d_1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66e3778a9d_3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66e3778a9d_3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66e3778a9d_3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66e3778a9d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66e3778a9d_3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66e3778a9d_3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7b51cf9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7b51cf9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679ecfff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679ecfff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679ecfff2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679ecfff2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6e3778a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6e3778a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66e3778a9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66e3778a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6e3778a9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6e3778a9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66e3778a9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66e3778a9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5b2666c2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65b2666c2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6e3778a9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66e3778a9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65b2666c2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65b2666c2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66e3778a9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66e3778a9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0"/>
            <a:ext cx="9144000" cy="2218200"/>
          </a:xfrm>
          <a:prstGeom prst="rect">
            <a:avLst/>
          </a:prstGeom>
          <a:solidFill>
            <a:srgbClr val="9E9E9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80"/>
              <a:t>YOLO-CL : Deep Machine Learning for Galaxy Cluster detection with LSST (DESC projects [428] and [429])</a:t>
            </a:r>
            <a:endParaRPr sz="39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571750"/>
            <a:ext cx="88323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 sz="3164"/>
              <a:t>ran Vinh Phat, PhD student, APC/IN2P3/University Paris Cité</a:t>
            </a:r>
            <a:endParaRPr sz="3164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64"/>
              <a:t>Simona Mei (APC, FR), Michel Aguena (Obs. Trieste, IT) , Stephane Ilic (IJCLab, FR)</a:t>
            </a:r>
            <a:endParaRPr sz="3164"/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50" y="4146375"/>
            <a:ext cx="1270350" cy="920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3065" y="4146373"/>
            <a:ext cx="920225" cy="92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4050" y="4156150"/>
            <a:ext cx="2362340" cy="90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title="Screenshot 2025-06-11 at 10.25.00 A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9213" y="4156150"/>
            <a:ext cx="1470552" cy="92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36325" y="4156150"/>
            <a:ext cx="1110833" cy="90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9E9E9E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FALSE POSITIVE DC2 (6% catalog contaminant)</a:t>
            </a:r>
            <a:endParaRPr/>
          </a:p>
        </p:txBody>
      </p:sp>
      <p:sp>
        <p:nvSpPr>
          <p:cNvPr id="139" name="Google Shape;13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pic>
        <p:nvPicPr>
          <p:cNvPr id="140" name="Google Shape;140;p22" title="Screenshot 2025-06-09 at 8.16.2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650" y="1006251"/>
            <a:ext cx="7290699" cy="339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3465750" y="4652275"/>
            <a:ext cx="2212500" cy="415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Grishin et al. 2025</a:t>
            </a:r>
            <a:endParaRPr i="1"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9E9E9E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Advantages of YOLO-CL</a:t>
            </a:r>
            <a:endParaRPr/>
          </a:p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311700" y="1152475"/>
            <a:ext cx="4904100" cy="37782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No photometric redshift  and galaxy catalog or </a:t>
            </a:r>
            <a:r>
              <a:rPr lang="en">
                <a:solidFill>
                  <a:schemeClr val="dk1"/>
                </a:solidFill>
              </a:rPr>
              <a:t>stellar</a:t>
            </a:r>
            <a:r>
              <a:rPr lang="en">
                <a:solidFill>
                  <a:schemeClr val="dk1"/>
                </a:solidFill>
              </a:rPr>
              <a:t> masking needed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Robust to systematics and the presence of crowded star </a:t>
            </a:r>
            <a:r>
              <a:rPr lang="en">
                <a:solidFill>
                  <a:schemeClr val="dk1"/>
                </a:solidFill>
              </a:rPr>
              <a:t>fields</a:t>
            </a:r>
            <a:r>
              <a:rPr lang="en">
                <a:solidFill>
                  <a:schemeClr val="dk1"/>
                </a:solidFill>
              </a:rPr>
              <a:t> and artifacts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Fast inference (single forward pass)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Scalable to large-area surveys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pic>
        <p:nvPicPr>
          <p:cNvPr id="149" name="Google Shape;14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1277" y="1152475"/>
            <a:ext cx="3043148" cy="377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9E9E9E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status &amp; Future steps and challenges</a:t>
            </a:r>
            <a:endParaRPr/>
          </a:p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306300" y="724224"/>
            <a:ext cx="8531400" cy="4072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Currently only tested in “</a:t>
            </a:r>
            <a:r>
              <a:rPr i="1" lang="en">
                <a:solidFill>
                  <a:schemeClr val="dk1"/>
                </a:solidFill>
              </a:rPr>
              <a:t>targeted mode</a:t>
            </a:r>
            <a:r>
              <a:rPr lang="en">
                <a:solidFill>
                  <a:schemeClr val="dk1"/>
                </a:solidFill>
              </a:rPr>
              <a:t>” meaning that YOLO-CL was applied to images that were cut around the simulated clusters: what happens when we do not know where the clusters are?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My goal to optimize YOLO-CL for “Survey mode” in order to </a:t>
            </a:r>
            <a:r>
              <a:rPr lang="en">
                <a:solidFill>
                  <a:schemeClr val="dk1"/>
                </a:solidFill>
              </a:rPr>
              <a:t>apply the model to LSST (DESC projet [428]) and combined LSST and EUCLID images (DESC projet [429]) =&gt; based on the latest version of the network developed by Michel Aguena.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 will also improve the network  to include more information on the cluster such as redshifts, members and mass.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9E9E9E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224225" y="747400"/>
            <a:ext cx="8474700" cy="42582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Y</a:t>
            </a:r>
            <a:r>
              <a:rPr lang="en" sz="1908">
                <a:solidFill>
                  <a:schemeClr val="dk1"/>
                </a:solidFill>
              </a:rPr>
              <a:t>OLO-CL is fast, robust, and accurate -&gt; </a:t>
            </a:r>
            <a:r>
              <a:rPr lang="en" sz="1908">
                <a:solidFill>
                  <a:schemeClr val="dk1"/>
                </a:solidFill>
              </a:rPr>
              <a:t>Image-based Machine Learning = promising future</a:t>
            </a:r>
            <a:endParaRPr sz="1908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8">
              <a:solidFill>
                <a:schemeClr val="dk1"/>
              </a:solidFill>
            </a:endParaRPr>
          </a:p>
          <a:p>
            <a:pPr indent="-34976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8"/>
              <a:buChar char="●"/>
            </a:pPr>
            <a:r>
              <a:rPr lang="en" sz="1908">
                <a:solidFill>
                  <a:schemeClr val="dk1"/>
                </a:solidFill>
              </a:rPr>
              <a:t>Outperforms or matches traditional algorithms</a:t>
            </a:r>
            <a:endParaRPr sz="1908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8">
              <a:solidFill>
                <a:schemeClr val="dk1"/>
              </a:solidFill>
            </a:endParaRPr>
          </a:p>
          <a:p>
            <a:pPr indent="-34976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8"/>
              <a:buChar char="●"/>
            </a:pPr>
            <a:r>
              <a:rPr lang="en" sz="1908">
                <a:solidFill>
                  <a:schemeClr val="dk1"/>
                </a:solidFill>
              </a:rPr>
              <a:t>False Positives in DC2 simulations are massive groups within the mass uncertainty in observations = interesting massive objects to be analyzed</a:t>
            </a:r>
            <a:endParaRPr sz="1908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8">
              <a:solidFill>
                <a:schemeClr val="dk1"/>
              </a:solidFill>
            </a:endParaRPr>
          </a:p>
          <a:p>
            <a:pPr indent="-34976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8"/>
              <a:buChar char="●"/>
            </a:pPr>
            <a:r>
              <a:rPr lang="en" sz="1908">
                <a:solidFill>
                  <a:schemeClr val="dk1"/>
                </a:solidFill>
              </a:rPr>
              <a:t>Optimization of “</a:t>
            </a:r>
            <a:r>
              <a:rPr i="1" lang="en" sz="1908">
                <a:solidFill>
                  <a:schemeClr val="dk1"/>
                </a:solidFill>
              </a:rPr>
              <a:t>survey mode</a:t>
            </a:r>
            <a:r>
              <a:rPr lang="en" sz="1908">
                <a:solidFill>
                  <a:schemeClr val="dk1"/>
                </a:solidFill>
              </a:rPr>
              <a:t>” for large-scale surveys LSST and LSST/EUCLID</a:t>
            </a:r>
            <a:endParaRPr sz="1908">
              <a:solidFill>
                <a:schemeClr val="dk1"/>
              </a:solidFill>
            </a:endParaRPr>
          </a:p>
        </p:txBody>
      </p:sp>
      <p:sp>
        <p:nvSpPr>
          <p:cNvPr id="163" name="Google Shape;16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311700" y="1869400"/>
            <a:ext cx="8520600" cy="132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!</a:t>
            </a:r>
            <a:endParaRPr/>
          </a:p>
        </p:txBody>
      </p:sp>
      <p:sp>
        <p:nvSpPr>
          <p:cNvPr id="169" name="Google Shape;16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9E9E9E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Slides</a:t>
            </a:r>
            <a:endParaRPr/>
          </a:p>
        </p:txBody>
      </p:sp>
      <p:sp>
        <p:nvSpPr>
          <p:cNvPr id="175" name="Google Shape;17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200" y="731550"/>
            <a:ext cx="4213610" cy="42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pic>
        <p:nvPicPr>
          <p:cNvPr id="182" name="Google Shape;1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013" y="152400"/>
            <a:ext cx="3851025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0025" y="316399"/>
            <a:ext cx="4398300" cy="451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1" name="Google Shape;19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3450" y="243350"/>
            <a:ext cx="6017099" cy="46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9" name="Google Shape;1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5425" y="233675"/>
            <a:ext cx="2794074" cy="46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7" name="Google Shape;20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347" y="0"/>
            <a:ext cx="823130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9E9E9E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Galaxy Clusters Detections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=&gt; Largest gravitationally bound system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=&gt; Key cosmological probes (matter density, structure evolution, etc…)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=&gt; Excellent tracers of LSS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=&gt; Offer </a:t>
            </a:r>
            <a:r>
              <a:rPr lang="en">
                <a:solidFill>
                  <a:schemeClr val="dk1"/>
                </a:solidFill>
              </a:rPr>
              <a:t>insights to the inner workings of galaxies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Traditional Methods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=&gt; based on catalogs (galaxy colors, photometric redshifts) that can lead to bias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25" y="0"/>
            <a:ext cx="9144000" cy="572700"/>
          </a:xfrm>
          <a:prstGeom prst="rect">
            <a:avLst/>
          </a:prstGeom>
          <a:solidFill>
            <a:srgbClr val="9E9E9E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YOLO-CL ? 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716313"/>
            <a:ext cx="8520600" cy="12858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YOLOv3 (Redmon 2015; Redmon &amp; Fahradi 2018)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Convolutional Neural-Network (CNN)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Modified to detect galaxy clusters in color images -&gt; YOLO-CL (Grishin, Mei, Ilic 2023)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One-shot bounding box and classification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5" name="Google Shape;75;p15" title="Screenshot 2025-06-09 at 8.09.2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2145736"/>
            <a:ext cx="9144003" cy="291107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9E9E9E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YOLO-CL Architecture</a:t>
            </a:r>
            <a:endParaRPr/>
          </a:p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0700" y="843475"/>
            <a:ext cx="6062611" cy="403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1400" y="4395100"/>
            <a:ext cx="2216623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6497025" y="572700"/>
            <a:ext cx="805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Grishin, Mei, Ilic 2023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9E9E9E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Dataset for SDSS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157900" y="660425"/>
            <a:ext cx="2774700" cy="39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SDSS: 24,406 redMaPPer clusters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=&gt; training and validation each with half sample + blank fields for validation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u="sng">
              <a:solidFill>
                <a:schemeClr val="dk1"/>
              </a:solidFill>
            </a:endParaRPr>
          </a:p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4938725" y="4607325"/>
            <a:ext cx="3807300" cy="384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Grishin, Mei, Ilic 2023; </a:t>
            </a:r>
            <a:r>
              <a:rPr i="1" lang="en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Grishin et al. 2025</a:t>
            </a:r>
            <a:endParaRPr i="1"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3401" y="660437"/>
            <a:ext cx="5392614" cy="385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9E9E9E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(SDSS)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694275"/>
            <a:ext cx="8508900" cy="572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YOLO-CL SDSS </a:t>
            </a:r>
            <a:r>
              <a:rPr lang="en" sz="2400">
                <a:solidFill>
                  <a:schemeClr val="dk1"/>
                </a:solidFill>
              </a:rPr>
              <a:t>Completeness and Purity: 98%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7275" y="1354450"/>
            <a:ext cx="3045173" cy="298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389725"/>
            <a:ext cx="4023900" cy="291838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3240150" y="4652275"/>
            <a:ext cx="4023900" cy="415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Grishin, Mei, Ilic 2023</a:t>
            </a:r>
            <a:endParaRPr i="1"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9E9E9E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(SDSS)</a:t>
            </a:r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694275"/>
            <a:ext cx="8709300" cy="9486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232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5"/>
              <a:buChar char="●"/>
            </a:pPr>
            <a:r>
              <a:rPr lang="en" sz="1695">
                <a:solidFill>
                  <a:schemeClr val="dk1"/>
                </a:solidFill>
              </a:rPr>
              <a:t>YOLO-CL outperforms RedMaPPer when comparing detections of the same MCXC2021 clusters, and the YOLO-CL selection function is flat with X-ray surface brightness </a:t>
            </a:r>
            <a:endParaRPr sz="1695">
              <a:solidFill>
                <a:schemeClr val="dk1"/>
              </a:solidFill>
            </a:endParaRPr>
          </a:p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112" name="Google Shape;112;p19"/>
          <p:cNvSpPr txBox="1"/>
          <p:nvPr/>
        </p:nvSpPr>
        <p:spPr>
          <a:xfrm rot="5400000">
            <a:off x="7863300" y="3481050"/>
            <a:ext cx="9486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Completeness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3240150" y="4652275"/>
            <a:ext cx="4023900" cy="415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Grishin, Mei, Ilic 2023</a:t>
            </a:r>
            <a:endParaRPr i="1"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4" name="Google Shape;114;p19" title="Screenshot 2025-06-11 at 10.42.01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200" y="1715675"/>
            <a:ext cx="7929603" cy="287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9E9E9E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Dataset for application on LSST DC2 simulations</a:t>
            </a:r>
            <a:endParaRPr/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0" y="855575"/>
            <a:ext cx="3429000" cy="40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u="sng">
                <a:solidFill>
                  <a:schemeClr val="dk1"/>
                </a:solidFill>
              </a:rPr>
              <a:t>Transfer learning approach = SDSS + DC2 clusters</a:t>
            </a:r>
            <a:endParaRPr b="1" u="sng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Hybrid training with S</a:t>
            </a:r>
            <a:r>
              <a:rPr lang="en">
                <a:solidFill>
                  <a:schemeClr val="dk1"/>
                </a:solidFill>
              </a:rPr>
              <a:t>DSS and DC2 simulations: 24,406 SDSS redMaPPer clusters + 2342 LSST DC2 simulated halos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=&gt; training each with half sample + validation on DC2 and blank fields </a:t>
            </a:r>
            <a:endParaRPr b="1" u="sng">
              <a:solidFill>
                <a:schemeClr val="dk1"/>
              </a:solidFill>
            </a:endParaRPr>
          </a:p>
        </p:txBody>
      </p:sp>
      <p:sp>
        <p:nvSpPr>
          <p:cNvPr id="121" name="Google Shape;12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pic>
        <p:nvPicPr>
          <p:cNvPr id="122" name="Google Shape;122;p20" title="Screenshot 2025-06-09 at 8.12.0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3375" y="855576"/>
            <a:ext cx="5901158" cy="359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4916175" y="4667575"/>
            <a:ext cx="3807300" cy="384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Grishin, Mei, Ilic 2023, Grishin et al. 2025</a:t>
            </a:r>
            <a:endParaRPr i="1"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9E9E9E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for LSST DC2</a:t>
            </a:r>
            <a:endParaRPr/>
          </a:p>
        </p:txBody>
      </p:sp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66475" y="649100"/>
            <a:ext cx="8954700" cy="1034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75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0"/>
              <a:buChar char="●"/>
            </a:pPr>
            <a:r>
              <a:rPr lang="en" sz="2029">
                <a:solidFill>
                  <a:schemeClr val="dk1"/>
                </a:solidFill>
              </a:rPr>
              <a:t>Completeness and purity: </a:t>
            </a:r>
            <a:r>
              <a:rPr lang="en" sz="2029">
                <a:solidFill>
                  <a:srgbClr val="FF0000"/>
                </a:solidFill>
              </a:rPr>
              <a:t>94%</a:t>
            </a:r>
            <a:r>
              <a:rPr lang="en" sz="2029">
                <a:solidFill>
                  <a:schemeClr val="dk1"/>
                </a:solidFill>
              </a:rPr>
              <a:t> for halos with M</a:t>
            </a:r>
            <a:r>
              <a:rPr baseline="-25000" lang="en" sz="2029">
                <a:solidFill>
                  <a:schemeClr val="dk1"/>
                </a:solidFill>
              </a:rPr>
              <a:t>200c</a:t>
            </a:r>
            <a:r>
              <a:rPr lang="en" sz="2029">
                <a:solidFill>
                  <a:schemeClr val="dk1"/>
                </a:solidFill>
              </a:rPr>
              <a:t> &gt; 10</a:t>
            </a:r>
            <a:r>
              <a:rPr baseline="30000" lang="en" sz="2029">
                <a:solidFill>
                  <a:schemeClr val="dk1"/>
                </a:solidFill>
              </a:rPr>
              <a:t>14</a:t>
            </a:r>
            <a:r>
              <a:rPr lang="en" sz="2029">
                <a:solidFill>
                  <a:schemeClr val="dk1"/>
                </a:solidFill>
              </a:rPr>
              <a:t> M</a:t>
            </a:r>
            <a:r>
              <a:rPr baseline="-25000" lang="en" sz="2029">
                <a:solidFill>
                  <a:schemeClr val="dk1"/>
                </a:solidFill>
              </a:rPr>
              <a:t>☉ </a:t>
            </a:r>
            <a:r>
              <a:rPr lang="en" sz="2029">
                <a:solidFill>
                  <a:schemeClr val="dk1"/>
                </a:solidFill>
              </a:rPr>
              <a:t>at z ≲ 1. </a:t>
            </a:r>
            <a:br>
              <a:rPr baseline="-25000" lang="en" sz="2029">
                <a:solidFill>
                  <a:schemeClr val="dk1"/>
                </a:solidFill>
              </a:rPr>
            </a:br>
            <a:endParaRPr baseline="-25000" sz="2029">
              <a:solidFill>
                <a:schemeClr val="dk1"/>
              </a:solidFill>
            </a:endParaRPr>
          </a:p>
          <a:p>
            <a:pPr indent="-3575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0"/>
              <a:buChar char="●"/>
            </a:pPr>
            <a:r>
              <a:rPr lang="en" sz="2029">
                <a:solidFill>
                  <a:srgbClr val="FF0000"/>
                </a:solidFill>
              </a:rPr>
              <a:t>100%</a:t>
            </a:r>
            <a:r>
              <a:rPr lang="en" sz="2029">
                <a:solidFill>
                  <a:schemeClr val="dk1"/>
                </a:solidFill>
              </a:rPr>
              <a:t> for M &gt; 10</a:t>
            </a:r>
            <a:r>
              <a:rPr baseline="30000" lang="en" sz="2029">
                <a:solidFill>
                  <a:schemeClr val="dk1"/>
                </a:solidFill>
              </a:rPr>
              <a:t>14.6</a:t>
            </a:r>
            <a:r>
              <a:rPr lang="en" sz="2029">
                <a:solidFill>
                  <a:schemeClr val="dk1"/>
                </a:solidFill>
              </a:rPr>
              <a:t> M</a:t>
            </a:r>
            <a:r>
              <a:rPr baseline="-25000" lang="en" sz="2029">
                <a:solidFill>
                  <a:schemeClr val="dk1"/>
                </a:solidFill>
              </a:rPr>
              <a:t>☉</a:t>
            </a:r>
            <a:r>
              <a:rPr lang="en" sz="2029">
                <a:solidFill>
                  <a:schemeClr val="dk1"/>
                </a:solidFill>
              </a:rPr>
              <a:t> at 0.2 &lt; z &lt; 0.8</a:t>
            </a:r>
            <a:endParaRPr sz="2029">
              <a:solidFill>
                <a:schemeClr val="dk1"/>
              </a:solidFill>
            </a:endParaRPr>
          </a:p>
        </p:txBody>
      </p:sp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pic>
        <p:nvPicPr>
          <p:cNvPr id="131" name="Google Shape;131;p21" title="Screenshot 2025-06-09 at 8.14.37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100" y="1760195"/>
            <a:ext cx="3566121" cy="275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 title="Screenshot 2025-06-09 at 8.14.49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1100" y="1760197"/>
            <a:ext cx="3860192" cy="275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/>
          <p:nvPr/>
        </p:nvSpPr>
        <p:spPr>
          <a:xfrm>
            <a:off x="2531875" y="4652275"/>
            <a:ext cx="4023900" cy="415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Grishin et al. 2025</a:t>
            </a:r>
            <a:endParaRPr i="1"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