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568" r:id="rId2"/>
    <p:sldId id="569" r:id="rId3"/>
    <p:sldId id="5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ois Richard" initials="F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FC9204"/>
    <a:srgbClr val="66FF33"/>
    <a:srgbClr val="CCFF33"/>
    <a:srgbClr val="66FFFF"/>
    <a:srgbClr val="00FF00"/>
    <a:srgbClr val="800000"/>
    <a:srgbClr val="00CC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72" autoAdjust="0"/>
    <p:restoredTop sz="87204" autoAdjust="0"/>
  </p:normalViewPr>
  <p:slideViewPr>
    <p:cSldViewPr snapToGrid="0">
      <p:cViewPr varScale="1">
        <p:scale>
          <a:sx n="58" d="100"/>
          <a:sy n="58" d="100"/>
        </p:scale>
        <p:origin x="58" y="2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86" y="1435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290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0AD5A-0816-474A-8F84-24A93FFA0DFF}" type="datetimeFigureOut">
              <a:rPr lang="fr-FR" smtClean="0"/>
              <a:t>13/06/2025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B2476-472D-4676-82E9-92B12DAE4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923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6D2F6-90FE-41C9-9CF3-FEACFBFD6A8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FFAB0-7E94-4E93-9125-A43D6D89BC6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07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B0A0B-7906-4600-80B0-DC977DC82A2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52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B0A0B-7906-4600-80B0-DC977DC82A2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3446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Graphiques</a:t>
            </a:r>
            <a:r>
              <a:rPr lang="en-US" baseline="0" dirty="0" smtClean="0"/>
              <a:t> + </a:t>
            </a:r>
            <a:r>
              <a:rPr lang="en-US" baseline="0" dirty="0" err="1" smtClean="0"/>
              <a:t>etoffer</a:t>
            </a:r>
            <a:r>
              <a:rPr lang="en-US" baseline="0" dirty="0" smtClean="0"/>
              <a:t> descriptive (</a:t>
            </a:r>
            <a:r>
              <a:rPr lang="en-US" baseline="0" dirty="0" err="1" smtClean="0"/>
              <a:t>voir</a:t>
            </a:r>
            <a:r>
              <a:rPr lang="en-US" baseline="0" dirty="0" smtClean="0"/>
              <a:t> </a:t>
            </a:r>
            <a:r>
              <a:rPr lang="en-US" baseline="0" smtClean="0"/>
              <a:t>template Laurent)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B0A0B-7906-4600-80B0-DC977DC82A2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7571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2873880" y="5455080"/>
            <a:ext cx="7891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2873880" y="6023160"/>
            <a:ext cx="7891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6140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2873880" y="545508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917760" y="545508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2873880" y="602316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6917760" y="602316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9933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2873880" y="5455080"/>
            <a:ext cx="254088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542200" y="5455080"/>
            <a:ext cx="254088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8210520" y="5455080"/>
            <a:ext cx="254088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2873880" y="6023160"/>
            <a:ext cx="254088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5542200" y="6023160"/>
            <a:ext cx="254088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8210520" y="6023160"/>
            <a:ext cx="254088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129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2873880" y="5455080"/>
            <a:ext cx="7891920" cy="1086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34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2873880" y="5455080"/>
            <a:ext cx="7891920" cy="108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762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2873880" y="5455080"/>
            <a:ext cx="3850920" cy="108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917760" y="5455080"/>
            <a:ext cx="3850920" cy="108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472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694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2873880" y="4905720"/>
            <a:ext cx="7891920" cy="170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600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2873880" y="545508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917760" y="5455080"/>
            <a:ext cx="3850920" cy="108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2873880" y="602316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989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2873880" y="5455080"/>
            <a:ext cx="3850920" cy="108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917760" y="545508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917760" y="602316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477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873880" y="4905720"/>
            <a:ext cx="7891920" cy="36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2873880" y="545508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917760" y="5455080"/>
            <a:ext cx="3850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2873880" y="6023160"/>
            <a:ext cx="7891920" cy="518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317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 3"/>
          <p:cNvPicPr/>
          <p:nvPr/>
        </p:nvPicPr>
        <p:blipFill>
          <a:blip r:embed="rId14"/>
          <a:stretch/>
        </p:blipFill>
        <p:spPr>
          <a:xfrm>
            <a:off x="0" y="0"/>
            <a:ext cx="12191760" cy="1143000"/>
          </a:xfrm>
          <a:prstGeom prst="rect">
            <a:avLst/>
          </a:prstGeom>
          <a:ln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394720" y="708480"/>
            <a:ext cx="8247600" cy="291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0" strike="noStrike" spc="-1">
                <a:solidFill>
                  <a:srgbClr val="FFFFFF"/>
                </a:solidFill>
                <a:latin typeface="Economica"/>
              </a:rPr>
              <a:t>Titre de la diapositive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2394720" y="236160"/>
            <a:ext cx="6749640" cy="4568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800" b="1" strike="noStrike" spc="-1">
                <a:solidFill>
                  <a:srgbClr val="FFFFFF"/>
                </a:solidFill>
                <a:latin typeface="Economica"/>
              </a:rPr>
              <a:t>Titre de la diapositive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942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Line 6"/>
          <p:cNvSpPr/>
          <p:nvPr/>
        </p:nvSpPr>
        <p:spPr>
          <a:xfrm>
            <a:off x="0" y="6640664"/>
            <a:ext cx="12191760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TextShape 1"/>
          <p:cNvSpPr txBox="1"/>
          <p:nvPr/>
        </p:nvSpPr>
        <p:spPr>
          <a:xfrm>
            <a:off x="2287808" y="234000"/>
            <a:ext cx="9134938" cy="766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RH </a:t>
            </a:r>
            <a:r>
              <a:rPr lang="en-US" sz="3200" spc="-1" dirty="0" err="1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futurs</a:t>
            </a: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 </a:t>
            </a:r>
            <a:r>
              <a:rPr lang="en-US" sz="3200" spc="-1" dirty="0" err="1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collisionneurs</a:t>
            </a: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 </a:t>
            </a:r>
            <a:r>
              <a:rPr lang="fr-FR" sz="3200" spc="-1" dirty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à</a:t>
            </a: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 l’IP2I Lyon: 2024 et </a:t>
            </a: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2025 (rappel)</a:t>
            </a:r>
            <a:endParaRPr kumimoji="0" lang="en-US" sz="3200" b="0" i="0" u="none" strike="noStrike" kern="1200" cap="none" spc="-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DejaVu Sans"/>
              <a:cs typeface="DejaVu Sans"/>
            </a:endParaRPr>
          </a:p>
        </p:txBody>
      </p:sp>
      <p:sp>
        <p:nvSpPr>
          <p:cNvPr id="204" name="CustomShape 3"/>
          <p:cNvSpPr/>
          <p:nvPr/>
        </p:nvSpPr>
        <p:spPr>
          <a:xfrm>
            <a:off x="9851760" y="6572457"/>
            <a:ext cx="2133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B28F22-F5BB-48D1-8003-DAEC3117A928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E75112"/>
                </a:solidFill>
                <a:effectLst/>
                <a:uLnTx/>
                <a:uFillTx/>
                <a:latin typeface="Verdana"/>
                <a:ea typeface="DejaVu Sans"/>
                <a:cs typeface="DejaVu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4" name="Google Shape;450;p4"/>
          <p:cNvSpPr/>
          <p:nvPr/>
        </p:nvSpPr>
        <p:spPr>
          <a:xfrm>
            <a:off x="3680318" y="6605115"/>
            <a:ext cx="7130143" cy="37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E75112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S. GASCON-SHOTKIN </a:t>
            </a:r>
            <a:r>
              <a:rPr lang="fr-FR" sz="1200" kern="0" dirty="0" smtClean="0">
                <a:solidFill>
                  <a:srgbClr val="E75112"/>
                </a:solidFill>
                <a:latin typeface="Verdana"/>
                <a:ea typeface="Verdana"/>
                <a:cs typeface="Verdana"/>
                <a:sym typeface="Verdana"/>
              </a:rPr>
              <a:t>Réunion </a:t>
            </a:r>
            <a:r>
              <a:rPr lang="fr-FR" sz="1200" kern="0" dirty="0" smtClean="0">
                <a:solidFill>
                  <a:srgbClr val="E75112"/>
                </a:solidFill>
                <a:latin typeface="Verdana"/>
                <a:ea typeface="Verdana"/>
                <a:cs typeface="Verdana"/>
                <a:sym typeface="Verdana"/>
              </a:rPr>
              <a:t>FCC-Contacts</a:t>
            </a: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E75112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 13/06/2025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57" y="296972"/>
            <a:ext cx="1152244" cy="64013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43361" y="43542"/>
            <a:ext cx="944962" cy="106689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8" name="Rectangle 17"/>
          <p:cNvSpPr/>
          <p:nvPr/>
        </p:nvSpPr>
        <p:spPr>
          <a:xfrm>
            <a:off x="9828426" y="1775790"/>
            <a:ext cx="196406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‘NN </a:t>
            </a:r>
            <a:r>
              <a:rPr lang="en-US" sz="2000" dirty="0" err="1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Mixte</a:t>
            </a:r>
            <a:r>
              <a:rPr lang="en-US" sz="20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’: Jessy Daniel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en-US" sz="2000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lang="en-US" sz="2000" dirty="0" smtClean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Tableau sera </a:t>
            </a:r>
            <a:r>
              <a:rPr lang="en-US" sz="2000" dirty="0" err="1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mis</a:t>
            </a:r>
            <a:r>
              <a:rPr lang="en-US" sz="20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 a jour pour 2026 </a:t>
            </a:r>
            <a:r>
              <a:rPr lang="en-US" sz="2000" dirty="0" err="1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avant</a:t>
            </a:r>
            <a:r>
              <a:rPr lang="en-US" sz="20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 reunion du 4 </a:t>
            </a:r>
            <a:r>
              <a:rPr lang="en-US" sz="2000" dirty="0" err="1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juillet</a:t>
            </a:r>
            <a:r>
              <a:rPr lang="en-US" sz="20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666" y="1128373"/>
            <a:ext cx="9272789" cy="547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096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Line 6"/>
          <p:cNvSpPr/>
          <p:nvPr/>
        </p:nvSpPr>
        <p:spPr>
          <a:xfrm>
            <a:off x="0" y="6640664"/>
            <a:ext cx="12191760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TextShape 1"/>
          <p:cNvSpPr txBox="1"/>
          <p:nvPr/>
        </p:nvSpPr>
        <p:spPr>
          <a:xfrm>
            <a:off x="2287808" y="234000"/>
            <a:ext cx="9134938" cy="766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RH </a:t>
            </a:r>
            <a:r>
              <a:rPr lang="en-US" sz="3200" spc="-1" dirty="0" err="1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futurs</a:t>
            </a: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 </a:t>
            </a:r>
            <a:r>
              <a:rPr lang="en-US" sz="3200" spc="-1" dirty="0" err="1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collisionneurs</a:t>
            </a: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 </a:t>
            </a:r>
            <a:r>
              <a:rPr lang="fr-FR" sz="3200" spc="-1" dirty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à</a:t>
            </a: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 l’IP2I Lyon: </a:t>
            </a:r>
            <a:r>
              <a:rPr lang="en-US" sz="3200" spc="-1" dirty="0" err="1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Demande</a:t>
            </a:r>
            <a:r>
              <a:rPr lang="en-US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 2026</a:t>
            </a:r>
            <a:endParaRPr kumimoji="0" lang="en-US" sz="3200" b="0" i="0" u="none" strike="noStrike" kern="1200" cap="none" spc="-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DejaVu Sans"/>
              <a:cs typeface="DejaVu Sans"/>
            </a:endParaRPr>
          </a:p>
        </p:txBody>
      </p:sp>
      <p:sp>
        <p:nvSpPr>
          <p:cNvPr id="204" name="CustomShape 3"/>
          <p:cNvSpPr/>
          <p:nvPr/>
        </p:nvSpPr>
        <p:spPr>
          <a:xfrm>
            <a:off x="9851760" y="6572457"/>
            <a:ext cx="2133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B28F22-F5BB-48D1-8003-DAEC3117A928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E75112"/>
                </a:solidFill>
                <a:effectLst/>
                <a:uLnTx/>
                <a:uFillTx/>
                <a:latin typeface="Verdana"/>
                <a:ea typeface="DejaVu Sans"/>
                <a:cs typeface="DejaVu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57" y="296972"/>
            <a:ext cx="1152244" cy="64013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43361" y="43542"/>
            <a:ext cx="944962" cy="106689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8" name="Rectangle 17"/>
          <p:cNvSpPr/>
          <p:nvPr/>
        </p:nvSpPr>
        <p:spPr>
          <a:xfrm>
            <a:off x="177857" y="1653865"/>
            <a:ext cx="7682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  <a:defRPr/>
            </a:pPr>
            <a:r>
              <a:rPr lang="en-US" sz="2400" dirty="0" err="1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Priorite</a:t>
            </a:r>
            <a:r>
              <a:rPr lang="en-US" sz="2400" dirty="0">
                <a:solidFill>
                  <a:prstClr val="black"/>
                </a:solidFill>
              </a:rPr>
              <a:t> 1:  </a:t>
            </a:r>
            <a:r>
              <a:rPr lang="en-US" sz="2400" dirty="0" smtClean="0">
                <a:solidFill>
                  <a:prstClr val="black"/>
                </a:solidFill>
              </a:rPr>
              <a:t>CPJ ‘</a:t>
            </a:r>
            <a:r>
              <a:rPr lang="en-US" sz="2400" dirty="0" err="1" smtClean="0">
                <a:solidFill>
                  <a:prstClr val="black"/>
                </a:solidFill>
              </a:rPr>
              <a:t>mixte</a:t>
            </a:r>
            <a:r>
              <a:rPr lang="en-US" sz="2400" dirty="0" smtClean="0">
                <a:solidFill>
                  <a:prstClr val="black"/>
                </a:solidFill>
              </a:rPr>
              <a:t>’: </a:t>
            </a:r>
            <a:r>
              <a:rPr lang="en-US" sz="2400" dirty="0">
                <a:solidFill>
                  <a:prstClr val="black"/>
                </a:solidFill>
              </a:rPr>
              <a:t>FCC Tracker </a:t>
            </a:r>
            <a:r>
              <a:rPr lang="en-US" sz="2400" dirty="0" smtClean="0">
                <a:solidFill>
                  <a:prstClr val="black"/>
                </a:solidFill>
              </a:rPr>
              <a:t>+ </a:t>
            </a:r>
            <a:r>
              <a:rPr lang="en-US" sz="2400" dirty="0" err="1" smtClean="0">
                <a:solidFill>
                  <a:prstClr val="black"/>
                </a:solidFill>
              </a:rPr>
              <a:t>analyse</a:t>
            </a:r>
            <a:r>
              <a:rPr lang="en-US" sz="2400" dirty="0" smtClean="0">
                <a:solidFill>
                  <a:prstClr val="black"/>
                </a:solidFill>
              </a:rPr>
              <a:t> CMS</a:t>
            </a:r>
            <a:r>
              <a:rPr lang="en-US" sz="24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10" name="Google Shape;450;p4"/>
          <p:cNvSpPr/>
          <p:nvPr/>
        </p:nvSpPr>
        <p:spPr>
          <a:xfrm>
            <a:off x="3680318" y="6605115"/>
            <a:ext cx="7130143" cy="37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E75112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S. GASCON-SHOTKIN </a:t>
            </a:r>
            <a:r>
              <a:rPr lang="fr-FR" sz="1200" kern="0" dirty="0" smtClean="0">
                <a:solidFill>
                  <a:srgbClr val="E75112"/>
                </a:solidFill>
                <a:latin typeface="Verdana"/>
                <a:ea typeface="Verdana"/>
                <a:cs typeface="Verdana"/>
                <a:sym typeface="Verdana"/>
              </a:rPr>
              <a:t>Réunion </a:t>
            </a:r>
            <a:r>
              <a:rPr lang="fr-FR" sz="1200" kern="0" dirty="0" smtClean="0">
                <a:solidFill>
                  <a:srgbClr val="E75112"/>
                </a:solidFill>
                <a:latin typeface="Verdana"/>
                <a:ea typeface="Verdana"/>
                <a:cs typeface="Verdana"/>
                <a:sym typeface="Verdana"/>
              </a:rPr>
              <a:t>FCC-Contacts</a:t>
            </a: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E75112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 13/06/2025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594558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5284" y="1216084"/>
            <a:ext cx="1187983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  <a:defRPr/>
            </a:pPr>
            <a:r>
              <a:rPr lang="en-US" sz="2000" noProof="0" dirty="0" err="1" smtClean="0"/>
              <a:t>EoI</a:t>
            </a:r>
            <a:r>
              <a:rPr lang="en-US" sz="2000" dirty="0" smtClean="0"/>
              <a:t>/MP/FP ‘</a:t>
            </a:r>
            <a:r>
              <a:rPr lang="en-US" sz="2000" dirty="0" err="1" smtClean="0"/>
              <a:t>Francaises</a:t>
            </a:r>
            <a:r>
              <a:rPr lang="en-US" sz="2000" dirty="0" smtClean="0"/>
              <a:t> ’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</a:t>
            </a:r>
            <a:r>
              <a:rPr lang="fr-FR" sz="20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: </a:t>
            </a:r>
            <a:endParaRPr lang="fr-FR" sz="2000" dirty="0" smtClean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lvl="0">
              <a:defRPr/>
            </a:pPr>
            <a:endParaRPr lang="fr-FR" sz="2000" dirty="0" smtClean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742950" lvl="1" indent="-285750">
              <a:buFont typeface="Wingdings" panose="05000000000000000000" pitchFamily="2" charset="2"/>
              <a:buChar char="v"/>
              <a:defRPr/>
            </a:pPr>
            <a:r>
              <a:rPr lang="fr-FR" sz="2000" b="1" dirty="0" smtClean="0">
                <a:solidFill>
                  <a:srgbClr val="0000FF"/>
                </a:solidFill>
              </a:rPr>
              <a:t>T-SDHCAL </a:t>
            </a:r>
            <a:r>
              <a:rPr lang="fr-FR" sz="2000" dirty="0">
                <a:solidFill>
                  <a:srgbClr val="0000FF"/>
                </a:solidFill>
              </a:rPr>
              <a:t>(MP T-MRPC, ANR T-CALO, </a:t>
            </a:r>
            <a:r>
              <a:rPr lang="fr-FR" sz="2000" dirty="0" err="1">
                <a:solidFill>
                  <a:srgbClr val="0000FF"/>
                </a:solidFill>
              </a:rPr>
              <a:t>EoI</a:t>
            </a:r>
            <a:r>
              <a:rPr lang="fr-FR" sz="2000" dirty="0">
                <a:solidFill>
                  <a:srgbClr val="0000FF"/>
                </a:solidFill>
              </a:rPr>
              <a:t> sous-</a:t>
            </a:r>
            <a:r>
              <a:rPr lang="fr-FR" sz="2000" dirty="0" err="1">
                <a:solidFill>
                  <a:srgbClr val="0000FF"/>
                </a:solidFill>
              </a:rPr>
              <a:t>detecteur</a:t>
            </a:r>
            <a:r>
              <a:rPr lang="fr-FR" sz="2000" dirty="0">
                <a:solidFill>
                  <a:srgbClr val="0000FF"/>
                </a:solidFill>
              </a:rPr>
              <a:t> et </a:t>
            </a:r>
            <a:r>
              <a:rPr lang="fr-FR" sz="2000" dirty="0" err="1">
                <a:solidFill>
                  <a:srgbClr val="0000FF"/>
                </a:solidFill>
              </a:rPr>
              <a:t>EoI</a:t>
            </a:r>
            <a:r>
              <a:rPr lang="fr-FR" sz="2000" dirty="0">
                <a:solidFill>
                  <a:srgbClr val="0000FF"/>
                </a:solidFill>
              </a:rPr>
              <a:t> detector concept [ILD</a:t>
            </a:r>
            <a:r>
              <a:rPr lang="fr-FR" sz="2000" dirty="0" smtClean="0">
                <a:solidFill>
                  <a:srgbClr val="0000FF"/>
                </a:solidFill>
              </a:rPr>
              <a:t>']?)</a:t>
            </a:r>
            <a:endParaRPr lang="fr-FR" sz="2000" dirty="0" smtClean="0">
              <a:solidFill>
                <a:srgbClr val="0000FF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  <a:defRPr/>
            </a:pPr>
            <a:r>
              <a:rPr lang="fr-FR" sz="2000" dirty="0">
                <a:solidFill>
                  <a:srgbClr val="00B050"/>
                </a:solidFill>
              </a:rPr>
              <a:t>CMOS monolithiques (MP GRAM, FP MCMOS, projet </a:t>
            </a:r>
            <a:r>
              <a:rPr lang="fr-FR" sz="2000" dirty="0" err="1">
                <a:solidFill>
                  <a:srgbClr val="00B050"/>
                </a:solidFill>
              </a:rPr>
              <a:t>TPSCo</a:t>
            </a:r>
            <a:r>
              <a:rPr lang="fr-FR" sz="2000" dirty="0">
                <a:solidFill>
                  <a:srgbClr val="00B050"/>
                </a:solidFill>
              </a:rPr>
              <a:t>, </a:t>
            </a:r>
            <a:r>
              <a:rPr lang="fr-FR" sz="2000" dirty="0" smtClean="0">
                <a:solidFill>
                  <a:srgbClr val="00B050"/>
                </a:solidFill>
              </a:rPr>
              <a:t>FCC-</a:t>
            </a:r>
            <a:r>
              <a:rPr lang="fr-FR" sz="2000" dirty="0" err="1" smtClean="0">
                <a:solidFill>
                  <a:srgbClr val="00B050"/>
                </a:solidFill>
              </a:rPr>
              <a:t>Seed</a:t>
            </a:r>
            <a:r>
              <a:rPr lang="fr-FR" sz="2000" dirty="0" smtClean="0">
                <a:solidFill>
                  <a:srgbClr val="00B050"/>
                </a:solidFill>
              </a:rPr>
              <a:t>, </a:t>
            </a:r>
            <a:r>
              <a:rPr lang="fr-FR" sz="2000" b="1" dirty="0" err="1">
                <a:solidFill>
                  <a:srgbClr val="00B050"/>
                </a:solidFill>
              </a:rPr>
              <a:t>EoI</a:t>
            </a:r>
            <a:r>
              <a:rPr lang="fr-FR" sz="2000" b="1" dirty="0">
                <a:solidFill>
                  <a:srgbClr val="00B050"/>
                </a:solidFill>
              </a:rPr>
              <a:t> </a:t>
            </a:r>
            <a:r>
              <a:rPr lang="fr-FR" sz="2000" b="1" dirty="0" err="1" smtClean="0">
                <a:solidFill>
                  <a:srgbClr val="00B050"/>
                </a:solidFill>
              </a:rPr>
              <a:t>ToF</a:t>
            </a:r>
            <a:r>
              <a:rPr lang="fr-FR" sz="2000" dirty="0" smtClean="0">
                <a:solidFill>
                  <a:srgbClr val="00B050"/>
                </a:solidFill>
              </a:rPr>
              <a:t>) </a:t>
            </a:r>
          </a:p>
          <a:p>
            <a:pPr marL="742950" lvl="1" indent="-285750">
              <a:buFont typeface="Wingdings" panose="05000000000000000000" pitchFamily="2" charset="2"/>
              <a:buChar char="v"/>
              <a:defRPr/>
            </a:pPr>
            <a:r>
              <a:rPr lang="fr-FR" sz="2000" dirty="0" smtClean="0">
                <a:solidFill>
                  <a:srgbClr val="FF33CC"/>
                </a:solidFill>
              </a:rPr>
              <a:t>ECAL </a:t>
            </a:r>
            <a:r>
              <a:rPr lang="fr-FR" sz="2000" dirty="0">
                <a:solidFill>
                  <a:srgbClr val="FF33CC"/>
                </a:solidFill>
              </a:rPr>
              <a:t>a cristaux 'double-lecture' </a:t>
            </a:r>
            <a:r>
              <a:rPr lang="fr-FR" sz="2000" dirty="0" smtClean="0">
                <a:solidFill>
                  <a:srgbClr val="FF33CC"/>
                </a:solidFill>
              </a:rPr>
              <a:t>(</a:t>
            </a:r>
            <a:r>
              <a:rPr lang="fr-FR" sz="2000" dirty="0" err="1" smtClean="0">
                <a:solidFill>
                  <a:srgbClr val="FF33CC"/>
                </a:solidFill>
              </a:rPr>
              <a:t>EoI</a:t>
            </a:r>
            <a:r>
              <a:rPr lang="fr-FR" sz="2000" dirty="0" smtClean="0">
                <a:solidFill>
                  <a:srgbClr val="FF33CC"/>
                </a:solidFill>
              </a:rPr>
              <a:t> MAXICC</a:t>
            </a:r>
            <a:r>
              <a:rPr lang="fr-FR" sz="2000" dirty="0" smtClean="0">
                <a:solidFill>
                  <a:srgbClr val="FF33CC"/>
                </a:solidFill>
                <a:sym typeface="Wingdings" panose="05000000000000000000" pitchFamily="2" charset="2"/>
              </a:rPr>
              <a:t></a:t>
            </a:r>
            <a:r>
              <a:rPr lang="fr-FR" sz="2000" dirty="0" smtClean="0">
                <a:solidFill>
                  <a:srgbClr val="FF33CC"/>
                </a:solidFill>
              </a:rPr>
              <a:t>IDEA], </a:t>
            </a:r>
            <a:r>
              <a:rPr lang="fr-FR" sz="2000" b="1" dirty="0" smtClean="0">
                <a:solidFill>
                  <a:srgbClr val="FF33CC"/>
                </a:solidFill>
              </a:rPr>
              <a:t>FP </a:t>
            </a:r>
            <a:r>
              <a:rPr lang="fr-FR" sz="2000" b="1" dirty="0" err="1" smtClean="0">
                <a:solidFill>
                  <a:srgbClr val="FF33CC"/>
                </a:solidFill>
              </a:rPr>
              <a:t>ModOp</a:t>
            </a:r>
            <a:r>
              <a:rPr lang="fr-FR" sz="2000" dirty="0" smtClean="0">
                <a:solidFill>
                  <a:srgbClr val="FF33CC"/>
                </a:solidFill>
              </a:rPr>
              <a:t>) </a:t>
            </a:r>
            <a:endParaRPr lang="fr-FR" sz="2000" dirty="0" smtClean="0">
              <a:solidFill>
                <a:srgbClr val="FF33CC"/>
              </a:solidFill>
            </a:endParaRPr>
          </a:p>
          <a:p>
            <a:pPr lvl="1">
              <a:defRPr/>
            </a:pPr>
            <a:endParaRPr lang="en-US" sz="2000" dirty="0">
              <a:solidFill>
                <a:srgbClr val="FF33CC"/>
              </a:solidFill>
            </a:endParaRPr>
          </a:p>
          <a:p>
            <a:pPr lvl="1">
              <a:defRPr/>
            </a:pPr>
            <a:endParaRPr lang="en-US" sz="2000" dirty="0" smtClean="0">
              <a:solidFill>
                <a:srgbClr val="FF33CC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 </a:t>
            </a:r>
            <a:r>
              <a:rPr lang="en-US" sz="2000" dirty="0" smtClean="0"/>
              <a:t>Contributions au ‘Jamboree’ du 4 </a:t>
            </a:r>
            <a:r>
              <a:rPr lang="en-US" sz="2000" dirty="0" err="1" smtClean="0"/>
              <a:t>juillet</a:t>
            </a: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endParaRPr lang="fr-FR" sz="2000" dirty="0" smtClean="0"/>
          </a:p>
          <a:p>
            <a:pPr marL="742950" lvl="1" indent="-285750">
              <a:buFont typeface="Wingdings" panose="05000000000000000000" pitchFamily="2" charset="2"/>
              <a:buChar char="v"/>
              <a:defRPr/>
            </a:pPr>
            <a:r>
              <a:rPr lang="en-US" sz="2000" dirty="0" smtClean="0">
                <a:solidFill>
                  <a:srgbClr val="FF33CC"/>
                </a:solidFill>
              </a:rPr>
              <a:t>Adrien SABARD (M2) et Jessy DANIEL (Postdoc) (</a:t>
            </a:r>
            <a:r>
              <a:rPr lang="en-US" sz="2000" dirty="0" err="1" smtClean="0">
                <a:solidFill>
                  <a:srgbClr val="FF33CC"/>
                </a:solidFill>
              </a:rPr>
              <a:t>encadrante</a:t>
            </a:r>
            <a:r>
              <a:rPr lang="en-US" sz="2000" dirty="0" smtClean="0">
                <a:solidFill>
                  <a:srgbClr val="FF33CC"/>
                </a:solidFill>
              </a:rPr>
              <a:t> G. </a:t>
            </a:r>
            <a:r>
              <a:rPr lang="en-US" sz="2000" dirty="0" err="1" smtClean="0">
                <a:solidFill>
                  <a:srgbClr val="FF33CC"/>
                </a:solidFill>
              </a:rPr>
              <a:t>Boudoul</a:t>
            </a:r>
            <a:r>
              <a:rPr lang="en-US" sz="2000" dirty="0" smtClean="0">
                <a:solidFill>
                  <a:srgbClr val="FF33CC"/>
                </a:solidFill>
              </a:rPr>
              <a:t>): 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33CC"/>
                </a:solidFill>
              </a:rPr>
              <a:t>‘</a:t>
            </a:r>
            <a:r>
              <a:rPr lang="fr-FR" sz="2000" dirty="0" smtClean="0">
                <a:solidFill>
                  <a:srgbClr val="FF33CC"/>
                </a:solidFill>
              </a:rPr>
              <a:t>Simulation </a:t>
            </a:r>
            <a:r>
              <a:rPr lang="fr-FR" sz="2000" dirty="0">
                <a:solidFill>
                  <a:srgbClr val="FF33CC"/>
                </a:solidFill>
              </a:rPr>
              <a:t>complète du </a:t>
            </a:r>
            <a:r>
              <a:rPr lang="fr-FR" sz="2000" dirty="0" err="1">
                <a:solidFill>
                  <a:srgbClr val="FF33CC"/>
                </a:solidFill>
              </a:rPr>
              <a:t>trajectomètre</a:t>
            </a:r>
            <a:r>
              <a:rPr lang="fr-FR" sz="2000" dirty="0">
                <a:solidFill>
                  <a:srgbClr val="FF33CC"/>
                </a:solidFill>
              </a:rPr>
              <a:t> au FCC -</a:t>
            </a:r>
            <a:r>
              <a:rPr lang="fr-FR" sz="2000" dirty="0" err="1">
                <a:solidFill>
                  <a:srgbClr val="FF33CC"/>
                </a:solidFill>
              </a:rPr>
              <a:t>ee</a:t>
            </a:r>
            <a:r>
              <a:rPr lang="fr-FR" sz="2000" dirty="0">
                <a:solidFill>
                  <a:srgbClr val="FF33CC"/>
                </a:solidFill>
              </a:rPr>
              <a:t>: Développement de la </a:t>
            </a:r>
            <a:r>
              <a:rPr lang="fr-FR" sz="2000" dirty="0" err="1" smtClean="0">
                <a:solidFill>
                  <a:srgbClr val="FF33CC"/>
                </a:solidFill>
              </a:rPr>
              <a:t>digitisation</a:t>
            </a:r>
            <a:r>
              <a:rPr lang="fr-FR" sz="2000" dirty="0" smtClean="0">
                <a:solidFill>
                  <a:srgbClr val="FF33CC"/>
                </a:solidFill>
              </a:rPr>
              <a:t>’</a:t>
            </a:r>
            <a:endParaRPr lang="fr-FR" sz="2000" dirty="0" smtClean="0">
              <a:solidFill>
                <a:srgbClr val="FF33CC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Christian VEROLLET (D1)(</a:t>
            </a:r>
            <a:r>
              <a:rPr lang="en-US" sz="2000" dirty="0" err="1" smtClean="0">
                <a:solidFill>
                  <a:srgbClr val="0000FF"/>
                </a:solidFill>
              </a:rPr>
              <a:t>encadrante</a:t>
            </a:r>
            <a:r>
              <a:rPr lang="en-US" sz="2000" dirty="0" smtClean="0">
                <a:solidFill>
                  <a:srgbClr val="0000FF"/>
                </a:solidFill>
              </a:rPr>
              <a:t> S. Gascon):  ‘</a:t>
            </a:r>
            <a:r>
              <a:rPr lang="en-US" sz="2000" dirty="0" err="1" smtClean="0">
                <a:solidFill>
                  <a:srgbClr val="0000FF"/>
                </a:solidFill>
              </a:rPr>
              <a:t>Recherche</a:t>
            </a:r>
            <a:r>
              <a:rPr lang="en-US" sz="2000" dirty="0" smtClean="0">
                <a:solidFill>
                  <a:srgbClr val="0000FF"/>
                </a:solidFill>
              </a:rPr>
              <a:t> des ALPS </a:t>
            </a:r>
            <a:r>
              <a:rPr lang="en-US" sz="2000" dirty="0" err="1" smtClean="0">
                <a:solidFill>
                  <a:srgbClr val="0000FF"/>
                </a:solidFill>
              </a:rPr>
              <a:t>Z</a:t>
            </a:r>
            <a:r>
              <a:rPr lang="en-US" sz="20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a</a:t>
            </a:r>
            <a:r>
              <a:rPr lang="en-US" sz="2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+ </a:t>
            </a:r>
            <a:r>
              <a:rPr lang="en-US" sz="2000" dirty="0" smtClean="0">
                <a:solidFill>
                  <a:srgbClr val="0000FF"/>
                </a:solidFill>
                <a:latin typeface="Symbol" panose="05050102010706020507" pitchFamily="18" charset="2"/>
                <a:sym typeface="Wingdings" panose="05000000000000000000" pitchFamily="2" charset="2"/>
              </a:rPr>
              <a:t>g </a:t>
            </a:r>
            <a:r>
              <a:rPr lang="en-US" sz="2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3 </a:t>
            </a:r>
            <a:r>
              <a:rPr lang="en-US" sz="2000" dirty="0" smtClean="0">
                <a:solidFill>
                  <a:srgbClr val="0000FF"/>
                </a:solidFill>
                <a:latin typeface="Symbol" panose="05050102010706020507" pitchFamily="18" charset="2"/>
                <a:sym typeface="Wingdings" panose="05000000000000000000" pitchFamily="2" charset="2"/>
              </a:rPr>
              <a:t>g </a:t>
            </a:r>
            <a:r>
              <a:rPr lang="en-US" sz="2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: Etudes du bruit de fond </a:t>
            </a:r>
            <a:r>
              <a:rPr lang="en-US" sz="20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reductible</a:t>
            </a:r>
            <a:endParaRPr lang="fr-FR" sz="2000" dirty="0" smtClean="0">
              <a:solidFill>
                <a:srgbClr val="0000FF"/>
              </a:solidFill>
            </a:endParaRPr>
          </a:p>
        </p:txBody>
      </p:sp>
      <p:sp>
        <p:nvSpPr>
          <p:cNvPr id="207" name="Line 6"/>
          <p:cNvSpPr/>
          <p:nvPr/>
        </p:nvSpPr>
        <p:spPr>
          <a:xfrm>
            <a:off x="0" y="6640664"/>
            <a:ext cx="12191760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TextShape 1"/>
          <p:cNvSpPr txBox="1"/>
          <p:nvPr/>
        </p:nvSpPr>
        <p:spPr>
          <a:xfrm>
            <a:off x="2641102" y="234000"/>
            <a:ext cx="9134938" cy="766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spc="-1" dirty="0" smtClean="0">
                <a:solidFill>
                  <a:schemeClr val="bg1"/>
                </a:solidFill>
                <a:latin typeface="Calibri"/>
                <a:ea typeface="DejaVu Sans"/>
                <a:cs typeface="DejaVu Sans"/>
              </a:rPr>
              <a:t>IP2I Lyon: Autres informations</a:t>
            </a:r>
            <a:endParaRPr kumimoji="0" lang="fr-FR" sz="3200" b="0" i="0" u="none" strike="noStrike" kern="1200" cap="none" spc="-1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DejaVu Sans"/>
              <a:cs typeface="DejaVu Sans"/>
            </a:endParaRPr>
          </a:p>
        </p:txBody>
      </p:sp>
      <p:sp>
        <p:nvSpPr>
          <p:cNvPr id="204" name="CustomShape 3"/>
          <p:cNvSpPr/>
          <p:nvPr/>
        </p:nvSpPr>
        <p:spPr>
          <a:xfrm>
            <a:off x="9851760" y="6572457"/>
            <a:ext cx="2133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B28F22-F5BB-48D1-8003-DAEC3117A928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E75112"/>
                </a:solidFill>
                <a:effectLst/>
                <a:uLnTx/>
                <a:uFillTx/>
                <a:latin typeface="Verdana"/>
                <a:ea typeface="DejaVu Sans"/>
                <a:cs typeface="DejaVu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57" y="296972"/>
            <a:ext cx="1152244" cy="64013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43361" y="43542"/>
            <a:ext cx="944962" cy="106689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9" name="Google Shape;450;p4"/>
          <p:cNvSpPr/>
          <p:nvPr/>
        </p:nvSpPr>
        <p:spPr>
          <a:xfrm>
            <a:off x="3680318" y="6605115"/>
            <a:ext cx="7130143" cy="378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E75112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S. GASCON-SHOTKIN </a:t>
            </a:r>
            <a:r>
              <a:rPr lang="fr-FR" sz="1200" kern="0" dirty="0" smtClean="0">
                <a:solidFill>
                  <a:srgbClr val="E75112"/>
                </a:solidFill>
                <a:latin typeface="Verdana"/>
                <a:ea typeface="Verdana"/>
                <a:cs typeface="Verdana"/>
                <a:sym typeface="Verdana"/>
              </a:rPr>
              <a:t>Réunion </a:t>
            </a:r>
            <a:r>
              <a:rPr lang="fr-FR" sz="1200" kern="0" dirty="0" smtClean="0">
                <a:solidFill>
                  <a:srgbClr val="E75112"/>
                </a:solidFill>
                <a:latin typeface="Verdana"/>
                <a:ea typeface="Verdana"/>
                <a:cs typeface="Verdana"/>
                <a:sym typeface="Verdana"/>
              </a:rPr>
              <a:t>FCC-Contacts</a:t>
            </a: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E75112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 13/06/2025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18689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144270</TotalTime>
  <Words>214</Words>
  <Application>Microsoft Office PowerPoint</Application>
  <PresentationFormat>Grand écran</PresentationFormat>
  <Paragraphs>30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Arial</vt:lpstr>
      <vt:lpstr>Calibri</vt:lpstr>
      <vt:lpstr>DejaVu Sans</vt:lpstr>
      <vt:lpstr>Economica</vt:lpstr>
      <vt:lpstr>Symbol</vt:lpstr>
      <vt:lpstr>Verdana</vt:lpstr>
      <vt:lpstr>Wingdings</vt:lpstr>
      <vt:lpstr>Office Theme</vt:lpstr>
      <vt:lpstr>Présentation PowerPoint</vt:lpstr>
      <vt:lpstr>Présentation PowerPoint</vt:lpstr>
      <vt:lpstr>Présentation PowerPoint</vt:lpstr>
    </vt:vector>
  </TitlesOfParts>
  <Company>CNRS/LAL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Diboson at LHC ?</dc:title>
  <dc:creator>Francois Richard</dc:creator>
  <cp:lastModifiedBy>Susan Gascon</cp:lastModifiedBy>
  <cp:revision>2548</cp:revision>
  <dcterms:created xsi:type="dcterms:W3CDTF">2015-06-25T13:12:30Z</dcterms:created>
  <dcterms:modified xsi:type="dcterms:W3CDTF">2025-06-13T06:54:03Z</dcterms:modified>
</cp:coreProperties>
</file>