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6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94"/>
  </p:normalViewPr>
  <p:slideViewPr>
    <p:cSldViewPr>
      <p:cViewPr varScale="1">
        <p:scale>
          <a:sx n="117" d="100"/>
          <a:sy n="117" d="100"/>
        </p:scale>
        <p:origin x="4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842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34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+mn-ea"/>
                <a:cs typeface="DejaVu San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2725" y="0"/>
            <a:ext cx="30734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+mn-ea"/>
                <a:cs typeface="DejaVu San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78487" cy="460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734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+mn-ea"/>
                <a:cs typeface="DejaVu San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21850"/>
            <a:ext cx="30734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+mn-ea"/>
                <a:cs typeface="DejaVu Sans"/>
              </a:defRPr>
            </a:lvl1pPr>
          </a:lstStyle>
          <a:p>
            <a:pPr>
              <a:defRPr/>
            </a:pPr>
            <a:fld id="{49514D02-3691-4814-B02F-1D61A75C3E72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1pPr>
    <a:lvl2pPr marL="742950" indent="-28575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2pPr>
    <a:lvl3pPr marL="1143000" indent="-22860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3pPr>
    <a:lvl4pPr marL="1600200" indent="-22860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4pPr>
    <a:lvl5pPr marL="2057400" indent="-22860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A123D715-0D84-4EC7-89D6-A05F6169EB7C}" type="slidenum">
              <a:rPr lang="fr-FR">
                <a:latin typeface="Arial"/>
                <a:ea typeface="DejaVu Sans"/>
                <a:cs typeface="DejaVu Sans"/>
              </a:rPr>
              <a:t>1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26568FE8-FD1E-479F-B7F0-A1F60C10B8F4}" type="slidenum">
              <a:rPr lang="fr-FR">
                <a:latin typeface="Arial"/>
                <a:ea typeface="DejaVu Sans"/>
                <a:cs typeface="DejaVu Sans"/>
              </a:rPr>
              <a:t>10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ACE977-5671-E2CA-6F6E-9A672E4566AA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Nous au CERN on ne</a:t>
            </a:r>
            <a:r>
              <a:rPr lang="fr-CH" baseline="0" dirty="0"/>
              <a:t> va pas accélérer des pommes mais des noyaux d’atomes (la fameuse recherche « nucléaire »).</a:t>
            </a:r>
          </a:p>
          <a:p>
            <a:r>
              <a:rPr lang="fr-CH" baseline="0" dirty="0"/>
              <a:t>Des collisions vont avoir lieu dans de grands détecteurs et créer de nouvelles particules: le fameux boson de </a:t>
            </a:r>
            <a:r>
              <a:rPr lang="fr-CH" baseline="0" dirty="0" err="1"/>
              <a:t>Higgs</a:t>
            </a:r>
            <a:r>
              <a:rPr lang="fr-CH" baseline="0" dirty="0"/>
              <a:t>, de nouvelles particules peut-être.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/>
              <a:t>Cela arrive des millions de fois chaque seconde.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Les particule produites sont trop petites pour être observée.</a:t>
            </a:r>
            <a:r>
              <a:rPr lang="fr-CH" baseline="0" dirty="0"/>
              <a:t> Mais les détecteurs vont pouvoir enregistrer les traces qu’elles laissent derrière elles.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AD9EE-B5E4-491F-8D76-3B5AFFD406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49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2762D513-91BA-4BE2-8B1B-6C686FE83BA4}" type="slidenum">
              <a:rPr lang="fr-FR">
                <a:latin typeface="Arial"/>
                <a:ea typeface="DejaVu Sans"/>
                <a:cs typeface="DejaVu Sans"/>
              </a:rPr>
              <a:t>13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397903-8BAD-3618-73BF-2BF175635B1A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9A602BED-6F26-401D-9FAC-A221A654D0BC}" type="slidenum">
              <a:rPr lang="fr-FR">
                <a:latin typeface="Arial"/>
                <a:ea typeface="DejaVu Sans"/>
                <a:cs typeface="DejaVu Sans"/>
              </a:rPr>
              <a:t>15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1BD45368-93CC-429D-8812-A2EA1429830A}" type="slidenum">
              <a:rPr lang="fr-FR">
                <a:latin typeface="Arial"/>
                <a:ea typeface="DejaVu Sans"/>
                <a:cs typeface="DejaVu Sans"/>
              </a:rPr>
              <a:t>16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2013ED3C-1F61-4918-8600-53108C1AD18E}" type="slidenum">
              <a:rPr lang="fr-FR">
                <a:latin typeface="Arial"/>
                <a:ea typeface="DejaVu Sans"/>
                <a:cs typeface="DejaVu Sans"/>
              </a:rPr>
              <a:t>17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1FF231E5-7642-4260-89CD-1BADFBD52598}" type="slidenum">
              <a:rPr lang="fr-FR">
                <a:latin typeface="Arial"/>
                <a:ea typeface="DejaVu Sans"/>
                <a:cs typeface="DejaVu Sans"/>
              </a:rPr>
              <a:t>18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81B09E05-7B9E-46F7-B1F8-EBD66A9201A7}" type="slidenum">
              <a:rPr lang="fr-FR">
                <a:latin typeface="Arial"/>
                <a:ea typeface="DejaVu Sans"/>
                <a:cs typeface="DejaVu Sans"/>
              </a:rPr>
              <a:t>19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E8CA4AF3-3D9A-446D-A088-6807F77CBFE0}" type="slidenum">
              <a:rPr lang="fr-FR">
                <a:latin typeface="Arial"/>
                <a:ea typeface="DejaVu Sans"/>
                <a:cs typeface="DejaVu Sans"/>
              </a:rPr>
              <a:t>2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B62B3AC0-670A-444A-B52D-36C72E199B1B}" type="slidenum">
              <a:rPr lang="fr-FR">
                <a:latin typeface="Arial"/>
                <a:ea typeface="DejaVu Sans"/>
                <a:cs typeface="DejaVu Sans"/>
              </a:rPr>
              <a:t>20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9C988BE9-0581-47AC-9FBA-83FB48A0DD98}" type="slidenum">
              <a:rPr lang="fr-FR">
                <a:latin typeface="Arial"/>
                <a:ea typeface="DejaVu Sans"/>
                <a:cs typeface="DejaVu Sans"/>
              </a:rPr>
              <a:t>21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0AE2B6D6-2763-4B97-BED4-344498233F78}" type="slidenum">
              <a:rPr lang="fr-FR">
                <a:latin typeface="Arial"/>
                <a:ea typeface="DejaVu Sans"/>
                <a:cs typeface="DejaVu Sans"/>
              </a:rPr>
              <a:t>22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D49FDB77-18D7-48FC-B2BA-6E38009D1B51}" type="slidenum">
              <a:rPr lang="fr-FR">
                <a:latin typeface="Arial"/>
                <a:ea typeface="DejaVu Sans"/>
                <a:cs typeface="DejaVu Sans"/>
              </a:rPr>
              <a:t>23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9730D566-D73B-4B9D-8374-6C276E51AC93}" type="slidenum">
              <a:rPr lang="fr-FR">
                <a:latin typeface="Arial"/>
                <a:ea typeface="DejaVu Sans"/>
                <a:cs typeface="DejaVu Sans"/>
              </a:rPr>
              <a:t>24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2663895E-01E6-45F3-AD27-62899AD80BB6}" type="slidenum">
              <a:rPr lang="fr-FR">
                <a:latin typeface="Arial"/>
                <a:ea typeface="DejaVu Sans"/>
                <a:cs typeface="DejaVu Sans"/>
              </a:rPr>
              <a:t>25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5407CD28-C14E-4341-B2D4-79C0F86F6D2F}" type="slidenum">
              <a:rPr lang="fr-FR">
                <a:latin typeface="Arial"/>
                <a:ea typeface="DejaVu Sans"/>
                <a:cs typeface="DejaVu Sans"/>
              </a:rPr>
              <a:t>26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22475127-416A-49AB-81BA-939F9193629E}" type="slidenum">
              <a:rPr lang="fr-FR">
                <a:latin typeface="Arial"/>
                <a:ea typeface="DejaVu Sans"/>
                <a:cs typeface="DejaVu Sans"/>
              </a:rPr>
              <a:t>27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r>
              <a:rPr lang="fr-FR">
                <a:latin typeface="Calibri"/>
              </a:rPr>
              <a:t>4,52</a:t>
            </a:r>
            <a:r>
              <a:rPr lang="fr-FR">
                <a:latin typeface="Times New Roman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DDAE35DB-EDF3-4D68-B9E9-FABA6E620FF2}" type="slidenum">
              <a:rPr lang="fr-FR">
                <a:latin typeface="Arial"/>
                <a:ea typeface="DejaVu Sans"/>
                <a:cs typeface="DejaVu Sans"/>
              </a:rPr>
              <a:t>28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DDAE35DB-EDF3-4D68-B9E9-FABA6E620FF2}" type="slidenum">
              <a:rPr lang="fr-FR">
                <a:latin typeface="Arial"/>
                <a:ea typeface="DejaVu Sans"/>
                <a:cs typeface="DejaVu Sans"/>
              </a:rPr>
              <a:t>29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C9E95358-5158-4CDC-9046-9F0C2C0947B2}" type="slidenum">
              <a:rPr lang="fr-FR">
                <a:latin typeface="Arial"/>
                <a:ea typeface="DejaVu Sans"/>
                <a:cs typeface="DejaVu Sans"/>
              </a:rPr>
              <a:t>3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C642D8D7-3C7B-4D79-B311-31B744171246}" type="slidenum">
              <a:rPr lang="fr-FR">
                <a:latin typeface="Arial"/>
                <a:ea typeface="DejaVu Sans"/>
                <a:cs typeface="DejaVu Sans"/>
              </a:rPr>
              <a:t>4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D8AB363F-A770-4159-B897-810E2A502234}" type="slidenum">
              <a:rPr lang="fr-FR">
                <a:latin typeface="Arial"/>
                <a:ea typeface="DejaVu Sans"/>
                <a:cs typeface="DejaVu Sans"/>
              </a:rPr>
              <a:t>5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4959BEFE-1EB1-4066-A8A3-0C46C4D66842}" type="slidenum">
              <a:rPr lang="fr-FR">
                <a:latin typeface="Arial"/>
                <a:ea typeface="DejaVu Sans"/>
                <a:cs typeface="DejaVu Sans"/>
              </a:rPr>
              <a:t>6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8381AC-69D4-89A1-DC01-0DA666DCD98B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C6EB7280-E52E-4ED2-A4F5-A050AA9252AA}" type="slidenum">
              <a:rPr lang="fr-FR">
                <a:latin typeface="Arial"/>
                <a:ea typeface="DejaVu Sans"/>
                <a:cs typeface="DejaVu Sans"/>
              </a:rPr>
              <a:t>8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 bwMode="auto">
          <a:prstGeom prst="rect">
            <a:avLst/>
          </a:prstGeom>
          <a:noFill/>
          <a:ln/>
        </p:spPr>
        <p:txBody>
          <a:bodyPr/>
          <a:lstStyle>
            <a:lvl1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1pPr>
            <a:lvl2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2pPr>
            <a:lvl3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3pPr>
            <a:lvl4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4pPr>
            <a:lvl5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/>
              </a:defRPr>
            </a:lvl9pPr>
          </a:lstStyle>
          <a:p>
            <a:pPr>
              <a:spcBef>
                <a:spcPts val="0"/>
              </a:spcBef>
              <a:defRPr/>
            </a:pPr>
            <a:fld id="{8A4F1612-2C4B-411E-865F-EFFD0CD90F93}" type="slidenum">
              <a:rPr lang="fr-FR">
                <a:latin typeface="Arial"/>
                <a:ea typeface="DejaVu Sans"/>
                <a:cs typeface="DejaVu Sans"/>
              </a:rPr>
              <a:t>9</a:t>
            </a:fld>
            <a:endParaRPr lang="fr-FR">
              <a:latin typeface="Arial"/>
              <a:ea typeface="DejaVu Sans"/>
              <a:cs typeface="DejaVu Sans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17C35B-CE19-234B-B176-8C41C11E983C}" type="datetime1">
              <a:rPr lang="fr-FR" smtClean="0"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12F5D-A657-471A-8DA0-3766F53DF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20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6335B3E-FF22-6544-8FAB-77349D7C9A7B}" type="datetime1">
              <a:rPr lang="fr-FR" smtClean="0"/>
              <a:t>24/03/2025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B2A677C-DD35-44D6-ACE3-94CE099D4148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3B289A-3DC7-9D4B-BECB-F8C8D40334AA}" type="datetime1">
              <a:rPr lang="fr-FR" smtClean="0"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4BB96-C818-469A-A72D-31FE125F93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71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124C4B-4C99-F941-B86B-56348E9ECDD1}" type="datetime1">
              <a:rPr lang="fr-FR" smtClean="0"/>
              <a:t>24/03/2025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0CDA0-F7E1-402F-9DBF-0B0463DDA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79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E0A64-0A57-4F4B-8DFE-B4F314BC0082}" type="datetime1">
              <a:rPr lang="fr-FR" smtClean="0"/>
              <a:t>24/03/2025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79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754FFB3-2A4F-5240-8E4E-59395ABF59E7}" type="datetime1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B812F5D-A657-471A-8DA0-3766F53DF8C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DD6EB95-D7D1-3143-9C66-1310B07434E1}" type="datetime1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454BB96-C818-469A-A72D-31FE125F93E1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BD192B0-6050-8541-976A-502F3771C9D4}" type="datetime1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EE6331A-A92C-459C-923F-2257788B5B0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0EED1A4-0E5D-9A40-AF7B-E4D317252C05}" type="datetime1">
              <a:rPr lang="fr-FR" smtClean="0"/>
              <a:t>24/03/2025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CE5C421-17F7-41D9-A9FA-6E34F2B8DE9F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FD2594E-23BB-1C47-BD16-14C81F05B803}" type="datetime1">
              <a:rPr lang="fr-FR" smtClean="0"/>
              <a:t>24/03/2025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800CDA0-F7E1-402F-9DBF-0B0463DDAEF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85409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2" b="1" i="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fld id="{92BE99DB-B5D4-6640-9535-F2572B1DD25B}" type="datetime1">
              <a:rPr lang="fr-FR" smtClean="0"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2" b="1" i="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0229" y="6508915"/>
            <a:ext cx="813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rgbClr val="7030A0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fld id="{7CB2A6C5-0628-49BA-8780-229D42968F03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5503914-F049-B499-4046-F4864E2A6FC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4451"/>
            <a:ext cx="914399" cy="6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9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49" r:id="rId5"/>
    <p:sldLayoutId id="2147483650" r:id="rId6"/>
    <p:sldLayoutId id="2147483652" r:id="rId7"/>
    <p:sldLayoutId id="2147483653" r:id="rId8"/>
    <p:sldLayoutId id="2147483654" r:id="rId9"/>
    <p:sldLayoutId id="2147483655" r:id="rId10"/>
  </p:sldLayoutIdLst>
  <p:hf hdr="0" ftr="0" dt="0"/>
  <p:txStyles>
    <p:titleStyle>
      <a:lvl1pPr algn="ctr" defTabSz="192881" rtl="0" eaLnBrk="1" latinLnBrk="0" hangingPunct="1">
        <a:spcBef>
          <a:spcPct val="0"/>
        </a:spcBef>
        <a:buNone/>
        <a:defRPr sz="4000" b="1" i="0" kern="1200">
          <a:solidFill>
            <a:srgbClr val="FF0080"/>
          </a:solidFill>
          <a:latin typeface="Tahoma"/>
          <a:ea typeface="+mj-ea"/>
          <a:cs typeface="Tahoma"/>
        </a:defRPr>
      </a:lvl1pPr>
    </p:titleStyle>
    <p:bodyStyle>
      <a:lvl1pPr marL="144661" indent="-144661" algn="l" defTabSz="192881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rgbClr val="000080"/>
          </a:solidFill>
          <a:latin typeface="Tahoma"/>
          <a:ea typeface="+mn-ea"/>
          <a:cs typeface="Tahoma"/>
        </a:defRPr>
      </a:lvl1pPr>
      <a:lvl2pPr marL="313433" indent="-120551" algn="l" defTabSz="192881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rgbClr val="000080"/>
          </a:solidFill>
          <a:latin typeface="Tahoma"/>
          <a:ea typeface="+mn-ea"/>
          <a:cs typeface="Tahoma"/>
        </a:defRPr>
      </a:lvl2pPr>
      <a:lvl3pPr marL="482204" indent="-96441" algn="l" defTabSz="192881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rgbClr val="000080"/>
          </a:solidFill>
          <a:latin typeface="Tahoma"/>
          <a:ea typeface="+mn-ea"/>
          <a:cs typeface="Tahoma"/>
        </a:defRPr>
      </a:lvl3pPr>
      <a:lvl4pPr marL="675085" indent="-96441" algn="l" defTabSz="192881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rgbClr val="000080"/>
          </a:solidFill>
          <a:latin typeface="Tahoma"/>
          <a:ea typeface="+mn-ea"/>
          <a:cs typeface="Tahoma"/>
        </a:defRPr>
      </a:lvl4pPr>
      <a:lvl5pPr marL="867966" indent="-96441" algn="l" defTabSz="192881" rtl="0" eaLnBrk="1" latinLnBrk="0" hangingPunct="1">
        <a:spcBef>
          <a:spcPct val="20000"/>
        </a:spcBef>
        <a:buFont typeface="Arial"/>
        <a:buNone/>
        <a:defRPr sz="844" b="1" i="0" kern="1200">
          <a:solidFill>
            <a:schemeClr val="tx1"/>
          </a:solidFill>
          <a:latin typeface="Tahoma"/>
          <a:ea typeface="+mn-ea"/>
          <a:cs typeface="Tahoma"/>
        </a:defRPr>
      </a:lvl5pPr>
      <a:lvl6pPr marL="1060847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9144000" cy="1484784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800" b="1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Le grand </a:t>
            </a:r>
            <a:r>
              <a:rPr lang="en-GB" sz="2800" b="1" dirty="0" err="1">
                <a:solidFill>
                  <a:srgbClr val="FFFFFF"/>
                </a:solidFill>
                <a:latin typeface="Arial"/>
                <a:ea typeface="KaiTi"/>
                <a:cs typeface="Arial"/>
              </a:rPr>
              <a:t>collisionneur</a:t>
            </a:r>
            <a:r>
              <a:rPr lang="en-GB" sz="2800" b="1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 de hadrons  (LHC)</a:t>
            </a:r>
            <a:endParaRPr sz="2800" b="1" dirty="0"/>
          </a:p>
          <a:p>
            <a:pPr algn="ctr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et </a:t>
            </a:r>
            <a:r>
              <a:rPr lang="en-GB" sz="2800" b="1" dirty="0" err="1">
                <a:solidFill>
                  <a:srgbClr val="FFFFFF"/>
                </a:solidFill>
                <a:latin typeface="Arial"/>
                <a:ea typeface="KaiTi"/>
                <a:cs typeface="Arial"/>
              </a:rPr>
              <a:t>l’expérience</a:t>
            </a:r>
            <a:r>
              <a:rPr lang="en-GB" sz="2800" b="1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 CMS</a:t>
            </a:r>
            <a:endParaRPr sz="2800" b="1" dirty="0"/>
          </a:p>
        </p:txBody>
      </p:sp>
      <p:sp>
        <p:nvSpPr>
          <p:cNvPr id="3077" name="Rectangle 13"/>
          <p:cNvSpPr>
            <a:spLocks noChangeArrowheads="1"/>
          </p:cNvSpPr>
          <p:nvPr/>
        </p:nvSpPr>
        <p:spPr bwMode="auto">
          <a:xfrm>
            <a:off x="2987824" y="6021388"/>
            <a:ext cx="305885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err="1">
                <a:ea typeface="KaiTi"/>
                <a:cs typeface="Arial"/>
              </a:rPr>
              <a:t>MasterClasses</a:t>
            </a:r>
            <a:r>
              <a:rPr lang="en-GB" sz="1600" dirty="0">
                <a:ea typeface="KaiTi"/>
                <a:cs typeface="Arial"/>
              </a:rPr>
              <a:t> LPNHE, 2025</a:t>
            </a:r>
          </a:p>
        </p:txBody>
      </p:sp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82763" y="1628775"/>
            <a:ext cx="5649912" cy="36290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0DE9BD-44C6-252F-C32E-31941344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ea typeface="KaiTi"/>
                <a:cs typeface="Arial"/>
              </a:rPr>
              <a:t>10</a:t>
            </a:r>
            <a:endParaRPr lang="fr-FR" sz="1200">
              <a:ea typeface="KaiTi"/>
              <a:cs typeface="Arial"/>
            </a:endParaRP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0" y="0"/>
            <a:ext cx="8140602" cy="701675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  <a:cs typeface="Arial"/>
              </a:rPr>
              <a:t>Les points de collisions du LHC</a:t>
            </a:r>
            <a:endParaRPr sz="2800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843213" y="1416050"/>
            <a:ext cx="3529012" cy="363061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e 29"/>
          <p:cNvGrpSpPr/>
          <p:nvPr/>
        </p:nvGrpSpPr>
        <p:grpSpPr bwMode="auto">
          <a:xfrm>
            <a:off x="401638" y="981075"/>
            <a:ext cx="3162300" cy="3384550"/>
            <a:chOff x="402380" y="765175"/>
            <a:chExt cx="3161558" cy="3384550"/>
          </a:xfrm>
        </p:grpSpPr>
        <p:grpSp>
          <p:nvGrpSpPr>
            <p:cNvPr id="14364" name="Groupe 24"/>
            <p:cNvGrpSpPr/>
            <p:nvPr/>
          </p:nvGrpSpPr>
          <p:grpSpPr bwMode="auto">
            <a:xfrm>
              <a:off x="480679" y="765175"/>
              <a:ext cx="3083259" cy="3384550"/>
              <a:chOff x="480679" y="765175"/>
              <a:chExt cx="3083259" cy="3384550"/>
            </a:xfrm>
          </p:grpSpPr>
          <p:pic>
            <p:nvPicPr>
              <p:cNvPr id="63496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480149" y="765175"/>
                <a:ext cx="2345774" cy="1779588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52" name="Ellipse 51"/>
              <p:cNvSpPr/>
              <p:nvPr/>
            </p:nvSpPr>
            <p:spPr bwMode="auto">
              <a:xfrm>
                <a:off x="3203660" y="3789363"/>
                <a:ext cx="360278" cy="36036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Arial"/>
                  <a:cs typeface="Arial"/>
                </a:endParaRPr>
              </a:p>
            </p:txBody>
          </p:sp>
          <p:cxnSp>
            <p:nvCxnSpPr>
              <p:cNvPr id="59" name="Connecteur en arc 56"/>
              <p:cNvCxnSpPr>
                <a:stCxn id="52" idx="0"/>
                <a:endCxn id="63496" idx="2"/>
              </p:cNvCxnSpPr>
              <p:nvPr/>
            </p:nvCxnSpPr>
            <p:spPr bwMode="auto">
              <a:xfrm rot="16199999" flipV="1">
                <a:off x="1896514" y="2301285"/>
                <a:ext cx="1244600" cy="1731555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65" name="ZoneTexte 68"/>
            <p:cNvSpPr txBox="1">
              <a:spLocks noChangeArrowheads="1"/>
            </p:cNvSpPr>
            <p:nvPr/>
          </p:nvSpPr>
          <p:spPr bwMode="auto">
            <a:xfrm>
              <a:off x="402380" y="765175"/>
              <a:ext cx="798617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>
                  <a:solidFill>
                    <a:srgbClr val="FFFF00"/>
                  </a:solidFill>
                  <a:cs typeface="Arial"/>
                </a:rPr>
                <a:t>ALICE</a:t>
              </a:r>
              <a:endParaRPr/>
            </a:p>
          </p:txBody>
        </p:sp>
      </p:grpSp>
      <p:grpSp>
        <p:nvGrpSpPr>
          <p:cNvPr id="4" name="Groupe 32"/>
          <p:cNvGrpSpPr/>
          <p:nvPr/>
        </p:nvGrpSpPr>
        <p:grpSpPr bwMode="auto">
          <a:xfrm>
            <a:off x="5292725" y="4221163"/>
            <a:ext cx="3281363" cy="1935162"/>
            <a:chOff x="5292725" y="4221163"/>
            <a:chExt cx="3281875" cy="1935162"/>
          </a:xfrm>
        </p:grpSpPr>
        <p:cxnSp>
          <p:nvCxnSpPr>
            <p:cNvPr id="65" name="Connecteur en arc 56"/>
            <p:cNvCxnSpPr>
              <a:stCxn id="54" idx="0"/>
              <a:endCxn id="63495" idx="0"/>
            </p:cNvCxnSpPr>
            <p:nvPr/>
          </p:nvCxnSpPr>
          <p:spPr bwMode="auto">
            <a:xfrm rot="16199999" flipH="1">
              <a:off x="6266026" y="3427278"/>
              <a:ext cx="144462" cy="1732232"/>
            </a:xfrm>
            <a:prstGeom prst="curvedConnector3">
              <a:avLst>
                <a:gd name="adj1" fmla="val -388160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59" name="Groupe 31"/>
            <p:cNvGrpSpPr/>
            <p:nvPr/>
          </p:nvGrpSpPr>
          <p:grpSpPr bwMode="auto">
            <a:xfrm>
              <a:off x="5292725" y="4221163"/>
              <a:ext cx="3281875" cy="1935162"/>
              <a:chOff x="5292725" y="4221163"/>
              <a:chExt cx="3281875" cy="1935162"/>
            </a:xfrm>
          </p:grpSpPr>
          <p:grpSp>
            <p:nvGrpSpPr>
              <p:cNvPr id="14360" name="Groupe 26"/>
              <p:cNvGrpSpPr/>
              <p:nvPr/>
            </p:nvGrpSpPr>
            <p:grpSpPr bwMode="auto">
              <a:xfrm>
                <a:off x="5292725" y="4221163"/>
                <a:ext cx="3230740" cy="1935162"/>
                <a:chOff x="5292725" y="4221163"/>
                <a:chExt cx="3230740" cy="1935162"/>
              </a:xfrm>
            </p:grpSpPr>
            <p:pic>
              <p:nvPicPr>
                <p:cNvPr id="63495" name="Picture 7"/>
                <p:cNvPicPr>
                  <a:picLocks noChangeAspect="1" noChangeArrowheads="1"/>
                </p:cNvPicPr>
                <p:nvPr/>
              </p:nvPicPr>
              <p:blipFill>
                <a:blip r:embed="rId5"/>
                <a:stretch/>
              </p:blipFill>
              <p:spPr bwMode="auto">
                <a:xfrm>
                  <a:off x="5883367" y="4365625"/>
                  <a:ext cx="2640425" cy="1790700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54" name="Ellipse 53"/>
                <p:cNvSpPr/>
                <p:nvPr/>
              </p:nvSpPr>
              <p:spPr bwMode="auto">
                <a:xfrm>
                  <a:off x="5292725" y="4221163"/>
                  <a:ext cx="358831" cy="36036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4361" name="ZoneTexte 70"/>
              <p:cNvSpPr txBox="1">
                <a:spLocks noChangeArrowheads="1"/>
              </p:cNvSpPr>
              <p:nvPr/>
            </p:nvSpPr>
            <p:spPr bwMode="auto">
              <a:xfrm>
                <a:off x="7844913" y="4365625"/>
                <a:ext cx="729687" cy="33855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600" b="1">
                    <a:solidFill>
                      <a:srgbClr val="FFFF00"/>
                    </a:solidFill>
                    <a:cs typeface="Arial"/>
                  </a:rPr>
                  <a:t>LHCb</a:t>
                </a:r>
                <a:endParaRPr/>
              </a:p>
            </p:txBody>
          </p:sp>
        </p:grpSp>
      </p:grpSp>
      <p:grpSp>
        <p:nvGrpSpPr>
          <p:cNvPr id="7" name="Groupe 30"/>
          <p:cNvGrpSpPr/>
          <p:nvPr/>
        </p:nvGrpSpPr>
        <p:grpSpPr bwMode="auto">
          <a:xfrm>
            <a:off x="376238" y="981075"/>
            <a:ext cx="8404225" cy="4895850"/>
            <a:chOff x="375553" y="981075"/>
            <a:chExt cx="8404988" cy="4895850"/>
          </a:xfrm>
        </p:grpSpPr>
        <p:grpSp>
          <p:nvGrpSpPr>
            <p:cNvPr id="14347" name="Groupe 28"/>
            <p:cNvGrpSpPr/>
            <p:nvPr/>
          </p:nvGrpSpPr>
          <p:grpSpPr bwMode="auto">
            <a:xfrm>
              <a:off x="482483" y="981075"/>
              <a:ext cx="8211954" cy="4895850"/>
              <a:chOff x="482483" y="981075"/>
              <a:chExt cx="8211954" cy="4895850"/>
            </a:xfrm>
          </p:grpSpPr>
          <p:grpSp>
            <p:nvGrpSpPr>
              <p:cNvPr id="14350" name="Groupe 25"/>
              <p:cNvGrpSpPr/>
              <p:nvPr/>
            </p:nvGrpSpPr>
            <p:grpSpPr bwMode="auto">
              <a:xfrm>
                <a:off x="4932363" y="981075"/>
                <a:ext cx="3762074" cy="1652588"/>
                <a:chOff x="4932363" y="981075"/>
                <a:chExt cx="3762074" cy="1652588"/>
              </a:xfrm>
            </p:grpSpPr>
            <p:pic>
              <p:nvPicPr>
                <p:cNvPr id="63492" name="Picture 4"/>
                <p:cNvPicPr>
                  <a:picLocks noChangeAspect="1" noChangeArrowheads="1"/>
                </p:cNvPicPr>
                <p:nvPr/>
              </p:nvPicPr>
              <p:blipFill>
                <a:blip r:embed="rId6"/>
                <a:stretch/>
              </p:blipFill>
              <p:spPr bwMode="auto">
                <a:xfrm>
                  <a:off x="6251424" y="981075"/>
                  <a:ext cx="2443384" cy="1652588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53" name="Ellipse 52"/>
                <p:cNvSpPr/>
                <p:nvPr/>
              </p:nvSpPr>
              <p:spPr bwMode="auto">
                <a:xfrm>
                  <a:off x="4932092" y="1628775"/>
                  <a:ext cx="360395" cy="36036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" name="Connecteur en arc 56"/>
                <p:cNvCxnSpPr>
                  <a:stCxn id="53" idx="0"/>
                  <a:endCxn id="63492" idx="1"/>
                </p:cNvCxnSpPr>
                <p:nvPr/>
              </p:nvCxnSpPr>
              <p:spPr bwMode="auto">
                <a:xfrm rot="16199999" flipH="1">
                  <a:off x="5580653" y="1159616"/>
                  <a:ext cx="177800" cy="1116114"/>
                </a:xfrm>
                <a:prstGeom prst="curvedConnector4">
                  <a:avLst>
                    <a:gd name="adj1" fmla="val -128062"/>
                    <a:gd name="adj2" fmla="val 58065"/>
                  </a:avLst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51" name="Groupe 27"/>
              <p:cNvGrpSpPr/>
              <p:nvPr/>
            </p:nvGrpSpPr>
            <p:grpSpPr bwMode="auto">
              <a:xfrm>
                <a:off x="482483" y="4149725"/>
                <a:ext cx="4018080" cy="1727199"/>
                <a:chOff x="482483" y="4149725"/>
                <a:chExt cx="4018080" cy="1727199"/>
              </a:xfrm>
            </p:grpSpPr>
            <p:pic>
              <p:nvPicPr>
                <p:cNvPr id="63494" name="Picture 6"/>
                <p:cNvPicPr>
                  <a:picLocks noChangeAspect="1" noChangeArrowheads="1"/>
                </p:cNvPicPr>
                <p:nvPr/>
              </p:nvPicPr>
              <p:blipFill>
                <a:blip r:embed="rId7"/>
                <a:stretch/>
              </p:blipFill>
              <p:spPr bwMode="auto">
                <a:xfrm>
                  <a:off x="481925" y="4149725"/>
                  <a:ext cx="2622788" cy="1727199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55" name="Ellipse 54"/>
                <p:cNvSpPr/>
                <p:nvPr/>
              </p:nvSpPr>
              <p:spPr bwMode="auto">
                <a:xfrm>
                  <a:off x="4139857" y="4508500"/>
                  <a:ext cx="360396" cy="36036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latin typeface="Arial"/>
                    <a:cs typeface="Arial"/>
                  </a:endParaRPr>
                </a:p>
              </p:txBody>
            </p:sp>
            <p:cxnSp>
              <p:nvCxnSpPr>
                <p:cNvPr id="62" name="Connecteur en arc 56"/>
                <p:cNvCxnSpPr>
                  <a:stCxn id="55" idx="4"/>
                  <a:endCxn id="63494" idx="3"/>
                </p:cNvCxnSpPr>
                <p:nvPr/>
              </p:nvCxnSpPr>
              <p:spPr bwMode="auto">
                <a:xfrm rot="5400000">
                  <a:off x="3646901" y="4340964"/>
                  <a:ext cx="144462" cy="1200259"/>
                </a:xfrm>
                <a:prstGeom prst="curvedConnector2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348" name="ZoneTexte 69"/>
            <p:cNvSpPr txBox="1">
              <a:spLocks noChangeArrowheads="1"/>
            </p:cNvSpPr>
            <p:nvPr/>
          </p:nvSpPr>
          <p:spPr bwMode="auto">
            <a:xfrm>
              <a:off x="375553" y="4149725"/>
              <a:ext cx="850682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>
                  <a:solidFill>
                    <a:srgbClr val="FFFF00"/>
                  </a:solidFill>
                  <a:cs typeface="Arial"/>
                </a:rPr>
                <a:t>ATLAS</a:t>
              </a:r>
              <a:endParaRPr/>
            </a:p>
          </p:txBody>
        </p:sp>
        <p:sp>
          <p:nvSpPr>
            <p:cNvPr id="14349" name="ZoneTexte 71"/>
            <p:cNvSpPr txBox="1">
              <a:spLocks noChangeArrowheads="1"/>
            </p:cNvSpPr>
            <p:nvPr/>
          </p:nvSpPr>
          <p:spPr bwMode="auto">
            <a:xfrm>
              <a:off x="8140622" y="981075"/>
              <a:ext cx="639919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>
                  <a:solidFill>
                    <a:srgbClr val="FFFF00"/>
                  </a:solidFill>
                  <a:cs typeface="Arial"/>
                </a:rPr>
                <a:t>CMS</a:t>
              </a:r>
              <a:endParaRPr/>
            </a:p>
          </p:txBody>
        </p:sp>
      </p:grpSp>
      <p:sp>
        <p:nvSpPr>
          <p:cNvPr id="24" name="ZoneTexte 15"/>
          <p:cNvSpPr txBox="1">
            <a:spLocks noChangeArrowheads="1"/>
          </p:cNvSpPr>
          <p:nvPr/>
        </p:nvSpPr>
        <p:spPr bwMode="auto">
          <a:xfrm>
            <a:off x="-53715" y="6127750"/>
            <a:ext cx="89461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Les faisceaux se croisent à 4 endroits au LHC. Un détecteur est construit autour de chacun de ces points.</a:t>
            </a:r>
            <a:endParaRPr lang="fr-FR" b="1" dirty="0">
              <a:solidFill>
                <a:srgbClr val="FFFF00"/>
              </a:solidFill>
              <a:cs typeface="Arial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559339-DCB5-2465-B5A9-83DC3576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 LHC en action</a:t>
            </a:r>
            <a:endParaRPr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910835-749F-9144-8928-F0D45059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4BB96-C818-469A-A72D-31FE125F93E1}" type="slidenum">
              <a:rPr lang="fr-FR" smtClean="0"/>
              <a:t>11</a:t>
            </a:fld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li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500" b="9991"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7276" y="254001"/>
            <a:ext cx="8809449" cy="1144495"/>
          </a:xfrm>
          <a:prstGeom prst="rect">
            <a:avLst/>
          </a:prstGeom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FR" sz="4400" dirty="0">
                <a:solidFill>
                  <a:schemeClr val="bg1"/>
                </a:solidFill>
              </a:rPr>
              <a:t>Des millions de collisions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038760-C055-2158-A6D0-392CC697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0"/>
            <a:ext cx="8172400" cy="723902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CMS en quelques mots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8613" y="836613"/>
            <a:ext cx="3948112" cy="284956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e 23"/>
          <p:cNvGrpSpPr/>
          <p:nvPr/>
        </p:nvGrpSpPr>
        <p:grpSpPr bwMode="auto">
          <a:xfrm>
            <a:off x="-180975" y="1773238"/>
            <a:ext cx="6408738" cy="4689475"/>
            <a:chOff x="-180528" y="1772816"/>
            <a:chExt cx="6408902" cy="4688532"/>
          </a:xfrm>
        </p:grpSpPr>
        <p:sp>
          <p:nvSpPr>
            <p:cNvPr id="16396" name="Rectangle 6"/>
            <p:cNvSpPr>
              <a:spLocks noChangeArrowheads="1"/>
            </p:cNvSpPr>
            <p:nvPr/>
          </p:nvSpPr>
          <p:spPr bwMode="auto">
            <a:xfrm>
              <a:off x="467543" y="4077072"/>
              <a:ext cx="4825124" cy="3384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/>
                </a:defRPr>
              </a:lvl1pPr>
              <a:lvl2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/>
                </a:defRPr>
              </a:lvl2pPr>
              <a:lvl3pPr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/>
                </a:defRPr>
              </a:lvl3pPr>
              <a:lvl4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4pPr>
              <a:lvl5pPr>
                <a:spcBef>
                  <a:spcPts val="0"/>
                </a:spcBef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spcBef>
                  <a:spcPts val="0"/>
                </a:spcBef>
                <a:buClrTx/>
                <a:buSzTx/>
                <a:buFont typeface="Times New Roman"/>
                <a:buNone/>
                <a:defRPr/>
              </a:pPr>
              <a:r>
                <a:rPr lang="fr-FR" sz="1600" b="1">
                  <a:latin typeface="Arial"/>
                  <a:ea typeface="KaiTi"/>
                  <a:cs typeface="Arial"/>
                </a:rPr>
                <a:t>→  ~ 14 000 tonnes, 22 mètres de long</a:t>
              </a:r>
              <a:endParaRPr lang="en-GB" sz="1600" b="1">
                <a:latin typeface="Arial"/>
                <a:ea typeface="KaiTi"/>
                <a:cs typeface="Arial"/>
              </a:endParaRPr>
            </a:p>
          </p:txBody>
        </p:sp>
        <p:grpSp>
          <p:nvGrpSpPr>
            <p:cNvPr id="16397" name="Groupe 18"/>
            <p:cNvGrpSpPr/>
            <p:nvPr/>
          </p:nvGrpSpPr>
          <p:grpSpPr bwMode="auto">
            <a:xfrm>
              <a:off x="-180528" y="1772816"/>
              <a:ext cx="4968552" cy="648072"/>
              <a:chOff x="-180528" y="1772816"/>
              <a:chExt cx="4968552" cy="648072"/>
            </a:xfrm>
          </p:grpSpPr>
          <p:cxnSp>
            <p:nvCxnSpPr>
              <p:cNvPr id="12" name="Connecteur droit avec flèche 11"/>
              <p:cNvCxnSpPr/>
              <p:nvPr/>
            </p:nvCxnSpPr>
            <p:spPr bwMode="auto">
              <a:xfrm>
                <a:off x="-180528" y="1772816"/>
                <a:ext cx="2089203" cy="28727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 bwMode="auto">
              <a:xfrm rot="10800000">
                <a:off x="2556392" y="2133106"/>
                <a:ext cx="2232082" cy="2872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Explosion 1 17"/>
              <p:cNvSpPr/>
              <p:nvPr/>
            </p:nvSpPr>
            <p:spPr bwMode="auto">
              <a:xfrm>
                <a:off x="2051720" y="1916832"/>
                <a:ext cx="504056" cy="360040"/>
              </a:xfrm>
              <a:prstGeom prst="irregularSeal1">
                <a:avLst/>
              </a:prstGeom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398" name="Rectangle 6"/>
            <p:cNvSpPr>
              <a:spLocks noChangeArrowheads="1"/>
            </p:cNvSpPr>
            <p:nvPr/>
          </p:nvSpPr>
          <p:spPr bwMode="auto">
            <a:xfrm>
              <a:off x="467544" y="4581128"/>
              <a:ext cx="5184789" cy="33849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/>
                </a:defRPr>
              </a:lvl1pPr>
              <a:lvl2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/>
                </a:defRPr>
              </a:lvl2pPr>
              <a:lvl3pPr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/>
                </a:defRPr>
              </a:lvl3pPr>
              <a:lvl4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4pPr>
              <a:lvl5pPr>
                <a:spcBef>
                  <a:spcPts val="0"/>
                </a:spcBef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spcBef>
                  <a:spcPts val="0"/>
                </a:spcBef>
                <a:buClrTx/>
                <a:buSzTx/>
                <a:buFont typeface="Times New Roman"/>
                <a:buNone/>
                <a:defRPr/>
              </a:pPr>
              <a:r>
                <a:rPr lang="fr-FR" sz="1600" b="1">
                  <a:latin typeface="Arial"/>
                  <a:ea typeface="KaiTi"/>
                  <a:cs typeface="Arial"/>
                </a:rPr>
                <a:t>→ 2x plus petit qu’ATLAS, mais 2x plus lourd</a:t>
              </a:r>
              <a:endParaRPr lang="en-GB" sz="1600" b="1">
                <a:latin typeface="Arial"/>
                <a:ea typeface="KaiTi"/>
                <a:cs typeface="Arial"/>
              </a:endParaRPr>
            </a:p>
          </p:txBody>
        </p:sp>
        <p:sp>
          <p:nvSpPr>
            <p:cNvPr id="16399" name="Rectangle 6"/>
            <p:cNvSpPr>
              <a:spLocks noChangeArrowheads="1"/>
            </p:cNvSpPr>
            <p:nvPr/>
          </p:nvSpPr>
          <p:spPr bwMode="auto">
            <a:xfrm>
              <a:off x="467544" y="5085184"/>
              <a:ext cx="5184789" cy="58467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/>
                </a:defRPr>
              </a:lvl1pPr>
              <a:lvl2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/>
                </a:defRPr>
              </a:lvl2pPr>
              <a:lvl3pPr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/>
                </a:defRPr>
              </a:lvl3pPr>
              <a:lvl4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4pPr>
              <a:lvl5pPr>
                <a:spcBef>
                  <a:spcPts val="0"/>
                </a:spcBef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spcBef>
                  <a:spcPts val="0"/>
                </a:spcBef>
                <a:buClrTx/>
                <a:buSzTx/>
                <a:buFont typeface="Times New Roman"/>
                <a:buNone/>
                <a:defRPr/>
              </a:pPr>
              <a:r>
                <a:rPr lang="fr-FR" sz="1600" b="1" dirty="0">
                  <a:latin typeface="Arial"/>
                  <a:ea typeface="KaiTi"/>
                  <a:cs typeface="Arial"/>
                </a:rPr>
                <a:t>→ Un assemblage complexe de sous-détecteurs, imbriqués les uns dans les autres.</a:t>
              </a:r>
              <a:endParaRPr lang="en-GB" sz="1600" b="1" dirty="0">
                <a:latin typeface="Arial"/>
                <a:ea typeface="KaiTi"/>
                <a:cs typeface="Arial"/>
              </a:endParaRPr>
            </a:p>
          </p:txBody>
        </p:sp>
        <p:sp>
          <p:nvSpPr>
            <p:cNvPr id="16400" name="Rectangle 6"/>
            <p:cNvSpPr>
              <a:spLocks noChangeArrowheads="1"/>
            </p:cNvSpPr>
            <p:nvPr/>
          </p:nvSpPr>
          <p:spPr bwMode="auto">
            <a:xfrm>
              <a:off x="467948" y="5876672"/>
              <a:ext cx="5760425" cy="58467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/>
                </a:defRPr>
              </a:lvl1pPr>
              <a:lvl2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/>
                </a:defRPr>
              </a:lvl2pPr>
              <a:lvl3pPr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/>
                </a:defRPr>
              </a:lvl3pPr>
              <a:lvl4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4pPr>
              <a:lvl5pPr>
                <a:spcBef>
                  <a:spcPts val="0"/>
                </a:spcBef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spcBef>
                  <a:spcPts val="0"/>
                </a:spcBef>
                <a:buClrTx/>
                <a:buSzTx/>
                <a:buFont typeface="Times New Roman"/>
                <a:buNone/>
                <a:defRPr/>
              </a:pPr>
              <a:r>
                <a:rPr lang="fr-FR" sz="1600" b="1">
                  <a:latin typeface="Arial"/>
                  <a:ea typeface="KaiTi"/>
                  <a:cs typeface="Arial"/>
                </a:rPr>
                <a:t>→ Une collaboration de plusieurs milliers de personnes, venant de plusieurs dizaines de pays</a:t>
              </a:r>
              <a:endParaRPr lang="en-GB" sz="1600" b="1">
                <a:latin typeface="Arial"/>
                <a:ea typeface="KaiTi"/>
                <a:cs typeface="Arial"/>
              </a:endParaRPr>
            </a:p>
          </p:txBody>
        </p:sp>
      </p:grpSp>
      <p:grpSp>
        <p:nvGrpSpPr>
          <p:cNvPr id="6" name="Groupe 22"/>
          <p:cNvGrpSpPr/>
          <p:nvPr/>
        </p:nvGrpSpPr>
        <p:grpSpPr bwMode="auto">
          <a:xfrm>
            <a:off x="4427538" y="1125538"/>
            <a:ext cx="4608512" cy="3854726"/>
            <a:chOff x="4427984" y="1124744"/>
            <a:chExt cx="4608512" cy="385549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5958334" y="1124744"/>
              <a:ext cx="2747962" cy="2086394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0" name="Double flèche horizontale 9"/>
            <p:cNvSpPr/>
            <p:nvPr/>
          </p:nvSpPr>
          <p:spPr bwMode="auto">
            <a:xfrm>
              <a:off x="4427984" y="1988517"/>
              <a:ext cx="1295400" cy="50492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395" name="Rectangle 6"/>
            <p:cNvSpPr>
              <a:spLocks noChangeArrowheads="1"/>
            </p:cNvSpPr>
            <p:nvPr/>
          </p:nvSpPr>
          <p:spPr bwMode="auto">
            <a:xfrm>
              <a:off x="5940152" y="4149079"/>
              <a:ext cx="3096344" cy="8311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/>
                </a:defRPr>
              </a:lvl1pPr>
              <a:lvl2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/>
                </a:defRPr>
              </a:lvl2pPr>
              <a:lvl3pPr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/>
                </a:defRPr>
              </a:lvl3pPr>
              <a:lvl4pPr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4pPr>
              <a:lvl5pPr>
                <a:spcBef>
                  <a:spcPts val="0"/>
                </a:spcBef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49263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spcBef>
                  <a:spcPts val="0"/>
                </a:spcBef>
                <a:buClrTx/>
                <a:buSzTx/>
                <a:buFont typeface="Times New Roman"/>
                <a:buNone/>
                <a:defRPr/>
              </a:pPr>
              <a:r>
                <a:rPr lang="fr-FR" sz="1600" b="1" dirty="0">
                  <a:latin typeface="Estrangelo Edessa"/>
                  <a:ea typeface="KaiTi"/>
                  <a:cs typeface="Estrangelo Edessa"/>
                </a:rPr>
                <a:t>→ Un peu comme un oignon, en plus compliqué quand même…</a:t>
              </a:r>
              <a:endParaRPr lang="en-GB" sz="1600" b="1" dirty="0">
                <a:latin typeface="Estrangelo Edessa"/>
                <a:ea typeface="KaiTi"/>
                <a:cs typeface="Estrangelo Edessa"/>
              </a:endParaRPr>
            </a:p>
          </p:txBody>
        </p:sp>
      </p:grp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12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540AA-8E00-6F8C-BFC8-32554D49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10" name="Picture 4" descr="CMS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1438" y="50800"/>
            <a:ext cx="9001125" cy="67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C3D2E4-4A4D-8D19-5F72-E748DE41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14</a:t>
            </a:fld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Rectangle à coins arrondis 37"/>
          <p:cNvSpPr/>
          <p:nvPr/>
        </p:nvSpPr>
        <p:spPr bwMode="auto">
          <a:xfrm>
            <a:off x="1258888" y="1628775"/>
            <a:ext cx="6553200" cy="3671888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Arial"/>
              <a:cs typeface="Arial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0" y="0"/>
            <a:ext cx="8172400" cy="733822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lang="en-GB" sz="2800" b="1">
                <a:solidFill>
                  <a:srgbClr val="FFFFFF"/>
                </a:solidFill>
                <a:latin typeface="Arial"/>
                <a:cs typeface="Arial"/>
              </a:rPr>
              <a:t> détecte-t-on dans CMS ?</a:t>
            </a:r>
            <a:endParaRPr sz="2800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179388" y="692150"/>
            <a:ext cx="856932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400" b="1">
                <a:solidFill>
                  <a:srgbClr val="FFFFFF"/>
                </a:solidFill>
                <a:latin typeface="Arial"/>
                <a:ea typeface="KaiTi"/>
                <a:cs typeface="Arial"/>
              </a:rPr>
              <a:t>→ </a:t>
            </a:r>
            <a:r>
              <a:rPr lang="fr-FR" sz="1400" b="1">
                <a:solidFill>
                  <a:srgbClr val="FFFFFF"/>
                </a:solidFill>
                <a:latin typeface="Arial"/>
                <a:ea typeface="KaiTi"/>
                <a:cs typeface="Arial"/>
              </a:rPr>
              <a:t>Pour reconstituer l’interaction d’origine, nous ne disposons que des particules qui survivent suffisamment longtemps  pour passer dans le détecteur.</a:t>
            </a:r>
            <a:endParaRPr lang="en-GB" sz="1400" b="1">
              <a:solidFill>
                <a:srgbClr val="FFFFFF"/>
              </a:solidFill>
              <a:latin typeface="Arial"/>
              <a:ea typeface="KaiTi"/>
              <a:cs typeface="Arial"/>
            </a:endParaRP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2087129" y="5540341"/>
            <a:ext cx="4896718" cy="923330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On doit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deviner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tout le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reste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à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partir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ça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.  </a:t>
            </a:r>
            <a:endParaRPr sz="1800" dirty="0">
              <a:solidFill>
                <a:schemeClr val="accent2"/>
              </a:solidFill>
            </a:endParaRPr>
          </a:p>
          <a:p>
            <a:pPr algn="ctr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Identifier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correctement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ces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particules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est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donc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capital.</a:t>
            </a:r>
            <a:endParaRPr sz="1800" dirty="0">
              <a:solidFill>
                <a:schemeClr val="accent2"/>
              </a:solidFill>
            </a:endParaRPr>
          </a:p>
        </p:txBody>
      </p:sp>
      <p:sp>
        <p:nvSpPr>
          <p:cNvPr id="18439" name="Rectangle 12"/>
          <p:cNvSpPr>
            <a:spLocks noChangeArrowheads="1"/>
          </p:cNvSpPr>
          <p:nvPr/>
        </p:nvSpPr>
        <p:spPr bwMode="auto">
          <a:xfrm>
            <a:off x="2411413" y="1844675"/>
            <a:ext cx="223202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b="1" dirty="0">
                <a:latin typeface="Arial"/>
                <a:ea typeface="KaiTi"/>
                <a:cs typeface="Arial"/>
              </a:rPr>
              <a:t>→ Les photons</a:t>
            </a:r>
            <a:endParaRPr sz="1800" dirty="0"/>
          </a:p>
        </p:txBody>
      </p:sp>
      <p:sp>
        <p:nvSpPr>
          <p:cNvPr id="18440" name="Rectangle 12"/>
          <p:cNvSpPr>
            <a:spLocks noChangeArrowheads="1"/>
          </p:cNvSpPr>
          <p:nvPr/>
        </p:nvSpPr>
        <p:spPr bwMode="auto">
          <a:xfrm>
            <a:off x="2409825" y="3552825"/>
            <a:ext cx="4826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b="1">
                <a:latin typeface="Arial"/>
                <a:ea typeface="KaiTi"/>
                <a:cs typeface="Arial"/>
              </a:rPr>
              <a:t>→ Les hadrons chargés (</a:t>
            </a:r>
            <a:r>
              <a:rPr lang="en-GB" sz="1800" b="1" i="1">
                <a:latin typeface="Arial"/>
                <a:ea typeface="KaiTi"/>
                <a:cs typeface="Arial"/>
              </a:rPr>
              <a:t>proton, pions chargés,... </a:t>
            </a:r>
            <a:r>
              <a:rPr lang="en-GB" sz="1800" b="1">
                <a:latin typeface="Arial"/>
                <a:ea typeface="KaiTi"/>
                <a:cs typeface="Arial"/>
              </a:rPr>
              <a:t>)</a:t>
            </a:r>
            <a:endParaRPr sz="1800"/>
          </a:p>
        </p:txBody>
      </p:sp>
      <p:sp>
        <p:nvSpPr>
          <p:cNvPr id="18441" name="Rectangle 12"/>
          <p:cNvSpPr>
            <a:spLocks noChangeArrowheads="1"/>
          </p:cNvSpPr>
          <p:nvPr/>
        </p:nvSpPr>
        <p:spPr bwMode="auto">
          <a:xfrm>
            <a:off x="2411413" y="2563813"/>
            <a:ext cx="5256212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b="1" dirty="0">
                <a:latin typeface="Arial"/>
                <a:ea typeface="KaiTi"/>
                <a:cs typeface="Arial"/>
              </a:rPr>
              <a:t>→ Les </a:t>
            </a:r>
            <a:r>
              <a:rPr lang="en-GB" sz="1800" b="1" dirty="0" err="1">
                <a:latin typeface="Arial"/>
                <a:ea typeface="KaiTi"/>
                <a:cs typeface="Arial"/>
              </a:rPr>
              <a:t>électrons</a:t>
            </a:r>
            <a:r>
              <a:rPr lang="en-GB" sz="1800" b="1" dirty="0">
                <a:latin typeface="Arial"/>
                <a:ea typeface="KaiTi"/>
                <a:cs typeface="Arial"/>
              </a:rPr>
              <a:t>, les muons et </a:t>
            </a:r>
            <a:r>
              <a:rPr lang="en-GB" sz="1800" b="1" dirty="0" err="1">
                <a:latin typeface="Arial"/>
                <a:ea typeface="KaiTi"/>
                <a:cs typeface="Arial"/>
              </a:rPr>
              <a:t>leurs</a:t>
            </a:r>
            <a:r>
              <a:rPr lang="en-GB" sz="1800" b="1" dirty="0">
                <a:latin typeface="Arial"/>
                <a:ea typeface="KaiTi"/>
                <a:cs typeface="Arial"/>
              </a:rPr>
              <a:t> anti-</a:t>
            </a:r>
            <a:r>
              <a:rPr lang="en-GB" sz="1800" b="1" dirty="0" err="1">
                <a:latin typeface="Arial"/>
                <a:ea typeface="KaiTi"/>
                <a:cs typeface="Arial"/>
              </a:rPr>
              <a:t>particules</a:t>
            </a:r>
            <a:r>
              <a:rPr lang="en-GB" sz="1800" b="1" dirty="0"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latin typeface="Arial"/>
                <a:ea typeface="KaiTi"/>
                <a:cs typeface="Arial"/>
              </a:rPr>
              <a:t>respectives</a:t>
            </a:r>
            <a:r>
              <a:rPr lang="en-GB" sz="1800" b="1" dirty="0">
                <a:latin typeface="Arial"/>
                <a:ea typeface="KaiTi"/>
                <a:cs typeface="Arial"/>
              </a:rPr>
              <a:t> </a:t>
            </a:r>
            <a:endParaRPr sz="1800" dirty="0"/>
          </a:p>
        </p:txBody>
      </p:sp>
      <p:grpSp>
        <p:nvGrpSpPr>
          <p:cNvPr id="18442" name="Groupe 26"/>
          <p:cNvGrpSpPr/>
          <p:nvPr/>
        </p:nvGrpSpPr>
        <p:grpSpPr bwMode="auto">
          <a:xfrm rot="-3380974">
            <a:off x="1937544" y="1862931"/>
            <a:ext cx="73025" cy="287337"/>
            <a:chOff x="323528" y="2636912"/>
            <a:chExt cx="72008" cy="432048"/>
          </a:xfrm>
        </p:grpSpPr>
        <p:cxnSp>
          <p:nvCxnSpPr>
            <p:cNvPr id="13" name="Connecteur en arc 12"/>
            <p:cNvCxnSpPr/>
            <p:nvPr/>
          </p:nvCxnSpPr>
          <p:spPr bwMode="auto">
            <a:xfrm rot="16199999" flipH="1">
              <a:off x="329023" y="2626601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rc 20"/>
            <p:cNvCxnSpPr/>
            <p:nvPr/>
          </p:nvCxnSpPr>
          <p:spPr bwMode="auto">
            <a:xfrm rot="5400000" flipH="1" flipV="1">
              <a:off x="332913" y="2665666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en arc 22"/>
            <p:cNvCxnSpPr/>
            <p:nvPr/>
          </p:nvCxnSpPr>
          <p:spPr bwMode="auto">
            <a:xfrm rot="16199999" flipH="1">
              <a:off x="322552" y="2773900"/>
              <a:ext cx="73997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en arc 23"/>
            <p:cNvCxnSpPr/>
            <p:nvPr/>
          </p:nvCxnSpPr>
          <p:spPr bwMode="auto">
            <a:xfrm rot="5400000" flipH="1" flipV="1">
              <a:off x="335445" y="2826544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rc 24"/>
            <p:cNvCxnSpPr/>
            <p:nvPr/>
          </p:nvCxnSpPr>
          <p:spPr bwMode="auto">
            <a:xfrm rot="16199999" flipH="1">
              <a:off x="341929" y="2888781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en arc 25"/>
            <p:cNvCxnSpPr/>
            <p:nvPr/>
          </p:nvCxnSpPr>
          <p:spPr bwMode="auto">
            <a:xfrm rot="5400000" flipH="1" flipV="1">
              <a:off x="325817" y="2994030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lipse 27"/>
          <p:cNvSpPr/>
          <p:nvPr/>
        </p:nvSpPr>
        <p:spPr bwMode="auto">
          <a:xfrm>
            <a:off x="1619324" y="2564904"/>
            <a:ext cx="288032" cy="288032"/>
          </a:xfrm>
          <a:prstGeom prst="ellipse">
            <a:avLst/>
          </a:prstGeom>
          <a:gradFill>
            <a:gsLst>
              <a:gs pos="0">
                <a:srgbClr val="002060"/>
              </a:gs>
              <a:gs pos="50000">
                <a:srgbClr val="7030A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>
                <a:latin typeface="Arial"/>
                <a:cs typeface="Arial"/>
              </a:rPr>
              <a:t>m</a:t>
            </a:r>
            <a:endParaRPr/>
          </a:p>
        </p:txBody>
      </p:sp>
      <p:sp>
        <p:nvSpPr>
          <p:cNvPr id="29" name="Ellipse 28"/>
          <p:cNvSpPr/>
          <p:nvPr/>
        </p:nvSpPr>
        <p:spPr bwMode="auto">
          <a:xfrm>
            <a:off x="2051372" y="2636912"/>
            <a:ext cx="144016" cy="144016"/>
          </a:xfrm>
          <a:prstGeom prst="ellipse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50000">
                <a:srgbClr val="C0000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>
                <a:latin typeface="Arial"/>
                <a:cs typeface="Arial"/>
              </a:rPr>
              <a:t>e</a:t>
            </a:r>
            <a:endParaRPr/>
          </a:p>
        </p:txBody>
      </p:sp>
      <p:sp>
        <p:nvSpPr>
          <p:cNvPr id="30" name="Ellipse 29"/>
          <p:cNvSpPr/>
          <p:nvPr/>
        </p:nvSpPr>
        <p:spPr bwMode="auto">
          <a:xfrm>
            <a:off x="1619175" y="3336528"/>
            <a:ext cx="648072" cy="648072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rgbClr val="FF000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1835199" y="3408536"/>
            <a:ext cx="144016" cy="144016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rgbClr val="00B0F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2051223" y="3552552"/>
            <a:ext cx="144016" cy="144016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rgbClr val="00B0F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1763191" y="3696568"/>
            <a:ext cx="144016" cy="144016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chemeClr val="bg1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1619324" y="4365104"/>
            <a:ext cx="648072" cy="648072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1835348" y="4437112"/>
            <a:ext cx="144016" cy="144016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rgbClr val="00B0F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2051372" y="4581128"/>
            <a:ext cx="144016" cy="144016"/>
          </a:xfrm>
          <a:prstGeom prst="ellipse">
            <a:avLst/>
          </a:prstGeom>
          <a:gradFill>
            <a:gsLst>
              <a:gs pos="0">
                <a:srgbClr val="3C6E2E"/>
              </a:gs>
              <a:gs pos="100000">
                <a:schemeClr val="bg1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1763340" y="4725144"/>
            <a:ext cx="144016" cy="144016"/>
          </a:xfrm>
          <a:prstGeom prst="ellipse">
            <a:avLst/>
          </a:prstGeom>
          <a:gradFill>
            <a:gsLst>
              <a:gs pos="0">
                <a:srgbClr val="3C6E2E"/>
              </a:gs>
              <a:gs pos="100000">
                <a:schemeClr val="bg1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>
              <a:latin typeface="Arial"/>
              <a:cs typeface="Arial"/>
            </a:endParaRPr>
          </a:p>
        </p:txBody>
      </p:sp>
      <p:sp>
        <p:nvSpPr>
          <p:cNvPr id="18473" name="Rectangle 12"/>
          <p:cNvSpPr>
            <a:spLocks noChangeArrowheads="1"/>
          </p:cNvSpPr>
          <p:nvPr/>
        </p:nvSpPr>
        <p:spPr bwMode="auto">
          <a:xfrm>
            <a:off x="2409825" y="4581525"/>
            <a:ext cx="46101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b="1">
                <a:latin typeface="Arial"/>
                <a:ea typeface="KaiTi"/>
                <a:cs typeface="Arial"/>
              </a:rPr>
              <a:t>→ Les hadrons neutres (</a:t>
            </a:r>
            <a:r>
              <a:rPr lang="en-GB" sz="1800" b="1" i="1">
                <a:latin typeface="Arial"/>
                <a:ea typeface="KaiTi"/>
                <a:cs typeface="Arial"/>
              </a:rPr>
              <a:t>neutron, pion neutre,... </a:t>
            </a:r>
            <a:r>
              <a:rPr lang="en-GB" sz="1800" b="1">
                <a:latin typeface="Arial"/>
                <a:ea typeface="KaiTi"/>
                <a:cs typeface="Arial"/>
              </a:rPr>
              <a:t>)</a:t>
            </a:r>
            <a:endParaRPr sz="1800"/>
          </a:p>
        </p:txBody>
      </p:sp>
      <p:sp>
        <p:nvSpPr>
          <p:cNvPr id="18475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ea typeface="KaiTi"/>
                <a:cs typeface="Arial"/>
              </a:rPr>
              <a:t>14</a:t>
            </a:r>
            <a:endParaRPr lang="fr-FR" sz="1200">
              <a:ea typeface="KaiTi"/>
              <a:cs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E52B40-4392-544C-4ADD-D919DCF2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15</a:t>
            </a:fld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AC5849-1C4A-B0D8-E49B-08306461BFCA}"/>
              </a:ext>
            </a:extLst>
          </p:cNvPr>
          <p:cNvSpPr/>
          <p:nvPr/>
        </p:nvSpPr>
        <p:spPr bwMode="auto">
          <a:xfrm>
            <a:off x="5940152" y="4437112"/>
            <a:ext cx="3113951" cy="2309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B5659-40B5-E979-7789-954E5F1C3B48}"/>
              </a:ext>
            </a:extLst>
          </p:cNvPr>
          <p:cNvSpPr/>
          <p:nvPr/>
        </p:nvSpPr>
        <p:spPr bwMode="auto">
          <a:xfrm>
            <a:off x="4484894" y="2442883"/>
            <a:ext cx="2355358" cy="1994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B7503-9EE1-5CB6-6FE2-03F24DFB2B16}"/>
              </a:ext>
            </a:extLst>
          </p:cNvPr>
          <p:cNvSpPr/>
          <p:nvPr/>
        </p:nvSpPr>
        <p:spPr>
          <a:xfrm>
            <a:off x="5940152" y="836712"/>
            <a:ext cx="2355358" cy="15842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0"/>
            <a:ext cx="8184325" cy="744151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Estrangelo Edessa"/>
              </a:rPr>
              <a:t>Identifier les particules chargées</a:t>
            </a:r>
            <a:endParaRPr lang="en-GB" sz="2800" b="1">
              <a:solidFill>
                <a:srgbClr val="FFFFFF"/>
              </a:solidFill>
              <a:latin typeface="Estrangelo Edessa"/>
            </a:endParaRP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107949" y="962025"/>
            <a:ext cx="54721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Les particules chargées interagissent  avec le matériau qu’elles traversent (</a:t>
            </a:r>
            <a:r>
              <a:rPr lang="fr-FR" sz="1800" i="1" dirty="0">
                <a:latin typeface="Arial"/>
                <a:ea typeface="KaiTi"/>
                <a:cs typeface="Arial"/>
              </a:rPr>
              <a:t>par ionisation</a:t>
            </a:r>
            <a:r>
              <a:rPr lang="fr-FR" sz="1800" dirty="0">
                <a:latin typeface="Arial"/>
                <a:ea typeface="KaiTi"/>
                <a:cs typeface="Arial"/>
              </a:rPr>
              <a:t>). S’il y a peu de matériau traversé (</a:t>
            </a:r>
            <a:r>
              <a:rPr lang="fr-FR" sz="1800" i="1" dirty="0">
                <a:latin typeface="Arial"/>
                <a:ea typeface="KaiTi"/>
                <a:cs typeface="Arial"/>
              </a:rPr>
              <a:t>fine plaque</a:t>
            </a:r>
            <a:r>
              <a:rPr lang="fr-FR" sz="1800" dirty="0">
                <a:latin typeface="Arial"/>
                <a:ea typeface="KaiTi"/>
                <a:cs typeface="Arial"/>
              </a:rPr>
              <a:t>), on peut savoir où la particule est passée sans la détruire. 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13320" name="Rectangle 12"/>
          <p:cNvSpPr>
            <a:spLocks noChangeArrowheads="1"/>
          </p:cNvSpPr>
          <p:nvPr/>
        </p:nvSpPr>
        <p:spPr bwMode="auto">
          <a:xfrm>
            <a:off x="250825" y="2636838"/>
            <a:ext cx="35290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Si on met </a:t>
            </a:r>
            <a:r>
              <a:rPr lang="en-GB" sz="1800" dirty="0" err="1">
                <a:latin typeface="Arial"/>
                <a:ea typeface="KaiTi"/>
                <a:cs typeface="Arial"/>
              </a:rPr>
              <a:t>plusieurs</a:t>
            </a:r>
            <a:r>
              <a:rPr lang="en-GB" sz="1800" dirty="0">
                <a:latin typeface="Arial"/>
                <a:ea typeface="KaiTi"/>
                <a:cs typeface="Arial"/>
              </a:rPr>
              <a:t> couches, on </a:t>
            </a:r>
            <a:r>
              <a:rPr lang="en-GB" sz="1800" dirty="0" err="1">
                <a:latin typeface="Arial"/>
                <a:ea typeface="KaiTi"/>
                <a:cs typeface="Arial"/>
              </a:rPr>
              <a:t>peut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voir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le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trajet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la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particule</a:t>
            </a:r>
            <a:r>
              <a:rPr lang="en-GB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, </a:t>
            </a:r>
            <a:r>
              <a:rPr lang="en-GB" sz="1800" dirty="0">
                <a:latin typeface="Arial"/>
                <a:ea typeface="KaiTi"/>
                <a:cs typeface="Arial"/>
              </a:rPr>
              <a:t>et </a:t>
            </a:r>
            <a:r>
              <a:rPr lang="en-GB" sz="1800" dirty="0" err="1">
                <a:latin typeface="Arial"/>
                <a:ea typeface="KaiTi"/>
                <a:cs typeface="Arial"/>
              </a:rPr>
              <a:t>donc</a:t>
            </a:r>
            <a:r>
              <a:rPr lang="en-GB" sz="1800" dirty="0">
                <a:latin typeface="Arial"/>
                <a:ea typeface="KaiTi"/>
                <a:cs typeface="Arial"/>
              </a:rPr>
              <a:t> savoir </a:t>
            </a:r>
            <a:r>
              <a:rPr lang="en-GB" sz="1800" dirty="0" err="1">
                <a:latin typeface="Arial"/>
                <a:ea typeface="KaiTi"/>
                <a:cs typeface="Arial"/>
              </a:rPr>
              <a:t>d’où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elle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vient</a:t>
            </a:r>
            <a:r>
              <a:rPr lang="en-GB" sz="1800" dirty="0">
                <a:latin typeface="Arial"/>
                <a:ea typeface="KaiTi"/>
                <a:cs typeface="Arial"/>
              </a:rPr>
              <a:t>.</a:t>
            </a:r>
            <a:endParaRPr sz="1800" dirty="0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50825" y="5013325"/>
            <a:ext cx="4752975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Si </a:t>
            </a:r>
            <a:r>
              <a:rPr lang="en-GB" sz="1800" dirty="0" err="1">
                <a:latin typeface="Arial"/>
                <a:ea typeface="KaiTi"/>
                <a:cs typeface="Arial"/>
              </a:rPr>
              <a:t>en</a:t>
            </a:r>
            <a:r>
              <a:rPr lang="en-GB" sz="1800" dirty="0">
                <a:latin typeface="Arial"/>
                <a:ea typeface="KaiTi"/>
                <a:cs typeface="Arial"/>
              </a:rPr>
              <a:t> plus on </a:t>
            </a:r>
            <a:r>
              <a:rPr lang="en-GB" sz="1800" dirty="0" err="1">
                <a:latin typeface="Arial"/>
                <a:ea typeface="KaiTi"/>
                <a:cs typeface="Arial"/>
              </a:rPr>
              <a:t>ajoute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un 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champ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magnétique</a:t>
            </a:r>
            <a:r>
              <a:rPr lang="en-GB" sz="1800" dirty="0">
                <a:latin typeface="Arial"/>
                <a:ea typeface="KaiTi"/>
                <a:cs typeface="Arial"/>
              </a:rPr>
              <a:t>, on </a:t>
            </a:r>
            <a:r>
              <a:rPr lang="en-GB" sz="1800" dirty="0" err="1">
                <a:latin typeface="Arial"/>
                <a:ea typeface="KaiTi"/>
                <a:cs typeface="Arial"/>
              </a:rPr>
              <a:t>peut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mesurer</a:t>
            </a:r>
            <a:r>
              <a:rPr lang="en-GB" sz="1800" dirty="0">
                <a:latin typeface="Arial"/>
                <a:ea typeface="KaiTi"/>
                <a:cs typeface="Arial"/>
              </a:rPr>
              <a:t> son 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impulsion</a:t>
            </a:r>
            <a:r>
              <a:rPr lang="en-GB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, </a:t>
            </a:r>
            <a:r>
              <a:rPr lang="en-GB" sz="1800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sa</a:t>
            </a:r>
            <a:r>
              <a:rPr lang="en-GB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charge</a:t>
            </a:r>
            <a:r>
              <a:rPr lang="en-GB" sz="1800" dirty="0">
                <a:latin typeface="Arial"/>
                <a:ea typeface="KaiTi"/>
                <a:cs typeface="Arial"/>
              </a:rPr>
              <a:t>,...  </a:t>
            </a:r>
            <a:endParaRPr sz="1800" dirty="0"/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6659563" y="1341438"/>
            <a:ext cx="12239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 bwMode="auto">
          <a:xfrm>
            <a:off x="6948066" y="1917080"/>
            <a:ext cx="216024" cy="215776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Explosion 2 26"/>
          <p:cNvSpPr/>
          <p:nvPr/>
        </p:nvSpPr>
        <p:spPr bwMode="auto">
          <a:xfrm>
            <a:off x="7164090" y="1268760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" name="Groupe 38"/>
          <p:cNvGrpSpPr/>
          <p:nvPr/>
        </p:nvGrpSpPr>
        <p:grpSpPr bwMode="auto">
          <a:xfrm>
            <a:off x="4859338" y="2636838"/>
            <a:ext cx="1223962" cy="1079500"/>
            <a:chOff x="6588224" y="2996952"/>
            <a:chExt cx="1223963" cy="1080120"/>
          </a:xfrm>
        </p:grpSpPr>
        <p:cxnSp>
          <p:nvCxnSpPr>
            <p:cNvPr id="29" name="Connecteur droit 28"/>
            <p:cNvCxnSpPr/>
            <p:nvPr/>
          </p:nvCxnSpPr>
          <p:spPr bwMode="auto">
            <a:xfrm>
              <a:off x="6588224" y="371650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 bwMode="auto">
            <a:xfrm>
              <a:off x="6588224" y="3355933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 bwMode="auto"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 bwMode="auto"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Explosion 2 33"/>
          <p:cNvSpPr/>
          <p:nvPr/>
        </p:nvSpPr>
        <p:spPr bwMode="auto">
          <a:xfrm>
            <a:off x="5220072" y="364502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" name="Explosion 2 34"/>
          <p:cNvSpPr/>
          <p:nvPr/>
        </p:nvSpPr>
        <p:spPr bwMode="auto">
          <a:xfrm>
            <a:off x="5364088" y="328498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" name="Explosion 2 35"/>
          <p:cNvSpPr/>
          <p:nvPr/>
        </p:nvSpPr>
        <p:spPr bwMode="auto">
          <a:xfrm>
            <a:off x="5508104" y="292494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" name="Explosion 2 36"/>
          <p:cNvSpPr/>
          <p:nvPr/>
        </p:nvSpPr>
        <p:spPr bwMode="auto">
          <a:xfrm>
            <a:off x="5652120" y="256490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Ellipse 37"/>
          <p:cNvSpPr/>
          <p:nvPr/>
        </p:nvSpPr>
        <p:spPr bwMode="auto">
          <a:xfrm>
            <a:off x="5004048" y="4005064"/>
            <a:ext cx="216024" cy="215776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3" name="Groupe 39"/>
          <p:cNvGrpSpPr/>
          <p:nvPr/>
        </p:nvGrpSpPr>
        <p:grpSpPr bwMode="auto">
          <a:xfrm>
            <a:off x="6372225" y="4868863"/>
            <a:ext cx="1223963" cy="1081087"/>
            <a:chOff x="6588224" y="2996952"/>
            <a:chExt cx="1223963" cy="1080120"/>
          </a:xfrm>
        </p:grpSpPr>
        <p:cxnSp>
          <p:nvCxnSpPr>
            <p:cNvPr id="41" name="Connecteur droit 40"/>
            <p:cNvCxnSpPr/>
            <p:nvPr/>
          </p:nvCxnSpPr>
          <p:spPr bwMode="auto">
            <a:xfrm>
              <a:off x="6588224" y="3715446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 bwMode="auto">
            <a:xfrm>
              <a:off x="6588224" y="3355406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 bwMode="auto"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 bwMode="auto"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xplosion 2 44"/>
          <p:cNvSpPr/>
          <p:nvPr/>
        </p:nvSpPr>
        <p:spPr bwMode="auto">
          <a:xfrm>
            <a:off x="6948264" y="587727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" name="Explosion 2 45"/>
          <p:cNvSpPr/>
          <p:nvPr/>
        </p:nvSpPr>
        <p:spPr bwMode="auto">
          <a:xfrm>
            <a:off x="7092280" y="551723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7" name="Explosion 2 46"/>
          <p:cNvSpPr/>
          <p:nvPr/>
        </p:nvSpPr>
        <p:spPr bwMode="auto">
          <a:xfrm>
            <a:off x="7020272" y="515719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Explosion 2 47"/>
          <p:cNvSpPr/>
          <p:nvPr/>
        </p:nvSpPr>
        <p:spPr bwMode="auto">
          <a:xfrm>
            <a:off x="6876256" y="479715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9" name="Ellipse 48"/>
          <p:cNvSpPr/>
          <p:nvPr/>
        </p:nvSpPr>
        <p:spPr bwMode="auto">
          <a:xfrm>
            <a:off x="6732240" y="6237312"/>
            <a:ext cx="216024" cy="215776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40" name="Connecteur droit 39"/>
          <p:cNvCxnSpPr/>
          <p:nvPr/>
        </p:nvCxnSpPr>
        <p:spPr bwMode="auto">
          <a:xfrm rot="5400000">
            <a:off x="4553744" y="2978944"/>
            <a:ext cx="1800225" cy="684213"/>
          </a:xfrm>
          <a:prstGeom prst="line">
            <a:avLst/>
          </a:prstGeom>
          <a:ln w="190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e libre 52"/>
          <p:cNvSpPr/>
          <p:nvPr/>
        </p:nvSpPr>
        <p:spPr bwMode="auto">
          <a:xfrm rot="21215843">
            <a:off x="6762750" y="4508500"/>
            <a:ext cx="458788" cy="1866900"/>
          </a:xfrm>
          <a:custGeom>
            <a:avLst/>
            <a:gdLst>
              <a:gd name="connsiteX0" fmla="*/ 0 w 458460"/>
              <a:gd name="connsiteY0" fmla="*/ 1866585 h 1866585"/>
              <a:gd name="connsiteX1" fmla="*/ 430751 w 458460"/>
              <a:gd name="connsiteY1" fmla="*/ 921957 h 1866585"/>
              <a:gd name="connsiteX2" fmla="*/ 166255 w 458460"/>
              <a:gd name="connsiteY2" fmla="*/ 0 h 186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460" h="1866585" extrusionOk="0">
                <a:moveTo>
                  <a:pt x="0" y="1866585"/>
                </a:moveTo>
                <a:cubicBezTo>
                  <a:pt x="201521" y="1549820"/>
                  <a:pt x="403042" y="1233055"/>
                  <a:pt x="430751" y="921957"/>
                </a:cubicBezTo>
                <a:cubicBezTo>
                  <a:pt x="458460" y="610860"/>
                  <a:pt x="312357" y="305430"/>
                  <a:pt x="166255" y="0"/>
                </a:cubicBezTo>
              </a:path>
            </a:pathLst>
          </a:custGeom>
          <a:ln w="254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4" name="Groupe 55"/>
          <p:cNvGrpSpPr/>
          <p:nvPr/>
        </p:nvGrpSpPr>
        <p:grpSpPr bwMode="auto">
          <a:xfrm>
            <a:off x="7786688" y="4962525"/>
            <a:ext cx="668337" cy="958850"/>
            <a:chOff x="7786338" y="4962654"/>
            <a:chExt cx="668643" cy="959139"/>
          </a:xfrm>
        </p:grpSpPr>
        <p:grpSp>
          <p:nvGrpSpPr>
            <p:cNvPr id="19508" name="Groupe 38"/>
            <p:cNvGrpSpPr/>
            <p:nvPr/>
          </p:nvGrpSpPr>
          <p:grpSpPr bwMode="auto">
            <a:xfrm rot="13524230" flipV="1">
              <a:off x="7712941" y="5179753"/>
              <a:ext cx="815437" cy="668643"/>
              <a:chOff x="3149099" y="2110675"/>
              <a:chExt cx="792087" cy="576064"/>
            </a:xfrm>
          </p:grpSpPr>
          <p:sp>
            <p:nvSpPr>
              <p:cNvPr id="50" name="Arc 49"/>
              <p:cNvSpPr/>
              <p:nvPr/>
            </p:nvSpPr>
            <p:spPr bwMode="auto">
              <a:xfrm rot="13422690">
                <a:off x="3167385" y="2090770"/>
                <a:ext cx="809816" cy="576065"/>
              </a:xfrm>
              <a:prstGeom prst="arc">
                <a:avLst>
                  <a:gd name="adj1" fmla="val 17873693"/>
                  <a:gd name="adj2" fmla="val 4033499"/>
                </a:avLst>
              </a:prstGeom>
              <a:ln w="50800"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 bwMode="auto">
              <a:xfrm>
                <a:off x="3444089" y="2275684"/>
                <a:ext cx="70955" cy="725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9509" name="Groupe 51"/>
            <p:cNvGrpSpPr/>
            <p:nvPr/>
          </p:nvGrpSpPr>
          <p:grpSpPr bwMode="auto">
            <a:xfrm>
              <a:off x="7884368" y="4962654"/>
              <a:ext cx="360040" cy="338554"/>
              <a:chOff x="4427984" y="1268760"/>
              <a:chExt cx="360040" cy="338554"/>
            </a:xfrm>
          </p:grpSpPr>
          <p:sp>
            <p:nvSpPr>
              <p:cNvPr id="19510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33214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>
                    <a:cs typeface="Arial"/>
                  </a:rPr>
                  <a:t>B</a:t>
                </a:r>
                <a:endParaRPr lang="fr-FR" sz="1600" b="1" i="1">
                  <a:latin typeface="Estrangelo Edessa"/>
                </a:endParaRPr>
              </a:p>
            </p:txBody>
          </p:sp>
          <p:cxnSp>
            <p:nvCxnSpPr>
              <p:cNvPr id="55" name="Connecteur droit avec flèche 54"/>
              <p:cNvCxnSpPr/>
              <p:nvPr/>
            </p:nvCxnSpPr>
            <p:spPr bwMode="auto">
              <a:xfrm>
                <a:off x="4428424" y="1268760"/>
                <a:ext cx="358939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506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15</a:t>
            </a:r>
            <a:endParaRPr lang="fr-FR" sz="1200">
              <a:ea typeface="KaiTi"/>
              <a:cs typeface="Estrangelo Edessa"/>
            </a:endParaRPr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438506"/>
              </p:ext>
            </p:extLst>
          </p:nvPr>
        </p:nvGraphicFramePr>
        <p:xfrm>
          <a:off x="7740352" y="5949950"/>
          <a:ext cx="1043286" cy="767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481965" imgH="418465" progId="Equation.3">
                  <p:embed/>
                </p:oleObj>
              </mc:Choice>
              <mc:Fallback>
                <p:oleObj name="oleObj" r:id="rId3" imgW="481965" imgH="418465" progId="Equation.3">
                  <p:embed/>
                  <p:pic>
                    <p:nvPicPr>
                      <p:cNvPr id="52" name="Object 2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7740352" y="5949950"/>
                        <a:ext cx="1043286" cy="767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A328308-B328-363D-ECAC-40977EF0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8.38963E-6 L 0.03941 -0.22027 " pathEditMode="relative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19297E-6 L 0.07882 -0.251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125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179E-6 L 0.02639 -0.06895 C 0.03212 -0.08352 0.03542 -0.10504 0.03542 -0.12748 C 0.03542 -0.15317 0.03212 -0.17376 0.02639 -0.18834 L 0.00104 -0.25705 " pathEditMode="relative" rAng="0" ptsTypes="FffFF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28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3320" grpId="0"/>
      <p:bldP spid="133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0" y="0"/>
            <a:ext cx="8172400" cy="706348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 détecteur de traces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19713" y="765175"/>
            <a:ext cx="3762375" cy="23066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5588" y="765175"/>
            <a:ext cx="2690812" cy="19431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1331913" y="1484313"/>
            <a:ext cx="503237" cy="288924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3" name="Connecteur en arc 12"/>
          <p:cNvCxnSpPr>
            <a:stCxn id="11" idx="3"/>
          </p:cNvCxnSpPr>
          <p:nvPr/>
        </p:nvCxnSpPr>
        <p:spPr bwMode="auto">
          <a:xfrm>
            <a:off x="1835150" y="1628775"/>
            <a:ext cx="3455988" cy="3254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26546" y="4398962"/>
            <a:ext cx="8567738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</a:t>
            </a:r>
            <a:r>
              <a:rPr lang="en-GB" sz="1800" dirty="0" err="1">
                <a:latin typeface="Arial"/>
                <a:ea typeface="KaiTi"/>
                <a:cs typeface="Arial"/>
              </a:rPr>
              <a:t>Plusieurs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dizaines</a:t>
            </a:r>
            <a:r>
              <a:rPr lang="en-GB" sz="1800" dirty="0">
                <a:latin typeface="Arial"/>
                <a:ea typeface="KaiTi"/>
                <a:cs typeface="Arial"/>
              </a:rPr>
              <a:t> de </a:t>
            </a:r>
            <a:r>
              <a:rPr lang="en-GB" sz="1800" dirty="0" err="1">
                <a:latin typeface="Arial"/>
                <a:ea typeface="KaiTi"/>
                <a:cs typeface="Arial"/>
              </a:rPr>
              <a:t>milliers</a:t>
            </a:r>
            <a:r>
              <a:rPr lang="en-GB" sz="1800" dirty="0">
                <a:latin typeface="Arial"/>
                <a:ea typeface="KaiTi"/>
                <a:cs typeface="Arial"/>
              </a:rPr>
              <a:t> de plaques de </a:t>
            </a:r>
            <a:r>
              <a:rPr lang="en-GB" sz="1800" dirty="0" err="1">
                <a:latin typeface="Arial"/>
                <a:ea typeface="KaiTi"/>
                <a:cs typeface="Arial"/>
              </a:rPr>
              <a:t>détection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en</a:t>
            </a:r>
            <a:r>
              <a:rPr lang="en-GB" sz="1800" dirty="0">
                <a:latin typeface="Arial"/>
                <a:ea typeface="KaiTi"/>
                <a:cs typeface="Arial"/>
              </a:rPr>
              <a:t> silicium </a:t>
            </a:r>
            <a:r>
              <a:rPr lang="en-GB" sz="1800" i="1" dirty="0">
                <a:latin typeface="Arial"/>
                <a:ea typeface="KaiTi"/>
                <a:cs typeface="Arial"/>
              </a:rPr>
              <a:t>(à peu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près</a:t>
            </a:r>
            <a:r>
              <a:rPr lang="en-GB" sz="1800" i="1" dirty="0">
                <a:latin typeface="Arial"/>
                <a:ea typeface="KaiTi"/>
                <a:cs typeface="Arial"/>
              </a:rPr>
              <a:t> la surface d’un court de tennis...). </a:t>
            </a:r>
            <a:r>
              <a:rPr lang="en-GB" sz="1800" dirty="0">
                <a:latin typeface="Arial"/>
                <a:ea typeface="KaiTi"/>
                <a:cs typeface="Arial"/>
              </a:rPr>
              <a:t>Environ 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75 millions </a:t>
            </a:r>
            <a:r>
              <a:rPr lang="en-GB" sz="1800" dirty="0">
                <a:latin typeface="Arial"/>
                <a:ea typeface="KaiTi"/>
                <a:cs typeface="Arial"/>
              </a:rPr>
              <a:t>de </a:t>
            </a:r>
            <a:r>
              <a:rPr lang="en-GB" sz="1800" dirty="0" err="1">
                <a:latin typeface="Arial"/>
                <a:ea typeface="KaiTi"/>
                <a:cs typeface="Arial"/>
              </a:rPr>
              <a:t>canaux</a:t>
            </a:r>
            <a:r>
              <a:rPr lang="en-GB" sz="1800" dirty="0">
                <a:latin typeface="Arial"/>
                <a:ea typeface="KaiTi"/>
                <a:cs typeface="Arial"/>
              </a:rPr>
              <a:t> .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C’est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le plus grand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détecteur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en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silicium jamais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construit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.</a:t>
            </a:r>
            <a:endParaRPr sz="1800" dirty="0">
              <a:solidFill>
                <a:schemeClr val="accent2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12075" y="5333514"/>
            <a:ext cx="885241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Une </a:t>
            </a:r>
            <a:r>
              <a:rPr lang="en-GB" sz="1800" dirty="0" err="1">
                <a:latin typeface="Arial"/>
                <a:ea typeface="KaiTi"/>
                <a:cs typeface="Arial"/>
              </a:rPr>
              <a:t>particule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chargée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traversant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détecteur</a:t>
            </a:r>
            <a:r>
              <a:rPr lang="en-GB" sz="1800" dirty="0">
                <a:latin typeface="Arial"/>
                <a:ea typeface="KaiTi"/>
                <a:cs typeface="Arial"/>
              </a:rPr>
              <a:t> laisse </a:t>
            </a:r>
            <a:r>
              <a:rPr lang="en-GB" sz="1800" dirty="0" err="1">
                <a:latin typeface="Arial"/>
                <a:ea typeface="KaiTi"/>
                <a:cs typeface="Arial"/>
              </a:rPr>
              <a:t>en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moyenne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une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dizaine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points de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mesure</a:t>
            </a:r>
            <a:r>
              <a:rPr lang="en-GB" sz="1800" dirty="0">
                <a:latin typeface="Arial"/>
                <a:ea typeface="KaiTi"/>
                <a:cs typeface="Arial"/>
              </a:rPr>
              <a:t>. Avec </a:t>
            </a:r>
            <a:r>
              <a:rPr lang="en-GB" sz="1800" dirty="0" err="1">
                <a:latin typeface="Arial"/>
                <a:ea typeface="KaiTi"/>
                <a:cs typeface="Arial"/>
              </a:rPr>
              <a:t>ça</a:t>
            </a:r>
            <a:r>
              <a:rPr lang="en-GB" sz="1800" dirty="0">
                <a:latin typeface="Arial"/>
                <a:ea typeface="KaiTi"/>
                <a:cs typeface="Arial"/>
              </a:rPr>
              <a:t>, on </a:t>
            </a:r>
            <a:r>
              <a:rPr lang="en-GB" sz="1800" dirty="0" err="1">
                <a:latin typeface="Arial"/>
                <a:ea typeface="KaiTi"/>
                <a:cs typeface="Arial"/>
              </a:rPr>
              <a:t>peut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reconstruire</a:t>
            </a:r>
            <a:r>
              <a:rPr lang="en-GB" sz="1800" dirty="0">
                <a:latin typeface="Arial"/>
                <a:ea typeface="KaiTi"/>
                <a:cs typeface="Arial"/>
              </a:rPr>
              <a:t> les traces des </a:t>
            </a:r>
            <a:r>
              <a:rPr lang="en-GB" sz="1800" dirty="0" err="1">
                <a:latin typeface="Arial"/>
                <a:ea typeface="KaiTi"/>
                <a:cs typeface="Arial"/>
              </a:rPr>
              <a:t>particules</a:t>
            </a:r>
            <a:r>
              <a:rPr lang="en-GB" sz="1800" dirty="0">
                <a:latin typeface="Arial"/>
                <a:ea typeface="KaiTi"/>
                <a:cs typeface="Arial"/>
              </a:rPr>
              <a:t>, et </a:t>
            </a:r>
            <a:r>
              <a:rPr lang="en-GB" sz="1800" dirty="0" err="1">
                <a:latin typeface="Arial"/>
                <a:ea typeface="KaiTi"/>
                <a:cs typeface="Arial"/>
              </a:rPr>
              <a:t>leur</a:t>
            </a:r>
            <a:r>
              <a:rPr lang="en-GB" sz="1800" dirty="0">
                <a:latin typeface="Arial"/>
                <a:ea typeface="KaiTi"/>
                <a:cs typeface="Arial"/>
              </a:rPr>
              <a:t> origine, avec </a:t>
            </a:r>
            <a:r>
              <a:rPr lang="en-GB" sz="1800" dirty="0" err="1">
                <a:latin typeface="Arial"/>
                <a:ea typeface="KaiTi"/>
                <a:cs typeface="Arial"/>
              </a:rPr>
              <a:t>une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précision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quelques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dizaines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microns </a:t>
            </a:r>
            <a:r>
              <a:rPr lang="en-GB" sz="1800" dirty="0">
                <a:latin typeface="Arial"/>
                <a:ea typeface="KaiTi"/>
                <a:cs typeface="Arial"/>
              </a:rPr>
              <a:t>(</a:t>
            </a:r>
            <a:r>
              <a:rPr lang="en-GB" sz="1800" i="1" dirty="0">
                <a:latin typeface="Arial"/>
                <a:ea typeface="KaiTi"/>
                <a:cs typeface="Arial"/>
              </a:rPr>
              <a:t>un peu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moins</a:t>
            </a:r>
            <a:r>
              <a:rPr lang="en-GB" sz="1800" i="1" dirty="0">
                <a:latin typeface="Arial"/>
                <a:ea typeface="KaiTi"/>
                <a:cs typeface="Arial"/>
              </a:rPr>
              <a:t> que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l’épaisseur</a:t>
            </a:r>
            <a:r>
              <a:rPr lang="en-GB" sz="1800" i="1" dirty="0">
                <a:latin typeface="Arial"/>
                <a:ea typeface="KaiTi"/>
                <a:cs typeface="Arial"/>
              </a:rPr>
              <a:t> d’un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cheveu</a:t>
            </a:r>
            <a:r>
              <a:rPr lang="en-GB" sz="1800" dirty="0">
                <a:latin typeface="Arial"/>
                <a:ea typeface="KaiTi"/>
                <a:cs typeface="Arial"/>
              </a:rPr>
              <a:t>).</a:t>
            </a:r>
          </a:p>
        </p:txBody>
      </p:sp>
      <p:sp>
        <p:nvSpPr>
          <p:cNvPr id="20491" name="Rectangle 9"/>
          <p:cNvSpPr>
            <a:spLocks noChangeArrowheads="1"/>
          </p:cNvSpPr>
          <p:nvPr/>
        </p:nvSpPr>
        <p:spPr bwMode="auto">
          <a:xfrm>
            <a:off x="107948" y="3142709"/>
            <a:ext cx="54721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Le </a:t>
            </a:r>
            <a:r>
              <a:rPr lang="en-GB" sz="1800" dirty="0" err="1">
                <a:latin typeface="Arial"/>
                <a:ea typeface="KaiTi"/>
                <a:cs typeface="Arial"/>
              </a:rPr>
              <a:t>détecteur</a:t>
            </a:r>
            <a:r>
              <a:rPr lang="en-GB" sz="1800" dirty="0">
                <a:latin typeface="Arial"/>
                <a:ea typeface="KaiTi"/>
                <a:cs typeface="Arial"/>
              </a:rPr>
              <a:t> de traces de CMS </a:t>
            </a:r>
            <a:r>
              <a:rPr lang="en-GB" sz="1800" dirty="0" err="1">
                <a:latin typeface="Arial"/>
                <a:ea typeface="KaiTi"/>
                <a:cs typeface="Arial"/>
              </a:rPr>
              <a:t>entoure</a:t>
            </a:r>
            <a:r>
              <a:rPr lang="en-GB" sz="1800" dirty="0">
                <a:latin typeface="Arial"/>
                <a:ea typeface="KaiTi"/>
                <a:cs typeface="Arial"/>
              </a:rPr>
              <a:t> le point </a:t>
            </a:r>
            <a:r>
              <a:rPr lang="en-GB" sz="1800" dirty="0" err="1">
                <a:latin typeface="Arial"/>
                <a:ea typeface="KaiTi"/>
                <a:cs typeface="Arial"/>
              </a:rPr>
              <a:t>d’interaction</a:t>
            </a:r>
            <a:r>
              <a:rPr lang="en-GB" sz="1800" dirty="0">
                <a:latin typeface="Arial"/>
                <a:ea typeface="KaiTi"/>
                <a:cs typeface="Arial"/>
              </a:rPr>
              <a:t> (</a:t>
            </a:r>
            <a:r>
              <a:rPr lang="en-GB" sz="1800" i="1" dirty="0">
                <a:latin typeface="Arial"/>
                <a:ea typeface="KaiTi"/>
                <a:cs typeface="Arial"/>
              </a:rPr>
              <a:t>première couche de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l’oignon</a:t>
            </a:r>
            <a:r>
              <a:rPr lang="en-GB" sz="1800" dirty="0">
                <a:latin typeface="Arial"/>
                <a:ea typeface="KaiTi"/>
                <a:cs typeface="Arial"/>
              </a:rPr>
              <a:t>).</a:t>
            </a:r>
            <a:endParaRPr sz="1800" dirty="0"/>
          </a:p>
        </p:txBody>
      </p:sp>
      <p:sp>
        <p:nvSpPr>
          <p:cNvPr id="20492" name="Rectangle 9"/>
          <p:cNvSpPr>
            <a:spLocks noChangeArrowheads="1"/>
          </p:cNvSpPr>
          <p:nvPr/>
        </p:nvSpPr>
        <p:spPr bwMode="auto">
          <a:xfrm>
            <a:off x="98764" y="3753534"/>
            <a:ext cx="7920038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On </a:t>
            </a:r>
            <a:r>
              <a:rPr lang="en-GB" sz="1800" dirty="0" err="1">
                <a:latin typeface="Arial"/>
                <a:ea typeface="KaiTi"/>
                <a:cs typeface="Arial"/>
              </a:rPr>
              <a:t>essaye</a:t>
            </a:r>
            <a:r>
              <a:rPr lang="en-GB" sz="1800" dirty="0">
                <a:latin typeface="Arial"/>
                <a:ea typeface="KaiTi"/>
                <a:cs typeface="Arial"/>
              </a:rPr>
              <a:t> de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couvrir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le maximum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d’espace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dirty="0">
                <a:latin typeface="Arial"/>
                <a:ea typeface="KaiTi"/>
                <a:cs typeface="Arial"/>
              </a:rPr>
              <a:t>pour </a:t>
            </a:r>
            <a:r>
              <a:rPr lang="en-GB" sz="1800" dirty="0" err="1">
                <a:latin typeface="Arial"/>
                <a:ea typeface="KaiTi"/>
                <a:cs typeface="Arial"/>
              </a:rPr>
              <a:t>perdre</a:t>
            </a:r>
            <a:r>
              <a:rPr lang="en-GB" sz="1800" dirty="0">
                <a:latin typeface="Arial"/>
                <a:ea typeface="KaiTi"/>
                <a:cs typeface="Arial"/>
              </a:rPr>
              <a:t> le </a:t>
            </a:r>
            <a:r>
              <a:rPr lang="en-GB" sz="1800" dirty="0" err="1">
                <a:latin typeface="Arial"/>
                <a:ea typeface="KaiTi"/>
                <a:cs typeface="Arial"/>
              </a:rPr>
              <a:t>moins</a:t>
            </a:r>
            <a:r>
              <a:rPr lang="en-GB" sz="1800" dirty="0">
                <a:latin typeface="Arial"/>
                <a:ea typeface="KaiTi"/>
                <a:cs typeface="Arial"/>
              </a:rPr>
              <a:t> possible </a:t>
            </a:r>
            <a:r>
              <a:rPr lang="en-GB" sz="1800" dirty="0" err="1">
                <a:latin typeface="Arial"/>
                <a:ea typeface="KaiTi"/>
                <a:cs typeface="Arial"/>
              </a:rPr>
              <a:t>d’information</a:t>
            </a:r>
            <a:r>
              <a:rPr lang="en-GB" sz="1800" dirty="0">
                <a:latin typeface="Arial"/>
                <a:ea typeface="KaiTi"/>
                <a:cs typeface="Arial"/>
              </a:rPr>
              <a:t> (</a:t>
            </a:r>
            <a:r>
              <a:rPr lang="en-GB" sz="1800" b="1" i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herméticité</a:t>
            </a:r>
            <a:r>
              <a:rPr lang="en-GB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).</a:t>
            </a:r>
            <a:endParaRPr sz="1800" dirty="0">
              <a:solidFill>
                <a:schemeClr val="accent2"/>
              </a:solidFill>
            </a:endParaRPr>
          </a:p>
        </p:txBody>
      </p:sp>
      <p:sp>
        <p:nvSpPr>
          <p:cNvPr id="20493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16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14104D-5166-55C0-479E-33FB31DB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0" y="0"/>
            <a:ext cx="8172400" cy="692150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 détecteur de traces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38138" y="3284538"/>
            <a:ext cx="4221162" cy="28448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721225" y="692150"/>
            <a:ext cx="4273550" cy="27368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468313" y="1052513"/>
            <a:ext cx="3382962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La construction d’un </a:t>
            </a:r>
            <a:r>
              <a:rPr lang="en-GB" sz="1800" dirty="0" err="1">
                <a:latin typeface="Arial"/>
                <a:ea typeface="KaiTi"/>
                <a:cs typeface="Arial"/>
              </a:rPr>
              <a:t>tel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détecteur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est</a:t>
            </a:r>
            <a:r>
              <a:rPr lang="en-GB" sz="1800" dirty="0">
                <a:latin typeface="Arial"/>
                <a:ea typeface="KaiTi"/>
                <a:cs typeface="Arial"/>
              </a:rPr>
              <a:t> un </a:t>
            </a:r>
            <a:r>
              <a:rPr lang="en-GB" sz="1800" dirty="0" err="1">
                <a:latin typeface="Arial"/>
                <a:ea typeface="KaiTi"/>
                <a:cs typeface="Arial"/>
              </a:rPr>
              <a:t>défi</a:t>
            </a:r>
            <a:r>
              <a:rPr lang="en-GB" sz="1800" dirty="0">
                <a:latin typeface="Arial"/>
                <a:ea typeface="KaiTi"/>
                <a:cs typeface="Arial"/>
              </a:rPr>
              <a:t> technique monumental</a:t>
            </a:r>
            <a:endParaRPr sz="1800" dirty="0"/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4859338" y="4076699"/>
            <a:ext cx="403225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</a:t>
            </a:r>
            <a:r>
              <a:rPr lang="en-GB" sz="1800" dirty="0" err="1">
                <a:latin typeface="Arial"/>
                <a:ea typeface="KaiTi"/>
                <a:cs typeface="Arial"/>
              </a:rPr>
              <a:t>Plusieurs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centaines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d’ingénieurs</a:t>
            </a:r>
            <a:r>
              <a:rPr lang="en-GB" sz="1800" dirty="0">
                <a:latin typeface="Arial"/>
                <a:ea typeface="KaiTi"/>
                <a:cs typeface="Arial"/>
              </a:rPr>
              <a:t> et de </a:t>
            </a:r>
            <a:r>
              <a:rPr lang="en-GB" sz="1800" dirty="0" err="1">
                <a:latin typeface="Arial"/>
                <a:ea typeface="KaiTi"/>
                <a:cs typeface="Arial"/>
              </a:rPr>
              <a:t>techniciens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ont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travaillé</a:t>
            </a:r>
            <a:r>
              <a:rPr lang="en-GB" sz="1800" dirty="0">
                <a:latin typeface="Arial"/>
                <a:ea typeface="KaiTi"/>
                <a:cs typeface="Arial"/>
              </a:rPr>
              <a:t> pendant </a:t>
            </a:r>
            <a:r>
              <a:rPr lang="en-GB" sz="1800" dirty="0" err="1">
                <a:latin typeface="Arial"/>
                <a:ea typeface="KaiTi"/>
                <a:cs typeface="Arial"/>
              </a:rPr>
              <a:t>presque</a:t>
            </a:r>
            <a:r>
              <a:rPr lang="en-GB" sz="1800" dirty="0">
                <a:latin typeface="Arial"/>
                <a:ea typeface="KaiTi"/>
                <a:cs typeface="Arial"/>
              </a:rPr>
              <a:t> 20 ans....</a:t>
            </a:r>
            <a:endParaRPr sz="18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F00EA9-B3F9-57F8-7577-E27B9D58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0" y="0"/>
            <a:ext cx="8172400" cy="774700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 détecteur de traces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107949" y="692150"/>
            <a:ext cx="626427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400">
                <a:solidFill>
                  <a:srgbClr val="FFFFFF"/>
                </a:solidFill>
                <a:latin typeface="Arial"/>
                <a:ea typeface="KaiTi"/>
                <a:cs typeface="Arial"/>
              </a:rPr>
              <a:t>→ Mais au bout de 20 ans, on arrive à cela:</a:t>
            </a:r>
            <a:endParaRPr lang="en-GB" sz="1400">
              <a:solidFill>
                <a:srgbClr val="FFFFFF"/>
              </a:solidFill>
              <a:latin typeface="Arial"/>
              <a:ea typeface="KaiTi"/>
              <a:cs typeface="Arial"/>
            </a:endParaRPr>
          </a:p>
        </p:txBody>
      </p:sp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69975" y="1116013"/>
            <a:ext cx="6877050" cy="3897312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179388" y="5354638"/>
            <a:ext cx="8640762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Pour </a:t>
            </a:r>
            <a:r>
              <a:rPr lang="en-GB" sz="1800" dirty="0" err="1">
                <a:latin typeface="Arial"/>
                <a:ea typeface="KaiTi"/>
                <a:cs typeface="Arial"/>
              </a:rPr>
              <a:t>reconstruire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correctement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toutes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ces</a:t>
            </a:r>
            <a:r>
              <a:rPr lang="en-GB" sz="1800" dirty="0">
                <a:latin typeface="Arial"/>
                <a:ea typeface="KaiTi"/>
                <a:cs typeface="Arial"/>
              </a:rPr>
              <a:t> traces, des programmes </a:t>
            </a:r>
            <a:r>
              <a:rPr lang="en-GB" sz="1800" dirty="0" err="1">
                <a:latin typeface="Arial"/>
                <a:ea typeface="KaiTi"/>
                <a:cs typeface="Arial"/>
              </a:rPr>
              <a:t>informatiques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spéciaux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ont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été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développés</a:t>
            </a:r>
            <a:r>
              <a:rPr lang="en-GB" sz="1800" dirty="0">
                <a:latin typeface="Arial"/>
                <a:ea typeface="KaiTi"/>
                <a:cs typeface="Arial"/>
              </a:rPr>
              <a:t>. </a:t>
            </a:r>
            <a:endParaRPr sz="1800" dirty="0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1619250" y="6038162"/>
            <a:ext cx="7129463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</a:t>
            </a:r>
            <a:r>
              <a:rPr lang="en-GB" sz="1800" dirty="0" err="1">
                <a:latin typeface="Arial"/>
                <a:ea typeface="KaiTi"/>
                <a:cs typeface="Arial"/>
              </a:rPr>
              <a:t>L’informatique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est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aussi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une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composante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importante</a:t>
            </a:r>
            <a:r>
              <a:rPr lang="en-GB" sz="1800" dirty="0">
                <a:latin typeface="Arial"/>
                <a:ea typeface="KaiTi"/>
                <a:cs typeface="Arial"/>
              </a:rPr>
              <a:t> dans </a:t>
            </a:r>
            <a:r>
              <a:rPr lang="en-GB" sz="1800" dirty="0" err="1">
                <a:latin typeface="Arial"/>
                <a:ea typeface="KaiTi"/>
                <a:cs typeface="Arial"/>
              </a:rPr>
              <a:t>ce</a:t>
            </a:r>
            <a:r>
              <a:rPr lang="en-GB" sz="1800" dirty="0">
                <a:latin typeface="Arial"/>
                <a:ea typeface="KaiTi"/>
                <a:cs typeface="Arial"/>
              </a:rPr>
              <a:t> type </a:t>
            </a:r>
            <a:r>
              <a:rPr lang="en-GB" sz="1800" dirty="0" err="1">
                <a:latin typeface="Arial"/>
                <a:ea typeface="KaiTi"/>
                <a:cs typeface="Arial"/>
              </a:rPr>
              <a:t>d’expérience</a:t>
            </a:r>
            <a:r>
              <a:rPr lang="en-GB" sz="1800" dirty="0">
                <a:latin typeface="Arial"/>
                <a:ea typeface="KaiTi"/>
                <a:cs typeface="Arial"/>
              </a:rPr>
              <a:t>. </a:t>
            </a:r>
            <a:endParaRPr sz="18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199C29-8927-899C-3EB3-FD4C8A14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19</a:t>
            </a:fld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1" y="-68474"/>
            <a:ext cx="7380311" cy="833178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square" lIns="90000" tIns="46800" rIns="90000" bIns="46800" anchor="ctr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On a vu le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Pourquoi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maintenant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on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expliquer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 le Comment…</a:t>
            </a:r>
          </a:p>
        </p:txBody>
      </p:sp>
      <p:sp>
        <p:nvSpPr>
          <p:cNvPr id="6150" name="ZoneTexte 15"/>
          <p:cNvSpPr txBox="1">
            <a:spLocks noChangeArrowheads="1"/>
          </p:cNvSpPr>
          <p:nvPr/>
        </p:nvSpPr>
        <p:spPr bwMode="auto">
          <a:xfrm>
            <a:off x="107949" y="765175"/>
            <a:ext cx="763240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La physique que l’on veut comprendre aujourd’hui est au niveau du TeV (</a:t>
            </a:r>
            <a:r>
              <a:rPr lang="fr-FR" b="1" i="1" dirty="0">
                <a:solidFill>
                  <a:schemeClr val="accent2"/>
                </a:solidFill>
                <a:cs typeface="Arial"/>
              </a:rPr>
              <a:t>1 000 </a:t>
            </a:r>
            <a:r>
              <a:rPr lang="fr-FR" b="1" i="1" dirty="0" err="1">
                <a:solidFill>
                  <a:schemeClr val="accent2"/>
                </a:solidFill>
                <a:cs typeface="Arial"/>
              </a:rPr>
              <a:t>GeV</a:t>
            </a:r>
            <a:r>
              <a:rPr lang="fr-FR" b="1" i="1" dirty="0">
                <a:solidFill>
                  <a:schemeClr val="accent2"/>
                </a:solidFill>
                <a:cs typeface="Arial"/>
              </a:rPr>
              <a:t>  </a:t>
            </a:r>
            <a:r>
              <a:rPr lang="fr-FR" dirty="0">
                <a:cs typeface="Arial"/>
              </a:rPr>
              <a:t>)</a:t>
            </a:r>
            <a:endParaRPr dirty="0"/>
          </a:p>
        </p:txBody>
      </p:sp>
      <p:sp>
        <p:nvSpPr>
          <p:cNvPr id="35" name="Explosion 2 34"/>
          <p:cNvSpPr/>
          <p:nvPr/>
        </p:nvSpPr>
        <p:spPr bwMode="auto">
          <a:xfrm>
            <a:off x="3707904" y="2442344"/>
            <a:ext cx="1944216" cy="698624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>
                <a:solidFill>
                  <a:schemeClr val="tx2"/>
                </a:solidFill>
                <a:latin typeface="Arial"/>
                <a:cs typeface="Arial"/>
              </a:rPr>
              <a:t>E</a:t>
            </a:r>
            <a:r>
              <a:rPr lang="fr-FR" sz="1400" b="1" baseline="-25000">
                <a:solidFill>
                  <a:schemeClr val="tx2"/>
                </a:solidFill>
                <a:latin typeface="Arial"/>
                <a:cs typeface="Arial"/>
              </a:rPr>
              <a:t>1</a:t>
            </a:r>
            <a:r>
              <a:rPr lang="fr-FR" sz="1400" b="1">
                <a:solidFill>
                  <a:schemeClr val="tx2"/>
                </a:solidFill>
                <a:latin typeface="Arial"/>
                <a:cs typeface="Arial"/>
              </a:rPr>
              <a:t>+E</a:t>
            </a:r>
            <a:r>
              <a:rPr lang="fr-FR" sz="1400" b="1" baseline="-25000">
                <a:solidFill>
                  <a:schemeClr val="tx2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42" name="Ellipse 41"/>
          <p:cNvSpPr/>
          <p:nvPr/>
        </p:nvSpPr>
        <p:spPr bwMode="auto">
          <a:xfrm>
            <a:off x="683772" y="2586608"/>
            <a:ext cx="503852" cy="431799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>
                <a:solidFill>
                  <a:schemeClr val="tx2"/>
                </a:solidFill>
                <a:latin typeface="Arial"/>
                <a:cs typeface="Arial"/>
              </a:rPr>
              <a:t>E</a:t>
            </a:r>
            <a:r>
              <a:rPr lang="fr-FR" sz="1200" b="1" baseline="-25000">
                <a:solidFill>
                  <a:schemeClr val="tx2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43" name="Ellipse 42"/>
          <p:cNvSpPr/>
          <p:nvPr/>
        </p:nvSpPr>
        <p:spPr bwMode="auto">
          <a:xfrm flipH="1">
            <a:off x="8028384" y="2586360"/>
            <a:ext cx="504056" cy="431799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>
                <a:solidFill>
                  <a:schemeClr val="tx2"/>
                </a:solidFill>
                <a:latin typeface="Arial"/>
                <a:cs typeface="Arial"/>
              </a:rPr>
              <a:t>E</a:t>
            </a:r>
            <a:r>
              <a:rPr lang="fr-FR" sz="1200" b="1" baseline="-25000">
                <a:solidFill>
                  <a:schemeClr val="tx2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043" name="ZoneTexte 29"/>
          <p:cNvSpPr txBox="1">
            <a:spLocks noChangeArrowheads="1"/>
          </p:cNvSpPr>
          <p:nvPr/>
        </p:nvSpPr>
        <p:spPr bwMode="auto">
          <a:xfrm>
            <a:off x="48770" y="3531368"/>
            <a:ext cx="89281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</a:t>
            </a:r>
            <a:r>
              <a:rPr lang="fr-FR" b="1" u="sng" dirty="0">
                <a:cs typeface="Arial"/>
              </a:rPr>
              <a:t>Problème</a:t>
            </a:r>
            <a:r>
              <a:rPr lang="fr-FR" dirty="0">
                <a:cs typeface="Arial"/>
              </a:rPr>
              <a:t>: énergie disponible dans particule au repos au mieux de E=mc</a:t>
            </a:r>
            <a:r>
              <a:rPr lang="fr-FR" baseline="30000" dirty="0">
                <a:cs typeface="Arial"/>
              </a:rPr>
              <a:t>2</a:t>
            </a:r>
            <a:r>
              <a:rPr lang="fr-FR" dirty="0">
                <a:cs typeface="Arial"/>
              </a:rPr>
              <a:t>=1 </a:t>
            </a:r>
            <a:r>
              <a:rPr lang="fr-FR" dirty="0" err="1">
                <a:cs typeface="Arial"/>
              </a:rPr>
              <a:t>GeV</a:t>
            </a:r>
            <a:r>
              <a:rPr lang="fr-FR" dirty="0">
                <a:cs typeface="Arial"/>
              </a:rPr>
              <a:t> (</a:t>
            </a:r>
            <a:r>
              <a:rPr lang="fr-FR" i="1" dirty="0">
                <a:cs typeface="Arial"/>
              </a:rPr>
              <a:t>proton</a:t>
            </a:r>
            <a:r>
              <a:rPr lang="fr-FR" dirty="0">
                <a:cs typeface="Arial"/>
              </a:rPr>
              <a:t>)   </a:t>
            </a:r>
            <a:endParaRPr dirty="0"/>
          </a:p>
        </p:txBody>
      </p:sp>
      <p:grpSp>
        <p:nvGrpSpPr>
          <p:cNvPr id="2" name="Groupe 25"/>
          <p:cNvGrpSpPr/>
          <p:nvPr/>
        </p:nvGrpSpPr>
        <p:grpSpPr bwMode="auto">
          <a:xfrm>
            <a:off x="250825" y="5373685"/>
            <a:ext cx="9518133" cy="1500959"/>
            <a:chOff x="251519" y="5373217"/>
            <a:chExt cx="9518968" cy="1503717"/>
          </a:xfrm>
        </p:grpSpPr>
        <p:sp>
          <p:nvSpPr>
            <p:cNvPr id="6171" name="ZoneTexte 27"/>
            <p:cNvSpPr txBox="1">
              <a:spLocks noChangeArrowheads="1"/>
            </p:cNvSpPr>
            <p:nvPr/>
          </p:nvSpPr>
          <p:spPr bwMode="auto">
            <a:xfrm>
              <a:off x="251519" y="5373217"/>
              <a:ext cx="8785995" cy="64751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</a:t>
              </a:r>
              <a:r>
                <a:rPr lang="fr-FR" b="1" u="sng" dirty="0">
                  <a:cs typeface="Arial"/>
                </a:rPr>
                <a:t>Exemple</a:t>
              </a:r>
              <a:r>
                <a:rPr lang="fr-FR" dirty="0">
                  <a:cs typeface="Arial"/>
                </a:rPr>
                <a:t>: Au </a:t>
              </a:r>
              <a:r>
                <a:rPr lang="fr-FR" b="1" dirty="0">
                  <a:cs typeface="Arial"/>
                </a:rPr>
                <a:t>LHC</a:t>
              </a:r>
              <a:r>
                <a:rPr lang="fr-FR" dirty="0">
                  <a:cs typeface="Arial"/>
                </a:rPr>
                <a:t>, on a des protons avec </a:t>
              </a:r>
              <a:r>
                <a:rPr lang="fr-FR" b="1" i="1" dirty="0">
                  <a:cs typeface="Arial"/>
                </a:rPr>
                <a:t>E</a:t>
              </a:r>
              <a:r>
                <a:rPr lang="fr-FR" b="1" i="1" baseline="-25000" dirty="0">
                  <a:cs typeface="Arial"/>
                </a:rPr>
                <a:t> </a:t>
              </a:r>
              <a:r>
                <a:rPr lang="fr-FR" b="1" i="1" dirty="0">
                  <a:cs typeface="Arial"/>
                </a:rPr>
                <a:t>= 13 000 </a:t>
              </a:r>
              <a:r>
                <a:rPr lang="fr-FR" b="1" i="1" dirty="0" err="1">
                  <a:cs typeface="Arial"/>
                </a:rPr>
                <a:t>GeV</a:t>
              </a:r>
              <a:r>
                <a:rPr lang="fr-FR" dirty="0">
                  <a:cs typeface="Arial"/>
                </a:rPr>
                <a:t>  </a:t>
              </a:r>
              <a:br>
                <a:rPr lang="fr-FR" dirty="0">
                  <a:cs typeface="Arial"/>
                </a:rPr>
              </a:br>
              <a:r>
                <a:rPr lang="fr-FR" dirty="0">
                  <a:cs typeface="Arial"/>
                </a:rPr>
                <a:t>	</a:t>
              </a:r>
              <a:r>
                <a:rPr lang="fr-FR" dirty="0">
                  <a:cs typeface="Arial"/>
                  <a:sym typeface="Wingdings" pitchFamily="2" charset="2"/>
                </a:rPr>
                <a:t> </a:t>
              </a:r>
              <a:r>
                <a:rPr lang="fr-FR" dirty="0">
                  <a:solidFill>
                    <a:schemeClr val="accent2"/>
                  </a:solidFill>
                  <a:cs typeface="Arial"/>
                </a:rPr>
                <a:t> </a:t>
              </a:r>
              <a:r>
                <a:rPr lang="fr-FR" b="1" i="1" dirty="0">
                  <a:solidFill>
                    <a:schemeClr val="accent2"/>
                  </a:solidFill>
                  <a:cs typeface="Arial"/>
                </a:rPr>
                <a:t>v= 0,999999997c</a:t>
              </a:r>
              <a:r>
                <a:rPr lang="fr-FR" dirty="0">
                  <a:solidFill>
                    <a:schemeClr val="accent2"/>
                  </a:solidFill>
                  <a:cs typeface="Arial"/>
                </a:rPr>
                <a:t> </a:t>
              </a:r>
            </a:p>
          </p:txBody>
        </p:sp>
        <p:sp>
          <p:nvSpPr>
            <p:cNvPr id="6172" name="ZoneTexte 29"/>
            <p:cNvSpPr txBox="1">
              <a:spLocks noChangeArrowheads="1"/>
            </p:cNvSpPr>
            <p:nvPr/>
          </p:nvSpPr>
          <p:spPr bwMode="auto">
            <a:xfrm>
              <a:off x="2556673" y="5984159"/>
              <a:ext cx="6841359" cy="647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i="1" dirty="0">
                  <a:cs typeface="Arial"/>
                </a:rPr>
                <a:t>→ Seulement 30 km/h de moins que la vitesse de la lumière…</a:t>
              </a:r>
              <a:endParaRPr dirty="0"/>
            </a:p>
          </p:txBody>
        </p:sp>
        <p:sp>
          <p:nvSpPr>
            <p:cNvPr id="6173" name="ZoneTexte 29"/>
            <p:cNvSpPr txBox="1">
              <a:spLocks noChangeArrowheads="1"/>
            </p:cNvSpPr>
            <p:nvPr/>
          </p:nvSpPr>
          <p:spPr bwMode="auto">
            <a:xfrm>
              <a:off x="3348830" y="6506924"/>
              <a:ext cx="6421657" cy="3700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i="1" dirty="0">
                  <a:cs typeface="Arial"/>
                </a:rPr>
                <a:t>→ </a:t>
              </a:r>
              <a:r>
                <a:rPr lang="fr-FR" i="1" dirty="0">
                  <a:latin typeface="Estrangelo Edessa"/>
                </a:rPr>
                <a:t>On va donc devoir accélérer beaucoup….</a:t>
              </a:r>
              <a:endParaRPr dirty="0"/>
            </a:p>
          </p:txBody>
        </p:sp>
      </p:grpSp>
      <p:sp>
        <p:nvSpPr>
          <p:cNvPr id="17" name="ZoneTexte 15"/>
          <p:cNvSpPr txBox="1">
            <a:spLocks noChangeArrowheads="1"/>
          </p:cNvSpPr>
          <p:nvPr/>
        </p:nvSpPr>
        <p:spPr bwMode="auto">
          <a:xfrm>
            <a:off x="107949" y="1412875"/>
            <a:ext cx="903605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</a:t>
            </a:r>
            <a:r>
              <a:rPr lang="fr-FR" b="1" u="sng" dirty="0">
                <a:cs typeface="Arial"/>
              </a:rPr>
              <a:t>Question</a:t>
            </a:r>
            <a:r>
              <a:rPr lang="fr-FR" dirty="0">
                <a:cs typeface="Arial"/>
              </a:rPr>
              <a:t>: comment obtenir 1 TeV dans un petit espace (</a:t>
            </a:r>
            <a:r>
              <a:rPr lang="fr-FR" i="1" dirty="0">
                <a:cs typeface="Arial"/>
              </a:rPr>
              <a:t>la taille inférieure au proton</a:t>
            </a:r>
            <a:r>
              <a:rPr lang="fr-FR" dirty="0">
                <a:cs typeface="Arial"/>
              </a:rPr>
              <a:t>)?</a:t>
            </a:r>
            <a:endParaRPr dirty="0"/>
          </a:p>
        </p:txBody>
      </p:sp>
      <p:sp>
        <p:nvSpPr>
          <p:cNvPr id="18" name="ZoneTexte 15"/>
          <p:cNvSpPr txBox="1">
            <a:spLocks noChangeArrowheads="1"/>
          </p:cNvSpPr>
          <p:nvPr/>
        </p:nvSpPr>
        <p:spPr bwMode="auto">
          <a:xfrm>
            <a:off x="107949" y="1997650"/>
            <a:ext cx="845372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</a:t>
            </a:r>
            <a:r>
              <a:rPr lang="fr-FR" b="1" u="sng" dirty="0">
                <a:cs typeface="Arial"/>
              </a:rPr>
              <a:t>Réponse</a:t>
            </a:r>
            <a:r>
              <a:rPr lang="fr-FR" dirty="0">
                <a:cs typeface="Arial"/>
              </a:rPr>
              <a:t>: en envoyant 2 particules de 500 </a:t>
            </a:r>
            <a:r>
              <a:rPr lang="fr-FR" dirty="0" err="1">
                <a:cs typeface="Arial"/>
              </a:rPr>
              <a:t>GeV</a:t>
            </a:r>
            <a:r>
              <a:rPr lang="fr-FR" dirty="0">
                <a:cs typeface="Arial"/>
              </a:rPr>
              <a:t> l’une contre l’autre.</a:t>
            </a:r>
            <a:endParaRPr dirty="0"/>
          </a:p>
        </p:txBody>
      </p:sp>
      <p:grpSp>
        <p:nvGrpSpPr>
          <p:cNvPr id="3" name="Groupe 24"/>
          <p:cNvGrpSpPr/>
          <p:nvPr/>
        </p:nvGrpSpPr>
        <p:grpSpPr bwMode="auto">
          <a:xfrm>
            <a:off x="107949" y="4149725"/>
            <a:ext cx="8280400" cy="863600"/>
            <a:chOff x="107504" y="4149079"/>
            <a:chExt cx="8063005" cy="864097"/>
          </a:xfrm>
        </p:grpSpPr>
        <p:sp>
          <p:nvSpPr>
            <p:cNvPr id="6165" name="ZoneTexte 29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4530095" cy="36954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</a:t>
              </a:r>
              <a:r>
                <a:rPr lang="fr-FR" b="1" u="sng" dirty="0">
                  <a:cs typeface="Arial"/>
                </a:rPr>
                <a:t>Solution</a:t>
              </a:r>
              <a:r>
                <a:rPr lang="fr-FR" b="1" dirty="0">
                  <a:cs typeface="Arial"/>
                </a:rPr>
                <a:t>:</a:t>
              </a:r>
              <a:r>
                <a:rPr lang="fr-FR" dirty="0">
                  <a:cs typeface="Arial"/>
                </a:rPr>
                <a:t> accélérer les particules   </a:t>
              </a:r>
              <a:endParaRPr dirty="0"/>
            </a:p>
          </p:txBody>
        </p:sp>
        <p:graphicFrame>
          <p:nvGraphicFramePr>
            <p:cNvPr id="6166" name="Object 2"/>
            <p:cNvGraphicFramePr>
              <a:graphicFrameLocks noChangeAspect="1"/>
            </p:cNvGraphicFramePr>
            <p:nvPr/>
          </p:nvGraphicFramePr>
          <p:xfrm>
            <a:off x="4355976" y="4152751"/>
            <a:ext cx="1092200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leObj" r:id="rId3" imgW="762000" imgH="647700" progId="Equation.3">
                    <p:embed/>
                  </p:oleObj>
                </mc:Choice>
                <mc:Fallback>
                  <p:oleObj name="oleObj" r:id="rId3" imgW="762000" imgH="647700" progId="Equation.3">
                    <p:embed/>
                    <p:pic>
                      <p:nvPicPr>
                        <p:cNvPr id="6166" name="Object 2"/>
                        <p:cNvPicPr/>
                        <p:nvPr/>
                      </p:nvPicPr>
                      <p:blipFill>
                        <a:blip r:embed="rId4"/>
                        <a:stretch/>
                      </p:blipFill>
                      <p:spPr bwMode="auto">
                        <a:xfrm>
                          <a:off x="4355976" y="4152751"/>
                          <a:ext cx="1092200" cy="860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Ellipse 19"/>
            <p:cNvSpPr/>
            <p:nvPr/>
          </p:nvSpPr>
          <p:spPr bwMode="auto">
            <a:xfrm>
              <a:off x="5004667" y="4436583"/>
              <a:ext cx="431284" cy="3605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69" name="ZoneTexte 20"/>
            <p:cNvSpPr txBox="1">
              <a:spLocks noChangeArrowheads="1"/>
            </p:cNvSpPr>
            <p:nvPr/>
          </p:nvSpPr>
          <p:spPr bwMode="auto">
            <a:xfrm>
              <a:off x="6660232" y="4149079"/>
              <a:ext cx="1510277" cy="739089"/>
            </a:xfrm>
            <a:prstGeom prst="rect">
              <a:avLst/>
            </a:prstGeom>
            <a:solidFill>
              <a:srgbClr val="FEF99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>
                  <a:solidFill>
                    <a:schemeClr val="tx1"/>
                  </a:solidFill>
                  <a:cs typeface="Arial"/>
                </a:rPr>
                <a:t>Si </a:t>
              </a:r>
              <a:r>
                <a:rPr lang="fr-FR" sz="1400" b="1" i="1" dirty="0">
                  <a:solidFill>
                    <a:schemeClr val="tx1"/>
                  </a:solidFill>
                  <a:cs typeface="Arial"/>
                </a:rPr>
                <a:t>v</a:t>
              </a:r>
              <a:r>
                <a:rPr lang="fr-FR" sz="1400" b="1" dirty="0">
                  <a:solidFill>
                    <a:schemeClr val="tx1"/>
                  </a:solidFill>
                  <a:cs typeface="Arial"/>
                </a:rPr>
                <a:t> approche </a:t>
              </a:r>
              <a:r>
                <a:rPr lang="fr-FR" sz="1400" b="1" i="1" dirty="0">
                  <a:solidFill>
                    <a:schemeClr val="tx1"/>
                  </a:solidFill>
                  <a:cs typeface="Arial"/>
                </a:rPr>
                <a:t>c</a:t>
              </a:r>
              <a:r>
                <a:rPr lang="fr-FR" sz="1400" b="1" dirty="0">
                  <a:solidFill>
                    <a:schemeClr val="tx1"/>
                  </a:solidFill>
                  <a:cs typeface="Arial"/>
                </a:rPr>
                <a:t>, </a:t>
              </a:r>
              <a:r>
                <a:rPr lang="fr-FR" sz="1400" b="1" i="1" dirty="0">
                  <a:solidFill>
                    <a:schemeClr val="tx1"/>
                  </a:solidFill>
                  <a:cs typeface="Arial"/>
                </a:rPr>
                <a:t>E</a:t>
              </a:r>
              <a:r>
                <a:rPr lang="fr-FR" sz="1400" b="1" dirty="0">
                  <a:solidFill>
                    <a:schemeClr val="tx1"/>
                  </a:solidFill>
                  <a:cs typeface="Arial"/>
                </a:rPr>
                <a:t> devient très élevée</a:t>
              </a:r>
              <a:endParaRPr sz="1400" dirty="0"/>
            </a:p>
          </p:txBody>
        </p:sp>
        <p:cxnSp>
          <p:nvCxnSpPr>
            <p:cNvPr id="23" name="Connecteur en arc 22"/>
            <p:cNvCxnSpPr>
              <a:stCxn id="20" idx="7"/>
              <a:endCxn id="6169" idx="1"/>
            </p:cNvCxnSpPr>
            <p:nvPr/>
          </p:nvCxnSpPr>
          <p:spPr bwMode="auto">
            <a:xfrm rot="16200000" flipH="1">
              <a:off x="6001893" y="3860284"/>
              <a:ext cx="29236" cy="1287442"/>
            </a:xfrm>
            <a:prstGeom prst="curvedConnector4">
              <a:avLst>
                <a:gd name="adj1" fmla="val -782368"/>
                <a:gd name="adj2" fmla="val 52453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1BFEC1-38BF-0806-275F-889EE1BF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2.98936E-6 L 0.38576 2.98936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35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2.98936E-6 L -0.40937 2.9893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FE78D-7631-53CE-68EA-374F921FA9CC}"/>
              </a:ext>
            </a:extLst>
          </p:cNvPr>
          <p:cNvSpPr/>
          <p:nvPr/>
        </p:nvSpPr>
        <p:spPr>
          <a:xfrm>
            <a:off x="5220072" y="904894"/>
            <a:ext cx="3816424" cy="43243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179388" y="908720"/>
            <a:ext cx="4752975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Les particules neutres passent dans un détecteur de traces  sans en laisser…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0" y="-1"/>
            <a:ext cx="8138289" cy="909993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 dirty="0">
                <a:solidFill>
                  <a:srgbClr val="FFFFFF"/>
                </a:solidFill>
                <a:latin typeface="Arial"/>
                <a:cs typeface="Arial"/>
              </a:rPr>
              <a:t>Identifier les particules neutres </a:t>
            </a:r>
            <a:br>
              <a:rPr lang="fr-FR" sz="28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fr-FR" sz="2800" b="1" dirty="0">
                <a:solidFill>
                  <a:srgbClr val="FFFFFF"/>
                </a:solidFill>
                <a:latin typeface="Arial"/>
                <a:cs typeface="Arial"/>
              </a:rPr>
              <a:t>(et aussi les particules chargées)</a:t>
            </a:r>
            <a:endParaRPr lang="en-GB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7949" y="1497087"/>
            <a:ext cx="4321175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On va freiner /arrêter ces particules en les forçant à traverser un matériau très dense (</a:t>
            </a:r>
            <a:r>
              <a:rPr lang="fr-FR" sz="1800" i="1" dirty="0">
                <a:latin typeface="Arial"/>
                <a:ea typeface="KaiTi"/>
                <a:cs typeface="Arial"/>
              </a:rPr>
              <a:t>du plomb par exemple</a:t>
            </a:r>
            <a:r>
              <a:rPr lang="fr-FR" sz="1800" dirty="0">
                <a:latin typeface="Arial"/>
                <a:ea typeface="KaiTi"/>
                <a:cs typeface="Arial"/>
              </a:rPr>
              <a:t>).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grpSp>
        <p:nvGrpSpPr>
          <p:cNvPr id="2" name="Groupe 13"/>
          <p:cNvGrpSpPr/>
          <p:nvPr/>
        </p:nvGrpSpPr>
        <p:grpSpPr bwMode="auto">
          <a:xfrm>
            <a:off x="6443663" y="1414462"/>
            <a:ext cx="1223962" cy="1079500"/>
            <a:chOff x="6588224" y="2996952"/>
            <a:chExt cx="1223963" cy="1080120"/>
          </a:xfrm>
        </p:grpSpPr>
        <p:cxnSp>
          <p:nvCxnSpPr>
            <p:cNvPr id="15" name="Connecteur droit 14"/>
            <p:cNvCxnSpPr/>
            <p:nvPr/>
          </p:nvCxnSpPr>
          <p:spPr bwMode="auto">
            <a:xfrm>
              <a:off x="6588224" y="371650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6588224" y="3355933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auto"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llipse 22"/>
          <p:cNvSpPr/>
          <p:nvPr/>
        </p:nvSpPr>
        <p:spPr bwMode="auto">
          <a:xfrm>
            <a:off x="6732959" y="909464"/>
            <a:ext cx="216024" cy="215776"/>
          </a:xfrm>
          <a:prstGeom prst="ellipse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60000"/>
                  <a:lumOff val="4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3" name="Groupe 69"/>
          <p:cNvGrpSpPr/>
          <p:nvPr/>
        </p:nvGrpSpPr>
        <p:grpSpPr bwMode="auto">
          <a:xfrm>
            <a:off x="5795963" y="2925763"/>
            <a:ext cx="2879725" cy="1800225"/>
            <a:chOff x="5004048" y="2852936"/>
            <a:chExt cx="2664295" cy="18002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004048" y="2852936"/>
              <a:ext cx="2664295" cy="18002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3619" name="Groupe 23"/>
            <p:cNvGrpSpPr/>
            <p:nvPr/>
          </p:nvGrpSpPr>
          <p:grpSpPr bwMode="auto">
            <a:xfrm>
              <a:off x="5004048" y="2852936"/>
              <a:ext cx="2664295" cy="1800200"/>
              <a:chOff x="6588224" y="2996952"/>
              <a:chExt cx="1223963" cy="1080120"/>
            </a:xfrm>
          </p:grpSpPr>
          <p:cxnSp>
            <p:nvCxnSpPr>
              <p:cNvPr id="25" name="Connecteur droit 24"/>
              <p:cNvCxnSpPr/>
              <p:nvPr/>
            </p:nvCxnSpPr>
            <p:spPr bwMode="auto">
              <a:xfrm>
                <a:off x="6588224" y="3716079"/>
                <a:ext cx="122396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 bwMode="auto">
              <a:xfrm>
                <a:off x="6588224" y="3356039"/>
                <a:ext cx="122396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 bwMode="auto">
              <a:xfrm>
                <a:off x="6588224" y="2996952"/>
                <a:ext cx="122396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auto">
              <a:xfrm>
                <a:off x="6588224" y="4077072"/>
                <a:ext cx="122396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e 68"/>
          <p:cNvGrpSpPr/>
          <p:nvPr/>
        </p:nvGrpSpPr>
        <p:grpSpPr bwMode="auto">
          <a:xfrm>
            <a:off x="6659563" y="2925763"/>
            <a:ext cx="1152525" cy="1871662"/>
            <a:chOff x="5868144" y="2852936"/>
            <a:chExt cx="1152128" cy="1872208"/>
          </a:xfrm>
        </p:grpSpPr>
        <p:cxnSp>
          <p:nvCxnSpPr>
            <p:cNvPr id="32" name="Connecteur droit 31"/>
            <p:cNvCxnSpPr/>
            <p:nvPr/>
          </p:nvCxnSpPr>
          <p:spPr bwMode="auto">
            <a:xfrm rot="16199999" flipH="1">
              <a:off x="6156062" y="2996669"/>
              <a:ext cx="360467" cy="730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 bwMode="auto">
            <a:xfrm rot="5400000">
              <a:off x="6156855" y="3356343"/>
              <a:ext cx="358880" cy="73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 bwMode="auto">
            <a:xfrm rot="16199999" flipH="1">
              <a:off x="6263226" y="3608852"/>
              <a:ext cx="217551" cy="14441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 bwMode="auto">
            <a:xfrm rot="5400000">
              <a:off x="6011648" y="3644605"/>
              <a:ext cx="360468" cy="21582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 bwMode="auto">
            <a:xfrm rot="5400000">
              <a:off x="5868029" y="4077278"/>
              <a:ext cx="360467" cy="714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 bwMode="auto">
            <a:xfrm rot="16199999" flipH="1">
              <a:off x="6083878" y="3932843"/>
              <a:ext cx="289009" cy="28882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 bwMode="auto">
            <a:xfrm rot="16199999" flipH="1">
              <a:off x="6264791" y="4329764"/>
              <a:ext cx="287421" cy="7141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 bwMode="auto">
            <a:xfrm>
              <a:off x="6372795" y="3213403"/>
              <a:ext cx="503064" cy="142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 bwMode="auto">
            <a:xfrm rot="16199999" flipH="1">
              <a:off x="6840084" y="3392094"/>
              <a:ext cx="215963" cy="14441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 bwMode="auto">
            <a:xfrm rot="10800000" flipV="1">
              <a:off x="6588621" y="3356319"/>
              <a:ext cx="287238" cy="21596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 bwMode="auto">
            <a:xfrm rot="16199999" flipH="1">
              <a:off x="6587735" y="3573168"/>
              <a:ext cx="289009" cy="28723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Explosion 2 58"/>
            <p:cNvSpPr/>
            <p:nvPr/>
          </p:nvSpPr>
          <p:spPr bwMode="auto">
            <a:xfrm>
              <a:off x="6228184" y="3356992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Explosion 2 59"/>
            <p:cNvSpPr/>
            <p:nvPr/>
          </p:nvSpPr>
          <p:spPr bwMode="auto">
            <a:xfrm>
              <a:off x="6444208" y="3356992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" name="Explosion 2 60"/>
            <p:cNvSpPr/>
            <p:nvPr/>
          </p:nvSpPr>
          <p:spPr bwMode="auto">
            <a:xfrm>
              <a:off x="6732240" y="3356992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Explosion 2 61"/>
            <p:cNvSpPr/>
            <p:nvPr/>
          </p:nvSpPr>
          <p:spPr bwMode="auto">
            <a:xfrm>
              <a:off x="6588224" y="3933056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Explosion 2 62"/>
            <p:cNvSpPr/>
            <p:nvPr/>
          </p:nvSpPr>
          <p:spPr bwMode="auto">
            <a:xfrm>
              <a:off x="6804248" y="3933056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Explosion 2 63"/>
            <p:cNvSpPr/>
            <p:nvPr/>
          </p:nvSpPr>
          <p:spPr bwMode="auto">
            <a:xfrm>
              <a:off x="6228184" y="3933056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5" name="Explosion 2 64"/>
            <p:cNvSpPr/>
            <p:nvPr/>
          </p:nvSpPr>
          <p:spPr bwMode="auto">
            <a:xfrm>
              <a:off x="6012159" y="4005064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Explosion 2 65"/>
            <p:cNvSpPr/>
            <p:nvPr/>
          </p:nvSpPr>
          <p:spPr bwMode="auto">
            <a:xfrm>
              <a:off x="5868144" y="4581128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" name="Explosion 2 66"/>
            <p:cNvSpPr/>
            <p:nvPr/>
          </p:nvSpPr>
          <p:spPr bwMode="auto">
            <a:xfrm>
              <a:off x="6012159" y="4581128"/>
              <a:ext cx="216024" cy="144016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34925" y="3500537"/>
            <a:ext cx="4321175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Cette quantité d’énergie va nous mener directement à l’énergie de la particule initiale.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71" name="Ellipse 70"/>
          <p:cNvSpPr/>
          <p:nvPr/>
        </p:nvSpPr>
        <p:spPr bwMode="auto">
          <a:xfrm>
            <a:off x="6732240" y="908720"/>
            <a:ext cx="216024" cy="215776"/>
          </a:xfrm>
          <a:prstGeom prst="ellipse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60000"/>
                  <a:lumOff val="4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475" name="Rectangle 6"/>
          <p:cNvSpPr>
            <a:spLocks noChangeArrowheads="1"/>
          </p:cNvSpPr>
          <p:nvPr/>
        </p:nvSpPr>
        <p:spPr bwMode="auto">
          <a:xfrm>
            <a:off x="1908175" y="5805488"/>
            <a:ext cx="4968875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→ Ces détecteurs d’énergie sont les CALORIMETRES</a:t>
            </a:r>
            <a:endParaRPr lang="en-GB" sz="1800" b="1" dirty="0">
              <a:solidFill>
                <a:schemeClr val="accent2"/>
              </a:solidFill>
              <a:latin typeface="Arial"/>
              <a:ea typeface="KaiTi"/>
              <a:cs typeface="Arial"/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35496" y="2348409"/>
            <a:ext cx="446405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En freinant, les particules vont émettre d’autres particules que l’on va pouvoir détecter, et ainsi mesurer  la quantité d’énergie déposée.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107949" y="4436145"/>
            <a:ext cx="5039717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→</a:t>
            </a:r>
            <a:r>
              <a:rPr lang="fr-FR" sz="1800" b="1" dirty="0">
                <a:solidFill>
                  <a:srgbClr val="FFFF00"/>
                </a:solidFill>
                <a:latin typeface="Arial"/>
                <a:ea typeface="KaiTi"/>
                <a:cs typeface="Arial"/>
              </a:rPr>
              <a:t>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De la même façon, on mesure l’énergie des particules </a:t>
            </a:r>
            <a:r>
              <a:rPr lang="fr-FR" sz="1800" b="1" u="sng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chargées</a:t>
            </a:r>
            <a:r>
              <a:rPr lang="fr-FR" sz="1800" b="1" dirty="0">
                <a:latin typeface="Arial"/>
                <a:ea typeface="KaiTi"/>
                <a:cs typeface="Arial"/>
              </a:rPr>
              <a:t>.  </a:t>
            </a:r>
            <a:r>
              <a:rPr lang="fr-FR" sz="1800" dirty="0">
                <a:latin typeface="Arial"/>
                <a:ea typeface="KaiTi"/>
                <a:cs typeface="Arial"/>
              </a:rPr>
              <a:t>Si on a</a:t>
            </a:r>
            <a:r>
              <a:rPr lang="fr-FR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l’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énergie</a:t>
            </a:r>
            <a:r>
              <a:rPr lang="fr-FR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et l’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impulsion</a:t>
            </a:r>
            <a:r>
              <a:rPr lang="fr-FR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, </a:t>
            </a:r>
            <a:r>
              <a:rPr lang="fr-FR" sz="1800" dirty="0">
                <a:latin typeface="Arial"/>
                <a:ea typeface="KaiTi"/>
                <a:cs typeface="Arial"/>
              </a:rPr>
              <a:t>on peut reconstruire la masse de la particule, et l’identifier.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grpSp>
        <p:nvGrpSpPr>
          <p:cNvPr id="23572" name="Groupe 48"/>
          <p:cNvGrpSpPr/>
          <p:nvPr/>
        </p:nvGrpSpPr>
        <p:grpSpPr bwMode="auto">
          <a:xfrm>
            <a:off x="7740650" y="1317625"/>
            <a:ext cx="668337" cy="958850"/>
            <a:chOff x="7786338" y="4962654"/>
            <a:chExt cx="668643" cy="959139"/>
          </a:xfrm>
        </p:grpSpPr>
        <p:grpSp>
          <p:nvGrpSpPr>
            <p:cNvPr id="23574" name="Groupe 38"/>
            <p:cNvGrpSpPr/>
            <p:nvPr/>
          </p:nvGrpSpPr>
          <p:grpSpPr bwMode="auto">
            <a:xfrm rot="13524230" flipV="1">
              <a:off x="7712941" y="5179753"/>
              <a:ext cx="815437" cy="668643"/>
              <a:chOff x="3149099" y="2110675"/>
              <a:chExt cx="792087" cy="576064"/>
            </a:xfrm>
          </p:grpSpPr>
          <p:sp>
            <p:nvSpPr>
              <p:cNvPr id="58" name="Arc 57"/>
              <p:cNvSpPr/>
              <p:nvPr/>
            </p:nvSpPr>
            <p:spPr bwMode="auto">
              <a:xfrm rot="13422690">
                <a:off x="3167384" y="2090771"/>
                <a:ext cx="809818" cy="576064"/>
              </a:xfrm>
              <a:prstGeom prst="arc">
                <a:avLst>
                  <a:gd name="adj1" fmla="val 17873693"/>
                  <a:gd name="adj2" fmla="val 4033499"/>
                </a:avLst>
              </a:prstGeom>
              <a:ln w="50800"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 bwMode="auto">
              <a:xfrm>
                <a:off x="3444088" y="2275684"/>
                <a:ext cx="70955" cy="725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23575" name="Groupe 51"/>
            <p:cNvGrpSpPr/>
            <p:nvPr/>
          </p:nvGrpSpPr>
          <p:grpSpPr bwMode="auto">
            <a:xfrm>
              <a:off x="7884368" y="4962654"/>
              <a:ext cx="360040" cy="338554"/>
              <a:chOff x="4427984" y="1268760"/>
              <a:chExt cx="360040" cy="338554"/>
            </a:xfrm>
          </p:grpSpPr>
          <p:sp>
            <p:nvSpPr>
              <p:cNvPr id="23576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33214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>
                    <a:cs typeface="Arial"/>
                  </a:rPr>
                  <a:t>B</a:t>
                </a:r>
                <a:endParaRPr lang="fr-FR" sz="1600" b="1" i="1" baseline="-25000">
                  <a:latin typeface="Estrangelo Edessa"/>
                </a:endParaRPr>
              </a:p>
            </p:txBody>
          </p:sp>
          <p:cxnSp>
            <p:nvCxnSpPr>
              <p:cNvPr id="56" name="Connecteur droit avec flèche 55"/>
              <p:cNvCxnSpPr/>
              <p:nvPr/>
            </p:nvCxnSpPr>
            <p:spPr bwMode="auto">
              <a:xfrm>
                <a:off x="4428424" y="1268760"/>
                <a:ext cx="358938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573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19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CF92DB-BBE8-A683-6102-42D49A92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25359E-6 L 0.0276 0.278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139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5359E-6 L 0.0276 0.2781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139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1947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0" y="0"/>
            <a:ext cx="8172400" cy="738188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Les calorimètres de CMS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5588" y="765175"/>
            <a:ext cx="2690812" cy="19431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1258888" y="1412875"/>
            <a:ext cx="649287" cy="431799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3" name="Connecteur en arc 12"/>
          <p:cNvCxnSpPr>
            <a:stCxn id="11" idx="3"/>
            <a:endCxn id="87042" idx="1"/>
          </p:cNvCxnSpPr>
          <p:nvPr/>
        </p:nvCxnSpPr>
        <p:spPr bwMode="auto">
          <a:xfrm>
            <a:off x="1908175" y="1628775"/>
            <a:ext cx="3024187" cy="46831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940300" y="765175"/>
            <a:ext cx="3609975" cy="26638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107949" y="2924175"/>
            <a:ext cx="4608513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Le </a:t>
            </a:r>
            <a:r>
              <a:rPr lang="en-GB" sz="1800" dirty="0" err="1">
                <a:latin typeface="Arial"/>
                <a:ea typeface="KaiTi"/>
                <a:cs typeface="Arial"/>
              </a:rPr>
              <a:t>calorimètre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électromagnétique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entoure</a:t>
            </a:r>
            <a:r>
              <a:rPr lang="en-GB" sz="1800" dirty="0">
                <a:latin typeface="Arial"/>
                <a:ea typeface="KaiTi"/>
                <a:cs typeface="Arial"/>
              </a:rPr>
              <a:t> le </a:t>
            </a:r>
            <a:r>
              <a:rPr lang="en-GB" sz="1800" dirty="0" err="1">
                <a:latin typeface="Arial"/>
                <a:ea typeface="KaiTi"/>
                <a:cs typeface="Arial"/>
              </a:rPr>
              <a:t>détecteur</a:t>
            </a:r>
            <a:r>
              <a:rPr lang="en-GB" sz="1800" dirty="0">
                <a:latin typeface="Arial"/>
                <a:ea typeface="KaiTi"/>
                <a:cs typeface="Arial"/>
              </a:rPr>
              <a:t> de traces (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deuxième</a:t>
            </a:r>
            <a:r>
              <a:rPr lang="en-GB" sz="1800" i="1" dirty="0">
                <a:latin typeface="Arial"/>
                <a:ea typeface="KaiTi"/>
                <a:cs typeface="Arial"/>
              </a:rPr>
              <a:t> couche de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l’oignon</a:t>
            </a:r>
            <a:r>
              <a:rPr lang="en-GB" sz="1800" i="1" dirty="0">
                <a:latin typeface="Arial"/>
                <a:ea typeface="KaiTi"/>
                <a:cs typeface="Arial"/>
              </a:rPr>
              <a:t>, </a:t>
            </a:r>
            <a:r>
              <a:rPr lang="en-GB" sz="1800" b="1" i="1" dirty="0" err="1">
                <a:solidFill>
                  <a:srgbClr val="92D050"/>
                </a:solidFill>
                <a:latin typeface="Arial"/>
                <a:ea typeface="KaiTi"/>
                <a:cs typeface="Arial"/>
              </a:rPr>
              <a:t>en</a:t>
            </a:r>
            <a:r>
              <a:rPr lang="en-GB" sz="1800" b="1" i="1" dirty="0">
                <a:solidFill>
                  <a:srgbClr val="92D050"/>
                </a:solidFill>
                <a:latin typeface="Arial"/>
                <a:ea typeface="KaiTi"/>
                <a:cs typeface="Arial"/>
              </a:rPr>
              <a:t> vert</a:t>
            </a:r>
            <a:r>
              <a:rPr lang="en-GB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).</a:t>
            </a:r>
            <a:endParaRPr sz="1800" dirty="0"/>
          </a:p>
        </p:txBody>
      </p: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107949" y="3860800"/>
            <a:ext cx="7777163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>
                <a:latin typeface="Arial"/>
                <a:ea typeface="KaiTi"/>
                <a:cs typeface="Arial"/>
              </a:rPr>
              <a:t>→ Il permet d’arrêter les électrons et les photons (</a:t>
            </a:r>
            <a:r>
              <a:rPr lang="en-GB" sz="1800" i="1">
                <a:latin typeface="Arial"/>
                <a:ea typeface="KaiTi"/>
                <a:cs typeface="Arial"/>
              </a:rPr>
              <a:t>qui freinent plus vite que les autres particules</a:t>
            </a:r>
            <a:r>
              <a:rPr lang="en-GB" sz="1800">
                <a:latin typeface="Arial"/>
                <a:ea typeface="KaiTi"/>
                <a:cs typeface="Arial"/>
              </a:rPr>
              <a:t>)</a:t>
            </a:r>
            <a:endParaRPr sz="1800"/>
          </a:p>
        </p:txBody>
      </p:sp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90087" y="4546381"/>
            <a:ext cx="7777163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Assemblage de 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75 000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cristaux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tungstate de plomb </a:t>
            </a:r>
            <a:r>
              <a:rPr lang="en-GB" sz="1800" dirty="0">
                <a:latin typeface="Arial"/>
                <a:ea typeface="KaiTi"/>
                <a:cs typeface="Arial"/>
              </a:rPr>
              <a:t>(PbWO</a:t>
            </a:r>
            <a:r>
              <a:rPr lang="en-GB" sz="1800" baseline="-25000" dirty="0">
                <a:latin typeface="Arial"/>
                <a:ea typeface="KaiTi"/>
                <a:cs typeface="Arial"/>
              </a:rPr>
              <a:t>4</a:t>
            </a:r>
            <a:r>
              <a:rPr lang="en-GB" sz="1800" dirty="0">
                <a:latin typeface="Arial"/>
                <a:ea typeface="KaiTi"/>
                <a:cs typeface="Arial"/>
              </a:rPr>
              <a:t>,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matériau</a:t>
            </a:r>
            <a:r>
              <a:rPr lang="en-GB" sz="1800" i="1" dirty="0">
                <a:latin typeface="Arial"/>
                <a:ea typeface="KaiTi"/>
                <a:cs typeface="Arial"/>
              </a:rPr>
              <a:t> très dense</a:t>
            </a:r>
            <a:r>
              <a:rPr lang="en-GB" sz="1800" dirty="0">
                <a:latin typeface="Arial"/>
                <a:ea typeface="KaiTi"/>
                <a:cs typeface="Arial"/>
              </a:rPr>
              <a:t>)</a:t>
            </a:r>
            <a:endParaRPr sz="18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925279" y="5138963"/>
            <a:ext cx="2249488" cy="1295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1" name="Accolade ouvrante 20"/>
          <p:cNvSpPr/>
          <p:nvPr/>
        </p:nvSpPr>
        <p:spPr bwMode="auto">
          <a:xfrm rot="16199999">
            <a:off x="4487578" y="2999069"/>
            <a:ext cx="205451" cy="3995838"/>
          </a:xfrm>
          <a:prstGeom prst="leftBrace">
            <a:avLst>
              <a:gd name="adj1" fmla="val 85294"/>
              <a:gd name="adj2" fmla="val 4936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3" name="Connecteur en arc 22"/>
          <p:cNvCxnSpPr>
            <a:cxnSpLocks/>
            <a:stCxn id="21" idx="1"/>
            <a:endCxn id="20" idx="1"/>
          </p:cNvCxnSpPr>
          <p:nvPr/>
        </p:nvCxnSpPr>
        <p:spPr bwMode="auto">
          <a:xfrm rot="16200000" flipH="1">
            <a:off x="4901610" y="4762993"/>
            <a:ext cx="686949" cy="1360389"/>
          </a:xfrm>
          <a:prstGeom prst="curvedConnector4">
            <a:avLst>
              <a:gd name="adj1" fmla="val 103002"/>
              <a:gd name="adj2" fmla="val 92319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4E9806F-4D2C-4502-4801-F9A147A8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21</a:t>
            </a:fld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05388" y="692150"/>
            <a:ext cx="3021012" cy="280828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0" y="0"/>
            <a:ext cx="8172400" cy="657226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Les calorimètres de CMS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5588" y="765175"/>
            <a:ext cx="2690812" cy="19431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1042988" y="1268413"/>
            <a:ext cx="1081087" cy="647700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3" name="Connecteur en arc 12"/>
          <p:cNvCxnSpPr>
            <a:stCxn id="11" idx="3"/>
          </p:cNvCxnSpPr>
          <p:nvPr/>
        </p:nvCxnSpPr>
        <p:spPr bwMode="auto">
          <a:xfrm>
            <a:off x="2124075" y="1592263"/>
            <a:ext cx="2808288" cy="50482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107949" y="2924175"/>
            <a:ext cx="4319588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Le </a:t>
            </a:r>
            <a:r>
              <a:rPr lang="en-GB" sz="1800" dirty="0" err="1">
                <a:latin typeface="Arial"/>
                <a:ea typeface="KaiTi"/>
                <a:cs typeface="Arial"/>
              </a:rPr>
              <a:t>calorimètre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hadronique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entoure</a:t>
            </a:r>
            <a:r>
              <a:rPr lang="en-GB" sz="1800" dirty="0">
                <a:latin typeface="Arial"/>
                <a:ea typeface="KaiTi"/>
                <a:cs typeface="Arial"/>
              </a:rPr>
              <a:t> le </a:t>
            </a:r>
            <a:r>
              <a:rPr lang="en-GB" sz="1800" dirty="0" err="1">
                <a:latin typeface="Arial"/>
                <a:ea typeface="KaiTi"/>
                <a:cs typeface="Arial"/>
              </a:rPr>
              <a:t>précédent</a:t>
            </a:r>
            <a:r>
              <a:rPr lang="en-GB" sz="1800" dirty="0">
                <a:latin typeface="Arial"/>
                <a:ea typeface="KaiTi"/>
                <a:cs typeface="Arial"/>
              </a:rPr>
              <a:t> (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troisième</a:t>
            </a:r>
            <a:r>
              <a:rPr lang="en-GB" sz="1800" i="1" dirty="0">
                <a:latin typeface="Arial"/>
                <a:ea typeface="KaiTi"/>
                <a:cs typeface="Arial"/>
              </a:rPr>
              <a:t> couche de 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l’oignon</a:t>
            </a:r>
            <a:r>
              <a:rPr lang="en-GB" sz="1800" i="1" dirty="0">
                <a:latin typeface="Arial"/>
                <a:ea typeface="KaiTi"/>
                <a:cs typeface="Arial"/>
              </a:rPr>
              <a:t>, </a:t>
            </a:r>
            <a:r>
              <a:rPr lang="en-GB" sz="1800" b="1" i="1" dirty="0" err="1">
                <a:solidFill>
                  <a:schemeClr val="accent6"/>
                </a:solidFill>
                <a:latin typeface="Arial"/>
                <a:ea typeface="KaiTi"/>
                <a:cs typeface="Arial"/>
              </a:rPr>
              <a:t>en</a:t>
            </a:r>
            <a:r>
              <a:rPr lang="en-GB" sz="1800" b="1" i="1" dirty="0">
                <a:solidFill>
                  <a:schemeClr val="accent6"/>
                </a:solidFill>
                <a:latin typeface="Arial"/>
                <a:ea typeface="KaiTi"/>
                <a:cs typeface="Arial"/>
              </a:rPr>
              <a:t> bleu</a:t>
            </a:r>
            <a:r>
              <a:rPr lang="en-GB" sz="1800" dirty="0">
                <a:latin typeface="Arial"/>
                <a:ea typeface="KaiTi"/>
                <a:cs typeface="Arial"/>
              </a:rPr>
              <a:t>).</a:t>
            </a:r>
            <a:endParaRPr sz="1800" dirty="0"/>
          </a:p>
        </p:txBody>
      </p:sp>
      <p:sp>
        <p:nvSpPr>
          <p:cNvPr id="25610" name="Rectangle 9"/>
          <p:cNvSpPr>
            <a:spLocks noChangeArrowheads="1"/>
          </p:cNvSpPr>
          <p:nvPr/>
        </p:nvSpPr>
        <p:spPr bwMode="auto">
          <a:xfrm>
            <a:off x="107949" y="3860800"/>
            <a:ext cx="7777163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Comme son nom </a:t>
            </a:r>
            <a:r>
              <a:rPr lang="en-GB" sz="1800" dirty="0" err="1">
                <a:latin typeface="Arial"/>
                <a:ea typeface="KaiTi"/>
                <a:cs typeface="Arial"/>
              </a:rPr>
              <a:t>l’indique</a:t>
            </a:r>
            <a:r>
              <a:rPr lang="en-GB" sz="1800" dirty="0">
                <a:latin typeface="Arial"/>
                <a:ea typeface="KaiTi"/>
                <a:cs typeface="Arial"/>
              </a:rPr>
              <a:t>, il </a:t>
            </a:r>
            <a:r>
              <a:rPr lang="en-GB" sz="1800" dirty="0" err="1">
                <a:latin typeface="Arial"/>
                <a:ea typeface="KaiTi"/>
                <a:cs typeface="Arial"/>
              </a:rPr>
              <a:t>permet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d’arrêter</a:t>
            </a:r>
            <a:r>
              <a:rPr lang="en-GB" sz="1800" dirty="0">
                <a:latin typeface="Arial"/>
                <a:ea typeface="KaiTi"/>
                <a:cs typeface="Arial"/>
              </a:rPr>
              <a:t> les </a:t>
            </a:r>
            <a:r>
              <a:rPr lang="en-GB" sz="1800" b="1" dirty="0">
                <a:latin typeface="Arial"/>
                <a:ea typeface="KaiTi"/>
                <a:cs typeface="Arial"/>
              </a:rPr>
              <a:t>hadrons</a:t>
            </a:r>
            <a:r>
              <a:rPr lang="en-GB" sz="1800" dirty="0">
                <a:latin typeface="Arial"/>
                <a:ea typeface="KaiTi"/>
                <a:cs typeface="Arial"/>
              </a:rPr>
              <a:t> (</a:t>
            </a:r>
            <a:r>
              <a:rPr lang="en-GB" sz="1800" i="1" dirty="0">
                <a:latin typeface="Arial"/>
                <a:ea typeface="KaiTi"/>
                <a:cs typeface="Arial"/>
              </a:rPr>
              <a:t>neutrons, protons,...</a:t>
            </a:r>
            <a:r>
              <a:rPr lang="en-GB" sz="1800" dirty="0">
                <a:latin typeface="Arial"/>
                <a:ea typeface="KaiTi"/>
                <a:cs typeface="Arial"/>
              </a:rPr>
              <a:t>)</a:t>
            </a:r>
            <a:endParaRPr sz="1800" dirty="0"/>
          </a:p>
        </p:txBody>
      </p:sp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0" y="4707114"/>
            <a:ext cx="7777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Assemblages de 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plaques de bronze (Cu, Sn)</a:t>
            </a:r>
          </a:p>
        </p:txBody>
      </p:sp>
      <p:sp>
        <p:nvSpPr>
          <p:cNvPr id="21" name="Accolade ouvrante 20"/>
          <p:cNvSpPr/>
          <p:nvPr/>
        </p:nvSpPr>
        <p:spPr bwMode="auto">
          <a:xfrm rot="16199999">
            <a:off x="3376948" y="3889586"/>
            <a:ext cx="158204" cy="2663948"/>
          </a:xfrm>
          <a:prstGeom prst="leftBrace">
            <a:avLst>
              <a:gd name="adj1" fmla="val 85294"/>
              <a:gd name="adj2" fmla="val 4936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3" name="Connecteur en arc 22"/>
          <p:cNvCxnSpPr>
            <a:cxnSpLocks/>
            <a:stCxn id="21" idx="1"/>
          </p:cNvCxnSpPr>
          <p:nvPr/>
        </p:nvCxnSpPr>
        <p:spPr bwMode="auto">
          <a:xfrm rot="16200000" flipH="1">
            <a:off x="4336845" y="4402924"/>
            <a:ext cx="310555" cy="2106030"/>
          </a:xfrm>
          <a:prstGeom prst="curvedConnector4">
            <a:avLst>
              <a:gd name="adj1" fmla="val 105158"/>
              <a:gd name="adj2" fmla="val 94664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6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688409" y="4652094"/>
            <a:ext cx="2339975" cy="18732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15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21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2489390-4CF1-7DA7-19F7-D8B52B0E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22</a:t>
            </a:fld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0"/>
            <a:ext cx="8172400" cy="764704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 calorimètre électromagnétique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6400" y="908050"/>
            <a:ext cx="4387850" cy="29527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649663" y="2781300"/>
            <a:ext cx="4795837" cy="361791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0B0D7-D351-A729-B0CA-0EF44282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0" y="0"/>
            <a:ext cx="8100392" cy="738188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 calorimètre hadronique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9388" y="774700"/>
            <a:ext cx="2700336" cy="358298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067050" y="2636838"/>
            <a:ext cx="5468938" cy="367188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3635897" y="908050"/>
            <a:ext cx="4752454" cy="120032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Le </a:t>
            </a:r>
            <a:r>
              <a:rPr lang="en-GB" sz="1800" dirty="0" err="1">
                <a:latin typeface="Arial"/>
                <a:ea typeface="KaiTi"/>
                <a:cs typeface="Arial"/>
              </a:rPr>
              <a:t>calorimètre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hadronique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est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entouré</a:t>
            </a:r>
            <a:r>
              <a:rPr lang="en-GB" sz="1800" dirty="0">
                <a:latin typeface="Arial"/>
                <a:ea typeface="KaiTi"/>
                <a:cs typeface="Arial"/>
              </a:rPr>
              <a:t> par un </a:t>
            </a:r>
            <a:r>
              <a:rPr lang="en-GB" sz="1800" dirty="0" err="1">
                <a:latin typeface="Arial"/>
                <a:ea typeface="KaiTi"/>
                <a:cs typeface="Arial"/>
              </a:rPr>
              <a:t>aimant</a:t>
            </a:r>
            <a:r>
              <a:rPr lang="en-GB" sz="1800" dirty="0">
                <a:latin typeface="Arial"/>
                <a:ea typeface="KaiTi"/>
                <a:cs typeface="Arial"/>
              </a:rPr>
              <a:t> très puissant (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solénoïde</a:t>
            </a:r>
            <a:r>
              <a:rPr lang="en-GB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)</a:t>
            </a:r>
            <a:r>
              <a:rPr lang="en-GB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 </a:t>
            </a:r>
            <a:r>
              <a:rPr lang="en-GB" sz="1800" dirty="0">
                <a:latin typeface="Arial"/>
                <a:ea typeface="KaiTi"/>
                <a:cs typeface="Arial"/>
              </a:rPr>
              <a:t>qui </a:t>
            </a:r>
            <a:r>
              <a:rPr lang="en-GB" sz="1800" dirty="0" err="1">
                <a:latin typeface="Arial"/>
                <a:ea typeface="KaiTi"/>
                <a:cs typeface="Arial"/>
              </a:rPr>
              <a:t>permet</a:t>
            </a:r>
            <a:r>
              <a:rPr lang="en-GB" sz="1800" dirty="0">
                <a:latin typeface="Arial"/>
                <a:ea typeface="KaiTi"/>
                <a:cs typeface="Arial"/>
              </a:rPr>
              <a:t> de </a:t>
            </a:r>
            <a:r>
              <a:rPr lang="en-GB" sz="1800" dirty="0" err="1">
                <a:latin typeface="Arial"/>
                <a:ea typeface="KaiTi"/>
                <a:cs typeface="Arial"/>
              </a:rPr>
              <a:t>courber</a:t>
            </a:r>
            <a:r>
              <a:rPr lang="en-GB" sz="1800" dirty="0">
                <a:latin typeface="Arial"/>
                <a:ea typeface="KaiTi"/>
                <a:cs typeface="Arial"/>
              </a:rPr>
              <a:t> les </a:t>
            </a:r>
            <a:r>
              <a:rPr lang="en-GB" sz="1800" dirty="0" err="1">
                <a:latin typeface="Arial"/>
                <a:ea typeface="KaiTi"/>
                <a:cs typeface="Arial"/>
              </a:rPr>
              <a:t>trajectoires</a:t>
            </a:r>
            <a:r>
              <a:rPr lang="en-GB" sz="1800" dirty="0">
                <a:latin typeface="Arial"/>
                <a:ea typeface="KaiTi"/>
                <a:cs typeface="Arial"/>
              </a:rPr>
              <a:t> des </a:t>
            </a:r>
            <a:r>
              <a:rPr lang="en-GB" sz="1800" dirty="0" err="1">
                <a:latin typeface="Arial"/>
                <a:ea typeface="KaiTi"/>
                <a:cs typeface="Arial"/>
              </a:rPr>
              <a:t>particules</a:t>
            </a:r>
            <a:r>
              <a:rPr lang="en-GB" sz="1800" dirty="0">
                <a:latin typeface="Arial"/>
                <a:ea typeface="KaiTi"/>
                <a:cs typeface="Arial"/>
              </a:rPr>
              <a:t>.</a:t>
            </a:r>
          </a:p>
        </p:txBody>
      </p:sp>
      <p:cxnSp>
        <p:nvCxnSpPr>
          <p:cNvPr id="12" name="Connecteur droit avec flèche 11"/>
          <p:cNvCxnSpPr>
            <a:cxnSpLocks/>
            <a:stCxn id="27655" idx="2"/>
          </p:cNvCxnSpPr>
          <p:nvPr/>
        </p:nvCxnSpPr>
        <p:spPr bwMode="auto">
          <a:xfrm>
            <a:off x="6012124" y="2108379"/>
            <a:ext cx="360101" cy="132062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7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23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8961B9-3CD1-398E-A0BA-FD368AAB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C671A-222A-8E89-31A1-6FC8879913DF}"/>
              </a:ext>
            </a:extLst>
          </p:cNvPr>
          <p:cNvSpPr/>
          <p:nvPr/>
        </p:nvSpPr>
        <p:spPr>
          <a:xfrm>
            <a:off x="4427538" y="908720"/>
            <a:ext cx="4716462" cy="5949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69027" y="964742"/>
            <a:ext cx="446405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Les calorimètres ne suffisent pas à arrêter les muons, qui ‘</a:t>
            </a:r>
            <a:r>
              <a:rPr lang="fr-FR" sz="1800" i="1" dirty="0">
                <a:latin typeface="Arial"/>
                <a:ea typeface="KaiTi"/>
                <a:cs typeface="Arial"/>
              </a:rPr>
              <a:t>freinent</a:t>
            </a:r>
            <a:r>
              <a:rPr lang="fr-FR" sz="1800" dirty="0">
                <a:latin typeface="Arial"/>
                <a:ea typeface="KaiTi"/>
                <a:cs typeface="Arial"/>
              </a:rPr>
              <a:t>’  moins que les électrons. 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grpSp>
        <p:nvGrpSpPr>
          <p:cNvPr id="28675" name="Groupe 9"/>
          <p:cNvGrpSpPr/>
          <p:nvPr/>
        </p:nvGrpSpPr>
        <p:grpSpPr bwMode="auto">
          <a:xfrm>
            <a:off x="5868988" y="1557337"/>
            <a:ext cx="1223962" cy="1079500"/>
            <a:chOff x="6588224" y="2996952"/>
            <a:chExt cx="1223963" cy="1080120"/>
          </a:xfrm>
        </p:grpSpPr>
        <p:cxnSp>
          <p:nvCxnSpPr>
            <p:cNvPr id="11" name="Connecteur droit 10"/>
            <p:cNvCxnSpPr/>
            <p:nvPr/>
          </p:nvCxnSpPr>
          <p:spPr bwMode="auto">
            <a:xfrm>
              <a:off x="6588224" y="371650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auto">
            <a:xfrm>
              <a:off x="6588224" y="3355933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auto"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auto"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 bwMode="auto">
          <a:xfrm>
            <a:off x="5219700" y="3068638"/>
            <a:ext cx="2665413" cy="1800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8677" name="Groupe 23"/>
          <p:cNvGrpSpPr/>
          <p:nvPr/>
        </p:nvGrpSpPr>
        <p:grpSpPr bwMode="auto">
          <a:xfrm>
            <a:off x="5219700" y="3068638"/>
            <a:ext cx="2665413" cy="1800225"/>
            <a:chOff x="6588224" y="2996952"/>
            <a:chExt cx="1223963" cy="1080120"/>
          </a:xfrm>
        </p:grpSpPr>
        <p:cxnSp>
          <p:nvCxnSpPr>
            <p:cNvPr id="19" name="Connecteur droit 18"/>
            <p:cNvCxnSpPr/>
            <p:nvPr/>
          </p:nvCxnSpPr>
          <p:spPr bwMode="auto">
            <a:xfrm>
              <a:off x="6588224" y="3716079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auto">
            <a:xfrm>
              <a:off x="6588224" y="3356039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auto"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auto"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llipse 44"/>
          <p:cNvSpPr/>
          <p:nvPr/>
        </p:nvSpPr>
        <p:spPr bwMode="auto">
          <a:xfrm>
            <a:off x="6228184" y="980728"/>
            <a:ext cx="288032" cy="288032"/>
          </a:xfrm>
          <a:prstGeom prst="ellipse">
            <a:avLst/>
          </a:prstGeom>
          <a:gradFill>
            <a:gsLst>
              <a:gs pos="0">
                <a:srgbClr val="002060"/>
              </a:gs>
              <a:gs pos="50000">
                <a:srgbClr val="7030A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>
                <a:latin typeface="Symbol"/>
              </a:rPr>
              <a:t>m</a:t>
            </a:r>
            <a:endParaRPr/>
          </a:p>
        </p:txBody>
      </p:sp>
      <p:grpSp>
        <p:nvGrpSpPr>
          <p:cNvPr id="4" name="Groupe 45"/>
          <p:cNvGrpSpPr/>
          <p:nvPr/>
        </p:nvGrpSpPr>
        <p:grpSpPr bwMode="auto">
          <a:xfrm>
            <a:off x="4716463" y="5229225"/>
            <a:ext cx="3671887" cy="1079500"/>
            <a:chOff x="6588224" y="2996952"/>
            <a:chExt cx="1223963" cy="1080120"/>
          </a:xfrm>
        </p:grpSpPr>
        <p:cxnSp>
          <p:nvCxnSpPr>
            <p:cNvPr id="47" name="Connecteur droit 46"/>
            <p:cNvCxnSpPr/>
            <p:nvPr/>
          </p:nvCxnSpPr>
          <p:spPr bwMode="auto">
            <a:xfrm>
              <a:off x="6588224" y="3716503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 bwMode="auto">
            <a:xfrm>
              <a:off x="6588224" y="3355933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 bwMode="auto"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 bwMode="auto"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Explosion 2 50"/>
          <p:cNvSpPr/>
          <p:nvPr/>
        </p:nvSpPr>
        <p:spPr bwMode="auto">
          <a:xfrm>
            <a:off x="6516216" y="148478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2" name="Explosion 2 51"/>
          <p:cNvSpPr/>
          <p:nvPr/>
        </p:nvSpPr>
        <p:spPr bwMode="auto">
          <a:xfrm>
            <a:off x="6660232" y="184482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" name="Explosion 2 52"/>
          <p:cNvSpPr/>
          <p:nvPr/>
        </p:nvSpPr>
        <p:spPr bwMode="auto">
          <a:xfrm>
            <a:off x="6660232" y="220486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4" name="Explosion 2 53"/>
          <p:cNvSpPr/>
          <p:nvPr/>
        </p:nvSpPr>
        <p:spPr bwMode="auto">
          <a:xfrm>
            <a:off x="6588224" y="2564904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5" name="Explosion 2 54"/>
          <p:cNvSpPr/>
          <p:nvPr/>
        </p:nvSpPr>
        <p:spPr bwMode="auto">
          <a:xfrm>
            <a:off x="5724128" y="515719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6" name="Explosion 2 55"/>
          <p:cNvSpPr/>
          <p:nvPr/>
        </p:nvSpPr>
        <p:spPr bwMode="auto">
          <a:xfrm>
            <a:off x="5724128" y="551723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" name="Explosion 2 56"/>
          <p:cNvSpPr/>
          <p:nvPr/>
        </p:nvSpPr>
        <p:spPr bwMode="auto">
          <a:xfrm>
            <a:off x="5796136" y="587727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8" name="Explosion 2 57"/>
          <p:cNvSpPr/>
          <p:nvPr/>
        </p:nvSpPr>
        <p:spPr bwMode="auto">
          <a:xfrm>
            <a:off x="5940152" y="6237312"/>
            <a:ext cx="216024" cy="144016"/>
          </a:xfrm>
          <a:prstGeom prst="irregularSeal2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35496" y="2048886"/>
            <a:ext cx="446405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On place donc un autre détecteur de traces </a:t>
            </a:r>
            <a:r>
              <a:rPr lang="fr-FR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(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SPECTROMETRE A MUONS</a:t>
            </a:r>
            <a:r>
              <a:rPr lang="fr-FR" sz="1800" dirty="0">
                <a:latin typeface="Arial"/>
                <a:ea typeface="KaiTi"/>
                <a:cs typeface="Arial"/>
              </a:rPr>
              <a:t>), après les calorimètres, pour mesurer à nouveau les propriétés des muons 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69801" y="3383350"/>
            <a:ext cx="41767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</a:t>
            </a:r>
            <a:r>
              <a:rPr lang="fr-FR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 </a:t>
            </a:r>
            <a:r>
              <a:rPr lang="fr-FR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Un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second champ magnétique</a:t>
            </a:r>
            <a:r>
              <a:rPr lang="fr-FR" sz="1800" dirty="0">
                <a:latin typeface="Arial"/>
                <a:ea typeface="KaiTi"/>
                <a:cs typeface="Arial"/>
              </a:rPr>
              <a:t>, (le champ de retour du premier), courbe la trajectoire des muons dans l’autre sens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69801" y="4737918"/>
            <a:ext cx="4176713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Avec tout cela, on a une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très bonne identification des muons</a:t>
            </a:r>
            <a:r>
              <a:rPr lang="fr-FR" sz="1800" dirty="0">
                <a:latin typeface="Arial"/>
                <a:ea typeface="KaiTi"/>
                <a:cs typeface="Arial"/>
              </a:rPr>
              <a:t>. C’est très utile pour trier les interactions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28709" name="Rectangle 1"/>
          <p:cNvSpPr>
            <a:spLocks noChangeArrowheads="1"/>
          </p:cNvSpPr>
          <p:nvPr/>
        </p:nvSpPr>
        <p:spPr bwMode="auto">
          <a:xfrm>
            <a:off x="0" y="0"/>
            <a:ext cx="8197850" cy="761462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Identifier les muons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8712" name="Groupe 35"/>
          <p:cNvGrpSpPr/>
          <p:nvPr/>
        </p:nvGrpSpPr>
        <p:grpSpPr bwMode="auto">
          <a:xfrm>
            <a:off x="7740650" y="1412875"/>
            <a:ext cx="668337" cy="958850"/>
            <a:chOff x="7786338" y="4962654"/>
            <a:chExt cx="668643" cy="959139"/>
          </a:xfrm>
        </p:grpSpPr>
        <p:grpSp>
          <p:nvGrpSpPr>
            <p:cNvPr id="28721" name="Groupe 38"/>
            <p:cNvGrpSpPr/>
            <p:nvPr/>
          </p:nvGrpSpPr>
          <p:grpSpPr bwMode="auto">
            <a:xfrm rot="13524230" flipV="1">
              <a:off x="7712941" y="5179753"/>
              <a:ext cx="815437" cy="668643"/>
              <a:chOff x="3149099" y="2110675"/>
              <a:chExt cx="792087" cy="576064"/>
            </a:xfrm>
          </p:grpSpPr>
          <p:sp>
            <p:nvSpPr>
              <p:cNvPr id="41" name="Arc 40"/>
              <p:cNvSpPr/>
              <p:nvPr/>
            </p:nvSpPr>
            <p:spPr bwMode="auto">
              <a:xfrm rot="13422690">
                <a:off x="3167384" y="2090771"/>
                <a:ext cx="809818" cy="576064"/>
              </a:xfrm>
              <a:prstGeom prst="arc">
                <a:avLst>
                  <a:gd name="adj1" fmla="val 17873693"/>
                  <a:gd name="adj2" fmla="val 4033499"/>
                </a:avLst>
              </a:prstGeom>
              <a:ln w="50800"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 bwMode="auto">
              <a:xfrm>
                <a:off x="3444088" y="2275684"/>
                <a:ext cx="70955" cy="725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28722" name="Groupe 51"/>
            <p:cNvGrpSpPr/>
            <p:nvPr/>
          </p:nvGrpSpPr>
          <p:grpSpPr bwMode="auto">
            <a:xfrm>
              <a:off x="7884368" y="4962654"/>
              <a:ext cx="407484" cy="338554"/>
              <a:chOff x="4427984" y="1268760"/>
              <a:chExt cx="407484" cy="338554"/>
            </a:xfrm>
          </p:grpSpPr>
          <p:sp>
            <p:nvSpPr>
              <p:cNvPr id="28723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40748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>
                    <a:cs typeface="Arial"/>
                  </a:rPr>
                  <a:t>B</a:t>
                </a:r>
                <a:r>
                  <a:rPr lang="fr-FR" sz="1600" b="1" i="1" baseline="-25000">
                    <a:cs typeface="Arial"/>
                  </a:rPr>
                  <a:t>1</a:t>
                </a:r>
                <a:endParaRPr lang="fr-FR" sz="1600" b="1" i="1" baseline="-25000">
                  <a:latin typeface="Estrangelo Edessa"/>
                </a:endParaRPr>
              </a:p>
            </p:txBody>
          </p:sp>
          <p:cxnSp>
            <p:nvCxnSpPr>
              <p:cNvPr id="40" name="Connecteur droit avec flèche 39"/>
              <p:cNvCxnSpPr/>
              <p:nvPr/>
            </p:nvCxnSpPr>
            <p:spPr bwMode="auto">
              <a:xfrm>
                <a:off x="4428424" y="1268760"/>
                <a:ext cx="358939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e 42"/>
          <p:cNvGrpSpPr/>
          <p:nvPr/>
        </p:nvGrpSpPr>
        <p:grpSpPr bwMode="auto">
          <a:xfrm>
            <a:off x="8316913" y="5445125"/>
            <a:ext cx="668337" cy="958850"/>
            <a:chOff x="7786338" y="4962654"/>
            <a:chExt cx="668643" cy="959139"/>
          </a:xfrm>
        </p:grpSpPr>
        <p:grpSp>
          <p:nvGrpSpPr>
            <p:cNvPr id="28715" name="Groupe 38"/>
            <p:cNvGrpSpPr/>
            <p:nvPr/>
          </p:nvGrpSpPr>
          <p:grpSpPr bwMode="auto">
            <a:xfrm rot="13524230" flipV="1">
              <a:off x="7712941" y="5179753"/>
              <a:ext cx="815437" cy="668643"/>
              <a:chOff x="3149099" y="2110675"/>
              <a:chExt cx="792087" cy="576064"/>
            </a:xfrm>
          </p:grpSpPr>
          <p:sp>
            <p:nvSpPr>
              <p:cNvPr id="64" name="Arc 63"/>
              <p:cNvSpPr/>
              <p:nvPr/>
            </p:nvSpPr>
            <p:spPr bwMode="auto">
              <a:xfrm rot="13422690">
                <a:off x="3167385" y="2090770"/>
                <a:ext cx="809816" cy="576065"/>
              </a:xfrm>
              <a:prstGeom prst="arc">
                <a:avLst>
                  <a:gd name="adj1" fmla="val 17873693"/>
                  <a:gd name="adj2" fmla="val 4033499"/>
                </a:avLst>
              </a:prstGeom>
              <a:ln w="50800">
                <a:solidFill>
                  <a:srgbClr val="FF000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Ellipse 64"/>
              <p:cNvSpPr/>
              <p:nvPr/>
            </p:nvSpPr>
            <p:spPr bwMode="auto">
              <a:xfrm>
                <a:off x="3444089" y="2275684"/>
                <a:ext cx="70955" cy="725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28716" name="Groupe 51"/>
            <p:cNvGrpSpPr/>
            <p:nvPr/>
          </p:nvGrpSpPr>
          <p:grpSpPr bwMode="auto">
            <a:xfrm>
              <a:off x="7884368" y="4962654"/>
              <a:ext cx="407484" cy="338554"/>
              <a:chOff x="4427984" y="1268760"/>
              <a:chExt cx="407484" cy="338554"/>
            </a:xfrm>
          </p:grpSpPr>
          <p:sp>
            <p:nvSpPr>
              <p:cNvPr id="28717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40748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>
                    <a:cs typeface="Arial"/>
                  </a:rPr>
                  <a:t>B</a:t>
                </a:r>
                <a:r>
                  <a:rPr lang="fr-FR" sz="1600" b="1" i="1" baseline="-25000">
                    <a:cs typeface="Arial"/>
                  </a:rPr>
                  <a:t>2</a:t>
                </a:r>
                <a:endParaRPr lang="fr-FR" sz="1600" b="1" i="1" baseline="-25000">
                  <a:latin typeface="Estrangelo Edessa"/>
                </a:endParaRPr>
              </a:p>
            </p:txBody>
          </p:sp>
          <p:cxnSp>
            <p:nvCxnSpPr>
              <p:cNvPr id="63" name="Connecteur droit avec flèche 62"/>
              <p:cNvCxnSpPr/>
              <p:nvPr/>
            </p:nvCxnSpPr>
            <p:spPr bwMode="auto">
              <a:xfrm>
                <a:off x="4428424" y="1268760"/>
                <a:ext cx="358939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4C0A95F-9AC6-B313-A82F-8E0398A7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228" y="6553495"/>
            <a:ext cx="813772" cy="365125"/>
          </a:xfrm>
        </p:spPr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4.882E-6 C 0.02171 0.0428 0.04359 0.08561 0.04619 0.13211 C 0.04879 0.17862 0.03282 0.208 0.01563 0.27973 C -0.00155 0.35146 -0.04409 0.49977 -0.05711 0.5627 C -0.07014 0.62563 -0.06319 0.63072 -0.06284 0.65756 C -0.06249 0.6844 -0.06388 0.69875 -0.0545 0.72351 C -0.04513 0.74826 -0.02586 0.77718 -0.00659 0.80611 " pathEditMode="relative" ptsTypes="aaaaa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0" y="0"/>
            <a:ext cx="8102600" cy="733426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Le spectromètre à muons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90500" y="4508202"/>
            <a:ext cx="3263900" cy="20891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5588" y="765175"/>
            <a:ext cx="2690812" cy="19431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611188" y="836613"/>
            <a:ext cx="2089150" cy="1584324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2" name="Connecteur en arc 11"/>
          <p:cNvCxnSpPr>
            <a:stCxn id="11" idx="3"/>
          </p:cNvCxnSpPr>
          <p:nvPr/>
        </p:nvCxnSpPr>
        <p:spPr bwMode="auto">
          <a:xfrm>
            <a:off x="2700338" y="1628775"/>
            <a:ext cx="2232025" cy="46831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107948" y="2924175"/>
            <a:ext cx="475208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just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</a:t>
            </a:r>
            <a:r>
              <a:rPr lang="en-GB" sz="1800" dirty="0" err="1">
                <a:latin typeface="Arial"/>
                <a:ea typeface="KaiTi"/>
                <a:cs typeface="Arial"/>
              </a:rPr>
              <a:t>C’est</a:t>
            </a:r>
            <a:r>
              <a:rPr lang="en-GB" sz="1800" dirty="0">
                <a:latin typeface="Arial"/>
                <a:ea typeface="KaiTi"/>
                <a:cs typeface="Arial"/>
              </a:rPr>
              <a:t> la </a:t>
            </a:r>
            <a:r>
              <a:rPr lang="en-GB" sz="1800" dirty="0" err="1">
                <a:latin typeface="Arial"/>
                <a:ea typeface="KaiTi"/>
                <a:cs typeface="Arial"/>
              </a:rPr>
              <a:t>dernière</a:t>
            </a:r>
            <a:r>
              <a:rPr lang="en-GB" sz="1800" dirty="0">
                <a:latin typeface="Arial"/>
                <a:ea typeface="KaiTi"/>
                <a:cs typeface="Arial"/>
              </a:rPr>
              <a:t> couche (</a:t>
            </a:r>
            <a:r>
              <a:rPr lang="en-GB" sz="1800" i="1" dirty="0" err="1">
                <a:latin typeface="Arial"/>
                <a:ea typeface="KaiTi"/>
                <a:cs typeface="Arial"/>
              </a:rPr>
              <a:t>en</a:t>
            </a:r>
            <a:r>
              <a:rPr lang="en-GB" sz="1800" i="1" dirty="0">
                <a:latin typeface="Arial"/>
                <a:ea typeface="KaiTi"/>
                <a:cs typeface="Arial"/>
              </a:rPr>
              <a:t> </a:t>
            </a:r>
            <a:r>
              <a:rPr lang="en-GB" sz="1800" b="1" i="1" dirty="0">
                <a:solidFill>
                  <a:srgbClr val="FFC000"/>
                </a:solidFill>
                <a:latin typeface="Arial"/>
                <a:ea typeface="KaiTi"/>
                <a:cs typeface="Arial"/>
              </a:rPr>
              <a:t>jaune</a:t>
            </a:r>
            <a:r>
              <a:rPr lang="en-GB" sz="1800" dirty="0">
                <a:latin typeface="Arial"/>
                <a:ea typeface="KaiTi"/>
                <a:cs typeface="Arial"/>
              </a:rPr>
              <a:t>), </a:t>
            </a:r>
            <a:r>
              <a:rPr lang="en-GB" sz="1800" dirty="0" err="1">
                <a:latin typeface="Arial"/>
                <a:ea typeface="KaiTi"/>
                <a:cs typeface="Arial"/>
              </a:rPr>
              <a:t>donc</a:t>
            </a:r>
            <a:r>
              <a:rPr lang="en-GB" sz="1800" dirty="0">
                <a:latin typeface="Arial"/>
                <a:ea typeface="KaiTi"/>
                <a:cs typeface="Arial"/>
              </a:rPr>
              <a:t> la plus </a:t>
            </a:r>
            <a:r>
              <a:rPr lang="en-GB" sz="1800" dirty="0" err="1">
                <a:latin typeface="Arial"/>
                <a:ea typeface="KaiTi"/>
                <a:cs typeface="Arial"/>
              </a:rPr>
              <a:t>imposante</a:t>
            </a:r>
            <a:r>
              <a:rPr lang="en-GB" sz="1800" dirty="0">
                <a:latin typeface="Arial"/>
                <a:ea typeface="KaiTi"/>
                <a:cs typeface="Arial"/>
              </a:rPr>
              <a:t>.</a:t>
            </a:r>
          </a:p>
        </p:txBody>
      </p: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099050" y="908050"/>
            <a:ext cx="3003550" cy="228758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9707" name="Rectangle 9"/>
          <p:cNvSpPr>
            <a:spLocks noChangeArrowheads="1"/>
          </p:cNvSpPr>
          <p:nvPr/>
        </p:nvSpPr>
        <p:spPr bwMode="auto">
          <a:xfrm>
            <a:off x="84955" y="3573463"/>
            <a:ext cx="499110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Les </a:t>
            </a:r>
            <a:r>
              <a:rPr lang="en-GB" sz="1800" dirty="0" err="1">
                <a:latin typeface="Arial"/>
                <a:ea typeface="KaiTi"/>
                <a:cs typeface="Arial"/>
              </a:rPr>
              <a:t>détecteurs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sont</a:t>
            </a:r>
            <a:r>
              <a:rPr lang="en-GB" sz="1800" dirty="0">
                <a:latin typeface="Arial"/>
                <a:ea typeface="KaiTi"/>
                <a:cs typeface="Arial"/>
              </a:rPr>
              <a:t> à </a:t>
            </a:r>
            <a:r>
              <a:rPr lang="en-GB" sz="1800" dirty="0" err="1">
                <a:latin typeface="Arial"/>
                <a:ea typeface="KaiTi"/>
                <a:cs typeface="Arial"/>
              </a:rPr>
              <a:t>l’intérieur</a:t>
            </a:r>
            <a:r>
              <a:rPr lang="en-GB" sz="1800" dirty="0">
                <a:latin typeface="Arial"/>
                <a:ea typeface="KaiTi"/>
                <a:cs typeface="Arial"/>
              </a:rPr>
              <a:t> de la structure de la </a:t>
            </a:r>
            <a:r>
              <a:rPr lang="en-GB" sz="1800" dirty="0" err="1">
                <a:latin typeface="Arial"/>
                <a:ea typeface="KaiTi"/>
                <a:cs typeface="Arial"/>
              </a:rPr>
              <a:t>culasse</a:t>
            </a:r>
            <a:r>
              <a:rPr lang="en-GB" sz="1800" dirty="0">
                <a:latin typeface="Arial"/>
                <a:ea typeface="KaiTi"/>
                <a:cs typeface="Arial"/>
              </a:rPr>
              <a:t> de </a:t>
            </a:r>
            <a:r>
              <a:rPr lang="en-GB" sz="1800" dirty="0" err="1">
                <a:latin typeface="Arial"/>
                <a:ea typeface="KaiTi"/>
                <a:cs typeface="Arial"/>
              </a:rPr>
              <a:t>l’aimant</a:t>
            </a:r>
            <a:r>
              <a:rPr lang="en-GB" sz="1800" dirty="0">
                <a:latin typeface="Arial"/>
                <a:ea typeface="KaiTi"/>
                <a:cs typeface="Arial"/>
              </a:rPr>
              <a:t> (retour du champ).</a:t>
            </a:r>
          </a:p>
        </p:txBody>
      </p:sp>
      <p:pic>
        <p:nvPicPr>
          <p:cNvPr id="24590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292725" y="3298825"/>
            <a:ext cx="2303463" cy="3219449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9709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25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621BD1-3F17-DD4D-52F2-6D7A97A9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26</a:t>
            </a:fld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22" name="Rectangle 21"/>
          <p:cNvSpPr>
            <a:spLocks noChangeArrowheads="1"/>
          </p:cNvSpPr>
          <p:nvPr/>
        </p:nvSpPr>
        <p:spPr bwMode="auto">
          <a:xfrm>
            <a:off x="395288" y="836613"/>
            <a:ext cx="763309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Ce n’est pas tout de fabriquer un détecteur, il faut le faire fonctionner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395288" y="1279748"/>
            <a:ext cx="82804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Il y a</a:t>
            </a:r>
            <a:r>
              <a:rPr lang="fr-FR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plusieurs millions de collisions chaque seconde</a:t>
            </a:r>
            <a:r>
              <a:rPr lang="fr-FR" sz="1800" dirty="0">
                <a:latin typeface="Arial"/>
                <a:ea typeface="KaiTi"/>
                <a:cs typeface="Arial"/>
              </a:rPr>
              <a:t>, nous ne pouvons en garder que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quelques centaines</a:t>
            </a:r>
            <a:r>
              <a:rPr lang="fr-FR" sz="1800" dirty="0">
                <a:latin typeface="Arial"/>
                <a:ea typeface="KaiTi"/>
                <a:cs typeface="Arial"/>
              </a:rPr>
              <a:t>. </a:t>
            </a:r>
            <a:endParaRPr lang="en-GB" sz="1800" dirty="0">
              <a:latin typeface="Arial"/>
              <a:ea typeface="KaiTi"/>
              <a:cs typeface="Arial"/>
            </a:endParaRPr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395288" y="1929606"/>
            <a:ext cx="82804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dirty="0">
                <a:latin typeface="Arial"/>
                <a:ea typeface="KaiTi"/>
                <a:cs typeface="Arial"/>
              </a:rPr>
              <a:t>→ Il faut décider lesquelles en très peu de temps, et donc être capable d </a:t>
            </a:r>
            <a:r>
              <a:rPr lang="fr-FR" sz="1800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’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analyser les données du détecteur en temps réel</a:t>
            </a:r>
            <a:r>
              <a:rPr lang="fr-FR" sz="1800" dirty="0">
                <a:latin typeface="Arial"/>
                <a:ea typeface="KaiTi"/>
                <a:cs typeface="Arial"/>
              </a:rPr>
              <a:t>. Ce tri est assuré par plusieurs centaines d’ordinateurs fonctionnant en parallèle</a:t>
            </a:r>
            <a:r>
              <a:rPr lang="fr-FR" sz="1800" dirty="0">
                <a:solidFill>
                  <a:srgbClr val="FFFFFF"/>
                </a:solidFill>
                <a:latin typeface="Arial"/>
                <a:ea typeface="KaiTi"/>
                <a:cs typeface="Arial"/>
              </a:rPr>
              <a:t>.</a:t>
            </a:r>
            <a:endParaRPr lang="en-GB" sz="1800" dirty="0">
              <a:solidFill>
                <a:srgbClr val="FFFFFF"/>
              </a:solidFill>
              <a:latin typeface="Arial"/>
              <a:ea typeface="KaiTi"/>
              <a:cs typeface="Arial"/>
            </a:endParaRPr>
          </a:p>
        </p:txBody>
      </p:sp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4859339" y="3213100"/>
            <a:ext cx="42846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b="1" dirty="0">
                <a:latin typeface="Arial"/>
                <a:ea typeface="KaiTi"/>
                <a:cs typeface="Arial"/>
              </a:rPr>
              <a:t>→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10 </a:t>
            </a:r>
            <a:r>
              <a:rPr lang="fr-FR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GiO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données </a:t>
            </a:r>
            <a:b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</a:b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chaque seconde, 7J/7, 24H/24</a:t>
            </a:r>
            <a:r>
              <a:rPr lang="fr-FR" sz="1800" b="1" dirty="0">
                <a:latin typeface="Arial"/>
                <a:ea typeface="KaiTi"/>
                <a:cs typeface="Arial"/>
              </a:rPr>
              <a:t>…</a:t>
            </a:r>
            <a:endParaRPr lang="en-GB" sz="1800" b="1" dirty="0">
              <a:latin typeface="Arial"/>
              <a:ea typeface="KaiTi"/>
              <a:cs typeface="Arial"/>
            </a:endParaRPr>
          </a:p>
        </p:txBody>
      </p:sp>
      <p:sp>
        <p:nvSpPr>
          <p:cNvPr id="30726" name="Rectangle 1"/>
          <p:cNvSpPr>
            <a:spLocks noChangeArrowheads="1"/>
          </p:cNvSpPr>
          <p:nvPr/>
        </p:nvSpPr>
        <p:spPr bwMode="auto">
          <a:xfrm>
            <a:off x="0" y="0"/>
            <a:ext cx="8172400" cy="738187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Estrangelo Edessa"/>
              </a:rPr>
              <a:t>Trier et stocker les bons événements</a:t>
            </a:r>
            <a:endParaRPr lang="en-GB" sz="2800" b="1">
              <a:solidFill>
                <a:srgbClr val="FFFFFF"/>
              </a:solidFill>
              <a:latin typeface="Estrangelo Edessa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8288" y="2997200"/>
            <a:ext cx="4413250" cy="259238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4751388" y="4797425"/>
            <a:ext cx="4392612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800" b="1" dirty="0">
                <a:solidFill>
                  <a:schemeClr val="accent2"/>
                </a:solidFill>
                <a:latin typeface="Estrangelo Edessa"/>
                <a:ea typeface="KaiTi"/>
                <a:cs typeface="Estrangelo Edessa"/>
              </a:rPr>
              <a:t>→ </a:t>
            </a:r>
            <a:r>
              <a:rPr lang="fr-FR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C’est un travail qui prend plusieurs années</a:t>
            </a:r>
            <a:r>
              <a:rPr lang="fr-FR" sz="1800" b="1" dirty="0">
                <a:solidFill>
                  <a:srgbClr val="FFFF00"/>
                </a:solidFill>
                <a:latin typeface="Arial"/>
                <a:ea typeface="KaiTi"/>
                <a:cs typeface="Arial"/>
              </a:rPr>
              <a:t>.</a:t>
            </a:r>
            <a:endParaRPr lang="en-GB" sz="1800" b="1" dirty="0">
              <a:solidFill>
                <a:srgbClr val="FFFF00"/>
              </a:solidFill>
              <a:latin typeface="Arial"/>
              <a:ea typeface="KaiTi"/>
              <a:cs typeface="Arial"/>
            </a:endParaRPr>
          </a:p>
        </p:txBody>
      </p:sp>
      <p:sp>
        <p:nvSpPr>
          <p:cNvPr id="30731" name="Rectangle 9"/>
          <p:cNvSpPr>
            <a:spLocks noChangeArrowheads="1"/>
          </p:cNvSpPr>
          <p:nvPr/>
        </p:nvSpPr>
        <p:spPr bwMode="auto">
          <a:xfrm>
            <a:off x="4751388" y="3933824"/>
            <a:ext cx="4392612" cy="738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1400" dirty="0">
                <a:latin typeface="Estrangelo Edessa"/>
                <a:ea typeface="KaiTi"/>
                <a:cs typeface="Estrangelo Edessa"/>
              </a:rPr>
              <a:t>→ </a:t>
            </a:r>
            <a:r>
              <a:rPr lang="fr-FR" sz="1400" dirty="0">
                <a:latin typeface="Arial"/>
                <a:ea typeface="KaiTi"/>
                <a:cs typeface="Arial"/>
              </a:rPr>
              <a:t>Ces données sont distribuées dans les laboratoires du monde entier pour y être stockées et analysées (grille de calcul)</a:t>
            </a:r>
            <a:endParaRPr lang="en-GB" sz="1400" dirty="0">
              <a:latin typeface="Arial"/>
              <a:ea typeface="KaiTi"/>
              <a:cs typeface="Arial"/>
            </a:endParaRPr>
          </a:p>
        </p:txBody>
      </p:sp>
      <p:sp>
        <p:nvSpPr>
          <p:cNvPr id="30732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26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658CDD-9E3C-AFB8-3B93-5E23287A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0" y="0"/>
            <a:ext cx="8172400" cy="765175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Conclusion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27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304580" y="808037"/>
            <a:ext cx="84963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000" dirty="0">
                <a:latin typeface="Arial"/>
                <a:ea typeface="KaiTi"/>
                <a:cs typeface="Arial"/>
              </a:rPr>
              <a:t>Le projet LHC fonctionne après plus de 20 ans d’efforts</a:t>
            </a:r>
            <a:endParaRPr lang="en-GB" sz="2000" dirty="0">
              <a:latin typeface="Arial"/>
              <a:ea typeface="KaiTi"/>
              <a:cs typeface="Arial"/>
            </a:endParaRP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323850" y="5445125"/>
            <a:ext cx="84963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000" dirty="0">
                <a:latin typeface="Estrangelo Edessa"/>
                <a:ea typeface="KaiTi"/>
                <a:cs typeface="Estrangelo Edessa"/>
              </a:rPr>
              <a:t>La récolte a commencé…</a:t>
            </a:r>
            <a:endParaRPr lang="en-GB" sz="2000" dirty="0">
              <a:latin typeface="Estrangelo Edessa"/>
              <a:ea typeface="KaiTi"/>
              <a:cs typeface="Estrangelo Edessa"/>
            </a:endParaRPr>
          </a:p>
        </p:txBody>
      </p:sp>
      <p:pic>
        <p:nvPicPr>
          <p:cNvPr id="26636" name="Picture 12" descr="http://blog2.musicroom.com/wp-content/uploads/Higgs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9750" y="1916113"/>
            <a:ext cx="4679950" cy="328612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6638" name="Picture 14" descr="HIG-13-002 Figure 1: Distribution of the four-lepton reconstructed mass for the sum of the 4e, 4&amp;amp;mu;, and 2e2&amp;amp;mu; channels. Points represent the data, shaded histograms represent the background and un-shaded histogram the signal expectations. The distributions are presented as stacked histograms. The measurements are presented for the sum of the data collected at centre-of-mass energies of 7&amp;amp;nbsp;TeV and 8&amp;amp;nbsp;TeV."/>
          <p:cNvPicPr>
            <a:picLocks noChangeAspect="1" noChangeArrowheads="1"/>
          </p:cNvPicPr>
          <p:nvPr/>
        </p:nvPicPr>
        <p:blipFill>
          <a:blip r:embed="rId4"/>
          <a:srcRect l="1109" t="3047" r="5750" b="2224"/>
          <a:stretch/>
        </p:blipFill>
        <p:spPr bwMode="auto">
          <a:xfrm>
            <a:off x="5148263" y="1700212"/>
            <a:ext cx="3155950" cy="259238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1F4114-F50A-3CF0-C33B-D4743AC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28</a:t>
            </a:fld>
            <a:endParaRPr lang="fr-F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0" y="0"/>
            <a:ext cx="8172400" cy="764704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800" b="1">
                <a:solidFill>
                  <a:srgbClr val="FFFFFF"/>
                </a:solidFill>
                <a:latin typeface="Arial"/>
                <a:cs typeface="Arial"/>
              </a:rPr>
              <a:t>Conclusion</a:t>
            </a:r>
            <a:endParaRPr lang="en-GB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8748713" y="6608763"/>
            <a:ext cx="431799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28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323850" y="620713"/>
            <a:ext cx="84963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fr-FR" sz="2000">
                <a:solidFill>
                  <a:srgbClr val="FFFFFF"/>
                </a:solidFill>
                <a:latin typeface="Arial"/>
                <a:ea typeface="KaiTi"/>
                <a:cs typeface="Arial"/>
              </a:rPr>
              <a:t>La suite s’annonce encore plus passionnante…</a:t>
            </a:r>
            <a:endParaRPr lang="en-GB" sz="2000">
              <a:solidFill>
                <a:srgbClr val="FFFFFF"/>
              </a:solidFill>
              <a:latin typeface="Arial"/>
              <a:ea typeface="KaiTi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5512" y="1209902"/>
            <a:ext cx="7849165" cy="551894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838627-5FCF-6709-4A64-FC4A0EB8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29</a:t>
            </a:fld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e 70"/>
          <p:cNvGrpSpPr/>
          <p:nvPr/>
        </p:nvGrpSpPr>
        <p:grpSpPr bwMode="auto">
          <a:xfrm>
            <a:off x="2339975" y="4075113"/>
            <a:ext cx="3600450" cy="1585912"/>
            <a:chOff x="2339752" y="4075484"/>
            <a:chExt cx="3600400" cy="1585764"/>
          </a:xfrm>
        </p:grpSpPr>
        <p:grpSp>
          <p:nvGrpSpPr>
            <p:cNvPr id="7185" name="Groupe 52"/>
            <p:cNvGrpSpPr/>
            <p:nvPr/>
          </p:nvGrpSpPr>
          <p:grpSpPr bwMode="auto">
            <a:xfrm>
              <a:off x="3995936" y="4075484"/>
              <a:ext cx="360040" cy="339725"/>
              <a:chOff x="4427984" y="1268760"/>
              <a:chExt cx="360040" cy="339725"/>
            </a:xfrm>
          </p:grpSpPr>
          <p:sp>
            <p:nvSpPr>
              <p:cNvPr id="7190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322263" cy="3397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>
                    <a:cs typeface="Arial"/>
                  </a:rPr>
                  <a:t>E</a:t>
                </a:r>
                <a:endParaRPr lang="fr-FR" sz="1600" b="1" i="1">
                  <a:latin typeface="Estrangelo Edessa"/>
                </a:endParaRPr>
              </a:p>
            </p:txBody>
          </p:sp>
          <p:cxnSp>
            <p:nvCxnSpPr>
              <p:cNvPr id="55" name="Connecteur droit avec flèche 54"/>
              <p:cNvCxnSpPr/>
              <p:nvPr/>
            </p:nvCxnSpPr>
            <p:spPr bwMode="auto">
              <a:xfrm>
                <a:off x="4427540" y="1268760"/>
                <a:ext cx="360357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Connecteur droit avec flèche 55"/>
            <p:cNvCxnSpPr/>
            <p:nvPr/>
          </p:nvCxnSpPr>
          <p:spPr bwMode="auto">
            <a:xfrm>
              <a:off x="3852619" y="4435812"/>
              <a:ext cx="792151" cy="1587"/>
            </a:xfrm>
            <a:prstGeom prst="straightConnector1">
              <a:avLst/>
            </a:prstGeom>
            <a:ln w="508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 bwMode="auto">
            <a:xfrm rot="5400000">
              <a:off x="1547663" y="4869159"/>
              <a:ext cx="1584177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 bwMode="auto">
            <a:xfrm rot="5400000">
              <a:off x="5652047" y="4365176"/>
              <a:ext cx="576209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 bwMode="auto">
            <a:xfrm rot="5400000">
              <a:off x="5652047" y="5301714"/>
              <a:ext cx="576209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3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0" y="0"/>
            <a:ext cx="8172400" cy="692150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Comment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accélérer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particule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400" dirty="0"/>
          </a:p>
        </p:txBody>
      </p:sp>
      <p:graphicFrame>
        <p:nvGraphicFramePr>
          <p:cNvPr id="717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549841"/>
              </p:ext>
            </p:extLst>
          </p:nvPr>
        </p:nvGraphicFramePr>
        <p:xfrm>
          <a:off x="1029182" y="1916832"/>
          <a:ext cx="975831" cy="805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469900" imgH="419100" progId="Equation.3">
                  <p:embed/>
                </p:oleObj>
              </mc:Choice>
              <mc:Fallback>
                <p:oleObj name="oleObj" r:id="rId3" imgW="469900" imgH="419100" progId="Equation.3">
                  <p:embed/>
                  <p:pic>
                    <p:nvPicPr>
                      <p:cNvPr id="7175" name="Object 2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1029182" y="1916832"/>
                        <a:ext cx="975831" cy="805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ZoneTexte 15"/>
          <p:cNvSpPr txBox="1">
            <a:spLocks noChangeArrowheads="1"/>
          </p:cNvSpPr>
          <p:nvPr/>
        </p:nvSpPr>
        <p:spPr bwMode="auto">
          <a:xfrm>
            <a:off x="107950" y="1403484"/>
            <a:ext cx="874712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La particule y subit une accélération</a:t>
            </a:r>
            <a:r>
              <a:rPr lang="fr-FR" dirty="0">
                <a:solidFill>
                  <a:schemeClr val="accent2"/>
                </a:solidFill>
                <a:cs typeface="Arial"/>
              </a:rPr>
              <a:t> </a:t>
            </a:r>
            <a:r>
              <a:rPr lang="fr-FR" b="1" i="1" dirty="0">
                <a:solidFill>
                  <a:schemeClr val="accent2"/>
                </a:solidFill>
                <a:cs typeface="Arial"/>
              </a:rPr>
              <a:t>a</a:t>
            </a:r>
            <a:r>
              <a:rPr lang="fr-FR" dirty="0">
                <a:solidFill>
                  <a:schemeClr val="accent2"/>
                </a:solidFill>
                <a:cs typeface="Arial"/>
              </a:rPr>
              <a:t> </a:t>
            </a:r>
            <a:r>
              <a:rPr lang="fr-FR" dirty="0">
                <a:cs typeface="Arial"/>
              </a:rPr>
              <a:t>proportionnelle à l’intensité du champ </a:t>
            </a:r>
            <a:r>
              <a:rPr lang="fr-FR" i="1" dirty="0">
                <a:solidFill>
                  <a:schemeClr val="accent2"/>
                </a:solidFill>
                <a:cs typeface="Arial"/>
              </a:rPr>
              <a:t>E </a:t>
            </a:r>
            <a:r>
              <a:rPr lang="fr-FR" dirty="0">
                <a:cs typeface="Arial"/>
              </a:rPr>
              <a:t>:</a:t>
            </a:r>
            <a:endParaRPr dirty="0"/>
          </a:p>
        </p:txBody>
      </p:sp>
      <p:sp>
        <p:nvSpPr>
          <p:cNvPr id="7177" name="ZoneTexte 17"/>
          <p:cNvSpPr txBox="1">
            <a:spLocks noChangeArrowheads="1"/>
          </p:cNvSpPr>
          <p:nvPr/>
        </p:nvSpPr>
        <p:spPr bwMode="auto">
          <a:xfrm>
            <a:off x="2124075" y="2207547"/>
            <a:ext cx="599074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où </a:t>
            </a:r>
            <a:r>
              <a:rPr lang="fr-FR" b="1" i="1" dirty="0">
                <a:solidFill>
                  <a:schemeClr val="accent2"/>
                </a:solidFill>
                <a:cs typeface="Arial"/>
              </a:rPr>
              <a:t>q</a:t>
            </a:r>
            <a:r>
              <a:rPr lang="fr-FR" dirty="0">
                <a:cs typeface="Arial"/>
              </a:rPr>
              <a:t> est la charge de la particule, et </a:t>
            </a:r>
            <a:r>
              <a:rPr lang="fr-FR" b="1" i="1" dirty="0">
                <a:solidFill>
                  <a:schemeClr val="accent2"/>
                </a:solidFill>
                <a:cs typeface="Arial"/>
              </a:rPr>
              <a:t>m</a:t>
            </a:r>
            <a:r>
              <a:rPr lang="fr-FR" dirty="0">
                <a:cs typeface="Arial"/>
              </a:rPr>
              <a:t> sa masse </a:t>
            </a:r>
            <a:endParaRPr dirty="0"/>
          </a:p>
        </p:txBody>
      </p:sp>
      <p:grpSp>
        <p:nvGrpSpPr>
          <p:cNvPr id="4" name="Groupe 71"/>
          <p:cNvGrpSpPr/>
          <p:nvPr/>
        </p:nvGrpSpPr>
        <p:grpSpPr bwMode="auto">
          <a:xfrm>
            <a:off x="179389" y="2926684"/>
            <a:ext cx="8675686" cy="1042939"/>
            <a:chOff x="179513" y="2492896"/>
            <a:chExt cx="8755389" cy="1042373"/>
          </a:xfrm>
        </p:grpSpPr>
        <p:sp>
          <p:nvSpPr>
            <p:cNvPr id="7183" name="ZoneTexte 33"/>
            <p:cNvSpPr txBox="1">
              <a:spLocks noChangeArrowheads="1"/>
            </p:cNvSpPr>
            <p:nvPr/>
          </p:nvSpPr>
          <p:spPr bwMode="auto">
            <a:xfrm>
              <a:off x="179513" y="2492896"/>
              <a:ext cx="8755389" cy="645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En supposant que notre particule est initialement au repos, elle acquiert au bout d’un temps </a:t>
              </a:r>
              <a:r>
                <a:rPr lang="fr-FR" b="1" i="1" dirty="0" err="1">
                  <a:solidFill>
                    <a:schemeClr val="accent2"/>
                  </a:solidFill>
                  <a:cs typeface="Arial"/>
                </a:rPr>
                <a:t>t</a:t>
              </a:r>
              <a:r>
                <a:rPr lang="fr-FR" dirty="0">
                  <a:cs typeface="Arial"/>
                </a:rPr>
                <a:t> une vitesse </a:t>
              </a:r>
              <a:r>
                <a:rPr lang="fr-FR" b="1" i="1" dirty="0">
                  <a:solidFill>
                    <a:schemeClr val="accent2"/>
                  </a:solidFill>
                  <a:cs typeface="Arial"/>
                </a:rPr>
                <a:t>v</a:t>
              </a:r>
              <a:r>
                <a:rPr lang="fr-FR" b="1" i="1" dirty="0">
                  <a:cs typeface="Arial"/>
                </a:rPr>
                <a:t> </a:t>
              </a:r>
              <a:r>
                <a:rPr lang="fr-FR" dirty="0">
                  <a:cs typeface="Arial"/>
                </a:rPr>
                <a:t>:  </a:t>
              </a:r>
              <a:endParaRPr dirty="0"/>
            </a:p>
          </p:txBody>
        </p:sp>
        <p:graphicFrame>
          <p:nvGraphicFramePr>
            <p:cNvPr id="718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862773"/>
                </p:ext>
              </p:extLst>
            </p:nvPr>
          </p:nvGraphicFramePr>
          <p:xfrm>
            <a:off x="5702522" y="2721133"/>
            <a:ext cx="1090033" cy="814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leObj" r:id="rId5" imgW="418465" imgH="177165" progId="Equation.3">
                    <p:embed/>
                  </p:oleObj>
                </mc:Choice>
                <mc:Fallback>
                  <p:oleObj name="oleObj" r:id="rId5" imgW="418465" imgH="177165" progId="Equation.3">
                    <p:embed/>
                    <p:pic>
                      <p:nvPicPr>
                        <p:cNvPr id="7184" name="Object 3"/>
                        <p:cNvPicPr/>
                        <p:nvPr/>
                      </p:nvPicPr>
                      <p:blipFill>
                        <a:blip r:embed="rId6"/>
                        <a:stretch/>
                      </p:blipFill>
                      <p:spPr bwMode="auto">
                        <a:xfrm>
                          <a:off x="5702522" y="2721133"/>
                          <a:ext cx="1090033" cy="8141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Ellipse 50"/>
          <p:cNvSpPr/>
          <p:nvPr/>
        </p:nvSpPr>
        <p:spPr bwMode="auto">
          <a:xfrm>
            <a:off x="2267744" y="4725144"/>
            <a:ext cx="216024" cy="216024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182" name="ZoneTexte 15"/>
          <p:cNvSpPr txBox="1">
            <a:spLocks noChangeArrowheads="1"/>
          </p:cNvSpPr>
          <p:nvPr/>
        </p:nvSpPr>
        <p:spPr bwMode="auto">
          <a:xfrm>
            <a:off x="-36512" y="692696"/>
            <a:ext cx="741637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Pour accélérer une particule chargée  (</a:t>
            </a:r>
            <a:r>
              <a:rPr lang="fr-FR" i="1" dirty="0">
                <a:cs typeface="Arial"/>
              </a:rPr>
              <a:t>proton, électron,… </a:t>
            </a:r>
            <a:r>
              <a:rPr lang="fr-FR" dirty="0">
                <a:cs typeface="Arial"/>
              </a:rPr>
              <a:t>), on la place dans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un champ électrique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E425A4-724C-38D0-7436-B4F5F7F6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repeatCount="indefinite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19297E-6 L 0.54341 -3.1929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4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0" y="0"/>
            <a:ext cx="8172449" cy="692368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Comment faire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tourner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Arial"/>
                <a:cs typeface="Arial"/>
              </a:rPr>
              <a:t>particule</a:t>
            </a: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 ?</a:t>
            </a:r>
            <a:endParaRPr sz="2400" dirty="0"/>
          </a:p>
        </p:txBody>
      </p:sp>
      <p:sp>
        <p:nvSpPr>
          <p:cNvPr id="8198" name="ZoneTexte 15"/>
          <p:cNvSpPr txBox="1">
            <a:spLocks noChangeArrowheads="1"/>
          </p:cNvSpPr>
          <p:nvPr/>
        </p:nvSpPr>
        <p:spPr bwMode="auto">
          <a:xfrm>
            <a:off x="107949" y="765175"/>
            <a:ext cx="82804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dirty="0">
                <a:cs typeface="Arial"/>
              </a:rPr>
              <a:t>→ Pour atteindre une énergie de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13 000 </a:t>
            </a:r>
            <a:r>
              <a:rPr lang="fr-FR" b="1" dirty="0" err="1">
                <a:solidFill>
                  <a:schemeClr val="accent2"/>
                </a:solidFill>
                <a:cs typeface="Arial"/>
              </a:rPr>
              <a:t>GeV</a:t>
            </a:r>
            <a:r>
              <a:rPr lang="fr-FR" dirty="0">
                <a:cs typeface="Arial"/>
              </a:rPr>
              <a:t>, il faut accélérer la particule en plusieurs fois</a:t>
            </a:r>
            <a:endParaRPr dirty="0"/>
          </a:p>
        </p:txBody>
      </p:sp>
      <p:grpSp>
        <p:nvGrpSpPr>
          <p:cNvPr id="2" name="Groupe 47"/>
          <p:cNvGrpSpPr/>
          <p:nvPr/>
        </p:nvGrpSpPr>
        <p:grpSpPr bwMode="auto">
          <a:xfrm>
            <a:off x="5003800" y="2781300"/>
            <a:ext cx="3168649" cy="3095625"/>
            <a:chOff x="5004048" y="2780928"/>
            <a:chExt cx="3168351" cy="3096344"/>
          </a:xfrm>
        </p:grpSpPr>
        <p:grpSp>
          <p:nvGrpSpPr>
            <p:cNvPr id="8210" name="Groupe 46"/>
            <p:cNvGrpSpPr/>
            <p:nvPr/>
          </p:nvGrpSpPr>
          <p:grpSpPr bwMode="auto">
            <a:xfrm>
              <a:off x="5004048" y="2780928"/>
              <a:ext cx="3168351" cy="3096344"/>
              <a:chOff x="5004048" y="2780928"/>
              <a:chExt cx="3168351" cy="3096344"/>
            </a:xfrm>
          </p:grpSpPr>
          <p:grpSp>
            <p:nvGrpSpPr>
              <p:cNvPr id="8214" name="Groupe 23"/>
              <p:cNvGrpSpPr/>
              <p:nvPr/>
            </p:nvGrpSpPr>
            <p:grpSpPr bwMode="auto">
              <a:xfrm rot="5032183">
                <a:off x="6734220" y="3364501"/>
                <a:ext cx="792087" cy="576064"/>
                <a:chOff x="3149099" y="2110675"/>
                <a:chExt cx="792087" cy="576064"/>
              </a:xfrm>
            </p:grpSpPr>
            <p:sp>
              <p:nvSpPr>
                <p:cNvPr id="25" name="Arc 24"/>
                <p:cNvSpPr/>
                <p:nvPr/>
              </p:nvSpPr>
              <p:spPr bwMode="auto">
                <a:xfrm rot="13422690">
                  <a:off x="3148317" y="2110491"/>
                  <a:ext cx="792346" cy="576209"/>
                </a:xfrm>
                <a:prstGeom prst="arc">
                  <a:avLst>
                    <a:gd name="adj1" fmla="val 17873693"/>
                    <a:gd name="adj2" fmla="val 4033499"/>
                  </a:avLst>
                </a:prstGeom>
                <a:ln w="50800">
                  <a:solidFill>
                    <a:srgbClr val="FF000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7" name="Ellipse 26"/>
                <p:cNvSpPr/>
                <p:nvPr/>
              </p:nvSpPr>
              <p:spPr bwMode="auto">
                <a:xfrm>
                  <a:off x="3392401" y="2286528"/>
                  <a:ext cx="71455" cy="7143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sp>
            <p:nvSpPr>
              <p:cNvPr id="34" name="Ellipse 33"/>
              <p:cNvSpPr/>
              <p:nvPr/>
            </p:nvSpPr>
            <p:spPr bwMode="auto">
              <a:xfrm>
                <a:off x="5004048" y="2780928"/>
                <a:ext cx="3168351" cy="3096344"/>
              </a:xfrm>
              <a:prstGeom prst="ellipse">
                <a:avLst/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6" name="Ellipse 35"/>
              <p:cNvSpPr/>
              <p:nvPr/>
            </p:nvSpPr>
            <p:spPr bwMode="auto">
              <a:xfrm>
                <a:off x="6588224" y="4292579"/>
                <a:ext cx="71431" cy="73042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40" name="Connecteur droit avec flèche 39"/>
              <p:cNvCxnSpPr/>
              <p:nvPr/>
            </p:nvCxnSpPr>
            <p:spPr bwMode="auto">
              <a:xfrm>
                <a:off x="5075479" y="4292579"/>
                <a:ext cx="1441313" cy="73042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18" name="ZoneTexte 42"/>
              <p:cNvSpPr txBox="1">
                <a:spLocks noChangeArrowheads="1"/>
              </p:cNvSpPr>
              <p:nvPr/>
            </p:nvSpPr>
            <p:spPr bwMode="auto">
              <a:xfrm>
                <a:off x="5796136" y="4026550"/>
                <a:ext cx="344934" cy="33863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 dirty="0">
                    <a:solidFill>
                      <a:schemeClr val="accent2"/>
                    </a:solidFill>
                    <a:cs typeface="Arial"/>
                  </a:rPr>
                  <a:t>R</a:t>
                </a:r>
                <a:endParaRPr lang="fr-FR" sz="1600" b="1" i="1" dirty="0">
                  <a:solidFill>
                    <a:schemeClr val="accent2"/>
                  </a:solidFill>
                  <a:latin typeface="Estrangelo Edessa"/>
                </a:endParaRPr>
              </a:p>
            </p:txBody>
          </p:sp>
        </p:grpSp>
        <p:grpSp>
          <p:nvGrpSpPr>
            <p:cNvPr id="8211" name="Groupe 27"/>
            <p:cNvGrpSpPr/>
            <p:nvPr/>
          </p:nvGrpSpPr>
          <p:grpSpPr bwMode="auto">
            <a:xfrm>
              <a:off x="6876256" y="3717032"/>
              <a:ext cx="360040" cy="338554"/>
              <a:chOff x="4427984" y="1268760"/>
              <a:chExt cx="360040" cy="338554"/>
            </a:xfrm>
          </p:grpSpPr>
          <p:sp>
            <p:nvSpPr>
              <p:cNvPr id="8212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33214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i="1">
                    <a:cs typeface="Arial"/>
                  </a:rPr>
                  <a:t>B</a:t>
                </a:r>
                <a:endParaRPr lang="fr-FR" sz="1600" b="1" i="1">
                  <a:latin typeface="Estrangelo Edessa"/>
                </a:endParaRPr>
              </a:p>
            </p:txBody>
          </p:sp>
          <p:cxnSp>
            <p:nvCxnSpPr>
              <p:cNvPr id="30" name="Connecteur droit avec flèche 29"/>
              <p:cNvCxnSpPr/>
              <p:nvPr/>
            </p:nvCxnSpPr>
            <p:spPr bwMode="auto">
              <a:xfrm>
                <a:off x="4427263" y="1269498"/>
                <a:ext cx="360328" cy="158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ZoneTexte 15"/>
          <p:cNvSpPr txBox="1">
            <a:spLocks noChangeArrowheads="1"/>
          </p:cNvSpPr>
          <p:nvPr/>
        </p:nvSpPr>
        <p:spPr bwMode="auto">
          <a:xfrm>
            <a:off x="107949" y="1484313"/>
            <a:ext cx="8856663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Le plus simple, c’est de la faire tourner</a:t>
            </a:r>
            <a:r>
              <a:rPr lang="fr-FR" b="1" dirty="0">
                <a:cs typeface="Arial"/>
              </a:rPr>
              <a:t>, </a:t>
            </a:r>
            <a:r>
              <a:rPr lang="fr-FR" dirty="0">
                <a:cs typeface="Arial"/>
              </a:rPr>
              <a:t>pour la faire repasser dans le même champ électrique.</a:t>
            </a:r>
            <a:endParaRPr dirty="0"/>
          </a:p>
        </p:txBody>
      </p:sp>
      <p:grpSp>
        <p:nvGrpSpPr>
          <p:cNvPr id="6" name="Groupe 34"/>
          <p:cNvGrpSpPr/>
          <p:nvPr/>
        </p:nvGrpSpPr>
        <p:grpSpPr bwMode="auto">
          <a:xfrm>
            <a:off x="6372225" y="2565400"/>
            <a:ext cx="438149" cy="431799"/>
            <a:chOff x="5940150" y="1916832"/>
            <a:chExt cx="438673" cy="432048"/>
          </a:xfrm>
        </p:grpSpPr>
        <p:sp>
          <p:nvSpPr>
            <p:cNvPr id="32" name="Ellipse 31"/>
            <p:cNvSpPr/>
            <p:nvPr/>
          </p:nvSpPr>
          <p:spPr bwMode="auto">
            <a:xfrm>
              <a:off x="5940150" y="1916832"/>
              <a:ext cx="432048" cy="432048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0">
                  <a:srgbClr val="FF0000"/>
                </a:gs>
                <a:gs pos="50000">
                  <a:srgbClr val="FFC000"/>
                </a:gs>
                <a:gs pos="100000">
                  <a:srgbClr val="FFFDD7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209" name="ZoneTexte 24"/>
            <p:cNvSpPr txBox="1">
              <a:spLocks noChangeArrowheads="1"/>
            </p:cNvSpPr>
            <p:nvPr/>
          </p:nvSpPr>
          <p:spPr bwMode="auto">
            <a:xfrm>
              <a:off x="5940673" y="1989386"/>
              <a:ext cx="438149" cy="3381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i="1">
                  <a:solidFill>
                    <a:schemeClr val="tx1"/>
                  </a:solidFill>
                  <a:cs typeface="Arial"/>
                </a:rPr>
                <a:t>m</a:t>
              </a:r>
              <a:endParaRPr lang="fr-FR" sz="1600" b="1" i="1">
                <a:solidFill>
                  <a:schemeClr val="tx1"/>
                </a:solidFill>
                <a:latin typeface="Estrangelo Edessa"/>
              </a:endParaRPr>
            </a:p>
          </p:txBody>
        </p:sp>
      </p:grpSp>
      <p:grpSp>
        <p:nvGrpSpPr>
          <p:cNvPr id="7" name="Groupe 45"/>
          <p:cNvGrpSpPr/>
          <p:nvPr/>
        </p:nvGrpSpPr>
        <p:grpSpPr bwMode="auto">
          <a:xfrm>
            <a:off x="43840" y="2250738"/>
            <a:ext cx="4916243" cy="2882598"/>
            <a:chOff x="65144" y="2251135"/>
            <a:chExt cx="4148080" cy="2882674"/>
          </a:xfrm>
        </p:grpSpPr>
        <p:graphicFrame>
          <p:nvGraphicFramePr>
            <p:cNvPr id="820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3568414"/>
                </p:ext>
              </p:extLst>
            </p:nvPr>
          </p:nvGraphicFramePr>
          <p:xfrm>
            <a:off x="845399" y="3933497"/>
            <a:ext cx="2675839" cy="1200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leObj" r:id="rId3" imgW="1282065" imgH="621665" progId="Equation.3">
                    <p:embed/>
                  </p:oleObj>
                </mc:Choice>
                <mc:Fallback>
                  <p:oleObj name="oleObj" r:id="rId3" imgW="1282065" imgH="621665" progId="Equation.3">
                    <p:embed/>
                    <p:pic>
                      <p:nvPicPr>
                        <p:cNvPr id="8204" name="Object 2"/>
                        <p:cNvPicPr/>
                        <p:nvPr/>
                      </p:nvPicPr>
                      <p:blipFill>
                        <a:blip r:embed="rId4"/>
                        <a:stretch/>
                      </p:blipFill>
                      <p:spPr bwMode="auto">
                        <a:xfrm>
                          <a:off x="845399" y="3933497"/>
                          <a:ext cx="2675839" cy="1200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5" name="ZoneTexte 15"/>
            <p:cNvSpPr txBox="1">
              <a:spLocks noChangeArrowheads="1"/>
            </p:cNvSpPr>
            <p:nvPr/>
          </p:nvSpPr>
          <p:spPr bwMode="auto">
            <a:xfrm>
              <a:off x="65144" y="2251135"/>
              <a:ext cx="4148080" cy="17543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Pour faire tourner une particule de charge q, on la fait passer dans un </a:t>
              </a:r>
              <a:r>
                <a:rPr lang="fr-FR" b="1" dirty="0">
                  <a:solidFill>
                    <a:schemeClr val="accent2"/>
                  </a:solidFill>
                  <a:cs typeface="Arial"/>
                </a:rPr>
                <a:t>champ magnétique </a:t>
              </a:r>
              <a:r>
                <a:rPr lang="fr-FR" b="1" i="1" dirty="0">
                  <a:solidFill>
                    <a:schemeClr val="accent2"/>
                  </a:solidFill>
                  <a:cs typeface="Arial"/>
                </a:rPr>
                <a:t>B</a:t>
              </a:r>
              <a:r>
                <a:rPr lang="fr-FR" dirty="0">
                  <a:cs typeface="Arial"/>
                </a:rPr>
                <a:t>. Elle décrit alors un cercle de rayon </a:t>
              </a:r>
              <a:r>
                <a:rPr lang="fr-FR" b="1" i="1" dirty="0">
                  <a:cs typeface="Arial"/>
                </a:rPr>
                <a:t>R</a:t>
              </a:r>
              <a:r>
                <a:rPr lang="fr-FR" dirty="0">
                  <a:cs typeface="Arial"/>
                </a:rPr>
                <a:t> proportionnel à l’impulsion de la particule </a:t>
              </a:r>
              <a:r>
                <a:rPr lang="fr-FR" b="1" i="1" dirty="0">
                  <a:cs typeface="Arial"/>
                </a:rPr>
                <a:t>p et inversement </a:t>
              </a:r>
              <a:r>
                <a:rPr lang="fr-FR" dirty="0">
                  <a:cs typeface="Arial"/>
                </a:rPr>
                <a:t>à l’intensité de </a:t>
              </a:r>
              <a:r>
                <a:rPr lang="fr-FR" b="1" i="1" dirty="0">
                  <a:cs typeface="Arial"/>
                </a:rPr>
                <a:t>B</a:t>
              </a:r>
              <a:r>
                <a:rPr lang="fr-FR" dirty="0">
                  <a:cs typeface="Arial"/>
                </a:rPr>
                <a:t> :</a:t>
              </a:r>
              <a:endParaRPr dirty="0"/>
            </a:p>
          </p:txBody>
        </p:sp>
      </p:grpSp>
      <p:sp>
        <p:nvSpPr>
          <p:cNvPr id="45" name="ZoneTexte 15"/>
          <p:cNvSpPr txBox="1">
            <a:spLocks noChangeArrowheads="1"/>
          </p:cNvSpPr>
          <p:nvPr/>
        </p:nvSpPr>
        <p:spPr bwMode="auto">
          <a:xfrm>
            <a:off x="207109" y="5447563"/>
            <a:ext cx="593382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Plus v approche de c, plus R est grand.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La taille de l’anneau dépend de la vitesse que l’on veut atteindre, et du champ magnétique que l’on est capable d’appliquer.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6A9ED8-0B16-DD4E-8752-931D5988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11476E-6 C 0.09532 2.11476E-6 0.17327 0.10111 0.17327 0.22536 C 0.17327 0.3496 0.09532 0.45118 -0.00017 0.45118 C -0.09583 0.45118 -0.17326 0.3496 -0.17326 0.22536 C -0.17326 0.10111 -0.09583 2.11476E-6 -0.00017 2.11476E-6 Z " pathEditMode="fixed" rAng="0" ptsTypes="fffff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2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9932C2-7DE4-447D-BDD8-BF6BDC5B7BCC}"/>
              </a:ext>
            </a:extLst>
          </p:cNvPr>
          <p:cNvSpPr/>
          <p:nvPr/>
        </p:nvSpPr>
        <p:spPr>
          <a:xfrm>
            <a:off x="3635896" y="917317"/>
            <a:ext cx="5362575" cy="5247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à coins arrondis 41"/>
          <p:cNvSpPr/>
          <p:nvPr/>
        </p:nvSpPr>
        <p:spPr bwMode="auto">
          <a:xfrm>
            <a:off x="4570934" y="1773238"/>
            <a:ext cx="3600450" cy="3455987"/>
          </a:xfrm>
          <a:prstGeom prst="roundRect">
            <a:avLst>
              <a:gd name="adj" fmla="val 21181"/>
            </a:avLst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5</a:t>
            </a:r>
            <a:endParaRPr lang="fr-FR" sz="1200" dirty="0">
              <a:ea typeface="KaiTi"/>
              <a:cs typeface="Estrangelo Edessa"/>
            </a:endParaRPr>
          </a:p>
        </p:txBody>
      </p:sp>
      <p:sp>
        <p:nvSpPr>
          <p:cNvPr id="9220" name="Rectangle 1"/>
          <p:cNvSpPr>
            <a:spLocks noChangeArrowheads="1"/>
          </p:cNvSpPr>
          <p:nvPr/>
        </p:nvSpPr>
        <p:spPr bwMode="auto">
          <a:xfrm>
            <a:off x="0" y="0"/>
            <a:ext cx="8234360" cy="677783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400" b="1" dirty="0">
                <a:solidFill>
                  <a:srgbClr val="FFFFFF"/>
                </a:solidFill>
                <a:latin typeface="Arial"/>
                <a:cs typeface="Arial"/>
              </a:rPr>
              <a:t>Principe du synchrotron</a:t>
            </a:r>
            <a:endParaRPr sz="2400" dirty="0"/>
          </a:p>
        </p:txBody>
      </p:sp>
      <p:sp>
        <p:nvSpPr>
          <p:cNvPr id="43" name="Ellipse 42"/>
          <p:cNvSpPr/>
          <p:nvPr/>
        </p:nvSpPr>
        <p:spPr bwMode="auto">
          <a:xfrm>
            <a:off x="4355356" y="2348880"/>
            <a:ext cx="432048" cy="432048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4" name="Ellipse 43"/>
          <p:cNvSpPr/>
          <p:nvPr/>
        </p:nvSpPr>
        <p:spPr bwMode="auto">
          <a:xfrm>
            <a:off x="4355356" y="2348880"/>
            <a:ext cx="432048" cy="432048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5" name="Ellipse 44"/>
          <p:cNvSpPr/>
          <p:nvPr/>
        </p:nvSpPr>
        <p:spPr bwMode="auto">
          <a:xfrm>
            <a:off x="4355356" y="2348880"/>
            <a:ext cx="432048" cy="432048"/>
          </a:xfrm>
          <a:prstGeom prst="ellipse">
            <a:avLst/>
          </a:prstGeom>
          <a:gradFill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" name="Ellipse 45"/>
          <p:cNvSpPr/>
          <p:nvPr/>
        </p:nvSpPr>
        <p:spPr bwMode="auto">
          <a:xfrm>
            <a:off x="7955756" y="2348880"/>
            <a:ext cx="432048" cy="432048"/>
          </a:xfrm>
          <a:prstGeom prst="ellips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9235" name="Groupe 53"/>
          <p:cNvGrpSpPr/>
          <p:nvPr/>
        </p:nvGrpSpPr>
        <p:grpSpPr bwMode="auto">
          <a:xfrm>
            <a:off x="6155259" y="1196975"/>
            <a:ext cx="360362" cy="339725"/>
            <a:chOff x="4427984" y="1268760"/>
            <a:chExt cx="360040" cy="339725"/>
          </a:xfrm>
        </p:grpSpPr>
        <p:sp>
          <p:nvSpPr>
            <p:cNvPr id="9278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22263" cy="339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E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 bwMode="auto">
            <a:xfrm>
              <a:off x="4427984" y="1268760"/>
              <a:ext cx="360040" cy="158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onnecteur droit avec flèche 55"/>
          <p:cNvCxnSpPr/>
          <p:nvPr/>
        </p:nvCxnSpPr>
        <p:spPr bwMode="auto">
          <a:xfrm>
            <a:off x="6010795" y="1557337"/>
            <a:ext cx="792163" cy="1587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7" name="Groupe 57"/>
          <p:cNvGrpSpPr/>
          <p:nvPr/>
        </p:nvGrpSpPr>
        <p:grpSpPr bwMode="auto">
          <a:xfrm>
            <a:off x="8603184" y="3284538"/>
            <a:ext cx="360362" cy="339725"/>
            <a:chOff x="4427984" y="1268760"/>
            <a:chExt cx="360040" cy="339725"/>
          </a:xfrm>
        </p:grpSpPr>
        <p:sp>
          <p:nvSpPr>
            <p:cNvPr id="9276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22263" cy="339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E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60" name="Connecteur droit avec flèche 59"/>
            <p:cNvCxnSpPr/>
            <p:nvPr/>
          </p:nvCxnSpPr>
          <p:spPr bwMode="auto">
            <a:xfrm>
              <a:off x="4427984" y="1268760"/>
              <a:ext cx="360040" cy="158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8" name="Groupe 60"/>
          <p:cNvGrpSpPr/>
          <p:nvPr/>
        </p:nvGrpSpPr>
        <p:grpSpPr bwMode="auto">
          <a:xfrm>
            <a:off x="6155259" y="5661025"/>
            <a:ext cx="360362" cy="339725"/>
            <a:chOff x="4427984" y="1268760"/>
            <a:chExt cx="360040" cy="339725"/>
          </a:xfrm>
        </p:grpSpPr>
        <p:sp>
          <p:nvSpPr>
            <p:cNvPr id="9274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22263" cy="339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E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63" name="Connecteur droit avec flèche 62"/>
            <p:cNvCxnSpPr/>
            <p:nvPr/>
          </p:nvCxnSpPr>
          <p:spPr bwMode="auto">
            <a:xfrm>
              <a:off x="4427984" y="1268760"/>
              <a:ext cx="360040" cy="158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9" name="Groupe 63"/>
          <p:cNvGrpSpPr/>
          <p:nvPr/>
        </p:nvGrpSpPr>
        <p:grpSpPr bwMode="auto">
          <a:xfrm>
            <a:off x="3635896" y="3357563"/>
            <a:ext cx="358775" cy="339725"/>
            <a:chOff x="4427984" y="1268760"/>
            <a:chExt cx="360040" cy="339725"/>
          </a:xfrm>
        </p:grpSpPr>
        <p:sp>
          <p:nvSpPr>
            <p:cNvPr id="9272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22263" cy="33972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E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66" name="Connecteur droit avec flèche 65"/>
            <p:cNvCxnSpPr/>
            <p:nvPr/>
          </p:nvCxnSpPr>
          <p:spPr bwMode="auto">
            <a:xfrm>
              <a:off x="4427984" y="1268760"/>
              <a:ext cx="360040" cy="158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Connecteur droit avec flèche 66"/>
          <p:cNvCxnSpPr/>
          <p:nvPr/>
        </p:nvCxnSpPr>
        <p:spPr bwMode="auto">
          <a:xfrm rot="5400000">
            <a:off x="7991203" y="3393281"/>
            <a:ext cx="793750" cy="1587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 bwMode="auto">
          <a:xfrm rot="10800000">
            <a:off x="5794896" y="5445125"/>
            <a:ext cx="938213" cy="1587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 bwMode="auto">
          <a:xfrm rot="16199999" flipV="1">
            <a:off x="3778771" y="3429000"/>
            <a:ext cx="865188" cy="1587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43" name="Groupe 72"/>
          <p:cNvGrpSpPr/>
          <p:nvPr/>
        </p:nvGrpSpPr>
        <p:grpSpPr bwMode="auto">
          <a:xfrm>
            <a:off x="5436121" y="2420938"/>
            <a:ext cx="358775" cy="338137"/>
            <a:chOff x="4427984" y="1268760"/>
            <a:chExt cx="360040" cy="338554"/>
          </a:xfrm>
        </p:grpSpPr>
        <p:sp>
          <p:nvSpPr>
            <p:cNvPr id="9270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B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75" name="Connecteur droit avec flèche 74"/>
            <p:cNvCxnSpPr/>
            <p:nvPr/>
          </p:nvCxnSpPr>
          <p:spPr bwMode="auto">
            <a:xfrm>
              <a:off x="4427984" y="1268760"/>
              <a:ext cx="360040" cy="158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44" name="Groupe 77"/>
          <p:cNvGrpSpPr/>
          <p:nvPr/>
        </p:nvGrpSpPr>
        <p:grpSpPr bwMode="auto">
          <a:xfrm>
            <a:off x="4948759" y="2111375"/>
            <a:ext cx="792162" cy="574675"/>
            <a:chOff x="3149099" y="2110675"/>
            <a:chExt cx="792087" cy="576064"/>
          </a:xfrm>
        </p:grpSpPr>
        <p:sp>
          <p:nvSpPr>
            <p:cNvPr id="76" name="Arc 75"/>
            <p:cNvSpPr/>
            <p:nvPr/>
          </p:nvSpPr>
          <p:spPr bwMode="auto">
            <a:xfrm rot="13422690">
              <a:off x="3149099" y="2110675"/>
              <a:ext cx="792087" cy="576064"/>
            </a:xfrm>
            <a:prstGeom prst="arc">
              <a:avLst>
                <a:gd name="adj1" fmla="val 17873693"/>
                <a:gd name="adj2" fmla="val 4033499"/>
              </a:avLst>
            </a:prstGeom>
            <a:ln w="50800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3420536" y="2276174"/>
              <a:ext cx="71431" cy="732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9245" name="Groupe 78"/>
          <p:cNvGrpSpPr/>
          <p:nvPr/>
        </p:nvGrpSpPr>
        <p:grpSpPr bwMode="auto">
          <a:xfrm rot="5032183">
            <a:off x="7023622" y="2125662"/>
            <a:ext cx="792162" cy="576263"/>
            <a:chOff x="3149099" y="2110675"/>
            <a:chExt cx="792087" cy="576064"/>
          </a:xfrm>
        </p:grpSpPr>
        <p:sp>
          <p:nvSpPr>
            <p:cNvPr id="80" name="Arc 79"/>
            <p:cNvSpPr/>
            <p:nvPr/>
          </p:nvSpPr>
          <p:spPr bwMode="auto">
            <a:xfrm rot="13422690">
              <a:off x="3149099" y="2110675"/>
              <a:ext cx="792087" cy="576064"/>
            </a:xfrm>
            <a:prstGeom prst="arc">
              <a:avLst>
                <a:gd name="adj1" fmla="val 17873693"/>
                <a:gd name="adj2" fmla="val 4033499"/>
              </a:avLst>
            </a:prstGeom>
            <a:ln w="50800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1" name="Ellipse 80"/>
            <p:cNvSpPr/>
            <p:nvPr/>
          </p:nvSpPr>
          <p:spPr bwMode="auto">
            <a:xfrm>
              <a:off x="3398568" y="2295234"/>
              <a:ext cx="71431" cy="714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9246" name="Groupe 81"/>
          <p:cNvGrpSpPr/>
          <p:nvPr/>
        </p:nvGrpSpPr>
        <p:grpSpPr bwMode="auto">
          <a:xfrm rot="10800000">
            <a:off x="7091884" y="4221163"/>
            <a:ext cx="792162" cy="576262"/>
            <a:chOff x="3149099" y="2110675"/>
            <a:chExt cx="792087" cy="576064"/>
          </a:xfrm>
        </p:grpSpPr>
        <p:sp>
          <p:nvSpPr>
            <p:cNvPr id="83" name="Arc 82"/>
            <p:cNvSpPr/>
            <p:nvPr/>
          </p:nvSpPr>
          <p:spPr bwMode="auto">
            <a:xfrm rot="13422690">
              <a:off x="3149099" y="2110675"/>
              <a:ext cx="792087" cy="576064"/>
            </a:xfrm>
            <a:prstGeom prst="arc">
              <a:avLst>
                <a:gd name="adj1" fmla="val 17873693"/>
                <a:gd name="adj2" fmla="val 4033499"/>
              </a:avLst>
            </a:prstGeom>
            <a:ln w="50800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3420536" y="2277305"/>
              <a:ext cx="71431" cy="714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9247" name="Groupe 85"/>
          <p:cNvGrpSpPr/>
          <p:nvPr/>
        </p:nvGrpSpPr>
        <p:grpSpPr bwMode="auto">
          <a:xfrm rot="-3990005">
            <a:off x="4977334" y="4122738"/>
            <a:ext cx="792162" cy="576262"/>
            <a:chOff x="3149099" y="2110675"/>
            <a:chExt cx="792087" cy="576064"/>
          </a:xfrm>
        </p:grpSpPr>
        <p:sp>
          <p:nvSpPr>
            <p:cNvPr id="87" name="Arc 86"/>
            <p:cNvSpPr/>
            <p:nvPr/>
          </p:nvSpPr>
          <p:spPr bwMode="auto">
            <a:xfrm rot="13422690">
              <a:off x="3149099" y="2110675"/>
              <a:ext cx="792087" cy="576064"/>
            </a:xfrm>
            <a:prstGeom prst="arc">
              <a:avLst>
                <a:gd name="adj1" fmla="val 17873693"/>
                <a:gd name="adj2" fmla="val 4033499"/>
              </a:avLst>
            </a:prstGeom>
            <a:ln w="50800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8" name="Ellipse 87"/>
            <p:cNvSpPr/>
            <p:nvPr/>
          </p:nvSpPr>
          <p:spPr bwMode="auto">
            <a:xfrm>
              <a:off x="3427652" y="2270493"/>
              <a:ext cx="71431" cy="714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9248" name="Groupe 88"/>
          <p:cNvGrpSpPr/>
          <p:nvPr/>
        </p:nvGrpSpPr>
        <p:grpSpPr bwMode="auto">
          <a:xfrm>
            <a:off x="7091884" y="2420938"/>
            <a:ext cx="360362" cy="338137"/>
            <a:chOff x="4427984" y="1268760"/>
            <a:chExt cx="360040" cy="338554"/>
          </a:xfrm>
        </p:grpSpPr>
        <p:sp>
          <p:nvSpPr>
            <p:cNvPr id="9260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B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91" name="Connecteur droit avec flèche 90"/>
            <p:cNvCxnSpPr/>
            <p:nvPr/>
          </p:nvCxnSpPr>
          <p:spPr bwMode="auto">
            <a:xfrm>
              <a:off x="4427984" y="1268760"/>
              <a:ext cx="360040" cy="158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49" name="Groupe 91"/>
          <p:cNvGrpSpPr/>
          <p:nvPr/>
        </p:nvGrpSpPr>
        <p:grpSpPr bwMode="auto">
          <a:xfrm>
            <a:off x="7163321" y="4221163"/>
            <a:ext cx="360363" cy="338137"/>
            <a:chOff x="4427984" y="1268760"/>
            <a:chExt cx="360040" cy="338554"/>
          </a:xfrm>
        </p:grpSpPr>
        <p:sp>
          <p:nvSpPr>
            <p:cNvPr id="9258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B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94" name="Connecteur droit avec flèche 93"/>
            <p:cNvCxnSpPr/>
            <p:nvPr/>
          </p:nvCxnSpPr>
          <p:spPr bwMode="auto">
            <a:xfrm>
              <a:off x="4427984" y="1268760"/>
              <a:ext cx="360040" cy="158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50" name="Groupe 94"/>
          <p:cNvGrpSpPr/>
          <p:nvPr/>
        </p:nvGrpSpPr>
        <p:grpSpPr bwMode="auto">
          <a:xfrm>
            <a:off x="5436121" y="4292600"/>
            <a:ext cx="358775" cy="339725"/>
            <a:chOff x="4427984" y="1268760"/>
            <a:chExt cx="360040" cy="338554"/>
          </a:xfrm>
        </p:grpSpPr>
        <p:sp>
          <p:nvSpPr>
            <p:cNvPr id="9256" name="ZoneTexte 28"/>
            <p:cNvSpPr txBox="1">
              <a:spLocks noChangeArrowheads="1"/>
            </p:cNvSpPr>
            <p:nvPr/>
          </p:nvSpPr>
          <p:spPr bwMode="auto">
            <a:xfrm>
              <a:off x="4427984" y="1268760"/>
              <a:ext cx="33214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i="1">
                  <a:cs typeface="Arial"/>
                </a:rPr>
                <a:t>B</a:t>
              </a:r>
              <a:endParaRPr lang="fr-FR" sz="1600" b="1" i="1">
                <a:latin typeface="Estrangelo Edessa"/>
              </a:endParaRPr>
            </a:p>
          </p:txBody>
        </p:sp>
        <p:cxnSp>
          <p:nvCxnSpPr>
            <p:cNvPr id="97" name="Connecteur droit avec flèche 96"/>
            <p:cNvCxnSpPr/>
            <p:nvPr/>
          </p:nvCxnSpPr>
          <p:spPr bwMode="auto">
            <a:xfrm>
              <a:off x="4427984" y="1268760"/>
              <a:ext cx="360040" cy="158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ZoneTexte 15"/>
          <p:cNvSpPr txBox="1">
            <a:spLocks noChangeArrowheads="1"/>
          </p:cNvSpPr>
          <p:nvPr/>
        </p:nvSpPr>
        <p:spPr bwMode="auto">
          <a:xfrm>
            <a:off x="107949" y="1628775"/>
            <a:ext cx="359995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cs typeface="Arial"/>
              </a:rPr>
              <a:t>→ On commence par injecter une particule dans l’anneau</a:t>
            </a:r>
            <a:endParaRPr/>
          </a:p>
        </p:txBody>
      </p:sp>
      <p:sp>
        <p:nvSpPr>
          <p:cNvPr id="99" name="ZoneTexte 15"/>
          <p:cNvSpPr txBox="1">
            <a:spLocks noChangeArrowheads="1"/>
          </p:cNvSpPr>
          <p:nvPr/>
        </p:nvSpPr>
        <p:spPr bwMode="auto">
          <a:xfrm>
            <a:off x="87765" y="2335649"/>
            <a:ext cx="3599955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Elle accélère à chaque tour, et on synchronise le champ B pour qu’elle reste dans l’anneau (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synchrotron</a:t>
            </a:r>
            <a:r>
              <a:rPr lang="fr-FR" dirty="0">
                <a:cs typeface="Arial"/>
              </a:rPr>
              <a:t>)</a:t>
            </a:r>
            <a:endParaRPr dirty="0"/>
          </a:p>
        </p:txBody>
      </p:sp>
      <p:sp>
        <p:nvSpPr>
          <p:cNvPr id="100" name="ZoneTexte 15"/>
          <p:cNvSpPr txBox="1">
            <a:spLocks noChangeArrowheads="1"/>
          </p:cNvSpPr>
          <p:nvPr/>
        </p:nvSpPr>
        <p:spPr bwMode="auto">
          <a:xfrm>
            <a:off x="107949" y="3789363"/>
            <a:ext cx="359995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cs typeface="Arial"/>
              </a:rPr>
              <a:t>→ Une fois qu’elle atteint sa vitesse de croisière, on maintient le système en jouant sur E et B</a:t>
            </a:r>
            <a:endParaRPr/>
          </a:p>
        </p:txBody>
      </p:sp>
      <p:sp>
        <p:nvSpPr>
          <p:cNvPr id="101" name="ZoneTexte 15"/>
          <p:cNvSpPr txBox="1">
            <a:spLocks noChangeArrowheads="1"/>
          </p:cNvSpPr>
          <p:nvPr/>
        </p:nvSpPr>
        <p:spPr bwMode="auto">
          <a:xfrm>
            <a:off x="53110" y="5229225"/>
            <a:ext cx="359995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On peut aussi injecter une particule dans l’autre sens afin d’obtenir des </a:t>
            </a:r>
            <a:r>
              <a:rPr lang="fr-FR" b="1" dirty="0">
                <a:cs typeface="Arial"/>
              </a:rPr>
              <a:t>collisions.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C’est ce qu’on fait au LHC.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9255" name="ZoneTexte 15"/>
          <p:cNvSpPr txBox="1">
            <a:spLocks noChangeArrowheads="1"/>
          </p:cNvSpPr>
          <p:nvPr/>
        </p:nvSpPr>
        <p:spPr bwMode="auto">
          <a:xfrm>
            <a:off x="107949" y="836613"/>
            <a:ext cx="359995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Cette fois on met tout ensemble</a:t>
            </a:r>
            <a:endParaRPr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71E41-C915-16C2-6CFD-FC164E04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0255 C -0.0158 -0.06247 0.025 -0.11545 0.07535 -0.11545 L 0.28628 -0.11545 C 0.33663 -0.11545 0.37795 -0.06247 0.37795 0.00255 L 0.37795 0.2714 C 0.37795 0.33688 0.33663 0.39195 0.28628 0.39195 L 0.07535 0.39195 C 0.025 0.39195 -0.0158 0.33688 -0.0158 0.2714 Z " pathEditMode="fixed" rAng="0" ptsTypes="fFfFfFff">
                                      <p:cBhvr>
                                        <p:cTn id="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3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55 C 0 -0.0625 0.0408 -0.11551 0.09115 -0.11551 L 0.30208 -0.11551 C 0.35243 -0.11551 0.39375 -0.0625 0.39375 0.00255 L 0.39375 0.2713 C 0.39375 0.33681 0.35243 0.3919 0.30208 0.3919 L 0.09115 0.3919 C 0.0408 0.3919 0 0.33681 0 0.2713 L 0 0.00255 Z " pathEditMode="relative" rAng="0" ptsTypes="AAAAAAAAA">
                                      <p:cBhvr>
                                        <p:cTn id="2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55 C 0 -0.0625 0.0408 -0.11551 0.09115 -0.11551 L 0.30208 -0.11551 C 0.35243 -0.11551 0.39375 -0.0625 0.39375 0.00255 L 0.39375 0.2713 C 0.39375 0.33681 0.35243 0.3919 0.30208 0.3919 L 0.09115 0.3919 C 0.0408 0.3919 0 0.33681 0 0.2713 L 0 0.00255 Z " pathEditMode="relative" rAng="0" ptsTypes="AAAAAAA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0255 C -0.01562 -0.06247 -0.05659 -0.11545 -0.10694 -0.11545 L -0.31788 -0.11545 C -0.36822 -0.11545 -0.40937 -0.06247 -0.40937 0.00255 L -0.40937 0.2714 C -0.40937 0.33688 -0.36822 0.39195 -0.31788 0.39195 L -0.10694 0.39195 C -0.05659 0.39195 -0.01562 0.33688 -0.01562 0.2714 Z " pathEditMode="fixed" rAng="0" ptsTypes="fFfFfFff">
                                      <p:cBhvr>
                                        <p:cTn id="4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13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202" name="Picture 1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5113" y="981075"/>
            <a:ext cx="4548187" cy="273526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e 52"/>
          <p:cNvGrpSpPr/>
          <p:nvPr/>
        </p:nvGrpSpPr>
        <p:grpSpPr bwMode="auto">
          <a:xfrm>
            <a:off x="4243049" y="2276475"/>
            <a:ext cx="4635841" cy="2436812"/>
            <a:chOff x="4243539" y="2276872"/>
            <a:chExt cx="4634425" cy="2436766"/>
          </a:xfrm>
        </p:grpSpPr>
        <p:pic>
          <p:nvPicPr>
            <p:cNvPr id="8203" name="Picture 13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5348442" y="2276872"/>
              <a:ext cx="3529522" cy="2436766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5" name="Connecteur droit avec flèche 34"/>
            <p:cNvCxnSpPr>
              <a:cxnSpLocks/>
            </p:cNvCxnSpPr>
            <p:nvPr/>
          </p:nvCxnSpPr>
          <p:spPr bwMode="auto">
            <a:xfrm flipH="1" flipV="1">
              <a:off x="4243539" y="2751596"/>
              <a:ext cx="2701211" cy="1623761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53"/>
          <p:cNvGrpSpPr/>
          <p:nvPr/>
        </p:nvGrpSpPr>
        <p:grpSpPr bwMode="auto">
          <a:xfrm>
            <a:off x="4211638" y="2769426"/>
            <a:ext cx="4718051" cy="4052061"/>
            <a:chOff x="3924399" y="2656084"/>
            <a:chExt cx="4718128" cy="4053972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6661295" y="4292742"/>
              <a:ext cx="1943132" cy="1951957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9" name="Connecteur droit avec flèche 38"/>
            <p:cNvCxnSpPr>
              <a:cxnSpLocks/>
            </p:cNvCxnSpPr>
            <p:nvPr/>
          </p:nvCxnSpPr>
          <p:spPr bwMode="auto">
            <a:xfrm flipH="1" flipV="1">
              <a:off x="3924399" y="2656084"/>
              <a:ext cx="2664663" cy="3564882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0" name="ZoneTexte 49"/>
            <p:cNvSpPr txBox="1">
              <a:spLocks noChangeArrowheads="1"/>
            </p:cNvSpPr>
            <p:nvPr/>
          </p:nvSpPr>
          <p:spPr bwMode="auto">
            <a:xfrm>
              <a:off x="7308303" y="6248345"/>
              <a:ext cx="1334224" cy="46171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200" b="1">
                  <a:solidFill>
                    <a:schemeClr val="tx1"/>
                  </a:solidFill>
                  <a:cs typeface="Arial"/>
                </a:rPr>
                <a:t>Tranche d’aimant</a:t>
              </a:r>
              <a:endParaRPr/>
            </a:p>
          </p:txBody>
        </p:sp>
      </p:grp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6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0"/>
            <a:ext cx="8100392" cy="716686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  <a:cs typeface="Arial"/>
              </a:rPr>
              <a:t>Le LHC </a:t>
            </a:r>
            <a:r>
              <a:rPr lang="en-GB" sz="2800" b="1" dirty="0" err="1">
                <a:solidFill>
                  <a:srgbClr val="FFFFFF"/>
                </a:solidFill>
                <a:latin typeface="Arial"/>
                <a:cs typeface="Arial"/>
              </a:rPr>
              <a:t>c’est</a:t>
            </a:r>
            <a:r>
              <a:rPr lang="en-GB" sz="2800" b="1" dirty="0">
                <a:solidFill>
                  <a:srgbClr val="FFFFFF"/>
                </a:solidFill>
                <a:latin typeface="Arial"/>
                <a:cs typeface="Arial"/>
              </a:rPr>
              <a:t> quoi ?</a:t>
            </a:r>
            <a:endParaRPr sz="2800" dirty="0"/>
          </a:p>
        </p:txBody>
      </p:sp>
      <p:sp>
        <p:nvSpPr>
          <p:cNvPr id="8201" name="ZoneTexte 15"/>
          <p:cNvSpPr txBox="1">
            <a:spLocks noChangeArrowheads="1"/>
          </p:cNvSpPr>
          <p:nvPr/>
        </p:nvSpPr>
        <p:spPr bwMode="auto">
          <a:xfrm>
            <a:off x="291417" y="4424834"/>
            <a:ext cx="6644371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Les particules sont guidées par </a:t>
            </a:r>
            <a:br>
              <a:rPr lang="fr-FR" dirty="0">
                <a:cs typeface="Arial"/>
              </a:rPr>
            </a:br>
            <a:r>
              <a:rPr lang="fr-FR" dirty="0">
                <a:solidFill>
                  <a:schemeClr val="accent2"/>
                </a:solidFill>
                <a:cs typeface="Arial"/>
              </a:rPr>
              <a:t>1200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aimants</a:t>
            </a:r>
            <a:r>
              <a:rPr lang="fr-FR" dirty="0">
                <a:solidFill>
                  <a:schemeClr val="accent2"/>
                </a:solidFill>
                <a:cs typeface="Arial"/>
              </a:rPr>
              <a:t> </a:t>
            </a:r>
            <a:r>
              <a:rPr lang="fr-FR" dirty="0">
                <a:cs typeface="Arial"/>
              </a:rPr>
              <a:t>de 8,4 </a:t>
            </a:r>
            <a:r>
              <a:rPr lang="fr-FR" dirty="0" err="1">
                <a:cs typeface="Arial"/>
              </a:rPr>
              <a:t>T</a:t>
            </a:r>
            <a:r>
              <a:rPr lang="fr-FR" dirty="0">
                <a:cs typeface="Arial"/>
              </a:rPr>
              <a:t> créés par des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circuits supraconducteurs (pas de perte d’énergie)</a:t>
            </a:r>
            <a:r>
              <a:rPr lang="fr-FR" dirty="0">
                <a:solidFill>
                  <a:schemeClr val="accent2"/>
                </a:solidFill>
                <a:cs typeface="Arial"/>
              </a:rPr>
              <a:t>, </a:t>
            </a:r>
            <a:r>
              <a:rPr lang="fr-FR" dirty="0">
                <a:cs typeface="Arial"/>
              </a:rPr>
              <a:t>refroidis à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1,9 K </a:t>
            </a:r>
            <a:r>
              <a:rPr lang="fr-FR" i="1" dirty="0">
                <a:cs typeface="Arial"/>
              </a:rPr>
              <a:t>(plus froid que la température de l’univers). </a:t>
            </a:r>
            <a:endParaRPr lang="fr-FR" dirty="0">
              <a:cs typeface="Arial"/>
            </a:endParaRPr>
          </a:p>
        </p:txBody>
      </p:sp>
      <p:grpSp>
        <p:nvGrpSpPr>
          <p:cNvPr id="4" name="Groupe 50"/>
          <p:cNvGrpSpPr/>
          <p:nvPr/>
        </p:nvGrpSpPr>
        <p:grpSpPr bwMode="auto">
          <a:xfrm>
            <a:off x="282120" y="971075"/>
            <a:ext cx="8572955" cy="3500408"/>
            <a:chOff x="282384" y="970077"/>
            <a:chExt cx="8571743" cy="3502325"/>
          </a:xfrm>
        </p:grpSpPr>
        <p:sp>
          <p:nvSpPr>
            <p:cNvPr id="10265" name="ZoneTexte 15"/>
            <p:cNvSpPr txBox="1">
              <a:spLocks noChangeArrowheads="1"/>
            </p:cNvSpPr>
            <p:nvPr/>
          </p:nvSpPr>
          <p:spPr bwMode="auto">
            <a:xfrm>
              <a:off x="282384" y="3825717"/>
              <a:ext cx="5009898" cy="646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Tunnel de </a:t>
              </a:r>
              <a:r>
                <a:rPr lang="fr-FR" b="1" dirty="0">
                  <a:solidFill>
                    <a:schemeClr val="accent2"/>
                  </a:solidFill>
                  <a:cs typeface="Arial"/>
                </a:rPr>
                <a:t>27 km de long</a:t>
              </a:r>
              <a:r>
                <a:rPr lang="fr-FR" dirty="0">
                  <a:cs typeface="Arial"/>
                </a:rPr>
                <a:t>, situé </a:t>
              </a:r>
              <a:br>
                <a:rPr lang="fr-FR" dirty="0">
                  <a:cs typeface="Arial"/>
                </a:rPr>
              </a:br>
              <a:r>
                <a:rPr lang="fr-FR" dirty="0">
                  <a:cs typeface="Arial"/>
                </a:rPr>
                <a:t>100 m sous terre</a:t>
              </a:r>
              <a:endParaRPr dirty="0"/>
            </a:p>
          </p:txBody>
        </p:sp>
        <p:sp>
          <p:nvSpPr>
            <p:cNvPr id="12" name="Ellipse 11"/>
            <p:cNvSpPr/>
            <p:nvPr/>
          </p:nvSpPr>
          <p:spPr bwMode="auto">
            <a:xfrm rot="21426494">
              <a:off x="784418" y="1813977"/>
              <a:ext cx="3430103" cy="160107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267" name="ZoneTexte 15"/>
            <p:cNvSpPr txBox="1">
              <a:spLocks noChangeArrowheads="1"/>
            </p:cNvSpPr>
            <p:nvPr/>
          </p:nvSpPr>
          <p:spPr bwMode="auto">
            <a:xfrm>
              <a:off x="5563294" y="970077"/>
              <a:ext cx="3290833" cy="646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Le synchrotron le plus puissant jamais construit</a:t>
              </a:r>
              <a:endParaRPr dirty="0"/>
            </a:p>
          </p:txBody>
        </p:sp>
      </p:grpSp>
      <p:sp>
        <p:nvSpPr>
          <p:cNvPr id="10251" name="ZoneTexte 15"/>
          <p:cNvSpPr txBox="1">
            <a:spLocks noChangeArrowheads="1"/>
          </p:cNvSpPr>
          <p:nvPr/>
        </p:nvSpPr>
        <p:spPr bwMode="auto">
          <a:xfrm>
            <a:off x="3276600" y="836613"/>
            <a:ext cx="1079376" cy="2778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tx1"/>
                </a:solidFill>
                <a:latin typeface="Estrangelo Edessa"/>
              </a:rPr>
              <a:t>Lac Léman</a:t>
            </a:r>
            <a:endParaRPr/>
          </a:p>
        </p:txBody>
      </p:sp>
      <p:sp>
        <p:nvSpPr>
          <p:cNvPr id="10252" name="ZoneTexte 15"/>
          <p:cNvSpPr txBox="1">
            <a:spLocks noChangeArrowheads="1"/>
          </p:cNvSpPr>
          <p:nvPr/>
        </p:nvSpPr>
        <p:spPr bwMode="auto">
          <a:xfrm>
            <a:off x="1042988" y="1052513"/>
            <a:ext cx="508000" cy="276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tx1"/>
                </a:solidFill>
                <a:cs typeface="Arial"/>
              </a:rPr>
              <a:t>Jura</a:t>
            </a:r>
            <a:endParaRPr/>
          </a:p>
        </p:txBody>
      </p:sp>
      <p:sp>
        <p:nvSpPr>
          <p:cNvPr id="10253" name="ZoneTexte 15"/>
          <p:cNvSpPr txBox="1">
            <a:spLocks noChangeArrowheads="1"/>
          </p:cNvSpPr>
          <p:nvPr/>
        </p:nvSpPr>
        <p:spPr bwMode="auto">
          <a:xfrm>
            <a:off x="4211638" y="3213100"/>
            <a:ext cx="673100" cy="276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tx1"/>
                </a:solidFill>
                <a:latin typeface="Copperplate Gothic Light"/>
              </a:rPr>
              <a:t>CERN</a:t>
            </a:r>
            <a:endParaRPr/>
          </a:p>
        </p:txBody>
      </p:sp>
      <p:sp>
        <p:nvSpPr>
          <p:cNvPr id="10254" name="ZoneTexte 16"/>
          <p:cNvSpPr txBox="1">
            <a:spLocks noChangeArrowheads="1"/>
          </p:cNvSpPr>
          <p:nvPr/>
        </p:nvSpPr>
        <p:spPr bwMode="auto">
          <a:xfrm>
            <a:off x="4572000" y="1557337"/>
            <a:ext cx="1800200" cy="276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tx1"/>
                </a:solidFill>
                <a:latin typeface="Estrangelo Edessa"/>
              </a:rPr>
              <a:t>Aéroport de Genève</a:t>
            </a:r>
          </a:p>
        </p:txBody>
      </p:sp>
      <p:cxnSp>
        <p:nvCxnSpPr>
          <p:cNvPr id="19" name="Connecteur droit avec flèche 18"/>
          <p:cNvCxnSpPr>
            <a:stCxn id="10251" idx="2"/>
          </p:cNvCxnSpPr>
          <p:nvPr/>
        </p:nvCxnSpPr>
        <p:spPr bwMode="auto">
          <a:xfrm>
            <a:off x="3816288" y="1114425"/>
            <a:ext cx="323912" cy="29845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0252" idx="2"/>
          </p:cNvCxnSpPr>
          <p:nvPr/>
        </p:nvCxnSpPr>
        <p:spPr bwMode="auto">
          <a:xfrm flipH="1">
            <a:off x="684213" y="1328738"/>
            <a:ext cx="612775" cy="4445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0253" idx="1"/>
          </p:cNvCxnSpPr>
          <p:nvPr/>
        </p:nvCxnSpPr>
        <p:spPr bwMode="auto">
          <a:xfrm flipH="1">
            <a:off x="3348038" y="3351213"/>
            <a:ext cx="863599" cy="7778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0254" idx="2"/>
          </p:cNvCxnSpPr>
          <p:nvPr/>
        </p:nvCxnSpPr>
        <p:spPr bwMode="auto">
          <a:xfrm flipH="1">
            <a:off x="4572000" y="1833563"/>
            <a:ext cx="900100" cy="65881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54"/>
          <p:cNvGrpSpPr/>
          <p:nvPr/>
        </p:nvGrpSpPr>
        <p:grpSpPr bwMode="auto">
          <a:xfrm>
            <a:off x="7019925" y="4508500"/>
            <a:ext cx="1352550" cy="1430338"/>
            <a:chOff x="7020272" y="4509120"/>
            <a:chExt cx="1351476" cy="1429127"/>
          </a:xfrm>
        </p:grpSpPr>
        <p:cxnSp>
          <p:nvCxnSpPr>
            <p:cNvPr id="42" name="Connecteur droit avec flèche 41"/>
            <p:cNvCxnSpPr/>
            <p:nvPr/>
          </p:nvCxnSpPr>
          <p:spPr bwMode="auto">
            <a:xfrm rot="5400000">
              <a:off x="7705541" y="5337092"/>
              <a:ext cx="502812" cy="15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 bwMode="auto">
            <a:xfrm rot="16199999" flipV="1">
              <a:off x="7021081" y="5157065"/>
              <a:ext cx="575774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3" name="ZoneTexte 15"/>
            <p:cNvSpPr txBox="1">
              <a:spLocks noChangeArrowheads="1"/>
            </p:cNvSpPr>
            <p:nvPr/>
          </p:nvSpPr>
          <p:spPr bwMode="auto">
            <a:xfrm>
              <a:off x="7020272" y="4509120"/>
              <a:ext cx="34336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chemeClr val="tx1"/>
                  </a:solidFill>
                  <a:latin typeface="Estrangelo Edessa"/>
                </a:rPr>
                <a:t>B1</a:t>
              </a:r>
              <a:endParaRPr/>
            </a:p>
          </p:txBody>
        </p:sp>
        <p:sp>
          <p:nvSpPr>
            <p:cNvPr id="10264" name="ZoneTexte 15"/>
            <p:cNvSpPr txBox="1">
              <a:spLocks noChangeArrowheads="1"/>
            </p:cNvSpPr>
            <p:nvPr/>
          </p:nvSpPr>
          <p:spPr bwMode="auto">
            <a:xfrm>
              <a:off x="8028384" y="5661248"/>
              <a:ext cx="34336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chemeClr val="tx1"/>
                  </a:solidFill>
                  <a:latin typeface="Estrangelo Edessa"/>
                </a:rPr>
                <a:t>B2</a:t>
              </a:r>
              <a:endParaRPr/>
            </a:p>
          </p:txBody>
        </p:sp>
      </p:grpSp>
      <p:sp>
        <p:nvSpPr>
          <p:cNvPr id="34" name="ZoneTexte 15"/>
          <p:cNvSpPr txBox="1">
            <a:spLocks noChangeArrowheads="1"/>
          </p:cNvSpPr>
          <p:nvPr/>
        </p:nvSpPr>
        <p:spPr bwMode="auto">
          <a:xfrm>
            <a:off x="289716" y="5732463"/>
            <a:ext cx="678665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Ce champ magnétique </a:t>
            </a:r>
            <a:r>
              <a:rPr lang="fr-FR" b="1" dirty="0" err="1">
                <a:solidFill>
                  <a:schemeClr val="accent2"/>
                </a:solidFill>
                <a:cs typeface="Arial"/>
              </a:rPr>
              <a:t>ultra-puissant</a:t>
            </a:r>
            <a:r>
              <a:rPr lang="fr-FR" dirty="0">
                <a:cs typeface="Arial"/>
              </a:rPr>
              <a:t> permet de guider simultanément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2 faisceaux de protons </a:t>
            </a:r>
            <a:r>
              <a:rPr lang="fr-FR" dirty="0">
                <a:cs typeface="Arial"/>
              </a:rPr>
              <a:t>(</a:t>
            </a:r>
            <a:r>
              <a:rPr lang="fr-FR" i="1" dirty="0">
                <a:cs typeface="Arial"/>
              </a:rPr>
              <a:t>particules de même charge</a:t>
            </a:r>
            <a:r>
              <a:rPr lang="fr-FR" dirty="0">
                <a:cs typeface="Arial"/>
              </a:rPr>
              <a:t>) dans des directions opposées.</a:t>
            </a:r>
            <a:endParaRPr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045C45B-FBFD-CA79-69E9-C115CC1B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rom_mails\2013\MasterClasses_LYON\lhc-pho-1998-32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63713" y="0"/>
            <a:ext cx="5062537" cy="306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 descr="D:\From_mails\2013\MasterClasses_LYON\9809007-A4-at-144-dpi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7949" y="3284538"/>
            <a:ext cx="4103688" cy="348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8" name="Picture 4" descr="D:\From_mails\2013\MasterClasses_LYON\lhc-pho-1998-342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248150" y="3162300"/>
            <a:ext cx="4895850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7EE919-F6F3-E4C4-3DF4-5A4147E9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7</a:t>
            </a:fld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8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0" y="0"/>
            <a:ext cx="8172400" cy="673904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800" b="1" dirty="0" err="1">
                <a:solidFill>
                  <a:srgbClr val="FFFFFF"/>
                </a:solidFill>
                <a:latin typeface="Arial"/>
                <a:cs typeface="Arial"/>
              </a:rPr>
              <a:t>Quelques</a:t>
            </a:r>
            <a:r>
              <a:rPr lang="en-GB" sz="2800" b="1" dirty="0">
                <a:solidFill>
                  <a:srgbClr val="FFFFFF"/>
                </a:solidFill>
                <a:latin typeface="Arial"/>
                <a:cs typeface="Arial"/>
              </a:rPr>
              <a:t> chiffres</a:t>
            </a:r>
            <a:endParaRPr sz="2800" dirty="0"/>
          </a:p>
        </p:txBody>
      </p:sp>
      <p:sp>
        <p:nvSpPr>
          <p:cNvPr id="9223" name="ZoneTexte 15"/>
          <p:cNvSpPr txBox="1">
            <a:spLocks noChangeArrowheads="1"/>
          </p:cNvSpPr>
          <p:nvPr/>
        </p:nvSpPr>
        <p:spPr bwMode="auto">
          <a:xfrm>
            <a:off x="323850" y="3986213"/>
            <a:ext cx="4319588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1 faisceau du LHC, c’est environ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3000 paquets de 100 milliards de protons de 13 TeV</a:t>
            </a:r>
            <a:r>
              <a:rPr lang="fr-FR" dirty="0">
                <a:cs typeface="Arial"/>
              </a:rPr>
              <a:t>, soit une énergie totale de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600 MJ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2295" name="ZoneTexte 15"/>
          <p:cNvSpPr txBox="1">
            <a:spLocks noChangeArrowheads="1"/>
          </p:cNvSpPr>
          <p:nvPr/>
        </p:nvSpPr>
        <p:spPr bwMode="auto">
          <a:xfrm>
            <a:off x="3948682" y="1813909"/>
            <a:ext cx="5040312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Les deux faisceaux de protons très fins (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1/2 de cheveu, 15 µ</a:t>
            </a:r>
            <a:r>
              <a:rPr lang="fr-FR" dirty="0">
                <a:cs typeface="Arial"/>
              </a:rPr>
              <a:t>) passent dans les tubes où règne un vide ultra-poussé (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plus vide que l’espace</a:t>
            </a:r>
            <a:r>
              <a:rPr lang="fr-FR" dirty="0">
                <a:cs typeface="Arial"/>
              </a:rPr>
              <a:t>) </a:t>
            </a:r>
            <a:endParaRPr dirty="0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1638" y="836613"/>
            <a:ext cx="3308350" cy="249078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1979613" y="1844675"/>
            <a:ext cx="431799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 bwMode="auto">
          <a:xfrm>
            <a:off x="4859338" y="764704"/>
            <a:ext cx="2664990" cy="94177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 bwMode="auto">
          <a:xfrm>
            <a:off x="5148263" y="866510"/>
            <a:ext cx="719137" cy="719137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 bwMode="auto">
          <a:xfrm>
            <a:off x="6588125" y="866510"/>
            <a:ext cx="720724" cy="719137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 bwMode="auto">
          <a:xfrm>
            <a:off x="5435600" y="1180835"/>
            <a:ext cx="144463" cy="71437"/>
          </a:xfrm>
          <a:prstGeom prst="ellipse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 bwMode="auto">
          <a:xfrm>
            <a:off x="6875463" y="1180835"/>
            <a:ext cx="144462" cy="71437"/>
          </a:xfrm>
          <a:prstGeom prst="ellipse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2" name="Connecteur en arc 21"/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411412" y="1235591"/>
            <a:ext cx="2447926" cy="78926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5"/>
          <p:cNvSpPr txBox="1">
            <a:spLocks noChangeArrowheads="1"/>
          </p:cNvSpPr>
          <p:nvPr/>
        </p:nvSpPr>
        <p:spPr bwMode="auto">
          <a:xfrm>
            <a:off x="3948682" y="2951788"/>
            <a:ext cx="5040312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Chaque faisceau est une succession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de paquets de protons</a:t>
            </a:r>
            <a:r>
              <a:rPr lang="fr-FR" dirty="0">
                <a:solidFill>
                  <a:schemeClr val="accent2"/>
                </a:solidFill>
                <a:cs typeface="Arial"/>
              </a:rPr>
              <a:t>.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25 ns</a:t>
            </a:r>
            <a:r>
              <a:rPr lang="fr-FR" dirty="0">
                <a:solidFill>
                  <a:schemeClr val="accent2"/>
                </a:solidFill>
                <a:cs typeface="Arial"/>
              </a:rPr>
              <a:t> </a:t>
            </a:r>
            <a:r>
              <a:rPr lang="fr-FR" dirty="0">
                <a:cs typeface="Arial"/>
              </a:rPr>
              <a:t>entre chaque paquet (40 millions /s)</a:t>
            </a:r>
            <a:endParaRPr dirty="0"/>
          </a:p>
        </p:txBody>
      </p:sp>
      <p:grpSp>
        <p:nvGrpSpPr>
          <p:cNvPr id="2" name="Groupe 26"/>
          <p:cNvGrpSpPr/>
          <p:nvPr/>
        </p:nvGrpSpPr>
        <p:grpSpPr bwMode="auto">
          <a:xfrm>
            <a:off x="-74538" y="4076699"/>
            <a:ext cx="8701013" cy="2274888"/>
            <a:chOff x="-74926" y="4077072"/>
            <a:chExt cx="8702445" cy="2274887"/>
          </a:xfrm>
        </p:grpSpPr>
        <p:sp>
          <p:nvSpPr>
            <p:cNvPr id="12308" name="ZoneTexte 15"/>
            <p:cNvSpPr txBox="1">
              <a:spLocks noChangeArrowheads="1"/>
            </p:cNvSpPr>
            <p:nvPr/>
          </p:nvSpPr>
          <p:spPr bwMode="auto">
            <a:xfrm>
              <a:off x="-74926" y="5148388"/>
              <a:ext cx="52574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>
                  <a:solidFill>
                    <a:schemeClr val="accent2"/>
                  </a:solidFill>
                  <a:cs typeface="Arial"/>
                </a:rPr>
                <a:t>→ A peu près un TGV lancé à 300 km/h</a:t>
              </a:r>
            </a:p>
          </p:txBody>
        </p:sp>
        <p:pic>
          <p:nvPicPr>
            <p:cNvPr id="9226" name="Picture 4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5232886" y="4077072"/>
              <a:ext cx="3394633" cy="2274887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10" name="ZoneTexte 15"/>
            <p:cNvSpPr txBox="1">
              <a:spLocks noChangeArrowheads="1"/>
            </p:cNvSpPr>
            <p:nvPr/>
          </p:nvSpPr>
          <p:spPr bwMode="auto">
            <a:xfrm>
              <a:off x="323528" y="5661248"/>
              <a:ext cx="4536928" cy="6463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cs typeface="Arial"/>
                </a:rPr>
                <a:t>→ Pour quelque chose qui est ~2 fois plus petit qu’un cheveu…</a:t>
              </a:r>
            </a:p>
          </p:txBody>
        </p:sp>
      </p:grpSp>
      <p:cxnSp>
        <p:nvCxnSpPr>
          <p:cNvPr id="29" name="Connecteur droit avec flèche 28"/>
          <p:cNvCxnSpPr/>
          <p:nvPr/>
        </p:nvCxnSpPr>
        <p:spPr bwMode="auto">
          <a:xfrm>
            <a:off x="2124075" y="2060575"/>
            <a:ext cx="719138" cy="431799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 bwMode="auto">
          <a:xfrm>
            <a:off x="2268538" y="2060575"/>
            <a:ext cx="719137" cy="431799"/>
          </a:xfrm>
          <a:prstGeom prst="straightConnector1">
            <a:avLst/>
          </a:prstGeom>
          <a:ln w="127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73175F-1D6D-7273-51FD-A18B1BB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19" grpId="0" animBg="1"/>
      <p:bldP spid="20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8855075" y="6608763"/>
            <a:ext cx="3254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FFFF"/>
                </a:solidFill>
                <a:latin typeface="Estrangelo Edessa"/>
                <a:ea typeface="KaiTi"/>
                <a:cs typeface="Estrangelo Edessa"/>
              </a:rPr>
              <a:t>9</a:t>
            </a:r>
            <a:endParaRPr lang="fr-FR" sz="1200">
              <a:ea typeface="KaiTi"/>
              <a:cs typeface="Estrangelo Edessa"/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0" y="0"/>
            <a:ext cx="8160039" cy="695896"/>
          </a:xfrm>
          <a:prstGeom prst="rect">
            <a:avLst/>
          </a:prstGeom>
          <a:solidFill>
            <a:srgbClr val="0B005C"/>
          </a:solidFill>
          <a:ln>
            <a:noFill/>
          </a:ln>
        </p:spPr>
        <p:txBody>
          <a:bodyPr wrap="none" lIns="90000" tIns="46800" rIns="90000" bIns="46800" anchor="ctr"/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latin typeface="Arial"/>
                <a:cs typeface="Arial"/>
              </a:rPr>
              <a:t>Les collisions</a:t>
            </a:r>
            <a:endParaRPr sz="2800" dirty="0"/>
          </a:p>
        </p:txBody>
      </p:sp>
      <p:sp>
        <p:nvSpPr>
          <p:cNvPr id="13318" name="ZoneTexte 15"/>
          <p:cNvSpPr txBox="1">
            <a:spLocks noChangeArrowheads="1"/>
          </p:cNvSpPr>
          <p:nvPr/>
        </p:nvSpPr>
        <p:spPr bwMode="auto">
          <a:xfrm>
            <a:off x="107949" y="765175"/>
            <a:ext cx="8785225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Un paquet de protons fait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11 000 tours par seconde (</a:t>
            </a:r>
            <a:r>
              <a:rPr lang="fr-FR" b="1" i="1" dirty="0">
                <a:solidFill>
                  <a:schemeClr val="accent2"/>
                </a:solidFill>
                <a:cs typeface="Arial"/>
              </a:rPr>
              <a:t>1/4 le tour de la Terre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)</a:t>
            </a:r>
            <a:r>
              <a:rPr lang="fr-FR" dirty="0">
                <a:cs typeface="Arial"/>
              </a:rPr>
              <a:t>.  Pour chaque paquet, on peut donc avoir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10 000 collisions par seconde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272" name="ZoneTexte 15"/>
          <p:cNvSpPr txBox="1">
            <a:spLocks noChangeArrowheads="1"/>
          </p:cNvSpPr>
          <p:nvPr/>
        </p:nvSpPr>
        <p:spPr bwMode="auto">
          <a:xfrm>
            <a:off x="2378075" y="1619508"/>
            <a:ext cx="6545382" cy="369332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</a:rPr>
              <a:t>100 milliards de protons contre 100 milliards d’autres protons. </a:t>
            </a:r>
            <a:endParaRPr/>
          </a:p>
        </p:txBody>
      </p:sp>
      <p:sp>
        <p:nvSpPr>
          <p:cNvPr id="10331" name="ZoneTexte 15"/>
          <p:cNvSpPr txBox="1">
            <a:spLocks noChangeArrowheads="1"/>
          </p:cNvSpPr>
          <p:nvPr/>
        </p:nvSpPr>
        <p:spPr bwMode="auto">
          <a:xfrm>
            <a:off x="1120524" y="5530803"/>
            <a:ext cx="812062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→ Dans ces interactions, il y a peut-être celles qui nous intéressent.</a:t>
            </a:r>
          </a:p>
        </p:txBody>
      </p:sp>
      <p:sp>
        <p:nvSpPr>
          <p:cNvPr id="10332" name="ZoneTexte 15"/>
          <p:cNvSpPr txBox="1">
            <a:spLocks noChangeArrowheads="1"/>
          </p:cNvSpPr>
          <p:nvPr/>
        </p:nvSpPr>
        <p:spPr bwMode="auto">
          <a:xfrm>
            <a:off x="3646448" y="3680714"/>
            <a:ext cx="5524057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cs typeface="Arial"/>
              </a:rPr>
              <a:t>		→ Les protons sont bien plus</a:t>
            </a:r>
            <a:br>
              <a:rPr lang="fr-FR" dirty="0">
                <a:cs typeface="Arial"/>
              </a:rPr>
            </a:br>
            <a:r>
              <a:rPr lang="fr-FR" dirty="0">
                <a:cs typeface="Arial"/>
              </a:rPr>
              <a:t>		 petits que la taille des</a:t>
            </a:r>
            <a:br>
              <a:rPr lang="fr-FR" dirty="0">
                <a:cs typeface="Arial"/>
              </a:rPr>
            </a:br>
            <a:r>
              <a:rPr lang="fr-FR" dirty="0">
                <a:cs typeface="Arial"/>
              </a:rPr>
              <a:t>	 faisceaux. La plupart se croisent sans se voir. Il y aura en moyenne 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seulement une vingtaine d’interactions par croisement.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0333" name="Rectangle 9"/>
          <p:cNvSpPr>
            <a:spLocks noChangeArrowheads="1"/>
          </p:cNvSpPr>
          <p:nvPr/>
        </p:nvSpPr>
        <p:spPr bwMode="auto">
          <a:xfrm>
            <a:off x="395289" y="5949950"/>
            <a:ext cx="799313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/>
              </a:defRPr>
            </a:lvl1pPr>
            <a:lvl2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/>
              </a:defRPr>
            </a:lvl2pPr>
            <a:lvl3pPr>
              <a:spcBef>
                <a:spcPts val="0"/>
              </a:spcBef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/>
              </a:defRPr>
            </a:lvl3pPr>
            <a:lvl4pPr>
              <a:spcBef>
                <a:spcPts val="0"/>
              </a:spcBef>
              <a:buFont typeface="Arial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4pPr>
            <a:lvl5pPr>
              <a:spcBef>
                <a:spcPts val="0"/>
              </a:spcBef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Font typeface="Arial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Times New Roman"/>
              <a:buNone/>
              <a:defRPr/>
            </a:pPr>
            <a:r>
              <a:rPr lang="en-GB" sz="1800" dirty="0">
                <a:latin typeface="Arial"/>
                <a:ea typeface="KaiTi"/>
                <a:cs typeface="Arial"/>
              </a:rPr>
              <a:t>→ Pour savoir </a:t>
            </a:r>
            <a:r>
              <a:rPr lang="en-GB" sz="1800" dirty="0" err="1">
                <a:latin typeface="Arial"/>
                <a:ea typeface="KaiTi"/>
                <a:cs typeface="Arial"/>
              </a:rPr>
              <a:t>ce</a:t>
            </a:r>
            <a:r>
              <a:rPr lang="en-GB" sz="1800" dirty="0">
                <a:latin typeface="Arial"/>
                <a:ea typeface="KaiTi"/>
                <a:cs typeface="Arial"/>
              </a:rPr>
              <a:t> qui </a:t>
            </a:r>
            <a:r>
              <a:rPr lang="en-GB" sz="1800" dirty="0" err="1">
                <a:latin typeface="Arial"/>
                <a:ea typeface="KaiTi"/>
                <a:cs typeface="Arial"/>
              </a:rPr>
              <a:t>s’est</a:t>
            </a:r>
            <a:r>
              <a:rPr lang="en-GB" sz="1800" dirty="0">
                <a:latin typeface="Arial"/>
                <a:ea typeface="KaiTi"/>
                <a:cs typeface="Arial"/>
              </a:rPr>
              <a:t> passé, on place </a:t>
            </a:r>
            <a:r>
              <a:rPr lang="en-GB" sz="1800" dirty="0" err="1">
                <a:latin typeface="Arial"/>
                <a:ea typeface="KaiTi"/>
                <a:cs typeface="Arial"/>
              </a:rPr>
              <a:t>autour</a:t>
            </a:r>
            <a:r>
              <a:rPr lang="en-GB" sz="1800" dirty="0">
                <a:latin typeface="Arial"/>
                <a:ea typeface="KaiTi"/>
                <a:cs typeface="Arial"/>
              </a:rPr>
              <a:t> du lieu de la collision un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système</a:t>
            </a:r>
            <a:r>
              <a:rPr lang="en-GB" sz="1800" b="1" dirty="0">
                <a:solidFill>
                  <a:schemeClr val="accent2"/>
                </a:solidFill>
                <a:latin typeface="Arial"/>
                <a:ea typeface="KaiTi"/>
                <a:cs typeface="Arial"/>
              </a:rPr>
              <a:t> de </a:t>
            </a:r>
            <a:r>
              <a:rPr lang="en-GB" sz="1800" b="1" dirty="0" err="1">
                <a:solidFill>
                  <a:schemeClr val="accent2"/>
                </a:solidFill>
                <a:latin typeface="Arial"/>
                <a:ea typeface="KaiTi"/>
                <a:cs typeface="Arial"/>
              </a:rPr>
              <a:t>détection</a:t>
            </a:r>
            <a:r>
              <a:rPr lang="en-GB" sz="1800" dirty="0">
                <a:latin typeface="Arial"/>
                <a:ea typeface="KaiTi"/>
                <a:cs typeface="Arial"/>
              </a:rPr>
              <a:t>. Un peu </a:t>
            </a:r>
            <a:r>
              <a:rPr lang="en-GB" sz="1800" dirty="0" err="1">
                <a:latin typeface="Arial"/>
                <a:ea typeface="KaiTi"/>
                <a:cs typeface="Arial"/>
              </a:rPr>
              <a:t>comme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une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caméra</a:t>
            </a:r>
            <a:r>
              <a:rPr lang="en-GB" sz="1800" dirty="0">
                <a:latin typeface="Arial"/>
                <a:ea typeface="KaiTi"/>
                <a:cs typeface="Arial"/>
              </a:rPr>
              <a:t>, </a:t>
            </a:r>
            <a:r>
              <a:rPr lang="en-GB" sz="1800" dirty="0" err="1">
                <a:latin typeface="Arial"/>
                <a:ea typeface="KaiTi"/>
                <a:cs typeface="Arial"/>
              </a:rPr>
              <a:t>mais</a:t>
            </a:r>
            <a:r>
              <a:rPr lang="en-GB" sz="1800" dirty="0">
                <a:latin typeface="Arial"/>
                <a:ea typeface="KaiTi"/>
                <a:cs typeface="Arial"/>
              </a:rPr>
              <a:t> </a:t>
            </a:r>
            <a:r>
              <a:rPr lang="en-GB" sz="1800" dirty="0" err="1">
                <a:latin typeface="Arial"/>
                <a:ea typeface="KaiTi"/>
                <a:cs typeface="Arial"/>
              </a:rPr>
              <a:t>en</a:t>
            </a:r>
            <a:r>
              <a:rPr lang="en-GB" sz="1800" dirty="0">
                <a:latin typeface="Arial"/>
                <a:ea typeface="KaiTi"/>
                <a:cs typeface="Arial"/>
              </a:rPr>
              <a:t> un peu plus </a:t>
            </a:r>
            <a:r>
              <a:rPr lang="en-GB" sz="1800" dirty="0" err="1">
                <a:latin typeface="Arial"/>
                <a:ea typeface="KaiTi"/>
                <a:cs typeface="Arial"/>
              </a:rPr>
              <a:t>compliqué</a:t>
            </a:r>
            <a:r>
              <a:rPr lang="en-GB" sz="1800" dirty="0">
                <a:latin typeface="Arial"/>
                <a:ea typeface="KaiTi"/>
                <a:cs typeface="Arial"/>
              </a:rPr>
              <a:t>... </a:t>
            </a:r>
            <a:endParaRPr sz="1800" dirty="0"/>
          </a:p>
        </p:txBody>
      </p:sp>
      <p:grpSp>
        <p:nvGrpSpPr>
          <p:cNvPr id="2" name="Groupe 76"/>
          <p:cNvGrpSpPr/>
          <p:nvPr/>
        </p:nvGrpSpPr>
        <p:grpSpPr bwMode="auto">
          <a:xfrm>
            <a:off x="1009650" y="1798638"/>
            <a:ext cx="1162050" cy="1343025"/>
            <a:chOff x="1010280" y="1988840"/>
            <a:chExt cx="1161302" cy="1341991"/>
          </a:xfrm>
        </p:grpSpPr>
        <p:grpSp>
          <p:nvGrpSpPr>
            <p:cNvPr id="13522" name="Groupe 56"/>
            <p:cNvGrpSpPr/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52" name="Ellipse 51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523" name="Groupe 57"/>
            <p:cNvGrpSpPr/>
            <p:nvPr/>
          </p:nvGrpSpPr>
          <p:grpSpPr bwMode="auto">
            <a:xfrm rot="5878395">
              <a:off x="1595518" y="2375364"/>
              <a:ext cx="720080" cy="432048"/>
              <a:chOff x="1331640" y="1988840"/>
              <a:chExt cx="720080" cy="432048"/>
            </a:xfrm>
          </p:grpSpPr>
          <p:sp>
            <p:nvSpPr>
              <p:cNvPr id="59" name="Ellipse 58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524" name="Groupe 64"/>
            <p:cNvGrpSpPr/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66" name="Ellipse 65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525" name="Groupe 70"/>
            <p:cNvGrpSpPr/>
            <p:nvPr/>
          </p:nvGrpSpPr>
          <p:grpSpPr bwMode="auto">
            <a:xfrm rot="4432050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72" name="Ellipse 71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Ellipse 72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Ellipse 73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Ellipse 75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grpSp>
        <p:nvGrpSpPr>
          <p:cNvPr id="7" name="Groupe 77"/>
          <p:cNvGrpSpPr/>
          <p:nvPr/>
        </p:nvGrpSpPr>
        <p:grpSpPr bwMode="auto">
          <a:xfrm rot="8614087">
            <a:off x="6948488" y="1773238"/>
            <a:ext cx="1160462" cy="1341437"/>
            <a:chOff x="1010280" y="1988840"/>
            <a:chExt cx="1161302" cy="1341991"/>
          </a:xfrm>
        </p:grpSpPr>
        <p:grpSp>
          <p:nvGrpSpPr>
            <p:cNvPr id="13458" name="Groupe 78"/>
            <p:cNvGrpSpPr/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98" name="Ellipse 97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9" name="Ellipse 98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0" name="Ellipse 99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1" name="Ellipse 100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2" name="Ellipse 101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459" name="Groupe 79"/>
            <p:cNvGrpSpPr/>
            <p:nvPr/>
          </p:nvGrpSpPr>
          <p:grpSpPr bwMode="auto">
            <a:xfrm rot="5878395">
              <a:off x="1595518" y="2375365"/>
              <a:ext cx="720080" cy="432048"/>
              <a:chOff x="1331640" y="1988840"/>
              <a:chExt cx="720080" cy="432048"/>
            </a:xfrm>
          </p:grpSpPr>
          <p:sp>
            <p:nvSpPr>
              <p:cNvPr id="93" name="Ellipse 92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5" name="Ellipse 94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6" name="Ellipse 95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7" name="Ellipse 96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460" name="Groupe 80"/>
            <p:cNvGrpSpPr/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88" name="Ellipse 87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0" name="Ellipse 89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461" name="Groupe 81"/>
            <p:cNvGrpSpPr/>
            <p:nvPr/>
          </p:nvGrpSpPr>
          <p:grpSpPr bwMode="auto">
            <a:xfrm rot="4432050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83" name="Ellipse 82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5" name="Ellipse 84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104" name="Ellipse 103"/>
          <p:cNvSpPr/>
          <p:nvPr/>
        </p:nvSpPr>
        <p:spPr bwMode="auto">
          <a:xfrm>
            <a:off x="4067944" y="3068960"/>
            <a:ext cx="648072" cy="648072"/>
          </a:xfrm>
          <a:prstGeom prst="ellips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FFFDD7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>
                <a:solidFill>
                  <a:schemeClr val="tx1"/>
                </a:solidFill>
              </a:rPr>
              <a:t>Z</a:t>
            </a:r>
            <a:endParaRPr lang="fr-FR" sz="1400" b="1">
              <a:solidFill>
                <a:schemeClr val="tx1"/>
              </a:solidFill>
              <a:latin typeface="Symbol"/>
            </a:endParaRPr>
          </a:p>
        </p:txBody>
      </p:sp>
      <p:grpSp>
        <p:nvGrpSpPr>
          <p:cNvPr id="12" name="Groupe 104"/>
          <p:cNvGrpSpPr/>
          <p:nvPr/>
        </p:nvGrpSpPr>
        <p:grpSpPr bwMode="auto">
          <a:xfrm>
            <a:off x="3779838" y="2781300"/>
            <a:ext cx="1141412" cy="1341438"/>
            <a:chOff x="1010280" y="1988840"/>
            <a:chExt cx="1141325" cy="1341991"/>
          </a:xfrm>
        </p:grpSpPr>
        <p:grpSp>
          <p:nvGrpSpPr>
            <p:cNvPr id="13397" name="Groupe 105"/>
            <p:cNvGrpSpPr/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125" name="Ellipse 124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6" name="Ellipse 125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7" name="Ellipse 126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8" name="Ellipse 127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9" name="Ellipse 128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398" name="Groupe 106"/>
            <p:cNvGrpSpPr/>
            <p:nvPr/>
          </p:nvGrpSpPr>
          <p:grpSpPr bwMode="auto">
            <a:xfrm rot="5878395">
              <a:off x="1719557" y="2517990"/>
              <a:ext cx="432048" cy="432048"/>
              <a:chOff x="1619672" y="1988840"/>
              <a:chExt cx="432048" cy="432048"/>
            </a:xfrm>
          </p:grpSpPr>
          <p:sp>
            <p:nvSpPr>
              <p:cNvPr id="120" name="Ellipse 119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1" name="Ellipse 120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2" name="Ellipse 121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3" name="Ellipse 122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399" name="Groupe 107"/>
            <p:cNvGrpSpPr/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115" name="Ellipse 114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6" name="Ellipse 115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7" name="Ellipse 116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8" name="Ellipse 117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9" name="Ellipse 118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400" name="Groupe 108"/>
            <p:cNvGrpSpPr/>
            <p:nvPr/>
          </p:nvGrpSpPr>
          <p:grpSpPr bwMode="auto">
            <a:xfrm rot="4432050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110" name="Ellipse 109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1" name="Ellipse 110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2" name="Ellipse 111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3" name="Ellipse 112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4" name="Ellipse 113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grpSp>
        <p:nvGrpSpPr>
          <p:cNvPr id="17" name="Groupe 129"/>
          <p:cNvGrpSpPr/>
          <p:nvPr/>
        </p:nvGrpSpPr>
        <p:grpSpPr bwMode="auto">
          <a:xfrm rot="8752431">
            <a:off x="3779838" y="2781300"/>
            <a:ext cx="1141412" cy="1341438"/>
            <a:chOff x="1010280" y="1988840"/>
            <a:chExt cx="1141325" cy="1341991"/>
          </a:xfrm>
        </p:grpSpPr>
        <p:grpSp>
          <p:nvGrpSpPr>
            <p:cNvPr id="13336" name="Groupe 130"/>
            <p:cNvGrpSpPr/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150" name="Ellipse 149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1" name="Ellipse 150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2" name="Ellipse 151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3" name="Ellipse 152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4" name="Ellipse 153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337" name="Groupe 131"/>
            <p:cNvGrpSpPr/>
            <p:nvPr/>
          </p:nvGrpSpPr>
          <p:grpSpPr bwMode="auto">
            <a:xfrm rot="5878395">
              <a:off x="1719557" y="2517989"/>
              <a:ext cx="432048" cy="432048"/>
              <a:chOff x="1619672" y="1988840"/>
              <a:chExt cx="432048" cy="432048"/>
            </a:xfrm>
          </p:grpSpPr>
          <p:sp>
            <p:nvSpPr>
              <p:cNvPr id="145" name="Ellipse 144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6" name="Ellipse 145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7" name="Ellipse 146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8" name="Ellipse 147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338" name="Groupe 132"/>
            <p:cNvGrpSpPr/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140" name="Ellipse 139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1" name="Ellipse 140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2" name="Ellipse 141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3" name="Ellipse 142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4" name="Ellipse 143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3339" name="Groupe 133"/>
            <p:cNvGrpSpPr/>
            <p:nvPr/>
          </p:nvGrpSpPr>
          <p:grpSpPr bwMode="auto">
            <a:xfrm rot="4432050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135" name="Ellipse 134"/>
              <p:cNvSpPr/>
              <p:nvPr/>
            </p:nvSpPr>
            <p:spPr bwMode="auto">
              <a:xfrm>
                <a:off x="1619672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6" name="Ellipse 135"/>
              <p:cNvSpPr/>
              <p:nvPr/>
            </p:nvSpPr>
            <p:spPr bwMode="auto">
              <a:xfrm>
                <a:off x="1907704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7" name="Ellipse 136"/>
              <p:cNvSpPr/>
              <p:nvPr/>
            </p:nvSpPr>
            <p:spPr bwMode="auto">
              <a:xfrm>
                <a:off x="1835696" y="220486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8" name="Ellipse 137"/>
              <p:cNvSpPr/>
              <p:nvPr/>
            </p:nvSpPr>
            <p:spPr bwMode="auto">
              <a:xfrm>
                <a:off x="1619672" y="2276872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9" name="Ellipse 138"/>
              <p:cNvSpPr/>
              <p:nvPr/>
            </p:nvSpPr>
            <p:spPr bwMode="auto">
              <a:xfrm>
                <a:off x="1331640" y="19888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156" name="Ellipse 155"/>
          <p:cNvSpPr/>
          <p:nvPr/>
        </p:nvSpPr>
        <p:spPr bwMode="auto">
          <a:xfrm>
            <a:off x="4355976" y="3140968"/>
            <a:ext cx="288032" cy="288032"/>
          </a:xfrm>
          <a:prstGeom prst="ellipse">
            <a:avLst/>
          </a:prstGeom>
          <a:gradFill>
            <a:gsLst>
              <a:gs pos="0">
                <a:srgbClr val="002060"/>
              </a:gs>
              <a:gs pos="50000">
                <a:srgbClr val="7030A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>
                <a:latin typeface="Symbol"/>
              </a:rPr>
              <a:t>m</a:t>
            </a:r>
            <a:endParaRPr/>
          </a:p>
        </p:txBody>
      </p:sp>
      <p:sp>
        <p:nvSpPr>
          <p:cNvPr id="157" name="Ellipse 156"/>
          <p:cNvSpPr/>
          <p:nvPr/>
        </p:nvSpPr>
        <p:spPr bwMode="auto">
          <a:xfrm>
            <a:off x="4139952" y="3429000"/>
            <a:ext cx="288032" cy="288032"/>
          </a:xfrm>
          <a:prstGeom prst="ellipse">
            <a:avLst/>
          </a:prstGeom>
          <a:gradFill>
            <a:gsLst>
              <a:gs pos="0">
                <a:srgbClr val="002060"/>
              </a:gs>
              <a:gs pos="50000">
                <a:srgbClr val="7030A0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>
                <a:latin typeface="Symbol"/>
              </a:rPr>
              <a:t>m</a:t>
            </a:r>
            <a:endParaRPr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509D6F-877B-DE1F-5453-1B485657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A677C-DD35-44D6-ACE3-94CE099D4148}" type="slidenum">
              <a:rPr lang="fr-FR" smtClean="0"/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9005E-6 L 0.31024 0.139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69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5423E-6 L -0.33906 0.1436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7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0324 L -0.57482 0.2454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124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324 L 0.62344 0.2769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7" y="13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7436E-6 L -0.30712 0.5666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283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2105 L 0.24427 -0.503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6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0331" grpId="0"/>
      <p:bldP spid="10332" grpId="0"/>
      <p:bldP spid="10333" grpId="0"/>
    </p:bldLst>
  </p:timing>
</p:sld>
</file>

<file path=ppt/theme/theme1.xml><?xml version="1.0" encoding="utf-8"?>
<a:theme xmlns:a="http://schemas.openxmlformats.org/drawingml/2006/main" name="Thème2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̀me2" id="{98D43C58-151A-3345-9CD9-07425183936D}" vid="{6A82D8C9-AB97-3542-8251-D0BF6C880E0B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Thème2</Template>
  <TotalTime>91</TotalTime>
  <Words>1967</Words>
  <Application>Microsoft Macintosh PowerPoint</Application>
  <PresentationFormat>Affichage à l'écran (4:3)</PresentationFormat>
  <Paragraphs>236</Paragraphs>
  <Slides>29</Slides>
  <Notes>29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9" baseType="lpstr">
      <vt:lpstr>KaiTi</vt:lpstr>
      <vt:lpstr>Arial</vt:lpstr>
      <vt:lpstr>Calibri</vt:lpstr>
      <vt:lpstr>Copperplate Gothic Light</vt:lpstr>
      <vt:lpstr>Estrangelo Edessa</vt:lpstr>
      <vt:lpstr>Symbol</vt:lpstr>
      <vt:lpstr>Tahoma</vt:lpstr>
      <vt:lpstr>Times New Roman</vt:lpstr>
      <vt:lpstr>Thème2</vt:lpstr>
      <vt:lpstr>oleObj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LHC en 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sviret</dc:creator>
  <cp:lastModifiedBy>Stephanie Beauceron</cp:lastModifiedBy>
  <cp:revision>673</cp:revision>
  <dcterms:created xsi:type="dcterms:W3CDTF">2007-09-19T09:34:43Z</dcterms:created>
  <dcterms:modified xsi:type="dcterms:W3CDTF">2025-03-24T20:36:39Z</dcterms:modified>
</cp:coreProperties>
</file>