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75" r:id="rId3"/>
    <p:sldId id="317" r:id="rId4"/>
    <p:sldId id="309" r:id="rId5"/>
    <p:sldId id="318" r:id="rId6"/>
    <p:sldId id="310" r:id="rId7"/>
    <p:sldId id="295" r:id="rId8"/>
    <p:sldId id="257" r:id="rId9"/>
    <p:sldId id="258" r:id="rId10"/>
    <p:sldId id="311" r:id="rId11"/>
    <p:sldId id="285" r:id="rId12"/>
    <p:sldId id="290" r:id="rId13"/>
    <p:sldId id="286" r:id="rId14"/>
    <p:sldId id="287" r:id="rId15"/>
    <p:sldId id="292" r:id="rId16"/>
    <p:sldId id="288" r:id="rId17"/>
    <p:sldId id="291" r:id="rId18"/>
    <p:sldId id="260" r:id="rId19"/>
    <p:sldId id="262" r:id="rId20"/>
    <p:sldId id="293" r:id="rId21"/>
    <p:sldId id="294" r:id="rId22"/>
    <p:sldId id="261" r:id="rId23"/>
    <p:sldId id="26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99"/>
    <a:srgbClr val="000099"/>
    <a:srgbClr val="CC0066"/>
    <a:srgbClr val="6633CC"/>
    <a:srgbClr val="13E415"/>
    <a:srgbClr val="E409DF"/>
    <a:srgbClr val="6699FF"/>
    <a:srgbClr val="00CC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3"/>
    <p:restoredTop sz="96327" autoAdjust="0"/>
  </p:normalViewPr>
  <p:slideViewPr>
    <p:cSldViewPr snapToGrid="0" snapToObjects="1">
      <p:cViewPr varScale="1">
        <p:scale>
          <a:sx n="124" d="100"/>
          <a:sy n="124" d="100"/>
        </p:scale>
        <p:origin x="172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3E5E58-8D0E-3946-B46E-3431EAC1B906}" type="datetimeFigureOut">
              <a:rPr lang="en-US" smtClean="0"/>
              <a:pPr/>
              <a:t>3/24/25</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8B4FF8-0AA4-2B47-B6D4-7E3554708904}" type="slidenum">
              <a:rPr lang="fr-FR" smtClean="0"/>
              <a:pPr/>
              <a:t>‹N°›</a:t>
            </a:fld>
            <a:endParaRPr lang="fr-FR"/>
          </a:p>
        </p:txBody>
      </p:sp>
    </p:spTree>
    <p:extLst>
      <p:ext uri="{BB962C8B-B14F-4D97-AF65-F5344CB8AC3E}">
        <p14:creationId xmlns:p14="http://schemas.microsoft.com/office/powerpoint/2010/main" val="3066173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3CF798-303A-9043-8EC4-31B682A1E654}" type="datetimeFigureOut">
              <a:rPr lang="en-US" smtClean="0"/>
              <a:pPr/>
              <a:t>3/24/25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3FD224-2880-6843-8799-B0B3E8C191FE}" type="slidenum">
              <a:rPr lang="en-US" smtClean="0"/>
              <a:pPr/>
              <a:t>‹N°›</a:t>
            </a:fld>
            <a:endParaRPr lang="en-US" dirty="0"/>
          </a:p>
        </p:txBody>
      </p:sp>
    </p:spTree>
    <p:extLst>
      <p:ext uri="{BB962C8B-B14F-4D97-AF65-F5344CB8AC3E}">
        <p14:creationId xmlns:p14="http://schemas.microsoft.com/office/powerpoint/2010/main" val="29690608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83522C3-3E53-E042-9FCB-648102743BB2}" type="slidenum">
              <a:rPr lang="fr-FR" smtClean="0"/>
              <a:t>3</a:t>
            </a:fld>
            <a:endParaRPr lang="fr-FR" dirty="0"/>
          </a:p>
        </p:txBody>
      </p:sp>
    </p:spTree>
    <p:extLst>
      <p:ext uri="{BB962C8B-B14F-4D97-AF65-F5344CB8AC3E}">
        <p14:creationId xmlns:p14="http://schemas.microsoft.com/office/powerpoint/2010/main" val="130280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1746"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extLst>
      <p:ext uri="{BB962C8B-B14F-4D97-AF65-F5344CB8AC3E}">
        <p14:creationId xmlns:p14="http://schemas.microsoft.com/office/powerpoint/2010/main" val="138896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extLst>
      <p:ext uri="{BB962C8B-B14F-4D97-AF65-F5344CB8AC3E}">
        <p14:creationId xmlns:p14="http://schemas.microsoft.com/office/powerpoint/2010/main" val="386754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2770"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extLst>
      <p:ext uri="{BB962C8B-B14F-4D97-AF65-F5344CB8AC3E}">
        <p14:creationId xmlns:p14="http://schemas.microsoft.com/office/powerpoint/2010/main" val="112646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a:latin typeface="Times New Roman" pitchFamily="17" charset="0"/>
              <a:ea typeface="ＭＳ Ｐゴシック" pitchFamily="17" charset="-128"/>
            </a:endParaRPr>
          </a:p>
        </p:txBody>
      </p:sp>
    </p:spTree>
    <p:extLst>
      <p:ext uri="{BB962C8B-B14F-4D97-AF65-F5344CB8AC3E}">
        <p14:creationId xmlns:p14="http://schemas.microsoft.com/office/powerpoint/2010/main" val="361665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a:latin typeface="Times New Roman" pitchFamily="17" charset="0"/>
              <a:ea typeface="ＭＳ Ｐゴシック" pitchFamily="17" charset="-128"/>
            </a:endParaRPr>
          </a:p>
        </p:txBody>
      </p:sp>
    </p:spTree>
    <p:extLst>
      <p:ext uri="{BB962C8B-B14F-4D97-AF65-F5344CB8AC3E}">
        <p14:creationId xmlns:p14="http://schemas.microsoft.com/office/powerpoint/2010/main" val="261608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a:latin typeface="Times New Roman" pitchFamily="17" charset="0"/>
              <a:ea typeface="ＭＳ Ｐゴシック" pitchFamily="1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17ECDF0-8189-2146-AF72-4B808CDD28C1}" type="slidenum">
              <a:rPr lang="en-GB"/>
              <a:pPr/>
              <a:t>4</a:t>
            </a:fld>
            <a:endParaRPr lang="en-GB"/>
          </a:p>
        </p:txBody>
      </p:sp>
      <p:sp>
        <p:nvSpPr>
          <p:cNvPr id="205827"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pPr defTabSz="919163"/>
            <a:fld id="{C8F3FD3A-2F44-9A47-86BA-542EE0E0ECA8}" type="slidenum">
              <a:rPr lang="en-GB"/>
              <a:pPr defTabSz="919163"/>
              <a:t>6</a:t>
            </a:fld>
            <a:endParaRPr lang="en-GB"/>
          </a:p>
        </p:txBody>
      </p:sp>
      <p:sp>
        <p:nvSpPr>
          <p:cNvPr id="21606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31536DE-F21B-254A-AA7C-BDF9B9EDFFD7}" type="slidenum">
              <a:rPr lang="fr-FR"/>
              <a:pPr/>
              <a:t>7</a:t>
            </a:fld>
            <a:endParaRPr lang="fr-FR"/>
          </a:p>
        </p:txBody>
      </p:sp>
      <p:sp>
        <p:nvSpPr>
          <p:cNvPr id="18435" name="Rectangle 2"/>
          <p:cNvSpPr>
            <a:spLocks noGrp="1" noRot="1" noChangeAspect="1" noChangeArrowheads="1"/>
          </p:cNvSpPr>
          <p:nvPr>
            <p:ph type="sldImg"/>
          </p:nvPr>
        </p:nvSpPr>
        <p:spPr>
          <a:xfrm>
            <a:off x="1141413" y="685800"/>
            <a:ext cx="4573587" cy="3430588"/>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a:t>LHC en cours de construction, d</a:t>
            </a:r>
            <a:r>
              <a:rPr lang="fr-FR" altLang="ja-JP"/>
              <a:t>émarrage fin 2007</a:t>
            </a:r>
          </a:p>
          <a:p>
            <a:pPr eaLnBrk="1" hangingPunct="1"/>
            <a:r>
              <a:rPr lang="fr-FR" altLang="ja-JP"/>
              <a:t>CMS en cours de construction démarrage pour la physique en 2008</a:t>
            </a: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r>
              <a:rPr lang="en-US">
                <a:latin typeface="Times New Roman" pitchFamily="17" charset="0"/>
                <a:ea typeface="ＭＳ Ｐゴシック" pitchFamily="17" charset="-128"/>
              </a:rPr>
              <a:t>In fact the reality is much more exciting - a summary of some of the most exciting facts about CERN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a:latin typeface="Times New Roman" pitchFamily="17" charset="0"/>
              <a:ea typeface="ＭＳ Ｐゴシック" pitchFamily="1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C1059-9216-8A42-B70A-66F9EB41D947}" type="slidenum">
              <a:rPr lang="fr-FR"/>
              <a:pPr/>
              <a:t>10</a:t>
            </a:fld>
            <a:endParaRPr lang="fr-FR"/>
          </a:p>
        </p:txBody>
      </p:sp>
      <p:sp>
        <p:nvSpPr>
          <p:cNvPr id="395266" name="Text Box 2"/>
          <p:cNvSpPr txBox="1">
            <a:spLocks noGrp="1" noRot="1" noChangeAspect="1" noChangeArrowheads="1" noTextEdit="1"/>
          </p:cNvSpPr>
          <p:nvPr>
            <p:ph type="sldImg"/>
          </p:nvPr>
        </p:nvSpPr>
        <p:spPr>
          <a:xfrm>
            <a:off x="0" y="695325"/>
            <a:ext cx="1588" cy="1588"/>
          </a:xfrm>
          <a:ln/>
          <a:extLst>
            <a:ext uri="{FAA26D3D-D897-4be2-8F04-BA451C77F1D7}">
              <ma14:placeholderFlag xmlns:ma14="http://schemas.microsoft.com/office/mac/drawingml/2011/main" xmlns="" val="1"/>
            </a:ext>
          </a:extLst>
        </p:spPr>
      </p:sp>
      <p:sp>
        <p:nvSpPr>
          <p:cNvPr id="395267" name="Text Box 3"/>
          <p:cNvSpPr txBox="1">
            <a:spLocks noGrp="1" noChangeArrowheads="1"/>
          </p:cNvSpPr>
          <p:nvPr>
            <p:ph type="body" idx="1"/>
          </p:nvPr>
        </p:nvSpPr>
        <p:spPr>
          <a:xfrm>
            <a:off x="685480" y="4343693"/>
            <a:ext cx="5487042" cy="4115385"/>
          </a:xfrm>
          <a:ln/>
          <a:extLst>
            <a:ext uri="{91240B29-F687-4f45-9708-019B960494DF}">
              <a14:hiddenLine xmlns:a14="http://schemas.microsoft.com/office/drawing/2010/main" xmlns="" w="9525">
                <a:solidFill>
                  <a:srgbClr val="808080"/>
                </a:solidFill>
                <a:round/>
                <a:headEnd/>
                <a:tailEnd/>
              </a14:hiddenLine>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extLst>
      <p:ext uri="{BB962C8B-B14F-4D97-AF65-F5344CB8AC3E}">
        <p14:creationId xmlns:p14="http://schemas.microsoft.com/office/powerpoint/2010/main" val="419262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0722"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extLst>
      <p:ext uri="{BB962C8B-B14F-4D97-AF65-F5344CB8AC3E}">
        <p14:creationId xmlns:p14="http://schemas.microsoft.com/office/powerpoint/2010/main" val="3444864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A41447-15BB-1940-ADF3-2B0E5A0CD2B2}" type="datetime1">
              <a:rPr lang="fr-FR" smtClean="0"/>
              <a:t>24/03/2025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752DBC4-3753-084B-A85A-391A694AE64B}" type="slidenum">
              <a:rPr lang="en-US" smtClean="0"/>
              <a:pPr/>
              <a:t>‹N°›</a:t>
            </a:fld>
            <a:endParaRPr lang="en-US" dirty="0"/>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209589-D980-D244-86D5-868D588DFA5E}" type="datetime1">
              <a:rPr lang="fr-FR" smtClean="0"/>
              <a:t>24/03/2025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752DBC4-3753-084B-A85A-391A694AE64B}" type="slidenum">
              <a:rPr lang="en-US" smtClean="0"/>
              <a:pPr/>
              <a:t>‹N°›</a:t>
            </a:fld>
            <a:endParaRPr lang="en-US" dirty="0"/>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20000"/>
          </a:blip>
          <a:stretch>
            <a:fillRect/>
          </a:stretch>
        </p:blipFill>
        <p:spPr>
          <a:xfrm>
            <a:off x="10" y="-2448"/>
            <a:ext cx="9141069" cy="684365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50608A9-F198-EC47-9149-BACA89A43755}" type="datetime1">
              <a:rPr lang="fr-FR" smtClean="0"/>
              <a:t>24/03/2025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752DBC4-3753-084B-A85A-391A694AE64B}" type="slidenum">
              <a:rPr lang="en-US" smtClean="0"/>
              <a:pPr/>
              <a:t>‹N°›</a:t>
            </a:fld>
            <a:endParaRPr lang="en-US" dirty="0"/>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p>
            <a:fld id="{32D02E7E-176F-C444-8E9B-257836587DCC}" type="datetime1">
              <a:rPr lang="fr-FR" smtClean="0"/>
              <a:t>24/03/2025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‹N°›</a:t>
            </a:fld>
            <a:endParaRPr lang="en-US" dirty="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‹N°›</a:t>
            </a:fld>
            <a:endParaRPr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6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42529" y="6492875"/>
            <a:ext cx="801472" cy="365125"/>
          </a:xfrm>
          <a:prstGeom prst="rect">
            <a:avLst/>
          </a:prstGeom>
        </p:spPr>
        <p:txBody>
          <a:bodyPr vert="horz" lIns="91440" tIns="45720" rIns="91440" bIns="45720" rtlCol="0" anchor="ctr"/>
          <a:lstStyle>
            <a:lvl1pPr algn="r">
              <a:defRPr sz="1200" b="1" i="0">
                <a:solidFill>
                  <a:srgbClr val="6633CC"/>
                </a:solidFill>
                <a:latin typeface="Tahoma"/>
                <a:cs typeface="Tahoma"/>
              </a:defRPr>
            </a:lvl1pPr>
          </a:lstStyle>
          <a:p>
            <a:fld id="{D752DBC4-3753-084B-A85A-391A694AE64B}"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2" r:id="rId5"/>
  </p:sldLayoutIdLst>
  <p:transition>
    <p:random/>
  </p:transition>
  <p:hf hdr="0" ftr="0" dt="0"/>
  <p:txStyles>
    <p:titleStyle>
      <a:lvl1pPr algn="ctr" defTabSz="457200" rtl="0" eaLnBrk="1" latinLnBrk="0" hangingPunct="1">
        <a:spcBef>
          <a:spcPct val="0"/>
        </a:spcBef>
        <a:buNone/>
        <a:defRPr sz="4400" b="1" i="0" kern="1200">
          <a:solidFill>
            <a:srgbClr val="CC0066"/>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b="1" i="0" kern="1200">
          <a:solidFill>
            <a:srgbClr val="000099"/>
          </a:solidFill>
          <a:latin typeface="Tahoma"/>
          <a:ea typeface="+mn-ea"/>
          <a:cs typeface="Tahoma"/>
        </a:defRPr>
      </a:lvl1pPr>
      <a:lvl2pPr marL="742950" indent="-285750" algn="l" defTabSz="457200" rtl="0" eaLnBrk="1" latinLnBrk="0" hangingPunct="1">
        <a:spcBef>
          <a:spcPct val="20000"/>
        </a:spcBef>
        <a:buFont typeface="Arial"/>
        <a:buChar char="–"/>
        <a:defRPr sz="2800" b="1" i="0" kern="1200">
          <a:solidFill>
            <a:srgbClr val="000099"/>
          </a:solidFill>
          <a:latin typeface="Tahoma"/>
          <a:ea typeface="+mn-ea"/>
          <a:cs typeface="Tahoma"/>
        </a:defRPr>
      </a:lvl2pPr>
      <a:lvl3pPr marL="1143000" indent="-228600" algn="l" defTabSz="457200" rtl="0" eaLnBrk="1" latinLnBrk="0" hangingPunct="1">
        <a:spcBef>
          <a:spcPct val="20000"/>
        </a:spcBef>
        <a:buFont typeface="Arial"/>
        <a:buChar char="•"/>
        <a:defRPr sz="2400" b="1" i="0" kern="1200">
          <a:solidFill>
            <a:srgbClr val="000099"/>
          </a:solidFill>
          <a:latin typeface="Tahoma"/>
          <a:ea typeface="+mn-ea"/>
          <a:cs typeface="Tahoma"/>
        </a:defRPr>
      </a:lvl3pPr>
      <a:lvl4pPr marL="1600200" indent="-228600" algn="l" defTabSz="457200" rtl="0" eaLnBrk="1" latinLnBrk="0" hangingPunct="1">
        <a:spcBef>
          <a:spcPct val="20000"/>
        </a:spcBef>
        <a:buFont typeface="Arial"/>
        <a:buChar char="–"/>
        <a:defRPr sz="2000" b="1" i="0" kern="1200">
          <a:solidFill>
            <a:srgbClr val="000099"/>
          </a:solidFill>
          <a:latin typeface="Tahoma"/>
          <a:ea typeface="+mn-ea"/>
          <a:cs typeface="Tahoma"/>
        </a:defRPr>
      </a:lvl4pPr>
      <a:lvl5pPr marL="2057400" indent="-228600" algn="l" defTabSz="457200" rtl="0" eaLnBrk="1" latinLnBrk="0" hangingPunct="1">
        <a:spcBef>
          <a:spcPct val="20000"/>
        </a:spcBef>
        <a:buFont typeface="Arial"/>
        <a:buChar char="»"/>
        <a:defRPr sz="2000" b="1" i="0" kern="1200">
          <a:solidFill>
            <a:srgbClr val="000099"/>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oleObject" Target="../embeddings/oleObject2.bin"/><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normAutofit fontScale="90000"/>
          </a:bodyPr>
          <a:lstStyle/>
          <a:p>
            <a:r>
              <a:rPr lang="fr-FR" dirty="0"/>
              <a:t>Particules élémentaires?</a:t>
            </a:r>
            <a:br>
              <a:rPr lang="fr-FR" dirty="0"/>
            </a:br>
            <a:r>
              <a:rPr lang="fr-FR" dirty="0"/>
              <a:t>Vous avez dit particules élémentaires?</a:t>
            </a:r>
          </a:p>
        </p:txBody>
      </p:sp>
      <p:sp>
        <p:nvSpPr>
          <p:cNvPr id="3" name="Subtitle 2"/>
          <p:cNvSpPr>
            <a:spLocks noGrp="1"/>
          </p:cNvSpPr>
          <p:nvPr>
            <p:ph type="subTitle" idx="1"/>
          </p:nvPr>
        </p:nvSpPr>
        <p:spPr/>
        <p:txBody>
          <a:bodyPr/>
          <a:lstStyle/>
          <a:p>
            <a:r>
              <a:rPr lang="fr-FR" dirty="0">
                <a:solidFill>
                  <a:srgbClr val="663399"/>
                </a:solidFill>
              </a:rPr>
              <a:t>Master Class 2025</a:t>
            </a:r>
            <a:br>
              <a:rPr lang="fr-FR" dirty="0"/>
            </a:br>
            <a:endParaRPr lang="fr-FR" sz="1200" dirty="0">
              <a:solidFill>
                <a:srgbClr val="00CCCC"/>
              </a:solidFill>
            </a:endParaRPr>
          </a:p>
        </p:txBody>
      </p:sp>
      <p:sp>
        <p:nvSpPr>
          <p:cNvPr id="8" name="Rectangle 7"/>
          <p:cNvSpPr/>
          <p:nvPr/>
        </p:nvSpPr>
        <p:spPr>
          <a:xfrm>
            <a:off x="2286000" y="3105835"/>
            <a:ext cx="4572000" cy="646331"/>
          </a:xfrm>
          <a:prstGeom prst="rect">
            <a:avLst/>
          </a:prstGeom>
        </p:spPr>
        <p:txBody>
          <a:bodyPr>
            <a:spAutoFit/>
          </a:bodyPr>
          <a:lstStyle/>
          <a:p>
            <a:endParaRPr lang="en-US" dirty="0"/>
          </a:p>
          <a:p>
            <a:r>
              <a:rPr lang="en-US" dirty="0"/>
              <a:t>	</a:t>
            </a:r>
          </a:p>
        </p:txBody>
      </p:sp>
      <p:pic>
        <p:nvPicPr>
          <p:cNvPr id="11" name="Picture 6" descr="CERN72"/>
          <p:cNvPicPr>
            <a:picLocks noChangeAspect="1" noChangeArrowheads="1"/>
          </p:cNvPicPr>
          <p:nvPr/>
        </p:nvPicPr>
        <p:blipFill>
          <a:blip r:embed="rId2"/>
          <a:srcRect/>
          <a:stretch>
            <a:fillRect/>
          </a:stretch>
        </p:blipFill>
        <p:spPr bwMode="auto">
          <a:xfrm>
            <a:off x="-1" y="5784275"/>
            <a:ext cx="1073727" cy="1073725"/>
          </a:xfrm>
          <a:prstGeom prst="rect">
            <a:avLst/>
          </a:prstGeom>
          <a:noFill/>
          <a:ln w="9525">
            <a:noFill/>
            <a:miter lim="800000"/>
            <a:headEnd/>
            <a:tailEnd/>
          </a:ln>
        </p:spPr>
      </p:pic>
      <p:pic>
        <p:nvPicPr>
          <p:cNvPr id="12" name="Picture 11"/>
          <p:cNvPicPr>
            <a:picLocks noChangeAspect="1"/>
          </p:cNvPicPr>
          <p:nvPr/>
        </p:nvPicPr>
        <p:blipFill>
          <a:blip r:embed="rId3"/>
          <a:stretch>
            <a:fillRect/>
          </a:stretch>
        </p:blipFill>
        <p:spPr>
          <a:xfrm>
            <a:off x="7429499" y="6032500"/>
            <a:ext cx="1714500" cy="825500"/>
          </a:xfrm>
          <a:prstGeom prst="rect">
            <a:avLst/>
          </a:prstGeom>
        </p:spPr>
      </p:pic>
      <p:pic>
        <p:nvPicPr>
          <p:cNvPr id="7" name="Picture 6"/>
          <p:cNvPicPr>
            <a:picLocks noChangeAspect="1"/>
          </p:cNvPicPr>
          <p:nvPr/>
        </p:nvPicPr>
        <p:blipFill>
          <a:blip r:embed="rId4"/>
          <a:stretch>
            <a:fillRect/>
          </a:stretch>
        </p:blipFill>
        <p:spPr>
          <a:xfrm>
            <a:off x="0" y="0"/>
            <a:ext cx="1955800" cy="1955800"/>
          </a:xfrm>
          <a:prstGeom prst="rect">
            <a:avLst/>
          </a:prstGeom>
        </p:spPr>
      </p:pic>
      <p:pic>
        <p:nvPicPr>
          <p:cNvPr id="5" name="Image 4" descr="Une image contenant texte, Police, logo, Graphique&#10;&#10;Description générée automatiquement">
            <a:extLst>
              <a:ext uri="{FF2B5EF4-FFF2-40B4-BE49-F238E27FC236}">
                <a16:creationId xmlns:a16="http://schemas.microsoft.com/office/drawing/2014/main" id="{EF10A9F8-5931-15BE-A510-BA2329C019F5}"/>
              </a:ext>
            </a:extLst>
          </p:cNvPr>
          <p:cNvPicPr>
            <a:picLocks noChangeAspect="1"/>
          </p:cNvPicPr>
          <p:nvPr/>
        </p:nvPicPr>
        <p:blipFill>
          <a:blip r:embed="rId5"/>
          <a:stretch>
            <a:fillRect/>
          </a:stretch>
        </p:blipFill>
        <p:spPr>
          <a:xfrm>
            <a:off x="7100680" y="-15875"/>
            <a:ext cx="2043320" cy="1536450"/>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0" y="740836"/>
            <a:ext cx="9266131" cy="639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1639" tIns="42452" rIns="81639" bIns="42452">
            <a:spAutoFit/>
          </a:bodyPr>
          <a:lstStyle>
            <a:lvl1pPr marL="195263" indent="-1952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9pPr>
          </a:lstStyle>
          <a:p>
            <a:pPr hangingPunct="0">
              <a:buClr>
                <a:srgbClr val="000000"/>
              </a:buClr>
              <a:buSzPct val="45000"/>
              <a:buFont typeface="Wingdings" charset="0"/>
              <a:buNone/>
            </a:pPr>
            <a:r>
              <a:rPr lang="fr-FR" b="1">
                <a:solidFill>
                  <a:srgbClr val="000099"/>
                </a:solidFill>
                <a:latin typeface="Tahoma"/>
                <a:cs typeface="Tahoma"/>
              </a:rPr>
              <a:t>Actuellement ~1400 paquets contenant chacun 100 milliards de protons.</a:t>
            </a:r>
          </a:p>
          <a:p>
            <a:pPr hangingPunct="0">
              <a:buClr>
                <a:srgbClr val="000000"/>
              </a:buClr>
              <a:buSzPct val="45000"/>
              <a:buFont typeface="Wingdings" charset="0"/>
              <a:buNone/>
            </a:pPr>
            <a:r>
              <a:rPr lang="fr-FR" b="1">
                <a:solidFill>
                  <a:srgbClr val="000099"/>
                </a:solidFill>
                <a:latin typeface="Tahoma"/>
                <a:cs typeface="Tahoma"/>
              </a:rPr>
              <a:t>Chaque paquet est séparé de ses voisins immédiats par au moins 7m. </a:t>
            </a:r>
          </a:p>
        </p:txBody>
      </p:sp>
      <p:sp>
        <p:nvSpPr>
          <p:cNvPr id="394243" name="Text Box 3"/>
          <p:cNvSpPr txBox="1">
            <a:spLocks noChangeArrowheads="1"/>
          </p:cNvSpPr>
          <p:nvPr/>
        </p:nvSpPr>
        <p:spPr bwMode="auto">
          <a:xfrm>
            <a:off x="143399" y="4915578"/>
            <a:ext cx="7085337" cy="1747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42452" rIns="81639" bIns="42452">
            <a:spAutoFit/>
          </a:bodyPr>
          <a:lstStyle>
            <a:lvl1pPr marL="195263" indent="-1952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hangingPunct="0">
              <a:buClr>
                <a:srgbClr val="000000"/>
              </a:buClr>
              <a:buSzPct val="45000"/>
              <a:buFont typeface="Wingdings" charset="0"/>
              <a:buNone/>
            </a:pPr>
            <a:r>
              <a:rPr lang="fr-FR" b="1" dirty="0">
                <a:solidFill>
                  <a:srgbClr val="000099"/>
                </a:solidFill>
                <a:latin typeface="Tahoma"/>
                <a:cs typeface="Tahoma"/>
              </a:rPr>
              <a:t>Énergie actuelle d’une collision (2011) :</a:t>
            </a:r>
          </a:p>
          <a:p>
            <a:pPr hangingPunct="0">
              <a:buClr>
                <a:srgbClr val="000000"/>
              </a:buClr>
              <a:buSzPct val="45000"/>
              <a:buFont typeface="Wingdings" charset="0"/>
              <a:buNone/>
            </a:pPr>
            <a:r>
              <a:rPr lang="fr-FR" b="1" dirty="0">
                <a:solidFill>
                  <a:srgbClr val="000099"/>
                </a:solidFill>
                <a:latin typeface="Tahoma"/>
                <a:cs typeface="Tahoma"/>
              </a:rPr>
              <a:t>   3.5 </a:t>
            </a:r>
            <a:r>
              <a:rPr lang="fr-FR" b="1" dirty="0" err="1">
                <a:solidFill>
                  <a:srgbClr val="000099"/>
                </a:solidFill>
                <a:latin typeface="Tahoma"/>
                <a:cs typeface="Tahoma"/>
              </a:rPr>
              <a:t>TeV</a:t>
            </a:r>
            <a:r>
              <a:rPr lang="fr-FR" b="1" dirty="0">
                <a:solidFill>
                  <a:srgbClr val="000099"/>
                </a:solidFill>
                <a:latin typeface="Tahoma"/>
                <a:cs typeface="Tahoma"/>
              </a:rPr>
              <a:t> + 3.5 </a:t>
            </a:r>
            <a:r>
              <a:rPr lang="fr-FR" b="1" dirty="0" err="1">
                <a:solidFill>
                  <a:srgbClr val="000099"/>
                </a:solidFill>
                <a:latin typeface="Tahoma"/>
                <a:cs typeface="Tahoma"/>
              </a:rPr>
              <a:t>TeV</a:t>
            </a:r>
            <a:r>
              <a:rPr lang="fr-FR" b="1" dirty="0">
                <a:solidFill>
                  <a:srgbClr val="000099"/>
                </a:solidFill>
                <a:latin typeface="Tahoma"/>
                <a:cs typeface="Tahoma"/>
              </a:rPr>
              <a:t> ~ 10</a:t>
            </a:r>
            <a:r>
              <a:rPr lang="fr-FR" b="1" baseline="30000" dirty="0">
                <a:solidFill>
                  <a:srgbClr val="000099"/>
                </a:solidFill>
                <a:latin typeface="Tahoma"/>
                <a:cs typeface="Tahoma"/>
              </a:rPr>
              <a:t>-6</a:t>
            </a:r>
            <a:r>
              <a:rPr lang="fr-FR" b="1" dirty="0">
                <a:solidFill>
                  <a:srgbClr val="000099"/>
                </a:solidFill>
                <a:latin typeface="Tahoma"/>
                <a:cs typeface="Tahoma"/>
              </a:rPr>
              <a:t> J</a:t>
            </a:r>
          </a:p>
          <a:p>
            <a:pPr hangingPunct="0">
              <a:buClr>
                <a:srgbClr val="000000"/>
              </a:buClr>
              <a:buSzPct val="45000"/>
              <a:buFont typeface="Wingdings" charset="0"/>
              <a:buNone/>
            </a:pPr>
            <a:r>
              <a:rPr lang="fr-FR" b="1" dirty="0">
                <a:solidFill>
                  <a:srgbClr val="000099"/>
                </a:solidFill>
                <a:latin typeface="Tahoma"/>
                <a:cs typeface="Tahoma"/>
              </a:rPr>
              <a:t>sur une surface infime 10</a:t>
            </a:r>
            <a:r>
              <a:rPr lang="fr-FR" b="1" baseline="30000" dirty="0">
                <a:solidFill>
                  <a:srgbClr val="000099"/>
                </a:solidFill>
                <a:latin typeface="Tahoma"/>
                <a:cs typeface="Tahoma"/>
              </a:rPr>
              <a:t>-30</a:t>
            </a:r>
            <a:r>
              <a:rPr lang="fr-FR" b="1" dirty="0">
                <a:solidFill>
                  <a:srgbClr val="000099"/>
                </a:solidFill>
                <a:latin typeface="Tahoma"/>
                <a:cs typeface="Tahoma"/>
              </a:rPr>
              <a:t>m</a:t>
            </a:r>
            <a:r>
              <a:rPr lang="fr-FR" b="1" baseline="30000" dirty="0">
                <a:solidFill>
                  <a:srgbClr val="000099"/>
                </a:solidFill>
                <a:latin typeface="Tahoma"/>
                <a:cs typeface="Tahoma"/>
              </a:rPr>
              <a:t>2</a:t>
            </a:r>
          </a:p>
          <a:p>
            <a:pPr hangingPunct="0">
              <a:buClr>
                <a:srgbClr val="000000"/>
              </a:buClr>
              <a:buSzPct val="45000"/>
              <a:buFont typeface="Wingdings" charset="0"/>
              <a:buNone/>
            </a:pPr>
            <a:r>
              <a:rPr lang="fr-FR" b="1" dirty="0">
                <a:solidFill>
                  <a:srgbClr val="000000"/>
                </a:solidFill>
                <a:latin typeface="Tahoma"/>
                <a:cs typeface="Tahoma"/>
              </a:rPr>
              <a:t>   </a:t>
            </a:r>
            <a:r>
              <a:rPr lang="fr-FR" b="1" dirty="0">
                <a:solidFill>
                  <a:srgbClr val="FF0000"/>
                </a:solidFill>
                <a:latin typeface="Tahoma"/>
                <a:cs typeface="Tahoma"/>
              </a:rPr>
              <a:t>~10</a:t>
            </a:r>
            <a:r>
              <a:rPr lang="fr-FR" b="1" baseline="30000" dirty="0">
                <a:solidFill>
                  <a:srgbClr val="FF0000"/>
                </a:solidFill>
                <a:latin typeface="Tahoma"/>
                <a:cs typeface="Tahoma"/>
              </a:rPr>
              <a:t>24</a:t>
            </a:r>
            <a:r>
              <a:rPr lang="fr-FR" b="1" dirty="0">
                <a:solidFill>
                  <a:srgbClr val="FF0000"/>
                </a:solidFill>
                <a:latin typeface="Tahoma"/>
                <a:cs typeface="Tahoma"/>
              </a:rPr>
              <a:t> J/m</a:t>
            </a:r>
            <a:r>
              <a:rPr lang="fr-FR" b="1" baseline="30000" dirty="0">
                <a:solidFill>
                  <a:srgbClr val="FF0000"/>
                </a:solidFill>
                <a:latin typeface="Tahoma"/>
                <a:cs typeface="Tahoma"/>
              </a:rPr>
              <a:t>2</a:t>
            </a:r>
            <a:r>
              <a:rPr lang="fr-FR" b="1" dirty="0">
                <a:solidFill>
                  <a:srgbClr val="FF0000"/>
                </a:solidFill>
                <a:latin typeface="Tahoma"/>
                <a:cs typeface="Tahoma"/>
              </a:rPr>
              <a:t> : considérable</a:t>
            </a:r>
          </a:p>
          <a:p>
            <a:pPr hangingPunct="0">
              <a:buClr>
                <a:srgbClr val="000000"/>
              </a:buClr>
              <a:buSzPct val="45000"/>
              <a:buFont typeface="Wingdings" charset="0"/>
              <a:buNone/>
            </a:pPr>
            <a:r>
              <a:rPr lang="fr-FR" b="1" dirty="0">
                <a:solidFill>
                  <a:srgbClr val="000099"/>
                </a:solidFill>
                <a:latin typeface="Tahoma"/>
                <a:cs typeface="Tahoma"/>
              </a:rPr>
              <a:t>Énergie totale des faisceaux :</a:t>
            </a:r>
          </a:p>
          <a:p>
            <a:pPr hangingPunct="0">
              <a:buClr>
                <a:srgbClr val="000000"/>
              </a:buClr>
              <a:buSzPct val="45000"/>
              <a:buFont typeface="Wingdings" charset="0"/>
              <a:buNone/>
            </a:pPr>
            <a:r>
              <a:rPr lang="fr-FR" b="1" dirty="0">
                <a:solidFill>
                  <a:srgbClr val="000099"/>
                </a:solidFill>
                <a:latin typeface="Tahoma"/>
                <a:cs typeface="Tahoma"/>
              </a:rPr>
              <a:t>  3.5 </a:t>
            </a:r>
            <a:r>
              <a:rPr lang="fr-FR" b="1" dirty="0" err="1">
                <a:solidFill>
                  <a:srgbClr val="000099"/>
                </a:solidFill>
                <a:latin typeface="Tahoma"/>
                <a:cs typeface="Tahoma"/>
              </a:rPr>
              <a:t>TeV</a:t>
            </a:r>
            <a:r>
              <a:rPr lang="fr-FR" b="1" dirty="0">
                <a:solidFill>
                  <a:srgbClr val="000099"/>
                </a:solidFill>
                <a:latin typeface="Tahoma"/>
                <a:cs typeface="Tahoma"/>
              </a:rPr>
              <a:t> x </a:t>
            </a:r>
            <a:r>
              <a:rPr lang="fr-FR" b="1" dirty="0" err="1">
                <a:solidFill>
                  <a:srgbClr val="000099"/>
                </a:solidFill>
                <a:latin typeface="Tahoma"/>
                <a:cs typeface="Tahoma"/>
              </a:rPr>
              <a:t>Np</a:t>
            </a:r>
            <a:r>
              <a:rPr lang="fr-FR" b="1" dirty="0">
                <a:solidFill>
                  <a:srgbClr val="000099"/>
                </a:solidFill>
                <a:latin typeface="Tahoma"/>
                <a:cs typeface="Tahoma"/>
              </a:rPr>
              <a:t> ~ 350 millions de Joules ~ 1 TGV à 150 km/h</a:t>
            </a:r>
          </a:p>
        </p:txBody>
      </p:sp>
      <p:pic>
        <p:nvPicPr>
          <p:cNvPr id="394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73200"/>
            <a:ext cx="3455988" cy="26035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94245" name="Text Box 5"/>
          <p:cNvSpPr txBox="1">
            <a:spLocks noChangeArrowheads="1"/>
          </p:cNvSpPr>
          <p:nvPr/>
        </p:nvSpPr>
        <p:spPr bwMode="auto">
          <a:xfrm>
            <a:off x="4238120" y="1539875"/>
            <a:ext cx="4560308" cy="1747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42452" rIns="81639" bIns="42452">
            <a:spAutoFit/>
          </a:bodyPr>
          <a:lstStyle>
            <a:lvl1pPr marL="195263" indent="-1952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9pPr>
          </a:lstStyle>
          <a:p>
            <a:pPr algn="ctr" hangingPunct="0">
              <a:buClr>
                <a:srgbClr val="000000"/>
              </a:buClr>
              <a:buSzPct val="45000"/>
              <a:buFont typeface="Wingdings" charset="0"/>
              <a:buNone/>
            </a:pPr>
            <a:r>
              <a:rPr lang="fr-FR" b="1" dirty="0">
                <a:solidFill>
                  <a:srgbClr val="000099"/>
                </a:solidFill>
                <a:latin typeface="Tahoma"/>
                <a:cs typeface="Tahoma"/>
              </a:rPr>
              <a:t>paquets : quelques cm de long</a:t>
            </a:r>
          </a:p>
          <a:p>
            <a:pPr algn="ctr" hangingPunct="0"/>
            <a:r>
              <a:rPr lang="fr-FR" b="1" dirty="0">
                <a:solidFill>
                  <a:srgbClr val="000099"/>
                </a:solidFill>
                <a:latin typeface="Tahoma"/>
                <a:cs typeface="Tahoma"/>
              </a:rPr>
              <a:t>transversalement ~ mm</a:t>
            </a:r>
          </a:p>
          <a:p>
            <a:pPr algn="ctr" hangingPunct="0">
              <a:buClr>
                <a:srgbClr val="000000"/>
              </a:buClr>
              <a:buSzPct val="45000"/>
              <a:buFont typeface="Wingdings" charset="0"/>
              <a:buNone/>
            </a:pPr>
            <a:endParaRPr lang="fr-FR" b="1" dirty="0">
              <a:solidFill>
                <a:srgbClr val="000000"/>
              </a:solidFill>
              <a:latin typeface="Tahoma"/>
              <a:cs typeface="Tahoma"/>
            </a:endParaRPr>
          </a:p>
          <a:p>
            <a:pPr algn="ctr" hangingPunct="0">
              <a:buClr>
                <a:srgbClr val="000000"/>
              </a:buClr>
              <a:buSzPct val="45000"/>
              <a:buFont typeface="Wingdings" charset="0"/>
              <a:buNone/>
            </a:pPr>
            <a:r>
              <a:rPr lang="fr-FR" b="1" dirty="0">
                <a:solidFill>
                  <a:srgbClr val="000000"/>
                </a:solidFill>
                <a:latin typeface="Tahoma"/>
                <a:cs typeface="Tahoma"/>
              </a:rPr>
              <a:t> </a:t>
            </a:r>
            <a:r>
              <a:rPr lang="fr-FR" b="1" dirty="0">
                <a:solidFill>
                  <a:srgbClr val="000099"/>
                </a:solidFill>
                <a:latin typeface="Tahoma"/>
                <a:cs typeface="Tahoma"/>
              </a:rPr>
              <a:t>taille transverse au point de collision </a:t>
            </a:r>
          </a:p>
          <a:p>
            <a:pPr algn="ctr" hangingPunct="0"/>
            <a:r>
              <a:rPr lang="fr-FR" b="1" dirty="0">
                <a:solidFill>
                  <a:srgbClr val="000099"/>
                </a:solidFill>
                <a:latin typeface="Tahoma"/>
                <a:cs typeface="Tahoma"/>
              </a:rPr>
              <a:t>(expériences) : 16 µm x 50 µm</a:t>
            </a:r>
          </a:p>
          <a:p>
            <a:pPr algn="ctr" hangingPunct="0"/>
            <a:r>
              <a:rPr lang="fr-FR" b="1" dirty="0">
                <a:solidFill>
                  <a:srgbClr val="000099"/>
                </a:solidFill>
                <a:latin typeface="Tahoma"/>
                <a:cs typeface="Tahoma"/>
              </a:rPr>
              <a:t>~</a:t>
            </a:r>
            <a:r>
              <a:rPr lang="fr-FR" b="1" dirty="0">
                <a:solidFill>
                  <a:srgbClr val="000000"/>
                </a:solidFill>
                <a:latin typeface="Tahoma"/>
                <a:cs typeface="Tahoma"/>
              </a:rPr>
              <a:t> </a:t>
            </a:r>
            <a:r>
              <a:rPr lang="fr-FR" b="1" dirty="0">
                <a:solidFill>
                  <a:srgbClr val="FF0000"/>
                </a:solidFill>
                <a:latin typeface="Tahoma"/>
                <a:cs typeface="Tahoma"/>
              </a:rPr>
              <a:t>diamètre d’un cheveu</a:t>
            </a:r>
          </a:p>
        </p:txBody>
      </p:sp>
      <p:sp>
        <p:nvSpPr>
          <p:cNvPr id="394246" name="Rectangle 6"/>
          <p:cNvSpPr>
            <a:spLocks noChangeArrowheads="1"/>
          </p:cNvSpPr>
          <p:nvPr/>
        </p:nvSpPr>
        <p:spPr bwMode="auto">
          <a:xfrm>
            <a:off x="4932363" y="5661025"/>
            <a:ext cx="3816350" cy="360363"/>
          </a:xfrm>
          <a:prstGeom prst="rect">
            <a:avLst/>
          </a:prstGeom>
          <a:noFill/>
          <a:ln w="9360">
            <a:solidFill>
              <a:srgbClr val="000000"/>
            </a:solidFill>
            <a:miter lim="800000"/>
            <a:headEnd/>
            <a:tailEnd/>
          </a:ln>
          <a:effectLst/>
        </p:spPr>
        <p:txBody>
          <a:bodyPr wrap="none" lIns="81639" tIns="42452" rIns="81639" bIns="42452" anchor="ctr"/>
          <a:lstStyle/>
          <a:p>
            <a:pPr algn="ctr" defTabSz="407988" hangingPunct="0">
              <a:buSzPct val="100000"/>
              <a:tabLst>
                <a:tab pos="657225" algn="l"/>
                <a:tab pos="1312863" algn="l"/>
                <a:tab pos="1970088" algn="l"/>
                <a:tab pos="2627313" algn="l"/>
                <a:tab pos="3282950" algn="l"/>
              </a:tabLst>
            </a:pPr>
            <a:r>
              <a:rPr lang="fr-FR" sz="1100" b="1" dirty="0">
                <a:solidFill>
                  <a:srgbClr val="000000"/>
                </a:solidFill>
                <a:latin typeface="Tahoma"/>
                <a:cs typeface="Tahoma"/>
              </a:rPr>
              <a:t>Croisement des faisceaux à un point de collisions </a:t>
            </a:r>
          </a:p>
        </p:txBody>
      </p:sp>
      <p:sp>
        <p:nvSpPr>
          <p:cNvPr id="394247" name="Rectangle 7"/>
          <p:cNvSpPr>
            <a:spLocks noChangeArrowheads="1"/>
          </p:cNvSpPr>
          <p:nvPr/>
        </p:nvSpPr>
        <p:spPr bwMode="auto">
          <a:xfrm>
            <a:off x="949218" y="4183063"/>
            <a:ext cx="2736850" cy="433387"/>
          </a:xfrm>
          <a:prstGeom prst="rect">
            <a:avLst/>
          </a:prstGeom>
          <a:noFill/>
          <a:ln w="9360">
            <a:solidFill>
              <a:srgbClr val="000000"/>
            </a:solidFill>
            <a:miter lim="800000"/>
            <a:headEnd/>
            <a:tailEnd/>
          </a:ln>
          <a:effectLst/>
        </p:spPr>
        <p:txBody>
          <a:bodyPr wrap="none" lIns="81639" tIns="42452" rIns="81639" bIns="42452" anchor="ctr"/>
          <a:lstStyle/>
          <a:p>
            <a:pPr algn="ctr" defTabSz="407988" hangingPunct="0">
              <a:buSzPct val="100000"/>
              <a:tabLst>
                <a:tab pos="657225" algn="l"/>
                <a:tab pos="1312863" algn="l"/>
                <a:tab pos="1970088" algn="l"/>
                <a:tab pos="2627313" algn="l"/>
              </a:tabLst>
            </a:pPr>
            <a:r>
              <a:rPr lang="fr-FR" sz="1100" b="1" dirty="0">
                <a:latin typeface="Tahoma"/>
                <a:cs typeface="Tahoma"/>
              </a:rPr>
              <a:t>Aimants focalisant les faisceaux</a:t>
            </a:r>
          </a:p>
          <a:p>
            <a:pPr algn="ctr" defTabSz="407988" hangingPunct="0">
              <a:buSzPct val="100000"/>
              <a:tabLst>
                <a:tab pos="657225" algn="l"/>
                <a:tab pos="1312863" algn="l"/>
                <a:tab pos="1970088" algn="l"/>
                <a:tab pos="2627313" algn="l"/>
              </a:tabLst>
            </a:pPr>
            <a:r>
              <a:rPr lang="fr-FR" sz="1100" b="1" dirty="0">
                <a:latin typeface="Tahoma"/>
                <a:cs typeface="Tahoma"/>
              </a:rPr>
              <a:t>au voisinage des points de collision </a:t>
            </a:r>
          </a:p>
        </p:txBody>
      </p:sp>
      <p:pic>
        <p:nvPicPr>
          <p:cNvPr id="394248" name="Picture 8"/>
          <p:cNvPicPr>
            <a:picLocks noChangeAspect="1" noChangeArrowheads="1"/>
          </p:cNvPicPr>
          <p:nvPr/>
        </p:nvPicPr>
        <p:blipFill>
          <a:blip r:embed="rId4">
            <a:extLst>
              <a:ext uri="{28A0092B-C50C-407E-A947-70E740481C1C}">
                <a14:useLocalDpi xmlns:a14="http://schemas.microsoft.com/office/drawing/2010/main" val="0"/>
              </a:ext>
            </a:extLst>
          </a:blip>
          <a:srcRect l="4277" t="5411" r="5287" b="3394"/>
          <a:stretch>
            <a:fillRect/>
          </a:stretch>
        </p:blipFill>
        <p:spPr bwMode="auto">
          <a:xfrm>
            <a:off x="4703763" y="3395663"/>
            <a:ext cx="4189412" cy="2117725"/>
          </a:xfrm>
          <a:prstGeom prst="rect">
            <a:avLst/>
          </a:prstGeom>
          <a:noFill/>
          <a:ln>
            <a:noFill/>
          </a:ln>
          <a:effectLst/>
          <a:extLst>
            <a:ext uri="{909E8E84-426E-40dd-AFC4-6F175D3DCCD1}">
              <a14:hiddenFill xmlns:a14="http://schemas.microsoft.com/office/drawing/2010/main" xmlns="">
                <a:blipFill dpi="0" rotWithShape="0">
                  <a:blip/>
                  <a:srcRect l="4277" t="5411" r="5287" b="3394"/>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94251" name="Rectangle 11"/>
          <p:cNvSpPr>
            <a:spLocks noChangeArrowheads="1"/>
          </p:cNvSpPr>
          <p:nvPr/>
        </p:nvSpPr>
        <p:spPr bwMode="auto">
          <a:xfrm>
            <a:off x="0" y="0"/>
            <a:ext cx="9144000" cy="787400"/>
          </a:xfrm>
          <a:prstGeom prst="rect">
            <a:avLst/>
          </a:prstGeom>
          <a:noFill/>
          <a:ln>
            <a:noFill/>
          </a:ln>
          <a:effectLst/>
        </p:spPr>
        <p:txBody>
          <a:bodyPr anchor="ctr" anchorCtr="1"/>
          <a:lstStyle/>
          <a:p>
            <a:pPr algn="ctr"/>
            <a:r>
              <a:rPr lang="fr-FR" sz="4000" b="1">
                <a:solidFill>
                  <a:srgbClr val="CC0066"/>
                </a:solidFill>
                <a:latin typeface="Tahoma"/>
                <a:cs typeface="Tahoma"/>
              </a:rPr>
              <a:t>Le faisceau du LHC</a:t>
            </a:r>
          </a:p>
        </p:txBody>
      </p:sp>
      <p:sp>
        <p:nvSpPr>
          <p:cNvPr id="4" name="Slide Number Placeholder 3"/>
          <p:cNvSpPr>
            <a:spLocks noGrp="1"/>
          </p:cNvSpPr>
          <p:nvPr>
            <p:ph type="sldNum" sz="quarter" idx="12"/>
          </p:nvPr>
        </p:nvSpPr>
        <p:spPr/>
        <p:txBody>
          <a:bodyPr/>
          <a:lstStyle/>
          <a:p>
            <a:fld id="{D752DBC4-3753-084B-A85A-391A694AE64B}" type="slidenum">
              <a:rPr lang="en-US" smtClean="0"/>
              <a:pPr/>
              <a:t>10</a:t>
            </a:fld>
            <a:r>
              <a:rPr lang="en-US"/>
              <a:t>/41</a:t>
            </a:r>
            <a:endParaRPr lang="en-US" dirty="0"/>
          </a:p>
        </p:txBody>
      </p:sp>
    </p:spTree>
    <p:extLst>
      <p:ext uri="{BB962C8B-B14F-4D97-AF65-F5344CB8AC3E}">
        <p14:creationId xmlns:p14="http://schemas.microsoft.com/office/powerpoint/2010/main" val="3251669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srcRect/>
          <a:stretch>
            <a:fillRect/>
          </a:stretch>
        </p:blipFill>
        <p:spPr bwMode="auto">
          <a:xfrm>
            <a:off x="3091750" y="4858349"/>
            <a:ext cx="829440" cy="652389"/>
          </a:xfrm>
          <a:prstGeom prst="rect">
            <a:avLst/>
          </a:prstGeom>
          <a:noFill/>
          <a:ln w="9525">
            <a:noFill/>
            <a:miter lim="800000"/>
            <a:headEnd/>
            <a:tailEnd/>
          </a:ln>
          <a:effectLst/>
        </p:spPr>
      </p:pic>
      <p:sp>
        <p:nvSpPr>
          <p:cNvPr id="10241" name="Rectangle 1"/>
          <p:cNvSpPr>
            <a:spLocks noGrp="1" noChangeArrowheads="1"/>
          </p:cNvSpPr>
          <p:nvPr>
            <p:ph type="title"/>
          </p:nvPr>
        </p:nvSpPr>
        <p:spPr>
          <a:xfrm>
            <a:off x="652421" y="2048204"/>
            <a:ext cx="7807680" cy="2363289"/>
          </a:xfrm>
          <a:ln/>
        </p:spPr>
        <p:txBody>
          <a:bodyPr>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a:t>Le pistage, ou comment savoir qu'une particule est passée par là...</a:t>
            </a:r>
          </a:p>
        </p:txBody>
      </p:sp>
      <p:graphicFrame>
        <p:nvGraphicFramePr>
          <p:cNvPr id="10243" name="Object 3"/>
          <p:cNvGraphicFramePr>
            <a:graphicFrameLocks noChangeAspect="1"/>
          </p:cNvGraphicFramePr>
          <p:nvPr/>
        </p:nvGraphicFramePr>
        <p:xfrm>
          <a:off x="4068972" y="4825998"/>
          <a:ext cx="4936488" cy="1729690"/>
        </p:xfrm>
        <a:graphic>
          <a:graphicData uri="http://schemas.openxmlformats.org/presentationml/2006/ole">
            <mc:AlternateContent xmlns:mc="http://schemas.openxmlformats.org/markup-compatibility/2006">
              <mc:Choice xmlns:v="urn:schemas-microsoft-com:vml" Requires="v">
                <p:oleObj name="Photo Editor Photo" r:id="rId4" imgW="3696216" imgH="1685714" progId="">
                  <p:embed/>
                </p:oleObj>
              </mc:Choice>
              <mc:Fallback>
                <p:oleObj name="Photo Editor Photo" r:id="rId4" imgW="3696216" imgH="1685714" progId="">
                  <p:embed/>
                  <p:pic>
                    <p:nvPicPr>
                      <p:cNvPr id="10243" name="Object 3"/>
                      <p:cNvPicPr>
                        <a:picLocks noChangeAspect="1" noChangeArrowheads="1"/>
                      </p:cNvPicPr>
                      <p:nvPr/>
                    </p:nvPicPr>
                    <p:blipFill>
                      <a:blip r:embed="rId5">
                        <a:extLst>
                          <a:ext uri="{28A0092B-C50C-407E-A947-70E740481C1C}">
                            <a14:useLocalDpi xmlns:a14="http://schemas.microsoft.com/office/drawing/2010/main" val="0"/>
                          </a:ext>
                        </a:extLst>
                      </a:blip>
                      <a:srcRect t="9604" b="13559"/>
                      <a:stretch>
                        <a:fillRect/>
                      </a:stretch>
                    </p:blipFill>
                    <p:spPr bwMode="auto">
                      <a:xfrm>
                        <a:off x="4068972" y="4825998"/>
                        <a:ext cx="4936488" cy="172969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4"/>
          <p:cNvPicPr>
            <a:picLocks noChangeAspect="1"/>
          </p:cNvPicPr>
          <p:nvPr/>
        </p:nvPicPr>
        <p:blipFill>
          <a:blip r:embed="rId6"/>
          <a:stretch>
            <a:fillRect/>
          </a:stretch>
        </p:blipFill>
        <p:spPr>
          <a:xfrm>
            <a:off x="0" y="0"/>
            <a:ext cx="3244273" cy="2270991"/>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11</a:t>
            </a:fld>
            <a:r>
              <a:rPr lang="en-US"/>
              <a:t>/41</a:t>
            </a:r>
            <a:endParaRPr lang="en-US" dirty="0"/>
          </a:p>
        </p:txBody>
      </p:sp>
    </p:spTree>
    <p:extLst>
      <p:ext uri="{BB962C8B-B14F-4D97-AF65-F5344CB8AC3E}">
        <p14:creationId xmlns:p14="http://schemas.microsoft.com/office/powerpoint/2010/main" val="114264982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855855" cy="1408535"/>
          </a:xfrm>
        </p:spPr>
        <p:txBody>
          <a:bodyPr>
            <a:normAutofit fontScale="90000"/>
          </a:bodyPr>
          <a:lstStyle/>
          <a:p>
            <a:r>
              <a:rPr lang="fr-FR" dirty="0"/>
              <a:t>Un détecteur </a:t>
            </a:r>
            <a:br>
              <a:rPr lang="fr-FR" dirty="0"/>
            </a:br>
            <a:r>
              <a:rPr lang="fr-FR" dirty="0"/>
              <a:t>“classique”</a:t>
            </a:r>
          </a:p>
        </p:txBody>
      </p:sp>
      <p:pic>
        <p:nvPicPr>
          <p:cNvPr id="4" name="Picture 10" descr="12A_0016 as Smart Object-1_red"/>
          <p:cNvPicPr>
            <a:picLocks noChangeAspect="1" noChangeArrowheads="1"/>
          </p:cNvPicPr>
          <p:nvPr/>
        </p:nvPicPr>
        <p:blipFill>
          <a:blip r:embed="rId2">
            <a:lum/>
            <a:alphaModFix/>
          </a:blip>
          <a:srcRect l="14797" r="14202"/>
          <a:stretch>
            <a:fillRect/>
          </a:stretch>
        </p:blipFill>
        <p:spPr bwMode="auto">
          <a:xfrm>
            <a:off x="88900" y="1408535"/>
            <a:ext cx="5372100" cy="5277020"/>
          </a:xfrm>
          <a:prstGeom prst="rect">
            <a:avLst/>
          </a:prstGeom>
          <a:noFill/>
          <a:ln w="9525">
            <a:noFill/>
            <a:miter lim="800000"/>
            <a:headEnd/>
            <a:tailEnd/>
          </a:ln>
        </p:spPr>
      </p:pic>
      <p:sp>
        <p:nvSpPr>
          <p:cNvPr id="5" name="Text Box 9"/>
          <p:cNvSpPr txBox="1">
            <a:spLocks noChangeArrowheads="1"/>
          </p:cNvSpPr>
          <p:nvPr/>
        </p:nvSpPr>
        <p:spPr bwMode="auto">
          <a:xfrm>
            <a:off x="5684838" y="2231767"/>
            <a:ext cx="3243897" cy="2862322"/>
          </a:xfrm>
          <a:prstGeom prst="rect">
            <a:avLst/>
          </a:prstGeom>
          <a:noFill/>
          <a:ln w="9525">
            <a:noFill/>
            <a:miter lim="800000"/>
            <a:headEnd/>
            <a:tailEnd/>
          </a:ln>
          <a:effectLst/>
        </p:spPr>
        <p:txBody>
          <a:bodyPr wrap="none">
            <a:prstTxWarp prst="textNoShape">
              <a:avLst/>
            </a:prstTxWarp>
            <a:spAutoFit/>
          </a:bodyPr>
          <a:lstStyle/>
          <a:p>
            <a:r>
              <a:rPr lang="fr-FR" sz="2000" b="1" dirty="0" err="1">
                <a:latin typeface="Tahoma"/>
                <a:cs typeface="Tahoma"/>
              </a:rPr>
              <a:t>Trajectographe</a:t>
            </a:r>
            <a:endParaRPr lang="fr-FR" sz="2000" b="1" dirty="0">
              <a:latin typeface="Tahoma"/>
              <a:cs typeface="Tahoma"/>
            </a:endParaRPr>
          </a:p>
          <a:p>
            <a:pPr eaLnBrk="1" hangingPunct="1"/>
            <a:endParaRPr lang="fr-FR" sz="2000" b="1" dirty="0">
              <a:latin typeface="Tahoma"/>
              <a:cs typeface="Tahoma"/>
            </a:endParaRPr>
          </a:p>
          <a:p>
            <a:r>
              <a:rPr lang="fr-FR" sz="2000" b="1" dirty="0">
                <a:latin typeface="Tahoma"/>
                <a:cs typeface="Tahoma"/>
              </a:rPr>
              <a:t>Calorimètre </a:t>
            </a:r>
          </a:p>
          <a:p>
            <a:r>
              <a:rPr lang="fr-FR" sz="2000" b="1" dirty="0">
                <a:latin typeface="Tahoma"/>
                <a:cs typeface="Tahoma"/>
              </a:rPr>
              <a:t>électromagnétique</a:t>
            </a:r>
          </a:p>
          <a:p>
            <a:pPr eaLnBrk="1" hangingPunct="1"/>
            <a:endParaRPr lang="fr-FR" sz="2000" b="1" dirty="0">
              <a:latin typeface="Tahoma"/>
              <a:cs typeface="Tahoma"/>
            </a:endParaRPr>
          </a:p>
          <a:p>
            <a:pPr eaLnBrk="1" hangingPunct="1"/>
            <a:r>
              <a:rPr lang="fr-FR" sz="2000" b="1" dirty="0">
                <a:latin typeface="Tahoma"/>
                <a:cs typeface="Tahoma"/>
              </a:rPr>
              <a:t>Calorimètre hadronique</a:t>
            </a:r>
          </a:p>
          <a:p>
            <a:pPr eaLnBrk="1" hangingPunct="1"/>
            <a:endParaRPr lang="fr-FR" sz="2000" b="1" dirty="0">
              <a:latin typeface="Tahoma"/>
              <a:cs typeface="Tahoma"/>
            </a:endParaRPr>
          </a:p>
          <a:p>
            <a:pPr eaLnBrk="1" hangingPunct="1"/>
            <a:r>
              <a:rPr lang="fr-FR" sz="2000" b="1" dirty="0">
                <a:latin typeface="Tahoma"/>
                <a:cs typeface="Tahoma"/>
              </a:rPr>
              <a:t>Chambres à muons</a:t>
            </a:r>
          </a:p>
          <a:p>
            <a:pPr eaLnBrk="1" hangingPunct="1"/>
            <a:endParaRPr lang="fr-FR" sz="2000" b="1" dirty="0">
              <a:latin typeface="Tahoma"/>
              <a:cs typeface="Tahoma"/>
            </a:endParaRPr>
          </a:p>
        </p:txBody>
      </p:sp>
      <p:sp>
        <p:nvSpPr>
          <p:cNvPr id="6" name="Text Box 10"/>
          <p:cNvSpPr txBox="1">
            <a:spLocks noChangeArrowheads="1"/>
          </p:cNvSpPr>
          <p:nvPr/>
        </p:nvSpPr>
        <p:spPr bwMode="auto">
          <a:xfrm>
            <a:off x="5668810" y="5839442"/>
            <a:ext cx="3403600" cy="1015663"/>
          </a:xfrm>
          <a:prstGeom prst="rect">
            <a:avLst/>
          </a:prstGeom>
          <a:noFill/>
          <a:ln w="9525">
            <a:noFill/>
            <a:miter lim="800000"/>
            <a:headEnd/>
            <a:tailEnd/>
          </a:ln>
          <a:effectLst/>
        </p:spPr>
        <p:txBody>
          <a:bodyPr wrap="square">
            <a:prstTxWarp prst="textNoShape">
              <a:avLst/>
            </a:prstTxWarp>
            <a:spAutoFit/>
          </a:bodyPr>
          <a:lstStyle/>
          <a:p>
            <a:r>
              <a:rPr lang="fr-FR" sz="2000" b="1" dirty="0">
                <a:latin typeface="Tahoma"/>
                <a:cs typeface="Tahoma"/>
              </a:rPr>
              <a:t>Toutes les sous-parties sont  plongées dans un champ magnétique</a:t>
            </a:r>
          </a:p>
        </p:txBody>
      </p:sp>
      <p:cxnSp>
        <p:nvCxnSpPr>
          <p:cNvPr id="8" name="Straight Arrow Connector 7"/>
          <p:cNvCxnSpPr/>
          <p:nvPr/>
        </p:nvCxnSpPr>
        <p:spPr>
          <a:xfrm rot="10800000" flipV="1">
            <a:off x="2946402" y="2447632"/>
            <a:ext cx="2700337" cy="128731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3251200" y="3195200"/>
            <a:ext cx="2395538" cy="539749"/>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3530600" y="4001651"/>
            <a:ext cx="2116139" cy="158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4648197" y="4333438"/>
            <a:ext cx="998541" cy="16668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3810002" y="4755537"/>
            <a:ext cx="1836736" cy="1606005"/>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4" descr="image_0016.jpg"/>
          <p:cNvPicPr>
            <a:picLocks noChangeAspect="1"/>
          </p:cNvPicPr>
          <p:nvPr/>
        </p:nvPicPr>
        <p:blipFill>
          <a:blip r:embed="rId3"/>
          <a:srcRect/>
          <a:stretch>
            <a:fillRect/>
          </a:stretch>
        </p:blipFill>
        <p:spPr bwMode="auto">
          <a:xfrm>
            <a:off x="5855855" y="-9056"/>
            <a:ext cx="3288145" cy="2125373"/>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D752DBC4-3753-084B-A85A-391A694AE64B}" type="slidenum">
              <a:rPr lang="en-US" smtClean="0"/>
              <a:pPr/>
              <a:t>12</a:t>
            </a:fld>
            <a:r>
              <a:rPr lang="en-US"/>
              <a:t>/41</a:t>
            </a:r>
            <a:endParaRPr lang="en-US" dirty="0"/>
          </a:p>
        </p:txBody>
      </p:sp>
    </p:spTree>
    <p:extLst>
      <p:ext uri="{BB962C8B-B14F-4D97-AF65-F5344CB8AC3E}">
        <p14:creationId xmlns:p14="http://schemas.microsoft.com/office/powerpoint/2010/main" val="15733032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70" decel="100000"/>
                                        <p:tgtEl>
                                          <p:spTgt spid="17"/>
                                        </p:tgtEl>
                                      </p:cBhvr>
                                    </p:animEffect>
                                    <p:animScale>
                                      <p:cBhvr>
                                        <p:cTn id="19" dur="770" decel="100000"/>
                                        <p:tgtEl>
                                          <p:spTgt spid="17"/>
                                        </p:tgtEl>
                                      </p:cBhvr>
                                      <p:from x="10000" y="10000"/>
                                      <p:to x="200000" y="450000"/>
                                    </p:animScale>
                                    <p:animScale>
                                      <p:cBhvr>
                                        <p:cTn id="20" dur="1230" accel="100000" fill="hold">
                                          <p:stCondLst>
                                            <p:cond delay="770"/>
                                          </p:stCondLst>
                                        </p:cTn>
                                        <p:tgtEl>
                                          <p:spTgt spid="17"/>
                                        </p:tgtEl>
                                      </p:cBhvr>
                                      <p:from x="200000" y="450000"/>
                                      <p:to x="100000" y="100000"/>
                                    </p:animScale>
                                    <p:set>
                                      <p:cBhvr>
                                        <p:cTn id="21" dur="770" fill="hold"/>
                                        <p:tgtEl>
                                          <p:spTgt spid="17"/>
                                        </p:tgtEl>
                                        <p:attrNameLst>
                                          <p:attrName>ppt_x</p:attrName>
                                        </p:attrNameLst>
                                      </p:cBhvr>
                                      <p:to>
                                        <p:strVal val="(0.5)"/>
                                      </p:to>
                                    </p:set>
                                    <p:anim from="(0.5)" to="(#ppt_x)" calcmode="lin" valueType="num">
                                      <p:cBhvr>
                                        <p:cTn id="22" dur="1230" accel="100000" fill="hold">
                                          <p:stCondLst>
                                            <p:cond delay="770"/>
                                          </p:stCondLst>
                                        </p:cTn>
                                        <p:tgtEl>
                                          <p:spTgt spid="17"/>
                                        </p:tgtEl>
                                        <p:attrNameLst>
                                          <p:attrName>ppt_x</p:attrName>
                                        </p:attrNameLst>
                                      </p:cBhvr>
                                    </p:anim>
                                    <p:set>
                                      <p:cBhvr>
                                        <p:cTn id="23" dur="770" fill="hold"/>
                                        <p:tgtEl>
                                          <p:spTgt spid="17"/>
                                        </p:tgtEl>
                                        <p:attrNameLst>
                                          <p:attrName>ppt_y</p:attrName>
                                        </p:attrNameLst>
                                      </p:cBhvr>
                                      <p:to>
                                        <p:strVal val="(#ppt_y+0.4)"/>
                                      </p:to>
                                    </p:set>
                                    <p:anim from="(#ppt_y+0.4)" to="(#ppt_y)" calcmode="lin" valueType="num">
                                      <p:cBhvr>
                                        <p:cTn id="24" dur="1230" accel="100000" fill="hold">
                                          <p:stCondLst>
                                            <p:cond delay="770"/>
                                          </p:stCondLst>
                                        </p:cTn>
                                        <p:tgtEl>
                                          <p:spTgt spid="1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70" decel="100000"/>
                                        <p:tgtEl>
                                          <p:spTgt spid="19"/>
                                        </p:tgtEl>
                                      </p:cBhvr>
                                    </p:animEffect>
                                    <p:animScale>
                                      <p:cBhvr>
                                        <p:cTn id="30" dur="770" decel="100000"/>
                                        <p:tgtEl>
                                          <p:spTgt spid="19"/>
                                        </p:tgtEl>
                                      </p:cBhvr>
                                      <p:from x="10000" y="10000"/>
                                      <p:to x="200000" y="450000"/>
                                    </p:animScale>
                                    <p:animScale>
                                      <p:cBhvr>
                                        <p:cTn id="31" dur="1230" accel="100000" fill="hold">
                                          <p:stCondLst>
                                            <p:cond delay="770"/>
                                          </p:stCondLst>
                                        </p:cTn>
                                        <p:tgtEl>
                                          <p:spTgt spid="19"/>
                                        </p:tgtEl>
                                      </p:cBhvr>
                                      <p:from x="200000" y="450000"/>
                                      <p:to x="100000" y="100000"/>
                                    </p:animScale>
                                    <p:set>
                                      <p:cBhvr>
                                        <p:cTn id="32" dur="770" fill="hold"/>
                                        <p:tgtEl>
                                          <p:spTgt spid="19"/>
                                        </p:tgtEl>
                                        <p:attrNameLst>
                                          <p:attrName>ppt_x</p:attrName>
                                        </p:attrNameLst>
                                      </p:cBhvr>
                                      <p:to>
                                        <p:strVal val="(0.5)"/>
                                      </p:to>
                                    </p:set>
                                    <p:anim from="(0.5)" to="(#ppt_x)" calcmode="lin" valueType="num">
                                      <p:cBhvr>
                                        <p:cTn id="33" dur="1230" accel="100000" fill="hold">
                                          <p:stCondLst>
                                            <p:cond delay="770"/>
                                          </p:stCondLst>
                                        </p:cTn>
                                        <p:tgtEl>
                                          <p:spTgt spid="19"/>
                                        </p:tgtEl>
                                        <p:attrNameLst>
                                          <p:attrName>ppt_x</p:attrName>
                                        </p:attrNameLst>
                                      </p:cBhvr>
                                    </p:anim>
                                    <p:set>
                                      <p:cBhvr>
                                        <p:cTn id="34" dur="770" fill="hold"/>
                                        <p:tgtEl>
                                          <p:spTgt spid="19"/>
                                        </p:tgtEl>
                                        <p:attrNameLst>
                                          <p:attrName>ppt_y</p:attrName>
                                        </p:attrNameLst>
                                      </p:cBhvr>
                                      <p:to>
                                        <p:strVal val="(#ppt_y+0.4)"/>
                                      </p:to>
                                    </p:set>
                                    <p:anim from="(#ppt_y+0.4)" to="(#ppt_y)" calcmode="lin" valueType="num">
                                      <p:cBhvr>
                                        <p:cTn id="35" dur="1230" accel="100000" fill="hold">
                                          <p:stCondLst>
                                            <p:cond delay="770"/>
                                          </p:stCondLst>
                                        </p:cTn>
                                        <p:tgtEl>
                                          <p:spTgt spid="19"/>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770" decel="100000"/>
                                        <p:tgtEl>
                                          <p:spTgt spid="24"/>
                                        </p:tgtEl>
                                      </p:cBhvr>
                                    </p:animEffect>
                                    <p:animScale>
                                      <p:cBhvr>
                                        <p:cTn id="41" dur="770" decel="100000"/>
                                        <p:tgtEl>
                                          <p:spTgt spid="24"/>
                                        </p:tgtEl>
                                      </p:cBhvr>
                                      <p:from x="10000" y="10000"/>
                                      <p:to x="200000" y="450000"/>
                                    </p:animScale>
                                    <p:animScale>
                                      <p:cBhvr>
                                        <p:cTn id="42" dur="1230" accel="100000" fill="hold">
                                          <p:stCondLst>
                                            <p:cond delay="770"/>
                                          </p:stCondLst>
                                        </p:cTn>
                                        <p:tgtEl>
                                          <p:spTgt spid="24"/>
                                        </p:tgtEl>
                                      </p:cBhvr>
                                      <p:from x="200000" y="450000"/>
                                      <p:to x="100000" y="100000"/>
                                    </p:animScale>
                                    <p:set>
                                      <p:cBhvr>
                                        <p:cTn id="43" dur="770" fill="hold"/>
                                        <p:tgtEl>
                                          <p:spTgt spid="24"/>
                                        </p:tgtEl>
                                        <p:attrNameLst>
                                          <p:attrName>ppt_x</p:attrName>
                                        </p:attrNameLst>
                                      </p:cBhvr>
                                      <p:to>
                                        <p:strVal val="(0.5)"/>
                                      </p:to>
                                    </p:set>
                                    <p:anim from="(0.5)" to="(#ppt_x)" calcmode="lin" valueType="num">
                                      <p:cBhvr>
                                        <p:cTn id="44" dur="1230" accel="100000" fill="hold">
                                          <p:stCondLst>
                                            <p:cond delay="770"/>
                                          </p:stCondLst>
                                        </p:cTn>
                                        <p:tgtEl>
                                          <p:spTgt spid="24"/>
                                        </p:tgtEl>
                                        <p:attrNameLst>
                                          <p:attrName>ppt_x</p:attrName>
                                        </p:attrNameLst>
                                      </p:cBhvr>
                                    </p:anim>
                                    <p:set>
                                      <p:cBhvr>
                                        <p:cTn id="45" dur="770" fill="hold"/>
                                        <p:tgtEl>
                                          <p:spTgt spid="24"/>
                                        </p:tgtEl>
                                        <p:attrNameLst>
                                          <p:attrName>ppt_y</p:attrName>
                                        </p:attrNameLst>
                                      </p:cBhvr>
                                      <p:to>
                                        <p:strVal val="(#ppt_y+0.4)"/>
                                      </p:to>
                                    </p:set>
                                    <p:anim from="(#ppt_y+0.4)" to="(#ppt_y)" calcmode="lin" valueType="num">
                                      <p:cBhvr>
                                        <p:cTn id="46" dur="1230" accel="100000" fill="hold">
                                          <p:stCondLst>
                                            <p:cond delay="770"/>
                                          </p:stCondLst>
                                        </p:cTn>
                                        <p:tgtEl>
                                          <p:spTgt spid="24"/>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770" decel="100000"/>
                                        <p:tgtEl>
                                          <p:spTgt spid="27"/>
                                        </p:tgtEl>
                                      </p:cBhvr>
                                    </p:animEffect>
                                    <p:animScale>
                                      <p:cBhvr>
                                        <p:cTn id="52" dur="770" decel="100000"/>
                                        <p:tgtEl>
                                          <p:spTgt spid="27"/>
                                        </p:tgtEl>
                                      </p:cBhvr>
                                      <p:from x="10000" y="10000"/>
                                      <p:to x="200000" y="450000"/>
                                    </p:animScale>
                                    <p:animScale>
                                      <p:cBhvr>
                                        <p:cTn id="53" dur="1230" accel="100000" fill="hold">
                                          <p:stCondLst>
                                            <p:cond delay="770"/>
                                          </p:stCondLst>
                                        </p:cTn>
                                        <p:tgtEl>
                                          <p:spTgt spid="27"/>
                                        </p:tgtEl>
                                      </p:cBhvr>
                                      <p:from x="200000" y="450000"/>
                                      <p:to x="100000" y="100000"/>
                                    </p:animScale>
                                    <p:set>
                                      <p:cBhvr>
                                        <p:cTn id="54" dur="770" fill="hold"/>
                                        <p:tgtEl>
                                          <p:spTgt spid="27"/>
                                        </p:tgtEl>
                                        <p:attrNameLst>
                                          <p:attrName>ppt_x</p:attrName>
                                        </p:attrNameLst>
                                      </p:cBhvr>
                                      <p:to>
                                        <p:strVal val="(0.5)"/>
                                      </p:to>
                                    </p:set>
                                    <p:anim from="(0.5)" to="(#ppt_x)" calcmode="lin" valueType="num">
                                      <p:cBhvr>
                                        <p:cTn id="55" dur="1230" accel="100000" fill="hold">
                                          <p:stCondLst>
                                            <p:cond delay="770"/>
                                          </p:stCondLst>
                                        </p:cTn>
                                        <p:tgtEl>
                                          <p:spTgt spid="27"/>
                                        </p:tgtEl>
                                        <p:attrNameLst>
                                          <p:attrName>ppt_x</p:attrName>
                                        </p:attrNameLst>
                                      </p:cBhvr>
                                    </p:anim>
                                    <p:set>
                                      <p:cBhvr>
                                        <p:cTn id="56" dur="770" fill="hold"/>
                                        <p:tgtEl>
                                          <p:spTgt spid="27"/>
                                        </p:tgtEl>
                                        <p:attrNameLst>
                                          <p:attrName>ppt_y</p:attrName>
                                        </p:attrNameLst>
                                      </p:cBhvr>
                                      <p:to>
                                        <p:strVal val="(#ppt_y+0.4)"/>
                                      </p:to>
                                    </p:set>
                                    <p:anim from="(#ppt_y+0.4)" to="(#ppt_y)" calcmode="lin" valueType="num">
                                      <p:cBhvr>
                                        <p:cTn id="57"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96395" y="12412"/>
            <a:ext cx="8716320" cy="1866436"/>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err="1"/>
              <a:t>Trajectographes</a:t>
            </a:r>
            <a:r>
              <a:rPr lang="fr-FR" dirty="0"/>
              <a:t> : </a:t>
            </a:r>
            <a:br>
              <a:rPr lang="fr-FR" dirty="0"/>
            </a:br>
            <a:r>
              <a:rPr lang="fr-FR" dirty="0"/>
              <a:t>détectent toutes les particules chargées</a:t>
            </a:r>
          </a:p>
        </p:txBody>
      </p:sp>
      <p:sp>
        <p:nvSpPr>
          <p:cNvPr id="11266" name="Text Box 2"/>
          <p:cNvSpPr txBox="1">
            <a:spLocks noChangeArrowheads="1"/>
          </p:cNvSpPr>
          <p:nvPr/>
        </p:nvSpPr>
        <p:spPr bwMode="auto">
          <a:xfrm>
            <a:off x="58366" y="2809887"/>
            <a:ext cx="3556882" cy="769441"/>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45000"/>
              <a:tabLst>
                <a:tab pos="656650" algn="l"/>
                <a:tab pos="1313299" algn="l"/>
                <a:tab pos="1969949" algn="l"/>
                <a:tab pos="2626599" algn="l"/>
              </a:tabLst>
            </a:pPr>
            <a:r>
              <a:rPr lang="fr-FR" sz="2500" b="1" dirty="0">
                <a:solidFill>
                  <a:srgbClr val="000099"/>
                </a:solidFill>
                <a:latin typeface="Tahoma"/>
                <a:cs typeface="Tahoma"/>
              </a:rPr>
              <a:t>Un outil merveilleux : </a:t>
            </a:r>
          </a:p>
          <a:p>
            <a:pPr>
              <a:buClr>
                <a:srgbClr val="000000"/>
              </a:buClr>
              <a:buSzPct val="45000"/>
              <a:tabLst>
                <a:tab pos="656650" algn="l"/>
                <a:tab pos="1313299" algn="l"/>
                <a:tab pos="1969949" algn="l"/>
                <a:tab pos="2626599" algn="l"/>
              </a:tabLst>
            </a:pPr>
            <a:r>
              <a:rPr lang="fr-FR" sz="2500" b="1" dirty="0">
                <a:solidFill>
                  <a:srgbClr val="000099"/>
                </a:solidFill>
                <a:latin typeface="Tahoma"/>
                <a:cs typeface="Tahoma"/>
              </a:rPr>
              <a:t>les chambres à bulles</a:t>
            </a:r>
          </a:p>
        </p:txBody>
      </p:sp>
      <p:pic>
        <p:nvPicPr>
          <p:cNvPr id="11267" name="Picture 3"/>
          <p:cNvPicPr>
            <a:picLocks noChangeAspect="1" noChangeArrowheads="1"/>
          </p:cNvPicPr>
          <p:nvPr/>
        </p:nvPicPr>
        <p:blipFill>
          <a:blip r:embed="rId3"/>
          <a:srcRect/>
          <a:stretch>
            <a:fillRect/>
          </a:stretch>
        </p:blipFill>
        <p:spPr bwMode="auto">
          <a:xfrm>
            <a:off x="3511849" y="2389258"/>
            <a:ext cx="5626273" cy="2481930"/>
          </a:xfrm>
          <a:prstGeom prst="rect">
            <a:avLst/>
          </a:prstGeom>
          <a:noFill/>
        </p:spPr>
      </p:pic>
      <p:sp>
        <p:nvSpPr>
          <p:cNvPr id="11268" name="Text Box 4"/>
          <p:cNvSpPr txBox="1">
            <a:spLocks noChangeArrowheads="1"/>
          </p:cNvSpPr>
          <p:nvPr/>
        </p:nvSpPr>
        <p:spPr bwMode="auto">
          <a:xfrm>
            <a:off x="0" y="4968289"/>
            <a:ext cx="5230091" cy="1769715"/>
          </a:xfrm>
          <a:prstGeom prst="rect">
            <a:avLst/>
          </a:prstGeom>
          <a:noFill/>
          <a:ln w="9525">
            <a:noFill/>
            <a:miter lim="800000"/>
            <a:headEnd/>
            <a:tailEnd/>
          </a:ln>
        </p:spPr>
        <p:txBody>
          <a:bodyPr wrap="square" lIns="0" tIns="0" rIns="0" bIns="0">
            <a:prstTxWarp prst="textNoShape">
              <a:avLst/>
            </a:prstTxWarp>
            <a:spAutoFit/>
          </a:bodyPr>
          <a:lstStyle/>
          <a:p>
            <a:pPr>
              <a:buClr>
                <a:srgbClr val="000000"/>
              </a:buClr>
              <a:buSzPct val="45000"/>
              <a:tabLst>
                <a:tab pos="656650" algn="l"/>
                <a:tab pos="1313299" algn="l"/>
                <a:tab pos="1969949" algn="l"/>
                <a:tab pos="2626599" algn="l"/>
              </a:tabLst>
            </a:pPr>
            <a:r>
              <a:rPr lang="fr-FR" sz="2500" b="1" dirty="0">
                <a:solidFill>
                  <a:srgbClr val="000099"/>
                </a:solidFill>
                <a:latin typeface="Tahoma"/>
                <a:cs typeface="Tahoma"/>
              </a:rPr>
              <a:t>La méthode moderne : </a:t>
            </a:r>
          </a:p>
          <a:p>
            <a:pPr marL="0" lvl="1" defTabSz="914400" fontAlgn="base">
              <a:buClr>
                <a:schemeClr val="tx2"/>
              </a:buClr>
              <a:buSzPct val="100000"/>
              <a:defRPr/>
            </a:pPr>
            <a:r>
              <a:rPr lang="fr-FR" sz="2500" b="1" dirty="0">
                <a:solidFill>
                  <a:srgbClr val="000099"/>
                </a:solidFill>
                <a:latin typeface="Tahoma"/>
                <a:cs typeface="Tahoma"/>
              </a:rPr>
              <a:t>le détecteur électronique: </a:t>
            </a:r>
            <a:r>
              <a:rPr lang="fr-FR" sz="2000" b="1" kern="0" dirty="0">
                <a:solidFill>
                  <a:srgbClr val="000099"/>
                </a:solidFill>
                <a:latin typeface="Tahoma"/>
                <a:ea typeface="ＭＳ Ｐゴシック" charset="-128"/>
                <a:cs typeface="Tahoma"/>
              </a:rPr>
              <a:t>Ionisation des atomes du milieu par des particules chargées</a:t>
            </a:r>
          </a:p>
          <a:p>
            <a:pPr marL="0" lvl="1" defTabSz="914400" fontAlgn="base">
              <a:buClr>
                <a:schemeClr val="tx2"/>
              </a:buClr>
              <a:buSzPct val="100000"/>
              <a:defRPr/>
            </a:pPr>
            <a:r>
              <a:rPr lang="fr-FR" sz="2000" b="1" kern="0" dirty="0">
                <a:solidFill>
                  <a:srgbClr val="000099"/>
                </a:solidFill>
                <a:latin typeface="Tahoma"/>
                <a:ea typeface="ＭＳ Ｐゴシック" charset="-128"/>
                <a:cs typeface="Tahoma"/>
              </a:rPr>
              <a:t>Récupération des charges créées</a:t>
            </a:r>
            <a:r>
              <a:rPr lang="fr-FR" sz="2500" b="1" dirty="0">
                <a:solidFill>
                  <a:srgbClr val="000099"/>
                </a:solidFill>
                <a:latin typeface="Tahoma"/>
                <a:cs typeface="Tahoma"/>
              </a:rPr>
              <a:t> </a:t>
            </a:r>
          </a:p>
        </p:txBody>
      </p:sp>
      <p:sp>
        <p:nvSpPr>
          <p:cNvPr id="11269" name="Oval 5"/>
          <p:cNvSpPr>
            <a:spLocks noChangeArrowheads="1"/>
          </p:cNvSpPr>
          <p:nvPr/>
        </p:nvSpPr>
        <p:spPr bwMode="auto">
          <a:xfrm>
            <a:off x="8188230" y="3626242"/>
            <a:ext cx="662400" cy="614944"/>
          </a:xfrm>
          <a:prstGeom prst="ellipse">
            <a:avLst/>
          </a:prstGeom>
          <a:noFill/>
          <a:ln w="9525">
            <a:solidFill>
              <a:srgbClr val="FF0000"/>
            </a:solidFill>
            <a:round/>
            <a:headEnd/>
            <a:tailEnd/>
          </a:ln>
        </p:spPr>
        <p:txBody>
          <a:bodyPr wrap="none" lIns="82945" tIns="41473" rIns="82945" bIns="41473" anchor="ctr">
            <a:prstTxWarp prst="textNoShape">
              <a:avLst/>
            </a:prstTxWarp>
          </a:bodyPr>
          <a:lstStyle/>
          <a:p>
            <a:endParaRPr lang="en-US"/>
          </a:p>
        </p:txBody>
      </p:sp>
      <p:sp>
        <p:nvSpPr>
          <p:cNvPr id="11272" name="Text Box 8"/>
          <p:cNvSpPr txBox="1">
            <a:spLocks noChangeArrowheads="1"/>
          </p:cNvSpPr>
          <p:nvPr/>
        </p:nvSpPr>
        <p:spPr bwMode="auto">
          <a:xfrm>
            <a:off x="0" y="1787413"/>
            <a:ext cx="8993914" cy="637754"/>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b="1" dirty="0">
                <a:solidFill>
                  <a:srgbClr val="000099"/>
                </a:solidFill>
                <a:latin typeface="Tahoma"/>
                <a:cs typeface="Tahoma"/>
              </a:rPr>
              <a:t>En plongeant le détecteur dans un champ magnétique, la trajectoire de la particule est courbée information (impulsion, masse, charge)</a:t>
            </a:r>
          </a:p>
        </p:txBody>
      </p:sp>
      <p:pic>
        <p:nvPicPr>
          <p:cNvPr id="11" name="Picture 5" descr="det"/>
          <p:cNvPicPr>
            <a:picLocks noChangeAspect="1" noChangeArrowheads="1"/>
          </p:cNvPicPr>
          <p:nvPr/>
        </p:nvPicPr>
        <p:blipFill>
          <a:blip r:embed="rId4"/>
          <a:srcRect/>
          <a:stretch>
            <a:fillRect/>
          </a:stretch>
        </p:blipFill>
        <p:spPr bwMode="auto">
          <a:xfrm>
            <a:off x="5429495" y="4968289"/>
            <a:ext cx="3564419" cy="166495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13</a:t>
            </a:fld>
            <a:r>
              <a:rPr lang="en-US"/>
              <a:t>/41</a:t>
            </a:r>
            <a:endParaRPr lang="en-US" dirty="0"/>
          </a:p>
        </p:txBody>
      </p:sp>
    </p:spTree>
    <p:extLst>
      <p:ext uri="{BB962C8B-B14F-4D97-AF65-F5344CB8AC3E}">
        <p14:creationId xmlns:p14="http://schemas.microsoft.com/office/powerpoint/2010/main" val="2733985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1000"/>
                                  </p:stCondLst>
                                  <p:childTnLst>
                                    <p:set>
                                      <p:cBhvr>
                                        <p:cTn id="12" dur="1" fill="hold">
                                          <p:stCondLst>
                                            <p:cond delay="0"/>
                                          </p:stCondLst>
                                        </p:cTn>
                                        <p:tgtEl>
                                          <p:spTgt spid="11267"/>
                                        </p:tgtEl>
                                        <p:attrNameLst>
                                          <p:attrName>style.visibility</p:attrName>
                                        </p:attrNameLst>
                                      </p:cBhvr>
                                      <p:to>
                                        <p:strVal val="visible"/>
                                      </p:to>
                                    </p:set>
                                    <p:anim calcmode="lin" valueType="num">
                                      <p:cBhvr>
                                        <p:cTn id="13" dur="1000" fill="hold"/>
                                        <p:tgtEl>
                                          <p:spTgt spid="11267"/>
                                        </p:tgtEl>
                                        <p:attrNameLst>
                                          <p:attrName>ppt_w</p:attrName>
                                        </p:attrNameLst>
                                      </p:cBhvr>
                                      <p:tavLst>
                                        <p:tav tm="0">
                                          <p:val>
                                            <p:fltVal val="0"/>
                                          </p:val>
                                        </p:tav>
                                        <p:tav tm="100000">
                                          <p:val>
                                            <p:strVal val="#ppt_w"/>
                                          </p:val>
                                        </p:tav>
                                      </p:tavLst>
                                    </p:anim>
                                    <p:anim calcmode="lin" valueType="num">
                                      <p:cBhvr>
                                        <p:cTn id="14" dur="1000" fill="hold"/>
                                        <p:tgtEl>
                                          <p:spTgt spid="11267"/>
                                        </p:tgtEl>
                                        <p:attrNameLst>
                                          <p:attrName>ppt_h</p:attrName>
                                        </p:attrNameLst>
                                      </p:cBhvr>
                                      <p:tavLst>
                                        <p:tav tm="0">
                                          <p:val>
                                            <p:fltVal val="0"/>
                                          </p:val>
                                        </p:tav>
                                        <p:tav tm="100000">
                                          <p:val>
                                            <p:strVal val="#ppt_h"/>
                                          </p:val>
                                        </p:tav>
                                      </p:tavLst>
                                    </p:anim>
                                    <p:anim calcmode="lin" valueType="num">
                                      <p:cBhvr>
                                        <p:cTn id="15" dur="1000" fill="hold"/>
                                        <p:tgtEl>
                                          <p:spTgt spid="1126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267"/>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1000"/>
                                  </p:stCondLst>
                                  <p:childTnLst>
                                    <p:set>
                                      <p:cBhvr>
                                        <p:cTn id="18" dur="1" fill="hold">
                                          <p:stCondLst>
                                            <p:cond delay="0"/>
                                          </p:stCondLst>
                                        </p:cTn>
                                        <p:tgtEl>
                                          <p:spTgt spid="11269"/>
                                        </p:tgtEl>
                                        <p:attrNameLst>
                                          <p:attrName>style.visibility</p:attrName>
                                        </p:attrNameLst>
                                      </p:cBhvr>
                                      <p:to>
                                        <p:strVal val="visible"/>
                                      </p:to>
                                    </p:set>
                                    <p:anim calcmode="lin" valueType="num">
                                      <p:cBhvr>
                                        <p:cTn id="19" dur="1000" fill="hold"/>
                                        <p:tgtEl>
                                          <p:spTgt spid="11269"/>
                                        </p:tgtEl>
                                        <p:attrNameLst>
                                          <p:attrName>ppt_w</p:attrName>
                                        </p:attrNameLst>
                                      </p:cBhvr>
                                      <p:tavLst>
                                        <p:tav tm="0">
                                          <p:val>
                                            <p:fltVal val="0"/>
                                          </p:val>
                                        </p:tav>
                                        <p:tav tm="100000">
                                          <p:val>
                                            <p:strVal val="#ppt_w"/>
                                          </p:val>
                                        </p:tav>
                                      </p:tavLst>
                                    </p:anim>
                                    <p:anim calcmode="lin" valueType="num">
                                      <p:cBhvr>
                                        <p:cTn id="20" dur="1000" fill="hold"/>
                                        <p:tgtEl>
                                          <p:spTgt spid="11269"/>
                                        </p:tgtEl>
                                        <p:attrNameLst>
                                          <p:attrName>ppt_h</p:attrName>
                                        </p:attrNameLst>
                                      </p:cBhvr>
                                      <p:tavLst>
                                        <p:tav tm="0">
                                          <p:val>
                                            <p:fltVal val="0"/>
                                          </p:val>
                                        </p:tav>
                                        <p:tav tm="100000">
                                          <p:val>
                                            <p:strVal val="#ppt_h"/>
                                          </p:val>
                                        </p:tav>
                                      </p:tavLst>
                                    </p:anim>
                                    <p:anim calcmode="lin" valueType="num">
                                      <p:cBhvr>
                                        <p:cTn id="21" dur="1000" fill="hold"/>
                                        <p:tgtEl>
                                          <p:spTgt spid="1126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2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dissolve">
                                      <p:cBhvr>
                                        <p:cTn id="27" dur="500"/>
                                        <p:tgtEl>
                                          <p:spTgt spid="11268"/>
                                        </p:tgtEl>
                                      </p:cBhvr>
                                    </p:animEffect>
                                  </p:childTnLst>
                                </p:cTn>
                              </p:par>
                              <p:par>
                                <p:cTn id="28" presetID="9" presetClass="entr" presetSubtype="0" fill="hold"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8" grpId="0"/>
      <p:bldP spid="112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020817" y="2631245"/>
            <a:ext cx="4123183" cy="3618303"/>
          </a:xfrm>
          <a:prstGeom prst="rect">
            <a:avLst/>
          </a:prstGeom>
        </p:spPr>
      </p:pic>
      <p:pic>
        <p:nvPicPr>
          <p:cNvPr id="12" name="Picture 11"/>
          <p:cNvPicPr>
            <a:picLocks noChangeAspect="1"/>
          </p:cNvPicPr>
          <p:nvPr/>
        </p:nvPicPr>
        <p:blipFill>
          <a:blip r:embed="rId4"/>
          <a:stretch>
            <a:fillRect/>
          </a:stretch>
        </p:blipFill>
        <p:spPr>
          <a:xfrm>
            <a:off x="4391497" y="3551331"/>
            <a:ext cx="950844" cy="946843"/>
          </a:xfrm>
          <a:prstGeom prst="rect">
            <a:avLst/>
          </a:prstGeom>
        </p:spPr>
      </p:pic>
      <p:sp>
        <p:nvSpPr>
          <p:cNvPr id="12289" name="Rectangle 1"/>
          <p:cNvSpPr>
            <a:spLocks noGrp="1" noChangeArrowheads="1"/>
          </p:cNvSpPr>
          <p:nvPr>
            <p:ph type="title"/>
          </p:nvPr>
        </p:nvSpPr>
        <p:spPr>
          <a:xfrm>
            <a:off x="691200" y="0"/>
            <a:ext cx="7807680" cy="1244291"/>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a:t>Calorimétrie : </a:t>
            </a:r>
            <a:br>
              <a:rPr lang="fr-FR" dirty="0"/>
            </a:br>
            <a:r>
              <a:rPr lang="fr-FR" dirty="0"/>
              <a:t>absorbe les particules…</a:t>
            </a:r>
          </a:p>
        </p:txBody>
      </p:sp>
      <p:graphicFrame>
        <p:nvGraphicFramePr>
          <p:cNvPr id="12291" name="Object 3"/>
          <p:cNvGraphicFramePr>
            <a:graphicFrameLocks noChangeAspect="1"/>
          </p:cNvGraphicFramePr>
          <p:nvPr/>
        </p:nvGraphicFramePr>
        <p:xfrm>
          <a:off x="299420" y="1579613"/>
          <a:ext cx="3326400" cy="1270213"/>
        </p:xfrm>
        <a:graphic>
          <a:graphicData uri="http://schemas.openxmlformats.org/presentationml/2006/ole">
            <mc:AlternateContent xmlns:mc="http://schemas.openxmlformats.org/markup-compatibility/2006">
              <mc:Choice xmlns:v="urn:schemas-microsoft-com:vml" Requires="v">
                <p:oleObj name="Photo Editor Photo" r:id="rId5" imgW="3666667" imgH="1400000" progId="">
                  <p:embed/>
                </p:oleObj>
              </mc:Choice>
              <mc:Fallback>
                <p:oleObj name="Photo Editor Photo" r:id="rId5" imgW="3666667" imgH="1400000" progId="">
                  <p:embed/>
                  <p:pic>
                    <p:nvPicPr>
                      <p:cNvPr id="1229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420" y="1579613"/>
                        <a:ext cx="3326400" cy="1270213"/>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3" name="Rectangle 5"/>
          <p:cNvSpPr>
            <a:spLocks noChangeArrowheads="1"/>
          </p:cNvSpPr>
          <p:nvPr/>
        </p:nvSpPr>
        <p:spPr bwMode="auto">
          <a:xfrm>
            <a:off x="3895100" y="1579613"/>
            <a:ext cx="4559040" cy="100708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sz="2000" b="1" dirty="0">
                <a:solidFill>
                  <a:srgbClr val="000099"/>
                </a:solidFill>
                <a:latin typeface="Tahoma"/>
                <a:cs typeface="Tahoma"/>
              </a:rPr>
              <a:t>Le calorimètre électromagnétique va absorber les électrons et les photons.</a:t>
            </a:r>
          </a:p>
        </p:txBody>
      </p:sp>
      <p:sp>
        <p:nvSpPr>
          <p:cNvPr id="19" name="TextBox 18"/>
          <p:cNvSpPr txBox="1"/>
          <p:nvPr/>
        </p:nvSpPr>
        <p:spPr>
          <a:xfrm>
            <a:off x="85475" y="3075802"/>
            <a:ext cx="4306022" cy="2554545"/>
          </a:xfrm>
          <a:prstGeom prst="rect">
            <a:avLst/>
          </a:prstGeom>
          <a:noFill/>
        </p:spPr>
        <p:txBody>
          <a:bodyPr wrap="square" rtlCol="0">
            <a:spAutoFit/>
          </a:bodyPr>
          <a:lstStyle/>
          <a:p>
            <a:r>
              <a:rPr lang="fr-FR" sz="2000" b="1" dirty="0">
                <a:solidFill>
                  <a:srgbClr val="000099"/>
                </a:solidFill>
                <a:latin typeface="Tahoma"/>
                <a:cs typeface="Tahoma"/>
              </a:rPr>
              <a:t>Les quarks ne peuvent pas « vivre » seuls.</a:t>
            </a:r>
          </a:p>
          <a:p>
            <a:r>
              <a:rPr lang="fr-FR" sz="2000" b="1" dirty="0">
                <a:solidFill>
                  <a:srgbClr val="000099"/>
                </a:solidFill>
                <a:latin typeface="Tahoma"/>
                <a:cs typeface="Tahoma"/>
              </a:rPr>
              <a:t>Donc avant d’atteindre le détecteur ils vont se recombiner en multiple hadrons </a:t>
            </a:r>
            <a:br>
              <a:rPr lang="fr-FR" sz="2000" b="1" dirty="0">
                <a:solidFill>
                  <a:srgbClr val="000099"/>
                </a:solidFill>
                <a:latin typeface="Tahoma"/>
                <a:cs typeface="Tahoma"/>
              </a:rPr>
            </a:br>
            <a:r>
              <a:rPr lang="fr-FR" sz="2000" b="1" dirty="0" err="1">
                <a:solidFill>
                  <a:srgbClr val="000099"/>
                </a:solidFill>
                <a:latin typeface="Tahoma"/>
                <a:cs typeface="Tahoma"/>
                <a:sym typeface="Wingdings"/>
              </a:rPr>
              <a:t></a:t>
            </a:r>
            <a:r>
              <a:rPr lang="fr-FR" sz="2000" b="1" dirty="0">
                <a:solidFill>
                  <a:srgbClr val="000099"/>
                </a:solidFill>
                <a:latin typeface="Tahoma"/>
                <a:cs typeface="Tahoma"/>
                <a:sym typeface="Wingdings"/>
              </a:rPr>
              <a:t> Le calorimètre hadronique va absorber l’</a:t>
            </a:r>
            <a:r>
              <a:rPr lang="fr-FR" sz="2000" b="1" dirty="0">
                <a:solidFill>
                  <a:srgbClr val="000099"/>
                </a:solidFill>
                <a:latin typeface="Tahoma"/>
                <a:cs typeface="Tahoma"/>
              </a:rPr>
              <a:t>é</a:t>
            </a:r>
            <a:r>
              <a:rPr lang="fr-FR" sz="2000" b="1" dirty="0">
                <a:solidFill>
                  <a:srgbClr val="000099"/>
                </a:solidFill>
                <a:latin typeface="Tahoma"/>
                <a:cs typeface="Tahoma"/>
                <a:sym typeface="Wingdings"/>
              </a:rPr>
              <a:t>nergie de </a:t>
            </a:r>
            <a:r>
              <a:rPr lang="fr-FR" sz="2000" b="1" dirty="0">
                <a:solidFill>
                  <a:srgbClr val="6699FF"/>
                </a:solidFill>
                <a:latin typeface="Tahoma"/>
                <a:cs typeface="Tahoma"/>
                <a:sym typeface="Wingdings"/>
              </a:rPr>
              <a:t>ces jets de hadrons.</a:t>
            </a:r>
            <a:endParaRPr lang="fr-FR" sz="2000" b="1" dirty="0">
              <a:solidFill>
                <a:srgbClr val="6699FF"/>
              </a:solidFill>
              <a:latin typeface="Tahoma"/>
              <a:cs typeface="Tahoma"/>
            </a:endParaRPr>
          </a:p>
        </p:txBody>
      </p:sp>
      <p:sp>
        <p:nvSpPr>
          <p:cNvPr id="21" name="TextBox 20"/>
          <p:cNvSpPr txBox="1"/>
          <p:nvPr/>
        </p:nvSpPr>
        <p:spPr>
          <a:xfrm>
            <a:off x="85475" y="5780781"/>
            <a:ext cx="4533897" cy="1015663"/>
          </a:xfrm>
          <a:prstGeom prst="rect">
            <a:avLst/>
          </a:prstGeom>
          <a:noFill/>
        </p:spPr>
        <p:txBody>
          <a:bodyPr wrap="square" rtlCol="0">
            <a:spAutoFit/>
          </a:bodyPr>
          <a:lstStyle/>
          <a:p>
            <a:r>
              <a:rPr lang="fr-FR" sz="2000" b="1" dirty="0">
                <a:solidFill>
                  <a:srgbClr val="000099"/>
                </a:solidFill>
                <a:latin typeface="Tahoma"/>
                <a:cs typeface="Tahoma"/>
              </a:rPr>
              <a:t>Lorsque les particules s’arrêtent, elles vont dissiper leurs énergies que l’on va pouvoir mesurer. </a:t>
            </a:r>
          </a:p>
        </p:txBody>
      </p:sp>
      <p:sp>
        <p:nvSpPr>
          <p:cNvPr id="14" name="Oval 13"/>
          <p:cNvSpPr/>
          <p:nvPr/>
        </p:nvSpPr>
        <p:spPr>
          <a:xfrm rot="1165043">
            <a:off x="6836847" y="4481993"/>
            <a:ext cx="403564" cy="771562"/>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extBox 14"/>
          <p:cNvSpPr txBox="1"/>
          <p:nvPr/>
        </p:nvSpPr>
        <p:spPr>
          <a:xfrm>
            <a:off x="7679595" y="4984016"/>
            <a:ext cx="1464404" cy="646331"/>
          </a:xfrm>
          <a:prstGeom prst="rect">
            <a:avLst/>
          </a:prstGeom>
          <a:noFill/>
        </p:spPr>
        <p:txBody>
          <a:bodyPr wrap="square" lIns="0" tIns="0" rIns="0" bIns="0" rtlCol="0">
            <a:spAutoFit/>
          </a:bodyPr>
          <a:lstStyle/>
          <a:p>
            <a:pPr algn="ctr"/>
            <a:r>
              <a:rPr lang="fr-FR" sz="1400" b="1" dirty="0">
                <a:latin typeface="Tahoma"/>
                <a:cs typeface="Tahoma"/>
              </a:rPr>
              <a:t>Plusieurs traces</a:t>
            </a:r>
            <a:br>
              <a:rPr lang="fr-FR" sz="1400" b="1" dirty="0">
                <a:latin typeface="Tahoma"/>
                <a:cs typeface="Tahoma"/>
              </a:rPr>
            </a:br>
            <a:r>
              <a:rPr lang="fr-FR" sz="1400" b="1" dirty="0">
                <a:latin typeface="Tahoma"/>
                <a:cs typeface="Tahoma"/>
              </a:rPr>
              <a:t>Dépôt dans les calorimètres</a:t>
            </a:r>
          </a:p>
        </p:txBody>
      </p:sp>
      <p:cxnSp>
        <p:nvCxnSpPr>
          <p:cNvPr id="22" name="Straight Connector 21"/>
          <p:cNvCxnSpPr>
            <a:stCxn id="15" idx="1"/>
            <a:endCxn id="14" idx="6"/>
          </p:cNvCxnSpPr>
          <p:nvPr/>
        </p:nvCxnSpPr>
        <p:spPr>
          <a:xfrm rot="10800000">
            <a:off x="7228935" y="4934856"/>
            <a:ext cx="450661" cy="3723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968609" y="5912697"/>
            <a:ext cx="4311104" cy="1015663"/>
          </a:xfrm>
          <a:prstGeom prst="rect">
            <a:avLst/>
          </a:prstGeom>
          <a:noFill/>
        </p:spPr>
        <p:txBody>
          <a:bodyPr wrap="square" rtlCol="0">
            <a:spAutoFit/>
          </a:bodyPr>
          <a:lstStyle/>
          <a:p>
            <a:r>
              <a:rPr lang="fr-FR" sz="2000" b="1" dirty="0">
                <a:solidFill>
                  <a:srgbClr val="6699FF"/>
                </a:solidFill>
                <a:latin typeface="Tahoma"/>
                <a:cs typeface="Tahoma"/>
              </a:rPr>
              <a:t>Les neutrons (hadrons neutres) vont déposer uniquement dans le calorimètre hadronique.</a:t>
            </a:r>
          </a:p>
        </p:txBody>
      </p:sp>
      <p:sp>
        <p:nvSpPr>
          <p:cNvPr id="4" name="Slide Number Placeholder 3"/>
          <p:cNvSpPr>
            <a:spLocks noGrp="1"/>
          </p:cNvSpPr>
          <p:nvPr>
            <p:ph type="sldNum" sz="quarter" idx="12"/>
          </p:nvPr>
        </p:nvSpPr>
        <p:spPr/>
        <p:txBody>
          <a:bodyPr/>
          <a:lstStyle/>
          <a:p>
            <a:fld id="{D752DBC4-3753-084B-A85A-391A694AE64B}" type="slidenum">
              <a:rPr lang="en-US" smtClean="0"/>
              <a:pPr/>
              <a:t>14</a:t>
            </a:fld>
            <a:r>
              <a:rPr lang="en-US"/>
              <a:t>/41</a:t>
            </a:r>
            <a:endParaRPr lang="en-US" dirty="0"/>
          </a:p>
        </p:txBody>
      </p:sp>
    </p:spTree>
    <p:extLst>
      <p:ext uri="{BB962C8B-B14F-4D97-AF65-F5344CB8AC3E}">
        <p14:creationId xmlns:p14="http://schemas.microsoft.com/office/powerpoint/2010/main" val="36361500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grpId="0" nodeType="withEffect">
                                  <p:stCondLst>
                                    <p:cond delay="200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uStations"/>
          <p:cNvPicPr>
            <a:picLocks noChangeAspect="1" noChangeArrowheads="1"/>
          </p:cNvPicPr>
          <p:nvPr/>
        </p:nvPicPr>
        <p:blipFill>
          <a:blip r:embed="rId3"/>
          <a:srcRect/>
          <a:stretch>
            <a:fillRect/>
          </a:stretch>
        </p:blipFill>
        <p:spPr bwMode="auto">
          <a:xfrm>
            <a:off x="242445" y="1585820"/>
            <a:ext cx="3194050" cy="3554413"/>
          </a:xfrm>
          <a:prstGeom prst="rect">
            <a:avLst/>
          </a:prstGeom>
          <a:noFill/>
          <a:ln w="9525">
            <a:noFill/>
            <a:miter lim="800000"/>
            <a:headEnd/>
            <a:tailEnd/>
          </a:ln>
        </p:spPr>
      </p:pic>
      <p:sp>
        <p:nvSpPr>
          <p:cNvPr id="16385" name="Rectangle 1"/>
          <p:cNvSpPr>
            <a:spLocks noGrp="1" noChangeArrowheads="1"/>
          </p:cNvSpPr>
          <p:nvPr>
            <p:ph type="title"/>
          </p:nvPr>
        </p:nvSpPr>
        <p:spPr>
          <a:xfrm>
            <a:off x="671040" y="0"/>
            <a:ext cx="7807680" cy="1146360"/>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a:t>Les chambres à muons</a:t>
            </a:r>
          </a:p>
        </p:txBody>
      </p:sp>
      <p:sp>
        <p:nvSpPr>
          <p:cNvPr id="16388" name="Text Box 4"/>
          <p:cNvSpPr txBox="1">
            <a:spLocks noChangeArrowheads="1"/>
          </p:cNvSpPr>
          <p:nvPr/>
        </p:nvSpPr>
        <p:spPr bwMode="auto">
          <a:xfrm>
            <a:off x="3075226" y="4237170"/>
            <a:ext cx="5953324" cy="1622639"/>
          </a:xfrm>
          <a:prstGeom prst="rect">
            <a:avLst/>
          </a:prstGeom>
          <a:noFill/>
          <a:ln w="9525">
            <a:noFill/>
            <a:miter lim="800000"/>
            <a:headEnd/>
            <a:tailEnd/>
          </a:ln>
          <a:effectLst/>
        </p:spPr>
        <p:txBody>
          <a:bodyPr wrap="none" lIns="82945" tIns="41473" rIns="82945" bIns="41473">
            <a:prstTxWarp prst="textNoShape">
              <a:avLst/>
            </a:prstTxWarp>
            <a:spAutoFit/>
          </a:bodyPr>
          <a:lstStyle/>
          <a:p>
            <a:pPr>
              <a:buFontTx/>
              <a:buChar char="-"/>
            </a:pPr>
            <a:r>
              <a:rPr lang="fr-FR" sz="2000" b="1" dirty="0">
                <a:solidFill>
                  <a:srgbClr val="000099"/>
                </a:solidFill>
                <a:latin typeface="Tahoma"/>
                <a:cs typeface="Tahoma"/>
              </a:rPr>
              <a:t> Interagit très peu : </a:t>
            </a:r>
          </a:p>
          <a:p>
            <a:pPr lvl="2"/>
            <a:r>
              <a:rPr lang="fr-FR" sz="2000" b="1" dirty="0">
                <a:solidFill>
                  <a:srgbClr val="000099"/>
                </a:solidFill>
                <a:latin typeface="Tahoma"/>
                <a:cs typeface="Tahoma"/>
              </a:rPr>
              <a:t>Discret dans les calorimètres</a:t>
            </a:r>
          </a:p>
          <a:p>
            <a:pPr lvl="2"/>
            <a:endParaRPr lang="fr-FR" sz="2000" b="1" dirty="0">
              <a:solidFill>
                <a:srgbClr val="000099"/>
              </a:solidFill>
              <a:latin typeface="Tahoma"/>
              <a:cs typeface="Tahoma"/>
            </a:endParaRPr>
          </a:p>
          <a:p>
            <a:pPr>
              <a:buFontTx/>
              <a:buChar char="-"/>
            </a:pPr>
            <a:r>
              <a:rPr lang="fr-FR" sz="2000" b="1" dirty="0">
                <a:solidFill>
                  <a:srgbClr val="000099"/>
                </a:solidFill>
                <a:latin typeface="Tahoma"/>
                <a:cs typeface="Tahoma"/>
              </a:rPr>
              <a:t> Particule chargée </a:t>
            </a:r>
          </a:p>
          <a:p>
            <a:pPr lvl="2"/>
            <a:r>
              <a:rPr lang="fr-FR" sz="2000" b="1" dirty="0">
                <a:solidFill>
                  <a:srgbClr val="000099"/>
                </a:solidFill>
                <a:latin typeface="Tahoma"/>
                <a:cs typeface="Tahoma"/>
              </a:rPr>
              <a:t>Traces visibles dans le </a:t>
            </a:r>
            <a:r>
              <a:rPr lang="fr-FR" sz="2000" b="1" dirty="0" err="1">
                <a:solidFill>
                  <a:srgbClr val="000099"/>
                </a:solidFill>
                <a:latin typeface="Tahoma"/>
                <a:cs typeface="Tahoma"/>
              </a:rPr>
              <a:t>trajectographe</a:t>
            </a:r>
            <a:endParaRPr lang="fr-FR" sz="2000" b="1" dirty="0">
              <a:solidFill>
                <a:srgbClr val="000099"/>
              </a:solidFill>
              <a:latin typeface="Tahoma"/>
              <a:cs typeface="Tahoma"/>
            </a:endParaRPr>
          </a:p>
        </p:txBody>
      </p:sp>
      <p:sp>
        <p:nvSpPr>
          <p:cNvPr id="16389" name="Text Box 5"/>
          <p:cNvSpPr txBox="1">
            <a:spLocks noChangeArrowheads="1"/>
          </p:cNvSpPr>
          <p:nvPr/>
        </p:nvSpPr>
        <p:spPr bwMode="auto">
          <a:xfrm>
            <a:off x="3602491" y="2699771"/>
            <a:ext cx="5072505" cy="100708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sz="2000" b="1" dirty="0">
                <a:solidFill>
                  <a:srgbClr val="000099"/>
                </a:solidFill>
                <a:latin typeface="Tahoma"/>
                <a:cs typeface="Tahoma"/>
              </a:rPr>
              <a:t>Grand (gros) frère de l’électron</a:t>
            </a:r>
          </a:p>
          <a:p>
            <a:r>
              <a:rPr lang="fr-FR" sz="2000" b="1" dirty="0">
                <a:solidFill>
                  <a:srgbClr val="000099"/>
                </a:solidFill>
                <a:latin typeface="Tahoma"/>
                <a:cs typeface="Tahoma"/>
              </a:rPr>
              <a:t>Temps de vie = 2ms, mais plus que suffisant pour traverser le détecteur!</a:t>
            </a:r>
          </a:p>
        </p:txBody>
      </p:sp>
      <p:sp>
        <p:nvSpPr>
          <p:cNvPr id="7" name="TextBox 6"/>
          <p:cNvSpPr txBox="1"/>
          <p:nvPr/>
        </p:nvSpPr>
        <p:spPr>
          <a:xfrm>
            <a:off x="3594993" y="1235815"/>
            <a:ext cx="5160818" cy="1323439"/>
          </a:xfrm>
          <a:prstGeom prst="rect">
            <a:avLst/>
          </a:prstGeom>
          <a:noFill/>
        </p:spPr>
        <p:txBody>
          <a:bodyPr wrap="square" rtlCol="0">
            <a:spAutoFit/>
          </a:bodyPr>
          <a:lstStyle/>
          <a:p>
            <a:r>
              <a:rPr lang="fr-FR" sz="2000" b="1" dirty="0">
                <a:solidFill>
                  <a:srgbClr val="000099"/>
                </a:solidFill>
                <a:latin typeface="Tahoma"/>
                <a:cs typeface="Tahoma"/>
              </a:rPr>
              <a:t>La dernière couche de détection est faite pour observer les particules résiduelles :</a:t>
            </a:r>
          </a:p>
          <a:p>
            <a:r>
              <a:rPr lang="fr-FR" sz="2000" b="1" dirty="0">
                <a:solidFill>
                  <a:srgbClr val="000099"/>
                </a:solidFill>
                <a:latin typeface="Tahoma"/>
                <a:cs typeface="Tahoma"/>
              </a:rPr>
              <a:t>Seul le muon peut les atteindre. </a:t>
            </a:r>
          </a:p>
        </p:txBody>
      </p:sp>
      <p:sp>
        <p:nvSpPr>
          <p:cNvPr id="4" name="Slide Number Placeholder 3"/>
          <p:cNvSpPr>
            <a:spLocks noGrp="1"/>
          </p:cNvSpPr>
          <p:nvPr>
            <p:ph type="sldNum" sz="quarter" idx="12"/>
          </p:nvPr>
        </p:nvSpPr>
        <p:spPr/>
        <p:txBody>
          <a:bodyPr/>
          <a:lstStyle/>
          <a:p>
            <a:fld id="{D752DBC4-3753-084B-A85A-391A694AE64B}" type="slidenum">
              <a:rPr lang="en-US" smtClean="0"/>
              <a:pPr/>
              <a:t>15</a:t>
            </a:fld>
            <a:r>
              <a:rPr lang="en-US"/>
              <a:t>/41</a:t>
            </a:r>
            <a:endParaRPr lang="en-US" dirty="0"/>
          </a:p>
        </p:txBody>
      </p:sp>
    </p:spTree>
    <p:extLst>
      <p:ext uri="{BB962C8B-B14F-4D97-AF65-F5344CB8AC3E}">
        <p14:creationId xmlns:p14="http://schemas.microsoft.com/office/powerpoint/2010/main" val="2777018931"/>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p:cNvPicPr>
            <a:picLocks noChangeAspect="1" noChangeArrowheads="1"/>
          </p:cNvPicPr>
          <p:nvPr/>
        </p:nvPicPr>
        <p:blipFill>
          <a:blip r:embed="rId3"/>
          <a:srcRect/>
          <a:stretch>
            <a:fillRect/>
          </a:stretch>
        </p:blipFill>
        <p:spPr bwMode="auto">
          <a:xfrm>
            <a:off x="5163470" y="1157118"/>
            <a:ext cx="3491450" cy="2095090"/>
          </a:xfrm>
          <a:prstGeom prst="rect">
            <a:avLst/>
          </a:prstGeom>
          <a:noFill/>
          <a:ln w="9525">
            <a:noFill/>
            <a:miter lim="800000"/>
            <a:headEnd/>
            <a:tailEnd/>
          </a:ln>
          <a:effectLst/>
        </p:spPr>
      </p:pic>
      <p:sp>
        <p:nvSpPr>
          <p:cNvPr id="13313" name="Rectangle 1"/>
          <p:cNvSpPr>
            <a:spLocks noGrp="1" noChangeArrowheads="1"/>
          </p:cNvSpPr>
          <p:nvPr>
            <p:ph type="title"/>
          </p:nvPr>
        </p:nvSpPr>
        <p:spPr>
          <a:xfrm>
            <a:off x="671040" y="0"/>
            <a:ext cx="7807680" cy="1244291"/>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a:t>Mesures “indirectes” :</a:t>
            </a:r>
            <a:br>
              <a:rPr lang="fr-FR" dirty="0"/>
            </a:br>
            <a:r>
              <a:rPr lang="fr-FR" dirty="0"/>
              <a:t>deviner l'invisible</a:t>
            </a:r>
          </a:p>
        </p:txBody>
      </p:sp>
      <p:sp>
        <p:nvSpPr>
          <p:cNvPr id="13314" name="Text Box 2"/>
          <p:cNvSpPr txBox="1">
            <a:spLocks noChangeArrowheads="1"/>
          </p:cNvSpPr>
          <p:nvPr/>
        </p:nvSpPr>
        <p:spPr bwMode="auto">
          <a:xfrm>
            <a:off x="344160" y="1754546"/>
            <a:ext cx="4329830" cy="2308324"/>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45000"/>
              <a:tabLst>
                <a:tab pos="656650" algn="l"/>
                <a:tab pos="1313299" algn="l"/>
                <a:tab pos="1969949" algn="l"/>
                <a:tab pos="2626599" algn="l"/>
                <a:tab pos="3283248" algn="l"/>
              </a:tabLst>
            </a:pPr>
            <a:r>
              <a:rPr lang="fr-FR" sz="2500" b="1" dirty="0">
                <a:solidFill>
                  <a:srgbClr val="000099"/>
                </a:solidFill>
                <a:latin typeface="Tahoma"/>
                <a:cs typeface="Tahoma"/>
              </a:rPr>
              <a:t>1) les particules instables :</a:t>
            </a:r>
          </a:p>
          <a:p>
            <a:pPr>
              <a:buClr>
                <a:srgbClr val="000000"/>
              </a:buClr>
              <a:buSzPct val="45000"/>
              <a:tabLst>
                <a:tab pos="656650" algn="l"/>
                <a:tab pos="1313299" algn="l"/>
                <a:tab pos="1969949" algn="l"/>
                <a:tab pos="2626599" algn="l"/>
                <a:tab pos="3283248" algn="l"/>
              </a:tabLst>
            </a:pPr>
            <a:endParaRPr lang="fr-FR" sz="2500" b="1" dirty="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r>
              <a:rPr lang="fr-FR" sz="2500" b="1" dirty="0">
                <a:solidFill>
                  <a:srgbClr val="000099"/>
                </a:solidFill>
                <a:latin typeface="Tahoma"/>
                <a:cs typeface="Tahoma"/>
              </a:rPr>
              <a:t>2) les invisibles :  </a:t>
            </a:r>
          </a:p>
        </p:txBody>
      </p:sp>
      <p:sp>
        <p:nvSpPr>
          <p:cNvPr id="13317" name="Text Box 5"/>
          <p:cNvSpPr txBox="1">
            <a:spLocks noChangeArrowheads="1"/>
          </p:cNvSpPr>
          <p:nvPr/>
        </p:nvSpPr>
        <p:spPr bwMode="auto">
          <a:xfrm>
            <a:off x="138240" y="4231467"/>
            <a:ext cx="4631930" cy="257674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b="1" dirty="0">
                <a:solidFill>
                  <a:srgbClr val="000099"/>
                </a:solidFill>
                <a:latin typeface="Tahoma"/>
                <a:cs typeface="Tahoma"/>
              </a:rPr>
              <a:t>Comment « voir » un neutrino (particule invisible) ? </a:t>
            </a:r>
          </a:p>
          <a:p>
            <a:endParaRPr lang="fr-FR" b="1" dirty="0">
              <a:solidFill>
                <a:srgbClr val="000099"/>
              </a:solidFill>
              <a:latin typeface="Tahoma"/>
              <a:cs typeface="Tahoma"/>
            </a:endParaRPr>
          </a:p>
          <a:p>
            <a:r>
              <a:rPr lang="fr-FR" b="1" dirty="0">
                <a:solidFill>
                  <a:srgbClr val="000099"/>
                </a:solidFill>
                <a:latin typeface="Tahoma"/>
                <a:cs typeface="Tahoma"/>
              </a:rPr>
              <a:t>par la conservation de l’impulsion totale ! On somme ce que l’on voit dans le détecteur et ca doit être égale a ce que l’on avait au départ…</a:t>
            </a:r>
          </a:p>
          <a:p>
            <a:r>
              <a:rPr lang="fr-FR" b="1" dirty="0">
                <a:solidFill>
                  <a:srgbClr val="000099"/>
                </a:solidFill>
                <a:latin typeface="Tahoma"/>
                <a:cs typeface="Tahoma"/>
              </a:rPr>
              <a:t>(Rien ne se perd, rien ne se crée, tout se transforme)</a:t>
            </a:r>
          </a:p>
        </p:txBody>
      </p:sp>
      <p:pic>
        <p:nvPicPr>
          <p:cNvPr id="8" name="Picture 7"/>
          <p:cNvPicPr>
            <a:picLocks noChangeAspect="1"/>
          </p:cNvPicPr>
          <p:nvPr/>
        </p:nvPicPr>
        <p:blipFill>
          <a:blip r:embed="rId4"/>
          <a:stretch>
            <a:fillRect/>
          </a:stretch>
        </p:blipFill>
        <p:spPr>
          <a:xfrm>
            <a:off x="4780867" y="3252208"/>
            <a:ext cx="4363133" cy="3524593"/>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16</a:t>
            </a:fld>
            <a:r>
              <a:rPr lang="en-US"/>
              <a:t>/41</a:t>
            </a:r>
            <a:endParaRPr lang="en-US" dirty="0"/>
          </a:p>
        </p:txBody>
      </p:sp>
    </p:spTree>
    <p:extLst>
      <p:ext uri="{BB962C8B-B14F-4D97-AF65-F5344CB8AC3E}">
        <p14:creationId xmlns:p14="http://schemas.microsoft.com/office/powerpoint/2010/main" val="2619622588"/>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fr-FR" dirty="0"/>
              <a:t>Résumé !</a:t>
            </a:r>
          </a:p>
        </p:txBody>
      </p:sp>
      <p:graphicFrame>
        <p:nvGraphicFramePr>
          <p:cNvPr id="70658" name="Object 2"/>
          <p:cNvGraphicFramePr>
            <a:graphicFrameLocks noChangeAspect="1"/>
          </p:cNvGraphicFramePr>
          <p:nvPr/>
        </p:nvGraphicFramePr>
        <p:xfrm>
          <a:off x="-46188" y="1196143"/>
          <a:ext cx="9220606" cy="4702462"/>
        </p:xfrm>
        <a:graphic>
          <a:graphicData uri="http://schemas.openxmlformats.org/presentationml/2006/ole">
            <mc:AlternateContent xmlns:mc="http://schemas.openxmlformats.org/markup-compatibility/2006">
              <mc:Choice xmlns:v="urn:schemas-microsoft-com:vml" Requires="v">
                <p:oleObj name="Photo Editor Photo" r:id="rId2" imgW="9450119" imgH="4819048" progId="">
                  <p:embed/>
                </p:oleObj>
              </mc:Choice>
              <mc:Fallback>
                <p:oleObj name="Photo Editor Photo" r:id="rId2" imgW="9450119" imgH="4819048" progId="">
                  <p:embed/>
                  <p:pic>
                    <p:nvPicPr>
                      <p:cNvPr id="706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8" y="1196143"/>
                        <a:ext cx="9220606" cy="4702462"/>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Oval 3"/>
          <p:cNvSpPr/>
          <p:nvPr/>
        </p:nvSpPr>
        <p:spPr>
          <a:xfrm rot="19981355">
            <a:off x="949631" y="2961910"/>
            <a:ext cx="1658276" cy="208443"/>
          </a:xfrm>
          <a:prstGeom prst="ellipse">
            <a:avLst/>
          </a:prstGeom>
          <a:noFill/>
          <a:ln w="19050"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2885" y="924410"/>
            <a:ext cx="2302164" cy="1754327"/>
          </a:xfrm>
          <a:prstGeom prst="rect">
            <a:avLst/>
          </a:prstGeom>
          <a:noFill/>
        </p:spPr>
        <p:txBody>
          <a:bodyPr wrap="square" rtlCol="0">
            <a:spAutoFit/>
          </a:bodyPr>
          <a:lstStyle/>
          <a:p>
            <a:r>
              <a:rPr lang="fr-FR" b="1" dirty="0">
                <a:solidFill>
                  <a:srgbClr val="0000FF"/>
                </a:solidFill>
              </a:rPr>
              <a:t>Pas de traces dans le </a:t>
            </a:r>
            <a:r>
              <a:rPr lang="fr-FR" b="1" dirty="0" err="1">
                <a:solidFill>
                  <a:srgbClr val="0000FF"/>
                </a:solidFill>
              </a:rPr>
              <a:t>trajectographe</a:t>
            </a:r>
            <a:r>
              <a:rPr lang="fr-FR" b="1" dirty="0">
                <a:solidFill>
                  <a:srgbClr val="0000FF"/>
                </a:solidFill>
              </a:rPr>
              <a:t>, arrêt de la particule dans le calorimètre électromagnétique…</a:t>
            </a:r>
          </a:p>
          <a:p>
            <a:endParaRPr lang="fr-FR" b="1" dirty="0">
              <a:solidFill>
                <a:srgbClr val="0000FF"/>
              </a:solidFill>
            </a:endParaRPr>
          </a:p>
        </p:txBody>
      </p:sp>
      <p:sp>
        <p:nvSpPr>
          <p:cNvPr id="6" name="Rectangle 5"/>
          <p:cNvSpPr/>
          <p:nvPr/>
        </p:nvSpPr>
        <p:spPr>
          <a:xfrm>
            <a:off x="1315901" y="2251572"/>
            <a:ext cx="1179793" cy="369332"/>
          </a:xfrm>
          <a:prstGeom prst="rect">
            <a:avLst/>
          </a:prstGeom>
        </p:spPr>
        <p:txBody>
          <a:bodyPr wrap="none">
            <a:spAutoFit/>
          </a:bodyPr>
          <a:lstStyle/>
          <a:p>
            <a:r>
              <a:rPr lang="fr-FR" b="1">
                <a:solidFill>
                  <a:srgbClr val="0000FF"/>
                </a:solidFill>
                <a:sym typeface="Wingdings"/>
              </a:rPr>
              <a:t> Photon</a:t>
            </a:r>
            <a:r>
              <a:rPr lang="fr-FR" b="1">
                <a:solidFill>
                  <a:srgbClr val="0000FF"/>
                </a:solidFill>
              </a:rPr>
              <a:t> </a:t>
            </a:r>
          </a:p>
        </p:txBody>
      </p:sp>
      <p:sp>
        <p:nvSpPr>
          <p:cNvPr id="7" name="Oval 6"/>
          <p:cNvSpPr/>
          <p:nvPr/>
        </p:nvSpPr>
        <p:spPr>
          <a:xfrm rot="1018706">
            <a:off x="1018379" y="3479917"/>
            <a:ext cx="1607893" cy="377693"/>
          </a:xfrm>
          <a:prstGeom prst="ellipse">
            <a:avLst/>
          </a:prstGeom>
          <a:noFill/>
          <a:ln w="190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8739" y="4895264"/>
            <a:ext cx="2302164" cy="1754327"/>
          </a:xfrm>
          <a:prstGeom prst="rect">
            <a:avLst/>
          </a:prstGeom>
          <a:noFill/>
        </p:spPr>
        <p:txBody>
          <a:bodyPr wrap="square" rtlCol="0">
            <a:spAutoFit/>
          </a:bodyPr>
          <a:lstStyle/>
          <a:p>
            <a:r>
              <a:rPr lang="fr-FR" b="1" dirty="0">
                <a:solidFill>
                  <a:srgbClr val="FF0000"/>
                </a:solidFill>
              </a:rPr>
              <a:t>Traces dans le </a:t>
            </a:r>
            <a:r>
              <a:rPr lang="fr-FR" b="1" dirty="0" err="1">
                <a:solidFill>
                  <a:srgbClr val="FF0000"/>
                </a:solidFill>
              </a:rPr>
              <a:t>trajectographe</a:t>
            </a:r>
            <a:r>
              <a:rPr lang="fr-FR" b="1" dirty="0">
                <a:solidFill>
                  <a:srgbClr val="FF0000"/>
                </a:solidFill>
              </a:rPr>
              <a:t>, arrêt de la particule dans le calorimètre électromagnétique…</a:t>
            </a:r>
          </a:p>
          <a:p>
            <a:endParaRPr lang="fr-FR" b="1" dirty="0">
              <a:solidFill>
                <a:srgbClr val="FF0000"/>
              </a:solidFill>
            </a:endParaRPr>
          </a:p>
        </p:txBody>
      </p:sp>
      <p:sp>
        <p:nvSpPr>
          <p:cNvPr id="9" name="Rectangle 8"/>
          <p:cNvSpPr/>
          <p:nvPr/>
        </p:nvSpPr>
        <p:spPr>
          <a:xfrm>
            <a:off x="1148739" y="4295032"/>
            <a:ext cx="1272554" cy="369332"/>
          </a:xfrm>
          <a:prstGeom prst="rect">
            <a:avLst/>
          </a:prstGeom>
        </p:spPr>
        <p:txBody>
          <a:bodyPr wrap="none">
            <a:spAutoFit/>
          </a:bodyPr>
          <a:lstStyle/>
          <a:p>
            <a:r>
              <a:rPr lang="fr-FR" b="1">
                <a:solidFill>
                  <a:srgbClr val="FF0000"/>
                </a:solidFill>
                <a:sym typeface="Wingdings"/>
              </a:rPr>
              <a:t> Electron</a:t>
            </a:r>
            <a:r>
              <a:rPr lang="fr-FR" b="1">
                <a:solidFill>
                  <a:srgbClr val="FF0000"/>
                </a:solidFill>
              </a:rPr>
              <a:t> </a:t>
            </a:r>
          </a:p>
        </p:txBody>
      </p:sp>
      <p:sp>
        <p:nvSpPr>
          <p:cNvPr id="14" name="Oval 13"/>
          <p:cNvSpPr/>
          <p:nvPr/>
        </p:nvSpPr>
        <p:spPr>
          <a:xfrm rot="20706933">
            <a:off x="991740" y="2951709"/>
            <a:ext cx="2807392" cy="356462"/>
          </a:xfrm>
          <a:prstGeom prst="ellipse">
            <a:avLst/>
          </a:prstGeom>
          <a:noFill/>
          <a:ln w="1905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592703" y="5194616"/>
            <a:ext cx="2603996" cy="1477328"/>
          </a:xfrm>
          <a:prstGeom prst="rect">
            <a:avLst/>
          </a:prstGeom>
          <a:noFill/>
        </p:spPr>
        <p:txBody>
          <a:bodyPr wrap="square" rtlCol="0">
            <a:spAutoFit/>
          </a:bodyPr>
          <a:lstStyle/>
          <a:p>
            <a:r>
              <a:rPr lang="fr-FR" b="1" dirty="0">
                <a:solidFill>
                  <a:srgbClr val="008000"/>
                </a:solidFill>
              </a:rPr>
              <a:t>Traces ou pas dans le </a:t>
            </a:r>
            <a:r>
              <a:rPr lang="fr-FR" b="1" dirty="0" err="1">
                <a:solidFill>
                  <a:srgbClr val="008000"/>
                </a:solidFill>
              </a:rPr>
              <a:t>trajectographe</a:t>
            </a:r>
            <a:r>
              <a:rPr lang="fr-FR" b="1" dirty="0">
                <a:solidFill>
                  <a:srgbClr val="008000"/>
                </a:solidFill>
              </a:rPr>
              <a:t>, arrêt de la particule dans le calorimètre hadronique…</a:t>
            </a:r>
          </a:p>
          <a:p>
            <a:endParaRPr lang="fr-FR" b="1" dirty="0">
              <a:solidFill>
                <a:srgbClr val="008000"/>
              </a:solidFill>
            </a:endParaRPr>
          </a:p>
        </p:txBody>
      </p:sp>
      <p:sp>
        <p:nvSpPr>
          <p:cNvPr id="16" name="Rectangle 15"/>
          <p:cNvSpPr/>
          <p:nvPr/>
        </p:nvSpPr>
        <p:spPr>
          <a:xfrm>
            <a:off x="3244357" y="4816764"/>
            <a:ext cx="1300356" cy="369332"/>
          </a:xfrm>
          <a:prstGeom prst="rect">
            <a:avLst/>
          </a:prstGeom>
        </p:spPr>
        <p:txBody>
          <a:bodyPr wrap="none">
            <a:spAutoFit/>
          </a:bodyPr>
          <a:lstStyle/>
          <a:p>
            <a:r>
              <a:rPr lang="fr-FR" b="1">
                <a:solidFill>
                  <a:srgbClr val="008000"/>
                </a:solidFill>
                <a:sym typeface="Wingdings"/>
              </a:rPr>
              <a:t> Hadrons</a:t>
            </a:r>
            <a:r>
              <a:rPr lang="fr-FR" b="1">
                <a:solidFill>
                  <a:srgbClr val="008000"/>
                </a:solidFill>
              </a:rPr>
              <a:t> </a:t>
            </a:r>
          </a:p>
        </p:txBody>
      </p:sp>
      <p:sp>
        <p:nvSpPr>
          <p:cNvPr id="17" name="Oval 16"/>
          <p:cNvSpPr/>
          <p:nvPr/>
        </p:nvSpPr>
        <p:spPr>
          <a:xfrm rot="1475666">
            <a:off x="996468" y="3595822"/>
            <a:ext cx="2562061" cy="722709"/>
          </a:xfrm>
          <a:prstGeom prst="ellipse">
            <a:avLst/>
          </a:prstGeom>
          <a:noFill/>
          <a:ln w="1905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49099" y="5543281"/>
            <a:ext cx="2603996" cy="1200329"/>
          </a:xfrm>
          <a:prstGeom prst="rect">
            <a:avLst/>
          </a:prstGeom>
          <a:noFill/>
        </p:spPr>
        <p:txBody>
          <a:bodyPr wrap="square" rtlCol="0">
            <a:spAutoFit/>
          </a:bodyPr>
          <a:lstStyle/>
          <a:p>
            <a:r>
              <a:rPr lang="fr-FR" b="1" dirty="0">
                <a:solidFill>
                  <a:srgbClr val="0099CC"/>
                </a:solidFill>
              </a:rPr>
              <a:t>Traces dans le </a:t>
            </a:r>
            <a:r>
              <a:rPr lang="fr-FR" b="1" dirty="0" err="1">
                <a:solidFill>
                  <a:srgbClr val="0099CC"/>
                </a:solidFill>
              </a:rPr>
              <a:t>trajectographe</a:t>
            </a:r>
            <a:r>
              <a:rPr lang="fr-FR" b="1" dirty="0">
                <a:solidFill>
                  <a:srgbClr val="0099CC"/>
                </a:solidFill>
              </a:rPr>
              <a:t>, signal dans les chambres a muons…</a:t>
            </a:r>
          </a:p>
        </p:txBody>
      </p:sp>
      <p:sp>
        <p:nvSpPr>
          <p:cNvPr id="19" name="Rectangle 18"/>
          <p:cNvSpPr/>
          <p:nvPr/>
        </p:nvSpPr>
        <p:spPr>
          <a:xfrm>
            <a:off x="6580399" y="5090765"/>
            <a:ext cx="1159292" cy="369332"/>
          </a:xfrm>
          <a:prstGeom prst="rect">
            <a:avLst/>
          </a:prstGeom>
        </p:spPr>
        <p:txBody>
          <a:bodyPr wrap="none">
            <a:spAutoFit/>
          </a:bodyPr>
          <a:lstStyle/>
          <a:p>
            <a:r>
              <a:rPr lang="fr-FR" b="1">
                <a:solidFill>
                  <a:srgbClr val="0099CC"/>
                </a:solidFill>
                <a:sym typeface="Wingdings"/>
              </a:rPr>
              <a:t> Muons</a:t>
            </a:r>
            <a:r>
              <a:rPr lang="fr-FR" b="1">
                <a:solidFill>
                  <a:srgbClr val="0099CC"/>
                </a:solidFill>
              </a:rPr>
              <a:t> </a:t>
            </a:r>
          </a:p>
        </p:txBody>
      </p:sp>
      <p:sp>
        <p:nvSpPr>
          <p:cNvPr id="11" name="Slide Number Placeholder 10"/>
          <p:cNvSpPr>
            <a:spLocks noGrp="1"/>
          </p:cNvSpPr>
          <p:nvPr>
            <p:ph type="sldNum" sz="quarter" idx="12"/>
          </p:nvPr>
        </p:nvSpPr>
        <p:spPr/>
        <p:txBody>
          <a:bodyPr/>
          <a:lstStyle/>
          <a:p>
            <a:fld id="{D752DBC4-3753-084B-A85A-391A694AE64B}" type="slidenum">
              <a:rPr lang="en-US" smtClean="0"/>
              <a:pPr/>
              <a:t>17</a:t>
            </a:fld>
            <a:r>
              <a:rPr lang="en-US"/>
              <a:t>/41</a:t>
            </a:r>
            <a:endParaRPr lang="en-US" dirty="0"/>
          </a:p>
        </p:txBody>
      </p:sp>
    </p:spTree>
    <p:extLst>
      <p:ext uri="{BB962C8B-B14F-4D97-AF65-F5344CB8AC3E}">
        <p14:creationId xmlns:p14="http://schemas.microsoft.com/office/powerpoint/2010/main" val="269090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dissolv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000"/>
                                        <p:tgtEl>
                                          <p:spTgt spid="15"/>
                                        </p:tgtEl>
                                      </p:cBhvr>
                                    </p:animEffect>
                                    <p:set>
                                      <p:cBhvr>
                                        <p:cTn id="65" dur="1" fill="hold">
                                          <p:stCondLst>
                                            <p:cond delay="1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20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dissolv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2000"/>
                                        <p:tgtEl>
                                          <p:spTgt spid="18"/>
                                        </p:tgtEl>
                                      </p:cBhvr>
                                    </p:animEffect>
                                    <p:set>
                                      <p:cBhvr>
                                        <p:cTn id="8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7" grpId="0" animBg="1"/>
      <p:bldP spid="8" grpId="0"/>
      <p:bldP spid="8" grpId="1"/>
      <p:bldP spid="9" grpId="0"/>
      <p:bldP spid="14" grpId="0" animBg="1"/>
      <p:bldP spid="15" grpId="0"/>
      <p:bldP spid="15" grpId="1"/>
      <p:bldP spid="16" grpId="0"/>
      <p:bldP spid="17" grpId="0" animBg="1"/>
      <p:bldP spid="18" grpId="0"/>
      <p:bldP spid="18" grpId="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638800" y="2226633"/>
            <a:ext cx="3505200" cy="3477875"/>
          </a:xfrm>
          <a:prstGeom prst="rect">
            <a:avLst/>
          </a:prstGeom>
          <a:noFill/>
          <a:ln w="9525">
            <a:noFill/>
            <a:miter lim="800000"/>
            <a:headEnd/>
            <a:tailEnd/>
          </a:ln>
        </p:spPr>
        <p:txBody>
          <a:bodyPr wrap="square">
            <a:spAutoFit/>
          </a:bodyPr>
          <a:lstStyle/>
          <a:p>
            <a:pPr eaLnBrk="0" hangingPunct="0"/>
            <a:r>
              <a:rPr lang="fr-FR" sz="2000" b="1" dirty="0">
                <a:solidFill>
                  <a:srgbClr val="000099"/>
                </a:solidFill>
                <a:latin typeface="Tahoma"/>
                <a:cs typeface="Tahoma"/>
              </a:rPr>
              <a:t>Lorsque deux faisceaux de protons entrent en collision, ils engendrent, dans un espace minuscule et pour une fraction d’une seconde, des températures plus d’un milliard de fois supérieures à celles qui règnent au centre du Soleil.</a:t>
            </a:r>
          </a:p>
        </p:txBody>
      </p:sp>
      <p:sp>
        <p:nvSpPr>
          <p:cNvPr id="22531" name="Rectangle 4"/>
          <p:cNvSpPr>
            <a:spLocks noGrp="1" noChangeArrowheads="1"/>
          </p:cNvSpPr>
          <p:nvPr>
            <p:ph type="title"/>
          </p:nvPr>
        </p:nvSpPr>
        <p:spPr>
          <a:xfrm>
            <a:off x="0" y="51620"/>
            <a:ext cx="9144000" cy="1143000"/>
          </a:xfrm>
          <a:noFill/>
        </p:spPr>
        <p:txBody>
          <a:bodyPr>
            <a:noAutofit/>
          </a:bodyPr>
          <a:lstStyle/>
          <a:p>
            <a:r>
              <a:rPr lang="fr-FR" cap="none" dirty="0">
                <a:ea typeface="ＭＳ Ｐゴシック" pitchFamily="17" charset="-128"/>
              </a:rPr>
              <a:t>Les points les plus chauds de la galaxie…</a:t>
            </a:r>
          </a:p>
        </p:txBody>
      </p:sp>
      <p:pic>
        <p:nvPicPr>
          <p:cNvPr id="22532" name="Picture 5"/>
          <p:cNvPicPr>
            <a:picLocks noChangeAspect="1" noChangeArrowheads="1"/>
          </p:cNvPicPr>
          <p:nvPr/>
        </p:nvPicPr>
        <p:blipFill>
          <a:blip r:embed="rId3"/>
          <a:srcRect/>
          <a:stretch>
            <a:fillRect/>
          </a:stretch>
        </p:blipFill>
        <p:spPr bwMode="auto">
          <a:xfrm>
            <a:off x="304800" y="2160588"/>
            <a:ext cx="5334000" cy="3586162"/>
          </a:xfrm>
          <a:prstGeom prst="rect">
            <a:avLst/>
          </a:prstGeom>
          <a:noFill/>
          <a:ln w="9525">
            <a:noFill/>
            <a:miter lim="800000"/>
            <a:headEnd/>
            <a:tailEnd/>
          </a:ln>
        </p:spPr>
      </p:pic>
      <p:sp>
        <p:nvSpPr>
          <p:cNvPr id="22533" name="Text Box 7"/>
          <p:cNvSpPr txBox="1">
            <a:spLocks noChangeArrowheads="1"/>
          </p:cNvSpPr>
          <p:nvPr/>
        </p:nvSpPr>
        <p:spPr bwMode="auto">
          <a:xfrm>
            <a:off x="290940" y="5278718"/>
            <a:ext cx="3945161" cy="276999"/>
          </a:xfrm>
          <a:prstGeom prst="rect">
            <a:avLst/>
          </a:prstGeom>
          <a:noFill/>
          <a:ln w="9525">
            <a:noFill/>
            <a:miter lim="800000"/>
            <a:headEnd/>
            <a:tailEnd/>
          </a:ln>
        </p:spPr>
        <p:txBody>
          <a:bodyPr wrap="none">
            <a:spAutoFit/>
          </a:bodyPr>
          <a:lstStyle/>
          <a:p>
            <a:pPr eaLnBrk="0" hangingPunct="0"/>
            <a:r>
              <a:rPr lang="fr-FR" sz="1200" b="1" dirty="0">
                <a:solidFill>
                  <a:schemeClr val="bg2"/>
                </a:solidFill>
                <a:latin typeface="Tahoma"/>
                <a:cs typeface="Tahoma"/>
              </a:rPr>
              <a:t>Simulation d’une collision dans l’expérience CMS</a:t>
            </a:r>
          </a:p>
        </p:txBody>
      </p:sp>
      <p:sp>
        <p:nvSpPr>
          <p:cNvPr id="4" name="Slide Number Placeholder 3"/>
          <p:cNvSpPr>
            <a:spLocks noGrp="1"/>
          </p:cNvSpPr>
          <p:nvPr>
            <p:ph type="sldNum" sz="quarter" idx="12"/>
          </p:nvPr>
        </p:nvSpPr>
        <p:spPr/>
        <p:txBody>
          <a:bodyPr/>
          <a:lstStyle/>
          <a:p>
            <a:fld id="{D752DBC4-3753-084B-A85A-391A694AE64B}" type="slidenum">
              <a:rPr lang="en-US" smtClean="0"/>
              <a:pPr/>
              <a:t>18</a:t>
            </a:fld>
            <a:r>
              <a:rPr lang="en-US"/>
              <a:t>/41</a:t>
            </a:r>
            <a:endParaRPr lang="en-US" dirty="0"/>
          </a:p>
        </p:txBody>
      </p:sp>
    </p:spTree>
    <p:extLst>
      <p:ext uri="{BB962C8B-B14F-4D97-AF65-F5344CB8AC3E}">
        <p14:creationId xmlns:p14="http://schemas.microsoft.com/office/powerpoint/2010/main" val="3244654947"/>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5181600" y="2260600"/>
            <a:ext cx="3810000" cy="2862322"/>
          </a:xfrm>
          <a:prstGeom prst="rect">
            <a:avLst/>
          </a:prstGeom>
          <a:noFill/>
          <a:ln w="9525">
            <a:noFill/>
            <a:miter lim="800000"/>
            <a:headEnd/>
            <a:tailEnd/>
          </a:ln>
        </p:spPr>
        <p:txBody>
          <a:bodyPr>
            <a:spAutoFit/>
          </a:bodyPr>
          <a:lstStyle/>
          <a:p>
            <a:pPr eaLnBrk="0" hangingPunct="0"/>
            <a:r>
              <a:rPr lang="fr-FR" sz="2000" b="1" dirty="0">
                <a:solidFill>
                  <a:srgbClr val="000099"/>
                </a:solidFill>
                <a:latin typeface="Tahoma"/>
                <a:cs typeface="Tahoma"/>
              </a:rPr>
              <a:t>Pour sélectionner et enregistrer les signaux issus des 600 millions de collisions de protons par seconde, les scientifiques construisent des appareils gigantesques qui mesurent les particules avec une précision inédite.</a:t>
            </a:r>
          </a:p>
        </p:txBody>
      </p:sp>
      <p:sp>
        <p:nvSpPr>
          <p:cNvPr id="24579" name="Rectangle 4"/>
          <p:cNvSpPr>
            <a:spLocks noGrp="1" noChangeArrowheads="1"/>
          </p:cNvSpPr>
          <p:nvPr>
            <p:ph type="ctrTitle"/>
          </p:nvPr>
        </p:nvSpPr>
        <p:spPr>
          <a:xfrm>
            <a:off x="457200" y="346364"/>
            <a:ext cx="8686800" cy="1558636"/>
          </a:xfrm>
          <a:noFill/>
        </p:spPr>
        <p:txBody>
          <a:bodyPr>
            <a:noAutofit/>
          </a:bodyPr>
          <a:lstStyle/>
          <a:p>
            <a:r>
              <a:rPr lang="fr-FR" cap="none" dirty="0">
                <a:ea typeface="ＭＳ Ｐゴシック" pitchFamily="17" charset="-128"/>
              </a:rPr>
              <a:t>Les détecteurs les plus grands et les plus complexes jamais construits …</a:t>
            </a:r>
          </a:p>
        </p:txBody>
      </p:sp>
      <p:pic>
        <p:nvPicPr>
          <p:cNvPr id="24580" name="Picture 5" descr="05_May_backup1"/>
          <p:cNvPicPr>
            <a:picLocks noChangeAspect="1" noChangeArrowheads="1"/>
          </p:cNvPicPr>
          <p:nvPr/>
        </p:nvPicPr>
        <p:blipFill>
          <a:blip r:embed="rId3"/>
          <a:srcRect/>
          <a:stretch>
            <a:fillRect/>
          </a:stretch>
        </p:blipFill>
        <p:spPr bwMode="auto">
          <a:xfrm>
            <a:off x="304800" y="2133600"/>
            <a:ext cx="4876800" cy="3657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19</a:t>
            </a:fld>
            <a:r>
              <a:rPr lang="en-US"/>
              <a:t>/41</a:t>
            </a:r>
            <a:endParaRPr lang="en-US" dirty="0"/>
          </a:p>
        </p:txBody>
      </p:sp>
    </p:spTree>
    <p:extLst>
      <p:ext uri="{BB962C8B-B14F-4D97-AF65-F5344CB8AC3E}">
        <p14:creationId xmlns:p14="http://schemas.microsoft.com/office/powerpoint/2010/main" val="2631372187"/>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2053"/>
          </a:xfrm>
        </p:spPr>
        <p:txBody>
          <a:bodyPr>
            <a:normAutofit fontScale="90000"/>
          </a:bodyPr>
          <a:lstStyle/>
          <a:p>
            <a:r>
              <a:rPr lang="fr-FR" dirty="0"/>
              <a:t>Comment trouver </a:t>
            </a:r>
            <a:br>
              <a:rPr lang="fr-FR" dirty="0"/>
            </a:br>
            <a:r>
              <a:rPr lang="fr-FR" dirty="0"/>
              <a:t>les réponses aux questions?</a:t>
            </a:r>
          </a:p>
        </p:txBody>
      </p:sp>
      <p:sp>
        <p:nvSpPr>
          <p:cNvPr id="3" name="Content Placeholder 2"/>
          <p:cNvSpPr>
            <a:spLocks noGrp="1"/>
          </p:cNvSpPr>
          <p:nvPr>
            <p:ph idx="1"/>
          </p:nvPr>
        </p:nvSpPr>
        <p:spPr>
          <a:xfrm>
            <a:off x="4237182" y="1152274"/>
            <a:ext cx="4906818" cy="4525963"/>
          </a:xfrm>
        </p:spPr>
        <p:txBody>
          <a:bodyPr>
            <a:normAutofit/>
          </a:bodyPr>
          <a:lstStyle/>
          <a:p>
            <a:pPr marL="0" indent="0">
              <a:spcBef>
                <a:spcPts val="0"/>
              </a:spcBef>
              <a:buNone/>
            </a:pPr>
            <a:r>
              <a:rPr lang="fr-FR" sz="2400" dirty="0"/>
              <a:t>Pour créer des particules non stables, il faut beaucoup d’énergie… Se rapprocher des conditions du </a:t>
            </a:r>
            <a:r>
              <a:rPr lang="fr-FR" sz="2400" dirty="0" err="1"/>
              <a:t>big</a:t>
            </a:r>
            <a:r>
              <a:rPr lang="fr-FR" sz="2400" dirty="0"/>
              <a:t> bang…</a:t>
            </a:r>
          </a:p>
        </p:txBody>
      </p:sp>
      <p:pic>
        <p:nvPicPr>
          <p:cNvPr id="4" name="Picture 3"/>
          <p:cNvPicPr>
            <a:picLocks noChangeAspect="1"/>
          </p:cNvPicPr>
          <p:nvPr/>
        </p:nvPicPr>
        <p:blipFill>
          <a:blip r:embed="rId2"/>
          <a:stretch>
            <a:fillRect/>
          </a:stretch>
        </p:blipFill>
        <p:spPr>
          <a:xfrm>
            <a:off x="0" y="1152274"/>
            <a:ext cx="4002641" cy="5705725"/>
          </a:xfrm>
          <a:prstGeom prst="rect">
            <a:avLst/>
          </a:prstGeom>
        </p:spPr>
      </p:pic>
      <p:pic>
        <p:nvPicPr>
          <p:cNvPr id="5" name="Picture 4" descr="C:\Documents and Settings\sfk\My Documents\PowerPoint\inaugural\inauguralpictures\fruit_explode.gif"/>
          <p:cNvPicPr>
            <a:picLocks noChangeAspect="1" noChangeArrowheads="1"/>
          </p:cNvPicPr>
          <p:nvPr/>
        </p:nvPicPr>
        <p:blipFill>
          <a:blip r:embed="rId3"/>
          <a:srcRect/>
          <a:stretch>
            <a:fillRect/>
          </a:stretch>
        </p:blipFill>
        <p:spPr bwMode="auto">
          <a:xfrm>
            <a:off x="4629728" y="3019687"/>
            <a:ext cx="3770108" cy="3838313"/>
          </a:xfrm>
          <a:prstGeom prst="rect">
            <a:avLst/>
          </a:prstGeom>
          <a:noFill/>
        </p:spPr>
      </p:pic>
      <p:sp>
        <p:nvSpPr>
          <p:cNvPr id="6" name="TextBox 5"/>
          <p:cNvSpPr txBox="1"/>
          <p:nvPr/>
        </p:nvSpPr>
        <p:spPr>
          <a:xfrm>
            <a:off x="6049815" y="3068182"/>
            <a:ext cx="392546" cy="369332"/>
          </a:xfrm>
          <a:prstGeom prst="rect">
            <a:avLst/>
          </a:prstGeom>
          <a:noFill/>
        </p:spPr>
        <p:txBody>
          <a:bodyPr wrap="square" rtlCol="0">
            <a:spAutoFit/>
          </a:bodyPr>
          <a:lstStyle/>
          <a:p>
            <a:r>
              <a:rPr lang="fr-FR" b="1" dirty="0">
                <a:solidFill>
                  <a:schemeClr val="bg1"/>
                </a:solidFill>
                <a:latin typeface="Tahoma"/>
                <a:cs typeface="Tahoma"/>
              </a:rPr>
              <a:t>p</a:t>
            </a:r>
          </a:p>
        </p:txBody>
      </p:sp>
      <p:sp>
        <p:nvSpPr>
          <p:cNvPr id="7" name="TextBox 6"/>
          <p:cNvSpPr txBox="1"/>
          <p:nvPr/>
        </p:nvSpPr>
        <p:spPr>
          <a:xfrm>
            <a:off x="6710219" y="3079727"/>
            <a:ext cx="392546" cy="369332"/>
          </a:xfrm>
          <a:prstGeom prst="rect">
            <a:avLst/>
          </a:prstGeom>
          <a:noFill/>
        </p:spPr>
        <p:txBody>
          <a:bodyPr wrap="square" rtlCol="0">
            <a:spAutoFit/>
          </a:bodyPr>
          <a:lstStyle/>
          <a:p>
            <a:r>
              <a:rPr lang="fr-FR" b="1" dirty="0">
                <a:solidFill>
                  <a:schemeClr val="bg1"/>
                </a:solidFill>
                <a:latin typeface="Tahoma"/>
                <a:cs typeface="Tahoma"/>
              </a:rPr>
              <a:t>p</a:t>
            </a:r>
          </a:p>
        </p:txBody>
      </p:sp>
      <p:sp>
        <p:nvSpPr>
          <p:cNvPr id="8" name="TextBox 7"/>
          <p:cNvSpPr txBox="1"/>
          <p:nvPr/>
        </p:nvSpPr>
        <p:spPr>
          <a:xfrm>
            <a:off x="5160818" y="4560457"/>
            <a:ext cx="392546" cy="369332"/>
          </a:xfrm>
          <a:prstGeom prst="rect">
            <a:avLst/>
          </a:prstGeom>
          <a:noFill/>
        </p:spPr>
        <p:txBody>
          <a:bodyPr wrap="square" rtlCol="0">
            <a:spAutoFit/>
          </a:bodyPr>
          <a:lstStyle/>
          <a:p>
            <a:r>
              <a:rPr lang="fr-FR" b="1" dirty="0">
                <a:latin typeface="Tahoma"/>
                <a:cs typeface="Tahoma"/>
              </a:rPr>
              <a:t>H</a:t>
            </a:r>
          </a:p>
        </p:txBody>
      </p:sp>
      <p:sp>
        <p:nvSpPr>
          <p:cNvPr id="11" name="Slide Number Placeholder 10"/>
          <p:cNvSpPr>
            <a:spLocks noGrp="1"/>
          </p:cNvSpPr>
          <p:nvPr>
            <p:ph type="sldNum" sz="quarter" idx="12"/>
          </p:nvPr>
        </p:nvSpPr>
        <p:spPr/>
        <p:txBody>
          <a:bodyPr/>
          <a:lstStyle/>
          <a:p>
            <a:fld id="{D752DBC4-3753-084B-A85A-391A694AE64B}" type="slidenum">
              <a:rPr lang="en-US" smtClean="0"/>
              <a:pPr/>
              <a:t>2</a:t>
            </a:fld>
            <a:r>
              <a:rPr lang="en-US"/>
              <a:t>/41</a:t>
            </a:r>
            <a:endParaRPr lang="en-US" dirty="0"/>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8"/>
            <a:ext cx="8229600" cy="1143000"/>
          </a:xfrm>
        </p:spPr>
        <p:txBody>
          <a:bodyPr>
            <a:normAutofit fontScale="90000"/>
          </a:bodyPr>
          <a:lstStyle/>
          <a:p>
            <a:r>
              <a:rPr lang="fr-FR" dirty="0"/>
              <a:t>Prêts à explorer le monde des particules?</a:t>
            </a:r>
          </a:p>
        </p:txBody>
      </p:sp>
      <p:sp>
        <p:nvSpPr>
          <p:cNvPr id="3" name="TextBox 2"/>
          <p:cNvSpPr txBox="1"/>
          <p:nvPr/>
        </p:nvSpPr>
        <p:spPr>
          <a:xfrm>
            <a:off x="246301" y="1199817"/>
            <a:ext cx="8776762" cy="1200329"/>
          </a:xfrm>
          <a:prstGeom prst="rect">
            <a:avLst/>
          </a:prstGeom>
          <a:noFill/>
        </p:spPr>
        <p:txBody>
          <a:bodyPr wrap="square" rtlCol="0">
            <a:spAutoFit/>
          </a:bodyPr>
          <a:lstStyle/>
          <a:p>
            <a:r>
              <a:rPr lang="fr-FR" b="1" dirty="0">
                <a:solidFill>
                  <a:srgbClr val="000099"/>
                </a:solidFill>
                <a:latin typeface="Tahoma"/>
                <a:cs typeface="Tahoma"/>
              </a:rPr>
              <a:t>Lorsqu’une collision se produit, des milliers de particules sont produites…</a:t>
            </a:r>
            <a:br>
              <a:rPr lang="fr-FR" b="1" dirty="0">
                <a:solidFill>
                  <a:srgbClr val="000099"/>
                </a:solidFill>
                <a:latin typeface="Tahoma"/>
                <a:cs typeface="Tahoma"/>
              </a:rPr>
            </a:br>
            <a:r>
              <a:rPr lang="fr-FR" b="1" dirty="0">
                <a:solidFill>
                  <a:srgbClr val="000099"/>
                </a:solidFill>
                <a:latin typeface="Tahoma"/>
                <a:cs typeface="Tahoma"/>
              </a:rPr>
              <a:t>Les physiciens doivent avoir des techniques pour identifier chacun de résidus de collisions afin de savoir ce qui c’est passé au point d’interaction! Un exemple d’événement dans le </a:t>
            </a:r>
            <a:r>
              <a:rPr lang="fr-FR" b="1" dirty="0" err="1">
                <a:solidFill>
                  <a:srgbClr val="000099"/>
                </a:solidFill>
                <a:latin typeface="Tahoma"/>
                <a:cs typeface="Tahoma"/>
              </a:rPr>
              <a:t>trajectographe</a:t>
            </a:r>
            <a:r>
              <a:rPr lang="fr-FR" b="1" dirty="0">
                <a:solidFill>
                  <a:srgbClr val="000099"/>
                </a:solidFill>
                <a:latin typeface="Tahoma"/>
                <a:cs typeface="Tahoma"/>
              </a:rPr>
              <a:t>:</a:t>
            </a:r>
          </a:p>
        </p:txBody>
      </p:sp>
      <p:sp>
        <p:nvSpPr>
          <p:cNvPr id="7" name="TextBox 6"/>
          <p:cNvSpPr txBox="1"/>
          <p:nvPr/>
        </p:nvSpPr>
        <p:spPr>
          <a:xfrm>
            <a:off x="122908" y="3000775"/>
            <a:ext cx="2949845" cy="1754327"/>
          </a:xfrm>
          <a:prstGeom prst="rect">
            <a:avLst/>
          </a:prstGeom>
          <a:noFill/>
        </p:spPr>
        <p:txBody>
          <a:bodyPr wrap="square" rtlCol="0">
            <a:spAutoFit/>
          </a:bodyPr>
          <a:lstStyle/>
          <a:p>
            <a:r>
              <a:rPr lang="fr-FR" b="1" dirty="0">
                <a:solidFill>
                  <a:srgbClr val="663399"/>
                </a:solidFill>
                <a:latin typeface="Tahoma"/>
                <a:cs typeface="Tahoma"/>
              </a:rPr>
              <a:t>Collisions dans le détecteur de traces :</a:t>
            </a:r>
            <a:br>
              <a:rPr lang="fr-FR" b="1" dirty="0">
                <a:solidFill>
                  <a:srgbClr val="663399"/>
                </a:solidFill>
                <a:latin typeface="Tahoma"/>
                <a:cs typeface="Tahoma"/>
              </a:rPr>
            </a:br>
            <a:r>
              <a:rPr lang="fr-FR" b="1" dirty="0">
                <a:solidFill>
                  <a:srgbClr val="663399"/>
                </a:solidFill>
                <a:latin typeface="Tahoma"/>
                <a:cs typeface="Tahoma"/>
              </a:rPr>
              <a:t> 2 traces proviennent de muons énergétiques </a:t>
            </a:r>
            <a:br>
              <a:rPr lang="fr-FR" b="1" dirty="0">
                <a:solidFill>
                  <a:srgbClr val="663399"/>
                </a:solidFill>
                <a:latin typeface="Tahoma"/>
                <a:cs typeface="Tahoma"/>
              </a:rPr>
            </a:br>
            <a:r>
              <a:rPr lang="fr-FR" b="1" dirty="0">
                <a:solidFill>
                  <a:srgbClr val="663399"/>
                </a:solidFill>
                <a:latin typeface="Tahoma"/>
                <a:cs typeface="Tahoma"/>
              </a:rPr>
              <a:t>(presque droite), </a:t>
            </a:r>
            <a:br>
              <a:rPr lang="fr-FR" b="1" dirty="0">
                <a:solidFill>
                  <a:srgbClr val="663399"/>
                </a:solidFill>
                <a:latin typeface="Tahoma"/>
                <a:cs typeface="Tahoma"/>
              </a:rPr>
            </a:br>
            <a:r>
              <a:rPr lang="fr-FR" b="1" dirty="0">
                <a:solidFill>
                  <a:srgbClr val="E409DF"/>
                </a:solidFill>
                <a:latin typeface="Tahoma"/>
                <a:cs typeface="Tahoma"/>
              </a:rPr>
              <a:t>les voyez vous?</a:t>
            </a:r>
          </a:p>
        </p:txBody>
      </p:sp>
      <p:pic>
        <p:nvPicPr>
          <p:cNvPr id="6" name="Picture 5" descr="TracksInCMSEv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53" y="2677144"/>
            <a:ext cx="4130181" cy="4130181"/>
          </a:xfrm>
          <a:prstGeom prst="rect">
            <a:avLst/>
          </a:prstGeom>
        </p:spPr>
      </p:pic>
      <p:pic>
        <p:nvPicPr>
          <p:cNvPr id="10" name="Picture 9" descr="TracksInCMSEventMu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40" y="2677143"/>
            <a:ext cx="4130181" cy="4130181"/>
          </a:xfrm>
          <a:prstGeom prst="rect">
            <a:avLst/>
          </a:prstGeom>
        </p:spPr>
      </p:pic>
      <p:pic>
        <p:nvPicPr>
          <p:cNvPr id="5" name="Picture 4"/>
          <p:cNvPicPr>
            <a:picLocks noChangeAspect="1"/>
          </p:cNvPicPr>
          <p:nvPr/>
        </p:nvPicPr>
        <p:blipFill>
          <a:blip r:embed="rId4"/>
          <a:stretch>
            <a:fillRect/>
          </a:stretch>
        </p:blipFill>
        <p:spPr>
          <a:xfrm>
            <a:off x="3086380" y="2655523"/>
            <a:ext cx="5985919" cy="4206612"/>
          </a:xfrm>
          <a:prstGeom prst="rect">
            <a:avLst/>
          </a:prstGeom>
        </p:spPr>
      </p:pic>
      <p:sp>
        <p:nvSpPr>
          <p:cNvPr id="8" name="TextBox 7"/>
          <p:cNvSpPr txBox="1"/>
          <p:nvPr/>
        </p:nvSpPr>
        <p:spPr>
          <a:xfrm>
            <a:off x="4887464" y="5883996"/>
            <a:ext cx="2905786" cy="923330"/>
          </a:xfrm>
          <a:prstGeom prst="rect">
            <a:avLst/>
          </a:prstGeom>
          <a:noFill/>
        </p:spPr>
        <p:txBody>
          <a:bodyPr wrap="square" rtlCol="0">
            <a:spAutoFit/>
          </a:bodyPr>
          <a:lstStyle/>
          <a:p>
            <a:pPr algn="ctr"/>
            <a:r>
              <a:rPr lang="fr-FR" b="1" dirty="0">
                <a:solidFill>
                  <a:srgbClr val="663399"/>
                </a:solidFill>
                <a:latin typeface="Tahoma"/>
                <a:cs typeface="Tahoma"/>
              </a:rPr>
              <a:t>Candidat </a:t>
            </a:r>
            <a:br>
              <a:rPr lang="fr-FR" b="1" dirty="0">
                <a:solidFill>
                  <a:srgbClr val="663399"/>
                </a:solidFill>
                <a:latin typeface="Tahoma"/>
                <a:cs typeface="Tahoma"/>
              </a:rPr>
            </a:br>
            <a:r>
              <a:rPr lang="fr-FR" b="1" dirty="0" err="1">
                <a:solidFill>
                  <a:srgbClr val="663399"/>
                </a:solidFill>
                <a:latin typeface="Tahoma"/>
                <a:cs typeface="Tahoma"/>
              </a:rPr>
              <a:t>Higgs</a:t>
            </a:r>
            <a:r>
              <a:rPr lang="fr-FR" b="1" dirty="0">
                <a:solidFill>
                  <a:srgbClr val="663399"/>
                </a:solidFill>
                <a:latin typeface="Tahoma"/>
                <a:cs typeface="Tahoma"/>
              </a:rPr>
              <a:t> </a:t>
            </a:r>
            <a:r>
              <a:rPr lang="en-US" b="1" dirty="0">
                <a:solidFill>
                  <a:srgbClr val="663399"/>
                </a:solidFill>
                <a:latin typeface="Tahoma"/>
                <a:cs typeface="Tahoma"/>
                <a:sym typeface="Wingdings"/>
              </a:rPr>
              <a:t> ZZ </a:t>
            </a:r>
            <a:r>
              <a:rPr lang="en-US" b="1" dirty="0" err="1">
                <a:solidFill>
                  <a:srgbClr val="663399"/>
                </a:solidFill>
                <a:latin typeface="Tahoma"/>
                <a:cs typeface="Tahoma"/>
                <a:sym typeface="Wingdings"/>
              </a:rPr>
              <a:t>ee</a:t>
            </a:r>
            <a:r>
              <a:rPr lang="en-US" b="1" dirty="0" err="1">
                <a:solidFill>
                  <a:srgbClr val="663399"/>
                </a:solidFill>
                <a:latin typeface="Lucida Grande"/>
                <a:ea typeface="Lucida Grande"/>
                <a:cs typeface="Lucida Grande"/>
                <a:sym typeface="Wingdings"/>
              </a:rPr>
              <a:t>μμ</a:t>
            </a:r>
            <a:r>
              <a:rPr lang="fr-FR" b="1" dirty="0">
                <a:solidFill>
                  <a:srgbClr val="663399"/>
                </a:solidFill>
                <a:latin typeface="Tahoma"/>
                <a:cs typeface="Tahoma"/>
                <a:sym typeface="Wingdings"/>
              </a:rPr>
              <a:t> dans les données 2011</a:t>
            </a:r>
            <a:endParaRPr lang="fr-FR" b="1" dirty="0">
              <a:solidFill>
                <a:srgbClr val="663399"/>
              </a:solidFill>
              <a:latin typeface="Tahoma"/>
              <a:cs typeface="Tahoma"/>
            </a:endParaRPr>
          </a:p>
        </p:txBody>
      </p:sp>
      <p:sp>
        <p:nvSpPr>
          <p:cNvPr id="12" name="Slide Number Placeholder 11"/>
          <p:cNvSpPr>
            <a:spLocks noGrp="1"/>
          </p:cNvSpPr>
          <p:nvPr>
            <p:ph type="sldNum" sz="quarter" idx="12"/>
          </p:nvPr>
        </p:nvSpPr>
        <p:spPr/>
        <p:txBody>
          <a:bodyPr/>
          <a:lstStyle/>
          <a:p>
            <a:fld id="{D752DBC4-3753-084B-A85A-391A694AE64B}" type="slidenum">
              <a:rPr lang="en-US" smtClean="0"/>
              <a:pPr/>
              <a:t>20</a:t>
            </a:fld>
            <a:r>
              <a:rPr lang="en-US"/>
              <a:t>/41</a:t>
            </a:r>
            <a:endParaRPr lang="en-US" dirty="0"/>
          </a:p>
        </p:txBody>
      </p:sp>
    </p:spTree>
    <p:extLst>
      <p:ext uri="{BB962C8B-B14F-4D97-AF65-F5344CB8AC3E}">
        <p14:creationId xmlns:p14="http://schemas.microsoft.com/office/powerpoint/2010/main" val="847301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 calcmode="lin" valueType="num">
                                      <p:cBhvr>
                                        <p:cTn id="20" dur="2000" fill="hold"/>
                                        <p:tgtEl>
                                          <p:spTgt spid="5"/>
                                        </p:tgtEl>
                                        <p:attrNameLst>
                                          <p:attrName>style.rotation</p:attrName>
                                        </p:attrNameLst>
                                      </p:cBhvr>
                                      <p:tavLst>
                                        <p:tav tm="0">
                                          <p:val>
                                            <p:fltVal val="90"/>
                                          </p:val>
                                        </p:tav>
                                        <p:tav tm="100000">
                                          <p:val>
                                            <p:fltVal val="0"/>
                                          </p:val>
                                        </p:tav>
                                      </p:tavLst>
                                    </p:anim>
                                    <p:animEffect transition="in" filter="fade">
                                      <p:cBhvr>
                                        <p:cTn id="21" dur="2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fltVal val="0"/>
                                          </p:val>
                                        </p:tav>
                                        <p:tav tm="100000">
                                          <p:val>
                                            <p:strVal val="#ppt_w"/>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style.rotation</p:attrName>
                                        </p:attrNameLst>
                                      </p:cBhvr>
                                      <p:tavLst>
                                        <p:tav tm="0">
                                          <p:val>
                                            <p:fltVal val="90"/>
                                          </p:val>
                                        </p:tav>
                                        <p:tav tm="100000">
                                          <p:val>
                                            <p:fltVal val="0"/>
                                          </p:val>
                                        </p:tav>
                                      </p:tavLst>
                                    </p:anim>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BackUp</a:t>
            </a:r>
            <a:endParaRPr lang="en-US" dirty="0"/>
          </a:p>
        </p:txBody>
      </p:sp>
      <p:sp>
        <p:nvSpPr>
          <p:cNvPr id="3" name="Content Placeholder 2"/>
          <p:cNvSpPr>
            <a:spLocks noGrp="1"/>
          </p:cNvSpPr>
          <p:nvPr>
            <p:ph idx="1"/>
          </p:nvPr>
        </p:nvSpPr>
        <p:spPr/>
        <p:txBody>
          <a:bodyPr/>
          <a:lstStyle/>
          <a:p>
            <a:endParaRPr lang="en-US"/>
          </a:p>
        </p:txBody>
      </p:sp>
      <p:sp>
        <p:nvSpPr>
          <p:cNvPr id="6" name="Slide Number Placeholder 5"/>
          <p:cNvSpPr>
            <a:spLocks noGrp="1"/>
          </p:cNvSpPr>
          <p:nvPr>
            <p:ph type="sldNum" sz="quarter" idx="12"/>
          </p:nvPr>
        </p:nvSpPr>
        <p:spPr/>
        <p:txBody>
          <a:bodyPr/>
          <a:lstStyle/>
          <a:p>
            <a:fld id="{D752DBC4-3753-084B-A85A-391A694AE64B}" type="slidenum">
              <a:rPr lang="en-US" smtClean="0"/>
              <a:pPr/>
              <a:t>21</a:t>
            </a:fld>
            <a:r>
              <a:rPr lang="en-US"/>
              <a:t>/41</a:t>
            </a:r>
            <a:endParaRPr lang="en-US" dirty="0"/>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ctrTitle"/>
          </p:nvPr>
        </p:nvSpPr>
        <p:spPr>
          <a:xfrm>
            <a:off x="577273" y="0"/>
            <a:ext cx="7772400" cy="1143000"/>
          </a:xfrm>
          <a:noFill/>
        </p:spPr>
        <p:txBody>
          <a:bodyPr>
            <a:normAutofit/>
          </a:bodyPr>
          <a:lstStyle/>
          <a:p>
            <a:r>
              <a:rPr lang="fr-FR" cap="none" dirty="0">
                <a:ea typeface="ＭＳ Ｐゴシック" pitchFamily="17" charset="-128"/>
              </a:rPr>
              <a:t>Conclusion</a:t>
            </a:r>
          </a:p>
        </p:txBody>
      </p:sp>
      <p:sp>
        <p:nvSpPr>
          <p:cNvPr id="23557" name="Text Box 6"/>
          <p:cNvSpPr txBox="1">
            <a:spLocks noChangeArrowheads="1"/>
          </p:cNvSpPr>
          <p:nvPr/>
        </p:nvSpPr>
        <p:spPr bwMode="auto">
          <a:xfrm>
            <a:off x="5257800" y="3921125"/>
            <a:ext cx="3886200" cy="830997"/>
          </a:xfrm>
          <a:prstGeom prst="rect">
            <a:avLst/>
          </a:prstGeom>
          <a:noFill/>
          <a:ln w="9525">
            <a:noFill/>
            <a:miter lim="800000"/>
            <a:headEnd/>
            <a:tailEnd/>
          </a:ln>
        </p:spPr>
        <p:txBody>
          <a:bodyPr wrap="square">
            <a:spAutoFit/>
          </a:bodyPr>
          <a:lstStyle/>
          <a:p>
            <a:pPr algn="ctr" eaLnBrk="0" hangingPunct="0"/>
            <a:r>
              <a:rPr lang="fr-FR" sz="1600" dirty="0">
                <a:latin typeface="Helvetica" pitchFamily="17" charset="0"/>
              </a:rPr>
              <a:t>20 Etats Membres Européens, environ 68 pays qui collaborent à nos projets scientifiques</a:t>
            </a:r>
          </a:p>
        </p:txBody>
      </p:sp>
      <p:sp>
        <p:nvSpPr>
          <p:cNvPr id="6" name="TextBox 5"/>
          <p:cNvSpPr txBox="1"/>
          <p:nvPr/>
        </p:nvSpPr>
        <p:spPr>
          <a:xfrm>
            <a:off x="245533" y="1177649"/>
            <a:ext cx="5012267" cy="5016758"/>
          </a:xfrm>
          <a:prstGeom prst="rect">
            <a:avLst/>
          </a:prstGeom>
          <a:noFill/>
        </p:spPr>
        <p:txBody>
          <a:bodyPr wrap="square" rtlCol="0">
            <a:spAutoFit/>
          </a:bodyPr>
          <a:lstStyle/>
          <a:p>
            <a:r>
              <a:rPr lang="fr-FR" sz="2000" b="1" dirty="0">
                <a:solidFill>
                  <a:srgbClr val="000099"/>
                </a:solidFill>
                <a:latin typeface="Tahoma"/>
                <a:cs typeface="Tahoma"/>
              </a:rPr>
              <a:t>La physique des particules est un monde passionnant à explorer et avec le LHC nous allons bientôt franchir une nouvelle étape de connaissance.</a:t>
            </a:r>
          </a:p>
          <a:p>
            <a:endParaRPr lang="fr-FR" sz="2000" b="1" dirty="0">
              <a:solidFill>
                <a:srgbClr val="000099"/>
              </a:solidFill>
              <a:latin typeface="Tahoma"/>
              <a:cs typeface="Tahoma"/>
            </a:endParaRPr>
          </a:p>
          <a:p>
            <a:r>
              <a:rPr lang="fr-FR" sz="2000" b="1" dirty="0">
                <a:solidFill>
                  <a:srgbClr val="000099"/>
                </a:solidFill>
                <a:latin typeface="Tahoma"/>
                <a:cs typeface="Tahoma"/>
              </a:rPr>
              <a:t>Le </a:t>
            </a:r>
            <a:r>
              <a:rPr lang="fr-FR" sz="2000" b="1" dirty="0" err="1">
                <a:solidFill>
                  <a:srgbClr val="000099"/>
                </a:solidFill>
                <a:latin typeface="Tahoma"/>
                <a:cs typeface="Tahoma"/>
              </a:rPr>
              <a:t>cern</a:t>
            </a:r>
            <a:r>
              <a:rPr lang="fr-FR" sz="2000" b="1" dirty="0">
                <a:solidFill>
                  <a:srgbClr val="000099"/>
                </a:solidFill>
                <a:latin typeface="Tahoma"/>
                <a:cs typeface="Tahoma"/>
              </a:rPr>
              <a:t> est un lieu privilégié pour y travailler avec notamment une très large gamme de corps de métier.</a:t>
            </a:r>
          </a:p>
          <a:p>
            <a:endParaRPr lang="fr-FR" sz="2000" b="1" dirty="0">
              <a:solidFill>
                <a:srgbClr val="000099"/>
              </a:solidFill>
              <a:latin typeface="Tahoma"/>
              <a:cs typeface="Tahoma"/>
            </a:endParaRPr>
          </a:p>
          <a:p>
            <a:r>
              <a:rPr lang="fr-FR" sz="2000" b="1" dirty="0">
                <a:solidFill>
                  <a:srgbClr val="000099"/>
                </a:solidFill>
                <a:latin typeface="Tahoma"/>
                <a:cs typeface="Tahoma"/>
              </a:rPr>
              <a:t>Les retombées dans la vie de tous les jours de la physique des particules sont déjà visible dans la médecine mais aussi via </a:t>
            </a:r>
            <a:r>
              <a:rPr lang="fr-FR" sz="2000" b="1" dirty="0">
                <a:solidFill>
                  <a:srgbClr val="6699FF"/>
                </a:solidFill>
                <a:latin typeface="Tahoma"/>
                <a:cs typeface="Tahoma"/>
              </a:rPr>
              <a:t>le World Wide Web [www] (développé au </a:t>
            </a:r>
            <a:r>
              <a:rPr lang="fr-FR" sz="2000" b="1" dirty="0" err="1">
                <a:solidFill>
                  <a:srgbClr val="6699FF"/>
                </a:solidFill>
                <a:latin typeface="Tahoma"/>
                <a:cs typeface="Tahoma"/>
              </a:rPr>
              <a:t>cern</a:t>
            </a:r>
            <a:r>
              <a:rPr lang="fr-FR" sz="2000" b="1" dirty="0">
                <a:solidFill>
                  <a:srgbClr val="6699FF"/>
                </a:solidFill>
                <a:latin typeface="Tahoma"/>
                <a:cs typeface="Tahoma"/>
              </a:rPr>
              <a:t> pour les physiciens de particules!).</a:t>
            </a:r>
          </a:p>
        </p:txBody>
      </p:sp>
      <p:pic>
        <p:nvPicPr>
          <p:cNvPr id="2" name="Picture 1"/>
          <p:cNvPicPr>
            <a:picLocks noChangeAspect="1"/>
          </p:cNvPicPr>
          <p:nvPr/>
        </p:nvPicPr>
        <p:blipFill rotWithShape="1">
          <a:blip r:embed="rId3"/>
          <a:srcRect r="1146" b="7384"/>
          <a:stretch/>
        </p:blipFill>
        <p:spPr>
          <a:xfrm>
            <a:off x="5090923" y="1143000"/>
            <a:ext cx="3909143" cy="2712508"/>
          </a:xfrm>
          <a:prstGeom prst="rect">
            <a:avLst/>
          </a:prstGeom>
        </p:spPr>
      </p:pic>
      <p:sp>
        <p:nvSpPr>
          <p:cNvPr id="5" name="Slide Number Placeholder 4"/>
          <p:cNvSpPr>
            <a:spLocks noGrp="1"/>
          </p:cNvSpPr>
          <p:nvPr>
            <p:ph type="sldNum" sz="quarter" idx="12"/>
          </p:nvPr>
        </p:nvSpPr>
        <p:spPr/>
        <p:txBody>
          <a:bodyPr/>
          <a:lstStyle/>
          <a:p>
            <a:fld id="{D752DBC4-3753-084B-A85A-391A694AE64B}" type="slidenum">
              <a:rPr lang="en-US" smtClean="0"/>
              <a:pPr/>
              <a:t>22</a:t>
            </a:fld>
            <a:r>
              <a:rPr lang="en-US"/>
              <a:t>/41</a:t>
            </a:r>
            <a:endParaRPr lang="en-US" dirty="0"/>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atom_zoom_b"/>
          <p:cNvPicPr>
            <a:picLocks noChangeAspect="1" noChangeArrowheads="1"/>
          </p:cNvPicPr>
          <p:nvPr/>
        </p:nvPicPr>
        <p:blipFill>
          <a:blip r:embed="rId2"/>
          <a:srcRect/>
          <a:stretch>
            <a:fillRect/>
          </a:stretch>
        </p:blipFill>
        <p:spPr bwMode="auto">
          <a:xfrm>
            <a:off x="91168" y="2786068"/>
            <a:ext cx="9144000" cy="4021137"/>
          </a:xfrm>
          <a:prstGeom prst="rect">
            <a:avLst/>
          </a:prstGeom>
          <a:noFill/>
        </p:spPr>
      </p:pic>
      <p:sp>
        <p:nvSpPr>
          <p:cNvPr id="2" name="Title 1"/>
          <p:cNvSpPr>
            <a:spLocks noGrp="1"/>
          </p:cNvSpPr>
          <p:nvPr>
            <p:ph type="title"/>
          </p:nvPr>
        </p:nvSpPr>
        <p:spPr>
          <a:xfrm>
            <a:off x="457200" y="0"/>
            <a:ext cx="8229600" cy="682305"/>
          </a:xfrm>
        </p:spPr>
        <p:txBody>
          <a:bodyPr>
            <a:normAutofit fontScale="90000"/>
          </a:bodyPr>
          <a:lstStyle/>
          <a:p>
            <a:r>
              <a:rPr lang="en-US" dirty="0" err="1"/>
              <a:t>Qu’est</a:t>
            </a:r>
            <a:r>
              <a:rPr lang="en-US" dirty="0"/>
              <a:t> </a:t>
            </a:r>
            <a:r>
              <a:rPr lang="en-US" dirty="0" err="1"/>
              <a:t>ce</a:t>
            </a:r>
            <a:r>
              <a:rPr lang="en-US" dirty="0"/>
              <a:t> </a:t>
            </a:r>
            <a:r>
              <a:rPr lang="en-US" dirty="0" err="1"/>
              <a:t>que</a:t>
            </a:r>
            <a:r>
              <a:rPr lang="en-US" dirty="0"/>
              <a:t> la </a:t>
            </a:r>
            <a:r>
              <a:rPr lang="en-US" dirty="0" err="1"/>
              <a:t>matiere</a:t>
            </a:r>
            <a:r>
              <a:rPr lang="en-US" dirty="0"/>
              <a:t>?</a:t>
            </a:r>
          </a:p>
        </p:txBody>
      </p:sp>
      <p:sp>
        <p:nvSpPr>
          <p:cNvPr id="5" name="TextBox 4"/>
          <p:cNvSpPr txBox="1"/>
          <p:nvPr/>
        </p:nvSpPr>
        <p:spPr>
          <a:xfrm>
            <a:off x="295764" y="1537401"/>
            <a:ext cx="8626262" cy="923330"/>
          </a:xfrm>
          <a:prstGeom prst="rect">
            <a:avLst/>
          </a:prstGeom>
          <a:noFill/>
        </p:spPr>
        <p:txBody>
          <a:bodyPr wrap="square" rtlCol="0">
            <a:spAutoFit/>
          </a:bodyPr>
          <a:lstStyle/>
          <a:p>
            <a:r>
              <a:rPr lang="en-US" dirty="0"/>
              <a:t>La </a:t>
            </a:r>
            <a:r>
              <a:rPr lang="en-US" dirty="0" err="1"/>
              <a:t>matiere</a:t>
            </a:r>
            <a:r>
              <a:rPr lang="en-US" dirty="0"/>
              <a:t> </a:t>
            </a:r>
            <a:r>
              <a:rPr lang="en-US" dirty="0" err="1"/>
              <a:t>ordinaire</a:t>
            </a:r>
            <a:r>
              <a:rPr lang="en-US" dirty="0"/>
              <a:t> </a:t>
            </a:r>
            <a:r>
              <a:rPr lang="en-US" dirty="0" err="1"/>
              <a:t>est</a:t>
            </a:r>
            <a:r>
              <a:rPr lang="en-US" dirty="0"/>
              <a:t> </a:t>
            </a:r>
            <a:r>
              <a:rPr lang="en-US" dirty="0" err="1"/>
              <a:t>faite</a:t>
            </a:r>
            <a:r>
              <a:rPr lang="en-US" dirty="0"/>
              <a:t> de </a:t>
            </a:r>
            <a:r>
              <a:rPr lang="en-US" dirty="0" err="1"/>
              <a:t>l’assemblage</a:t>
            </a:r>
            <a:r>
              <a:rPr lang="en-US" dirty="0"/>
              <a:t> </a:t>
            </a:r>
            <a:r>
              <a:rPr lang="en-US" dirty="0" err="1"/>
              <a:t>precis</a:t>
            </a:r>
            <a:r>
              <a:rPr lang="en-US" dirty="0"/>
              <a:t> de </a:t>
            </a:r>
            <a:r>
              <a:rPr lang="en-US" dirty="0" err="1"/>
              <a:t>briques</a:t>
            </a:r>
            <a:r>
              <a:rPr lang="en-US" dirty="0"/>
              <a:t> </a:t>
            </a:r>
            <a:r>
              <a:rPr lang="en-US" dirty="0" err="1"/>
              <a:t>elementaires</a:t>
            </a:r>
            <a:r>
              <a:rPr lang="en-US" dirty="0"/>
              <a:t>: quarks, electrons… Nous les </a:t>
            </a:r>
            <a:r>
              <a:rPr lang="en-US" dirty="0" err="1"/>
              <a:t>regroupons</a:t>
            </a:r>
            <a:r>
              <a:rPr lang="en-US" dirty="0"/>
              <a:t> </a:t>
            </a:r>
            <a:r>
              <a:rPr lang="en-US" dirty="0" err="1"/>
              <a:t>sous</a:t>
            </a:r>
            <a:r>
              <a:rPr lang="en-US" dirty="0"/>
              <a:t> le </a:t>
            </a:r>
            <a:r>
              <a:rPr lang="en-US" dirty="0" err="1"/>
              <a:t>terme</a:t>
            </a:r>
            <a:r>
              <a:rPr lang="en-US" dirty="0"/>
              <a:t> de </a:t>
            </a:r>
            <a:r>
              <a:rPr lang="en-US" dirty="0" err="1"/>
              <a:t>particules</a:t>
            </a:r>
            <a:r>
              <a:rPr lang="en-US" dirty="0"/>
              <a:t> </a:t>
            </a:r>
            <a:r>
              <a:rPr lang="en-US" dirty="0" err="1"/>
              <a:t>mais</a:t>
            </a:r>
            <a:r>
              <a:rPr lang="en-US" dirty="0"/>
              <a:t> </a:t>
            </a:r>
            <a:r>
              <a:rPr lang="en-US" dirty="0" err="1"/>
              <a:t>il</a:t>
            </a:r>
            <a:r>
              <a:rPr lang="en-US" dirty="0"/>
              <a:t> </a:t>
            </a:r>
            <a:r>
              <a:rPr lang="en-US" dirty="0" err="1"/>
              <a:t>y</a:t>
            </a:r>
            <a:r>
              <a:rPr lang="en-US" dirty="0"/>
              <a:t> a </a:t>
            </a:r>
            <a:r>
              <a:rPr lang="en-US" dirty="0" err="1"/>
              <a:t>bien</a:t>
            </a:r>
            <a:r>
              <a:rPr lang="en-US" dirty="0"/>
              <a:t> plus </a:t>
            </a:r>
            <a:r>
              <a:rPr lang="en-US" dirty="0" err="1"/>
              <a:t>que</a:t>
            </a:r>
            <a:r>
              <a:rPr lang="en-US" dirty="0"/>
              <a:t> des quarks et electrons</a:t>
            </a:r>
          </a:p>
        </p:txBody>
      </p:sp>
      <p:pic>
        <p:nvPicPr>
          <p:cNvPr id="10" name="Picture 9"/>
          <p:cNvPicPr>
            <a:picLocks noChangeAspect="1"/>
          </p:cNvPicPr>
          <p:nvPr/>
        </p:nvPicPr>
        <p:blipFill>
          <a:blip r:embed="rId3"/>
          <a:stretch>
            <a:fillRect/>
          </a:stretch>
        </p:blipFill>
        <p:spPr>
          <a:xfrm>
            <a:off x="0" y="682305"/>
            <a:ext cx="2989100" cy="2297337"/>
          </a:xfrm>
          <a:prstGeom prst="rect">
            <a:avLst/>
          </a:prstGeom>
        </p:spPr>
      </p:pic>
      <p:sp>
        <p:nvSpPr>
          <p:cNvPr id="11" name="TextBox 10"/>
          <p:cNvSpPr txBox="1"/>
          <p:nvPr/>
        </p:nvSpPr>
        <p:spPr>
          <a:xfrm>
            <a:off x="1571311" y="682305"/>
            <a:ext cx="3530066" cy="923330"/>
          </a:xfrm>
          <a:prstGeom prst="rect">
            <a:avLst/>
          </a:prstGeom>
          <a:noFill/>
        </p:spPr>
        <p:txBody>
          <a:bodyPr wrap="square" rtlCol="0">
            <a:spAutoFit/>
          </a:bodyPr>
          <a:lstStyle/>
          <a:p>
            <a:r>
              <a:rPr lang="en-US" dirty="0"/>
              <a:t>Nous </a:t>
            </a:r>
            <a:r>
              <a:rPr lang="en-US" dirty="0" err="1"/>
              <a:t>sommes</a:t>
            </a:r>
            <a:r>
              <a:rPr lang="en-US" dirty="0"/>
              <a:t> </a:t>
            </a:r>
            <a:r>
              <a:rPr lang="en-US" dirty="0" err="1"/>
              <a:t>tous</a:t>
            </a:r>
            <a:r>
              <a:rPr lang="en-US" dirty="0"/>
              <a:t> fait de molecules… Le vivant </a:t>
            </a:r>
            <a:r>
              <a:rPr lang="en-US" dirty="0" err="1"/>
              <a:t>est</a:t>
            </a:r>
            <a:r>
              <a:rPr lang="en-US" dirty="0"/>
              <a:t> </a:t>
            </a:r>
            <a:r>
              <a:rPr lang="en-US" dirty="0" err="1"/>
              <a:t>caracterise</a:t>
            </a:r>
            <a:r>
              <a:rPr lang="en-US" dirty="0"/>
              <a:t> par la molecule </a:t>
            </a:r>
            <a:r>
              <a:rPr lang="en-US" dirty="0" err="1"/>
              <a:t>d’ADN</a:t>
            </a:r>
            <a:r>
              <a:rPr lang="en-US" dirty="0"/>
              <a:t>.</a:t>
            </a:r>
          </a:p>
        </p:txBody>
      </p:sp>
      <p:grpSp>
        <p:nvGrpSpPr>
          <p:cNvPr id="21" name="Group 20"/>
          <p:cNvGrpSpPr/>
          <p:nvPr/>
        </p:nvGrpSpPr>
        <p:grpSpPr>
          <a:xfrm>
            <a:off x="4718383" y="557689"/>
            <a:ext cx="2120192" cy="2297337"/>
            <a:chOff x="2852035" y="1605635"/>
            <a:chExt cx="2120192" cy="2297337"/>
          </a:xfrm>
        </p:grpSpPr>
        <p:pic>
          <p:nvPicPr>
            <p:cNvPr id="12" name="Picture 11"/>
            <p:cNvPicPr>
              <a:picLocks noChangeAspect="1"/>
            </p:cNvPicPr>
            <p:nvPr/>
          </p:nvPicPr>
          <p:blipFill>
            <a:blip r:embed="rId4"/>
            <a:srcRect l="3185" t="1777" r="55079" b="53000"/>
            <a:stretch>
              <a:fillRect/>
            </a:stretch>
          </p:blipFill>
          <p:spPr>
            <a:xfrm>
              <a:off x="2852035" y="1605635"/>
              <a:ext cx="2120192" cy="2297337"/>
            </a:xfrm>
            <a:prstGeom prst="rect">
              <a:avLst/>
            </a:prstGeom>
          </p:spPr>
        </p:pic>
        <p:cxnSp>
          <p:nvCxnSpPr>
            <p:cNvPr id="14" name="Straight Arrow Connector 13"/>
            <p:cNvCxnSpPr/>
            <p:nvPr/>
          </p:nvCxnSpPr>
          <p:spPr>
            <a:xfrm>
              <a:off x="4294195" y="3011928"/>
              <a:ext cx="678032" cy="1588"/>
            </a:xfrm>
            <a:prstGeom prst="straightConnector1">
              <a:avLst/>
            </a:prstGeom>
            <a:ln w="53975" cmpd="sng">
              <a:gradFill flip="none" rotWithShape="1">
                <a:gsLst>
                  <a:gs pos="0">
                    <a:srgbClr val="6699FF"/>
                  </a:gs>
                  <a:gs pos="57000">
                    <a:srgbClr val="FFFFFF"/>
                  </a:gs>
                </a:gsLst>
                <a:lin ang="10800000" scaled="0"/>
                <a:tileRect/>
              </a:gra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flipV="1">
            <a:off x="2430898" y="894529"/>
            <a:ext cx="3123974" cy="1027630"/>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12" idx="2"/>
          </p:cNvCxnSpPr>
          <p:nvPr/>
        </p:nvCxnSpPr>
        <p:spPr>
          <a:xfrm>
            <a:off x="2324679" y="2153301"/>
            <a:ext cx="3453800" cy="701725"/>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1258958" y="1922158"/>
            <a:ext cx="4223249" cy="1302538"/>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93211" y="2145246"/>
            <a:ext cx="3345980" cy="3053620"/>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752DBC4-3753-084B-A85A-391A694AE64B}" type="slidenum">
              <a:rPr lang="en-US" smtClean="0"/>
              <a:pPr/>
              <a:t>23</a:t>
            </a:fld>
            <a:r>
              <a:rPr lang="en-US"/>
              <a:t>/41</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2/3*#ppt_w"/>
                                          </p:val>
                                        </p:tav>
                                        <p:tav tm="100000">
                                          <p:val>
                                            <p:strVal val="#ppt_w"/>
                                          </p:val>
                                        </p:tav>
                                      </p:tavLst>
                                    </p:anim>
                                    <p:anim calcmode="lin" valueType="num">
                                      <p:cBhvr>
                                        <p:cTn id="13" dur="1000" fill="hold"/>
                                        <p:tgtEl>
                                          <p:spTgt spid="21"/>
                                        </p:tgtEl>
                                        <p:attrNameLst>
                                          <p:attrName>ppt_h</p:attrName>
                                        </p:attrNameLst>
                                      </p:cBhvr>
                                      <p:tavLst>
                                        <p:tav tm="0">
                                          <p:val>
                                            <p:strVal val="2/3*#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31405 0.04352 L 5.83333E-6 -4.07407E-6 " pathEditMode="relative" ptsTypes="AA">
                                      <p:cBhvr>
                                        <p:cTn id="15" dur="2000" fill="hold"/>
                                        <p:tgtEl>
                                          <p:spTgt spid="21"/>
                                        </p:tgtEl>
                                        <p:attrNameLst>
                                          <p:attrName>ppt_x</p:attrName>
                                          <p:attrName>ppt_y</p:attrName>
                                        </p:attrNameLst>
                                      </p:cBhvr>
                                    </p:animMotion>
                                  </p:childTnLst>
                                </p:cTn>
                              </p:par>
                              <p:par>
                                <p:cTn id="16" presetID="23"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272"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strVal val="2/3*#ppt_w"/>
                                          </p:val>
                                        </p:tav>
                                        <p:tav tm="100000">
                                          <p:val>
                                            <p:strVal val="#ppt_w"/>
                                          </p:val>
                                        </p:tav>
                                      </p:tavLst>
                                    </p:anim>
                                    <p:anim calcmode="lin" valueType="num">
                                      <p:cBhvr>
                                        <p:cTn id="29" dur="500" fill="hold"/>
                                        <p:tgtEl>
                                          <p:spTgt spid="30"/>
                                        </p:tgtEl>
                                        <p:attrNameLst>
                                          <p:attrName>ppt_h</p:attrName>
                                        </p:attrNameLst>
                                      </p:cBhvr>
                                      <p:tavLst>
                                        <p:tav tm="0">
                                          <p:val>
                                            <p:strVal val="2/3*#ppt_h"/>
                                          </p:val>
                                        </p:tav>
                                        <p:tav tm="100000">
                                          <p:val>
                                            <p:strVal val="#ppt_h"/>
                                          </p:val>
                                        </p:tav>
                                      </p:tavLst>
                                    </p:anim>
                                  </p:childTnLst>
                                </p:cTn>
                              </p:par>
                              <p:par>
                                <p:cTn id="30" presetID="23" presetClass="entr" presetSubtype="272"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strVal val="2/3*#ppt_w"/>
                                          </p:val>
                                        </p:tav>
                                        <p:tav tm="100000">
                                          <p:val>
                                            <p:strVal val="#ppt_w"/>
                                          </p:val>
                                        </p:tav>
                                      </p:tavLst>
                                    </p:anim>
                                    <p:anim calcmode="lin" valueType="num">
                                      <p:cBhvr>
                                        <p:cTn id="33" dur="500" fill="hold"/>
                                        <p:tgtEl>
                                          <p:spTgt spid="29"/>
                                        </p:tgtEl>
                                        <p:attrNameLst>
                                          <p:attrName>ppt_h</p:attrName>
                                        </p:attrNameLst>
                                      </p:cBhvr>
                                      <p:tavLst>
                                        <p:tav tm="0">
                                          <p:val>
                                            <p:strVal val="2/3*#ppt_h"/>
                                          </p:val>
                                        </p:tav>
                                        <p:tav tm="100000">
                                          <p:val>
                                            <p:strVal val="#ppt_h"/>
                                          </p:val>
                                        </p:tav>
                                      </p:tavLst>
                                    </p:anim>
                                  </p:childTnLst>
                                </p:cTn>
                              </p:par>
                              <p:par>
                                <p:cTn id="34" presetID="10" presetClass="exit" presetSubtype="0" fill="hold" nodeType="withEffect">
                                  <p:stCondLst>
                                    <p:cond delay="0"/>
                                  </p:stCondLst>
                                  <p:childTnLst>
                                    <p:animEffect transition="out" filter="fade">
                                      <p:cBhvr>
                                        <p:cTn id="35" dur="2000"/>
                                        <p:tgtEl>
                                          <p:spTgt spid="10"/>
                                        </p:tgtEl>
                                      </p:cBhvr>
                                    </p:animEffect>
                                    <p:set>
                                      <p:cBhvr>
                                        <p:cTn id="36" dur="1" fill="hold">
                                          <p:stCondLst>
                                            <p:cond delay="1999"/>
                                          </p:stCondLst>
                                        </p:cTn>
                                        <p:tgtEl>
                                          <p:spTgt spid="1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24"/>
                                        </p:tgtEl>
                                      </p:cBhvr>
                                    </p:animEffect>
                                    <p:set>
                                      <p:cBhvr>
                                        <p:cTn id="39" dur="1" fill="hold">
                                          <p:stCondLst>
                                            <p:cond delay="19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23"/>
                                        </p:tgtEl>
                                      </p:cBhvr>
                                    </p:animEffect>
                                    <p:set>
                                      <p:cBhvr>
                                        <p:cTn id="42" dur="1" fill="hold">
                                          <p:stCondLst>
                                            <p:cond delay="1999"/>
                                          </p:stCondLst>
                                        </p:cTn>
                                        <p:tgtEl>
                                          <p:spTgt spid="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11"/>
                                        </p:tgtEl>
                                      </p:cBhvr>
                                    </p:animEffect>
                                    <p:set>
                                      <p:cBhvr>
                                        <p:cTn id="45" dur="1" fill="hold">
                                          <p:stCondLst>
                                            <p:cond delay="19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childTnLst>
                                </p:cTn>
                              </p:par>
                              <p:par>
                                <p:cTn id="52" presetID="0" presetClass="path" presetSubtype="0" accel="50000" decel="50000" fill="hold" nodeType="withEffect">
                                  <p:stCondLst>
                                    <p:cond delay="0"/>
                                  </p:stCondLst>
                                  <p:childTnLst>
                                    <p:animMotion origin="layout" path="M 0.3658 -0.24491 L -4.44444E-6 -2.96296E-6 " pathEditMode="relative" ptsTypes="AA">
                                      <p:cBhvr>
                                        <p:cTn id="53" dur="2000" fill="hold"/>
                                        <p:tgtEl>
                                          <p:spTgt spid="28"/>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21"/>
                                        </p:tgtEl>
                                      </p:cBhvr>
                                    </p:animEffect>
                                    <p:set>
                                      <p:cBhvr>
                                        <p:cTn id="58" dur="1" fill="hold">
                                          <p:stCondLst>
                                            <p:cond delay="19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29"/>
                                        </p:tgtEl>
                                      </p:cBhvr>
                                    </p:animEffect>
                                    <p:set>
                                      <p:cBhvr>
                                        <p:cTn id="61" dur="1" fill="hold">
                                          <p:stCondLst>
                                            <p:cond delay="1999"/>
                                          </p:stCondLst>
                                        </p:cTn>
                                        <p:tgtEl>
                                          <p:spTgt spid="2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30"/>
                                        </p:tgtEl>
                                      </p:cBhvr>
                                    </p:animEffect>
                                    <p:set>
                                      <p:cBhvr>
                                        <p:cTn id="64" dur="1" fill="hold">
                                          <p:stCondLst>
                                            <p:cond delay="1999"/>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1"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 calcmode="lin" valueType="num">
                                      <p:cBhvr>
                                        <p:cTn id="71" dur="500" fill="hold"/>
                                        <p:tgtEl>
                                          <p:spTgt spid="5"/>
                                        </p:tgtEl>
                                        <p:attrNameLst>
                                          <p:attrName>style.rotation</p:attrName>
                                        </p:attrNameLst>
                                      </p:cBhvr>
                                      <p:tavLst>
                                        <p:tav tm="0">
                                          <p:val>
                                            <p:fltVal val="360"/>
                                          </p:val>
                                        </p:tav>
                                        <p:tav tm="100000">
                                          <p:val>
                                            <p:fltVal val="0"/>
                                          </p:val>
                                        </p:tav>
                                      </p:tavLst>
                                    </p:anim>
                                    <p:animEffect transition="in" filter="fade">
                                      <p:cBhvr>
                                        <p:cTn id="7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572"/>
            <a:ext cx="8229600" cy="1143000"/>
          </a:xfrm>
        </p:spPr>
        <p:txBody>
          <a:bodyPr>
            <a:normAutofit fontScale="90000"/>
          </a:bodyPr>
          <a:lstStyle/>
          <a:p>
            <a:r>
              <a:rPr lang="fr-FR" sz="4400" dirty="0">
                <a:ea typeface="Arial" charset="0"/>
              </a:rPr>
              <a:t>Principe d’une expérience de physique des particules </a:t>
            </a:r>
            <a:endParaRPr lang="fr-FR" dirty="0"/>
          </a:p>
        </p:txBody>
      </p:sp>
      <p:sp>
        <p:nvSpPr>
          <p:cNvPr id="7" name="Text Box 3"/>
          <p:cNvSpPr txBox="1">
            <a:spLocks noChangeArrowheads="1"/>
          </p:cNvSpPr>
          <p:nvPr/>
        </p:nvSpPr>
        <p:spPr bwMode="auto">
          <a:xfrm>
            <a:off x="4427538" y="2563643"/>
            <a:ext cx="1267903" cy="457200"/>
          </a:xfrm>
          <a:prstGeom prst="rect">
            <a:avLst/>
          </a:prstGeom>
          <a:noFill/>
          <a:ln w="9525">
            <a:noFill/>
            <a:miter lim="800000"/>
            <a:headEnd/>
            <a:tailEnd/>
          </a:ln>
        </p:spPr>
        <p:txBody>
          <a:bodyPr wrap="square">
            <a:prstTxWarp prst="textNoShape">
              <a:avLst/>
            </a:prstTxWarp>
            <a:spAutoFit/>
          </a:bodyPr>
          <a:lstStyle/>
          <a:p>
            <a:endParaRPr lang="fr-FR" sz="2400" b="1">
              <a:latin typeface="Tahoma"/>
              <a:cs typeface="Tahoma"/>
            </a:endParaRPr>
          </a:p>
        </p:txBody>
      </p:sp>
      <p:sp>
        <p:nvSpPr>
          <p:cNvPr id="8" name="Rectangle 5"/>
          <p:cNvSpPr>
            <a:spLocks noChangeArrowheads="1"/>
          </p:cNvSpPr>
          <p:nvPr/>
        </p:nvSpPr>
        <p:spPr bwMode="auto">
          <a:xfrm>
            <a:off x="2484438" y="3566943"/>
            <a:ext cx="1439862" cy="2160588"/>
          </a:xfrm>
          <a:prstGeom prst="rect">
            <a:avLst/>
          </a:prstGeom>
          <a:noFill/>
          <a:ln w="38100">
            <a:solidFill>
              <a:schemeClr val="tx1"/>
            </a:solidFill>
            <a:round/>
            <a:headEnd/>
            <a:tailEnd/>
          </a:ln>
        </p:spPr>
        <p:txBody>
          <a:bodyPr>
            <a:prstTxWarp prst="textNoShape">
              <a:avLst/>
            </a:prstTxWarp>
          </a:bodyPr>
          <a:lstStyle/>
          <a:p>
            <a:endParaRPr lang="fr-FR" sz="2000" b="1">
              <a:latin typeface="Tahoma"/>
              <a:cs typeface="Tahoma"/>
            </a:endParaRPr>
          </a:p>
        </p:txBody>
      </p:sp>
      <p:sp>
        <p:nvSpPr>
          <p:cNvPr id="9" name="Rectangle 8"/>
          <p:cNvSpPr>
            <a:spLocks noChangeArrowheads="1"/>
          </p:cNvSpPr>
          <p:nvPr/>
        </p:nvSpPr>
        <p:spPr bwMode="auto">
          <a:xfrm>
            <a:off x="5219700" y="3566943"/>
            <a:ext cx="1439863" cy="2160588"/>
          </a:xfrm>
          <a:prstGeom prst="rect">
            <a:avLst/>
          </a:prstGeom>
          <a:noFill/>
          <a:ln w="38100">
            <a:solidFill>
              <a:schemeClr val="tx1"/>
            </a:solidFill>
            <a:round/>
            <a:headEnd/>
            <a:tailEnd/>
          </a:ln>
        </p:spPr>
        <p:txBody>
          <a:bodyPr>
            <a:prstTxWarp prst="textNoShape">
              <a:avLst/>
            </a:prstTxWarp>
          </a:bodyPr>
          <a:lstStyle/>
          <a:p>
            <a:endParaRPr lang="fr-FR" sz="2000" b="1">
              <a:latin typeface="Tahoma"/>
              <a:cs typeface="Tahoma"/>
            </a:endParaRPr>
          </a:p>
        </p:txBody>
      </p:sp>
      <p:cxnSp>
        <p:nvCxnSpPr>
          <p:cNvPr id="10" name="Connecteur droit 8"/>
          <p:cNvCxnSpPr>
            <a:cxnSpLocks noChangeShapeType="1"/>
          </p:cNvCxnSpPr>
          <p:nvPr/>
        </p:nvCxnSpPr>
        <p:spPr bwMode="auto">
          <a:xfrm>
            <a:off x="2484438" y="5151268"/>
            <a:ext cx="1439862" cy="0"/>
          </a:xfrm>
          <a:prstGeom prst="line">
            <a:avLst/>
          </a:prstGeom>
          <a:noFill/>
          <a:ln w="38100">
            <a:solidFill>
              <a:schemeClr val="tx1"/>
            </a:solidFill>
            <a:round/>
            <a:headEnd/>
            <a:tailEnd/>
          </a:ln>
        </p:spPr>
      </p:cxnSp>
      <p:cxnSp>
        <p:nvCxnSpPr>
          <p:cNvPr id="11" name="Connecteur droit 10"/>
          <p:cNvCxnSpPr>
            <a:cxnSpLocks noChangeShapeType="1"/>
          </p:cNvCxnSpPr>
          <p:nvPr/>
        </p:nvCxnSpPr>
        <p:spPr bwMode="auto">
          <a:xfrm>
            <a:off x="5219700" y="3998743"/>
            <a:ext cx="1439863" cy="0"/>
          </a:xfrm>
          <a:prstGeom prst="line">
            <a:avLst/>
          </a:prstGeom>
          <a:noFill/>
          <a:ln w="38100">
            <a:solidFill>
              <a:schemeClr val="tx1"/>
            </a:solidFill>
            <a:round/>
            <a:headEnd/>
            <a:tailEnd/>
          </a:ln>
        </p:spPr>
      </p:cxnSp>
      <p:sp>
        <p:nvSpPr>
          <p:cNvPr id="12" name="ZoneTexte 12"/>
          <p:cNvSpPr txBox="1">
            <a:spLocks noChangeArrowheads="1"/>
          </p:cNvSpPr>
          <p:nvPr/>
        </p:nvSpPr>
        <p:spPr bwMode="auto">
          <a:xfrm>
            <a:off x="2555875" y="3609806"/>
            <a:ext cx="1161245" cy="400110"/>
          </a:xfrm>
          <a:prstGeom prst="rect">
            <a:avLst/>
          </a:prstGeom>
          <a:noFill/>
          <a:ln w="9525">
            <a:noFill/>
            <a:miter lim="800000"/>
            <a:headEnd/>
            <a:tailEnd/>
          </a:ln>
        </p:spPr>
        <p:txBody>
          <a:bodyPr wrap="none">
            <a:prstTxWarp prst="textNoShape">
              <a:avLst/>
            </a:prstTxWarp>
            <a:spAutoFit/>
          </a:bodyPr>
          <a:lstStyle/>
          <a:p>
            <a:r>
              <a:rPr lang="fr-FR" sz="2000" b="1">
                <a:latin typeface="Tahoma"/>
                <a:ea typeface="Arial" charset="0"/>
                <a:cs typeface="Tahoma"/>
              </a:rPr>
              <a:t>Energie</a:t>
            </a:r>
          </a:p>
        </p:txBody>
      </p:sp>
      <p:pic>
        <p:nvPicPr>
          <p:cNvPr id="16" name="Picture 15" descr="albert"/>
          <p:cNvPicPr>
            <a:picLocks noChangeAspect="1" noChangeArrowheads="1"/>
          </p:cNvPicPr>
          <p:nvPr/>
        </p:nvPicPr>
        <p:blipFill>
          <a:blip r:embed="rId3"/>
          <a:srcRect t="8749"/>
          <a:stretch>
            <a:fillRect/>
          </a:stretch>
        </p:blipFill>
        <p:spPr bwMode="auto">
          <a:xfrm>
            <a:off x="4802721" y="2035636"/>
            <a:ext cx="2701925" cy="1371600"/>
          </a:xfrm>
          <a:prstGeom prst="rect">
            <a:avLst/>
          </a:prstGeom>
          <a:noFill/>
          <a:ln w="9525">
            <a:noFill/>
            <a:miter lim="800000"/>
            <a:headEnd/>
            <a:tailEnd/>
          </a:ln>
        </p:spPr>
      </p:pic>
      <p:sp>
        <p:nvSpPr>
          <p:cNvPr id="13" name="ZoneTexte 13"/>
          <p:cNvSpPr txBox="1">
            <a:spLocks noChangeArrowheads="1"/>
          </p:cNvSpPr>
          <p:nvPr/>
        </p:nvSpPr>
        <p:spPr bwMode="auto">
          <a:xfrm>
            <a:off x="2627313" y="5122693"/>
            <a:ext cx="983537" cy="400110"/>
          </a:xfrm>
          <a:prstGeom prst="rect">
            <a:avLst/>
          </a:prstGeom>
          <a:noFill/>
          <a:ln w="9525">
            <a:noFill/>
            <a:miter lim="800000"/>
            <a:headEnd/>
            <a:tailEnd/>
          </a:ln>
        </p:spPr>
        <p:txBody>
          <a:bodyPr wrap="none">
            <a:prstTxWarp prst="textNoShape">
              <a:avLst/>
            </a:prstTxWarp>
            <a:spAutoFit/>
          </a:bodyPr>
          <a:lstStyle/>
          <a:p>
            <a:r>
              <a:rPr lang="fr-FR" sz="2000" b="1">
                <a:latin typeface="Tahoma"/>
                <a:ea typeface="Arial" charset="0"/>
                <a:cs typeface="Tahoma"/>
              </a:rPr>
              <a:t>Masse</a:t>
            </a:r>
          </a:p>
        </p:txBody>
      </p:sp>
      <p:sp>
        <p:nvSpPr>
          <p:cNvPr id="14" name="ZoneTexte 13"/>
          <p:cNvSpPr txBox="1">
            <a:spLocks noChangeArrowheads="1"/>
          </p:cNvSpPr>
          <p:nvPr/>
        </p:nvSpPr>
        <p:spPr bwMode="auto">
          <a:xfrm>
            <a:off x="5292725" y="3538368"/>
            <a:ext cx="1161245" cy="400110"/>
          </a:xfrm>
          <a:prstGeom prst="rect">
            <a:avLst/>
          </a:prstGeom>
          <a:noFill/>
          <a:ln w="9525">
            <a:noFill/>
            <a:miter lim="800000"/>
            <a:headEnd/>
            <a:tailEnd/>
          </a:ln>
        </p:spPr>
        <p:txBody>
          <a:bodyPr wrap="none">
            <a:prstTxWarp prst="textNoShape">
              <a:avLst/>
            </a:prstTxWarp>
            <a:spAutoFit/>
          </a:bodyPr>
          <a:lstStyle/>
          <a:p>
            <a:r>
              <a:rPr lang="fr-FR" sz="2000" b="1">
                <a:latin typeface="Tahoma"/>
                <a:ea typeface="Arial" charset="0"/>
                <a:cs typeface="Tahoma"/>
              </a:rPr>
              <a:t>Energie</a:t>
            </a:r>
          </a:p>
        </p:txBody>
      </p:sp>
      <p:sp>
        <p:nvSpPr>
          <p:cNvPr id="15" name="ZoneTexte 14"/>
          <p:cNvSpPr txBox="1">
            <a:spLocks noChangeArrowheads="1"/>
          </p:cNvSpPr>
          <p:nvPr/>
        </p:nvSpPr>
        <p:spPr bwMode="auto">
          <a:xfrm>
            <a:off x="5219700" y="4503568"/>
            <a:ext cx="1592804" cy="1015663"/>
          </a:xfrm>
          <a:prstGeom prst="rect">
            <a:avLst/>
          </a:prstGeom>
          <a:noFill/>
          <a:ln w="9525">
            <a:noFill/>
            <a:miter lim="800000"/>
            <a:headEnd/>
            <a:tailEnd/>
          </a:ln>
        </p:spPr>
        <p:txBody>
          <a:bodyPr wrap="none">
            <a:prstTxWarp prst="textNoShape">
              <a:avLst/>
            </a:prstTxWarp>
            <a:spAutoFit/>
          </a:bodyPr>
          <a:lstStyle/>
          <a:p>
            <a:r>
              <a:rPr lang="fr-FR" sz="2000" b="1" dirty="0">
                <a:latin typeface="Tahoma"/>
                <a:ea typeface="Arial" charset="0"/>
                <a:cs typeface="Tahoma"/>
              </a:rPr>
              <a:t>Masse</a:t>
            </a:r>
          </a:p>
          <a:p>
            <a:r>
              <a:rPr lang="fr-FR" sz="2000" b="1" dirty="0">
                <a:latin typeface="Tahoma"/>
                <a:ea typeface="Arial" charset="0"/>
                <a:cs typeface="Tahoma"/>
              </a:rPr>
              <a:t>(nouvelle</a:t>
            </a:r>
          </a:p>
          <a:p>
            <a:r>
              <a:rPr lang="fr-FR" sz="2000" b="1" dirty="0">
                <a:latin typeface="Tahoma"/>
                <a:ea typeface="Arial" charset="0"/>
                <a:cs typeface="Tahoma"/>
              </a:rPr>
              <a:t>Particule?)</a:t>
            </a:r>
          </a:p>
        </p:txBody>
      </p:sp>
      <p:sp>
        <p:nvSpPr>
          <p:cNvPr id="17" name="ZoneTexte 18"/>
          <p:cNvSpPr txBox="1">
            <a:spLocks noChangeArrowheads="1"/>
          </p:cNvSpPr>
          <p:nvPr/>
        </p:nvSpPr>
        <p:spPr bwMode="auto">
          <a:xfrm>
            <a:off x="7124860" y="2746503"/>
            <a:ext cx="1212341" cy="461665"/>
          </a:xfrm>
          <a:prstGeom prst="rect">
            <a:avLst/>
          </a:prstGeom>
          <a:solidFill>
            <a:schemeClr val="bg1"/>
          </a:solidFill>
          <a:ln w="9525">
            <a:noFill/>
            <a:miter lim="800000"/>
            <a:headEnd/>
            <a:tailEnd/>
          </a:ln>
        </p:spPr>
        <p:txBody>
          <a:bodyPr wrap="none">
            <a:prstTxWarp prst="textNoShape">
              <a:avLst/>
            </a:prstTxWarp>
            <a:spAutoFit/>
          </a:bodyPr>
          <a:lstStyle/>
          <a:p>
            <a:r>
              <a:rPr lang="fr-FR" sz="2400" b="1" dirty="0">
                <a:latin typeface="Tahoma"/>
                <a:ea typeface="Arial" charset="0"/>
                <a:cs typeface="Tahoma"/>
              </a:rPr>
              <a:t>E=mc</a:t>
            </a:r>
            <a:r>
              <a:rPr lang="fr-FR" sz="2400" b="1" baseline="30000" dirty="0">
                <a:latin typeface="Tahoma"/>
                <a:ea typeface="Arial" charset="0"/>
                <a:cs typeface="Tahoma"/>
              </a:rPr>
              <a:t>2</a:t>
            </a:r>
          </a:p>
        </p:txBody>
      </p:sp>
      <p:sp>
        <p:nvSpPr>
          <p:cNvPr id="18" name="Flèche droite 19"/>
          <p:cNvSpPr>
            <a:spLocks noChangeArrowheads="1"/>
          </p:cNvSpPr>
          <p:nvPr/>
        </p:nvSpPr>
        <p:spPr bwMode="auto">
          <a:xfrm>
            <a:off x="3924300" y="4359106"/>
            <a:ext cx="1295400" cy="485775"/>
          </a:xfrm>
          <a:prstGeom prst="rightArrow">
            <a:avLst>
              <a:gd name="adj1" fmla="val 50000"/>
              <a:gd name="adj2" fmla="val 49852"/>
            </a:avLst>
          </a:prstGeom>
          <a:solidFill>
            <a:srgbClr val="FF0000"/>
          </a:solidFill>
          <a:ln w="9525">
            <a:solidFill>
              <a:schemeClr val="tx1"/>
            </a:solidFill>
            <a:round/>
            <a:headEnd/>
            <a:tailEnd/>
          </a:ln>
        </p:spPr>
        <p:txBody>
          <a:bodyPr>
            <a:prstTxWarp prst="textNoShape">
              <a:avLst/>
            </a:prstTxWarp>
          </a:bodyPr>
          <a:lstStyle/>
          <a:p>
            <a:endParaRPr lang="fr-FR" sz="2000" b="1">
              <a:latin typeface="Tahoma"/>
              <a:cs typeface="Tahoma"/>
            </a:endParaRPr>
          </a:p>
        </p:txBody>
      </p:sp>
      <p:sp>
        <p:nvSpPr>
          <p:cNvPr id="19" name="ZoneTexte 18"/>
          <p:cNvSpPr txBox="1">
            <a:spLocks noChangeArrowheads="1"/>
          </p:cNvSpPr>
          <p:nvPr/>
        </p:nvSpPr>
        <p:spPr bwMode="auto">
          <a:xfrm>
            <a:off x="3851275" y="4689306"/>
            <a:ext cx="1278214" cy="400110"/>
          </a:xfrm>
          <a:prstGeom prst="rect">
            <a:avLst/>
          </a:prstGeom>
          <a:noFill/>
          <a:ln w="9525">
            <a:noFill/>
            <a:miter lim="800000"/>
            <a:headEnd/>
            <a:tailEnd/>
          </a:ln>
        </p:spPr>
        <p:txBody>
          <a:bodyPr wrap="none">
            <a:prstTxWarp prst="textNoShape">
              <a:avLst/>
            </a:prstTxWarp>
            <a:spAutoFit/>
          </a:bodyPr>
          <a:lstStyle/>
          <a:p>
            <a:r>
              <a:rPr lang="fr-FR" sz="2000" b="1">
                <a:solidFill>
                  <a:srgbClr val="FF0000"/>
                </a:solidFill>
                <a:latin typeface="Tahoma"/>
                <a:ea typeface="Arial" charset="0"/>
                <a:cs typeface="Tahoma"/>
              </a:rPr>
              <a:t>Collision</a:t>
            </a:r>
          </a:p>
        </p:txBody>
      </p:sp>
      <p:sp>
        <p:nvSpPr>
          <p:cNvPr id="20" name="Ellipse 19"/>
          <p:cNvSpPr>
            <a:spLocks noChangeArrowheads="1"/>
          </p:cNvSpPr>
          <p:nvPr/>
        </p:nvSpPr>
        <p:spPr bwMode="auto">
          <a:xfrm>
            <a:off x="2051050" y="3208168"/>
            <a:ext cx="2376488" cy="3024188"/>
          </a:xfrm>
          <a:prstGeom prst="ellipse">
            <a:avLst/>
          </a:prstGeom>
          <a:noFill/>
          <a:ln w="38100">
            <a:solidFill>
              <a:srgbClr val="002060"/>
            </a:solidFill>
            <a:round/>
            <a:headEnd/>
            <a:tailEnd/>
          </a:ln>
        </p:spPr>
        <p:txBody>
          <a:bodyPr>
            <a:prstTxWarp prst="textNoShape">
              <a:avLst/>
            </a:prstTxWarp>
          </a:bodyPr>
          <a:lstStyle/>
          <a:p>
            <a:endParaRPr lang="fr-FR" sz="2000" b="1">
              <a:latin typeface="Tahoma"/>
              <a:cs typeface="Tahoma"/>
            </a:endParaRPr>
          </a:p>
        </p:txBody>
      </p:sp>
      <p:sp>
        <p:nvSpPr>
          <p:cNvPr id="21" name="Flèche droite 22"/>
          <p:cNvSpPr/>
          <p:nvPr/>
        </p:nvSpPr>
        <p:spPr bwMode="auto">
          <a:xfrm rot="8040087">
            <a:off x="1027112" y="5046494"/>
            <a:ext cx="1223963" cy="271462"/>
          </a:xfrm>
          <a:prstGeom prst="right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sz="2000" b="1">
              <a:latin typeface="Tahoma"/>
              <a:cs typeface="Tahoma"/>
            </a:endParaRPr>
          </a:p>
        </p:txBody>
      </p:sp>
      <p:sp>
        <p:nvSpPr>
          <p:cNvPr id="22" name="ZoneTexte 21"/>
          <p:cNvSpPr txBox="1"/>
          <p:nvPr/>
        </p:nvSpPr>
        <p:spPr>
          <a:xfrm>
            <a:off x="34925" y="5875409"/>
            <a:ext cx="2910021" cy="954107"/>
          </a:xfrm>
          <a:prstGeom prst="rect">
            <a:avLst/>
          </a:prstGeom>
          <a:solidFill>
            <a:schemeClr val="accent6">
              <a:lumMod val="20000"/>
              <a:lumOff val="80000"/>
            </a:schemeClr>
          </a:solidFill>
        </p:spPr>
        <p:txBody>
          <a:bodyPr wrap="none">
            <a:prstTxWarp prst="textNoShape">
              <a:avLst/>
            </a:prstTxWarp>
            <a:spAutoFit/>
          </a:bodyPr>
          <a:lstStyle/>
          <a:p>
            <a:r>
              <a:rPr lang="fr-FR" sz="2000" b="1" dirty="0">
                <a:latin typeface="Tahoma"/>
                <a:ea typeface="Arial" charset="0"/>
                <a:cs typeface="Tahoma"/>
              </a:rPr>
              <a:t>Accélérateur : </a:t>
            </a:r>
          </a:p>
          <a:p>
            <a:r>
              <a:rPr lang="fr-FR" b="1" dirty="0">
                <a:latin typeface="Tahoma"/>
                <a:ea typeface="Arial" charset="0"/>
                <a:cs typeface="Tahoma"/>
              </a:rPr>
              <a:t>Donner de l’énergie </a:t>
            </a:r>
          </a:p>
          <a:p>
            <a:r>
              <a:rPr lang="fr-FR" b="1" dirty="0">
                <a:latin typeface="Tahoma"/>
                <a:ea typeface="Arial" charset="0"/>
                <a:cs typeface="Tahoma"/>
              </a:rPr>
              <a:t>(vitesse aux particules) </a:t>
            </a:r>
          </a:p>
        </p:txBody>
      </p:sp>
      <p:sp>
        <p:nvSpPr>
          <p:cNvPr id="23" name="Flèche droite 24"/>
          <p:cNvSpPr/>
          <p:nvPr/>
        </p:nvSpPr>
        <p:spPr bwMode="auto">
          <a:xfrm rot="3429667">
            <a:off x="6377782" y="5066337"/>
            <a:ext cx="1327150" cy="293687"/>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sz="2000" b="1">
              <a:latin typeface="Tahoma"/>
              <a:cs typeface="Tahoma"/>
            </a:endParaRPr>
          </a:p>
        </p:txBody>
      </p:sp>
      <p:sp>
        <p:nvSpPr>
          <p:cNvPr id="24" name="Ellipse 23"/>
          <p:cNvSpPr/>
          <p:nvPr/>
        </p:nvSpPr>
        <p:spPr bwMode="auto">
          <a:xfrm>
            <a:off x="4859338" y="3208168"/>
            <a:ext cx="2376487" cy="3024188"/>
          </a:xfrm>
          <a:prstGeom prst="ellipse">
            <a:avLst/>
          </a:prstGeom>
          <a:noFill/>
          <a:ln w="38100" cap="flat" cmpd="sng" algn="ctr">
            <a:solidFill>
              <a:schemeClr val="accent1">
                <a:lumMod val="50000"/>
              </a:schemeClr>
            </a:solidFill>
            <a:prstDash val="solid"/>
            <a:round/>
            <a:headEnd type="none" w="med" len="med"/>
            <a:tailEnd type="none" w="med" len="med"/>
          </a:ln>
          <a:effectLst/>
        </p:spPr>
        <p:txBody>
          <a:bodyPr/>
          <a:lstStyle/>
          <a:p>
            <a:pPr>
              <a:defRPr/>
            </a:pPr>
            <a:endParaRPr lang="fr-FR" sz="2000" b="1">
              <a:latin typeface="Tahoma"/>
              <a:cs typeface="Tahoma"/>
            </a:endParaRPr>
          </a:p>
        </p:txBody>
      </p:sp>
      <p:sp>
        <p:nvSpPr>
          <p:cNvPr id="25" name="ZoneTexte 24"/>
          <p:cNvSpPr txBox="1"/>
          <p:nvPr/>
        </p:nvSpPr>
        <p:spPr>
          <a:xfrm>
            <a:off x="5129979" y="5794225"/>
            <a:ext cx="4014021" cy="954107"/>
          </a:xfrm>
          <a:prstGeom prst="rect">
            <a:avLst/>
          </a:prstGeom>
          <a:solidFill>
            <a:schemeClr val="accent6">
              <a:lumMod val="20000"/>
              <a:lumOff val="80000"/>
            </a:schemeClr>
          </a:solidFill>
        </p:spPr>
        <p:txBody>
          <a:bodyPr wrap="square">
            <a:prstTxWarp prst="textNoShape">
              <a:avLst/>
            </a:prstTxWarp>
            <a:spAutoFit/>
          </a:bodyPr>
          <a:lstStyle/>
          <a:p>
            <a:r>
              <a:rPr lang="fr-FR" sz="2000" b="1" dirty="0">
                <a:latin typeface="Tahoma"/>
                <a:ea typeface="Arial" charset="0"/>
                <a:cs typeface="Tahoma"/>
              </a:rPr>
              <a:t>Détecteur : </a:t>
            </a:r>
          </a:p>
          <a:p>
            <a:r>
              <a:rPr lang="fr-FR" b="1" dirty="0">
                <a:latin typeface="Tahoma"/>
                <a:ea typeface="Arial" charset="0"/>
                <a:cs typeface="Tahoma"/>
              </a:rPr>
              <a:t>Mesurer l’état final et mettre en évidence cette nouvelle particule</a:t>
            </a:r>
          </a:p>
        </p:txBody>
      </p:sp>
      <p:pic>
        <p:nvPicPr>
          <p:cNvPr id="26" name="Picture 31"/>
          <p:cNvPicPr>
            <a:picLocks noChangeAspect="1"/>
          </p:cNvPicPr>
          <p:nvPr/>
        </p:nvPicPr>
        <p:blipFill>
          <a:blip r:embed="rId4"/>
          <a:stretch>
            <a:fillRect/>
          </a:stretch>
        </p:blipFill>
        <p:spPr>
          <a:xfrm>
            <a:off x="2546693" y="3400927"/>
            <a:ext cx="4023773" cy="3500682"/>
          </a:xfrm>
          <a:prstGeom prst="rect">
            <a:avLst/>
          </a:prstGeom>
        </p:spPr>
      </p:pic>
      <p:pic>
        <p:nvPicPr>
          <p:cNvPr id="4" name="Espace réservé du contenu 3"/>
          <p:cNvPicPr>
            <a:picLocks noGrp="1" noChangeAspect="1"/>
          </p:cNvPicPr>
          <p:nvPr>
            <p:ph idx="1"/>
          </p:nvPr>
        </p:nvPicPr>
        <p:blipFill rotWithShape="1">
          <a:blip r:embed="rId5">
            <a:alphaModFix amt="83000"/>
          </a:blip>
          <a:srcRect l="3620" r="6393"/>
          <a:stretch/>
        </p:blipFill>
        <p:spPr>
          <a:xfrm>
            <a:off x="2546693" y="3524363"/>
            <a:ext cx="4323175" cy="3369675"/>
          </a:xfrm>
        </p:spPr>
      </p:pic>
      <p:sp>
        <p:nvSpPr>
          <p:cNvPr id="5" name="Rectangle 4"/>
          <p:cNvSpPr/>
          <p:nvPr/>
        </p:nvSpPr>
        <p:spPr>
          <a:xfrm>
            <a:off x="35205" y="1043213"/>
            <a:ext cx="8475374" cy="2123658"/>
          </a:xfrm>
          <a:prstGeom prst="rect">
            <a:avLst/>
          </a:prstGeom>
        </p:spPr>
        <p:txBody>
          <a:bodyPr wrap="square">
            <a:spAutoFit/>
          </a:bodyPr>
          <a:lstStyle/>
          <a:p>
            <a:r>
              <a:rPr lang="fr-FR" sz="2200" b="1" dirty="0">
                <a:latin typeface="Tahoma"/>
                <a:cs typeface="Tahoma"/>
              </a:rPr>
              <a:t>Comment « voir » les particules élémentaires ?</a:t>
            </a:r>
          </a:p>
          <a:p>
            <a:pPr lvl="1"/>
            <a:r>
              <a:rPr lang="fr-FR" sz="2200" b="1" dirty="0">
                <a:latin typeface="Tahoma"/>
                <a:cs typeface="Tahoma"/>
              </a:rPr>
              <a:t>en “cassant” des particules lors de collisions</a:t>
            </a:r>
          </a:p>
          <a:p>
            <a:pPr lvl="1"/>
            <a:r>
              <a:rPr lang="fr-FR" sz="2200" b="1" dirty="0">
                <a:latin typeface="Tahoma"/>
                <a:cs typeface="Tahoma"/>
              </a:rPr>
              <a:t>en créant des particules à partir d'énergie pure</a:t>
            </a:r>
          </a:p>
          <a:p>
            <a:r>
              <a:rPr lang="fr-FR" sz="2200" b="1" dirty="0">
                <a:latin typeface="Tahoma"/>
                <a:cs typeface="Tahoma"/>
              </a:rPr>
              <a:t>Les outils</a:t>
            </a:r>
          </a:p>
          <a:p>
            <a:pPr lvl="1"/>
            <a:r>
              <a:rPr lang="fr-FR" sz="2200" b="1" dirty="0">
                <a:latin typeface="Tahoma"/>
                <a:cs typeface="Tahoma"/>
              </a:rPr>
              <a:t>un accélérateur</a:t>
            </a:r>
          </a:p>
          <a:p>
            <a:pPr lvl="1"/>
            <a:r>
              <a:rPr lang="fr-FR" sz="2200" b="1" dirty="0">
                <a:latin typeface="Tahoma"/>
                <a:cs typeface="Tahoma"/>
              </a:rPr>
              <a:t>des détecteurs de particules</a:t>
            </a:r>
          </a:p>
        </p:txBody>
      </p:sp>
      <p:sp>
        <p:nvSpPr>
          <p:cNvPr id="3" name="Espace réservé du numéro de diapositive 2">
            <a:extLst>
              <a:ext uri="{FF2B5EF4-FFF2-40B4-BE49-F238E27FC236}">
                <a16:creationId xmlns:a16="http://schemas.microsoft.com/office/drawing/2014/main" id="{20762CB9-9F38-2FB4-BDDE-FB1152E35112}"/>
              </a:ext>
            </a:extLst>
          </p:cNvPr>
          <p:cNvSpPr>
            <a:spLocks noGrp="1"/>
          </p:cNvSpPr>
          <p:nvPr>
            <p:ph type="sldNum" sz="quarter" idx="12"/>
          </p:nvPr>
        </p:nvSpPr>
        <p:spPr>
          <a:xfrm>
            <a:off x="8375187" y="6590849"/>
            <a:ext cx="801472" cy="365125"/>
          </a:xfrm>
        </p:spPr>
        <p:txBody>
          <a:bodyPr/>
          <a:lstStyle/>
          <a:p>
            <a:fld id="{D752DBC4-3753-084B-A85A-391A694AE64B}" type="slidenum">
              <a:rPr lang="en-US" smtClean="0"/>
              <a:pPr/>
              <a:t>3</a:t>
            </a:fld>
            <a:endParaRPr lang="en-US" dirty="0"/>
          </a:p>
        </p:txBody>
      </p:sp>
    </p:spTree>
    <p:extLst>
      <p:ext uri="{BB962C8B-B14F-4D97-AF65-F5344CB8AC3E}">
        <p14:creationId xmlns:p14="http://schemas.microsoft.com/office/powerpoint/2010/main" val="2372726959"/>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xmlns:p14="http://schemas.microsoft.com/office/powerpoint/2010/main" spd="med">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4"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p:bldP spid="17" grpId="0" animBg="1"/>
      <p:bldP spid="18" grpId="0" animBg="1"/>
      <p:bldP spid="19" grpId="0"/>
      <p:bldP spid="20" grpId="0" animBg="1"/>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51620"/>
            <a:ext cx="8229600" cy="1000893"/>
          </a:xfrm>
        </p:spPr>
        <p:txBody>
          <a:bodyPr>
            <a:normAutofit/>
          </a:bodyPr>
          <a:lstStyle/>
          <a:p>
            <a:pPr eaLnBrk="1" hangingPunct="1"/>
            <a:r>
              <a:rPr lang="fr-FR" dirty="0">
                <a:latin typeface="Arial" charset="0"/>
                <a:ea typeface="Arial" charset="0"/>
                <a:cs typeface="Arial" charset="0"/>
              </a:rPr>
              <a:t>Ingrédients d’un accélérateur </a:t>
            </a:r>
            <a:endParaRPr lang="en-GB" dirty="0">
              <a:latin typeface="Arial" charset="0"/>
              <a:ea typeface="Arial" charset="0"/>
              <a:cs typeface="Arial" charset="0"/>
            </a:endParaRPr>
          </a:p>
        </p:txBody>
      </p:sp>
      <p:sp>
        <p:nvSpPr>
          <p:cNvPr id="135172"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0">
              <a:latin typeface="Times New Roman" charset="0"/>
            </a:endParaRPr>
          </a:p>
        </p:txBody>
      </p:sp>
      <p:sp>
        <p:nvSpPr>
          <p:cNvPr id="6" name="ZoneTexte 5"/>
          <p:cNvSpPr txBox="1">
            <a:spLocks noChangeArrowheads="1"/>
          </p:cNvSpPr>
          <p:nvPr/>
        </p:nvSpPr>
        <p:spPr bwMode="auto">
          <a:xfrm>
            <a:off x="34925" y="1052513"/>
            <a:ext cx="8713788" cy="5324535"/>
          </a:xfrm>
          <a:prstGeom prst="rect">
            <a:avLst/>
          </a:prstGeom>
          <a:noFill/>
          <a:ln w="9525">
            <a:noFill/>
            <a:miter lim="800000"/>
            <a:headEnd/>
            <a:tailEnd/>
          </a:ln>
        </p:spPr>
        <p:txBody>
          <a:bodyPr>
            <a:prstTxWarp prst="textNoShape">
              <a:avLst/>
            </a:prstTxWarp>
            <a:spAutoFit/>
          </a:bodyPr>
          <a:lstStyle/>
          <a:p>
            <a:r>
              <a:rPr lang="fr-FR" sz="2000" b="1" dirty="0">
                <a:solidFill>
                  <a:srgbClr val="000090"/>
                </a:solidFill>
                <a:latin typeface="Tahoma"/>
                <a:ea typeface="Arial" charset="0"/>
                <a:cs typeface="Tahoma"/>
              </a:rPr>
              <a:t>1) Une source de particule : </a:t>
            </a:r>
            <a:r>
              <a:rPr lang="fr-FR" sz="2000" b="1" dirty="0">
                <a:solidFill>
                  <a:srgbClr val="FF0000"/>
                </a:solidFill>
                <a:latin typeface="Tahoma"/>
                <a:ea typeface="Arial" charset="0"/>
                <a:cs typeface="Tahoma"/>
              </a:rPr>
              <a:t>intensité </a:t>
            </a:r>
          </a:p>
          <a:p>
            <a:r>
              <a:rPr lang="fr-FR" sz="2000" b="1" dirty="0">
                <a:solidFill>
                  <a:srgbClr val="000090"/>
                </a:solidFill>
                <a:latin typeface="Tahoma"/>
                <a:ea typeface="Arial" charset="0"/>
                <a:cs typeface="Tahoma"/>
              </a:rPr>
              <a:t> Electron/proton/ions ~ok mais aussi </a:t>
            </a:r>
          </a:p>
          <a:p>
            <a:r>
              <a:rPr lang="fr-FR" sz="2000" b="1" dirty="0">
                <a:solidFill>
                  <a:srgbClr val="000090"/>
                </a:solidFill>
                <a:latin typeface="Tahoma"/>
                <a:ea typeface="Arial" charset="0"/>
                <a:cs typeface="Tahoma"/>
              </a:rPr>
              <a:t> parfois des antiparticules </a:t>
            </a:r>
            <a:br>
              <a:rPr lang="fr-FR" sz="2000" b="1" dirty="0">
                <a:solidFill>
                  <a:srgbClr val="000090"/>
                </a:solidFill>
                <a:latin typeface="Tahoma"/>
                <a:ea typeface="Arial" charset="0"/>
                <a:cs typeface="Tahoma"/>
              </a:rPr>
            </a:br>
            <a:r>
              <a:rPr lang="fr-FR" sz="2000" b="1" dirty="0">
                <a:solidFill>
                  <a:srgbClr val="000090"/>
                </a:solidFill>
                <a:latin typeface="Tahoma"/>
                <a:ea typeface="Arial" charset="0"/>
                <a:cs typeface="Tahoma"/>
              </a:rPr>
              <a:t>(positon (=anti </a:t>
            </a:r>
            <a:r>
              <a:rPr lang="fr-FR" sz="2000" b="1" dirty="0" err="1">
                <a:solidFill>
                  <a:srgbClr val="000090"/>
                </a:solidFill>
                <a:latin typeface="Tahoma"/>
                <a:ea typeface="Arial" charset="0"/>
                <a:cs typeface="Tahoma"/>
              </a:rPr>
              <a:t>electron</a:t>
            </a:r>
            <a:r>
              <a:rPr lang="fr-FR" sz="2000" b="1" dirty="0">
                <a:solidFill>
                  <a:srgbClr val="000090"/>
                </a:solidFill>
                <a:latin typeface="Tahoma"/>
                <a:ea typeface="Arial" charset="0"/>
                <a:cs typeface="Tahoma"/>
              </a:rPr>
              <a:t>), antiproton) </a:t>
            </a:r>
          </a:p>
          <a:p>
            <a:endParaRPr lang="fr-FR" sz="2000" b="1" dirty="0">
              <a:latin typeface="Tahoma"/>
              <a:ea typeface="Arial" charset="0"/>
              <a:cs typeface="Tahoma"/>
            </a:endParaRPr>
          </a:p>
          <a:p>
            <a:endParaRPr lang="fr-FR" sz="2000" b="1" dirty="0">
              <a:latin typeface="Tahoma"/>
              <a:ea typeface="Arial" charset="0"/>
              <a:cs typeface="Tahoma"/>
            </a:endParaRPr>
          </a:p>
          <a:p>
            <a:r>
              <a:rPr lang="fr-FR" sz="2000" b="1" dirty="0">
                <a:solidFill>
                  <a:srgbClr val="000090"/>
                </a:solidFill>
                <a:latin typeface="Tahoma"/>
                <a:ea typeface="Arial" charset="0"/>
                <a:cs typeface="Tahoma"/>
              </a:rPr>
              <a:t>2) Champ électrique intense pour accélérer</a:t>
            </a:r>
          </a:p>
          <a:p>
            <a:r>
              <a:rPr lang="fr-FR" sz="2000" b="1" dirty="0">
                <a:solidFill>
                  <a:srgbClr val="000090"/>
                </a:solidFill>
                <a:latin typeface="Tahoma"/>
                <a:ea typeface="Arial" charset="0"/>
                <a:cs typeface="Tahoma"/>
              </a:rPr>
              <a:t>les particules : </a:t>
            </a:r>
            <a:r>
              <a:rPr lang="fr-FR" sz="2000" b="1" dirty="0">
                <a:solidFill>
                  <a:srgbClr val="FF0000"/>
                </a:solidFill>
                <a:latin typeface="Tahoma"/>
                <a:ea typeface="Arial" charset="0"/>
                <a:cs typeface="Tahoma"/>
              </a:rPr>
              <a:t>cavités Radio Fréquence </a:t>
            </a:r>
          </a:p>
          <a:p>
            <a:r>
              <a:rPr lang="fr-FR" sz="2000" b="1" dirty="0">
                <a:solidFill>
                  <a:srgbClr val="FF0000"/>
                </a:solidFill>
                <a:latin typeface="Tahoma"/>
                <a:ea typeface="Arial" charset="0"/>
                <a:cs typeface="Tahoma"/>
              </a:rPr>
              <a:t>Point le plus difficile d’un accélérateur avec </a:t>
            </a:r>
          </a:p>
          <a:p>
            <a:r>
              <a:rPr lang="fr-FR" sz="2000" b="1" dirty="0">
                <a:solidFill>
                  <a:srgbClr val="FF0000"/>
                </a:solidFill>
                <a:latin typeface="Tahoma"/>
                <a:ea typeface="Arial" charset="0"/>
                <a:cs typeface="Tahoma"/>
              </a:rPr>
              <a:t>électrons.</a:t>
            </a:r>
          </a:p>
          <a:p>
            <a:endParaRPr lang="fr-FR" sz="2000" b="1" dirty="0">
              <a:latin typeface="Tahoma"/>
              <a:ea typeface="Arial" charset="0"/>
              <a:cs typeface="Tahoma"/>
            </a:endParaRPr>
          </a:p>
          <a:p>
            <a:r>
              <a:rPr lang="fr-FR" sz="2000" b="1" dirty="0">
                <a:solidFill>
                  <a:srgbClr val="000090"/>
                </a:solidFill>
                <a:latin typeface="Tahoma"/>
                <a:ea typeface="Arial" charset="0"/>
                <a:cs typeface="Tahoma"/>
              </a:rPr>
              <a:t>3) Champ magnétique pour focaliser les faisceaux </a:t>
            </a:r>
          </a:p>
          <a:p>
            <a:r>
              <a:rPr lang="fr-FR" sz="2000" b="1" dirty="0">
                <a:solidFill>
                  <a:srgbClr val="000090"/>
                </a:solidFill>
                <a:latin typeface="Tahoma"/>
                <a:ea typeface="Arial" charset="0"/>
                <a:cs typeface="Tahoma"/>
              </a:rPr>
              <a:t>et/ou garder les particules sur une trajectoire </a:t>
            </a:r>
          </a:p>
          <a:p>
            <a:r>
              <a:rPr lang="fr-FR" sz="2000" b="1" dirty="0">
                <a:solidFill>
                  <a:srgbClr val="000090"/>
                </a:solidFill>
                <a:latin typeface="Tahoma"/>
                <a:ea typeface="Arial" charset="0"/>
                <a:cs typeface="Tahoma"/>
              </a:rPr>
              <a:t>circulaire  : </a:t>
            </a:r>
            <a:r>
              <a:rPr lang="fr-FR" sz="2000" b="1" dirty="0">
                <a:solidFill>
                  <a:srgbClr val="FF0000"/>
                </a:solidFill>
                <a:latin typeface="Tahoma"/>
                <a:ea typeface="Arial" charset="0"/>
                <a:cs typeface="Tahoma"/>
              </a:rPr>
              <a:t>aimants (supraconductivité)</a:t>
            </a:r>
          </a:p>
          <a:p>
            <a:r>
              <a:rPr lang="fr-FR" sz="2000" b="1" dirty="0">
                <a:latin typeface="Tahoma"/>
                <a:ea typeface="Arial" charset="0"/>
                <a:cs typeface="Tahoma"/>
              </a:rPr>
              <a:t> </a:t>
            </a:r>
          </a:p>
          <a:p>
            <a:endParaRPr lang="fr-FR" sz="2000" b="1" dirty="0">
              <a:solidFill>
                <a:srgbClr val="FF0000"/>
              </a:solidFill>
              <a:latin typeface="Tahoma"/>
              <a:cs typeface="Tahoma"/>
            </a:endParaRPr>
          </a:p>
          <a:p>
            <a:endParaRPr lang="fr-FR" sz="2000" b="1" dirty="0">
              <a:solidFill>
                <a:srgbClr val="FF0000"/>
              </a:solidFill>
              <a:latin typeface="Tahoma"/>
              <a:cs typeface="Tahoma"/>
            </a:endParaRPr>
          </a:p>
        </p:txBody>
      </p:sp>
      <p:pic>
        <p:nvPicPr>
          <p:cNvPr id="135175" name="Picture 4"/>
          <p:cNvPicPr>
            <a:picLocks noChangeAspect="1" noChangeArrowheads="1"/>
          </p:cNvPicPr>
          <p:nvPr/>
        </p:nvPicPr>
        <p:blipFill>
          <a:blip r:embed="rId3"/>
          <a:srcRect/>
          <a:stretch>
            <a:fillRect/>
          </a:stretch>
        </p:blipFill>
        <p:spPr bwMode="auto">
          <a:xfrm>
            <a:off x="5580063" y="1098550"/>
            <a:ext cx="3600450" cy="1898650"/>
          </a:xfrm>
          <a:prstGeom prst="rect">
            <a:avLst/>
          </a:prstGeom>
          <a:noFill/>
          <a:ln w="9525">
            <a:noFill/>
            <a:miter lim="800000"/>
            <a:headEnd/>
            <a:tailEnd/>
          </a:ln>
        </p:spPr>
      </p:pic>
      <p:sp>
        <p:nvSpPr>
          <p:cNvPr id="135176" name="ZoneTexte 7"/>
          <p:cNvSpPr txBox="1">
            <a:spLocks noChangeArrowheads="1"/>
          </p:cNvSpPr>
          <p:nvPr/>
        </p:nvSpPr>
        <p:spPr bwMode="auto">
          <a:xfrm>
            <a:off x="6065838" y="848463"/>
            <a:ext cx="2811825" cy="646331"/>
          </a:xfrm>
          <a:prstGeom prst="rect">
            <a:avLst/>
          </a:prstGeom>
          <a:solidFill>
            <a:schemeClr val="bg1"/>
          </a:solidFill>
          <a:ln w="9525">
            <a:noFill/>
            <a:miter lim="800000"/>
            <a:headEnd/>
            <a:tailEnd/>
          </a:ln>
        </p:spPr>
        <p:txBody>
          <a:bodyPr wrap="none">
            <a:prstTxWarp prst="textNoShape">
              <a:avLst/>
            </a:prstTxWarp>
            <a:spAutoFit/>
          </a:bodyPr>
          <a:lstStyle/>
          <a:p>
            <a:r>
              <a:rPr lang="fr-FR" sz="1800" b="1" dirty="0">
                <a:latin typeface="Tahoma"/>
                <a:ea typeface="Arial" charset="0"/>
                <a:cs typeface="Tahoma"/>
              </a:rPr>
              <a:t>Source du LHC proton </a:t>
            </a:r>
          </a:p>
          <a:p>
            <a:r>
              <a:rPr lang="fr-FR" sz="1800" b="1" dirty="0">
                <a:latin typeface="Tahoma"/>
                <a:ea typeface="Arial" charset="0"/>
                <a:cs typeface="Tahoma"/>
              </a:rPr>
              <a:t>à 4000 km/s en sortie</a:t>
            </a:r>
          </a:p>
        </p:txBody>
      </p:sp>
      <p:pic>
        <p:nvPicPr>
          <p:cNvPr id="135177" name="Picture 2"/>
          <p:cNvPicPr>
            <a:picLocks noChangeAspect="1" noChangeArrowheads="1"/>
          </p:cNvPicPr>
          <p:nvPr/>
        </p:nvPicPr>
        <p:blipFill>
          <a:blip r:embed="rId4"/>
          <a:srcRect/>
          <a:stretch>
            <a:fillRect/>
          </a:stretch>
        </p:blipFill>
        <p:spPr bwMode="auto">
          <a:xfrm>
            <a:off x="6659563" y="2938463"/>
            <a:ext cx="2449512" cy="3514725"/>
          </a:xfrm>
          <a:prstGeom prst="rect">
            <a:avLst/>
          </a:prstGeom>
          <a:noFill/>
          <a:ln w="9525">
            <a:noFill/>
            <a:miter lim="800000"/>
            <a:headEnd/>
            <a:tailEnd/>
          </a:ln>
        </p:spPr>
      </p:pic>
      <p:cxnSp>
        <p:nvCxnSpPr>
          <p:cNvPr id="135178" name="Connecteur droit avec flèche 10"/>
          <p:cNvCxnSpPr>
            <a:cxnSpLocks noChangeShapeType="1"/>
          </p:cNvCxnSpPr>
          <p:nvPr/>
        </p:nvCxnSpPr>
        <p:spPr bwMode="auto">
          <a:xfrm>
            <a:off x="5249333" y="3500438"/>
            <a:ext cx="1410230" cy="0"/>
          </a:xfrm>
          <a:prstGeom prst="straightConnector1">
            <a:avLst/>
          </a:prstGeom>
          <a:noFill/>
          <a:ln w="38100">
            <a:solidFill>
              <a:schemeClr val="tx1"/>
            </a:solidFill>
            <a:round/>
            <a:headEnd/>
            <a:tailEnd type="arrow" w="med" len="med"/>
          </a:ln>
        </p:spPr>
      </p:cxnSp>
      <p:pic>
        <p:nvPicPr>
          <p:cNvPr id="135179" name="Picture 88" descr="LHC4"/>
          <p:cNvPicPr>
            <a:picLocks noChangeAspect="1" noChangeArrowheads="1"/>
          </p:cNvPicPr>
          <p:nvPr/>
        </p:nvPicPr>
        <p:blipFill>
          <a:blip r:embed="rId5"/>
          <a:srcRect t="1808" b="1808"/>
          <a:stretch>
            <a:fillRect/>
          </a:stretch>
        </p:blipFill>
        <p:spPr bwMode="auto">
          <a:xfrm>
            <a:off x="4229100" y="5338763"/>
            <a:ext cx="2430463" cy="15271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4</a:t>
            </a:fld>
            <a:r>
              <a:rPr lang="en-US"/>
              <a:t>/41</a:t>
            </a:r>
            <a:endParaRPr lang="en-US" dirty="0"/>
          </a:p>
        </p:txBody>
      </p:sp>
    </p:spTree>
    <p:extLst>
      <p:ext uri="{BB962C8B-B14F-4D97-AF65-F5344CB8AC3E}">
        <p14:creationId xmlns:p14="http://schemas.microsoft.com/office/powerpoint/2010/main" val="1575570741"/>
      </p:ext>
    </p:extLst>
  </p:cSld>
  <p:clrMapOvr>
    <a:masterClrMapping/>
  </p:clrMapOvr>
  <p:transition advClick="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L’accélération</a:t>
            </a:r>
          </a:p>
        </p:txBody>
      </p:sp>
      <p:pic>
        <p:nvPicPr>
          <p:cNvPr id="8" name="Espace réservé du contenu 7"/>
          <p:cNvPicPr>
            <a:picLocks noGrp="1" noChangeAspect="1"/>
          </p:cNvPicPr>
          <p:nvPr>
            <p:ph idx="1"/>
          </p:nvPr>
        </p:nvPicPr>
        <p:blipFill rotWithShape="1">
          <a:blip r:embed="rId2"/>
          <a:srcRect l="-796" t="-1031" b="1031"/>
          <a:stretch/>
        </p:blipFill>
        <p:spPr>
          <a:xfrm>
            <a:off x="3049432" y="2735263"/>
            <a:ext cx="6094568" cy="4106689"/>
          </a:xfrm>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5" y="2022192"/>
            <a:ext cx="2855913" cy="9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 y="2958080"/>
            <a:ext cx="2868613"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5" y="3883648"/>
            <a:ext cx="28194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9"/>
          <p:cNvSpPr txBox="1">
            <a:spLocks noChangeArrowheads="1"/>
          </p:cNvSpPr>
          <p:nvPr/>
        </p:nvSpPr>
        <p:spPr bwMode="auto">
          <a:xfrm>
            <a:off x="29895" y="1060824"/>
            <a:ext cx="297434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tx1"/>
                </a:solidFill>
                <a:latin typeface="Tahoma" charset="0"/>
                <a:ea typeface="ＭＳ Ｐゴシック" charset="0"/>
                <a:cs typeface="ＭＳ Ｐゴシック" charset="0"/>
              </a:defRPr>
            </a:lvl1pPr>
            <a:lvl2pPr marL="37931725" indent="-37474525" eaLnBrk="0" hangingPunct="0">
              <a:defRPr sz="3200">
                <a:solidFill>
                  <a:schemeClr val="tx1"/>
                </a:solidFill>
                <a:latin typeface="Tahoma" charset="0"/>
                <a:ea typeface="ＭＳ Ｐゴシック" charset="0"/>
              </a:defRPr>
            </a:lvl2pPr>
            <a:lvl3pPr eaLnBrk="0" hangingPunct="0">
              <a:defRPr sz="3200">
                <a:solidFill>
                  <a:schemeClr val="tx1"/>
                </a:solidFill>
                <a:latin typeface="Tahoma" charset="0"/>
                <a:ea typeface="ＭＳ Ｐゴシック" charset="0"/>
              </a:defRPr>
            </a:lvl3pPr>
            <a:lvl4pPr eaLnBrk="0" hangingPunct="0">
              <a:defRPr sz="3200">
                <a:solidFill>
                  <a:schemeClr val="tx1"/>
                </a:solidFill>
                <a:latin typeface="Tahoma" charset="0"/>
                <a:ea typeface="ＭＳ Ｐゴシック" charset="0"/>
              </a:defRPr>
            </a:lvl4pPr>
            <a:lvl5pPr eaLnBrk="0" hangingPunct="0">
              <a:defRPr sz="3200">
                <a:solidFill>
                  <a:schemeClr val="tx1"/>
                </a:solidFill>
                <a:latin typeface="Tahoma" charset="0"/>
                <a:ea typeface="ＭＳ Ｐゴシック" charset="0"/>
              </a:defRPr>
            </a:lvl5pPr>
            <a:lvl6pPr marL="457200" eaLnBrk="0" fontAlgn="base" hangingPunct="0">
              <a:spcBef>
                <a:spcPct val="0"/>
              </a:spcBef>
              <a:spcAft>
                <a:spcPct val="0"/>
              </a:spcAft>
              <a:defRPr sz="3200">
                <a:solidFill>
                  <a:schemeClr val="tx1"/>
                </a:solidFill>
                <a:latin typeface="Tahoma" charset="0"/>
                <a:ea typeface="ＭＳ Ｐゴシック" charset="0"/>
              </a:defRPr>
            </a:lvl6pPr>
            <a:lvl7pPr marL="914400" eaLnBrk="0" fontAlgn="base" hangingPunct="0">
              <a:spcBef>
                <a:spcPct val="0"/>
              </a:spcBef>
              <a:spcAft>
                <a:spcPct val="0"/>
              </a:spcAft>
              <a:defRPr sz="3200">
                <a:solidFill>
                  <a:schemeClr val="tx1"/>
                </a:solidFill>
                <a:latin typeface="Tahoma" charset="0"/>
                <a:ea typeface="ＭＳ Ｐゴシック" charset="0"/>
              </a:defRPr>
            </a:lvl7pPr>
            <a:lvl8pPr marL="1371600" eaLnBrk="0" fontAlgn="base" hangingPunct="0">
              <a:spcBef>
                <a:spcPct val="0"/>
              </a:spcBef>
              <a:spcAft>
                <a:spcPct val="0"/>
              </a:spcAft>
              <a:defRPr sz="3200">
                <a:solidFill>
                  <a:schemeClr val="tx1"/>
                </a:solidFill>
                <a:latin typeface="Tahoma" charset="0"/>
                <a:ea typeface="ＭＳ Ｐゴシック" charset="0"/>
              </a:defRPr>
            </a:lvl8pPr>
            <a:lvl9pPr marL="1828800" eaLnBrk="0" fontAlgn="base" hangingPunct="0">
              <a:spcBef>
                <a:spcPct val="0"/>
              </a:spcBef>
              <a:spcAft>
                <a:spcPct val="0"/>
              </a:spcAft>
              <a:defRPr sz="3200">
                <a:solidFill>
                  <a:schemeClr val="tx1"/>
                </a:solidFill>
                <a:latin typeface="Tahoma" charset="0"/>
                <a:ea typeface="ＭＳ Ｐゴシック" charset="0"/>
              </a:defRPr>
            </a:lvl9pPr>
          </a:lstStyle>
          <a:p>
            <a:pPr algn="ctr" eaLnBrk="1" hangingPunct="1"/>
            <a:r>
              <a:rPr lang="fr-FR" sz="1800" b="1" dirty="0"/>
              <a:t>Le principe de l’accélération </a:t>
            </a:r>
            <a:br>
              <a:rPr lang="fr-FR" sz="1800" b="1" dirty="0"/>
            </a:br>
            <a:r>
              <a:rPr lang="fr-FR" sz="1800" b="1" dirty="0"/>
              <a:t>radiofréquence (RF)</a:t>
            </a:r>
            <a:endParaRPr lang="fr-FR" b="1" dirty="0"/>
          </a:p>
        </p:txBody>
      </p:sp>
      <p:sp>
        <p:nvSpPr>
          <p:cNvPr id="3" name="ZoneTexte 2">
            <a:extLst>
              <a:ext uri="{FF2B5EF4-FFF2-40B4-BE49-F238E27FC236}">
                <a16:creationId xmlns:a16="http://schemas.microsoft.com/office/drawing/2014/main" id="{20906D5C-3A3B-792E-4E9F-E9A5E4F536E8}"/>
              </a:ext>
            </a:extLst>
          </p:cNvPr>
          <p:cNvSpPr txBox="1"/>
          <p:nvPr/>
        </p:nvSpPr>
        <p:spPr>
          <a:xfrm>
            <a:off x="6895191" y="4051913"/>
            <a:ext cx="2347117" cy="369332"/>
          </a:xfrm>
          <a:prstGeom prst="rect">
            <a:avLst/>
          </a:prstGeom>
          <a:noFill/>
        </p:spPr>
        <p:txBody>
          <a:bodyPr wrap="none" rtlCol="0">
            <a:spAutoFit/>
          </a:bodyPr>
          <a:lstStyle/>
          <a:p>
            <a:r>
              <a:rPr lang="fr-FR" dirty="0"/>
              <a:t>dans les années 1990…</a:t>
            </a:r>
          </a:p>
        </p:txBody>
      </p:sp>
      <p:sp>
        <p:nvSpPr>
          <p:cNvPr id="10" name="Espace réservé du numéro de diapositive 9">
            <a:extLst>
              <a:ext uri="{FF2B5EF4-FFF2-40B4-BE49-F238E27FC236}">
                <a16:creationId xmlns:a16="http://schemas.microsoft.com/office/drawing/2014/main" id="{E561B051-B24A-BF03-1FD0-2426A6E0677D}"/>
              </a:ext>
            </a:extLst>
          </p:cNvPr>
          <p:cNvSpPr>
            <a:spLocks noGrp="1"/>
          </p:cNvSpPr>
          <p:nvPr>
            <p:ph type="sldNum" sz="quarter" idx="12"/>
          </p:nvPr>
        </p:nvSpPr>
        <p:spPr/>
        <p:txBody>
          <a:bodyPr/>
          <a:lstStyle/>
          <a:p>
            <a:fld id="{D752DBC4-3753-084B-A85A-391A694AE64B}" type="slidenum">
              <a:rPr lang="en-US" smtClean="0"/>
              <a:pPr/>
              <a:t>5</a:t>
            </a:fld>
            <a:endParaRPr lang="en-US" dirty="0"/>
          </a:p>
        </p:txBody>
      </p:sp>
    </p:spTree>
    <p:extLst>
      <p:ext uri="{BB962C8B-B14F-4D97-AF65-F5344CB8AC3E}">
        <p14:creationId xmlns:p14="http://schemas.microsoft.com/office/powerpoint/2010/main" val="588218236"/>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xmlns:p14="http://schemas.microsoft.com/office/powerpoint/2010/main" spd="med">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7" name="Rectangle 3"/>
          <p:cNvSpPr>
            <a:spLocks noGrp="1" noChangeArrowheads="1"/>
          </p:cNvSpPr>
          <p:nvPr>
            <p:ph type="title"/>
          </p:nvPr>
        </p:nvSpPr>
        <p:spPr>
          <a:xfrm>
            <a:off x="228600" y="41970"/>
            <a:ext cx="8686800" cy="1066800"/>
          </a:xfrm>
        </p:spPr>
        <p:txBody>
          <a:bodyPr>
            <a:normAutofit/>
          </a:bodyPr>
          <a:lstStyle/>
          <a:p>
            <a:pPr>
              <a:defRPr/>
            </a:pPr>
            <a:r>
              <a:rPr lang="fr-FR" dirty="0"/>
              <a:t> LHC      </a:t>
            </a:r>
          </a:p>
        </p:txBody>
      </p:sp>
      <p:pic>
        <p:nvPicPr>
          <p:cNvPr id="145411" name="Picture 2"/>
          <p:cNvPicPr>
            <a:picLocks noChangeAspect="1" noChangeArrowheads="1"/>
          </p:cNvPicPr>
          <p:nvPr/>
        </p:nvPicPr>
        <p:blipFill>
          <a:blip r:embed="rId3"/>
          <a:srcRect/>
          <a:stretch>
            <a:fillRect/>
          </a:stretch>
        </p:blipFill>
        <p:spPr bwMode="auto">
          <a:xfrm>
            <a:off x="34925" y="1052513"/>
            <a:ext cx="4448175" cy="2724150"/>
          </a:xfrm>
          <a:prstGeom prst="rect">
            <a:avLst/>
          </a:prstGeom>
          <a:noFill/>
          <a:ln w="9525">
            <a:noFill/>
            <a:miter lim="800000"/>
            <a:headEnd/>
            <a:tailEnd/>
          </a:ln>
        </p:spPr>
      </p:pic>
      <p:pic>
        <p:nvPicPr>
          <p:cNvPr id="145412" name="Picture 5"/>
          <p:cNvPicPr>
            <a:picLocks noChangeAspect="1" noChangeArrowheads="1"/>
          </p:cNvPicPr>
          <p:nvPr/>
        </p:nvPicPr>
        <p:blipFill>
          <a:blip r:embed="rId4"/>
          <a:srcRect/>
          <a:stretch>
            <a:fillRect/>
          </a:stretch>
        </p:blipFill>
        <p:spPr bwMode="auto">
          <a:xfrm>
            <a:off x="4500563" y="1052513"/>
            <a:ext cx="4616450" cy="3046412"/>
          </a:xfrm>
          <a:prstGeom prst="rect">
            <a:avLst/>
          </a:prstGeom>
          <a:noFill/>
          <a:ln w="9525">
            <a:noFill/>
            <a:miter lim="800000"/>
            <a:headEnd/>
            <a:tailEnd/>
          </a:ln>
        </p:spPr>
      </p:pic>
      <p:pic>
        <p:nvPicPr>
          <p:cNvPr id="145413" name="Picture 4"/>
          <p:cNvPicPr>
            <a:picLocks noChangeAspect="1" noChangeArrowheads="1"/>
          </p:cNvPicPr>
          <p:nvPr/>
        </p:nvPicPr>
        <p:blipFill>
          <a:blip r:embed="rId5"/>
          <a:srcRect/>
          <a:stretch>
            <a:fillRect/>
          </a:stretch>
        </p:blipFill>
        <p:spPr bwMode="auto">
          <a:xfrm>
            <a:off x="-36513" y="3803650"/>
            <a:ext cx="4537076" cy="3081338"/>
          </a:xfrm>
          <a:prstGeom prst="rect">
            <a:avLst/>
          </a:prstGeom>
          <a:noFill/>
          <a:ln w="9525">
            <a:noFill/>
            <a:miter lim="800000"/>
            <a:headEnd/>
            <a:tailEnd/>
          </a:ln>
        </p:spPr>
      </p:pic>
      <p:pic>
        <p:nvPicPr>
          <p:cNvPr id="145414" name="Picture 3"/>
          <p:cNvPicPr>
            <a:picLocks noChangeAspect="1" noChangeArrowheads="1"/>
          </p:cNvPicPr>
          <p:nvPr/>
        </p:nvPicPr>
        <p:blipFill>
          <a:blip r:embed="rId6"/>
          <a:srcRect/>
          <a:stretch>
            <a:fillRect/>
          </a:stretch>
        </p:blipFill>
        <p:spPr bwMode="auto">
          <a:xfrm>
            <a:off x="4572000" y="3860800"/>
            <a:ext cx="4449763" cy="29527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6</a:t>
            </a:fld>
            <a:r>
              <a:rPr lang="en-US"/>
              <a:t>/41</a:t>
            </a:r>
            <a:endParaRPr lang="en-US" dirty="0"/>
          </a:p>
        </p:txBody>
      </p:sp>
    </p:spTree>
    <p:extLst>
      <p:ext uri="{BB962C8B-B14F-4D97-AF65-F5344CB8AC3E}">
        <p14:creationId xmlns:p14="http://schemas.microsoft.com/office/powerpoint/2010/main" val="423699756"/>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22250" y="379413"/>
            <a:ext cx="8404225" cy="419100"/>
          </a:xfrm>
        </p:spPr>
        <p:txBody>
          <a:bodyPr>
            <a:normAutofit fontScale="90000"/>
          </a:bodyPr>
          <a:lstStyle/>
          <a:p>
            <a:pPr eaLnBrk="1" hangingPunct="1"/>
            <a:r>
              <a:rPr lang="en-GB"/>
              <a:t>Le LHC</a:t>
            </a:r>
          </a:p>
        </p:txBody>
      </p:sp>
      <p:sp>
        <p:nvSpPr>
          <p:cNvPr id="17412" name="Text Box 3"/>
          <p:cNvSpPr txBox="1">
            <a:spLocks noChangeArrowheads="1"/>
          </p:cNvSpPr>
          <p:nvPr/>
        </p:nvSpPr>
        <p:spPr bwMode="auto">
          <a:xfrm>
            <a:off x="7319963" y="1530350"/>
            <a:ext cx="173037" cy="519113"/>
          </a:xfrm>
          <a:prstGeom prst="rect">
            <a:avLst/>
          </a:prstGeom>
          <a:noFill/>
          <a:ln w="9525">
            <a:noFill/>
            <a:miter lim="800000"/>
            <a:headEnd/>
            <a:tailEnd/>
          </a:ln>
        </p:spPr>
        <p:txBody>
          <a:bodyPr wrap="none">
            <a:prstTxWarp prst="textNoShape">
              <a:avLst/>
            </a:prstTxWarp>
            <a:spAutoFit/>
          </a:bodyPr>
          <a:lstStyle/>
          <a:p>
            <a:endParaRPr lang="en-GB" sz="2800">
              <a:latin typeface="Helvetica" charset="0"/>
            </a:endParaRPr>
          </a:p>
        </p:txBody>
      </p:sp>
      <p:pic>
        <p:nvPicPr>
          <p:cNvPr id="17413" name="Picture 4" descr="lep-lhc"/>
          <p:cNvPicPr>
            <a:picLocks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pSp>
        <p:nvGrpSpPr>
          <p:cNvPr id="2" name="Group 5"/>
          <p:cNvGrpSpPr>
            <a:grpSpLocks/>
          </p:cNvGrpSpPr>
          <p:nvPr/>
        </p:nvGrpSpPr>
        <p:grpSpPr bwMode="auto">
          <a:xfrm>
            <a:off x="246063" y="1524000"/>
            <a:ext cx="2863953" cy="2525713"/>
            <a:chOff x="550" y="960"/>
            <a:chExt cx="1930" cy="1591"/>
          </a:xfrm>
        </p:grpSpPr>
        <p:pic>
          <p:nvPicPr>
            <p:cNvPr id="71686" name="Picture 6"/>
            <p:cNvPicPr>
              <a:picLocks noChangeAspect="1" noChangeArrowheads="1"/>
            </p:cNvPicPr>
            <p:nvPr/>
          </p:nvPicPr>
          <p:blipFill>
            <a:blip r:embed="rId4"/>
            <a:srcRect/>
            <a:stretch>
              <a:fillRect/>
            </a:stretch>
          </p:blipFill>
          <p:spPr bwMode="auto">
            <a:xfrm>
              <a:off x="672" y="1344"/>
              <a:ext cx="1667" cy="1207"/>
            </a:xfrm>
            <a:prstGeom prst="rect">
              <a:avLst/>
            </a:prstGeom>
            <a:noFill/>
            <a:ln w="9525">
              <a:solidFill>
                <a:srgbClr val="000000"/>
              </a:solidFill>
              <a:miter lim="800000"/>
              <a:headEnd/>
              <a:tailEnd/>
            </a:ln>
            <a:effectLst>
              <a:outerShdw blurRad="63500" dist="38099" dir="2700000" algn="ctr" rotWithShape="0">
                <a:srgbClr val="000000">
                  <a:alpha val="74998"/>
                </a:srgbClr>
              </a:outerShdw>
            </a:effectLst>
          </p:spPr>
        </p:pic>
        <p:sp>
          <p:nvSpPr>
            <p:cNvPr id="17449" name="Rectangle 7"/>
            <p:cNvSpPr>
              <a:spLocks noChangeArrowheads="1"/>
            </p:cNvSpPr>
            <p:nvPr/>
          </p:nvSpPr>
          <p:spPr bwMode="auto">
            <a:xfrm>
              <a:off x="550" y="960"/>
              <a:ext cx="1930" cy="368"/>
            </a:xfrm>
            <a:prstGeom prst="rect">
              <a:avLst/>
            </a:prstGeom>
            <a:solidFill>
              <a:schemeClr val="bg1">
                <a:alpha val="70195"/>
              </a:schemeClr>
            </a:solidFill>
            <a:ln w="9525">
              <a:noFill/>
              <a:miter lim="800000"/>
              <a:headEnd/>
              <a:tailEnd/>
            </a:ln>
          </p:spPr>
          <p:txBody>
            <a:bodyPr wrap="none">
              <a:prstTxWarp prst="textNoShape">
                <a:avLst/>
              </a:prstTxWarp>
              <a:spAutoFit/>
            </a:bodyPr>
            <a:lstStyle/>
            <a:p>
              <a:pPr algn="ctr"/>
              <a:r>
                <a:rPr lang="en-US" sz="1600" dirty="0">
                  <a:solidFill>
                    <a:schemeClr val="tx2"/>
                  </a:solidFill>
                  <a:latin typeface="Arial" charset="0"/>
                  <a:ea typeface="ＭＳ Ｐゴシック" charset="-128"/>
                  <a:cs typeface="ＭＳ Ｐゴシック" charset="-128"/>
                </a:rPr>
                <a:t>LHC : 28 km (7km en Suisse)</a:t>
              </a:r>
            </a:p>
            <a:p>
              <a:pPr algn="ctr"/>
              <a:r>
                <a:rPr lang="en-US" sz="1600" dirty="0">
                  <a:solidFill>
                    <a:schemeClr val="tx2"/>
                  </a:solidFill>
                  <a:latin typeface="Arial" charset="0"/>
                  <a:ea typeface="ＭＳ Ｐゴシック" charset="-128"/>
                  <a:cs typeface="ＭＳ Ｐゴシック" charset="-128"/>
                </a:rPr>
                <a:t>100m sous </a:t>
              </a:r>
              <a:r>
                <a:rPr lang="en-US" sz="1600" dirty="0" err="1">
                  <a:solidFill>
                    <a:schemeClr val="tx2"/>
                  </a:solidFill>
                  <a:latin typeface="Arial" charset="0"/>
                  <a:ea typeface="ＭＳ Ｐゴシック" charset="-128"/>
                  <a:cs typeface="ＭＳ Ｐゴシック" charset="-128"/>
                </a:rPr>
                <a:t>terre</a:t>
              </a:r>
              <a:endParaRPr lang="en-US" dirty="0">
                <a:latin typeface="Arial" charset="0"/>
                <a:ea typeface="ＭＳ Ｐゴシック" charset="-128"/>
                <a:cs typeface="ＭＳ Ｐゴシック" charset="-128"/>
              </a:endParaRPr>
            </a:p>
          </p:txBody>
        </p:sp>
      </p:grpSp>
      <p:sp>
        <p:nvSpPr>
          <p:cNvPr id="17415" name="Rectangle 8"/>
          <p:cNvSpPr>
            <a:spLocks noChangeArrowheads="1"/>
          </p:cNvSpPr>
          <p:nvPr/>
        </p:nvSpPr>
        <p:spPr bwMode="auto">
          <a:xfrm>
            <a:off x="-1146175" y="5467350"/>
            <a:ext cx="171450" cy="519113"/>
          </a:xfrm>
          <a:prstGeom prst="rect">
            <a:avLst/>
          </a:prstGeom>
          <a:noFill/>
          <a:ln w="9525">
            <a:noFill/>
            <a:miter lim="800000"/>
            <a:headEnd/>
            <a:tailEnd/>
          </a:ln>
        </p:spPr>
        <p:txBody>
          <a:bodyPr wrap="none">
            <a:prstTxWarp prst="textNoShape">
              <a:avLst/>
            </a:prstTxWarp>
            <a:spAutoFit/>
          </a:bodyPr>
          <a:lstStyle/>
          <a:p>
            <a:pPr>
              <a:buSzPct val="200000"/>
            </a:pPr>
            <a:endParaRPr lang="en-GB" sz="2800">
              <a:latin typeface="Helvetica" charset="0"/>
            </a:endParaRPr>
          </a:p>
        </p:txBody>
      </p:sp>
      <p:pic>
        <p:nvPicPr>
          <p:cNvPr id="71689" name="Picture 9"/>
          <p:cNvPicPr>
            <a:picLocks noChangeAspect="1" noChangeArrowheads="1"/>
          </p:cNvPicPr>
          <p:nvPr/>
        </p:nvPicPr>
        <p:blipFill>
          <a:blip r:embed="rId5"/>
          <a:srcRect/>
          <a:stretch>
            <a:fillRect/>
          </a:stretch>
        </p:blipFill>
        <p:spPr bwMode="auto">
          <a:xfrm>
            <a:off x="5697538" y="2378075"/>
            <a:ext cx="2635250" cy="1962150"/>
          </a:xfrm>
          <a:prstGeom prst="rect">
            <a:avLst/>
          </a:prstGeom>
          <a:noFill/>
          <a:effectLst>
            <a:outerShdw blurRad="63500" dist="38099" dir="2700000" algn="ctr" rotWithShape="0">
              <a:srgbClr val="000000">
                <a:alpha val="74998"/>
              </a:srgbClr>
            </a:outerShdw>
          </a:effectLst>
        </p:spPr>
      </p:pic>
      <p:sp>
        <p:nvSpPr>
          <p:cNvPr id="71690" name="Freeform 10"/>
          <p:cNvSpPr>
            <a:spLocks/>
          </p:cNvSpPr>
          <p:nvPr/>
        </p:nvSpPr>
        <p:spPr bwMode="auto">
          <a:xfrm>
            <a:off x="2847975" y="4572000"/>
            <a:ext cx="357188" cy="304800"/>
          </a:xfrm>
          <a:custGeom>
            <a:avLst/>
            <a:gdLst/>
            <a:ahLst/>
            <a:cxnLst>
              <a:cxn ang="0">
                <a:pos x="245" y="0"/>
              </a:cxn>
              <a:cxn ang="0">
                <a:pos x="0" y="187"/>
              </a:cxn>
            </a:cxnLst>
            <a:rect l="0" t="0" r="r" b="b"/>
            <a:pathLst>
              <a:path w="245" h="187">
                <a:moveTo>
                  <a:pt x="245" y="0"/>
                </a:moveTo>
                <a:lnTo>
                  <a:pt x="0" y="187"/>
                </a:lnTo>
              </a:path>
            </a:pathLst>
          </a:custGeom>
          <a:noFill/>
          <a:ln w="38100" cmpd="sng">
            <a:solidFill>
              <a:schemeClr val="bg1">
                <a:alpha val="75000"/>
              </a:schemeClr>
            </a:solidFill>
            <a:round/>
            <a:headEnd type="none" w="med" len="me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1" name="Freeform 11"/>
          <p:cNvSpPr>
            <a:spLocks/>
          </p:cNvSpPr>
          <p:nvPr/>
        </p:nvSpPr>
        <p:spPr bwMode="auto">
          <a:xfrm>
            <a:off x="5341938" y="3810000"/>
            <a:ext cx="355600" cy="254000"/>
          </a:xfrm>
          <a:custGeom>
            <a:avLst/>
            <a:gdLst/>
            <a:ahLst/>
            <a:cxnLst>
              <a:cxn ang="0">
                <a:pos x="213" y="0"/>
              </a:cxn>
              <a:cxn ang="0">
                <a:pos x="0" y="160"/>
              </a:cxn>
            </a:cxnLst>
            <a:rect l="0" t="0" r="r" b="b"/>
            <a:pathLst>
              <a:path w="213" h="160">
                <a:moveTo>
                  <a:pt x="213" y="0"/>
                </a:moveTo>
                <a:lnTo>
                  <a:pt x="0" y="160"/>
                </a:lnTo>
              </a:path>
            </a:pathLst>
          </a:custGeom>
          <a:noFill/>
          <a:ln w="38100" cmpd="sng">
            <a:solidFill>
              <a:schemeClr val="bg1">
                <a:alpha val="75000"/>
              </a:schemeClr>
            </a:solidFill>
            <a:round/>
            <a:headEnd type="triangle" w="med" len="med"/>
            <a:tailEnd type="none" w="med" len="me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2" name="Rectangle 12"/>
          <p:cNvSpPr>
            <a:spLocks noChangeArrowheads="1"/>
          </p:cNvSpPr>
          <p:nvPr/>
        </p:nvSpPr>
        <p:spPr bwMode="auto">
          <a:xfrm>
            <a:off x="3205163" y="4038600"/>
            <a:ext cx="2278062" cy="641350"/>
          </a:xfrm>
          <a:prstGeom prst="rect">
            <a:avLst/>
          </a:prstGeom>
          <a:solidFill>
            <a:schemeClr val="bg1">
              <a:alpha val="78999"/>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defRPr/>
            </a:pPr>
            <a:r>
              <a:rPr lang="en-US" sz="1800">
                <a:solidFill>
                  <a:schemeClr val="tx2"/>
                </a:solidFill>
                <a:latin typeface="Arial" charset="0"/>
                <a:ea typeface="ＭＳ Ｐゴシック" charset="-128"/>
                <a:cs typeface="ＭＳ Ｐゴシック" charset="-128"/>
              </a:rPr>
              <a:t>Exp. g</a:t>
            </a:r>
            <a:r>
              <a:rPr lang="en-US" altLang="ja-JP" sz="1800">
                <a:solidFill>
                  <a:schemeClr val="tx2"/>
                </a:solidFill>
                <a:latin typeface="Arial" charset="0"/>
                <a:ea typeface="ＭＳ Ｐゴシック" charset="-128"/>
                <a:cs typeface="ＭＳ Ｐゴシック" charset="-128"/>
              </a:rPr>
              <a:t>é</a:t>
            </a:r>
            <a:r>
              <a:rPr lang="en-US" sz="1800">
                <a:solidFill>
                  <a:schemeClr val="tx2"/>
                </a:solidFill>
                <a:latin typeface="Arial" charset="0"/>
                <a:ea typeface="ＭＳ Ｐゴシック" charset="-128"/>
                <a:cs typeface="ＭＳ Ｐゴシック" charset="-128"/>
              </a:rPr>
              <a:t>n</a:t>
            </a:r>
            <a:r>
              <a:rPr lang="en-US" altLang="ja-JP" sz="1800">
                <a:solidFill>
                  <a:schemeClr val="tx2"/>
                </a:solidFill>
                <a:latin typeface="Arial" charset="0"/>
                <a:ea typeface="ＭＳ Ｐゴシック" charset="-128"/>
                <a:cs typeface="ＭＳ Ｐゴシック" charset="-128"/>
              </a:rPr>
              <a:t>éralistes</a:t>
            </a:r>
            <a:r>
              <a:rPr lang="en-US" sz="1800">
                <a:solidFill>
                  <a:schemeClr val="tx2"/>
                </a:solidFill>
                <a:latin typeface="Arial" charset="0"/>
                <a:ea typeface="ＭＳ Ｐゴシック" charset="-128"/>
                <a:cs typeface="ＭＳ Ｐゴシック" charset="-128"/>
              </a:rPr>
              <a:t>,</a:t>
            </a:r>
            <a:br>
              <a:rPr lang="en-US" sz="1800">
                <a:solidFill>
                  <a:schemeClr val="tx2"/>
                </a:solidFill>
                <a:latin typeface="Arial" charset="0"/>
                <a:ea typeface="ＭＳ Ｐゴシック" charset="-128"/>
                <a:cs typeface="ＭＳ Ｐゴシック" charset="-128"/>
              </a:rPr>
            </a:br>
            <a:r>
              <a:rPr lang="en-US" sz="1800">
                <a:solidFill>
                  <a:schemeClr val="tx2"/>
                </a:solidFill>
                <a:latin typeface="Arial" charset="0"/>
                <a:ea typeface="ＭＳ Ｐゴシック" charset="-128"/>
                <a:cs typeface="ＭＳ Ｐゴシック" charset="-128"/>
              </a:rPr>
              <a:t>pp, ions lourds</a:t>
            </a:r>
            <a:endParaRPr lang="en-US" sz="2800">
              <a:latin typeface="Arial" charset="0"/>
              <a:ea typeface="ＭＳ Ｐゴシック" charset="-128"/>
              <a:cs typeface="ＭＳ Ｐゴシック" charset="-128"/>
            </a:endParaRPr>
          </a:p>
        </p:txBody>
      </p:sp>
      <p:grpSp>
        <p:nvGrpSpPr>
          <p:cNvPr id="3" name="Group 13"/>
          <p:cNvGrpSpPr>
            <a:grpSpLocks/>
          </p:cNvGrpSpPr>
          <p:nvPr/>
        </p:nvGrpSpPr>
        <p:grpSpPr bwMode="auto">
          <a:xfrm>
            <a:off x="76200" y="4648200"/>
            <a:ext cx="2919413" cy="2268538"/>
            <a:chOff x="576" y="2880"/>
            <a:chExt cx="1639" cy="1334"/>
          </a:xfrm>
        </p:grpSpPr>
        <p:sp>
          <p:nvSpPr>
            <p:cNvPr id="71694" name="Oval 14"/>
            <p:cNvSpPr>
              <a:spLocks noChangeArrowheads="1"/>
            </p:cNvSpPr>
            <p:nvPr/>
          </p:nvSpPr>
          <p:spPr bwMode="auto">
            <a:xfrm>
              <a:off x="768" y="2880"/>
              <a:ext cx="94" cy="71"/>
            </a:xfrm>
            <a:prstGeom prst="ellipse">
              <a:avLst/>
            </a:prstGeom>
            <a:solidFill>
              <a:schemeClr val="accent1"/>
            </a:solidFill>
            <a:ln w="9525">
              <a:solidFill>
                <a:schemeClr val="accent2"/>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5" name="Line 15"/>
            <p:cNvSpPr>
              <a:spLocks noChangeShapeType="1"/>
            </p:cNvSpPr>
            <p:nvPr/>
          </p:nvSpPr>
          <p:spPr bwMode="auto">
            <a:xfrm flipV="1">
              <a:off x="624" y="2928"/>
              <a:ext cx="191" cy="145"/>
            </a:xfrm>
            <a:prstGeom prst="line">
              <a:avLst/>
            </a:prstGeom>
            <a:noFill/>
            <a:ln w="38100">
              <a:solidFill>
                <a:schemeClr val="bg1"/>
              </a:solidFill>
              <a:prstDash val="sysDot"/>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6" name="Line 16"/>
            <p:cNvSpPr>
              <a:spLocks noChangeShapeType="1"/>
            </p:cNvSpPr>
            <p:nvPr/>
          </p:nvSpPr>
          <p:spPr bwMode="auto">
            <a:xfrm>
              <a:off x="864" y="2928"/>
              <a:ext cx="1344" cy="145"/>
            </a:xfrm>
            <a:prstGeom prst="line">
              <a:avLst/>
            </a:prstGeom>
            <a:noFill/>
            <a:ln w="38100">
              <a:solidFill>
                <a:schemeClr val="bg1"/>
              </a:solidFill>
              <a:prstDash val="sysDot"/>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pic>
          <p:nvPicPr>
            <p:cNvPr id="71697" name="Picture 17"/>
            <p:cNvPicPr>
              <a:picLocks noChangeAspect="1" noChangeArrowheads="1"/>
            </p:cNvPicPr>
            <p:nvPr/>
          </p:nvPicPr>
          <p:blipFill>
            <a:blip r:embed="rId6"/>
            <a:srcRect/>
            <a:stretch>
              <a:fillRect/>
            </a:stretch>
          </p:blipFill>
          <p:spPr bwMode="auto">
            <a:xfrm>
              <a:off x="624" y="3072"/>
              <a:ext cx="1591" cy="1129"/>
            </a:xfrm>
            <a:prstGeom prst="rect">
              <a:avLst/>
            </a:prstGeom>
            <a:noFill/>
            <a:effectLst>
              <a:outerShdw blurRad="63500" dist="38099" dir="2700000" algn="ctr" rotWithShape="0">
                <a:srgbClr val="000000">
                  <a:alpha val="74998"/>
                </a:srgbClr>
              </a:outerShdw>
            </a:effectLst>
          </p:spPr>
        </p:pic>
        <p:sp>
          <p:nvSpPr>
            <p:cNvPr id="17446" name="Text Box 18"/>
            <p:cNvSpPr txBox="1">
              <a:spLocks noChangeArrowheads="1"/>
            </p:cNvSpPr>
            <p:nvPr/>
          </p:nvSpPr>
          <p:spPr bwMode="auto">
            <a:xfrm>
              <a:off x="576" y="3844"/>
              <a:ext cx="421" cy="234"/>
            </a:xfrm>
            <a:prstGeom prst="rect">
              <a:avLst/>
            </a:prstGeom>
            <a:noFill/>
            <a:ln w="9525">
              <a:noFill/>
              <a:miter lim="800000"/>
              <a:headEnd/>
              <a:tailEnd/>
            </a:ln>
          </p:spPr>
          <p:txBody>
            <a:bodyPr wrap="none">
              <a:prstTxWarp prst="textNoShape">
                <a:avLst/>
              </a:prstTxWarp>
              <a:spAutoFit/>
            </a:bodyPr>
            <a:lstStyle/>
            <a:p>
              <a:r>
                <a:rPr lang="de-CH" sz="2000" b="1">
                  <a:solidFill>
                    <a:srgbClr val="D70E3A"/>
                  </a:solidFill>
                  <a:latin typeface="Arial" charset="0"/>
                  <a:ea typeface="ＭＳ Ｐゴシック" charset="-128"/>
                  <a:cs typeface="ＭＳ Ｐゴシック" charset="-128"/>
                </a:rPr>
                <a:t>CMS</a:t>
              </a:r>
              <a:endParaRPr lang="de-CH" sz="2000" b="1">
                <a:solidFill>
                  <a:schemeClr val="accent2"/>
                </a:solidFill>
                <a:latin typeface="Tahoma" charset="0"/>
                <a:ea typeface="ＭＳ Ｐゴシック" charset="-128"/>
                <a:cs typeface="ＭＳ Ｐゴシック" charset="-128"/>
              </a:endParaRPr>
            </a:p>
          </p:txBody>
        </p:sp>
        <p:sp>
          <p:nvSpPr>
            <p:cNvPr id="17447" name="Rectangle 19"/>
            <p:cNvSpPr>
              <a:spLocks noChangeArrowheads="1"/>
            </p:cNvSpPr>
            <p:nvPr/>
          </p:nvSpPr>
          <p:spPr bwMode="auto">
            <a:xfrm>
              <a:off x="960" y="4080"/>
              <a:ext cx="366" cy="134"/>
            </a:xfrm>
            <a:prstGeom prst="rect">
              <a:avLst/>
            </a:prstGeom>
            <a:noFill/>
            <a:ln w="9525">
              <a:noFill/>
              <a:miter lim="800000"/>
              <a:headEnd/>
              <a:tailEnd/>
            </a:ln>
          </p:spPr>
          <p:txBody>
            <a:bodyPr wrap="none">
              <a:prstTxWarp prst="textNoShape">
                <a:avLst/>
              </a:prstTxWarp>
              <a:spAutoFit/>
            </a:bodyPr>
            <a:lstStyle/>
            <a:p>
              <a:r>
                <a:rPr lang="de-CH" sz="900" b="1">
                  <a:solidFill>
                    <a:srgbClr val="D70E3A"/>
                  </a:solidFill>
                  <a:latin typeface="Arial" charset="0"/>
                  <a:ea typeface="ＭＳ Ｐゴシック" charset="-128"/>
                  <a:cs typeface="ＭＳ Ｐゴシック" charset="-128"/>
                </a:rPr>
                <a:t>+TOTEM</a:t>
              </a:r>
              <a:endParaRPr lang="en-US" sz="2000" b="1">
                <a:solidFill>
                  <a:srgbClr val="D70E3A"/>
                </a:solidFill>
                <a:latin typeface="Arial" charset="0"/>
                <a:ea typeface="ＭＳ Ｐゴシック" charset="-128"/>
                <a:cs typeface="ＭＳ Ｐゴシック" charset="-128"/>
              </a:endParaRPr>
            </a:p>
          </p:txBody>
        </p:sp>
      </p:grpSp>
      <p:sp>
        <p:nvSpPr>
          <p:cNvPr id="17421" name="Rectangle 20"/>
          <p:cNvSpPr>
            <a:spLocks noChangeArrowheads="1"/>
          </p:cNvSpPr>
          <p:nvPr/>
        </p:nvSpPr>
        <p:spPr bwMode="auto">
          <a:xfrm>
            <a:off x="5768975" y="2743200"/>
            <a:ext cx="498475" cy="76200"/>
          </a:xfrm>
          <a:prstGeom prst="rect">
            <a:avLst/>
          </a:prstGeom>
          <a:solidFill>
            <a:schemeClr val="accent1"/>
          </a:solidFill>
          <a:ln w="9525">
            <a:noFill/>
            <a:miter lim="800000"/>
            <a:headEnd/>
            <a:tailEnd/>
          </a:ln>
        </p:spPr>
        <p:txBody>
          <a:bodyPr>
            <a:prstTxWarp prst="textNoShape">
              <a:avLst/>
            </a:prstTxWarp>
          </a:bodyPr>
          <a:lstStyle/>
          <a:p>
            <a:endParaRPr lang="fr-FR"/>
          </a:p>
        </p:txBody>
      </p:sp>
      <p:sp>
        <p:nvSpPr>
          <p:cNvPr id="17422" name="Rectangle 21"/>
          <p:cNvSpPr>
            <a:spLocks noChangeArrowheads="1"/>
          </p:cNvSpPr>
          <p:nvPr/>
        </p:nvSpPr>
        <p:spPr bwMode="auto">
          <a:xfrm>
            <a:off x="5411788" y="2667000"/>
            <a:ext cx="946150" cy="366713"/>
          </a:xfrm>
          <a:prstGeom prst="rect">
            <a:avLst/>
          </a:prstGeom>
          <a:noFill/>
          <a:ln w="9525">
            <a:noFill/>
            <a:miter lim="800000"/>
            <a:headEnd/>
            <a:tailEnd/>
          </a:ln>
        </p:spPr>
        <p:txBody>
          <a:bodyPr wrap="none">
            <a:prstTxWarp prst="textNoShape">
              <a:avLst/>
            </a:prstTxWarp>
            <a:spAutoFit/>
          </a:bodyPr>
          <a:lstStyle/>
          <a:p>
            <a:r>
              <a:rPr lang="en-US" sz="1800" b="1">
                <a:solidFill>
                  <a:srgbClr val="4A94B2"/>
                </a:solidFill>
                <a:latin typeface="Arial" charset="0"/>
                <a:ea typeface="ＭＳ Ｐゴシック" charset="-128"/>
                <a:cs typeface="ＭＳ Ｐゴシック" charset="-128"/>
              </a:rPr>
              <a:t>ATLAS</a:t>
            </a:r>
          </a:p>
        </p:txBody>
      </p:sp>
      <p:grpSp>
        <p:nvGrpSpPr>
          <p:cNvPr id="4" name="Group 22"/>
          <p:cNvGrpSpPr>
            <a:grpSpLocks/>
          </p:cNvGrpSpPr>
          <p:nvPr/>
        </p:nvGrpSpPr>
        <p:grpSpPr bwMode="auto">
          <a:xfrm>
            <a:off x="5641975" y="4841876"/>
            <a:ext cx="3100388" cy="2069127"/>
            <a:chOff x="3135" y="2928"/>
            <a:chExt cx="2193" cy="1011"/>
          </a:xfrm>
        </p:grpSpPr>
        <p:sp>
          <p:nvSpPr>
            <p:cNvPr id="17434" name="Rectangle 23"/>
            <p:cNvSpPr>
              <a:spLocks noChangeArrowheads="1"/>
            </p:cNvSpPr>
            <p:nvPr/>
          </p:nvSpPr>
          <p:spPr bwMode="auto">
            <a:xfrm>
              <a:off x="3135" y="3120"/>
              <a:ext cx="833" cy="165"/>
            </a:xfrm>
            <a:prstGeom prst="rect">
              <a:avLst/>
            </a:prstGeom>
            <a:solidFill>
              <a:schemeClr val="bg1">
                <a:alpha val="72156"/>
              </a:schemeClr>
            </a:solidFill>
            <a:ln w="9525">
              <a:noFill/>
              <a:miter lim="800000"/>
              <a:headEnd/>
              <a:tailEnd/>
            </a:ln>
          </p:spPr>
          <p:txBody>
            <a:bodyPr wrap="none">
              <a:prstTxWarp prst="textNoShape">
                <a:avLst/>
              </a:prstTxWarp>
              <a:spAutoFit/>
            </a:bodyPr>
            <a:lstStyle/>
            <a:p>
              <a:pPr algn="ctr"/>
              <a:r>
                <a:rPr lang="en-US" sz="1600">
                  <a:solidFill>
                    <a:schemeClr val="tx2"/>
                  </a:solidFill>
                  <a:latin typeface="Arial" charset="0"/>
                  <a:ea typeface="ＭＳ Ｐゴシック" charset="-128"/>
                  <a:cs typeface="ＭＳ Ｐゴシック" charset="-128"/>
                </a:rPr>
                <a:t>Ions lourds</a:t>
              </a:r>
              <a:endParaRPr lang="en-US">
                <a:latin typeface="Arial" charset="0"/>
                <a:ea typeface="ＭＳ Ｐゴシック" charset="-128"/>
                <a:cs typeface="ＭＳ Ｐゴシック" charset="-128"/>
              </a:endParaRPr>
            </a:p>
          </p:txBody>
        </p:sp>
        <p:grpSp>
          <p:nvGrpSpPr>
            <p:cNvPr id="5" name="Group 24"/>
            <p:cNvGrpSpPr>
              <a:grpSpLocks/>
            </p:cNvGrpSpPr>
            <p:nvPr/>
          </p:nvGrpSpPr>
          <p:grpSpPr bwMode="auto">
            <a:xfrm>
              <a:off x="4032" y="3120"/>
              <a:ext cx="1296" cy="819"/>
              <a:chOff x="2544" y="0"/>
              <a:chExt cx="1296" cy="819"/>
            </a:xfrm>
          </p:grpSpPr>
          <p:pic>
            <p:nvPicPr>
              <p:cNvPr id="71705" name="Picture 25" descr="alice_setup"/>
              <p:cNvPicPr>
                <a:picLocks noChangeAspect="1" noChangeArrowheads="1"/>
              </p:cNvPicPr>
              <p:nvPr/>
            </p:nvPicPr>
            <p:blipFill>
              <a:blip r:embed="rId7"/>
              <a:srcRect/>
              <a:stretch>
                <a:fillRect/>
              </a:stretch>
            </p:blipFill>
            <p:spPr bwMode="auto">
              <a:xfrm>
                <a:off x="2544" y="0"/>
                <a:ext cx="1296" cy="790"/>
              </a:xfrm>
              <a:prstGeom prst="rect">
                <a:avLst/>
              </a:prstGeom>
              <a:noFill/>
              <a:effectLst>
                <a:outerShdw blurRad="63500" dist="38099" dir="2700000" algn="ctr" rotWithShape="0">
                  <a:srgbClr val="000000">
                    <a:alpha val="74998"/>
                  </a:srgbClr>
                </a:outerShdw>
              </a:effectLst>
            </p:spPr>
          </p:pic>
          <p:pic>
            <p:nvPicPr>
              <p:cNvPr id="17440" name="Picture 26"/>
              <p:cNvPicPr>
                <a:picLocks noChangeAspect="1" noChangeArrowheads="1"/>
              </p:cNvPicPr>
              <p:nvPr/>
            </p:nvPicPr>
            <p:blipFill>
              <a:blip r:embed="rId8"/>
              <a:srcRect/>
              <a:stretch>
                <a:fillRect/>
              </a:stretch>
            </p:blipFill>
            <p:spPr bwMode="auto">
              <a:xfrm>
                <a:off x="2592" y="0"/>
                <a:ext cx="179" cy="192"/>
              </a:xfrm>
              <a:prstGeom prst="rect">
                <a:avLst/>
              </a:prstGeom>
              <a:noFill/>
              <a:ln w="9525">
                <a:noFill/>
                <a:miter lim="800000"/>
                <a:headEnd/>
                <a:tailEnd/>
              </a:ln>
            </p:spPr>
          </p:pic>
          <p:sp>
            <p:nvSpPr>
              <p:cNvPr id="17441" name="Rectangle 27"/>
              <p:cNvSpPr>
                <a:spLocks noChangeArrowheads="1"/>
              </p:cNvSpPr>
              <p:nvPr/>
            </p:nvSpPr>
            <p:spPr bwMode="auto">
              <a:xfrm>
                <a:off x="2549" y="639"/>
                <a:ext cx="620" cy="180"/>
              </a:xfrm>
              <a:prstGeom prst="rect">
                <a:avLst/>
              </a:prstGeom>
              <a:noFill/>
              <a:ln w="9525">
                <a:noFill/>
                <a:miter lim="800000"/>
                <a:headEnd/>
                <a:tailEnd/>
              </a:ln>
            </p:spPr>
            <p:txBody>
              <a:bodyPr wrap="none">
                <a:prstTxWarp prst="textNoShape">
                  <a:avLst/>
                </a:prstTxWarp>
                <a:spAutoFit/>
              </a:bodyPr>
              <a:lstStyle/>
              <a:p>
                <a:r>
                  <a:rPr lang="en-US" b="1" dirty="0">
                    <a:solidFill>
                      <a:srgbClr val="6699FF"/>
                    </a:solidFill>
                    <a:latin typeface="Arial" charset="0"/>
                    <a:ea typeface="ＭＳ Ｐゴシック" charset="-128"/>
                    <a:cs typeface="ＭＳ Ｐゴシック" charset="-128"/>
                  </a:rPr>
                  <a:t>ALICE</a:t>
                </a:r>
              </a:p>
            </p:txBody>
          </p:sp>
        </p:grpSp>
        <p:sp>
          <p:nvSpPr>
            <p:cNvPr id="71708" name="Line 28"/>
            <p:cNvSpPr>
              <a:spLocks noChangeShapeType="1"/>
            </p:cNvSpPr>
            <p:nvPr/>
          </p:nvSpPr>
          <p:spPr bwMode="auto">
            <a:xfrm flipH="1" flipV="1">
              <a:off x="5233" y="2976"/>
              <a:ext cx="95" cy="144"/>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71709" name="Line 29"/>
            <p:cNvSpPr>
              <a:spLocks noChangeShapeType="1"/>
            </p:cNvSpPr>
            <p:nvPr/>
          </p:nvSpPr>
          <p:spPr bwMode="auto">
            <a:xfrm flipH="1">
              <a:off x="3984" y="2976"/>
              <a:ext cx="1200" cy="163"/>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17438" name="Oval 30"/>
            <p:cNvSpPr>
              <a:spLocks noChangeArrowheads="1"/>
            </p:cNvSpPr>
            <p:nvPr/>
          </p:nvSpPr>
          <p:spPr bwMode="auto">
            <a:xfrm>
              <a:off x="5184" y="2928"/>
              <a:ext cx="96" cy="9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fr-FR"/>
            </a:p>
          </p:txBody>
        </p:sp>
      </p:grpSp>
      <p:grpSp>
        <p:nvGrpSpPr>
          <p:cNvPr id="6" name="Group 31"/>
          <p:cNvGrpSpPr>
            <a:grpSpLocks/>
          </p:cNvGrpSpPr>
          <p:nvPr/>
        </p:nvGrpSpPr>
        <p:grpSpPr bwMode="auto">
          <a:xfrm>
            <a:off x="3276600" y="457200"/>
            <a:ext cx="2079625" cy="2590800"/>
            <a:chOff x="2688" y="528"/>
            <a:chExt cx="1200" cy="1632"/>
          </a:xfrm>
        </p:grpSpPr>
        <p:sp>
          <p:nvSpPr>
            <p:cNvPr id="17426" name="Rectangle 32"/>
            <p:cNvSpPr>
              <a:spLocks noChangeArrowheads="1"/>
            </p:cNvSpPr>
            <p:nvPr/>
          </p:nvSpPr>
          <p:spPr bwMode="auto">
            <a:xfrm>
              <a:off x="2779" y="528"/>
              <a:ext cx="1045" cy="366"/>
            </a:xfrm>
            <a:prstGeom prst="rect">
              <a:avLst/>
            </a:prstGeom>
            <a:solidFill>
              <a:schemeClr val="bg1">
                <a:alpha val="52156"/>
              </a:schemeClr>
            </a:solidFill>
            <a:ln w="9525">
              <a:noFill/>
              <a:miter lim="800000"/>
              <a:headEnd/>
              <a:tailEnd/>
            </a:ln>
          </p:spPr>
          <p:txBody>
            <a:bodyPr wrap="none">
              <a:prstTxWarp prst="textNoShape">
                <a:avLst/>
              </a:prstTxWarp>
              <a:spAutoFit/>
            </a:bodyPr>
            <a:lstStyle/>
            <a:p>
              <a:pPr algn="ctr"/>
              <a:r>
                <a:rPr lang="en-US" sz="1600">
                  <a:solidFill>
                    <a:schemeClr val="tx2"/>
                  </a:solidFill>
                  <a:latin typeface="Arial" charset="0"/>
                  <a:ea typeface="ＭＳ Ｐゴシック" charset="-128"/>
                  <a:cs typeface="ＭＳ Ｐゴシック" charset="-128"/>
                </a:rPr>
                <a:t>pp, physique du B</a:t>
              </a:r>
            </a:p>
            <a:p>
              <a:pPr algn="ctr"/>
              <a:r>
                <a:rPr lang="en-US" sz="1600">
                  <a:solidFill>
                    <a:schemeClr val="tx2"/>
                  </a:solidFill>
                  <a:latin typeface="Arial" charset="0"/>
                  <a:ea typeface="ＭＳ Ｐゴシック" charset="-128"/>
                  <a:cs typeface="ＭＳ Ｐゴシック" charset="-128"/>
                </a:rPr>
                <a:t>Violation de CP</a:t>
              </a:r>
              <a:endParaRPr lang="en-US">
                <a:latin typeface="Arial" charset="0"/>
                <a:ea typeface="ＭＳ Ｐゴシック" charset="-128"/>
                <a:cs typeface="ＭＳ Ｐゴシック" charset="-128"/>
              </a:endParaRPr>
            </a:p>
          </p:txBody>
        </p:sp>
        <p:sp>
          <p:nvSpPr>
            <p:cNvPr id="71713" name="Line 33"/>
            <p:cNvSpPr>
              <a:spLocks noChangeShapeType="1"/>
            </p:cNvSpPr>
            <p:nvPr/>
          </p:nvSpPr>
          <p:spPr bwMode="auto">
            <a:xfrm>
              <a:off x="2688" y="1776"/>
              <a:ext cx="816" cy="336"/>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71714" name="Line 34"/>
            <p:cNvSpPr>
              <a:spLocks noChangeShapeType="1"/>
            </p:cNvSpPr>
            <p:nvPr/>
          </p:nvSpPr>
          <p:spPr bwMode="auto">
            <a:xfrm flipH="1">
              <a:off x="3504" y="1776"/>
              <a:ext cx="384" cy="355"/>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17429" name="Oval 35"/>
            <p:cNvSpPr>
              <a:spLocks noChangeArrowheads="1"/>
            </p:cNvSpPr>
            <p:nvPr/>
          </p:nvSpPr>
          <p:spPr bwMode="auto">
            <a:xfrm>
              <a:off x="3456" y="2064"/>
              <a:ext cx="96" cy="9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fr-FR"/>
            </a:p>
          </p:txBody>
        </p:sp>
        <p:grpSp>
          <p:nvGrpSpPr>
            <p:cNvPr id="7" name="Group 36"/>
            <p:cNvGrpSpPr>
              <a:grpSpLocks/>
            </p:cNvGrpSpPr>
            <p:nvPr/>
          </p:nvGrpSpPr>
          <p:grpSpPr bwMode="auto">
            <a:xfrm>
              <a:off x="2688" y="864"/>
              <a:ext cx="1200" cy="960"/>
              <a:chOff x="3072" y="96"/>
              <a:chExt cx="1200" cy="960"/>
            </a:xfrm>
          </p:grpSpPr>
          <p:sp>
            <p:nvSpPr>
              <p:cNvPr id="71717" name="Rectangle 37"/>
              <p:cNvSpPr>
                <a:spLocks noChangeArrowheads="1"/>
              </p:cNvSpPr>
              <p:nvPr/>
            </p:nvSpPr>
            <p:spPr bwMode="auto">
              <a:xfrm>
                <a:off x="3072" y="96"/>
                <a:ext cx="1200" cy="912"/>
              </a:xfrm>
              <a:prstGeom prst="rect">
                <a:avLst/>
              </a:prstGeom>
              <a:solidFill>
                <a:schemeClr val="accent1"/>
              </a:solidFill>
              <a:ln w="9525">
                <a:no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pic>
            <p:nvPicPr>
              <p:cNvPr id="17432" name="Picture 38" descr="LHCb"/>
              <p:cNvPicPr>
                <a:picLocks noChangeAspect="1" noChangeArrowheads="1"/>
              </p:cNvPicPr>
              <p:nvPr/>
            </p:nvPicPr>
            <p:blipFill>
              <a:blip r:embed="rId9"/>
              <a:srcRect/>
              <a:stretch>
                <a:fillRect/>
              </a:stretch>
            </p:blipFill>
            <p:spPr bwMode="auto">
              <a:xfrm>
                <a:off x="3216" y="240"/>
                <a:ext cx="1056" cy="816"/>
              </a:xfrm>
              <a:prstGeom prst="rect">
                <a:avLst/>
              </a:prstGeom>
              <a:noFill/>
              <a:ln w="9525">
                <a:noFill/>
                <a:miter lim="800000"/>
                <a:headEnd/>
                <a:tailEnd/>
              </a:ln>
            </p:spPr>
          </p:pic>
          <p:pic>
            <p:nvPicPr>
              <p:cNvPr id="17433" name="Picture 39" descr="lhcb_logo"/>
              <p:cNvPicPr>
                <a:picLocks noChangeAspect="1" noChangeArrowheads="1"/>
              </p:cNvPicPr>
              <p:nvPr/>
            </p:nvPicPr>
            <p:blipFill>
              <a:blip r:embed="rId10"/>
              <a:srcRect/>
              <a:stretch>
                <a:fillRect/>
              </a:stretch>
            </p:blipFill>
            <p:spPr bwMode="auto">
              <a:xfrm>
                <a:off x="3072" y="96"/>
                <a:ext cx="336" cy="228"/>
              </a:xfrm>
              <a:prstGeom prst="rect">
                <a:avLst/>
              </a:prstGeom>
              <a:noFill/>
              <a:ln w="9525">
                <a:noFill/>
                <a:miter lim="800000"/>
                <a:headEnd/>
                <a:tailEnd/>
              </a:ln>
            </p:spPr>
          </p:pic>
        </p:grpSp>
      </p:grpSp>
      <p:sp>
        <p:nvSpPr>
          <p:cNvPr id="17425" name="Rectangle 40"/>
          <p:cNvSpPr>
            <a:spLocks noChangeArrowheads="1"/>
          </p:cNvSpPr>
          <p:nvPr/>
        </p:nvSpPr>
        <p:spPr bwMode="auto">
          <a:xfrm>
            <a:off x="22456" y="9525"/>
            <a:ext cx="2960688" cy="1028700"/>
          </a:xfrm>
          <a:prstGeom prst="rect">
            <a:avLst/>
          </a:prstGeom>
          <a:noFill/>
          <a:ln w="9525">
            <a:noFill/>
            <a:miter lim="800000"/>
            <a:headEnd/>
            <a:tailEnd/>
          </a:ln>
        </p:spPr>
        <p:txBody>
          <a:bodyPr anchor="ctr">
            <a:prstTxWarp prst="textNoShape">
              <a:avLst/>
            </a:prstTxWarp>
          </a:bodyPr>
          <a:lstStyle/>
          <a:p>
            <a:pPr algn="ctr" eaLnBrk="1" hangingPunct="1"/>
            <a:r>
              <a:rPr lang="fr-FR" sz="4800" b="1" dirty="0">
                <a:solidFill>
                  <a:srgbClr val="CC0066"/>
                </a:solidFill>
                <a:latin typeface="Tahoma"/>
                <a:cs typeface="Tahoma"/>
              </a:rPr>
              <a:t>LHC</a:t>
            </a:r>
          </a:p>
        </p:txBody>
      </p:sp>
      <p:sp>
        <p:nvSpPr>
          <p:cNvPr id="9" name="Slide Number Placeholder 8"/>
          <p:cNvSpPr>
            <a:spLocks noGrp="1"/>
          </p:cNvSpPr>
          <p:nvPr>
            <p:ph type="sldNum" sz="quarter" idx="12"/>
          </p:nvPr>
        </p:nvSpPr>
        <p:spPr/>
        <p:txBody>
          <a:bodyPr/>
          <a:lstStyle/>
          <a:p>
            <a:fld id="{D752DBC4-3753-084B-A85A-391A694AE64B}" type="slidenum">
              <a:rPr lang="en-US" smtClean="0"/>
              <a:pPr/>
              <a:t>7</a:t>
            </a:fld>
            <a:r>
              <a:rPr lang="en-US"/>
              <a:t>/41</a:t>
            </a:r>
            <a:endParaRPr lang="en-US" dirty="0"/>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aerial1"/>
          <p:cNvPicPr>
            <a:picLocks noChangeAspect="1" noChangeArrowheads="1"/>
          </p:cNvPicPr>
          <p:nvPr/>
        </p:nvPicPr>
        <p:blipFill>
          <a:blip r:embed="rId3"/>
          <a:srcRect/>
          <a:stretch>
            <a:fillRect/>
          </a:stretch>
        </p:blipFill>
        <p:spPr bwMode="auto">
          <a:xfrm>
            <a:off x="609600" y="2133600"/>
            <a:ext cx="4419600" cy="2992438"/>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922540" y="2133600"/>
            <a:ext cx="3707096" cy="3782240"/>
          </a:xfrm>
          <a:prstGeom prst="rect">
            <a:avLst/>
          </a:prstGeom>
        </p:spPr>
      </p:pic>
      <p:pic>
        <p:nvPicPr>
          <p:cNvPr id="115717" name="Picture 5" descr="tunnel"/>
          <p:cNvPicPr>
            <a:picLocks noChangeAspect="1" noChangeArrowheads="1"/>
          </p:cNvPicPr>
          <p:nvPr/>
        </p:nvPicPr>
        <p:blipFill>
          <a:blip r:embed="rId5"/>
          <a:srcRect/>
          <a:stretch>
            <a:fillRect/>
          </a:stretch>
        </p:blipFill>
        <p:spPr bwMode="auto">
          <a:xfrm>
            <a:off x="4267200" y="2809875"/>
            <a:ext cx="4572000" cy="2978150"/>
          </a:xfrm>
          <a:prstGeom prst="rect">
            <a:avLst/>
          </a:prstGeom>
          <a:noFill/>
          <a:ln w="9525">
            <a:noFill/>
            <a:miter lim="800000"/>
            <a:headEnd/>
            <a:tailEnd/>
          </a:ln>
        </p:spPr>
      </p:pic>
      <p:sp>
        <p:nvSpPr>
          <p:cNvPr id="19461" name="Rectangle 6"/>
          <p:cNvSpPr>
            <a:spLocks noGrp="1" noChangeArrowheads="1"/>
          </p:cNvSpPr>
          <p:nvPr>
            <p:ph type="title"/>
          </p:nvPr>
        </p:nvSpPr>
        <p:spPr>
          <a:xfrm>
            <a:off x="0" y="51620"/>
            <a:ext cx="9144000" cy="1380016"/>
          </a:xfrm>
          <a:noFill/>
        </p:spPr>
        <p:txBody>
          <a:bodyPr>
            <a:noAutofit/>
          </a:bodyPr>
          <a:lstStyle/>
          <a:p>
            <a:r>
              <a:rPr lang="fr-FR" sz="4000" cap="none" dirty="0">
                <a:ea typeface="ＭＳ Ｐゴシック" pitchFamily="17" charset="-128"/>
              </a:rPr>
              <a:t>Le LHC : l’un des circuits les plus</a:t>
            </a:r>
            <a:r>
              <a:rPr lang="fr-FR" sz="4000" dirty="0">
                <a:ea typeface="ＭＳ Ｐゴシック" pitchFamily="17" charset="-128"/>
              </a:rPr>
              <a:t> rapide d</a:t>
            </a:r>
            <a:r>
              <a:rPr lang="fr-FR" sz="4000" cap="none" dirty="0">
                <a:ea typeface="ＭＳ Ｐゴシック" pitchFamily="17" charset="-128"/>
              </a:rPr>
              <a:t>e la plan</a:t>
            </a:r>
            <a:r>
              <a:rPr lang="fr-FR" sz="4000" cap="none" dirty="0">
                <a:ea typeface="ＭＳ Ｐゴシック" pitchFamily="17" charset="-128"/>
                <a:cs typeface="Arial" charset="0"/>
              </a:rPr>
              <a:t>è</a:t>
            </a:r>
            <a:r>
              <a:rPr lang="fr-FR" sz="4000" cap="none" dirty="0">
                <a:ea typeface="ＭＳ Ｐゴシック" pitchFamily="17" charset="-128"/>
              </a:rPr>
              <a:t>te …</a:t>
            </a:r>
          </a:p>
        </p:txBody>
      </p:sp>
      <p:sp>
        <p:nvSpPr>
          <p:cNvPr id="115719" name="Text Box 7"/>
          <p:cNvSpPr txBox="1">
            <a:spLocks noChangeArrowheads="1"/>
          </p:cNvSpPr>
          <p:nvPr/>
        </p:nvSpPr>
        <p:spPr bwMode="auto">
          <a:xfrm>
            <a:off x="533400" y="2932634"/>
            <a:ext cx="3810000" cy="2862323"/>
          </a:xfrm>
          <a:prstGeom prst="rect">
            <a:avLst/>
          </a:prstGeom>
          <a:noFill/>
          <a:ln w="9525">
            <a:noFill/>
            <a:miter lim="800000"/>
            <a:headEnd/>
            <a:tailEnd/>
          </a:ln>
        </p:spPr>
        <p:txBody>
          <a:bodyPr>
            <a:spAutoFit/>
          </a:bodyPr>
          <a:lstStyle/>
          <a:p>
            <a:pPr eaLnBrk="0" hangingPunct="0"/>
            <a:r>
              <a:rPr lang="fr-FR" b="1" dirty="0">
                <a:solidFill>
                  <a:srgbClr val="000099"/>
                </a:solidFill>
                <a:latin typeface="Tahoma"/>
                <a:cs typeface="Tahoma"/>
              </a:rPr>
              <a:t>Plusieurs milliers de milliards de protons lancés à 99,9999991% de la vitesse de la lumière vont effectuer plus de </a:t>
            </a:r>
            <a:r>
              <a:rPr lang="fr-FR" b="1" dirty="0">
                <a:solidFill>
                  <a:srgbClr val="6699FF"/>
                </a:solidFill>
                <a:latin typeface="Tahoma"/>
                <a:cs typeface="Tahoma"/>
              </a:rPr>
              <a:t>11000 fois par seconde </a:t>
            </a:r>
            <a:r>
              <a:rPr lang="fr-FR" b="1" dirty="0">
                <a:solidFill>
                  <a:srgbClr val="000099"/>
                </a:solidFill>
                <a:latin typeface="Tahoma"/>
                <a:cs typeface="Tahoma"/>
              </a:rPr>
              <a:t>le tour de l’anneau de 28 km</a:t>
            </a:r>
          </a:p>
          <a:p>
            <a:pPr eaLnBrk="0" hangingPunct="0"/>
            <a:r>
              <a:rPr lang="fr-FR" b="1" dirty="0">
                <a:solidFill>
                  <a:srgbClr val="6699FF"/>
                </a:solidFill>
                <a:latin typeface="Tahoma"/>
                <a:cs typeface="Tahoma"/>
              </a:rPr>
              <a:t>A cette vitesse, les protons mettraient un peu plus de 8 minutes pour atteindre le soleil!</a:t>
            </a:r>
          </a:p>
        </p:txBody>
      </p:sp>
      <p:sp>
        <p:nvSpPr>
          <p:cNvPr id="8" name="TextBox 7"/>
          <p:cNvSpPr txBox="1"/>
          <p:nvPr/>
        </p:nvSpPr>
        <p:spPr>
          <a:xfrm>
            <a:off x="602734" y="6169830"/>
            <a:ext cx="7510327" cy="369332"/>
          </a:xfrm>
          <a:prstGeom prst="rect">
            <a:avLst/>
          </a:prstGeom>
          <a:noFill/>
        </p:spPr>
        <p:txBody>
          <a:bodyPr wrap="none" rtlCol="0">
            <a:spAutoFit/>
          </a:bodyPr>
          <a:lstStyle/>
          <a:p>
            <a:r>
              <a:rPr lang="fr-FR" b="1" dirty="0">
                <a:solidFill>
                  <a:srgbClr val="000099"/>
                </a:solidFill>
                <a:latin typeface="Tahoma"/>
                <a:cs typeface="Tahoma"/>
              </a:rPr>
              <a:t>~28km divise en 8 arc de cercles (¾ en France et ¼ en Suisse) </a:t>
            </a:r>
          </a:p>
        </p:txBody>
      </p:sp>
      <p:sp>
        <p:nvSpPr>
          <p:cNvPr id="4" name="Slide Number Placeholder 3"/>
          <p:cNvSpPr>
            <a:spLocks noGrp="1"/>
          </p:cNvSpPr>
          <p:nvPr>
            <p:ph type="sldNum" sz="quarter" idx="12"/>
          </p:nvPr>
        </p:nvSpPr>
        <p:spPr/>
        <p:txBody>
          <a:bodyPr/>
          <a:lstStyle/>
          <a:p>
            <a:fld id="{D752DBC4-3753-084B-A85A-391A694AE64B}" type="slidenum">
              <a:rPr lang="en-US" smtClean="0"/>
              <a:pPr/>
              <a:t>8</a:t>
            </a:fld>
            <a:r>
              <a:rPr lang="en-US"/>
              <a:t>/41</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5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57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57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23" presetClass="entr" presetSubtype="528" fill="hold" grpId="0" nodeType="withEffect">
                                  <p:stCondLst>
                                    <p:cond delay="0"/>
                                  </p:stCondLst>
                                  <p:childTnLst>
                                    <p:set>
                                      <p:cBhvr>
                                        <p:cTn id="20" dur="1" fill="hold">
                                          <p:stCondLst>
                                            <p:cond delay="0"/>
                                          </p:stCondLst>
                                        </p:cTn>
                                        <p:tgtEl>
                                          <p:spTgt spid="115719"/>
                                        </p:tgtEl>
                                        <p:attrNameLst>
                                          <p:attrName>style.visibility</p:attrName>
                                        </p:attrNameLst>
                                      </p:cBhvr>
                                      <p:to>
                                        <p:strVal val="visible"/>
                                      </p:to>
                                    </p:set>
                                    <p:anim calcmode="lin" valueType="num">
                                      <p:cBhvr>
                                        <p:cTn id="21" dur="500" fill="hold"/>
                                        <p:tgtEl>
                                          <p:spTgt spid="115719"/>
                                        </p:tgtEl>
                                        <p:attrNameLst>
                                          <p:attrName>ppt_w</p:attrName>
                                        </p:attrNameLst>
                                      </p:cBhvr>
                                      <p:tavLst>
                                        <p:tav tm="0">
                                          <p:val>
                                            <p:fltVal val="0"/>
                                          </p:val>
                                        </p:tav>
                                        <p:tav tm="100000">
                                          <p:val>
                                            <p:strVal val="#ppt_w"/>
                                          </p:val>
                                        </p:tav>
                                      </p:tavLst>
                                    </p:anim>
                                    <p:anim calcmode="lin" valueType="num">
                                      <p:cBhvr>
                                        <p:cTn id="22" dur="500" fill="hold"/>
                                        <p:tgtEl>
                                          <p:spTgt spid="115719"/>
                                        </p:tgtEl>
                                        <p:attrNameLst>
                                          <p:attrName>ppt_h</p:attrName>
                                        </p:attrNameLst>
                                      </p:cBhvr>
                                      <p:tavLst>
                                        <p:tav tm="0">
                                          <p:val>
                                            <p:fltVal val="0"/>
                                          </p:val>
                                        </p:tav>
                                        <p:tav tm="100000">
                                          <p:val>
                                            <p:strVal val="#ppt_h"/>
                                          </p:val>
                                        </p:tav>
                                      </p:tavLst>
                                    </p:anim>
                                    <p:anim calcmode="lin" valueType="num">
                                      <p:cBhvr>
                                        <p:cTn id="23" dur="500" fill="hold"/>
                                        <p:tgtEl>
                                          <p:spTgt spid="115719"/>
                                        </p:tgtEl>
                                        <p:attrNameLst>
                                          <p:attrName>ppt_x</p:attrName>
                                        </p:attrNameLst>
                                      </p:cBhvr>
                                      <p:tavLst>
                                        <p:tav tm="0">
                                          <p:val>
                                            <p:fltVal val="0.5"/>
                                          </p:val>
                                        </p:tav>
                                        <p:tav tm="100000">
                                          <p:val>
                                            <p:strVal val="#ppt_x"/>
                                          </p:val>
                                        </p:tav>
                                      </p:tavLst>
                                    </p:anim>
                                    <p:anim calcmode="lin" valueType="num">
                                      <p:cBhvr>
                                        <p:cTn id="24" dur="500" fill="hold"/>
                                        <p:tgtEl>
                                          <p:spTgt spid="1157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4876800" y="1712180"/>
            <a:ext cx="4223008" cy="2246769"/>
          </a:xfrm>
          <a:prstGeom prst="rect">
            <a:avLst/>
          </a:prstGeom>
          <a:noFill/>
          <a:ln w="9525">
            <a:noFill/>
            <a:miter lim="800000"/>
            <a:headEnd/>
            <a:tailEnd/>
          </a:ln>
        </p:spPr>
        <p:txBody>
          <a:bodyPr wrap="square">
            <a:spAutoFit/>
          </a:bodyPr>
          <a:lstStyle/>
          <a:p>
            <a:pPr eaLnBrk="0" hangingPunct="0"/>
            <a:r>
              <a:rPr lang="fr-FR" sz="2000" b="1" dirty="0">
                <a:solidFill>
                  <a:srgbClr val="000099"/>
                </a:solidFill>
                <a:latin typeface="Tahoma"/>
                <a:cs typeface="Tahoma"/>
              </a:rPr>
              <a:t>Pour accélérer des protons à une vitesse proche de celle da la lumière, il faut un vide aussi poussé que celui de l’espace interplanétaire. L’atmosphère dans le LHC sera 10 fois moins dense que sur la Lune.</a:t>
            </a:r>
          </a:p>
        </p:txBody>
      </p:sp>
      <p:pic>
        <p:nvPicPr>
          <p:cNvPr id="20483" name="Picture 4" descr="interconnect"/>
          <p:cNvPicPr>
            <a:picLocks noChangeAspect="1" noChangeArrowheads="1"/>
          </p:cNvPicPr>
          <p:nvPr/>
        </p:nvPicPr>
        <p:blipFill>
          <a:blip r:embed="rId3"/>
          <a:srcRect/>
          <a:stretch>
            <a:fillRect/>
          </a:stretch>
        </p:blipFill>
        <p:spPr bwMode="auto">
          <a:xfrm>
            <a:off x="304800" y="1455738"/>
            <a:ext cx="4419600" cy="2882900"/>
          </a:xfrm>
          <a:prstGeom prst="rect">
            <a:avLst/>
          </a:prstGeom>
          <a:noFill/>
          <a:ln w="9525">
            <a:noFill/>
            <a:miter lim="800000"/>
            <a:headEnd/>
            <a:tailEnd/>
          </a:ln>
        </p:spPr>
      </p:pic>
      <p:sp>
        <p:nvSpPr>
          <p:cNvPr id="20484" name="Rectangle 6"/>
          <p:cNvSpPr>
            <a:spLocks noGrp="1" noChangeArrowheads="1"/>
          </p:cNvSpPr>
          <p:nvPr>
            <p:ph type="title"/>
          </p:nvPr>
        </p:nvSpPr>
        <p:spPr>
          <a:xfrm>
            <a:off x="0" y="-1"/>
            <a:ext cx="9144000" cy="1281545"/>
          </a:xfrm>
          <a:noFill/>
        </p:spPr>
        <p:txBody>
          <a:bodyPr>
            <a:noAutofit/>
          </a:bodyPr>
          <a:lstStyle/>
          <a:p>
            <a:r>
              <a:rPr lang="fr-FR" sz="4000" cap="none" dirty="0">
                <a:ea typeface="ＭＳ Ｐゴシック" pitchFamily="17" charset="-128"/>
              </a:rPr>
              <a:t>L’espace le plus vide du système solaire et plus froid que l’Univers…</a:t>
            </a:r>
          </a:p>
        </p:txBody>
      </p:sp>
      <p:sp>
        <p:nvSpPr>
          <p:cNvPr id="5" name="Text Box 4"/>
          <p:cNvSpPr txBox="1">
            <a:spLocks noChangeArrowheads="1"/>
          </p:cNvSpPr>
          <p:nvPr/>
        </p:nvSpPr>
        <p:spPr bwMode="auto">
          <a:xfrm>
            <a:off x="304799" y="4635500"/>
            <a:ext cx="4209473" cy="1938992"/>
          </a:xfrm>
          <a:prstGeom prst="rect">
            <a:avLst/>
          </a:prstGeom>
          <a:noFill/>
          <a:ln w="9525">
            <a:noFill/>
            <a:miter lim="800000"/>
            <a:headEnd/>
            <a:tailEnd/>
          </a:ln>
        </p:spPr>
        <p:txBody>
          <a:bodyPr wrap="square">
            <a:spAutoFit/>
          </a:bodyPr>
          <a:lstStyle/>
          <a:p>
            <a:pPr eaLnBrk="0" hangingPunct="0">
              <a:spcBef>
                <a:spcPct val="50000"/>
              </a:spcBef>
            </a:pPr>
            <a:r>
              <a:rPr lang="fr-FR" sz="2000" b="1" dirty="0">
                <a:solidFill>
                  <a:srgbClr val="000099"/>
                </a:solidFill>
                <a:latin typeface="Tahoma"/>
                <a:cs typeface="Tahoma"/>
              </a:rPr>
              <a:t>Le LHC, avec une température en exploitation d’environ -271 degrés Celsius, 1,9 degrés seulement au dessus du zéro absolu, est plus froid que l‘espace intersidéral</a:t>
            </a:r>
          </a:p>
        </p:txBody>
      </p:sp>
      <p:pic>
        <p:nvPicPr>
          <p:cNvPr id="7" name="Picture 6" descr="lhc-pho-2000-117"/>
          <p:cNvPicPr>
            <a:picLocks noChangeAspect="1" noChangeArrowheads="1"/>
          </p:cNvPicPr>
          <p:nvPr/>
        </p:nvPicPr>
        <p:blipFill>
          <a:blip r:embed="rId4"/>
          <a:srcRect/>
          <a:stretch>
            <a:fillRect/>
          </a:stretch>
        </p:blipFill>
        <p:spPr bwMode="auto">
          <a:xfrm>
            <a:off x="4845220" y="4338638"/>
            <a:ext cx="3349296" cy="251079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9</a:t>
            </a:fld>
            <a:r>
              <a:rPr lang="en-US"/>
              <a:t>/41</a:t>
            </a:r>
            <a:endParaRPr lang="en-US" dirty="0"/>
          </a:p>
        </p:txBody>
      </p:sp>
    </p:spTree>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24019</TotalTime>
  <Words>1361</Words>
  <Application>Microsoft Macintosh PowerPoint</Application>
  <PresentationFormat>Affichage à l'écran (4:3)</PresentationFormat>
  <Paragraphs>192</Paragraphs>
  <Slides>23</Slides>
  <Notes>15</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23</vt:i4>
      </vt:variant>
    </vt:vector>
  </HeadingPairs>
  <TitlesOfParts>
    <vt:vector size="33" baseType="lpstr">
      <vt:lpstr>ＭＳ Ｐゴシック</vt:lpstr>
      <vt:lpstr>Arial</vt:lpstr>
      <vt:lpstr>Calibri</vt:lpstr>
      <vt:lpstr>Helvetica</vt:lpstr>
      <vt:lpstr>Lucida Grande</vt:lpstr>
      <vt:lpstr>Tahoma</vt:lpstr>
      <vt:lpstr>Times New Roman</vt:lpstr>
      <vt:lpstr>Wingdings</vt:lpstr>
      <vt:lpstr>Office Theme</vt:lpstr>
      <vt:lpstr>Photo Editor Photo</vt:lpstr>
      <vt:lpstr>Particules élémentaires? Vous avez dit particules élémentaires?</vt:lpstr>
      <vt:lpstr>Comment trouver  les réponses aux questions?</vt:lpstr>
      <vt:lpstr>Principe d’une expérience de physique des particules </vt:lpstr>
      <vt:lpstr>Ingrédients d’un accélérateur </vt:lpstr>
      <vt:lpstr>L’accélération</vt:lpstr>
      <vt:lpstr> LHC      </vt:lpstr>
      <vt:lpstr>Le LHC</vt:lpstr>
      <vt:lpstr>Le LHC : l’un des circuits les plus rapide de la planète …</vt:lpstr>
      <vt:lpstr>L’espace le plus vide du système solaire et plus froid que l’Univers…</vt:lpstr>
      <vt:lpstr>Présentation PowerPoint</vt:lpstr>
      <vt:lpstr>Le pistage, ou comment savoir qu'une particule est passée par là...</vt:lpstr>
      <vt:lpstr>Un détecteur  “classique”</vt:lpstr>
      <vt:lpstr>Trajectographes :  détectent toutes les particules chargées</vt:lpstr>
      <vt:lpstr>Calorimétrie :  absorbe les particules…</vt:lpstr>
      <vt:lpstr>Les chambres à muons</vt:lpstr>
      <vt:lpstr>Mesures “indirectes” : deviner l'invisible</vt:lpstr>
      <vt:lpstr>Résumé !</vt:lpstr>
      <vt:lpstr>Les points les plus chauds de la galaxie…</vt:lpstr>
      <vt:lpstr>Les détecteurs les plus grands et les plus complexes jamais construits …</vt:lpstr>
      <vt:lpstr>Prêts à explorer le monde des particules?</vt:lpstr>
      <vt:lpstr>BackUp</vt:lpstr>
      <vt:lpstr>Conclusion</vt:lpstr>
      <vt:lpstr>Qu’est ce que la matiere?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Class 2011</dc:title>
  <dc:creator>Stephanie Beauceron</dc:creator>
  <cp:lastModifiedBy>Stephanie Beauceron</cp:lastModifiedBy>
  <cp:revision>81</cp:revision>
  <dcterms:created xsi:type="dcterms:W3CDTF">2012-03-08T10:49:59Z</dcterms:created>
  <dcterms:modified xsi:type="dcterms:W3CDTF">2025-03-24T19:53:31Z</dcterms:modified>
</cp:coreProperties>
</file>