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77" r:id="rId2"/>
  </p:sldMasterIdLst>
  <p:notesMasterIdLst>
    <p:notesMasterId r:id="rId21"/>
  </p:notesMasterIdLst>
  <p:sldIdLst>
    <p:sldId id="256" r:id="rId3"/>
    <p:sldId id="317" r:id="rId4"/>
    <p:sldId id="318" r:id="rId5"/>
    <p:sldId id="324" r:id="rId6"/>
    <p:sldId id="333" r:id="rId7"/>
    <p:sldId id="259" r:id="rId8"/>
    <p:sldId id="334" r:id="rId9"/>
    <p:sldId id="335" r:id="rId10"/>
    <p:sldId id="336" r:id="rId11"/>
    <p:sldId id="337" r:id="rId12"/>
    <p:sldId id="338" r:id="rId13"/>
    <p:sldId id="339" r:id="rId14"/>
    <p:sldId id="263" r:id="rId15"/>
    <p:sldId id="340" r:id="rId16"/>
    <p:sldId id="341" r:id="rId17"/>
    <p:sldId id="342" r:id="rId18"/>
    <p:sldId id="343" r:id="rId19"/>
    <p:sldId id="344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/>
    <p:restoredTop sz="94694"/>
  </p:normalViewPr>
  <p:slideViewPr>
    <p:cSldViewPr snapToGrid="0">
      <p:cViewPr varScale="1">
        <p:scale>
          <a:sx n="117" d="100"/>
          <a:sy n="117" d="100"/>
        </p:scale>
        <p:origin x="14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D83FC-5A5D-CA44-8D80-1B75AE63B5F7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AC074-53BF-3C47-9A46-0DEAE34483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1241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" name="Google Shape;116;g218bb93b9a4_0_106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18bb93b9a4_0_106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7" name="Google Shape;247;g218bb93b9a4_0_321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18bb93b9a4_0_321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" name="Google Shape;127;g218bb93b9a4_0_122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18bb93b9a4_0_122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6" name="Google Shape;146;g218bb93b9a4_0_181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18bb93b9a4_0_181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2" name="Google Shape;162;g218bb93b9a4_0_222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18bb93b9a4_0_222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3" name="Google Shape;173;g218bb93b9a4_0_238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18bb93b9a4_0_238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5" name="Google Shape;185;g218bb93b9a4_0_259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18bb93b9a4_0_259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" name="Google Shape;199;g218bb93b9a4_0_272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18bb93b9a4_0_272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8" name="Google Shape;218;g218bb93b9a4_0_289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18bb93b9a4_0_289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6" name="Google Shape;236;g218bb93b9a4_0_307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18bb93b9a4_0_307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2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4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0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0F93-E6F5-8840-943E-3243EB3DEAD8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FC1F-A8BC-8547-A1A0-1B19676D8F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1295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2179638"/>
            <a:ext cx="4023360" cy="639762"/>
          </a:xfrm>
        </p:spPr>
        <p:txBody>
          <a:bodyPr anchor="ctr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050" y="2990850"/>
            <a:ext cx="4023360" cy="2743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0590" y="2179638"/>
            <a:ext cx="4023360" cy="639762"/>
          </a:xfrm>
        </p:spPr>
        <p:txBody>
          <a:bodyPr anchor="ctr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0590" y="2990850"/>
            <a:ext cx="4023360" cy="2743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839200" cy="838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 r="10636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52854" y="6492875"/>
            <a:ext cx="791146" cy="365125"/>
          </a:xfrm>
        </p:spPr>
        <p:txBody>
          <a:bodyPr/>
          <a:lstStyle/>
          <a:p>
            <a:fld id="{D752DBC4-3753-084B-A85A-391A694AE64B}" type="slidenum">
              <a:rPr lang="en-US" smtClean="0"/>
              <a:pPr/>
              <a:t>‹N°›</a:t>
            </a:fld>
            <a:r>
              <a:rPr lang="en-US" dirty="0"/>
              <a:t>/58</a:t>
            </a:r>
          </a:p>
        </p:txBody>
      </p:sp>
    </p:spTree>
    <p:extLst>
      <p:ext uri="{BB962C8B-B14F-4D97-AF65-F5344CB8AC3E}">
        <p14:creationId xmlns:p14="http://schemas.microsoft.com/office/powerpoint/2010/main" val="1854635072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 r="10636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DBC4-3753-084B-A85A-391A694AE64B}" type="slidenum">
              <a:rPr lang="en-US" smtClean="0"/>
              <a:pPr/>
              <a:t>‹N°›</a:t>
            </a:fld>
            <a:r>
              <a:rPr lang="en-US" dirty="0"/>
              <a:t>/58</a:t>
            </a:r>
          </a:p>
        </p:txBody>
      </p:sp>
    </p:spTree>
    <p:extLst>
      <p:ext uri="{BB962C8B-B14F-4D97-AF65-F5344CB8AC3E}">
        <p14:creationId xmlns:p14="http://schemas.microsoft.com/office/powerpoint/2010/main" val="1139002754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0F93-E6F5-8840-943E-3243EB3DEAD8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FC1F-A8BC-8547-A1A0-1B19676D8F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8500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0F93-E6F5-8840-943E-3243EB3DEAD8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FC1F-A8BC-8547-A1A0-1B19676D8F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604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0F93-E6F5-8840-943E-3243EB3DEAD8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FC1F-A8BC-8547-A1A0-1B19676D8F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9684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 r="10636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A7DBAD-E6D0-F84A-AC9E-B0F55B6C6719}" type="datetime1">
              <a:rPr lang="fr-FR" smtClean="0"/>
              <a:t>24/03/2025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DBC4-3753-084B-A85A-391A694AE64B}" type="slidenum">
              <a:rPr lang="en-US" smtClean="0"/>
              <a:pPr/>
              <a:t>‹N°›</a:t>
            </a:fld>
            <a:r>
              <a:rPr lang="en-US" dirty="0"/>
              <a:t>/58</a:t>
            </a:r>
          </a:p>
        </p:txBody>
      </p:sp>
    </p:spTree>
    <p:extLst>
      <p:ext uri="{BB962C8B-B14F-4D97-AF65-F5344CB8AC3E}">
        <p14:creationId xmlns:p14="http://schemas.microsoft.com/office/powerpoint/2010/main" val="1172476433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 r="10636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B3F823-9CB1-BF47-B0B3-0DB2FA6C0AFD}" type="datetime1">
              <a:rPr lang="fr-FR" smtClean="0"/>
              <a:t>24/03/2025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DBC4-3753-084B-A85A-391A694AE64B}" type="slidenum">
              <a:rPr lang="en-US" smtClean="0"/>
              <a:pPr/>
              <a:t>‹N°›</a:t>
            </a:fld>
            <a:r>
              <a:rPr lang="en-US" dirty="0"/>
              <a:t>/58</a:t>
            </a:r>
          </a:p>
        </p:txBody>
      </p:sp>
    </p:spTree>
    <p:extLst>
      <p:ext uri="{BB962C8B-B14F-4D97-AF65-F5344CB8AC3E}">
        <p14:creationId xmlns:p14="http://schemas.microsoft.com/office/powerpoint/2010/main" val="3144898299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0" y="-2448"/>
            <a:ext cx="9141069" cy="6843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36C5AB-86DA-AB44-89CC-A1FDE82567E3}" type="datetime1">
              <a:rPr lang="fr-FR" smtClean="0"/>
              <a:t>24/03/2025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DBC4-3753-084B-A85A-391A694AE64B}" type="slidenum">
              <a:rPr lang="en-US" smtClean="0"/>
              <a:pPr/>
              <a:t>‹N°›</a:t>
            </a:fld>
            <a:r>
              <a:rPr lang="en-US" dirty="0"/>
              <a:t>/58</a:t>
            </a:r>
          </a:p>
        </p:txBody>
      </p:sp>
    </p:spTree>
    <p:extLst>
      <p:ext uri="{BB962C8B-B14F-4D97-AF65-F5344CB8AC3E}">
        <p14:creationId xmlns:p14="http://schemas.microsoft.com/office/powerpoint/2010/main" val="3475964289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 r="10636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03B0D-BFC2-434E-B4F1-1E52C38F3D09}" type="datetime1">
              <a:rPr lang="fr-FR" smtClean="0"/>
              <a:t>24/03/2025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DBC4-3753-084B-A85A-391A694AE64B}" type="slidenum">
              <a:rPr lang="en-US" smtClean="0"/>
              <a:pPr/>
              <a:t>‹N°›</a:t>
            </a:fld>
            <a:r>
              <a:rPr lang="en-US" dirty="0"/>
              <a:t>/58</a:t>
            </a:r>
          </a:p>
        </p:txBody>
      </p:sp>
    </p:spTree>
    <p:extLst>
      <p:ext uri="{BB962C8B-B14F-4D97-AF65-F5344CB8AC3E}">
        <p14:creationId xmlns:p14="http://schemas.microsoft.com/office/powerpoint/2010/main" val="2562604197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2819400"/>
            <a:ext cx="8385048" cy="2895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2209800"/>
            <a:ext cx="8385048" cy="609600"/>
          </a:xfrm>
          <a:noFill/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839200" cy="838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 r="10636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52854" y="6492875"/>
            <a:ext cx="791146" cy="365125"/>
          </a:xfrm>
        </p:spPr>
        <p:txBody>
          <a:bodyPr/>
          <a:lstStyle/>
          <a:p>
            <a:fld id="{D752DBC4-3753-084B-A85A-391A694AE64B}" type="slidenum">
              <a:rPr lang="en-US" smtClean="0"/>
              <a:pPr/>
              <a:t>‹N°›</a:t>
            </a:fld>
            <a:r>
              <a:rPr lang="en-US" dirty="0"/>
              <a:t>/58</a:t>
            </a:r>
          </a:p>
        </p:txBody>
      </p:sp>
    </p:spTree>
    <p:extLst>
      <p:ext uri="{BB962C8B-B14F-4D97-AF65-F5344CB8AC3E}">
        <p14:creationId xmlns:p14="http://schemas.microsoft.com/office/powerpoint/2010/main" val="1809998407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588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2" b="1" i="0">
                <a:solidFill>
                  <a:schemeClr val="tx1">
                    <a:tint val="75000"/>
                  </a:schemeClr>
                </a:solidFill>
                <a:latin typeface="Tahoma"/>
                <a:cs typeface="Tahoma"/>
              </a:defRPr>
            </a:lvl1pPr>
          </a:lstStyle>
          <a:p>
            <a:fld id="{17090F93-E6F5-8840-943E-3243EB3DEAD8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2" b="1" i="0">
                <a:solidFill>
                  <a:schemeClr val="tx1">
                    <a:tint val="75000"/>
                  </a:schemeClr>
                </a:solidFill>
                <a:latin typeface="Tahoma"/>
                <a:cs typeface="Tahoma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0229" y="6508915"/>
            <a:ext cx="813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 i="0">
                <a:solidFill>
                  <a:srgbClr val="400080"/>
                </a:solidFill>
                <a:latin typeface="Tahoma"/>
                <a:cs typeface="Tahoma"/>
              </a:defRPr>
            </a:lvl1pPr>
          </a:lstStyle>
          <a:p>
            <a:fld id="{D40DFC1F-A8BC-8547-A1A0-1B19676D8FBD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FDAAA863-FD4E-7A2C-61B1-B75A2399158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853081" y="-14440"/>
            <a:ext cx="1296297" cy="97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4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ctr" defTabSz="192881" rtl="0" eaLnBrk="1" latinLnBrk="0" hangingPunct="1">
        <a:spcBef>
          <a:spcPct val="0"/>
        </a:spcBef>
        <a:buNone/>
        <a:defRPr sz="4000" b="1" i="0" kern="1200">
          <a:solidFill>
            <a:srgbClr val="FF0080"/>
          </a:solidFill>
          <a:latin typeface="Tahoma"/>
          <a:ea typeface="+mj-ea"/>
          <a:cs typeface="Tahoma"/>
        </a:defRPr>
      </a:lvl1pPr>
    </p:titleStyle>
    <p:bodyStyle>
      <a:lvl1pPr marL="0" indent="0" algn="l" defTabSz="192881" rtl="0" eaLnBrk="1" latinLnBrk="0" hangingPunct="1">
        <a:spcBef>
          <a:spcPts val="0"/>
        </a:spcBef>
        <a:buFont typeface="Arial"/>
        <a:buNone/>
        <a:defRPr sz="2000" b="1" i="0" kern="1200">
          <a:solidFill>
            <a:srgbClr val="000080"/>
          </a:solidFill>
          <a:latin typeface="Tahoma"/>
          <a:ea typeface="+mn-ea"/>
          <a:cs typeface="Tahoma"/>
        </a:defRPr>
      </a:lvl1pPr>
      <a:lvl2pPr marL="0" indent="0" algn="l" defTabSz="192881" rtl="0" eaLnBrk="1" latinLnBrk="0" hangingPunct="1">
        <a:spcBef>
          <a:spcPts val="0"/>
        </a:spcBef>
        <a:buFont typeface="Arial"/>
        <a:buNone/>
        <a:defRPr sz="2000" b="1" i="0" kern="1200">
          <a:solidFill>
            <a:srgbClr val="000080"/>
          </a:solidFill>
          <a:latin typeface="Tahoma"/>
          <a:ea typeface="+mn-ea"/>
          <a:cs typeface="Tahoma"/>
        </a:defRPr>
      </a:lvl2pPr>
      <a:lvl3pPr marL="0" indent="0" algn="l" defTabSz="192881" rtl="0" eaLnBrk="1" latinLnBrk="0" hangingPunct="1">
        <a:spcBef>
          <a:spcPts val="0"/>
        </a:spcBef>
        <a:buFont typeface="Arial"/>
        <a:buNone/>
        <a:defRPr sz="2000" b="1" i="0" kern="1200">
          <a:solidFill>
            <a:srgbClr val="000080"/>
          </a:solidFill>
          <a:latin typeface="Tahoma"/>
          <a:ea typeface="+mn-ea"/>
          <a:cs typeface="Tahoma"/>
        </a:defRPr>
      </a:lvl3pPr>
      <a:lvl4pPr marL="0" indent="0" algn="l" defTabSz="192881" rtl="0" eaLnBrk="1" latinLnBrk="0" hangingPunct="1">
        <a:spcBef>
          <a:spcPts val="0"/>
        </a:spcBef>
        <a:buFont typeface="Arial"/>
        <a:buNone/>
        <a:defRPr sz="2000" b="1" i="0" kern="1200">
          <a:solidFill>
            <a:srgbClr val="000080"/>
          </a:solidFill>
          <a:latin typeface="Tahoma"/>
          <a:ea typeface="+mn-ea"/>
          <a:cs typeface="Tahoma"/>
        </a:defRPr>
      </a:lvl4pPr>
      <a:lvl5pPr marL="867966" indent="-96441" algn="l" defTabSz="192881" rtl="0" eaLnBrk="1" latinLnBrk="0" hangingPunct="1">
        <a:spcBef>
          <a:spcPct val="20000"/>
        </a:spcBef>
        <a:buFont typeface="Arial"/>
        <a:buNone/>
        <a:defRPr sz="844" b="1" i="0" kern="1200">
          <a:solidFill>
            <a:schemeClr val="tx1"/>
          </a:solidFill>
          <a:latin typeface="Tahoma"/>
          <a:ea typeface="+mn-ea"/>
          <a:cs typeface="Tahoma"/>
        </a:defRPr>
      </a:lvl5pPr>
      <a:lvl6pPr marL="1060847" indent="-96441" algn="l" defTabSz="192881" rtl="0" eaLnBrk="1" latinLnBrk="0" hangingPunct="1">
        <a:spcBef>
          <a:spcPct val="20000"/>
        </a:spcBef>
        <a:buFont typeface="Arial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192881" rtl="0" eaLnBrk="1" latinLnBrk="0" hangingPunct="1">
        <a:spcBef>
          <a:spcPct val="20000"/>
        </a:spcBef>
        <a:buFont typeface="Arial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192881" rtl="0" eaLnBrk="1" latinLnBrk="0" hangingPunct="1">
        <a:spcBef>
          <a:spcPct val="20000"/>
        </a:spcBef>
        <a:buFont typeface="Arial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192881" rtl="0" eaLnBrk="1" latinLnBrk="0" hangingPunct="1">
        <a:spcBef>
          <a:spcPct val="20000"/>
        </a:spcBef>
        <a:buFont typeface="Arial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288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19288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19288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19288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19288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19288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19288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19288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19288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16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2529" y="6492875"/>
            <a:ext cx="801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rgbClr val="6633CC"/>
                </a:solidFill>
                <a:latin typeface="Tahoma"/>
                <a:cs typeface="Tahoma"/>
              </a:defRPr>
            </a:lvl1pPr>
          </a:lstStyle>
          <a:p>
            <a:fld id="{D752DBC4-3753-084B-A85A-391A694AE64B}" type="slidenum">
              <a:rPr lang="en-US" smtClean="0"/>
              <a:pPr/>
              <a:t>‹N°›</a:t>
            </a:fld>
            <a:r>
              <a:rPr lang="en-US" dirty="0"/>
              <a:t>/58</a:t>
            </a:r>
          </a:p>
        </p:txBody>
      </p:sp>
    </p:spTree>
    <p:extLst>
      <p:ext uri="{BB962C8B-B14F-4D97-AF65-F5344CB8AC3E}">
        <p14:creationId xmlns:p14="http://schemas.microsoft.com/office/powerpoint/2010/main" val="91043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</p:sldLayoutIdLst>
  <p:transition>
    <p:random/>
  </p:transition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rgbClr val="CC0066"/>
          </a:solidFill>
          <a:latin typeface="Tahoma"/>
          <a:ea typeface="+mj-ea"/>
          <a:cs typeface="Tahom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i="0" kern="1200">
          <a:solidFill>
            <a:srgbClr val="000099"/>
          </a:solidFill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i="0" kern="1200">
          <a:solidFill>
            <a:srgbClr val="000099"/>
          </a:solidFill>
          <a:latin typeface="Tahoma"/>
          <a:ea typeface="+mn-ea"/>
          <a:cs typeface="Tahom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i="0" kern="1200">
          <a:solidFill>
            <a:srgbClr val="000099"/>
          </a:solidFill>
          <a:latin typeface="Tahoma"/>
          <a:ea typeface="+mn-ea"/>
          <a:cs typeface="Taho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i="0" kern="1200">
          <a:solidFill>
            <a:srgbClr val="000099"/>
          </a:solidFill>
          <a:latin typeface="Tahoma"/>
          <a:ea typeface="+mn-ea"/>
          <a:cs typeface="Tahom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i="0" kern="1200">
          <a:solidFill>
            <a:srgbClr val="000099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6B24D5-DB8E-6AAE-2A8C-FA9DCB9BE0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L’Exercice!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16D927E-F914-2CA2-DA82-660AC8D08F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732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Pour </a:t>
            </a:r>
            <a:r>
              <a:rPr lang="en-US" dirty="0" err="1"/>
              <a:t>démarrer</a:t>
            </a:r>
            <a:r>
              <a:rPr lang="en-US" dirty="0"/>
              <a:t>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7955" y="1433513"/>
            <a:ext cx="8437563" cy="4692650"/>
          </a:xfrm>
        </p:spPr>
        <p:txBody>
          <a:bodyPr>
            <a:noAutofit/>
          </a:bodyPr>
          <a:lstStyle/>
          <a:p>
            <a:pPr marL="417600" lvl="1">
              <a:spcBef>
                <a:spcPts val="0"/>
              </a:spcBef>
            </a:pPr>
            <a:r>
              <a:rPr lang="fr-FR" sz="2000" dirty="0"/>
              <a:t>Cliquez sur l’icone           pour avoir une vue transverse</a:t>
            </a:r>
          </a:p>
          <a:p>
            <a:pPr marL="417600" lvl="1">
              <a:spcBef>
                <a:spcPts val="0"/>
              </a:spcBef>
            </a:pPr>
            <a:r>
              <a:rPr lang="fr-FR" sz="2000" dirty="0"/>
              <a:t>Vérifiez que la boite “Drift tubes (muon)” box est cochée</a:t>
            </a:r>
          </a:p>
          <a:p>
            <a:pPr marL="417600" lvl="1">
              <a:spcBef>
                <a:spcPts val="0"/>
              </a:spcBef>
            </a:pPr>
            <a:r>
              <a:rPr lang="fr-FR" sz="2000" dirty="0"/>
              <a:t>Cliquez sur l’icone         et sélectionnez “</a:t>
            </a:r>
            <a:r>
              <a:rPr lang="fr-FR" sz="2000" dirty="0" err="1"/>
              <a:t>masterclass_N.ig</a:t>
            </a:r>
            <a:r>
              <a:rPr lang="fr-FR" sz="2000" dirty="0"/>
              <a:t>” où “N” est le numéro de votre groupe. Sélectionnez le premier événement de la  liste and cliquez sur le bouton “</a:t>
            </a:r>
            <a:r>
              <a:rPr lang="fr-FR" sz="2000" dirty="0" err="1"/>
              <a:t>Load</a:t>
            </a:r>
            <a:r>
              <a:rPr lang="fr-FR" sz="2000" dirty="0"/>
              <a:t>” </a:t>
            </a:r>
          </a:p>
          <a:p>
            <a:pPr marL="417600" lvl="1">
              <a:spcBef>
                <a:spcPts val="0"/>
              </a:spcBef>
            </a:pPr>
            <a:r>
              <a:rPr lang="fr-FR" sz="2000" dirty="0"/>
              <a:t> Vérifiez que la boite “</a:t>
            </a:r>
            <a:r>
              <a:rPr lang="fr-FR" sz="2000" dirty="0" err="1"/>
              <a:t>Missing</a:t>
            </a:r>
            <a:r>
              <a:rPr lang="fr-FR" sz="2000" dirty="0"/>
              <a:t> Et (</a:t>
            </a:r>
            <a:r>
              <a:rPr lang="fr-FR" sz="2000" dirty="0" err="1"/>
              <a:t>reco</a:t>
            </a:r>
            <a:r>
              <a:rPr lang="fr-FR" sz="2000" dirty="0"/>
              <a:t>)” (énergie transverse manquante) est cochée</a:t>
            </a:r>
          </a:p>
          <a:p>
            <a:pPr marL="417600" lvl="1">
              <a:spcBef>
                <a:spcPts val="0"/>
              </a:spcBef>
            </a:pPr>
            <a:r>
              <a:rPr lang="fr-FR" sz="2000" dirty="0"/>
              <a:t>Décocher la boite  “</a:t>
            </a:r>
            <a:r>
              <a:rPr lang="fr-FR" sz="2000" dirty="0" err="1"/>
              <a:t>Tracks</a:t>
            </a:r>
            <a:r>
              <a:rPr lang="fr-FR" sz="2000" dirty="0"/>
              <a:t> (</a:t>
            </a:r>
            <a:r>
              <a:rPr lang="fr-FR" sz="2000" dirty="0" err="1"/>
              <a:t>reco</a:t>
            </a:r>
            <a:r>
              <a:rPr lang="fr-FR" sz="2000" dirty="0"/>
              <a:t>)” peut aider….</a:t>
            </a:r>
          </a:p>
          <a:p>
            <a:pPr marL="417600" lvl="1">
              <a:spcBef>
                <a:spcPts val="0"/>
              </a:spcBef>
            </a:pPr>
            <a:r>
              <a:rPr lang="fr-FR" sz="2000" dirty="0"/>
              <a:t>Utilisez les rotations, zoom etc. pour  déterminer si vous êtes en présence d’un  Z</a:t>
            </a:r>
            <a:r>
              <a:rPr lang="fr-FR" sz="2000" baseline="30000" dirty="0"/>
              <a:t>0</a:t>
            </a:r>
            <a:r>
              <a:rPr lang="fr-FR" sz="2000" dirty="0"/>
              <a:t> ou W</a:t>
            </a:r>
            <a:r>
              <a:rPr lang="fr-FR" sz="2000" baseline="30000" dirty="0"/>
              <a:t>+</a:t>
            </a:r>
            <a:r>
              <a:rPr lang="fr-FR" sz="2000" dirty="0"/>
              <a:t> ou W</a:t>
            </a:r>
            <a:r>
              <a:rPr lang="fr-FR" sz="2000" baseline="30000" dirty="0"/>
              <a:t>-</a:t>
            </a:r>
            <a:endParaRPr lang="fr-FR" sz="2000" dirty="0"/>
          </a:p>
          <a:p>
            <a:pPr marL="417600" lvl="1">
              <a:spcBef>
                <a:spcPts val="0"/>
              </a:spcBef>
            </a:pPr>
            <a:r>
              <a:rPr lang="fr-FR" sz="2000" dirty="0"/>
              <a:t>Suivez les instructions de «Instructions 2013 »</a:t>
            </a:r>
          </a:p>
          <a:p>
            <a:pPr marL="417600" lvl="1">
              <a:spcBef>
                <a:spcPts val="0"/>
              </a:spcBef>
            </a:pPr>
            <a:r>
              <a:rPr lang="fr-FR" sz="2000" dirty="0"/>
              <a:t>Pour passer à l’événement suivant, cliquez sur l’icône </a:t>
            </a:r>
          </a:p>
        </p:txBody>
      </p:sp>
      <p:pic>
        <p:nvPicPr>
          <p:cNvPr id="4" name="Picture 3" descr="Screen Shot 2013-03-20 at 16.52.19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069" y="1432934"/>
            <a:ext cx="419100" cy="355600"/>
          </a:xfrm>
          <a:prstGeom prst="rect">
            <a:avLst/>
          </a:prstGeom>
        </p:spPr>
      </p:pic>
      <p:pic>
        <p:nvPicPr>
          <p:cNvPr id="5" name="Picture 4" descr="Screen Shot 2013-03-20 at 16.51.59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219" y="2044680"/>
            <a:ext cx="393700" cy="381000"/>
          </a:xfrm>
          <a:prstGeom prst="rect">
            <a:avLst/>
          </a:prstGeom>
        </p:spPr>
      </p:pic>
      <p:pic>
        <p:nvPicPr>
          <p:cNvPr id="6" name="Picture 5" descr="Screen Shot 2013-03-20 at 16.52.08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850" y="4849521"/>
            <a:ext cx="406400" cy="368300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DBC4-3753-084B-A85A-391A694AE64B}" type="slidenum">
              <a:rPr lang="en-US" smtClean="0"/>
              <a:pPr/>
              <a:t>10</a:t>
            </a:fld>
            <a:r>
              <a:rPr lang="en-US"/>
              <a:t>/58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595752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 </a:t>
            </a:r>
            <a:r>
              <a:rPr lang="en-US" dirty="0" err="1"/>
              <a:t>pratique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730375"/>
            <a:ext cx="8453438" cy="45259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1) Identifier les </a:t>
            </a:r>
            <a:r>
              <a:rPr lang="en-US" sz="2400" dirty="0" err="1"/>
              <a:t>particules</a:t>
            </a:r>
            <a:endParaRPr lang="en-US" sz="24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 err="1"/>
              <a:t>Électrons</a:t>
            </a:r>
            <a:r>
              <a:rPr lang="en-US" sz="2400" dirty="0"/>
              <a:t>, </a:t>
            </a:r>
            <a:r>
              <a:rPr lang="en-US" sz="2400" dirty="0" err="1"/>
              <a:t>muons</a:t>
            </a:r>
            <a:r>
              <a:rPr lang="en-US" sz="2400" dirty="0"/>
              <a:t>, </a:t>
            </a:r>
            <a:r>
              <a:rPr lang="en-US" sz="2400" dirty="0" err="1"/>
              <a:t>énergie</a:t>
            </a:r>
            <a:r>
              <a:rPr lang="en-US" sz="2400" dirty="0"/>
              <a:t> </a:t>
            </a:r>
            <a:r>
              <a:rPr lang="en-US" sz="2400" dirty="0" err="1"/>
              <a:t>manquante</a:t>
            </a:r>
            <a:endParaRPr lang="en-US" sz="24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Identifier la charge (</a:t>
            </a:r>
            <a:r>
              <a:rPr lang="en-US" sz="2400" dirty="0" err="1"/>
              <a:t>sens</a:t>
            </a:r>
            <a:r>
              <a:rPr lang="en-US" sz="2400" dirty="0"/>
              <a:t> </a:t>
            </a:r>
            <a:r>
              <a:rPr lang="en-US" sz="2400" dirty="0" err="1"/>
              <a:t>horaire</a:t>
            </a:r>
            <a:r>
              <a:rPr lang="en-US" sz="2400" dirty="0"/>
              <a:t> = charge +)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2) Identifier </a:t>
            </a:r>
            <a:r>
              <a:rPr lang="en-US" sz="2400" dirty="0" err="1"/>
              <a:t>l’événement</a:t>
            </a:r>
            <a:endParaRPr lang="en-US" sz="24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e</a:t>
            </a:r>
            <a:r>
              <a:rPr lang="en-US" sz="2400" baseline="30000" dirty="0"/>
              <a:t>+</a:t>
            </a:r>
            <a:r>
              <a:rPr lang="en-US" sz="2400" dirty="0"/>
              <a:t> (</a:t>
            </a:r>
            <a:r>
              <a:rPr lang="en-US" sz="2400" dirty="0" err="1"/>
              <a:t>ou</a:t>
            </a:r>
            <a:r>
              <a:rPr lang="en-US" sz="2400" dirty="0"/>
              <a:t> μ</a:t>
            </a:r>
            <a:r>
              <a:rPr lang="en-US" sz="2400" baseline="30000" dirty="0"/>
              <a:t>+</a:t>
            </a:r>
            <a:r>
              <a:rPr lang="en-US" sz="2400" dirty="0"/>
              <a:t>) + </a:t>
            </a:r>
            <a:r>
              <a:rPr lang="en-US" sz="2400" dirty="0" err="1"/>
              <a:t>énergie</a:t>
            </a:r>
            <a:r>
              <a:rPr lang="en-US" sz="2400" dirty="0"/>
              <a:t> </a:t>
            </a:r>
            <a:r>
              <a:rPr lang="en-US" sz="2400" dirty="0" err="1"/>
              <a:t>manquante</a:t>
            </a:r>
            <a:r>
              <a:rPr lang="en-US" sz="2400" dirty="0"/>
              <a:t> </a:t>
            </a:r>
            <a:r>
              <a:rPr lang="en-US" sz="2400" dirty="0">
                <a:sym typeface="Wingdings"/>
              </a:rPr>
              <a:t></a:t>
            </a:r>
            <a:r>
              <a:rPr lang="en-US" sz="2400" dirty="0"/>
              <a:t> W</a:t>
            </a:r>
            <a:r>
              <a:rPr lang="en-US" sz="2400" baseline="30000" dirty="0"/>
              <a:t>+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e</a:t>
            </a:r>
            <a:r>
              <a:rPr lang="en-US" sz="2400" baseline="30000" dirty="0"/>
              <a:t>-</a:t>
            </a:r>
            <a:r>
              <a:rPr lang="en-US" sz="2400" dirty="0"/>
              <a:t> (</a:t>
            </a:r>
            <a:r>
              <a:rPr lang="en-US" sz="2400" dirty="0" err="1"/>
              <a:t>ou</a:t>
            </a:r>
            <a:r>
              <a:rPr lang="en-US" sz="2400" dirty="0"/>
              <a:t> μ</a:t>
            </a:r>
            <a:r>
              <a:rPr lang="en-US" sz="2400" baseline="30000" dirty="0"/>
              <a:t>-</a:t>
            </a:r>
            <a:r>
              <a:rPr lang="en-US" sz="2400" dirty="0"/>
              <a:t>) + </a:t>
            </a:r>
            <a:r>
              <a:rPr lang="en-US" sz="2400" dirty="0" err="1"/>
              <a:t>énergie</a:t>
            </a:r>
            <a:r>
              <a:rPr lang="en-US" sz="2400" dirty="0"/>
              <a:t> </a:t>
            </a:r>
            <a:r>
              <a:rPr lang="en-US" sz="2400" dirty="0" err="1"/>
              <a:t>manquante</a:t>
            </a:r>
            <a:r>
              <a:rPr lang="en-US" sz="2400" dirty="0"/>
              <a:t> </a:t>
            </a:r>
            <a:r>
              <a:rPr lang="en-US" sz="2400" dirty="0">
                <a:sym typeface="Wingdings"/>
              </a:rPr>
              <a:t></a:t>
            </a:r>
            <a:r>
              <a:rPr lang="en-US" sz="2400" dirty="0"/>
              <a:t> W</a:t>
            </a:r>
            <a:r>
              <a:rPr lang="en-US" sz="2400" baseline="30000" dirty="0"/>
              <a:t>-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e</a:t>
            </a:r>
            <a:r>
              <a:rPr lang="en-US" sz="2400" baseline="30000" dirty="0"/>
              <a:t>+</a:t>
            </a:r>
            <a:r>
              <a:rPr lang="en-US" sz="2400" dirty="0"/>
              <a:t> + e</a:t>
            </a:r>
            <a:r>
              <a:rPr lang="en-US" sz="2400" baseline="30000" dirty="0"/>
              <a:t>-</a:t>
            </a:r>
            <a:r>
              <a:rPr lang="en-US" sz="2400" dirty="0"/>
              <a:t> (</a:t>
            </a:r>
            <a:r>
              <a:rPr lang="en-US" sz="2400" dirty="0" err="1"/>
              <a:t>ou</a:t>
            </a:r>
            <a:r>
              <a:rPr lang="en-US" sz="2400" dirty="0"/>
              <a:t> μ</a:t>
            </a:r>
            <a:r>
              <a:rPr lang="en-US" sz="2400" baseline="30000" dirty="0"/>
              <a:t>+ </a:t>
            </a:r>
            <a:r>
              <a:rPr lang="en-US" sz="2400" dirty="0"/>
              <a:t>+ μ</a:t>
            </a:r>
            <a:r>
              <a:rPr lang="en-US" sz="2400" baseline="30000" dirty="0"/>
              <a:t>-</a:t>
            </a:r>
            <a:r>
              <a:rPr lang="en-US" sz="2400" dirty="0"/>
              <a:t> ) </a:t>
            </a:r>
            <a:r>
              <a:rPr lang="en-US" sz="2400" dirty="0">
                <a:sym typeface="Wingdings"/>
              </a:rPr>
              <a:t> Z</a:t>
            </a:r>
            <a:r>
              <a:rPr lang="en-US" sz="2400" baseline="30000" dirty="0">
                <a:sym typeface="Wingdings"/>
              </a:rPr>
              <a:t>0</a:t>
            </a:r>
            <a:endParaRPr lang="en-US" sz="2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3) En </a:t>
            </a:r>
            <a:r>
              <a:rPr lang="en-US" sz="2400" dirty="0" err="1"/>
              <a:t>pratique</a:t>
            </a:r>
            <a:r>
              <a:rPr lang="en-US" sz="2400" dirty="0"/>
              <a:t>… </a:t>
            </a:r>
            <a:r>
              <a:rPr lang="en-US" sz="2400" dirty="0" err="1"/>
              <a:t>parfois</a:t>
            </a:r>
            <a:r>
              <a:rPr lang="en-US" sz="2400" dirty="0"/>
              <a:t> </a:t>
            </a:r>
            <a:r>
              <a:rPr lang="en-US" sz="2400" dirty="0" err="1"/>
              <a:t>difficile</a:t>
            </a:r>
            <a:r>
              <a:rPr lang="en-US" sz="2400" dirty="0"/>
              <a:t> de </a:t>
            </a:r>
            <a:r>
              <a:rPr lang="en-US" sz="2400" dirty="0" err="1"/>
              <a:t>décider</a:t>
            </a:r>
            <a:r>
              <a:rPr lang="en-US" sz="2400" dirty="0"/>
              <a:t>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Nous demander !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La </a:t>
            </a:r>
            <a:r>
              <a:rPr lang="en-US" sz="2400" dirty="0" err="1"/>
              <a:t>catégorie</a:t>
            </a:r>
            <a:r>
              <a:rPr lang="en-US" sz="2400" dirty="0"/>
              <a:t> ‘zoo’</a:t>
            </a:r>
          </a:p>
        </p:txBody>
      </p:sp>
      <p:sp>
        <p:nvSpPr>
          <p:cNvPr id="4" name="Donut 3"/>
          <p:cNvSpPr/>
          <p:nvPr/>
        </p:nvSpPr>
        <p:spPr>
          <a:xfrm>
            <a:off x="7487259" y="885742"/>
            <a:ext cx="1428845" cy="1440897"/>
          </a:xfrm>
          <a:prstGeom prst="donut">
            <a:avLst>
              <a:gd name="adj" fmla="val 705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206938" y="451514"/>
            <a:ext cx="0" cy="1982162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Arc 5"/>
          <p:cNvSpPr/>
          <p:nvPr/>
        </p:nvSpPr>
        <p:spPr>
          <a:xfrm flipH="1">
            <a:off x="8206938" y="885742"/>
            <a:ext cx="1435426" cy="1440896"/>
          </a:xfrm>
          <a:prstGeom prst="arc">
            <a:avLst>
              <a:gd name="adj1" fmla="val 16200000"/>
              <a:gd name="adj2" fmla="val 21564382"/>
            </a:avLst>
          </a:prstGeom>
          <a:ln>
            <a:solidFill>
              <a:srgbClr val="B50B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47938" y="516410"/>
            <a:ext cx="719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Trace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50126" y="2433676"/>
            <a:ext cx="174770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Detecteur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DBC4-3753-084B-A85A-391A694AE64B}" type="slidenum">
              <a:rPr lang="en-US" smtClean="0"/>
              <a:pPr/>
              <a:t>11</a:t>
            </a:fld>
            <a:r>
              <a:rPr lang="en-US"/>
              <a:t>/58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826670"/>
      </p:ext>
    </p:ext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9" name="Google Shape;179;p31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152401" y="1900500"/>
            <a:ext cx="8839199" cy="205472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1"/>
          <p:cNvSpPr txBox="1"/>
          <p:nvPr/>
        </p:nvSpPr>
        <p:spPr bwMode="auto">
          <a:xfrm>
            <a:off x="0" y="4430850"/>
            <a:ext cx="9144000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defRPr/>
            </a:pPr>
            <a:r>
              <a:rPr lang="fr" sz="2000" dirty="0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Composition de l’état final :</a:t>
            </a: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457200" indent="-342900" algn="just">
              <a:buClr>
                <a:srgbClr val="38761D"/>
              </a:buClr>
              <a:buSzPts val="1800"/>
              <a:buFont typeface="Cambria"/>
              <a:buChar char="-"/>
              <a:defRPr/>
            </a:pPr>
            <a:r>
              <a:rPr lang="fr" sz="2000" dirty="0">
                <a:solidFill>
                  <a:srgbClr val="38761D"/>
                </a:solidFill>
                <a:latin typeface="Cambria"/>
                <a:ea typeface="Cambria"/>
                <a:cs typeface="Cambria"/>
              </a:rPr>
              <a:t>e = électron.</a:t>
            </a:r>
            <a:endParaRPr sz="2000" dirty="0">
              <a:solidFill>
                <a:srgbClr val="38761D"/>
              </a:solidFill>
              <a:latin typeface="Cambria"/>
              <a:ea typeface="Cambria"/>
              <a:cs typeface="Cambria"/>
            </a:endParaRPr>
          </a:p>
          <a:p>
            <a:pPr marL="457200" indent="-342900" algn="just">
              <a:buClr>
                <a:srgbClr val="38761D"/>
              </a:buClr>
              <a:buSzPts val="1800"/>
              <a:buFont typeface="Cambria"/>
              <a:buChar char="-"/>
              <a:defRPr/>
            </a:pPr>
            <a:r>
              <a:rPr lang="fr" sz="2000" dirty="0" err="1">
                <a:solidFill>
                  <a:srgbClr val="38761D"/>
                </a:solidFill>
                <a:latin typeface="Cambria"/>
                <a:ea typeface="Cambria"/>
                <a:cs typeface="Cambria"/>
              </a:rPr>
              <a:t>μ</a:t>
            </a:r>
            <a:r>
              <a:rPr lang="fr" sz="2000" dirty="0">
                <a:solidFill>
                  <a:srgbClr val="38761D"/>
                </a:solidFill>
                <a:latin typeface="Cambria"/>
                <a:ea typeface="Cambria"/>
                <a:cs typeface="Cambria"/>
              </a:rPr>
              <a:t> = muon.</a:t>
            </a:r>
            <a:endParaRPr sz="2000" dirty="0">
              <a:solidFill>
                <a:srgbClr val="38761D"/>
              </a:solidFill>
              <a:latin typeface="Cambria"/>
              <a:ea typeface="Cambria"/>
              <a:cs typeface="Cambria"/>
            </a:endParaRPr>
          </a:p>
          <a:p>
            <a:pPr marL="457200" indent="-342900" algn="just">
              <a:buClr>
                <a:schemeClr val="dk1"/>
              </a:buClr>
              <a:buSzPts val="1800"/>
              <a:buFont typeface="Cambria"/>
              <a:buChar char="-"/>
              <a:defRPr/>
            </a:pPr>
            <a:r>
              <a:rPr lang="fr" sz="2000" dirty="0">
                <a:solidFill>
                  <a:srgbClr val="38761D"/>
                </a:solidFill>
                <a:latin typeface="Cambria"/>
                <a:ea typeface="Cambria"/>
                <a:cs typeface="Cambria"/>
              </a:rPr>
              <a:t>𝜈 = neutrino identifié comme MET dans le détecteur</a:t>
            </a:r>
            <a:r>
              <a:rPr lang="fr" sz="2000" dirty="0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 (</a:t>
            </a:r>
            <a:r>
              <a:rPr lang="fr" sz="2000" dirty="0">
                <a:solidFill>
                  <a:srgbClr val="CC0000"/>
                </a:solidFill>
                <a:latin typeface="Cambria"/>
                <a:ea typeface="Cambria"/>
                <a:cs typeface="Cambria"/>
              </a:rPr>
              <a:t>si l’impulsion transverse </a:t>
            </a:r>
            <a:r>
              <a:rPr lang="fr" sz="2000" dirty="0" err="1">
                <a:solidFill>
                  <a:srgbClr val="CC0000"/>
                </a:solidFill>
                <a:latin typeface="Cambria"/>
                <a:ea typeface="Cambria"/>
                <a:cs typeface="Cambria"/>
              </a:rPr>
              <a:t>p</a:t>
            </a:r>
            <a:r>
              <a:rPr lang="fr" sz="2000" baseline="-25000" dirty="0" err="1">
                <a:solidFill>
                  <a:srgbClr val="CC0000"/>
                </a:solidFill>
                <a:latin typeface="Cambria"/>
                <a:ea typeface="Cambria"/>
                <a:cs typeface="Cambria"/>
              </a:rPr>
              <a:t>T</a:t>
            </a:r>
            <a:r>
              <a:rPr lang="fr" sz="2000" dirty="0">
                <a:solidFill>
                  <a:srgbClr val="CC0000"/>
                </a:solidFill>
                <a:latin typeface="Cambria"/>
                <a:ea typeface="Cambria"/>
                <a:cs typeface="Cambria"/>
              </a:rPr>
              <a:t> (≈énergie) est inférieure à 20 </a:t>
            </a:r>
            <a:r>
              <a:rPr lang="fr" sz="2000" dirty="0" err="1">
                <a:solidFill>
                  <a:srgbClr val="CC0000"/>
                </a:solidFill>
                <a:latin typeface="Cambria"/>
                <a:ea typeface="Cambria"/>
                <a:cs typeface="Cambria"/>
              </a:rPr>
              <a:t>GeV</a:t>
            </a:r>
            <a:r>
              <a:rPr lang="fr" sz="2000" dirty="0">
                <a:solidFill>
                  <a:srgbClr val="CC0000"/>
                </a:solidFill>
                <a:latin typeface="Cambria"/>
                <a:ea typeface="Cambria"/>
                <a:cs typeface="Cambria"/>
              </a:rPr>
              <a:t>/c, il n’y a pas de neutrino dans l’état final</a:t>
            </a:r>
            <a:r>
              <a:rPr lang="fr" sz="2000" dirty="0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).</a:t>
            </a: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</p:txBody>
      </p:sp>
      <p:cxnSp>
        <p:nvCxnSpPr>
          <p:cNvPr id="181" name="Google Shape;181;p31"/>
          <p:cNvCxnSpPr/>
          <p:nvPr/>
        </p:nvCxnSpPr>
        <p:spPr bwMode="auto">
          <a:xfrm rot="10800000" flipH="1">
            <a:off x="2663200" y="3608300"/>
            <a:ext cx="424200" cy="907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3647C430-B3F7-1859-1061-07CCBE63F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Enregistrer les résultats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1" name="Google Shape;191;p32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152401" y="1900500"/>
            <a:ext cx="8839199" cy="2054726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2"/>
          <p:cNvSpPr txBox="1"/>
          <p:nvPr/>
        </p:nvSpPr>
        <p:spPr bwMode="auto">
          <a:xfrm>
            <a:off x="-150" y="4153651"/>
            <a:ext cx="5231400" cy="233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defRPr/>
            </a:pPr>
            <a:r>
              <a:rPr lang="fr" sz="2000" dirty="0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Origine de la particule avant désintégration :</a:t>
            </a: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457200" indent="-342900" algn="just">
              <a:buClr>
                <a:srgbClr val="38761D"/>
              </a:buClr>
              <a:buSzPts val="1800"/>
              <a:buFont typeface="Cambria"/>
              <a:buChar char="-"/>
              <a:defRPr/>
            </a:pPr>
            <a:r>
              <a:rPr lang="fr" sz="2000" dirty="0">
                <a:solidFill>
                  <a:srgbClr val="38761D"/>
                </a:solidFill>
                <a:latin typeface="Cambria"/>
                <a:ea typeface="Cambria"/>
                <a:cs typeface="Cambria"/>
              </a:rPr>
              <a:t>W+ = lepton chargé positivement + MET.</a:t>
            </a:r>
            <a:endParaRPr sz="2000" dirty="0">
              <a:solidFill>
                <a:srgbClr val="38761D"/>
              </a:solidFill>
              <a:latin typeface="Cambria"/>
              <a:ea typeface="Cambria"/>
              <a:cs typeface="Cambria"/>
            </a:endParaRPr>
          </a:p>
          <a:p>
            <a:pPr marL="457200" indent="-342900" algn="just">
              <a:buClr>
                <a:srgbClr val="38761D"/>
              </a:buClr>
              <a:buSzPts val="1800"/>
              <a:buFont typeface="Cambria"/>
              <a:buChar char="-"/>
              <a:defRPr/>
            </a:pPr>
            <a:r>
              <a:rPr lang="fr" sz="2000" dirty="0">
                <a:solidFill>
                  <a:srgbClr val="38761D"/>
                </a:solidFill>
                <a:latin typeface="Cambria"/>
                <a:ea typeface="Cambria"/>
                <a:cs typeface="Cambria"/>
              </a:rPr>
              <a:t>W- = lepton chargé négativement + MET.</a:t>
            </a:r>
            <a:endParaRPr sz="2000" dirty="0">
              <a:solidFill>
                <a:srgbClr val="38761D"/>
              </a:solidFill>
              <a:latin typeface="Cambria"/>
              <a:ea typeface="Cambria"/>
              <a:cs typeface="Cambria"/>
            </a:endParaRPr>
          </a:p>
          <a:p>
            <a:pPr marL="457200" indent="-342900" algn="just">
              <a:buClr>
                <a:srgbClr val="38761D"/>
              </a:buClr>
              <a:buSzPts val="1800"/>
              <a:buFont typeface="Cambria"/>
              <a:buChar char="-"/>
              <a:defRPr/>
            </a:pPr>
            <a:r>
              <a:rPr lang="fr" sz="2000" dirty="0">
                <a:solidFill>
                  <a:srgbClr val="38761D"/>
                </a:solidFill>
                <a:latin typeface="Cambria"/>
                <a:ea typeface="Cambria"/>
                <a:cs typeface="Cambria"/>
              </a:rPr>
              <a:t>W± = lepton sans identifier la charge + MET.</a:t>
            </a:r>
            <a:endParaRPr sz="2000" dirty="0">
              <a:solidFill>
                <a:srgbClr val="38761D"/>
              </a:solidFill>
              <a:latin typeface="Cambria"/>
              <a:ea typeface="Cambria"/>
              <a:cs typeface="Cambria"/>
            </a:endParaRPr>
          </a:p>
          <a:p>
            <a:pPr marL="457200" indent="-342900" algn="just">
              <a:buClr>
                <a:srgbClr val="38761D"/>
              </a:buClr>
              <a:buSzPts val="1800"/>
              <a:buFont typeface="Cambria"/>
              <a:buChar char="-"/>
              <a:defRPr/>
            </a:pPr>
            <a:r>
              <a:rPr lang="fr" sz="2000" dirty="0">
                <a:solidFill>
                  <a:srgbClr val="38761D"/>
                </a:solidFill>
                <a:latin typeface="Cambria"/>
                <a:ea typeface="Cambria"/>
                <a:cs typeface="Cambria"/>
              </a:rPr>
              <a:t>Z/H = deux ou quatre leptons.</a:t>
            </a:r>
            <a:endParaRPr sz="2000" dirty="0">
              <a:solidFill>
                <a:srgbClr val="38761D"/>
              </a:solidFill>
              <a:latin typeface="Cambria"/>
              <a:ea typeface="Cambria"/>
              <a:cs typeface="Cambria"/>
            </a:endParaRPr>
          </a:p>
          <a:p>
            <a:pPr marL="457200" indent="-342900" algn="just">
              <a:buClr>
                <a:srgbClr val="CC0000"/>
              </a:buClr>
              <a:buSzPts val="1800"/>
              <a:buFont typeface="Cambria"/>
              <a:buChar char="-"/>
              <a:defRPr/>
            </a:pPr>
            <a:r>
              <a:rPr lang="fr" sz="2000" dirty="0">
                <a:solidFill>
                  <a:srgbClr val="CC0000"/>
                </a:solidFill>
                <a:latin typeface="Cambria"/>
                <a:ea typeface="Cambria"/>
                <a:cs typeface="Cambria"/>
              </a:rPr>
              <a:t>Zoo = état final non identifié.</a:t>
            </a:r>
            <a:endParaRPr sz="2000" dirty="0">
              <a:solidFill>
                <a:srgbClr val="CC0000"/>
              </a:solidFill>
              <a:latin typeface="Cambria"/>
              <a:ea typeface="Cambria"/>
              <a:cs typeface="Cambria"/>
            </a:endParaRPr>
          </a:p>
        </p:txBody>
      </p:sp>
      <p:cxnSp>
        <p:nvCxnSpPr>
          <p:cNvPr id="193" name="Google Shape;193;p32"/>
          <p:cNvCxnSpPr/>
          <p:nvPr/>
        </p:nvCxnSpPr>
        <p:spPr bwMode="auto">
          <a:xfrm rot="10800000" flipH="1">
            <a:off x="4470375" y="3681251"/>
            <a:ext cx="563400" cy="592799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4" name="Google Shape;194;p32"/>
          <p:cNvCxnSpPr/>
          <p:nvPr/>
        </p:nvCxnSpPr>
        <p:spPr bwMode="auto">
          <a:xfrm rot="10800000" flipH="1">
            <a:off x="6804350" y="3191400"/>
            <a:ext cx="351300" cy="114120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5" name="Google Shape;195;p32"/>
          <p:cNvSpPr txBox="1"/>
          <p:nvPr/>
        </p:nvSpPr>
        <p:spPr bwMode="auto">
          <a:xfrm>
            <a:off x="5231250" y="4274050"/>
            <a:ext cx="391260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defRPr/>
            </a:pPr>
            <a:r>
              <a:rPr lang="fr" sz="2000">
                <a:solidFill>
                  <a:srgbClr val="38761D"/>
                </a:solidFill>
                <a:latin typeface="Cambria"/>
                <a:ea typeface="Cambria"/>
                <a:cs typeface="Cambria"/>
              </a:rPr>
              <a:t>Masse de la particule à l’origine d’un état final avec plusieurs leptons.</a:t>
            </a:r>
            <a:endParaRPr sz="2000">
              <a:solidFill>
                <a:srgbClr val="38761D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9A438E5-648A-C45C-481E-33307F933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Enregistrer les résultats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" name="Google Shape;205;p33"/>
          <p:cNvPicPr/>
          <p:nvPr/>
        </p:nvPicPr>
        <p:blipFill>
          <a:blip r:embed="rId3">
            <a:alphaModFix/>
          </a:blip>
          <a:srcRect/>
          <a:stretch/>
        </p:blipFill>
        <p:spPr bwMode="auto">
          <a:xfrm>
            <a:off x="0" y="2586301"/>
            <a:ext cx="4132530" cy="3414451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3"/>
          <p:cNvSpPr txBox="1"/>
          <p:nvPr/>
        </p:nvSpPr>
        <p:spPr bwMode="auto">
          <a:xfrm>
            <a:off x="0" y="1323161"/>
            <a:ext cx="91440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defRPr/>
            </a:pPr>
            <a:r>
              <a:rPr lang="fr" sz="2000" dirty="0">
                <a:latin typeface="Cambria"/>
                <a:ea typeface="Cambria"/>
                <a:cs typeface="Cambria"/>
              </a:rPr>
              <a:t>Les masses des particules à l’origine d’un état final avec plusieurs leptons sont automatiquement remplis dans les histogrammes suivants.</a:t>
            </a:r>
            <a:endParaRPr sz="2000" dirty="0">
              <a:solidFill>
                <a:srgbClr val="38761D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id="207" name="Google Shape;207;p33"/>
          <p:cNvSpPr txBox="1"/>
          <p:nvPr/>
        </p:nvSpPr>
        <p:spPr bwMode="auto">
          <a:xfrm>
            <a:off x="4132525" y="2947495"/>
            <a:ext cx="31032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defRPr/>
            </a:pPr>
            <a:r>
              <a:rPr lang="fr" sz="2000" dirty="0">
                <a:solidFill>
                  <a:srgbClr val="38761D"/>
                </a:solidFill>
                <a:latin typeface="Cambria"/>
                <a:ea typeface="Cambria"/>
                <a:cs typeface="Cambria"/>
              </a:rPr>
              <a:t>Etat final avec deux leptons.</a:t>
            </a:r>
            <a:endParaRPr sz="2000" dirty="0">
              <a:solidFill>
                <a:srgbClr val="38761D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id="208" name="Google Shape;208;p33"/>
          <p:cNvSpPr txBox="1"/>
          <p:nvPr/>
        </p:nvSpPr>
        <p:spPr bwMode="auto">
          <a:xfrm>
            <a:off x="4132525" y="4706846"/>
            <a:ext cx="32124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defRPr/>
            </a:pPr>
            <a:r>
              <a:rPr lang="fr" sz="2000">
                <a:solidFill>
                  <a:srgbClr val="38761D"/>
                </a:solidFill>
                <a:latin typeface="Cambria"/>
                <a:ea typeface="Cambria"/>
                <a:cs typeface="Cambria"/>
              </a:rPr>
              <a:t>Etat final avec quatre leptons.</a:t>
            </a:r>
            <a:endParaRPr sz="2000">
              <a:solidFill>
                <a:srgbClr val="38761D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id="209" name="Google Shape;209;p33"/>
          <p:cNvSpPr txBox="1"/>
          <p:nvPr/>
        </p:nvSpPr>
        <p:spPr bwMode="auto">
          <a:xfrm>
            <a:off x="499275" y="2376525"/>
            <a:ext cx="31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defRPr/>
            </a:pPr>
            <a:r>
              <a:rPr lang="fr">
                <a:solidFill>
                  <a:srgbClr val="CC0000"/>
                </a:solidFill>
                <a:latin typeface="Cambria"/>
                <a:ea typeface="Cambria"/>
                <a:cs typeface="Cambria"/>
              </a:rPr>
              <a:t>?</a:t>
            </a:r>
            <a:endParaRPr>
              <a:solidFill>
                <a:srgbClr val="CC0000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id="210" name="Google Shape;210;p33"/>
          <p:cNvSpPr txBox="1"/>
          <p:nvPr/>
        </p:nvSpPr>
        <p:spPr bwMode="auto">
          <a:xfrm>
            <a:off x="590175" y="2740525"/>
            <a:ext cx="31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defRPr/>
            </a:pPr>
            <a:r>
              <a:rPr lang="fr">
                <a:solidFill>
                  <a:srgbClr val="CC0000"/>
                </a:solidFill>
                <a:latin typeface="Cambria"/>
                <a:ea typeface="Cambria"/>
                <a:cs typeface="Cambria"/>
              </a:rPr>
              <a:t>?</a:t>
            </a:r>
            <a:endParaRPr>
              <a:solidFill>
                <a:srgbClr val="CC0000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id="211" name="Google Shape;211;p33"/>
          <p:cNvSpPr txBox="1"/>
          <p:nvPr/>
        </p:nvSpPr>
        <p:spPr bwMode="auto">
          <a:xfrm>
            <a:off x="3197475" y="2988800"/>
            <a:ext cx="31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defRPr/>
            </a:pPr>
            <a:r>
              <a:rPr lang="fr">
                <a:solidFill>
                  <a:srgbClr val="CC0000"/>
                </a:solidFill>
                <a:latin typeface="Cambria"/>
                <a:ea typeface="Cambria"/>
                <a:cs typeface="Cambria"/>
              </a:rPr>
              <a:t>?</a:t>
            </a:r>
            <a:endParaRPr>
              <a:solidFill>
                <a:srgbClr val="CC0000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id="212" name="Google Shape;212;p33"/>
          <p:cNvSpPr txBox="1"/>
          <p:nvPr/>
        </p:nvSpPr>
        <p:spPr bwMode="auto">
          <a:xfrm>
            <a:off x="499275" y="4233950"/>
            <a:ext cx="31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defRPr/>
            </a:pPr>
            <a:r>
              <a:rPr lang="fr">
                <a:solidFill>
                  <a:srgbClr val="CC0000"/>
                </a:solidFill>
                <a:latin typeface="Cambria"/>
                <a:ea typeface="Cambria"/>
                <a:cs typeface="Cambria"/>
              </a:rPr>
              <a:t>?</a:t>
            </a:r>
            <a:endParaRPr>
              <a:solidFill>
                <a:srgbClr val="CC0000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id="213" name="Google Shape;213;p33"/>
          <p:cNvSpPr txBox="1"/>
          <p:nvPr/>
        </p:nvSpPr>
        <p:spPr bwMode="auto">
          <a:xfrm>
            <a:off x="811275" y="4317200"/>
            <a:ext cx="31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defRPr/>
            </a:pPr>
            <a:r>
              <a:rPr lang="fr">
                <a:solidFill>
                  <a:srgbClr val="CC0000"/>
                </a:solidFill>
                <a:latin typeface="Cambria"/>
                <a:ea typeface="Cambria"/>
                <a:cs typeface="Cambria"/>
              </a:rPr>
              <a:t>?</a:t>
            </a:r>
            <a:endParaRPr>
              <a:solidFill>
                <a:srgbClr val="CC0000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id="214" name="Google Shape;214;p33"/>
          <p:cNvSpPr txBox="1"/>
          <p:nvPr/>
        </p:nvSpPr>
        <p:spPr bwMode="auto">
          <a:xfrm>
            <a:off x="1803825" y="4695650"/>
            <a:ext cx="31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defRPr/>
            </a:pPr>
            <a:r>
              <a:rPr lang="fr">
                <a:solidFill>
                  <a:srgbClr val="CC0000"/>
                </a:solidFill>
                <a:latin typeface="Cambria"/>
                <a:ea typeface="Cambria"/>
                <a:cs typeface="Cambria"/>
              </a:rPr>
              <a:t>?</a:t>
            </a:r>
            <a:endParaRPr>
              <a:solidFill>
                <a:srgbClr val="CC0000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856B171-947A-2D00-5B3B-17E6DBD3B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Enregistrer les résultats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1" name="Google Shape;221;p34"/>
          <p:cNvSpPr txBox="1"/>
          <p:nvPr/>
        </p:nvSpPr>
        <p:spPr bwMode="auto">
          <a:xfrm>
            <a:off x="0" y="1588994"/>
            <a:ext cx="9144000" cy="418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defRPr/>
            </a:pPr>
            <a:r>
              <a:rPr lang="fr" sz="2000" dirty="0">
                <a:latin typeface="Cambria"/>
                <a:ea typeface="Cambria"/>
                <a:cs typeface="Cambria"/>
              </a:rPr>
              <a:t>Procédure à suivre :</a:t>
            </a:r>
            <a:endParaRPr sz="2000" dirty="0">
              <a:latin typeface="Cambria"/>
              <a:ea typeface="Cambria"/>
              <a:cs typeface="Cambria"/>
            </a:endParaRPr>
          </a:p>
          <a:p>
            <a:pPr marL="457200" indent="-342900" algn="just">
              <a:buSzPts val="1800"/>
              <a:buFont typeface="Cambria"/>
              <a:buChar char="-"/>
              <a:defRPr/>
            </a:pPr>
            <a:r>
              <a:rPr lang="fr" sz="2000" dirty="0">
                <a:latin typeface="Cambria"/>
                <a:ea typeface="Cambria"/>
                <a:cs typeface="Cambria"/>
              </a:rPr>
              <a:t>Identifier pour chaque état final la nature des particules, leur charge si besoin, la nature de la particule à l’origine de la désintégration et sa masse si besoin.</a:t>
            </a:r>
            <a:endParaRPr sz="2000" dirty="0">
              <a:latin typeface="Cambria"/>
              <a:ea typeface="Cambria"/>
              <a:cs typeface="Cambria"/>
            </a:endParaRPr>
          </a:p>
          <a:p>
            <a:pPr marL="457200" indent="-342900" algn="just">
              <a:buSzPts val="1800"/>
              <a:buFont typeface="Cambria"/>
              <a:buChar char="-"/>
              <a:defRPr/>
            </a:pPr>
            <a:r>
              <a:rPr lang="fr" sz="2000" dirty="0">
                <a:latin typeface="Cambria"/>
                <a:ea typeface="Cambria"/>
                <a:cs typeface="Cambria"/>
              </a:rPr>
              <a:t>Compléter les données.</a:t>
            </a:r>
            <a:endParaRPr sz="2000" dirty="0">
              <a:latin typeface="Cambria"/>
              <a:ea typeface="Cambria"/>
              <a:cs typeface="Cambria"/>
            </a:endParaRPr>
          </a:p>
          <a:p>
            <a:pPr marL="457200" indent="-342900" algn="just">
              <a:buSzPts val="1800"/>
              <a:buFont typeface="Cambria"/>
              <a:buChar char="-"/>
              <a:defRPr/>
            </a:pPr>
            <a:r>
              <a:rPr lang="fr" sz="2000" dirty="0">
                <a:latin typeface="Cambria"/>
                <a:ea typeface="Cambria"/>
                <a:cs typeface="Cambria"/>
              </a:rPr>
              <a:t>Passer à l’état final suivant.</a:t>
            </a:r>
            <a:endParaRPr sz="2000" dirty="0">
              <a:latin typeface="Cambria"/>
              <a:ea typeface="Cambria"/>
              <a:cs typeface="Cambria"/>
            </a:endParaRPr>
          </a:p>
          <a:p>
            <a:pPr algn="just">
              <a:defRPr/>
            </a:pPr>
            <a:endParaRPr sz="2000" dirty="0">
              <a:latin typeface="Cambria"/>
              <a:ea typeface="Cambria"/>
              <a:cs typeface="Cambria"/>
            </a:endParaRPr>
          </a:p>
          <a:p>
            <a:pPr algn="just">
              <a:defRPr/>
            </a:pPr>
            <a:r>
              <a:rPr lang="fr" sz="2000" dirty="0">
                <a:latin typeface="Cambria"/>
                <a:ea typeface="Cambria"/>
                <a:cs typeface="Cambria"/>
              </a:rPr>
              <a:t>Résultats calculés automatiquement:</a:t>
            </a:r>
            <a:endParaRPr sz="2000" dirty="0">
              <a:latin typeface="Cambria"/>
              <a:ea typeface="Cambria"/>
              <a:cs typeface="Cambria"/>
            </a:endParaRPr>
          </a:p>
          <a:p>
            <a:pPr marL="457200" indent="-342900" algn="just">
              <a:buSzPts val="1800"/>
              <a:buFont typeface="Cambria"/>
              <a:buChar char="-"/>
              <a:defRPr/>
            </a:pPr>
            <a:r>
              <a:rPr lang="fr" sz="2000" dirty="0">
                <a:latin typeface="Cambria"/>
                <a:ea typeface="Cambria"/>
                <a:cs typeface="Cambria"/>
              </a:rPr>
              <a:t>Histogrammes des masses des particules.</a:t>
            </a:r>
            <a:endParaRPr sz="2000" dirty="0">
              <a:latin typeface="Cambria"/>
              <a:ea typeface="Cambria"/>
              <a:cs typeface="Cambria"/>
            </a:endParaRPr>
          </a:p>
          <a:p>
            <a:pPr algn="just">
              <a:defRPr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457200" indent="-342900" algn="just">
              <a:buSzPts val="1800"/>
              <a:buFont typeface="Cambria"/>
              <a:buChar char="-"/>
              <a:defRPr/>
            </a:pPr>
            <a:r>
              <a:rPr lang="fr" sz="2000" dirty="0">
                <a:latin typeface="Cambria"/>
                <a:ea typeface="Cambria"/>
                <a:cs typeface="Cambria"/>
              </a:rPr>
              <a:t>Rapport				.</a:t>
            </a:r>
            <a:endParaRPr sz="2000" dirty="0">
              <a:latin typeface="Cambria"/>
              <a:ea typeface="Cambria"/>
              <a:cs typeface="Cambria"/>
            </a:endParaRPr>
          </a:p>
          <a:p>
            <a:pPr algn="just">
              <a:defRPr/>
            </a:pPr>
            <a:r>
              <a:rPr lang="fr" sz="2000" dirty="0">
                <a:latin typeface="Cambria"/>
                <a:ea typeface="Cambria"/>
                <a:cs typeface="Cambria"/>
              </a:rPr>
              <a:t>			  </a:t>
            </a: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algn="just">
              <a:defRPr/>
            </a:pPr>
            <a:r>
              <a:rPr lang="fr" sz="2000" dirty="0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			  </a:t>
            </a: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457200" indent="-342900" algn="just">
              <a:buClr>
                <a:schemeClr val="dk1"/>
              </a:buClr>
              <a:buSzPts val="1800"/>
              <a:buFont typeface="Cambria"/>
              <a:buChar char="-"/>
              <a:defRPr/>
            </a:pPr>
            <a:r>
              <a:rPr lang="fr" sz="2000" dirty="0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Rapport		  .</a:t>
            </a: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id="222" name="Google Shape;222;p34"/>
          <p:cNvSpPr txBox="1"/>
          <p:nvPr/>
        </p:nvSpPr>
        <p:spPr bwMode="auto">
          <a:xfrm>
            <a:off x="1500076" y="4149150"/>
            <a:ext cx="1343099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defRPr/>
            </a:pPr>
            <a:r>
              <a:rPr lang="fr">
                <a:latin typeface="Cambria"/>
                <a:ea typeface="Cambria"/>
                <a:cs typeface="Cambria"/>
              </a:rPr>
              <a:t>W	     </a:t>
            </a:r>
            <a:r>
              <a:rPr lang="fr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e+𝜈</a:t>
            </a:r>
            <a:endParaRPr>
              <a:latin typeface="Cambria"/>
              <a:ea typeface="Cambria"/>
              <a:cs typeface="Cambria"/>
            </a:endParaRPr>
          </a:p>
        </p:txBody>
      </p:sp>
      <p:sp>
        <p:nvSpPr>
          <p:cNvPr id="223" name="Google Shape;223;p34"/>
          <p:cNvSpPr txBox="1"/>
          <p:nvPr/>
        </p:nvSpPr>
        <p:spPr bwMode="auto">
          <a:xfrm>
            <a:off x="1500076" y="4510350"/>
            <a:ext cx="1343099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defRPr/>
            </a:pPr>
            <a:r>
              <a:rPr lang="fr">
                <a:latin typeface="Cambria"/>
                <a:ea typeface="Cambria"/>
                <a:cs typeface="Cambria"/>
              </a:rPr>
              <a:t>W	     </a:t>
            </a:r>
            <a:r>
              <a:rPr lang="fr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μ+𝜈</a:t>
            </a:r>
            <a:endParaRPr>
              <a:latin typeface="Cambria"/>
              <a:ea typeface="Cambria"/>
              <a:cs typeface="Cambria"/>
            </a:endParaRPr>
          </a:p>
        </p:txBody>
      </p:sp>
      <p:cxnSp>
        <p:nvCxnSpPr>
          <p:cNvPr id="227" name="Google Shape;227;p34"/>
          <p:cNvCxnSpPr/>
          <p:nvPr/>
        </p:nvCxnSpPr>
        <p:spPr bwMode="auto">
          <a:xfrm rot="10800000" flipH="1">
            <a:off x="1869350" y="4398100"/>
            <a:ext cx="424500" cy="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8" name="Google Shape;228;p34"/>
          <p:cNvCxnSpPr/>
          <p:nvPr/>
        </p:nvCxnSpPr>
        <p:spPr bwMode="auto">
          <a:xfrm rot="10800000" flipH="1">
            <a:off x="1869350" y="4740750"/>
            <a:ext cx="424500" cy="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9" name="Google Shape;229;p34"/>
          <p:cNvCxnSpPr/>
          <p:nvPr/>
        </p:nvCxnSpPr>
        <p:spPr bwMode="auto">
          <a:xfrm>
            <a:off x="1561925" y="4569875"/>
            <a:ext cx="1206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34"/>
          <p:cNvCxnSpPr/>
          <p:nvPr/>
        </p:nvCxnSpPr>
        <p:spPr bwMode="auto">
          <a:xfrm rot="10800000" flipH="1">
            <a:off x="1529325" y="5390550"/>
            <a:ext cx="432300" cy="3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1" name="Google Shape;231;p34"/>
          <p:cNvSpPr txBox="1"/>
          <p:nvPr/>
        </p:nvSpPr>
        <p:spPr bwMode="auto">
          <a:xfrm>
            <a:off x="1471125" y="4972050"/>
            <a:ext cx="54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defRPr/>
            </a:pPr>
            <a:r>
              <a:rPr lang="fr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W+</a:t>
            </a:r>
            <a:endParaRPr>
              <a:latin typeface="Cambria"/>
              <a:ea typeface="Cambria"/>
              <a:cs typeface="Cambria"/>
            </a:endParaRPr>
          </a:p>
        </p:txBody>
      </p:sp>
      <p:sp>
        <p:nvSpPr>
          <p:cNvPr id="232" name="Google Shape;232;p34"/>
          <p:cNvSpPr txBox="1"/>
          <p:nvPr/>
        </p:nvSpPr>
        <p:spPr bwMode="auto">
          <a:xfrm>
            <a:off x="1500075" y="5313025"/>
            <a:ext cx="54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defRPr/>
            </a:pPr>
            <a:r>
              <a:rPr lang="fr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W-</a:t>
            </a:r>
            <a:endParaRPr>
              <a:latin typeface="Cambria"/>
              <a:ea typeface="Cambria"/>
              <a:cs typeface="Cambria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D9DD9CA-7683-AC82-DF07-A5BBA18A7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Résumé de l’exercice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2" name="Google Shape;242;p35"/>
          <p:cNvSpPr txBox="1"/>
          <p:nvPr/>
        </p:nvSpPr>
        <p:spPr bwMode="auto">
          <a:xfrm>
            <a:off x="-150" y="1847400"/>
            <a:ext cx="9144000" cy="326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indent="-342900">
              <a:buClr>
                <a:schemeClr val="dk1"/>
              </a:buClr>
              <a:buSzPts val="1800"/>
              <a:buFont typeface="Cambria"/>
              <a:buChar char="-"/>
              <a:defRPr/>
            </a:pPr>
            <a:r>
              <a:rPr lang="fr" sz="2000" dirty="0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Première discussion des résultats entre nous.	  </a:t>
            </a:r>
            <a:br>
              <a:rPr lang="fr" sz="2000" dirty="0">
                <a:solidFill>
                  <a:schemeClr val="dk1"/>
                </a:solidFill>
                <a:latin typeface="Cambria"/>
                <a:ea typeface="Cambria"/>
                <a:cs typeface="Cambria"/>
              </a:rPr>
            </a:br>
            <a:r>
              <a:rPr lang="f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Wingdings" pitchFamily="2" charset="2"/>
              </a:rPr>
              <a:t> </a:t>
            </a:r>
            <a:r>
              <a:rPr lang="fr" sz="2000" dirty="0">
                <a:solidFill>
                  <a:srgbClr val="38761D"/>
                </a:solidFill>
                <a:latin typeface="Cambria"/>
                <a:ea typeface="Cambria"/>
                <a:cs typeface="Cambria"/>
              </a:rPr>
              <a:t>N’hésitez pas à poser toutes les questions que vous voulez !</a:t>
            </a:r>
            <a:endParaRPr sz="2000" dirty="0">
              <a:solidFill>
                <a:srgbClr val="38761D"/>
              </a:solidFill>
              <a:latin typeface="Cambria"/>
              <a:ea typeface="Cambria"/>
              <a:cs typeface="Cambria"/>
            </a:endParaRPr>
          </a:p>
          <a:p>
            <a:pPr marL="457200" indent="-342900">
              <a:buClr>
                <a:schemeClr val="dk1"/>
              </a:buClr>
              <a:buSzPts val="1800"/>
              <a:buFont typeface="Cambria"/>
              <a:buChar char="-"/>
              <a:defRPr/>
            </a:pPr>
            <a:r>
              <a:rPr lang="fr" sz="2000" dirty="0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Préparation des questions à poser aux autres instituts faisant le même exercice que nous.</a:t>
            </a: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457200" indent="-342900">
              <a:buClr>
                <a:schemeClr val="dk1"/>
              </a:buClr>
              <a:buSzPts val="1800"/>
              <a:buFont typeface="Cambria"/>
              <a:buChar char="-"/>
              <a:defRPr/>
            </a:pPr>
            <a:r>
              <a:rPr lang="fr" sz="2000" dirty="0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Sélection des questions à poser pour la visioconférence.</a:t>
            </a: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 marL="457200" indent="-342900">
              <a:buClr>
                <a:schemeClr val="dk1"/>
              </a:buClr>
              <a:buSzPts val="1800"/>
              <a:buFont typeface="Cambria"/>
              <a:buChar char="-"/>
              <a:defRPr/>
            </a:pPr>
            <a:r>
              <a:rPr lang="fr" sz="2000" dirty="0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Connexion avec les autres instituts : présentation et discussion des résultats, session questions/réponses, quiz sur la journée.</a:t>
            </a: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>
              <a:defRPr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  <a:p>
            <a:pPr>
              <a:defRPr/>
            </a:pPr>
            <a:r>
              <a:rPr lang="fr" sz="2000" dirty="0">
                <a:solidFill>
                  <a:srgbClr val="CC0000"/>
                </a:solidFill>
                <a:latin typeface="Cambria"/>
                <a:ea typeface="Cambria"/>
                <a:cs typeface="Cambria"/>
              </a:rPr>
              <a:t>Pour la discussion en visioconférence, nous avons besoin de deux/trois volontaires pour poser les questions en anglais (on vous aidera évidemment) !</a:t>
            </a:r>
            <a:endParaRPr sz="2000" dirty="0">
              <a:solidFill>
                <a:srgbClr val="CC0000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C63469D-D308-086F-FC75-A1D52AD34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Et ensuite 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50" name="Google Shape;250;p36"/>
          <p:cNvPicPr/>
          <p:nvPr/>
        </p:nvPicPr>
        <p:blipFill>
          <a:blip r:embed="rId3">
            <a:alphaModFix/>
          </a:blip>
          <a:srcRect r="21972"/>
          <a:stretch/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6"/>
          <p:cNvSpPr txBox="1"/>
          <p:nvPr/>
        </p:nvSpPr>
        <p:spPr bwMode="auto">
          <a:xfrm>
            <a:off x="0" y="2782500"/>
            <a:ext cx="9144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defRPr/>
            </a:pPr>
            <a:r>
              <a:rPr lang="fr" sz="3600">
                <a:solidFill>
                  <a:schemeClr val="lt1"/>
                </a:solidFill>
                <a:latin typeface="Cambria"/>
                <a:ea typeface="Cambria"/>
                <a:cs typeface="Cambria"/>
              </a:rPr>
              <a:t>Des questions ?</a:t>
            </a:r>
            <a:endParaRPr sz="3600">
              <a:solidFill>
                <a:schemeClr val="lt1"/>
              </a:solidFill>
              <a:latin typeface="Cambria"/>
              <a:ea typeface="Cambria"/>
              <a:cs typeface="Cambr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00088" y="1600200"/>
            <a:ext cx="8443912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err="1"/>
              <a:t>N’hésitez</a:t>
            </a:r>
            <a:r>
              <a:rPr lang="en-US" dirty="0"/>
              <a:t> </a:t>
            </a:r>
            <a:r>
              <a:rPr lang="en-US" i="1" dirty="0" err="1"/>
              <a:t>surtout</a:t>
            </a:r>
            <a:r>
              <a:rPr lang="en-US" dirty="0"/>
              <a:t> pas </a:t>
            </a:r>
            <a:r>
              <a:rPr lang="en-US" dirty="0" err="1"/>
              <a:t>à</a:t>
            </a:r>
            <a:r>
              <a:rPr lang="en-US" dirty="0"/>
              <a:t> nous demander de </a:t>
            </a:r>
            <a:r>
              <a:rPr lang="en-US" dirty="0" err="1"/>
              <a:t>l’aide</a:t>
            </a:r>
            <a:r>
              <a:rPr lang="en-US" dirty="0"/>
              <a:t> ! on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pour </a:t>
            </a:r>
            <a:r>
              <a:rPr lang="en-US" dirty="0" err="1"/>
              <a:t>ça</a:t>
            </a:r>
            <a:r>
              <a:rPr lang="en-US" dirty="0"/>
              <a:t> !</a:t>
            </a:r>
          </a:p>
          <a:p>
            <a:pPr>
              <a:spcBef>
                <a:spcPts val="0"/>
              </a:spcBef>
            </a:pPr>
            <a:r>
              <a:rPr lang="en-US" dirty="0" err="1"/>
              <a:t>Aucun</a:t>
            </a:r>
            <a:r>
              <a:rPr lang="en-US" dirty="0"/>
              <a:t> </a:t>
            </a:r>
            <a:r>
              <a:rPr lang="en-US" dirty="0" err="1"/>
              <a:t>d’entre</a:t>
            </a:r>
            <a:r>
              <a:rPr lang="en-US" dirty="0"/>
              <a:t> nous </a:t>
            </a:r>
            <a:r>
              <a:rPr lang="en-US" dirty="0" err="1"/>
              <a:t>n’a</a:t>
            </a:r>
            <a:r>
              <a:rPr lang="en-US" dirty="0"/>
              <a:t> </a:t>
            </a:r>
            <a:r>
              <a:rPr lang="en-US" dirty="0" err="1"/>
              <a:t>analysé</a:t>
            </a:r>
            <a:r>
              <a:rPr lang="en-US" dirty="0"/>
              <a:t> les </a:t>
            </a:r>
            <a:r>
              <a:rPr lang="en-US" dirty="0" err="1"/>
              <a:t>centaines</a:t>
            </a:r>
            <a:r>
              <a:rPr lang="en-US" dirty="0"/>
              <a:t> </a:t>
            </a:r>
            <a:r>
              <a:rPr lang="en-US" dirty="0" err="1"/>
              <a:t>d’événements</a:t>
            </a:r>
            <a:r>
              <a:rPr lang="en-US" dirty="0"/>
              <a:t>… Nous </a:t>
            </a:r>
            <a:r>
              <a:rPr lang="en-US" dirty="0" err="1"/>
              <a:t>n’avons</a:t>
            </a:r>
            <a:r>
              <a:rPr lang="en-US" dirty="0"/>
              <a:t> pas LA </a:t>
            </a:r>
            <a:r>
              <a:rPr lang="en-US" dirty="0" err="1"/>
              <a:t>réponse</a:t>
            </a:r>
            <a:r>
              <a:rPr lang="en-US" dirty="0"/>
              <a:t>, </a:t>
            </a:r>
            <a:r>
              <a:rPr lang="en-US" dirty="0" err="1"/>
              <a:t>mais</a:t>
            </a:r>
            <a:r>
              <a:rPr lang="en-US" dirty="0"/>
              <a:t> on en </a:t>
            </a:r>
            <a:r>
              <a:rPr lang="en-US" dirty="0" err="1"/>
              <a:t>sait</a:t>
            </a:r>
            <a:r>
              <a:rPr lang="en-US" dirty="0"/>
              <a:t> </a:t>
            </a:r>
            <a:r>
              <a:rPr lang="en-US" dirty="0" err="1"/>
              <a:t>suffisamment</a:t>
            </a:r>
            <a:r>
              <a:rPr lang="en-US" dirty="0"/>
              <a:t> pour </a:t>
            </a:r>
            <a:r>
              <a:rPr lang="en-US" dirty="0" err="1"/>
              <a:t>vous</a:t>
            </a:r>
            <a:r>
              <a:rPr lang="en-US" dirty="0"/>
              <a:t> aider</a:t>
            </a:r>
          </a:p>
          <a:p>
            <a:pPr>
              <a:spcBef>
                <a:spcPts val="0"/>
              </a:spcBef>
            </a:pPr>
            <a:r>
              <a:rPr lang="en-US" dirty="0" err="1"/>
              <a:t>Prenez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temps !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DBC4-3753-084B-A85A-391A694AE64B}" type="slidenum">
              <a:rPr lang="en-US" smtClean="0"/>
              <a:pPr/>
              <a:t>18</a:t>
            </a:fld>
            <a:r>
              <a:rPr lang="en-US"/>
              <a:t>/58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77861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 </a:t>
            </a:r>
            <a:r>
              <a:rPr lang="en-US" dirty="0" err="1"/>
              <a:t>pratique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Analyser</a:t>
            </a:r>
            <a:r>
              <a:rPr lang="en-US" dirty="0"/>
              <a:t> des </a:t>
            </a:r>
            <a:r>
              <a:rPr lang="en-US" b="1" dirty="0" err="1"/>
              <a:t>vraies</a:t>
            </a:r>
            <a:r>
              <a:rPr lang="en-US" b="1" dirty="0"/>
              <a:t> </a:t>
            </a:r>
            <a:r>
              <a:rPr lang="en-US" b="1" dirty="0" err="1"/>
              <a:t>données</a:t>
            </a:r>
            <a:r>
              <a:rPr lang="en-US" dirty="0"/>
              <a:t> de collisions proton-proton !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Étude</a:t>
            </a:r>
            <a:r>
              <a:rPr lang="en-US" dirty="0"/>
              <a:t> des </a:t>
            </a:r>
            <a:r>
              <a:rPr lang="en-US" dirty="0" err="1"/>
              <a:t>désintegrations</a:t>
            </a:r>
            <a:r>
              <a:rPr lang="en-US" dirty="0"/>
              <a:t> </a:t>
            </a:r>
            <a:r>
              <a:rPr lang="en-US" dirty="0" err="1"/>
              <a:t>leptoniques</a:t>
            </a:r>
            <a:r>
              <a:rPr lang="en-US" dirty="0"/>
              <a:t> des </a:t>
            </a:r>
            <a:r>
              <a:rPr lang="en-US" b="1" dirty="0"/>
              <a:t>bosons W/Z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b="1" dirty="0"/>
              <a:t>Masse du boson Z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b="1" dirty="0"/>
              <a:t>Rapport W</a:t>
            </a:r>
            <a:r>
              <a:rPr lang="en-US" b="1" baseline="30000" dirty="0"/>
              <a:t>+</a:t>
            </a:r>
            <a:r>
              <a:rPr lang="en-US" b="1" dirty="0"/>
              <a:t> / W</a:t>
            </a:r>
            <a:r>
              <a:rPr lang="en-US" b="1" baseline="30000" dirty="0"/>
              <a:t>-</a:t>
            </a:r>
            <a:endParaRPr lang="en-US" b="1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…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Comme</a:t>
            </a:r>
            <a:r>
              <a:rPr lang="en-US" dirty="0"/>
              <a:t> </a:t>
            </a:r>
            <a:r>
              <a:rPr lang="en-US" dirty="0" err="1"/>
              <a:t>souvent</a:t>
            </a:r>
            <a:r>
              <a:rPr lang="en-US" dirty="0"/>
              <a:t> en physique des </a:t>
            </a:r>
            <a:r>
              <a:rPr lang="en-US" dirty="0" err="1"/>
              <a:t>particules</a:t>
            </a:r>
            <a:r>
              <a:rPr lang="en-US" dirty="0"/>
              <a:t>, </a:t>
            </a:r>
            <a:r>
              <a:rPr lang="en-US" dirty="0" err="1"/>
              <a:t>il</a:t>
            </a:r>
            <a:r>
              <a:rPr lang="en-US" dirty="0"/>
              <a:t> nous </a:t>
            </a:r>
            <a:r>
              <a:rPr lang="en-US" dirty="0" err="1"/>
              <a:t>faut</a:t>
            </a:r>
            <a:r>
              <a:rPr lang="en-US" dirty="0"/>
              <a:t> de la </a:t>
            </a:r>
            <a:r>
              <a:rPr lang="en-US" b="1" dirty="0" err="1"/>
              <a:t>statistique</a:t>
            </a:r>
            <a:r>
              <a:rPr lang="en-US" dirty="0"/>
              <a:t>, </a:t>
            </a:r>
            <a:r>
              <a:rPr lang="en-US" dirty="0" err="1"/>
              <a:t>c’est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dire </a:t>
            </a:r>
            <a:r>
              <a:rPr lang="en-US" dirty="0" err="1"/>
              <a:t>étudier</a:t>
            </a:r>
            <a:r>
              <a:rPr lang="en-US" dirty="0"/>
              <a:t> beaucoup </a:t>
            </a:r>
            <a:r>
              <a:rPr lang="en-US" dirty="0" err="1"/>
              <a:t>d’événements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Chaque</a:t>
            </a:r>
            <a:r>
              <a:rPr lang="en-US" dirty="0"/>
              <a:t> </a:t>
            </a:r>
            <a:r>
              <a:rPr lang="en-US" dirty="0" err="1"/>
              <a:t>binôme</a:t>
            </a:r>
            <a:r>
              <a:rPr lang="en-US" dirty="0"/>
              <a:t> </a:t>
            </a:r>
            <a:r>
              <a:rPr lang="en-US" dirty="0" err="1"/>
              <a:t>analysera</a:t>
            </a:r>
            <a:r>
              <a:rPr lang="en-US" dirty="0"/>
              <a:t> un lot </a:t>
            </a:r>
            <a:r>
              <a:rPr lang="en-US" dirty="0" err="1"/>
              <a:t>d’événements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Visualisation</a:t>
            </a:r>
            <a:r>
              <a:rPr lang="en-US" dirty="0"/>
              <a:t> et identification des </a:t>
            </a:r>
            <a:r>
              <a:rPr lang="en-US" dirty="0" err="1"/>
              <a:t>événements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2DBC4-3753-084B-A85A-391A694AE64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6633CC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6633CC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/58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6633CC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23479563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Désintégration</a:t>
            </a:r>
            <a:r>
              <a:rPr lang="en-US" dirty="0"/>
              <a:t> des </a:t>
            </a:r>
            <a:br>
              <a:rPr lang="en-US" dirty="0"/>
            </a:br>
            <a:r>
              <a:rPr lang="en-US" dirty="0"/>
              <a:t>bosons W et 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5672138"/>
            <a:ext cx="8574088" cy="100647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err="1"/>
              <a:t>Désintégrations</a:t>
            </a:r>
            <a:r>
              <a:rPr lang="en-US" sz="2000" dirty="0"/>
              <a:t> </a:t>
            </a:r>
            <a:r>
              <a:rPr lang="en-US" sz="2000" dirty="0" err="1"/>
              <a:t>similaires</a:t>
            </a:r>
            <a:r>
              <a:rPr lang="en-US" sz="2000" dirty="0"/>
              <a:t> W</a:t>
            </a:r>
            <a:r>
              <a:rPr lang="en-US" sz="2000" baseline="30000" dirty="0"/>
              <a:t>+</a:t>
            </a:r>
            <a:r>
              <a:rPr lang="en-US" sz="2000" dirty="0"/>
              <a:t> / W</a:t>
            </a:r>
            <a:r>
              <a:rPr lang="en-US" sz="2000" baseline="30000" dirty="0"/>
              <a:t>-</a:t>
            </a:r>
            <a:r>
              <a:rPr lang="en-US" sz="2000" dirty="0"/>
              <a:t> (</a:t>
            </a:r>
            <a:r>
              <a:rPr lang="en-US" sz="2000" dirty="0" err="1"/>
              <a:t>changement</a:t>
            </a:r>
            <a:r>
              <a:rPr lang="en-US" sz="2000" dirty="0"/>
              <a:t> de </a:t>
            </a:r>
            <a:r>
              <a:rPr lang="en-US" sz="2000" dirty="0" err="1"/>
              <a:t>signe</a:t>
            </a:r>
            <a:r>
              <a:rPr lang="en-US" sz="2000" dirty="0"/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Il se </a:t>
            </a:r>
            <a:r>
              <a:rPr lang="en-US" sz="2000" dirty="0" err="1"/>
              <a:t>balade</a:t>
            </a:r>
            <a:r>
              <a:rPr lang="en-US" sz="2000" dirty="0"/>
              <a:t> </a:t>
            </a:r>
            <a:r>
              <a:rPr lang="en-US" sz="2000" dirty="0" err="1"/>
              <a:t>également</a:t>
            </a:r>
            <a:r>
              <a:rPr lang="en-US" sz="2000" dirty="0"/>
              <a:t> </a:t>
            </a:r>
            <a:r>
              <a:rPr lang="en-US" sz="2000" dirty="0" err="1"/>
              <a:t>quelques</a:t>
            </a:r>
            <a:r>
              <a:rPr lang="en-US" sz="2000" dirty="0"/>
              <a:t> </a:t>
            </a:r>
            <a:r>
              <a:rPr lang="en-US" sz="2000" dirty="0" err="1"/>
              <a:t>événements</a:t>
            </a:r>
            <a:r>
              <a:rPr lang="en-US" sz="2000" dirty="0"/>
              <a:t> ZZ, Attention </a:t>
            </a:r>
            <a:r>
              <a:rPr lang="en-US" sz="2000" dirty="0" err="1"/>
              <a:t>à</a:t>
            </a:r>
            <a:r>
              <a:rPr lang="en-US" sz="2000" dirty="0"/>
              <a:t> </a:t>
            </a:r>
            <a:r>
              <a:rPr lang="en-US" sz="2000" dirty="0" err="1"/>
              <a:t>bien</a:t>
            </a:r>
            <a:r>
              <a:rPr lang="en-US" sz="2000" dirty="0"/>
              <a:t> les identifier !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4662"/>
            <a:ext cx="9144000" cy="4106812"/>
          </a:xfrm>
          <a:prstGeom prst="rect">
            <a:avLst/>
          </a:prstGeom>
        </p:spPr>
      </p:pic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0" y="2705065"/>
          <a:ext cx="9144000" cy="759795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97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ACD">
                        <a:alpha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0" y="4292696"/>
          <a:ext cx="9144000" cy="1238778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387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ACD">
                        <a:alpha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2DBC4-3753-084B-A85A-391A694AE64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6633CC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6633CC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/58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6633CC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22345915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20"/>
            <a:ext cx="8229600" cy="790861"/>
          </a:xfrm>
        </p:spPr>
        <p:txBody>
          <a:bodyPr/>
          <a:lstStyle/>
          <a:p>
            <a:r>
              <a:rPr lang="en-US" dirty="0"/>
              <a:t>Pour </a:t>
            </a:r>
            <a:r>
              <a:rPr lang="en-US" dirty="0" err="1"/>
              <a:t>démarrer</a:t>
            </a:r>
            <a:r>
              <a:rPr lang="en-US" dirty="0"/>
              <a:t>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82550" y="842481"/>
            <a:ext cx="9144000" cy="53943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r-FR" sz="2000" dirty="0"/>
              <a:t>Répartissez vous par groupes de deux</a:t>
            </a:r>
          </a:p>
          <a:p>
            <a:pPr lvl="1">
              <a:spcBef>
                <a:spcPts val="0"/>
              </a:spcBef>
            </a:pPr>
            <a:r>
              <a:rPr lang="fr-FR" sz="2000" dirty="0"/>
              <a:t>Chaque groupe (numéroté N = 1-29) étudiera jusqu’à 100 événements</a:t>
            </a:r>
          </a:p>
          <a:p>
            <a:pPr lvl="1">
              <a:spcBef>
                <a:spcPts val="0"/>
              </a:spcBef>
            </a:pPr>
            <a:r>
              <a:rPr lang="fr-FR" sz="2000" dirty="0"/>
              <a:t>Une page web est ouverte (si perdue : recherche « </a:t>
            </a:r>
            <a:r>
              <a:rPr lang="fr-FR" sz="2000" dirty="0" err="1"/>
              <a:t>cima-wzh</a:t>
            </a:r>
            <a:r>
              <a:rPr lang="fr-FR" sz="2000" dirty="0"/>
              <a:t> »)</a:t>
            </a:r>
          </a:p>
          <a:p>
            <a:pPr lvl="1">
              <a:spcBef>
                <a:spcPts val="0"/>
              </a:spcBef>
            </a:pPr>
            <a:r>
              <a:rPr lang="fr-FR" sz="2000" dirty="0"/>
              <a:t>Choisir la date : CERN-26Mars2025</a:t>
            </a:r>
          </a:p>
          <a:p>
            <a:pPr lvl="1">
              <a:spcBef>
                <a:spcPts val="0"/>
              </a:spcBef>
            </a:pPr>
            <a:r>
              <a:rPr lang="fr-FR" sz="2000" dirty="0"/>
              <a:t>Remonter sur le haut de la page puis cliquez sur :</a:t>
            </a:r>
            <a:br>
              <a:rPr lang="fr-FR" sz="2000" dirty="0"/>
            </a:br>
            <a:r>
              <a:rPr lang="fr-FR" sz="2000" dirty="0"/>
              <a:t>ParisLPNHE_26mars25</a:t>
            </a:r>
          </a:p>
          <a:p>
            <a:pPr lvl="1">
              <a:spcBef>
                <a:spcPts val="0"/>
              </a:spcBef>
            </a:pPr>
            <a:r>
              <a:rPr lang="fr-FR" sz="2000" dirty="0"/>
              <a:t>Finalement choisissez 25.N  où N est le numéro de votre binôme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fr-FR" sz="2000" dirty="0">
                <a:sym typeface="Wingdings" pitchFamily="2" charset="2"/>
              </a:rPr>
              <a:t> Attention, ne pas prendre un autre numéro où les résultats seront faux pour toute la classe!</a:t>
            </a:r>
            <a:endParaRPr lang="fr-FR" sz="2000" dirty="0"/>
          </a:p>
          <a:p>
            <a:pPr marL="511175" indent="-514350">
              <a:spcBef>
                <a:spcPts val="0"/>
              </a:spcBef>
            </a:pPr>
            <a:r>
              <a:rPr lang="fr-FR" sz="2000" dirty="0"/>
              <a:t>En haut à droite, vous avez accès à l’</a:t>
            </a:r>
            <a:r>
              <a:rPr lang="fr-FR" sz="2000" dirty="0" err="1"/>
              <a:t>event</a:t>
            </a:r>
            <a:r>
              <a:rPr lang="fr-FR" sz="2000" dirty="0"/>
              <a:t> display </a:t>
            </a:r>
            <a:br>
              <a:rPr lang="fr-FR" sz="2000" dirty="0"/>
            </a:br>
            <a:r>
              <a:rPr lang="fr-FR" sz="2000" dirty="0"/>
              <a:t>(</a:t>
            </a:r>
            <a:r>
              <a:rPr lang="fr-FR" sz="2000" dirty="0" err="1"/>
              <a:t>cf</a:t>
            </a:r>
            <a:r>
              <a:rPr lang="fr-FR" sz="2000" dirty="0"/>
              <a:t> transparents suivant)</a:t>
            </a:r>
          </a:p>
          <a:p>
            <a:pPr marL="511175" indent="-514350">
              <a:spcBef>
                <a:spcPts val="0"/>
              </a:spcBef>
            </a:pPr>
            <a:r>
              <a:rPr lang="fr-FR" sz="2000" dirty="0"/>
              <a:t>Dans l’Event Display puis cliquez sur l’icône ouvrir un dossier </a:t>
            </a:r>
            <a:r>
              <a:rPr lang="fr-FR" sz="2000" dirty="0">
                <a:sym typeface="Wingdings" pitchFamily="2" charset="2"/>
              </a:rPr>
              <a:t> Choisir N25 puis </a:t>
            </a:r>
            <a:r>
              <a:rPr lang="fr-FR" sz="2000" dirty="0" err="1"/>
              <a:t>materclass_N.ig</a:t>
            </a:r>
            <a:r>
              <a:rPr lang="fr-FR" sz="2000" dirty="0"/>
              <a:t> correspondant au numéro du binôme</a:t>
            </a:r>
          </a:p>
          <a:p>
            <a:pPr marL="971550" lvl="1" indent="-514350">
              <a:spcBef>
                <a:spcPts val="0"/>
              </a:spcBef>
            </a:pPr>
            <a:r>
              <a:rPr lang="fr-FR" sz="2000" dirty="0"/>
              <a:t>Les rapports e/mu et W+/W- (après vos 100 événements) sont automatiquement  calculés</a:t>
            </a:r>
          </a:p>
          <a:p>
            <a:pPr marL="971550" lvl="1" indent="-514350">
              <a:spcBef>
                <a:spcPts val="0"/>
              </a:spcBef>
            </a:pPr>
            <a:r>
              <a:rPr lang="fr-FR" sz="2000" dirty="0"/>
              <a:t>Les onglets ‘</a:t>
            </a:r>
            <a:r>
              <a:rPr lang="fr-FR" sz="2000" dirty="0" err="1"/>
              <a:t>Massplot</a:t>
            </a:r>
            <a:r>
              <a:rPr lang="fr-FR" sz="2000" dirty="0"/>
              <a:t> ’ et ‘</a:t>
            </a:r>
            <a:r>
              <a:rPr lang="fr-FR" sz="2000" dirty="0" err="1"/>
              <a:t>Results</a:t>
            </a:r>
            <a:r>
              <a:rPr lang="fr-FR" sz="2000" dirty="0"/>
              <a:t>’ seront automatiquement remplit et seront utilisés en fin de séance.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DBC4-3753-084B-A85A-391A694AE64B}" type="slidenum">
              <a:rPr lang="en-US" smtClean="0"/>
              <a:pPr/>
              <a:t>4</a:t>
            </a:fld>
            <a:r>
              <a:rPr lang="en-US"/>
              <a:t>/58</a:t>
            </a:r>
            <a:endParaRPr lang="en-US" dirty="0"/>
          </a:p>
        </p:txBody>
      </p:sp>
      <p:pic>
        <p:nvPicPr>
          <p:cNvPr id="6" name="Image 5" descr="Une image contenant capture d’écran, texte, Police, nombre&#10;&#10;Description générée automatiquement">
            <a:extLst>
              <a:ext uri="{FF2B5EF4-FFF2-40B4-BE49-F238E27FC236}">
                <a16:creationId xmlns:a16="http://schemas.microsoft.com/office/drawing/2014/main" id="{584FB1C9-182A-27E7-18B0-2F6E31294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265" y="3931578"/>
            <a:ext cx="1308528" cy="59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41500"/>
      </p:ext>
    </p:ext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" name="Google Shape;121;p27"/>
          <p:cNvSpPr txBox="1"/>
          <p:nvPr/>
        </p:nvSpPr>
        <p:spPr bwMode="auto">
          <a:xfrm>
            <a:off x="0" y="1385063"/>
            <a:ext cx="914400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defRPr/>
            </a:pPr>
            <a:r>
              <a:rPr lang="fr" sz="2000" dirty="0">
                <a:latin typeface="Cambria"/>
                <a:ea typeface="Cambria"/>
                <a:cs typeface="Cambria"/>
              </a:rPr>
              <a:t>On présente l’état final sous la forme d’un </a:t>
            </a:r>
            <a:r>
              <a:rPr lang="fr" sz="2000" i="1" dirty="0" err="1">
                <a:latin typeface="Cambria"/>
                <a:ea typeface="Cambria"/>
                <a:cs typeface="Cambria"/>
              </a:rPr>
              <a:t>event</a:t>
            </a:r>
            <a:r>
              <a:rPr lang="fr" sz="2000" i="1" dirty="0">
                <a:latin typeface="Cambria"/>
                <a:ea typeface="Cambria"/>
                <a:cs typeface="Cambria"/>
              </a:rPr>
              <a:t> display</a:t>
            </a:r>
            <a:r>
              <a:rPr lang="fr" sz="2000" dirty="0">
                <a:latin typeface="Cambria"/>
                <a:ea typeface="Cambria"/>
                <a:cs typeface="Cambria"/>
              </a:rPr>
              <a:t>. Le détecteur et les différentes particules identifiées sont représentés en fonction de leur position dans l’espace.</a:t>
            </a:r>
            <a:endParaRPr sz="2000" dirty="0">
              <a:solidFill>
                <a:srgbClr val="38761D"/>
              </a:solidFill>
              <a:latin typeface="Cambria"/>
              <a:ea typeface="Cambria"/>
              <a:cs typeface="Cambria"/>
            </a:endParaRPr>
          </a:p>
        </p:txBody>
      </p:sp>
      <p:pic>
        <p:nvPicPr>
          <p:cNvPr id="123" name="Google Shape;123;p27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803888" y="2586300"/>
            <a:ext cx="7536228" cy="34144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C3846CD-EE0E-BF09-76C1-1148D559C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L’état final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0" name="Google Shape;130;p28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0" y="2757002"/>
            <a:ext cx="7536228" cy="324374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8"/>
          <p:cNvSpPr txBox="1"/>
          <p:nvPr/>
        </p:nvSpPr>
        <p:spPr bwMode="auto">
          <a:xfrm>
            <a:off x="-72069" y="1211189"/>
            <a:ext cx="91440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defRPr/>
            </a:pPr>
            <a:r>
              <a:rPr lang="fr" sz="2000" dirty="0">
                <a:latin typeface="Cambria"/>
                <a:ea typeface="Cambria"/>
                <a:cs typeface="Cambria"/>
              </a:rPr>
              <a:t>Chaque particule a sa propre couleur. </a:t>
            </a:r>
            <a:r>
              <a:rPr lang="fr" sz="2000" dirty="0">
                <a:solidFill>
                  <a:srgbClr val="38761D"/>
                </a:solidFill>
                <a:latin typeface="Cambria"/>
                <a:ea typeface="Cambria"/>
                <a:cs typeface="Cambria"/>
              </a:rPr>
              <a:t>On se met dans le plan transverse du détecteur (plan </a:t>
            </a:r>
            <a:r>
              <a:rPr lang="fr" sz="2000" dirty="0" err="1">
                <a:solidFill>
                  <a:srgbClr val="38761D"/>
                </a:solidFill>
                <a:latin typeface="Cambria"/>
                <a:ea typeface="Cambria"/>
                <a:cs typeface="Cambria"/>
              </a:rPr>
              <a:t>xy</a:t>
            </a:r>
            <a:r>
              <a:rPr lang="fr" sz="2000" dirty="0">
                <a:solidFill>
                  <a:srgbClr val="38761D"/>
                </a:solidFill>
                <a:latin typeface="Cambria"/>
                <a:ea typeface="Cambria"/>
                <a:cs typeface="Cambria"/>
              </a:rPr>
              <a:t>) pour mieux les identifier.</a:t>
            </a:r>
            <a:endParaRPr sz="2000" dirty="0">
              <a:solidFill>
                <a:srgbClr val="38761D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id="135" name="Google Shape;135;p28"/>
          <p:cNvSpPr txBox="1"/>
          <p:nvPr/>
        </p:nvSpPr>
        <p:spPr bwMode="auto">
          <a:xfrm>
            <a:off x="7619100" y="2261600"/>
            <a:ext cx="15249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defRPr/>
            </a:pPr>
            <a:r>
              <a:rPr lang="fr" sz="2000" dirty="0">
                <a:solidFill>
                  <a:srgbClr val="CC0000"/>
                </a:solidFill>
                <a:latin typeface="Cambria"/>
                <a:ea typeface="Cambria"/>
                <a:cs typeface="Cambria"/>
              </a:rPr>
              <a:t>Rouge = muon</a:t>
            </a:r>
            <a:endParaRPr sz="2000" dirty="0">
              <a:latin typeface="Cambria"/>
              <a:ea typeface="Cambria"/>
              <a:cs typeface="Cambria"/>
            </a:endParaRPr>
          </a:p>
        </p:txBody>
      </p:sp>
      <p:cxnSp>
        <p:nvCxnSpPr>
          <p:cNvPr id="136" name="Google Shape;136;p28"/>
          <p:cNvCxnSpPr>
            <a:stCxn id="135" idx="1"/>
          </p:cNvCxnSpPr>
          <p:nvPr/>
        </p:nvCxnSpPr>
        <p:spPr bwMode="auto">
          <a:xfrm flipH="1">
            <a:off x="5077800" y="2661695"/>
            <a:ext cx="2541300" cy="1414755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7" name="Google Shape;137;p28"/>
          <p:cNvSpPr txBox="1"/>
          <p:nvPr/>
        </p:nvSpPr>
        <p:spPr bwMode="auto">
          <a:xfrm>
            <a:off x="7547182" y="4006521"/>
            <a:ext cx="15249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defRPr/>
            </a:pPr>
            <a:r>
              <a:rPr lang="fr" sz="2000" dirty="0">
                <a:solidFill>
                  <a:srgbClr val="00B050"/>
                </a:solidFill>
                <a:latin typeface="Cambria"/>
                <a:ea typeface="Cambria"/>
                <a:cs typeface="Cambria"/>
              </a:rPr>
              <a:t>Vert = électron</a:t>
            </a:r>
            <a:endParaRPr sz="2000" dirty="0">
              <a:solidFill>
                <a:srgbClr val="00B050"/>
              </a:solidFill>
              <a:latin typeface="Cambria"/>
              <a:ea typeface="Cambria"/>
              <a:cs typeface="Cambria"/>
            </a:endParaRPr>
          </a:p>
        </p:txBody>
      </p:sp>
      <p:cxnSp>
        <p:nvCxnSpPr>
          <p:cNvPr id="138" name="Google Shape;138;p28"/>
          <p:cNvCxnSpPr>
            <a:cxnSpLocks/>
            <a:stCxn id="137" idx="1"/>
          </p:cNvCxnSpPr>
          <p:nvPr/>
        </p:nvCxnSpPr>
        <p:spPr bwMode="auto">
          <a:xfrm flipH="1" flipV="1">
            <a:off x="6348450" y="3771010"/>
            <a:ext cx="1198732" cy="635606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9" name="Google Shape;139;p28"/>
          <p:cNvSpPr txBox="1"/>
          <p:nvPr/>
        </p:nvSpPr>
        <p:spPr bwMode="auto">
          <a:xfrm>
            <a:off x="7515150" y="3072225"/>
            <a:ext cx="16287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defRPr/>
            </a:pPr>
            <a:r>
              <a:rPr lang="fr" sz="2000">
                <a:solidFill>
                  <a:srgbClr val="F1C232"/>
                </a:solidFill>
                <a:latin typeface="Cambria"/>
                <a:ea typeface="Cambria"/>
                <a:cs typeface="Cambria"/>
              </a:rPr>
              <a:t>Jaune = photon</a:t>
            </a:r>
            <a:endParaRPr sz="2000">
              <a:solidFill>
                <a:srgbClr val="F1C232"/>
              </a:solidFill>
              <a:latin typeface="Cambria"/>
              <a:ea typeface="Cambria"/>
              <a:cs typeface="Cambria"/>
            </a:endParaRPr>
          </a:p>
        </p:txBody>
      </p:sp>
      <p:cxnSp>
        <p:nvCxnSpPr>
          <p:cNvPr id="140" name="Google Shape;140;p28"/>
          <p:cNvCxnSpPr>
            <a:stCxn id="139" idx="1"/>
          </p:cNvCxnSpPr>
          <p:nvPr/>
        </p:nvCxnSpPr>
        <p:spPr bwMode="auto">
          <a:xfrm flipH="1">
            <a:off x="5045250" y="3472320"/>
            <a:ext cx="2469900" cy="749955"/>
          </a:xfrm>
          <a:prstGeom prst="straightConnector1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1" name="Google Shape;141;p28"/>
          <p:cNvSpPr txBox="1"/>
          <p:nvPr/>
        </p:nvSpPr>
        <p:spPr bwMode="auto">
          <a:xfrm>
            <a:off x="7515150" y="4768399"/>
            <a:ext cx="1628700" cy="172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defRPr/>
            </a:pPr>
            <a:r>
              <a:rPr lang="fr" sz="2000">
                <a:solidFill>
                  <a:srgbClr val="FF00FF"/>
                </a:solidFill>
                <a:latin typeface="Cambria"/>
                <a:ea typeface="Cambria"/>
                <a:cs typeface="Cambria"/>
              </a:rPr>
              <a:t>Violet = Energie transverse manquante (MET)</a:t>
            </a:r>
            <a:endParaRPr sz="2000">
              <a:solidFill>
                <a:srgbClr val="FF00FF"/>
              </a:solidFill>
              <a:latin typeface="Cambria"/>
              <a:ea typeface="Cambria"/>
              <a:cs typeface="Cambria"/>
            </a:endParaRPr>
          </a:p>
        </p:txBody>
      </p:sp>
      <p:cxnSp>
        <p:nvCxnSpPr>
          <p:cNvPr id="142" name="Google Shape;142;p28"/>
          <p:cNvCxnSpPr/>
          <p:nvPr/>
        </p:nvCxnSpPr>
        <p:spPr bwMode="auto">
          <a:xfrm rot="10800000">
            <a:off x="5048200" y="4361800"/>
            <a:ext cx="2495100" cy="6000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DC734C9C-1A0A-DF38-3699-151039DFA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Reconnaître les particules</a:t>
            </a: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9" name="Google Shape;149;p29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1613044" y="2023092"/>
            <a:ext cx="4356242" cy="434688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9"/>
          <p:cNvSpPr txBox="1"/>
          <p:nvPr/>
        </p:nvSpPr>
        <p:spPr bwMode="auto">
          <a:xfrm>
            <a:off x="0" y="1208762"/>
            <a:ext cx="91440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defRPr/>
            </a:pPr>
            <a:r>
              <a:rPr lang="fr" sz="2000" dirty="0">
                <a:solidFill>
                  <a:srgbClr val="CC0000"/>
                </a:solidFill>
                <a:latin typeface="Cambria"/>
                <a:ea typeface="Cambria"/>
                <a:cs typeface="Cambria"/>
              </a:rPr>
              <a:t>Les leptons (électrons/muons) ont leur propre charge : comment la déterminer ?</a:t>
            </a:r>
            <a:endParaRPr sz="2000" dirty="0">
              <a:solidFill>
                <a:srgbClr val="CC0000"/>
              </a:solidFill>
              <a:latin typeface="Cambria"/>
              <a:ea typeface="Cambria"/>
              <a:cs typeface="Cambria"/>
            </a:endParaRPr>
          </a:p>
          <a:p>
            <a:pPr algn="just">
              <a:defRPr/>
            </a:pPr>
            <a:r>
              <a:rPr lang="fr" sz="2000" dirty="0">
                <a:solidFill>
                  <a:srgbClr val="CC0000"/>
                </a:solidFill>
                <a:latin typeface="Cambria"/>
                <a:ea typeface="Cambria"/>
                <a:cs typeface="Cambria"/>
              </a:rPr>
              <a:t>	 </a:t>
            </a:r>
            <a:r>
              <a:rPr lang="fr" sz="2000" dirty="0">
                <a:solidFill>
                  <a:srgbClr val="38761D"/>
                </a:solidFill>
                <a:latin typeface="Cambria"/>
                <a:ea typeface="Cambria"/>
                <a:cs typeface="Cambria"/>
              </a:rPr>
              <a:t>Regarder la courbe de la trajectoire au centre du détecteur !</a:t>
            </a:r>
            <a:endParaRPr sz="2000" dirty="0">
              <a:solidFill>
                <a:srgbClr val="38761D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id="154" name="Google Shape;154;p29"/>
          <p:cNvSpPr txBox="1"/>
          <p:nvPr/>
        </p:nvSpPr>
        <p:spPr bwMode="auto">
          <a:xfrm>
            <a:off x="5845875" y="3391100"/>
            <a:ext cx="2948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defRPr/>
            </a:pPr>
            <a:r>
              <a:rPr lang="fr" sz="1600">
                <a:solidFill>
                  <a:srgbClr val="CC0000"/>
                </a:solidFill>
                <a:latin typeface="Cambria"/>
                <a:ea typeface="Cambria"/>
                <a:cs typeface="Cambria"/>
              </a:rPr>
              <a:t>Sens horaire = charge positive </a:t>
            </a:r>
            <a:endParaRPr sz="1600">
              <a:latin typeface="Cambria"/>
              <a:ea typeface="Cambria"/>
              <a:cs typeface="Cambria"/>
            </a:endParaRPr>
          </a:p>
        </p:txBody>
      </p:sp>
      <p:cxnSp>
        <p:nvCxnSpPr>
          <p:cNvPr id="155" name="Google Shape;155;p29"/>
          <p:cNvCxnSpPr>
            <a:stCxn id="154" idx="1"/>
          </p:cNvCxnSpPr>
          <p:nvPr/>
        </p:nvCxnSpPr>
        <p:spPr bwMode="auto">
          <a:xfrm flipH="1">
            <a:off x="4302075" y="3606650"/>
            <a:ext cx="1543800" cy="59430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6" name="Google Shape;156;p29"/>
          <p:cNvCxnSpPr/>
          <p:nvPr/>
        </p:nvCxnSpPr>
        <p:spPr bwMode="auto">
          <a:xfrm rot="10800000" flipH="1">
            <a:off x="89208" y="1769247"/>
            <a:ext cx="424500" cy="90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7" name="Google Shape;157;p29"/>
          <p:cNvSpPr txBox="1"/>
          <p:nvPr/>
        </p:nvSpPr>
        <p:spPr bwMode="auto">
          <a:xfrm>
            <a:off x="5845875" y="4019050"/>
            <a:ext cx="3343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defRPr/>
            </a:pPr>
            <a:r>
              <a:rPr lang="fr" sz="1600">
                <a:solidFill>
                  <a:srgbClr val="CC0000"/>
                </a:solidFill>
                <a:latin typeface="Cambria"/>
                <a:ea typeface="Cambria"/>
                <a:cs typeface="Cambria"/>
              </a:rPr>
              <a:t>Sens antihoraire = charge négative </a:t>
            </a:r>
            <a:endParaRPr sz="1600">
              <a:latin typeface="Cambria"/>
              <a:ea typeface="Cambria"/>
              <a:cs typeface="Cambria"/>
            </a:endParaRPr>
          </a:p>
        </p:txBody>
      </p:sp>
      <p:cxnSp>
        <p:nvCxnSpPr>
          <p:cNvPr id="158" name="Google Shape;158;p29"/>
          <p:cNvCxnSpPr>
            <a:cxnSpLocks/>
            <a:stCxn id="157" idx="1"/>
          </p:cNvCxnSpPr>
          <p:nvPr/>
        </p:nvCxnSpPr>
        <p:spPr bwMode="auto">
          <a:xfrm flipH="1">
            <a:off x="4037744" y="4234600"/>
            <a:ext cx="1808131" cy="229691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7CCC07A2-0CDE-A271-D956-0ED0552EC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/>
              <a:t>La charge des particules</a:t>
            </a:r>
          </a:p>
        </p:txBody>
      </p:sp>
      <p:sp>
        <p:nvSpPr>
          <p:cNvPr id="160" name="Google Shape;160;p29"/>
          <p:cNvSpPr txBox="1"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 lnSpcReduction="10000"/>
          </a:bodyPr>
          <a:lstStyle/>
          <a:p>
            <a:pPr>
              <a:defRPr/>
            </a:pPr>
            <a:fld id="{00000000-1234-1234-1234-123412341234}" type="slidenum">
              <a:rPr lang="fr">
                <a:solidFill>
                  <a:srgbClr val="0B5394"/>
                </a:solidFill>
                <a:latin typeface="Cambria"/>
                <a:ea typeface="Cambria"/>
                <a:cs typeface="Cambria"/>
              </a:rPr>
              <a:pPr>
                <a:defRPr/>
              </a:pPr>
              <a:t>7</a:t>
            </a:fld>
            <a:endParaRPr>
              <a:solidFill>
                <a:srgbClr val="0B5394"/>
              </a:solidFill>
              <a:latin typeface="Cambria"/>
              <a:ea typeface="Cambria"/>
              <a:cs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/>
          <p:nvPr/>
        </p:nvSpPr>
        <p:spPr bwMode="auto">
          <a:xfrm>
            <a:off x="-152" y="1056290"/>
            <a:ext cx="914400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defRPr/>
            </a:pPr>
            <a:r>
              <a:rPr lang="fr" sz="2000" dirty="0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Pour un état final avec plusieurs leptons, on peut remonter à la masse de la particule avant sa désintégration </a:t>
            </a:r>
            <a:r>
              <a:rPr lang="fr" sz="2000" dirty="0">
                <a:solidFill>
                  <a:srgbClr val="38761D"/>
                </a:solidFill>
                <a:latin typeface="Cambria"/>
                <a:ea typeface="Cambria"/>
                <a:cs typeface="Cambria"/>
              </a:rPr>
              <a:t>en cliquant sur la trajectoire des particules et appuyant sur “m”.</a:t>
            </a:r>
            <a:endParaRPr sz="2000" dirty="0">
              <a:solidFill>
                <a:srgbClr val="38761D"/>
              </a:solidFill>
              <a:latin typeface="Cambria"/>
              <a:ea typeface="Cambria"/>
              <a:cs typeface="Cambria"/>
            </a:endParaRPr>
          </a:p>
        </p:txBody>
      </p:sp>
      <p:pic>
        <p:nvPicPr>
          <p:cNvPr id="169" name="Google Shape;169;p30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863029" y="2199290"/>
            <a:ext cx="7654247" cy="41912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8850E1A-A6E3-9B8E-3FBD-0CEA8EFA6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La masse des particules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3-03-20 at 15.49.38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9004"/>
            <a:ext cx="9144000" cy="49608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 </a:t>
            </a:r>
            <a:r>
              <a:rPr lang="en-US" dirty="0" err="1"/>
              <a:t>pratique</a:t>
            </a:r>
            <a:r>
              <a:rPr lang="en-US" dirty="0"/>
              <a:t> …</a:t>
            </a:r>
          </a:p>
        </p:txBody>
      </p:sp>
      <p:sp>
        <p:nvSpPr>
          <p:cNvPr id="6" name="Curved Left Arrow 5"/>
          <p:cNvSpPr/>
          <p:nvPr/>
        </p:nvSpPr>
        <p:spPr>
          <a:xfrm rot="21315653">
            <a:off x="6505673" y="3075933"/>
            <a:ext cx="1791744" cy="1163363"/>
          </a:xfrm>
          <a:prstGeom prst="curvedLeftArrow">
            <a:avLst>
              <a:gd name="adj1" fmla="val 9693"/>
              <a:gd name="adj2" fmla="val 50000"/>
              <a:gd name="adj3" fmla="val 26599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Left Arrow 6"/>
          <p:cNvSpPr/>
          <p:nvPr/>
        </p:nvSpPr>
        <p:spPr>
          <a:xfrm rot="9970643" flipV="1">
            <a:off x="3153941" y="3633340"/>
            <a:ext cx="1841049" cy="1154264"/>
          </a:xfrm>
          <a:prstGeom prst="curvedLeftArrow">
            <a:avLst>
              <a:gd name="adj1" fmla="val 9693"/>
              <a:gd name="adj2" fmla="val 50000"/>
              <a:gd name="adj3" fmla="val 26599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36626" y="3843237"/>
            <a:ext cx="117590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4"/>
                </a:solidFill>
              </a:rPr>
              <a:t>Faisceau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036842" y="2011973"/>
            <a:ext cx="1005870" cy="2011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036842" y="2540116"/>
            <a:ext cx="1005870" cy="19616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124904" y="2540116"/>
            <a:ext cx="917808" cy="28670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42712" y="1843840"/>
            <a:ext cx="264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Affichage</a:t>
            </a:r>
            <a:r>
              <a:rPr lang="en-US" dirty="0">
                <a:solidFill>
                  <a:schemeClr val="accent1"/>
                </a:solidFill>
              </a:rPr>
              <a:t> du </a:t>
            </a:r>
            <a:r>
              <a:rPr lang="en-US" dirty="0" err="1">
                <a:solidFill>
                  <a:schemeClr val="accent1"/>
                </a:solidFill>
              </a:rPr>
              <a:t>détecteur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2711" y="2355450"/>
            <a:ext cx="3608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Affichage</a:t>
            </a:r>
            <a:r>
              <a:rPr lang="en-US" dirty="0">
                <a:solidFill>
                  <a:schemeClr val="accent1"/>
                </a:solidFill>
              </a:rPr>
              <a:t> du passage des </a:t>
            </a:r>
            <a:r>
              <a:rPr lang="en-US" dirty="0" err="1">
                <a:solidFill>
                  <a:schemeClr val="accent1"/>
                </a:solidFill>
              </a:rPr>
              <a:t>particules</a:t>
            </a:r>
            <a:r>
              <a:rPr lang="en-US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42712" y="2819239"/>
            <a:ext cx="4111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Affichage</a:t>
            </a:r>
            <a:r>
              <a:rPr lang="en-US" dirty="0">
                <a:solidFill>
                  <a:schemeClr val="accent1"/>
                </a:solidFill>
              </a:rPr>
              <a:t> des </a:t>
            </a:r>
            <a:r>
              <a:rPr lang="en-US" dirty="0" err="1">
                <a:solidFill>
                  <a:schemeClr val="accent1"/>
                </a:solidFill>
              </a:rPr>
              <a:t>particules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reconstruites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2275784" y="3068259"/>
            <a:ext cx="766928" cy="36615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568442" y="5608376"/>
            <a:ext cx="3171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3"/>
                </a:solidFill>
              </a:rPr>
              <a:t>Depôts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d’énergie</a:t>
            </a:r>
            <a:r>
              <a:rPr lang="en-US" dirty="0">
                <a:solidFill>
                  <a:schemeClr val="accent3"/>
                </a:solidFill>
              </a:rPr>
              <a:t>, </a:t>
            </a:r>
            <a:r>
              <a:rPr lang="en-US" dirty="0" err="1">
                <a:solidFill>
                  <a:schemeClr val="accent3"/>
                </a:solidFill>
              </a:rPr>
              <a:t>particules</a:t>
            </a:r>
            <a:r>
              <a:rPr lang="en-US" dirty="0">
                <a:solidFill>
                  <a:schemeClr val="accent3"/>
                </a:solidFill>
              </a:rPr>
              <a:t>, </a:t>
            </a:r>
            <a:r>
              <a:rPr lang="en-US" dirty="0" err="1">
                <a:solidFill>
                  <a:schemeClr val="accent3"/>
                </a:solidFill>
              </a:rPr>
              <a:t>énergie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manquante</a:t>
            </a:r>
            <a:r>
              <a:rPr lang="en-US" dirty="0">
                <a:solidFill>
                  <a:schemeClr val="accent3"/>
                </a:solidFill>
              </a:rPr>
              <a:t>, …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6123242" y="4665263"/>
            <a:ext cx="704110" cy="943113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DBC4-3753-084B-A85A-391A694AE64B}" type="slidenum">
              <a:rPr lang="en-US" smtClean="0"/>
              <a:pPr/>
              <a:t>9</a:t>
            </a:fld>
            <a:r>
              <a:rPr lang="en-US"/>
              <a:t>/58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755715"/>
      </p:ext>
    </p:extLst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SB_CMSIPNL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B_CMSIPNL" id="{B74D60C9-B7BD-E24D-A2B0-807BC60B57E5}" vid="{414ACE2F-B552-734C-9108-3B56E432F8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SB_CMSIPNL</Template>
  <TotalTime>29</TotalTime>
  <Words>1059</Words>
  <Application>Microsoft Macintosh PowerPoint</Application>
  <PresentationFormat>Affichage à l'écran (4:3)</PresentationFormat>
  <Paragraphs>128</Paragraphs>
  <Slides>18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Aptos</vt:lpstr>
      <vt:lpstr>Arial</vt:lpstr>
      <vt:lpstr>Cambria</vt:lpstr>
      <vt:lpstr>Tahoma</vt:lpstr>
      <vt:lpstr>Wingdings</vt:lpstr>
      <vt:lpstr>SB_CMSIPNL</vt:lpstr>
      <vt:lpstr>Office Theme</vt:lpstr>
      <vt:lpstr>L’Exercice!</vt:lpstr>
      <vt:lpstr>En pratique</vt:lpstr>
      <vt:lpstr>Désintégration des  bosons W et Z</vt:lpstr>
      <vt:lpstr>Pour démarrer (1)</vt:lpstr>
      <vt:lpstr>L’état final</vt:lpstr>
      <vt:lpstr>Reconnaître les particules</vt:lpstr>
      <vt:lpstr>La charge des particules</vt:lpstr>
      <vt:lpstr>La masse des particules</vt:lpstr>
      <vt:lpstr>En pratique …</vt:lpstr>
      <vt:lpstr>Pour démarrer (2)</vt:lpstr>
      <vt:lpstr>En pratique</vt:lpstr>
      <vt:lpstr>Enregistrer les résultats</vt:lpstr>
      <vt:lpstr>Enregistrer les résultats</vt:lpstr>
      <vt:lpstr>Enregistrer les résultats</vt:lpstr>
      <vt:lpstr>Résumé de l’exercice</vt:lpstr>
      <vt:lpstr>Et ensuite ?</vt:lpstr>
      <vt:lpstr>Présentation PowerPoint</vt:lpstr>
      <vt:lpstr>À vous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Stephanie Beauceron</dc:creator>
  <cp:lastModifiedBy>Stephanie Beauceron</cp:lastModifiedBy>
  <cp:revision>1</cp:revision>
  <dcterms:created xsi:type="dcterms:W3CDTF">2025-03-24T20:54:27Z</dcterms:created>
  <dcterms:modified xsi:type="dcterms:W3CDTF">2025-03-24T21:24:24Z</dcterms:modified>
</cp:coreProperties>
</file>