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326" r:id="rId4"/>
    <p:sldId id="325" r:id="rId5"/>
    <p:sldId id="258" r:id="rId6"/>
    <p:sldId id="327" r:id="rId7"/>
    <p:sldId id="328" r:id="rId8"/>
  </p:sldIdLst>
  <p:sldSz cx="10071100" cy="7556500"/>
  <p:notesSz cx="6858000" cy="9144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45720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Arial"/>
        <a:ea typeface="Arial"/>
        <a:cs typeface="Arial"/>
      </a:defRPr>
    </a:lvl1pPr>
    <a:lvl2pPr marL="0" marR="0" indent="342900" algn="l" defTabSz="45720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Arial"/>
        <a:ea typeface="Arial"/>
        <a:cs typeface="Arial"/>
      </a:defRPr>
    </a:lvl2pPr>
    <a:lvl3pPr marL="0" marR="0" indent="685800" algn="l" defTabSz="45720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Arial"/>
        <a:ea typeface="Arial"/>
        <a:cs typeface="Arial"/>
      </a:defRPr>
    </a:lvl3pPr>
    <a:lvl4pPr marL="0" marR="0" indent="1028700" algn="l" defTabSz="45720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Arial"/>
        <a:ea typeface="Arial"/>
        <a:cs typeface="Arial"/>
      </a:defRPr>
    </a:lvl4pPr>
    <a:lvl5pPr marL="0" marR="0" indent="1371600" algn="l" defTabSz="45720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Arial"/>
        <a:ea typeface="Arial"/>
        <a:cs typeface="Arial"/>
      </a:defRPr>
    </a:lvl5pPr>
    <a:lvl6pPr marL="0" marR="0" indent="1714500" algn="l" defTabSz="45720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Arial"/>
        <a:ea typeface="Arial"/>
        <a:cs typeface="Arial"/>
      </a:defRPr>
    </a:lvl6pPr>
    <a:lvl7pPr marL="0" marR="0" indent="2057400" algn="l" defTabSz="45720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Arial"/>
        <a:ea typeface="Arial"/>
        <a:cs typeface="Arial"/>
      </a:defRPr>
    </a:lvl7pPr>
    <a:lvl8pPr marL="0" marR="0" indent="2400300" algn="l" defTabSz="45720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Arial"/>
        <a:ea typeface="Arial"/>
        <a:cs typeface="Arial"/>
      </a:defRPr>
    </a:lvl8pPr>
    <a:lvl9pPr marL="0" marR="0" indent="2743200" algn="l" defTabSz="45720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pos="3172">
          <p15:clr>
            <a:srgbClr val="A4A3A4"/>
          </p15:clr>
        </p15:guide>
        <p15:guide id="2" orient="horz" pos="23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/>
    <p:restoredTop sz="94694"/>
  </p:normalViewPr>
  <p:slideViewPr>
    <p:cSldViewPr>
      <p:cViewPr varScale="1">
        <p:scale>
          <a:sx n="106" d="100"/>
          <a:sy n="106" d="100"/>
        </p:scale>
        <p:origin x="1512" y="176"/>
      </p:cViewPr>
      <p:guideLst>
        <p:guide pos="3172"/>
        <p:guide orient="horz" pos="23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</a:defRPr>
    </a:lvl1pPr>
    <a:lvl2pPr indent="228600" defTabSz="584200">
      <a:defRPr sz="2200">
        <a:latin typeface="Lucida Grande"/>
        <a:ea typeface="Lucida Grande"/>
        <a:cs typeface="Lucida Grande"/>
      </a:defRPr>
    </a:lvl2pPr>
    <a:lvl3pPr indent="457200" defTabSz="584200">
      <a:defRPr sz="2200">
        <a:latin typeface="Lucida Grande"/>
        <a:ea typeface="Lucida Grande"/>
        <a:cs typeface="Lucida Grande"/>
      </a:defRPr>
    </a:lvl3pPr>
    <a:lvl4pPr indent="685800" defTabSz="584200">
      <a:defRPr sz="2200">
        <a:latin typeface="Lucida Grande"/>
        <a:ea typeface="Lucida Grande"/>
        <a:cs typeface="Lucida Grande"/>
      </a:defRPr>
    </a:lvl4pPr>
    <a:lvl5pPr indent="914400" defTabSz="584200">
      <a:defRPr sz="2200">
        <a:latin typeface="Lucida Grande"/>
        <a:ea typeface="Lucida Grande"/>
        <a:cs typeface="Lucida Grande"/>
      </a:defRPr>
    </a:lvl5pPr>
    <a:lvl6pPr indent="1143000" defTabSz="584200">
      <a:defRPr sz="2200">
        <a:latin typeface="Lucida Grande"/>
        <a:ea typeface="Lucida Grande"/>
        <a:cs typeface="Lucida Grande"/>
      </a:defRPr>
    </a:lvl6pPr>
    <a:lvl7pPr indent="1371600" defTabSz="584200">
      <a:defRPr sz="2200">
        <a:latin typeface="Lucida Grande"/>
        <a:ea typeface="Lucida Grande"/>
        <a:cs typeface="Lucida Grande"/>
      </a:defRPr>
    </a:lvl7pPr>
    <a:lvl8pPr indent="1600200" defTabSz="584200">
      <a:defRPr sz="2200">
        <a:latin typeface="Lucida Grande"/>
        <a:ea typeface="Lucida Grande"/>
        <a:cs typeface="Lucida Grande"/>
      </a:defRPr>
    </a:lvl8pPr>
    <a:lvl9pPr indent="1828800" defTabSz="584200">
      <a:defRPr sz="2200">
        <a:latin typeface="Lucida Grande"/>
        <a:ea typeface="Lucida Grande"/>
        <a:cs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8738331-CFF7-CA9D-0992-5FACD3BA8943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F99FBBB-F840-39A7-BB82-309D0D82CF43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A0F2E47-A56F-8673-36F4-6B0469E4F752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Default - 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Default - 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 bwMode="auto">
          <a:xfrm>
            <a:off x="503999" y="251691"/>
            <a:ext cx="9071641" cy="1361777"/>
          </a:xfrm>
          <a:prstGeom prst="rect">
            <a:avLst/>
          </a:prstGeom>
          <a:ln>
            <a:round/>
          </a:ln>
        </p:spPr>
        <p:txBody>
          <a:bodyPr lIns="0" tIns="0" rIns="0" bIns="0"/>
          <a:lstStyle/>
          <a:p>
            <a:pPr>
              <a:defRPr/>
            </a:pPr>
            <a:r>
              <a:t>Texte du titre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 bwMode="auto">
          <a:xfrm>
            <a:off x="503999" y="1613468"/>
            <a:ext cx="9071641" cy="4696304"/>
          </a:xfrm>
          <a:prstGeom prst="rect">
            <a:avLst/>
          </a:prstGeom>
          <a:ln>
            <a:round/>
          </a:ln>
        </p:spPr>
        <p:txBody>
          <a:bodyPr lIns="0" tIns="0" rIns="0" bIns="0" anchor="ctr"/>
          <a:lstStyle/>
          <a:p>
            <a:pPr>
              <a:defRPr/>
            </a:pPr>
            <a:r>
              <a:t>Texte niveau 1</a:t>
            </a:r>
          </a:p>
          <a:p>
            <a:pPr lvl="1">
              <a:defRPr/>
            </a:pPr>
            <a:r>
              <a:t>Texte niveau 2</a:t>
            </a:r>
          </a:p>
          <a:p>
            <a:pPr lvl="2">
              <a:defRPr/>
            </a:pPr>
            <a:r>
              <a:t>Texte niveau 3</a:t>
            </a:r>
          </a:p>
          <a:p>
            <a:pPr lvl="3">
              <a:defRPr/>
            </a:pPr>
            <a:r>
              <a:t>Texte niveau 4</a:t>
            </a:r>
          </a:p>
          <a:p>
            <a:pPr lvl="4">
              <a:defRPr/>
            </a:pPr>
            <a:r>
              <a:t>Texte niveau 5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1" y="-2697"/>
            <a:ext cx="10067872" cy="7540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03555" y="7003756"/>
            <a:ext cx="2349923" cy="402314"/>
          </a:xfrm>
          <a:prstGeom prst="rect">
            <a:avLst/>
          </a:prstGeom>
        </p:spPr>
        <p:txBody>
          <a:bodyPr/>
          <a:lstStyle/>
          <a:p>
            <a:fld id="{B136C5AB-86DA-AB44-89CC-A1FDE82567E3}" type="datetime1">
              <a:rPr lang="fr-FR" smtClean="0"/>
              <a:t>24/03/2025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0959" y="7003756"/>
            <a:ext cx="3189182" cy="4023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77641" y="7126668"/>
            <a:ext cx="589905" cy="287258"/>
          </a:xfrm>
        </p:spPr>
        <p:txBody>
          <a:bodyPr/>
          <a:lstStyle/>
          <a:p>
            <a:fld id="{D752DBC4-3753-084B-A85A-391A694AE64B}" type="slidenum">
              <a:rPr lang="en-US" smtClean="0"/>
              <a:pPr/>
              <a:t>‹N°›</a:t>
            </a:fld>
            <a:r>
              <a:rPr lang="en-US" dirty="0"/>
              <a:t>/58</a:t>
            </a:r>
          </a:p>
        </p:txBody>
      </p:sp>
    </p:spTree>
    <p:extLst>
      <p:ext uri="{BB962C8B-B14F-4D97-AF65-F5344CB8AC3E}">
        <p14:creationId xmlns:p14="http://schemas.microsoft.com/office/powerpoint/2010/main" val="2571969080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 bwMode="auto">
          <a:xfrm>
            <a:off x="0" y="1113954"/>
            <a:ext cx="10080001" cy="0"/>
          </a:xfrm>
          <a:prstGeom prst="line">
            <a:avLst/>
          </a:prstGeom>
          <a:ln w="36720">
            <a:solidFill>
              <a:srgbClr val="929292"/>
            </a:solidFill>
          </a:ln>
        </p:spPr>
        <p:txBody>
          <a:bodyPr lIns="0" tIns="0" rIns="0" bIns="0"/>
          <a:lstStyle/>
          <a:p>
            <a:pPr>
              <a:buClrTx/>
              <a:defRPr sz="1200">
                <a:latin typeface="Helvetica"/>
                <a:ea typeface="Helvetica"/>
                <a:cs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 bwMode="auto">
          <a:xfrm>
            <a:off x="503555" y="101453"/>
            <a:ext cx="9063991" cy="166173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/>
            </a:pPr>
            <a:r>
              <a:t>Texte du titre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 bwMode="auto">
          <a:xfrm>
            <a:off x="503555" y="1763183"/>
            <a:ext cx="9063991" cy="579331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/>
          <a:lstStyle>
            <a:lvl2pPr marL="1333500" indent="-571500">
              <a:buSzPct val="171000"/>
              <a:buChar char="•"/>
            </a:lvl2pPr>
            <a:lvl3pPr marL="1778000" indent="-571500">
              <a:buSzPct val="171000"/>
              <a:buChar char="•"/>
            </a:lvl3pPr>
            <a:lvl4pPr marL="2222500" indent="-571500">
              <a:buSzPct val="171000"/>
              <a:buChar char="•"/>
            </a:lvl4pPr>
            <a:lvl5pPr marL="2667000" indent="-571500">
              <a:buSzPct val="171000"/>
              <a:buChar char="•"/>
            </a:lvl5pPr>
          </a:lstStyle>
          <a:p>
            <a:pPr>
              <a:defRPr/>
            </a:pPr>
            <a:r>
              <a:t>Texte niveau 1</a:t>
            </a:r>
          </a:p>
          <a:p>
            <a:pPr lvl="1">
              <a:defRPr/>
            </a:pPr>
            <a:r>
              <a:t>Texte niveau 2</a:t>
            </a:r>
          </a:p>
          <a:p>
            <a:pPr lvl="2">
              <a:defRPr/>
            </a:pPr>
            <a:r>
              <a:t>Texte niveau 3</a:t>
            </a:r>
          </a:p>
          <a:p>
            <a:pPr lvl="3">
              <a:defRPr/>
            </a:pPr>
            <a:r>
              <a:t>Texte niveau 4</a:t>
            </a:r>
          </a:p>
          <a:p>
            <a:pPr lvl="4">
              <a:defRPr/>
            </a:pPr>
            <a:r>
              <a:t>Texte niveau 5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 bwMode="auto">
          <a:xfrm>
            <a:off x="9283730" y="7126668"/>
            <a:ext cx="283816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buClrTx/>
              <a:defRPr sz="1200"/>
            </a:lvl1pPr>
          </a:lstStyle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ln>
            <a:noFill/>
          </a:ln>
          <a:latin typeface="+mn-lt"/>
          <a:ea typeface="+mn-ea"/>
          <a:cs typeface="+mn-cs"/>
        </a:defRPr>
      </a:lvl1pPr>
      <a:lvl2pPr marL="0" marR="0" indent="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ln>
            <a:noFill/>
          </a:ln>
          <a:latin typeface="+mn-lt"/>
          <a:ea typeface="+mn-ea"/>
          <a:cs typeface="+mn-cs"/>
        </a:defRPr>
      </a:lvl2pPr>
      <a:lvl3pPr marL="0" marR="0" indent="4572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ln>
            <a:noFill/>
          </a:ln>
          <a:latin typeface="+mn-lt"/>
          <a:ea typeface="+mn-ea"/>
          <a:cs typeface="+mn-cs"/>
        </a:defRPr>
      </a:lvl3pPr>
      <a:lvl4pPr marL="0" marR="0" indent="6858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ln>
            <a:noFill/>
          </a:ln>
          <a:latin typeface="+mn-lt"/>
          <a:ea typeface="+mn-ea"/>
          <a:cs typeface="+mn-cs"/>
        </a:defRPr>
      </a:lvl4pPr>
      <a:lvl5pPr marL="0" marR="0" indent="9144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ln>
            <a:noFill/>
          </a:ln>
          <a:latin typeface="+mn-lt"/>
          <a:ea typeface="+mn-ea"/>
          <a:cs typeface="+mn-cs"/>
        </a:defRPr>
      </a:lvl5pPr>
      <a:lvl6pPr marL="0" marR="0" indent="11430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ln>
            <a:noFill/>
          </a:ln>
          <a:latin typeface="+mn-lt"/>
          <a:ea typeface="+mn-ea"/>
          <a:cs typeface="+mn-cs"/>
        </a:defRPr>
      </a:lvl6pPr>
      <a:lvl7pPr marL="0" marR="0" indent="1371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ln>
            <a:noFill/>
          </a:ln>
          <a:latin typeface="+mn-lt"/>
          <a:ea typeface="+mn-ea"/>
          <a:cs typeface="+mn-cs"/>
        </a:defRPr>
      </a:lvl7pPr>
      <a:lvl8pPr marL="0" marR="0" indent="16002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ln>
            <a:noFill/>
          </a:ln>
          <a:latin typeface="+mn-lt"/>
          <a:ea typeface="+mn-ea"/>
          <a:cs typeface="+mn-cs"/>
        </a:defRPr>
      </a:lvl8pPr>
      <a:lvl9pPr marL="0" marR="0" indent="18288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ln>
            <a:noFill/>
          </a:ln>
          <a:latin typeface="+mn-lt"/>
          <a:ea typeface="+mn-ea"/>
          <a:cs typeface="+mn-cs"/>
        </a:defRPr>
      </a:lvl9pPr>
    </p:titleStyle>
    <p:body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ln>
            <a:noFill/>
          </a:ln>
          <a:latin typeface="+mn-lt"/>
          <a:ea typeface="+mn-ea"/>
          <a:cs typeface="+mn-cs"/>
        </a:defRPr>
      </a:lvl1pPr>
      <a:lvl2pPr marL="0" marR="0" indent="7620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ln>
            <a:noFill/>
          </a:ln>
          <a:latin typeface="+mn-lt"/>
          <a:ea typeface="+mn-ea"/>
          <a:cs typeface="+mn-cs"/>
        </a:defRPr>
      </a:lvl2pPr>
      <a:lvl3pPr marL="0" marR="0" indent="12065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ln>
            <a:noFill/>
          </a:ln>
          <a:latin typeface="+mn-lt"/>
          <a:ea typeface="+mn-ea"/>
          <a:cs typeface="+mn-cs"/>
        </a:defRPr>
      </a:lvl3pPr>
      <a:lvl4pPr marL="0" marR="0" indent="16510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ln>
            <a:noFill/>
          </a:ln>
          <a:latin typeface="+mn-lt"/>
          <a:ea typeface="+mn-ea"/>
          <a:cs typeface="+mn-cs"/>
        </a:defRPr>
      </a:lvl4pPr>
      <a:lvl5pPr marL="0" marR="0" indent="20955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ln>
            <a:noFill/>
          </a:ln>
          <a:latin typeface="+mn-lt"/>
          <a:ea typeface="+mn-ea"/>
          <a:cs typeface="+mn-cs"/>
        </a:defRPr>
      </a:lvl5pPr>
      <a:lvl6pPr marL="0" marR="0" indent="24511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ln>
            <a:noFill/>
          </a:ln>
          <a:latin typeface="+mn-lt"/>
          <a:ea typeface="+mn-ea"/>
          <a:cs typeface="+mn-cs"/>
        </a:defRPr>
      </a:lvl6pPr>
      <a:lvl7pPr marL="0" marR="0" indent="28067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ln>
            <a:noFill/>
          </a:ln>
          <a:latin typeface="+mn-lt"/>
          <a:ea typeface="+mn-ea"/>
          <a:cs typeface="+mn-cs"/>
        </a:defRPr>
      </a:lvl7pPr>
      <a:lvl8pPr marL="0" marR="0" indent="31623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ln>
            <a:noFill/>
          </a:ln>
          <a:latin typeface="+mn-lt"/>
          <a:ea typeface="+mn-ea"/>
          <a:cs typeface="+mn-cs"/>
        </a:defRPr>
      </a:lvl8pPr>
      <a:lvl9pPr marL="0" marR="0" indent="3517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ln>
            <a:noFill/>
          </a:ln>
          <a:latin typeface="+mn-lt"/>
          <a:ea typeface="+mn-ea"/>
          <a:cs typeface="+mn-cs"/>
        </a:defRPr>
      </a:lvl9pPr>
    </p:bodyStyle>
    <p:otherStyle>
      <a:lvl1pPr marL="0" marR="0" indent="0" algn="r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r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r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0" algn="r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r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0" algn="r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0" algn="r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0" algn="r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0" algn="r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s://twiki.cern.ch/twiki/pub/CMSPublic/Hig13002TWiki/HZZ4l_animated.gif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 bwMode="auto">
          <a:xfrm>
            <a:off x="685800" y="1185962"/>
            <a:ext cx="8699500" cy="4178301"/>
          </a:xfrm>
          <a:prstGeom prst="rect">
            <a:avLst/>
          </a:prstGeom>
          <a:ln w="12700"/>
        </p:spPr>
        <p:txBody>
          <a:bodyPr lIns="38100" tIns="38100" rIns="38100" bIns="38100">
            <a:spAutoFit/>
          </a:bodyPr>
          <a:lstStyle/>
          <a:p>
            <a:pPr>
              <a:buSzPct val="45000"/>
              <a:buFont typeface="Wingdings"/>
              <a:buChar char=""/>
              <a:defRPr sz="2000"/>
            </a:pPr>
            <a:r>
              <a:rPr dirty="0">
                <a:latin typeface="Cochin"/>
                <a:ea typeface="Cochin"/>
                <a:cs typeface="Cochin"/>
              </a:rPr>
              <a:t> </a:t>
            </a:r>
            <a:r>
              <a:rPr dirty="0" err="1">
                <a:latin typeface="Cochin"/>
                <a:ea typeface="Cochin"/>
                <a:cs typeface="Cochin"/>
              </a:rPr>
              <a:t>Construire</a:t>
            </a:r>
            <a:r>
              <a:rPr dirty="0">
                <a:latin typeface="Cochin"/>
                <a:ea typeface="Cochin"/>
                <a:cs typeface="Cochin"/>
              </a:rPr>
              <a:t> un </a:t>
            </a:r>
            <a:r>
              <a:rPr dirty="0" err="1">
                <a:latin typeface="Cochin"/>
                <a:ea typeface="Cochin"/>
                <a:cs typeface="Cochin"/>
              </a:rPr>
              <a:t>spectre</a:t>
            </a:r>
            <a:r>
              <a:rPr dirty="0">
                <a:latin typeface="Cochin"/>
                <a:ea typeface="Cochin"/>
                <a:cs typeface="Cochin"/>
              </a:rPr>
              <a:t> de masse </a:t>
            </a:r>
            <a:r>
              <a:rPr dirty="0" err="1">
                <a:latin typeface="Cochin"/>
                <a:ea typeface="Cochin"/>
                <a:cs typeface="Cochin"/>
              </a:rPr>
              <a:t>invariante</a:t>
            </a:r>
            <a:r>
              <a:rPr dirty="0">
                <a:latin typeface="Cochin"/>
                <a:ea typeface="Cochin"/>
                <a:cs typeface="Cochin"/>
              </a:rPr>
              <a:t> des </a:t>
            </a:r>
            <a:r>
              <a:rPr dirty="0" err="1">
                <a:latin typeface="Cochin"/>
                <a:ea typeface="Cochin"/>
                <a:cs typeface="Cochin"/>
              </a:rPr>
              <a:t>paires</a:t>
            </a:r>
            <a:r>
              <a:rPr dirty="0">
                <a:latin typeface="Cochin"/>
                <a:ea typeface="Cochin"/>
                <a:cs typeface="Cochin"/>
              </a:rPr>
              <a:t> de lepton, pour la recherche du Z</a:t>
            </a:r>
          </a:p>
          <a:p>
            <a:pPr>
              <a:buSzPct val="45000"/>
              <a:buFont typeface="Wingdings"/>
              <a:buChar char=""/>
              <a:defRPr sz="2000"/>
            </a:pPr>
            <a:endParaRPr dirty="0">
              <a:latin typeface="Cochin"/>
              <a:ea typeface="Cochin"/>
              <a:cs typeface="Cochin"/>
            </a:endParaRPr>
          </a:p>
          <a:p>
            <a:pPr>
              <a:buSzPct val="45000"/>
              <a:buFont typeface="Wingdings"/>
              <a:buChar char=""/>
              <a:defRPr sz="2000"/>
            </a:pPr>
            <a:endParaRPr dirty="0">
              <a:latin typeface="Cochin"/>
              <a:ea typeface="Cochin"/>
              <a:cs typeface="Cochin"/>
            </a:endParaRPr>
          </a:p>
          <a:p>
            <a:pPr>
              <a:buSzPct val="45000"/>
              <a:buFont typeface="Wingdings"/>
              <a:buChar char=""/>
              <a:defRPr sz="2000"/>
            </a:pPr>
            <a:endParaRPr dirty="0">
              <a:latin typeface="Cochin"/>
              <a:ea typeface="Cochin"/>
              <a:cs typeface="Cochin"/>
            </a:endParaRPr>
          </a:p>
          <a:p>
            <a:pPr>
              <a:buSzPct val="45000"/>
              <a:buFont typeface="Wingdings"/>
              <a:buChar char=""/>
              <a:defRPr sz="2000"/>
            </a:pPr>
            <a:endParaRPr dirty="0">
              <a:latin typeface="Cochin"/>
              <a:ea typeface="Cochin"/>
              <a:cs typeface="Cochin"/>
            </a:endParaRPr>
          </a:p>
          <a:p>
            <a:pPr>
              <a:buSzPct val="45000"/>
              <a:buFont typeface="Wingdings"/>
              <a:buChar char=""/>
              <a:defRPr sz="2000"/>
            </a:pPr>
            <a:endParaRPr dirty="0">
              <a:latin typeface="Cochin"/>
              <a:ea typeface="Cochin"/>
              <a:cs typeface="Cochin"/>
            </a:endParaRPr>
          </a:p>
          <a:p>
            <a:pPr>
              <a:buSzPct val="45000"/>
              <a:buFont typeface="Wingdings"/>
              <a:buChar char=""/>
              <a:defRPr sz="2000"/>
            </a:pPr>
            <a:endParaRPr dirty="0">
              <a:latin typeface="Cochin"/>
              <a:ea typeface="Cochin"/>
              <a:cs typeface="Cochin"/>
            </a:endParaRPr>
          </a:p>
          <a:p>
            <a:pPr>
              <a:buSzPct val="45000"/>
              <a:buFont typeface="Wingdings"/>
              <a:buChar char=""/>
              <a:defRPr sz="2000"/>
            </a:pPr>
            <a:endParaRPr dirty="0">
              <a:latin typeface="Cochin"/>
              <a:ea typeface="Cochin"/>
              <a:cs typeface="Cochin"/>
            </a:endParaRPr>
          </a:p>
          <a:p>
            <a:pPr>
              <a:buClrTx/>
              <a:defRPr sz="2000"/>
            </a:pPr>
            <a:endParaRPr dirty="0"/>
          </a:p>
          <a:p>
            <a:pPr>
              <a:buSzPct val="45000"/>
              <a:buFont typeface="Wingdings"/>
              <a:buChar char=""/>
              <a:defRPr sz="2000"/>
            </a:pPr>
            <a:r>
              <a:rPr dirty="0">
                <a:latin typeface="Cochin"/>
                <a:ea typeface="Cochin"/>
                <a:cs typeface="Cochin"/>
              </a:rPr>
              <a:t> </a:t>
            </a:r>
            <a:r>
              <a:rPr dirty="0" err="1">
                <a:latin typeface="Cochin"/>
                <a:ea typeface="Cochin"/>
                <a:cs typeface="Cochin"/>
              </a:rPr>
              <a:t>Mesurer</a:t>
            </a:r>
            <a:r>
              <a:rPr dirty="0">
                <a:latin typeface="Cochin"/>
                <a:ea typeface="Cochin"/>
                <a:cs typeface="Cochin"/>
              </a:rPr>
              <a:t> le rapport entre le </a:t>
            </a:r>
            <a:r>
              <a:rPr dirty="0" err="1">
                <a:latin typeface="Cochin"/>
                <a:ea typeface="Cochin"/>
                <a:cs typeface="Cochin"/>
              </a:rPr>
              <a:t>nombre</a:t>
            </a:r>
            <a:r>
              <a:rPr dirty="0">
                <a:latin typeface="Cochin"/>
                <a:ea typeface="Cochin"/>
                <a:cs typeface="Cochin"/>
              </a:rPr>
              <a:t> de W qui se </a:t>
            </a:r>
            <a:r>
              <a:rPr dirty="0" err="1">
                <a:latin typeface="Cochin"/>
                <a:ea typeface="Cochin"/>
                <a:cs typeface="Cochin"/>
              </a:rPr>
              <a:t>désintègrent</a:t>
            </a:r>
            <a:r>
              <a:rPr dirty="0">
                <a:latin typeface="Cochin"/>
                <a:ea typeface="Cochin"/>
                <a:cs typeface="Cochin"/>
              </a:rPr>
              <a:t> </a:t>
            </a:r>
            <a:r>
              <a:rPr dirty="0" err="1">
                <a:latin typeface="Cochin"/>
                <a:ea typeface="Cochin"/>
                <a:cs typeface="Cochin"/>
              </a:rPr>
              <a:t>en</a:t>
            </a:r>
            <a:r>
              <a:rPr dirty="0">
                <a:latin typeface="Cochin"/>
                <a:ea typeface="Cochin"/>
                <a:cs typeface="Cochin"/>
              </a:rPr>
              <a:t> </a:t>
            </a:r>
            <a:r>
              <a:rPr dirty="0" err="1">
                <a:latin typeface="Cochin"/>
                <a:ea typeface="Cochin"/>
                <a:cs typeface="Cochin"/>
              </a:rPr>
              <a:t>eν</a:t>
            </a:r>
            <a:r>
              <a:rPr dirty="0">
                <a:latin typeface="Cochin"/>
                <a:ea typeface="Cochin"/>
                <a:cs typeface="Cochin"/>
              </a:rPr>
              <a:t> et le </a:t>
            </a:r>
            <a:r>
              <a:rPr dirty="0" err="1">
                <a:latin typeface="Cochin"/>
                <a:ea typeface="Cochin"/>
                <a:cs typeface="Cochin"/>
              </a:rPr>
              <a:t>nombre</a:t>
            </a:r>
            <a:r>
              <a:rPr dirty="0">
                <a:latin typeface="Cochin"/>
                <a:ea typeface="Cochin"/>
                <a:cs typeface="Cochin"/>
              </a:rPr>
              <a:t> de W qui se </a:t>
            </a:r>
            <a:r>
              <a:rPr dirty="0" err="1">
                <a:latin typeface="Cochin"/>
                <a:ea typeface="Cochin"/>
                <a:cs typeface="Cochin"/>
              </a:rPr>
              <a:t>désintègrent</a:t>
            </a:r>
            <a:r>
              <a:rPr dirty="0">
                <a:latin typeface="Cochin"/>
                <a:ea typeface="Cochin"/>
                <a:cs typeface="Cochin"/>
              </a:rPr>
              <a:t> </a:t>
            </a:r>
            <a:r>
              <a:rPr dirty="0" err="1">
                <a:latin typeface="Cochin"/>
                <a:ea typeface="Cochin"/>
                <a:cs typeface="Cochin"/>
              </a:rPr>
              <a:t>en</a:t>
            </a:r>
            <a:r>
              <a:rPr dirty="0">
                <a:latin typeface="Cochin"/>
                <a:ea typeface="Cochin"/>
                <a:cs typeface="Cochin"/>
              </a:rPr>
              <a:t> </a:t>
            </a:r>
            <a:r>
              <a:rPr dirty="0" err="1">
                <a:latin typeface="Cochin"/>
                <a:ea typeface="Cochin"/>
                <a:cs typeface="Cochin"/>
              </a:rPr>
              <a:t>μν</a:t>
            </a:r>
            <a:endParaRPr dirty="0"/>
          </a:p>
          <a:p>
            <a:pPr>
              <a:buSzPct val="45000"/>
              <a:buFont typeface="Wingdings"/>
              <a:buChar char=""/>
              <a:defRPr sz="2000"/>
            </a:pPr>
            <a:r>
              <a:rPr dirty="0">
                <a:latin typeface="Cochin"/>
                <a:ea typeface="Cochin"/>
                <a:cs typeface="Cochin"/>
              </a:rPr>
              <a:t> </a:t>
            </a:r>
            <a:r>
              <a:rPr dirty="0" err="1">
                <a:latin typeface="Cochin"/>
                <a:ea typeface="Cochin"/>
                <a:cs typeface="Cochin"/>
              </a:rPr>
              <a:t>Mesurer</a:t>
            </a:r>
            <a:r>
              <a:rPr dirty="0">
                <a:latin typeface="Cochin"/>
                <a:ea typeface="Cochin"/>
                <a:cs typeface="Cochin"/>
              </a:rPr>
              <a:t> le rapport entre le </a:t>
            </a:r>
            <a:r>
              <a:rPr dirty="0" err="1">
                <a:latin typeface="Cochin"/>
                <a:ea typeface="Cochin"/>
                <a:cs typeface="Cochin"/>
              </a:rPr>
              <a:t>nombre</a:t>
            </a:r>
            <a:r>
              <a:rPr dirty="0">
                <a:latin typeface="Cochin"/>
                <a:ea typeface="Cochin"/>
                <a:cs typeface="Cochin"/>
              </a:rPr>
              <a:t> de W</a:t>
            </a:r>
            <a:r>
              <a:rPr baseline="30000" dirty="0">
                <a:latin typeface="Cochin"/>
                <a:ea typeface="Cochin"/>
                <a:cs typeface="Cochin"/>
              </a:rPr>
              <a:t>+</a:t>
            </a:r>
            <a:r>
              <a:rPr dirty="0">
                <a:latin typeface="Cochin"/>
                <a:ea typeface="Cochin"/>
                <a:cs typeface="Cochin"/>
              </a:rPr>
              <a:t> et le </a:t>
            </a:r>
            <a:r>
              <a:rPr dirty="0" err="1">
                <a:latin typeface="Cochin"/>
                <a:ea typeface="Cochin"/>
                <a:cs typeface="Cochin"/>
              </a:rPr>
              <a:t>nombre</a:t>
            </a:r>
            <a:r>
              <a:rPr dirty="0">
                <a:latin typeface="Cochin"/>
                <a:ea typeface="Cochin"/>
                <a:cs typeface="Cochin"/>
              </a:rPr>
              <a:t> W</a:t>
            </a:r>
            <a:r>
              <a:rPr baseline="30000" dirty="0">
                <a:latin typeface="Cochin"/>
                <a:ea typeface="Cochin"/>
                <a:cs typeface="Cochin"/>
              </a:rPr>
              <a:t>-</a:t>
            </a:r>
            <a:r>
              <a:rPr dirty="0">
                <a:latin typeface="Cochin"/>
                <a:ea typeface="Cochin"/>
                <a:cs typeface="Cochin"/>
              </a:rPr>
              <a:t> </a:t>
            </a:r>
            <a:r>
              <a:rPr dirty="0" err="1">
                <a:latin typeface="Cochin"/>
                <a:ea typeface="Cochin"/>
                <a:cs typeface="Cochin"/>
              </a:rPr>
              <a:t>produits</a:t>
            </a:r>
            <a:r>
              <a:rPr dirty="0">
                <a:latin typeface="Cochin"/>
                <a:ea typeface="Cochin"/>
                <a:cs typeface="Cochin"/>
              </a:rPr>
              <a:t> dans les collisions proton-proton à CMS</a:t>
            </a:r>
            <a:endParaRPr dirty="0"/>
          </a:p>
        </p:txBody>
      </p:sp>
      <p:sp>
        <p:nvSpPr>
          <p:cNvPr id="32" name="Shape 32"/>
          <p:cNvSpPr/>
          <p:nvPr/>
        </p:nvSpPr>
        <p:spPr bwMode="auto">
          <a:xfrm>
            <a:off x="1866422" y="192600"/>
            <a:ext cx="6359856" cy="863601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>
            <a:lvl1pPr algn="ctr">
              <a:buFont typeface="Cochin"/>
              <a:defRPr sz="5400">
                <a:latin typeface="Cochin"/>
                <a:ea typeface="Cochin"/>
                <a:cs typeface="Cochin"/>
              </a:defRPr>
            </a:lvl1pPr>
          </a:lstStyle>
          <a:p>
            <a:pPr>
              <a:defRPr sz="1800">
                <a:latin typeface="Arial"/>
                <a:ea typeface="Arial"/>
                <a:cs typeface="Arial"/>
              </a:defRPr>
            </a:pPr>
            <a:r>
              <a:rPr sz="5400">
                <a:latin typeface="Cochin"/>
                <a:ea typeface="Cochin"/>
                <a:cs typeface="Cochin"/>
              </a:rPr>
              <a:t>Objectifs de l'exercice</a:t>
            </a:r>
            <a:endParaRPr/>
          </a:p>
        </p:txBody>
      </p:sp>
      <p:sp>
        <p:nvSpPr>
          <p:cNvPr id="33" name="Shape 33"/>
          <p:cNvSpPr/>
          <p:nvPr/>
        </p:nvSpPr>
        <p:spPr bwMode="auto">
          <a:xfrm>
            <a:off x="914400" y="8047800"/>
            <a:ext cx="1828800" cy="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buClrTx/>
              <a:defRPr sz="1200">
                <a:latin typeface="Helvetica"/>
                <a:ea typeface="Helvetica"/>
                <a:cs typeface="Helvetica"/>
              </a:defRPr>
            </a:pPr>
            <a:endParaRPr/>
          </a:p>
        </p:txBody>
      </p:sp>
      <p:sp>
        <p:nvSpPr>
          <p:cNvPr id="34" name="Shape 34"/>
          <p:cNvSpPr/>
          <p:nvPr/>
        </p:nvSpPr>
        <p:spPr bwMode="auto">
          <a:xfrm>
            <a:off x="1598400" y="8047800"/>
            <a:ext cx="567000" cy="68580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buClrTx/>
              <a:defRPr sz="1200">
                <a:latin typeface="Helvetica"/>
                <a:ea typeface="Helvetica"/>
                <a:cs typeface="Helvetica"/>
              </a:defRPr>
            </a:pPr>
            <a:endParaRPr/>
          </a:p>
        </p:txBody>
      </p:sp>
      <p:sp>
        <p:nvSpPr>
          <p:cNvPr id="35" name="Shape 35"/>
          <p:cNvSpPr/>
          <p:nvPr/>
        </p:nvSpPr>
        <p:spPr bwMode="auto">
          <a:xfrm flipV="1">
            <a:off x="2138760" y="8505001"/>
            <a:ext cx="833041" cy="191160"/>
          </a:xfrm>
          <a:prstGeom prst="line">
            <a:avLst/>
          </a:prstGeom>
          <a:ln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>
              <a:buClrTx/>
              <a:defRPr sz="1200">
                <a:latin typeface="Helvetica"/>
                <a:ea typeface="Helvetica"/>
                <a:cs typeface="Helvetica"/>
              </a:defRPr>
            </a:pPr>
            <a:endParaRPr/>
          </a:p>
        </p:txBody>
      </p:sp>
      <p:sp>
        <p:nvSpPr>
          <p:cNvPr id="36" name="Shape 36"/>
          <p:cNvSpPr/>
          <p:nvPr/>
        </p:nvSpPr>
        <p:spPr bwMode="auto">
          <a:xfrm>
            <a:off x="2138760" y="8696520"/>
            <a:ext cx="604441" cy="49428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buClrTx/>
              <a:defRPr sz="1200">
                <a:latin typeface="Helvetica"/>
                <a:ea typeface="Helvetica"/>
                <a:cs typeface="Helvetica"/>
              </a:defRPr>
            </a:pPr>
            <a:endParaRPr/>
          </a:p>
        </p:txBody>
      </p:sp>
      <p:sp>
        <p:nvSpPr>
          <p:cNvPr id="37" name="Shape 37"/>
          <p:cNvSpPr/>
          <p:nvPr/>
        </p:nvSpPr>
        <p:spPr bwMode="auto">
          <a:xfrm>
            <a:off x="842400" y="7698599"/>
            <a:ext cx="681660" cy="342901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>
            <a:lvl1pPr>
              <a:buFont typeface="Cochin"/>
              <a:defRPr>
                <a:latin typeface="Cochin"/>
                <a:ea typeface="Cochin"/>
                <a:cs typeface="Cochin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</a:defRPr>
            </a:pPr>
            <a:r>
              <a:rPr>
                <a:latin typeface="Cochin"/>
                <a:ea typeface="Cochin"/>
                <a:cs typeface="Cochin"/>
              </a:rPr>
              <a:t>u(2/3)</a:t>
            </a:r>
            <a:endParaRPr/>
          </a:p>
        </p:txBody>
      </p:sp>
      <p:sp>
        <p:nvSpPr>
          <p:cNvPr id="38" name="Shape 38"/>
          <p:cNvSpPr/>
          <p:nvPr/>
        </p:nvSpPr>
        <p:spPr bwMode="auto">
          <a:xfrm>
            <a:off x="2210760" y="7698599"/>
            <a:ext cx="757784" cy="342901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>
            <a:lvl1pPr>
              <a:buFont typeface="Cochin"/>
              <a:defRPr>
                <a:latin typeface="Cochin"/>
                <a:ea typeface="Cochin"/>
                <a:cs typeface="Cochin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</a:defRPr>
            </a:pPr>
            <a:r>
              <a:rPr>
                <a:latin typeface="Cochin"/>
                <a:ea typeface="Cochin"/>
                <a:cs typeface="Cochin"/>
              </a:rPr>
              <a:t>d(-1/3)</a:t>
            </a:r>
            <a:endParaRPr/>
          </a:p>
        </p:txBody>
      </p:sp>
      <p:sp>
        <p:nvSpPr>
          <p:cNvPr id="39" name="Shape 39"/>
          <p:cNvSpPr/>
          <p:nvPr/>
        </p:nvSpPr>
        <p:spPr bwMode="auto">
          <a:xfrm>
            <a:off x="1310400" y="8238600"/>
            <a:ext cx="431801" cy="342901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>
            <a:lvl1pPr>
              <a:buFont typeface="Cochin"/>
              <a:defRPr>
                <a:latin typeface="Cochin"/>
                <a:ea typeface="Cochin"/>
                <a:cs typeface="Cochin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</a:defRPr>
            </a:pPr>
            <a:r>
              <a:rPr>
                <a:latin typeface="Cochin"/>
                <a:ea typeface="Cochin"/>
                <a:cs typeface="Cochin"/>
              </a:rPr>
              <a:t>W+</a:t>
            </a:r>
            <a:endParaRPr/>
          </a:p>
        </p:txBody>
      </p:sp>
      <p:sp>
        <p:nvSpPr>
          <p:cNvPr id="40" name="Shape 40"/>
          <p:cNvSpPr/>
          <p:nvPr/>
        </p:nvSpPr>
        <p:spPr bwMode="auto">
          <a:xfrm>
            <a:off x="2606400" y="8238600"/>
            <a:ext cx="304699" cy="342901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>
            <a:lvl1pPr>
              <a:buFont typeface="Cochin"/>
              <a:defRPr>
                <a:latin typeface="Cochin"/>
                <a:ea typeface="Cochin"/>
                <a:cs typeface="Cochin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</a:defRPr>
            </a:pPr>
            <a:r>
              <a:rPr>
                <a:latin typeface="Cochin"/>
                <a:ea typeface="Cochin"/>
                <a:cs typeface="Cochin"/>
              </a:rPr>
              <a:t>e+</a:t>
            </a:r>
            <a:endParaRPr/>
          </a:p>
        </p:txBody>
      </p:sp>
      <p:sp>
        <p:nvSpPr>
          <p:cNvPr id="41" name="Shape 41"/>
          <p:cNvSpPr/>
          <p:nvPr/>
        </p:nvSpPr>
        <p:spPr bwMode="auto">
          <a:xfrm>
            <a:off x="2606400" y="8742599"/>
            <a:ext cx="334417" cy="342901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>
            <a:lvl1pPr>
              <a:buFont typeface="Cochin"/>
              <a:defRPr>
                <a:latin typeface="Cochin"/>
                <a:ea typeface="Cochin"/>
                <a:cs typeface="Cochin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</a:defRPr>
            </a:pPr>
            <a:r>
              <a:rPr>
                <a:latin typeface="Cochin"/>
                <a:ea typeface="Cochin"/>
                <a:cs typeface="Cochin"/>
              </a:rPr>
              <a:t>nu</a:t>
            </a:r>
            <a:endParaRPr/>
          </a:p>
        </p:txBody>
      </p:sp>
      <p:sp>
        <p:nvSpPr>
          <p:cNvPr id="42" name="Shape 42"/>
          <p:cNvSpPr/>
          <p:nvPr/>
        </p:nvSpPr>
        <p:spPr bwMode="auto">
          <a:xfrm>
            <a:off x="5929200" y="5666399"/>
            <a:ext cx="4127501" cy="673101"/>
          </a:xfrm>
          <a:prstGeom prst="rect">
            <a:avLst/>
          </a:prstGeom>
          <a:ln w="12700"/>
        </p:spPr>
        <p:txBody>
          <a:bodyPr lIns="38100" tIns="38100" rIns="38100" bIns="38100">
            <a:spAutoFit/>
          </a:bodyPr>
          <a:lstStyle/>
          <a:p>
            <a:pPr>
              <a:buFont typeface="Cochin"/>
              <a:defRPr sz="2000">
                <a:latin typeface="Cochin"/>
                <a:ea typeface="Cochin"/>
                <a:cs typeface="Cochin"/>
              </a:defRPr>
            </a:pPr>
            <a:r>
              <a:rPr dirty="0"/>
              <a:t>Le rapport W</a:t>
            </a:r>
            <a:r>
              <a:rPr baseline="30000" dirty="0"/>
              <a:t>+</a:t>
            </a:r>
            <a:r>
              <a:rPr dirty="0"/>
              <a:t>/W</a:t>
            </a:r>
            <a:r>
              <a:rPr baseline="30000" dirty="0"/>
              <a:t>- </a:t>
            </a:r>
            <a:r>
              <a:rPr dirty="0" err="1"/>
              <a:t>donne</a:t>
            </a:r>
            <a:r>
              <a:rPr dirty="0"/>
              <a:t> </a:t>
            </a:r>
            <a:r>
              <a:rPr dirty="0" err="1"/>
              <a:t>une</a:t>
            </a:r>
            <a:r>
              <a:rPr dirty="0"/>
              <a:t> idée de la structure interne du proton...</a:t>
            </a:r>
          </a:p>
        </p:txBody>
      </p:sp>
      <p:pic>
        <p:nvPicPr>
          <p:cNvPr id="43" name="image1.jpg"/>
          <p:cNvPicPr>
            <a:picLocks/>
          </p:cNvPicPr>
          <p:nvPr/>
        </p:nvPicPr>
        <p:blipFill>
          <a:blip r:embed="rId3"/>
          <a:stretch/>
        </p:blipFill>
        <p:spPr bwMode="auto">
          <a:xfrm>
            <a:off x="997199" y="1898841"/>
            <a:ext cx="3200401" cy="2221921"/>
          </a:xfrm>
          <a:prstGeom prst="rect">
            <a:avLst/>
          </a:prstGeom>
          <a:ln w="12700"/>
        </p:spPr>
      </p:pic>
      <p:sp>
        <p:nvSpPr>
          <p:cNvPr id="44" name="Shape 44"/>
          <p:cNvSpPr/>
          <p:nvPr/>
        </p:nvSpPr>
        <p:spPr bwMode="auto">
          <a:xfrm>
            <a:off x="1443960" y="2629281"/>
            <a:ext cx="1507061" cy="1164961"/>
          </a:xfrm>
          <a:prstGeom prst="rect">
            <a:avLst/>
          </a:prstGeom>
          <a:solidFill>
            <a:srgbClr val="FFFFFF"/>
          </a:solidFill>
          <a:ln w="12700"/>
        </p:spPr>
        <p:txBody>
          <a:bodyPr lIns="38100" tIns="38100" rIns="38100" bIns="38100"/>
          <a:lstStyle/>
          <a:p>
            <a:pPr>
              <a:defRPr/>
            </a:pPr>
            <a:endParaRPr/>
          </a:p>
        </p:txBody>
      </p:sp>
      <p:sp>
        <p:nvSpPr>
          <p:cNvPr id="45" name="Shape 45"/>
          <p:cNvSpPr/>
          <p:nvPr/>
        </p:nvSpPr>
        <p:spPr bwMode="auto">
          <a:xfrm>
            <a:off x="3333600" y="2541801"/>
            <a:ext cx="457201" cy="914402"/>
          </a:xfrm>
          <a:prstGeom prst="ellipse">
            <a:avLst/>
          </a:prstGeom>
          <a:ln w="18360">
            <a:solidFill>
              <a:srgbClr val="FF2600"/>
            </a:solidFill>
          </a:ln>
        </p:spPr>
        <p:txBody>
          <a:bodyPr lIns="0" tIns="0" rIns="0" bIns="0"/>
          <a:lstStyle/>
          <a:p>
            <a:pPr>
              <a:buClrTx/>
              <a:defRPr sz="1200">
                <a:latin typeface="Helvetica"/>
                <a:ea typeface="Helvetica"/>
                <a:cs typeface="Helvetica"/>
              </a:defRPr>
            </a:pPr>
            <a:endParaRPr/>
          </a:p>
        </p:txBody>
      </p:sp>
      <p:pic>
        <p:nvPicPr>
          <p:cNvPr id="46" name="image2.png"/>
          <p:cNvPicPr>
            <a:picLocks/>
          </p:cNvPicPr>
          <p:nvPr/>
        </p:nvPicPr>
        <p:blipFill>
          <a:blip r:embed="rId4"/>
          <a:stretch/>
        </p:blipFill>
        <p:spPr bwMode="auto">
          <a:xfrm>
            <a:off x="3549600" y="5655600"/>
            <a:ext cx="2185561" cy="1645921"/>
          </a:xfrm>
          <a:prstGeom prst="rect">
            <a:avLst/>
          </a:prstGeom>
          <a:ln w="12700"/>
        </p:spPr>
      </p:pic>
      <p:pic>
        <p:nvPicPr>
          <p:cNvPr id="47" name="image3.png"/>
          <p:cNvPicPr>
            <a:picLocks/>
          </p:cNvPicPr>
          <p:nvPr/>
        </p:nvPicPr>
        <p:blipFill>
          <a:blip r:embed="rId5"/>
          <a:stretch/>
        </p:blipFill>
        <p:spPr bwMode="auto">
          <a:xfrm>
            <a:off x="757800" y="5663879"/>
            <a:ext cx="2185561" cy="1645921"/>
          </a:xfrm>
          <a:prstGeom prst="rect">
            <a:avLst/>
          </a:prstGeom>
          <a:ln w="12700"/>
        </p:spPr>
      </p:pic>
      <p:pic>
        <p:nvPicPr>
          <p:cNvPr id="48" name="image4.jpg"/>
          <p:cNvPicPr>
            <a:picLocks/>
          </p:cNvPicPr>
          <p:nvPr/>
        </p:nvPicPr>
        <p:blipFill>
          <a:blip r:embed="rId6"/>
          <a:stretch/>
        </p:blipFill>
        <p:spPr bwMode="auto">
          <a:xfrm>
            <a:off x="7279199" y="6364798"/>
            <a:ext cx="914400" cy="914400"/>
          </a:xfrm>
          <a:prstGeom prst="rect">
            <a:avLst/>
          </a:prstGeom>
          <a:ln w="12700"/>
        </p:spPr>
      </p:pic>
      <p:pic>
        <p:nvPicPr>
          <p:cNvPr id="49" name="image5.png"/>
          <p:cNvPicPr>
            <a:picLocks/>
          </p:cNvPicPr>
          <p:nvPr/>
        </p:nvPicPr>
        <p:blipFill>
          <a:blip r:embed="rId7"/>
          <a:stretch/>
        </p:blipFill>
        <p:spPr bwMode="auto">
          <a:xfrm>
            <a:off x="5797798" y="1898841"/>
            <a:ext cx="2743201" cy="2267642"/>
          </a:xfrm>
          <a:prstGeom prst="rect">
            <a:avLst/>
          </a:prstGeom>
          <a:ln w="12700"/>
        </p:spPr>
      </p:pic>
      <p:sp>
        <p:nvSpPr>
          <p:cNvPr id="50" name="Shape 50"/>
          <p:cNvSpPr/>
          <p:nvPr/>
        </p:nvSpPr>
        <p:spPr bwMode="auto">
          <a:xfrm>
            <a:off x="2849399" y="3270441"/>
            <a:ext cx="476673" cy="355601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>
            <a:lvl1pPr>
              <a:buClr>
                <a:srgbClr val="FF2600"/>
              </a:buClr>
              <a:defRPr b="1">
                <a:solidFill>
                  <a:srgbClr val="FF2600"/>
                </a:solidFill>
                <a:latin typeface="Helvetica"/>
                <a:ea typeface="Helvetica"/>
                <a:cs typeface="Helvetica"/>
              </a:defRPr>
            </a:lvl1pPr>
          </a:lstStyle>
          <a:p>
            <a:pPr>
              <a:defRPr b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b="1">
                <a:solidFill>
                  <a:srgbClr val="FF2600"/>
                </a:solidFill>
                <a:latin typeface="Helvetica"/>
                <a:ea typeface="Helvetica"/>
                <a:cs typeface="Helvetica"/>
              </a:rPr>
              <a:t>~90</a:t>
            </a:r>
            <a:endParaRPr/>
          </a:p>
        </p:txBody>
      </p:sp>
      <p:sp>
        <p:nvSpPr>
          <p:cNvPr id="51" name="Shape 51"/>
          <p:cNvSpPr/>
          <p:nvPr/>
        </p:nvSpPr>
        <p:spPr bwMode="auto">
          <a:xfrm>
            <a:off x="6134399" y="3152722"/>
            <a:ext cx="603810" cy="355601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>
            <a:lvl1pPr>
              <a:buClr>
                <a:srgbClr val="FF2600"/>
              </a:buClr>
              <a:defRPr b="1">
                <a:solidFill>
                  <a:srgbClr val="FF2600"/>
                </a:solidFill>
                <a:latin typeface="Helvetica"/>
                <a:ea typeface="Helvetica"/>
                <a:cs typeface="Helvetica"/>
              </a:defRPr>
            </a:lvl1pPr>
          </a:lstStyle>
          <a:p>
            <a:pPr>
              <a:defRPr b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b="1">
                <a:solidFill>
                  <a:srgbClr val="FF2600"/>
                </a:solidFill>
                <a:latin typeface="Helvetica"/>
                <a:ea typeface="Helvetica"/>
                <a:cs typeface="Helvetica"/>
              </a:rPr>
              <a:t>~126</a:t>
            </a:r>
            <a:endParaRPr/>
          </a:p>
        </p:txBody>
      </p:sp>
      <p:sp>
        <p:nvSpPr>
          <p:cNvPr id="52" name="Shape 52"/>
          <p:cNvSpPr/>
          <p:nvPr/>
        </p:nvSpPr>
        <p:spPr bwMode="auto">
          <a:xfrm>
            <a:off x="3475799" y="3149841"/>
            <a:ext cx="1" cy="685801"/>
          </a:xfrm>
          <a:prstGeom prst="line">
            <a:avLst/>
          </a:prstGeom>
          <a:ln w="18360">
            <a:solidFill>
              <a:srgbClr val="FF2600"/>
            </a:solidFill>
            <a:tailEnd type="triangle"/>
          </a:ln>
        </p:spPr>
        <p:txBody>
          <a:bodyPr lIns="0" tIns="0" rIns="0" bIns="0"/>
          <a:lstStyle/>
          <a:p>
            <a:pPr>
              <a:buClrTx/>
              <a:defRPr sz="1200">
                <a:latin typeface="Helvetica"/>
                <a:ea typeface="Helvetica"/>
                <a:cs typeface="Helvetica"/>
              </a:defRPr>
            </a:pPr>
            <a:endParaRPr/>
          </a:p>
        </p:txBody>
      </p:sp>
      <p:sp>
        <p:nvSpPr>
          <p:cNvPr id="53" name="Shape 53"/>
          <p:cNvSpPr/>
          <p:nvPr/>
        </p:nvSpPr>
        <p:spPr bwMode="auto">
          <a:xfrm>
            <a:off x="6989399" y="3198442"/>
            <a:ext cx="1" cy="685801"/>
          </a:xfrm>
          <a:prstGeom prst="line">
            <a:avLst/>
          </a:prstGeom>
          <a:ln w="18360">
            <a:solidFill>
              <a:srgbClr val="FF2600"/>
            </a:solidFill>
            <a:tailEnd type="triangle"/>
          </a:ln>
        </p:spPr>
        <p:txBody>
          <a:bodyPr lIns="0" tIns="0" rIns="0" bIns="0"/>
          <a:lstStyle/>
          <a:p>
            <a:pPr>
              <a:buClrTx/>
              <a:defRPr sz="1200">
                <a:latin typeface="Helvetica"/>
                <a:ea typeface="Helvetica"/>
                <a:cs typeface="Helvetica"/>
              </a:defRPr>
            </a:pPr>
            <a:endParaRPr/>
          </a:p>
        </p:txBody>
      </p:sp>
      <p:sp>
        <p:nvSpPr>
          <p:cNvPr id="54" name="Shape 54"/>
          <p:cNvSpPr/>
          <p:nvPr/>
        </p:nvSpPr>
        <p:spPr bwMode="auto">
          <a:xfrm>
            <a:off x="1893959" y="1857802"/>
            <a:ext cx="457202" cy="914400"/>
          </a:xfrm>
          <a:prstGeom prst="ellipse">
            <a:avLst/>
          </a:prstGeom>
          <a:ln w="18360">
            <a:solidFill>
              <a:srgbClr val="FF2600"/>
            </a:solidFill>
          </a:ln>
        </p:spPr>
        <p:txBody>
          <a:bodyPr lIns="0" tIns="0" rIns="0" bIns="0"/>
          <a:lstStyle/>
          <a:p>
            <a:pPr>
              <a:buClrTx/>
              <a:defRPr sz="1200">
                <a:latin typeface="Helvetica"/>
                <a:ea typeface="Helvetica"/>
                <a:cs typeface="Helvetica"/>
              </a:defRPr>
            </a:pPr>
            <a:endParaRPr/>
          </a:p>
        </p:txBody>
      </p:sp>
      <p:sp>
        <p:nvSpPr>
          <p:cNvPr id="55" name="Shape 55"/>
          <p:cNvSpPr/>
          <p:nvPr/>
        </p:nvSpPr>
        <p:spPr bwMode="auto">
          <a:xfrm>
            <a:off x="1733759" y="3270441"/>
            <a:ext cx="349536" cy="355601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>
            <a:lvl1pPr>
              <a:buClr>
                <a:srgbClr val="FF2600"/>
              </a:buClr>
              <a:defRPr b="1">
                <a:solidFill>
                  <a:srgbClr val="FF2600"/>
                </a:solidFill>
                <a:latin typeface="Helvetica"/>
                <a:ea typeface="Helvetica"/>
                <a:cs typeface="Helvetica"/>
              </a:defRPr>
            </a:lvl1pPr>
          </a:lstStyle>
          <a:p>
            <a:pPr>
              <a:defRPr b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b="1">
                <a:solidFill>
                  <a:srgbClr val="FF2600"/>
                </a:solidFill>
                <a:latin typeface="Helvetica"/>
                <a:ea typeface="Helvetica"/>
                <a:cs typeface="Helvetica"/>
              </a:rPr>
              <a:t>~3</a:t>
            </a:r>
            <a:endParaRPr/>
          </a:p>
        </p:txBody>
      </p:sp>
      <p:sp>
        <p:nvSpPr>
          <p:cNvPr id="56" name="Shape 56"/>
          <p:cNvSpPr/>
          <p:nvPr/>
        </p:nvSpPr>
        <p:spPr bwMode="auto">
          <a:xfrm flipH="1">
            <a:off x="2180159" y="2393842"/>
            <a:ext cx="1" cy="1371601"/>
          </a:xfrm>
          <a:prstGeom prst="line">
            <a:avLst/>
          </a:prstGeom>
          <a:ln w="18360">
            <a:solidFill>
              <a:srgbClr val="FF2600"/>
            </a:solidFill>
            <a:tailEnd type="triangle"/>
          </a:ln>
        </p:spPr>
        <p:txBody>
          <a:bodyPr lIns="0" tIns="0" rIns="0" bIns="0"/>
          <a:lstStyle/>
          <a:p>
            <a:pPr>
              <a:buClrTx/>
              <a:defRPr sz="1200">
                <a:latin typeface="Helvetica"/>
                <a:ea typeface="Helvetica"/>
                <a:cs typeface="Helvetica"/>
              </a:defRPr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 bwMode="auto">
          <a:xfrm>
            <a:off x="3188680" y="192600"/>
            <a:ext cx="3715411" cy="863601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>
            <a:lvl1pPr algn="ctr">
              <a:buFont typeface="Cochin"/>
              <a:defRPr sz="5400">
                <a:latin typeface="Cochin"/>
                <a:ea typeface="Cochin"/>
                <a:cs typeface="Cochin"/>
              </a:defRPr>
            </a:lvl1pPr>
          </a:lstStyle>
          <a:p>
            <a:pPr>
              <a:defRPr sz="1800">
                <a:latin typeface="Arial"/>
                <a:ea typeface="Arial"/>
                <a:cs typeface="Arial"/>
              </a:defRPr>
            </a:pPr>
            <a:r>
              <a:rPr sz="5400">
                <a:latin typeface="Cochin"/>
                <a:ea typeface="Cochin"/>
                <a:cs typeface="Cochin"/>
              </a:rPr>
              <a:t>Vos résultats</a:t>
            </a:r>
            <a:endParaRPr/>
          </a:p>
        </p:txBody>
      </p:sp>
      <p:sp>
        <p:nvSpPr>
          <p:cNvPr id="60" name="Shape 60"/>
          <p:cNvSpPr/>
          <p:nvPr/>
        </p:nvSpPr>
        <p:spPr bwMode="auto">
          <a:xfrm>
            <a:off x="52199" y="1705049"/>
            <a:ext cx="8825173" cy="4632037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/>
          <a:p>
            <a:pPr>
              <a:buFont typeface="Cochin"/>
              <a:defRPr/>
            </a:pPr>
            <a:r>
              <a:rPr sz="2600" dirty="0">
                <a:latin typeface="Cochin"/>
                <a:ea typeface="Cochin"/>
                <a:cs typeface="Cochin"/>
              </a:rPr>
              <a:t>On a </a:t>
            </a:r>
            <a:r>
              <a:rPr sz="2600" dirty="0" err="1">
                <a:latin typeface="Cochin"/>
                <a:ea typeface="Cochin"/>
                <a:cs typeface="Cochin"/>
              </a:rPr>
              <a:t>analysé</a:t>
            </a:r>
            <a:r>
              <a:rPr sz="2600" dirty="0">
                <a:latin typeface="Cochin"/>
                <a:ea typeface="Cochin"/>
                <a:cs typeface="Cochin"/>
              </a:rPr>
              <a:t> </a:t>
            </a:r>
            <a:r>
              <a:rPr lang="en-US" sz="2600" dirty="0">
                <a:solidFill>
                  <a:srgbClr val="FF2600"/>
                </a:solidFill>
                <a:latin typeface="Cochin"/>
                <a:ea typeface="Cochin"/>
                <a:cs typeface="Cochin"/>
              </a:rPr>
              <a:t>xxx</a:t>
            </a:r>
            <a:r>
              <a:rPr sz="2600" dirty="0">
                <a:latin typeface="Cochin"/>
                <a:ea typeface="Cochin"/>
                <a:cs typeface="Cochin"/>
              </a:rPr>
              <a:t> </a:t>
            </a:r>
            <a:r>
              <a:rPr sz="2600" dirty="0" err="1">
                <a:latin typeface="Cochin"/>
                <a:ea typeface="Cochin"/>
                <a:cs typeface="Cochin"/>
              </a:rPr>
              <a:t>événements</a:t>
            </a:r>
            <a:r>
              <a:rPr sz="2600" dirty="0">
                <a:latin typeface="Cochin"/>
                <a:ea typeface="Cochin"/>
                <a:cs typeface="Cochin"/>
              </a:rPr>
              <a:t> au total, </a:t>
            </a:r>
            <a:r>
              <a:rPr sz="2600" dirty="0" err="1">
                <a:latin typeface="Cochin"/>
                <a:ea typeface="Cochin"/>
                <a:cs typeface="Cochin"/>
              </a:rPr>
              <a:t>dont</a:t>
            </a:r>
            <a:r>
              <a:rPr sz="2600" dirty="0">
                <a:latin typeface="Cochin"/>
                <a:ea typeface="Cochin"/>
                <a:cs typeface="Cochin"/>
              </a:rPr>
              <a:t> :</a:t>
            </a:r>
            <a:endParaRPr dirty="0"/>
          </a:p>
          <a:p>
            <a:pPr marL="765527" lvl="1" indent="-321027">
              <a:buClrTx/>
              <a:buSzPct val="45000"/>
              <a:buBlip>
                <a:blip r:embed="rId3"/>
              </a:buBlip>
              <a:defRPr>
                <a:latin typeface="Adobe Arabic Regular"/>
                <a:ea typeface="Adobe Arabic Regular"/>
                <a:cs typeface="Adobe Arabic Regular"/>
              </a:defRPr>
            </a:pPr>
            <a:r>
              <a:rPr sz="2600" dirty="0"/>
              <a:t> </a:t>
            </a:r>
            <a:r>
              <a:rPr lang="en-US" sz="2600" dirty="0">
                <a:solidFill>
                  <a:srgbClr val="FF2600"/>
                </a:solidFill>
              </a:rPr>
              <a:t>xxx</a:t>
            </a:r>
            <a:r>
              <a:rPr sz="2600" dirty="0">
                <a:solidFill>
                  <a:srgbClr val="FF2600"/>
                </a:solidFill>
              </a:rPr>
              <a:t> </a:t>
            </a:r>
            <a:r>
              <a:rPr sz="2600" dirty="0" err="1"/>
              <a:t>candidats</a:t>
            </a:r>
            <a:r>
              <a:rPr sz="2600" dirty="0"/>
              <a:t> Z</a:t>
            </a:r>
            <a:endParaRPr dirty="0"/>
          </a:p>
          <a:p>
            <a:pPr marL="765527" lvl="1" indent="-321027">
              <a:buClrTx/>
              <a:buSzPct val="45000"/>
              <a:buBlip>
                <a:blip r:embed="rId3"/>
              </a:buBlip>
              <a:defRPr>
                <a:latin typeface="Adobe Arabic Regular"/>
                <a:ea typeface="Adobe Arabic Regular"/>
                <a:cs typeface="Adobe Arabic Regular"/>
              </a:defRPr>
            </a:pPr>
            <a:r>
              <a:rPr sz="2600" dirty="0"/>
              <a:t> </a:t>
            </a:r>
            <a:r>
              <a:rPr lang="en-US" sz="2600" dirty="0">
                <a:solidFill>
                  <a:srgbClr val="FF2600"/>
                </a:solidFill>
              </a:rPr>
              <a:t>xxx</a:t>
            </a:r>
            <a:r>
              <a:rPr sz="2600" dirty="0"/>
              <a:t> </a:t>
            </a:r>
            <a:r>
              <a:rPr sz="2600" dirty="0" err="1"/>
              <a:t>candidats</a:t>
            </a:r>
            <a:r>
              <a:rPr sz="2600" dirty="0"/>
              <a:t> W</a:t>
            </a:r>
            <a:endParaRPr dirty="0"/>
          </a:p>
          <a:p>
            <a:pPr marL="765527" lvl="1" indent="-321027">
              <a:buClrTx/>
              <a:buSzPct val="45000"/>
              <a:buBlip>
                <a:blip r:embed="rId3"/>
              </a:buBlip>
              <a:defRPr>
                <a:latin typeface="Adobe Arabic Regular"/>
                <a:ea typeface="Adobe Arabic Regular"/>
                <a:cs typeface="Adobe Arabic Regular"/>
              </a:defRPr>
            </a:pPr>
            <a:r>
              <a:rPr sz="2600" dirty="0"/>
              <a:t> </a:t>
            </a:r>
            <a:r>
              <a:rPr lang="en-US" sz="2600" dirty="0">
                <a:solidFill>
                  <a:srgbClr val="FF2600"/>
                </a:solidFill>
              </a:rPr>
              <a:t>xx</a:t>
            </a:r>
            <a:r>
              <a:rPr sz="2600" dirty="0"/>
              <a:t> </a:t>
            </a:r>
            <a:r>
              <a:rPr sz="2600" dirty="0" err="1"/>
              <a:t>candidats</a:t>
            </a:r>
            <a:r>
              <a:rPr sz="2600" dirty="0"/>
              <a:t> H</a:t>
            </a:r>
            <a:endParaRPr dirty="0"/>
          </a:p>
          <a:p>
            <a:pPr>
              <a:defRPr/>
            </a:pPr>
            <a:endParaRPr dirty="0"/>
          </a:p>
          <a:p>
            <a:pPr>
              <a:buFont typeface="Cochin"/>
              <a:defRPr/>
            </a:pPr>
            <a:r>
              <a:rPr sz="2600" dirty="0">
                <a:latin typeface="Cochin"/>
                <a:ea typeface="Cochin"/>
                <a:cs typeface="Cochin"/>
              </a:rPr>
              <a:t>On a </a:t>
            </a:r>
            <a:r>
              <a:rPr sz="2600" dirty="0" err="1">
                <a:latin typeface="Cochin"/>
                <a:ea typeface="Cochin"/>
                <a:cs typeface="Cochin"/>
              </a:rPr>
              <a:t>mesuré</a:t>
            </a:r>
            <a:r>
              <a:rPr sz="2600" dirty="0">
                <a:latin typeface="Cochin"/>
                <a:ea typeface="Cochin"/>
                <a:cs typeface="Cochin"/>
              </a:rPr>
              <a:t> :</a:t>
            </a:r>
            <a:endParaRPr dirty="0"/>
          </a:p>
          <a:p>
            <a:pPr marL="765527" lvl="1" indent="-321027">
              <a:buClrTx/>
              <a:buSzPct val="45000"/>
              <a:buBlip>
                <a:blip r:embed="rId3"/>
              </a:buBlip>
              <a:defRPr/>
            </a:pPr>
            <a:r>
              <a:rPr sz="2600" dirty="0">
                <a:latin typeface="Cochin"/>
                <a:ea typeface="Cochin"/>
                <a:cs typeface="Cochin"/>
              </a:rPr>
              <a:t> un rapport </a:t>
            </a:r>
            <a:r>
              <a:rPr sz="2600" dirty="0" err="1">
                <a:latin typeface="Cochin"/>
                <a:ea typeface="Cochin"/>
                <a:cs typeface="Cochin"/>
              </a:rPr>
              <a:t>électron</a:t>
            </a:r>
            <a:r>
              <a:rPr sz="2600" dirty="0">
                <a:latin typeface="Cochin"/>
                <a:ea typeface="Cochin"/>
                <a:cs typeface="Cochin"/>
              </a:rPr>
              <a:t>/muon= </a:t>
            </a:r>
            <a:r>
              <a:rPr lang="en-US" sz="2600" dirty="0">
                <a:solidFill>
                  <a:srgbClr val="0433FF"/>
                </a:solidFill>
                <a:latin typeface="Cochin"/>
                <a:ea typeface="Cochin"/>
                <a:cs typeface="Cochin"/>
              </a:rPr>
              <a:t>xx</a:t>
            </a:r>
            <a:r>
              <a:rPr sz="2600" dirty="0">
                <a:solidFill>
                  <a:srgbClr val="0433FF"/>
                </a:solidFill>
                <a:latin typeface="Cochin"/>
                <a:ea typeface="Cochin"/>
                <a:cs typeface="Cochin"/>
              </a:rPr>
              <a:t> </a:t>
            </a:r>
            <a:r>
              <a:rPr sz="2600" dirty="0">
                <a:solidFill>
                  <a:srgbClr val="0433FF"/>
                </a:solidFill>
                <a:latin typeface="Helvetica"/>
                <a:ea typeface="Helvetica"/>
                <a:cs typeface="Helvetica"/>
              </a:rPr>
              <a:t>±</a:t>
            </a:r>
            <a:r>
              <a:rPr sz="2600" dirty="0">
                <a:solidFill>
                  <a:srgbClr val="0433FF"/>
                </a:solidFill>
                <a:latin typeface="Cochin"/>
                <a:ea typeface="Cochin"/>
                <a:cs typeface="Cochin"/>
              </a:rPr>
              <a:t> </a:t>
            </a:r>
            <a:r>
              <a:rPr lang="en-US" sz="2600" dirty="0">
                <a:solidFill>
                  <a:srgbClr val="0433FF"/>
                </a:solidFill>
                <a:latin typeface="Cochin"/>
                <a:ea typeface="Cochin"/>
                <a:cs typeface="Cochin"/>
              </a:rPr>
              <a:t>xx</a:t>
            </a:r>
            <a:r>
              <a:rPr sz="2600" b="1" dirty="0">
                <a:solidFill>
                  <a:srgbClr val="0433FF"/>
                </a:solidFill>
                <a:latin typeface="Cochin"/>
                <a:ea typeface="Cochin"/>
                <a:cs typeface="Cochin"/>
              </a:rPr>
              <a:t> </a:t>
            </a:r>
            <a:r>
              <a:rPr sz="2600" dirty="0">
                <a:latin typeface="Cochin"/>
                <a:ea typeface="Cochin"/>
                <a:cs typeface="Cochin"/>
              </a:rPr>
              <a:t>(</a:t>
            </a:r>
            <a:r>
              <a:rPr sz="2600" dirty="0" err="1">
                <a:latin typeface="Cochin"/>
                <a:ea typeface="Cochin"/>
                <a:cs typeface="Cochin"/>
              </a:rPr>
              <a:t>valeur</a:t>
            </a:r>
            <a:r>
              <a:rPr sz="2600" dirty="0">
                <a:latin typeface="Cochin"/>
                <a:ea typeface="Cochin"/>
                <a:cs typeface="Cochin"/>
              </a:rPr>
              <a:t> </a:t>
            </a:r>
            <a:r>
              <a:rPr sz="2600" dirty="0" err="1">
                <a:latin typeface="Cochin"/>
                <a:ea typeface="Cochin"/>
                <a:cs typeface="Cochin"/>
              </a:rPr>
              <a:t>théorique</a:t>
            </a:r>
            <a:r>
              <a:rPr sz="2600" dirty="0">
                <a:latin typeface="Cochin"/>
                <a:ea typeface="Cochin"/>
                <a:cs typeface="Cochin"/>
              </a:rPr>
              <a:t> </a:t>
            </a:r>
            <a:r>
              <a:rPr sz="2600" dirty="0">
                <a:solidFill>
                  <a:srgbClr val="FF2600"/>
                </a:solidFill>
                <a:latin typeface="Cochin"/>
                <a:ea typeface="Cochin"/>
                <a:cs typeface="Cochin"/>
              </a:rPr>
              <a:t>1</a:t>
            </a:r>
            <a:r>
              <a:rPr sz="2600" dirty="0">
                <a:latin typeface="Cochin"/>
                <a:ea typeface="Cochin"/>
                <a:cs typeface="Cochin"/>
              </a:rPr>
              <a:t>)</a:t>
            </a:r>
            <a:endParaRPr dirty="0"/>
          </a:p>
          <a:p>
            <a:pPr marL="765527" lvl="1" indent="-321027">
              <a:buClrTx/>
              <a:buSzPct val="45000"/>
              <a:buBlip>
                <a:blip r:embed="rId3"/>
              </a:buBlip>
              <a:defRPr/>
            </a:pPr>
            <a:r>
              <a:rPr sz="2600" dirty="0">
                <a:latin typeface="Cochin"/>
                <a:ea typeface="Cochin"/>
                <a:cs typeface="Cochin"/>
              </a:rPr>
              <a:t> un rapport W</a:t>
            </a:r>
            <a:r>
              <a:rPr sz="2600" baseline="30000" dirty="0">
                <a:latin typeface="Cochin"/>
                <a:ea typeface="Cochin"/>
                <a:cs typeface="Cochin"/>
              </a:rPr>
              <a:t>+</a:t>
            </a:r>
            <a:r>
              <a:rPr sz="2600" dirty="0">
                <a:latin typeface="Cochin"/>
                <a:ea typeface="Cochin"/>
                <a:cs typeface="Cochin"/>
              </a:rPr>
              <a:t>/W</a:t>
            </a:r>
            <a:r>
              <a:rPr sz="2600" baseline="30000" dirty="0">
                <a:latin typeface="Cochin"/>
                <a:ea typeface="Cochin"/>
                <a:cs typeface="Cochin"/>
              </a:rPr>
              <a:t>-</a:t>
            </a:r>
            <a:r>
              <a:rPr sz="2600" dirty="0">
                <a:latin typeface="Cochin"/>
                <a:ea typeface="Cochin"/>
                <a:cs typeface="Cochin"/>
              </a:rPr>
              <a:t>= </a:t>
            </a:r>
            <a:r>
              <a:rPr lang="en-US" sz="2600" dirty="0">
                <a:solidFill>
                  <a:srgbClr val="0433FF"/>
                </a:solidFill>
                <a:latin typeface="Cochin"/>
                <a:ea typeface="Cochin"/>
                <a:cs typeface="Cochin"/>
              </a:rPr>
              <a:t>xx</a:t>
            </a:r>
            <a:r>
              <a:rPr sz="2600" dirty="0">
                <a:solidFill>
                  <a:srgbClr val="0433FF"/>
                </a:solidFill>
                <a:latin typeface="Cochin"/>
                <a:ea typeface="Cochin"/>
                <a:cs typeface="Cochin"/>
              </a:rPr>
              <a:t> </a:t>
            </a:r>
            <a:r>
              <a:rPr sz="2600" dirty="0">
                <a:solidFill>
                  <a:srgbClr val="0433FF"/>
                </a:solidFill>
                <a:latin typeface="Helvetica"/>
                <a:ea typeface="Helvetica"/>
                <a:cs typeface="Helvetica"/>
              </a:rPr>
              <a:t>±</a:t>
            </a:r>
            <a:r>
              <a:rPr sz="2600" dirty="0">
                <a:solidFill>
                  <a:srgbClr val="0433FF"/>
                </a:solidFill>
                <a:latin typeface="Cochin"/>
                <a:ea typeface="Cochin"/>
                <a:cs typeface="Cochin"/>
              </a:rPr>
              <a:t> </a:t>
            </a:r>
            <a:r>
              <a:rPr lang="en-US" sz="2600" dirty="0">
                <a:solidFill>
                  <a:srgbClr val="0433FF"/>
                </a:solidFill>
                <a:latin typeface="Cochin"/>
                <a:ea typeface="Cochin"/>
                <a:cs typeface="Cochin"/>
              </a:rPr>
              <a:t>xx</a:t>
            </a:r>
            <a:r>
              <a:rPr sz="2600" dirty="0">
                <a:solidFill>
                  <a:srgbClr val="0433FF"/>
                </a:solidFill>
                <a:latin typeface="Cochin"/>
                <a:ea typeface="Cochin"/>
                <a:cs typeface="Cochin"/>
              </a:rPr>
              <a:t> </a:t>
            </a:r>
            <a:r>
              <a:rPr sz="2600" dirty="0">
                <a:latin typeface="Cochin"/>
                <a:ea typeface="Cochin"/>
                <a:cs typeface="Cochin"/>
              </a:rPr>
              <a:t>(</a:t>
            </a:r>
            <a:r>
              <a:rPr sz="2600" dirty="0" err="1">
                <a:latin typeface="Cochin"/>
                <a:ea typeface="Cochin"/>
                <a:cs typeface="Cochin"/>
              </a:rPr>
              <a:t>valeur</a:t>
            </a:r>
            <a:r>
              <a:rPr sz="2600" dirty="0">
                <a:latin typeface="Cochin"/>
                <a:ea typeface="Cochin"/>
                <a:cs typeface="Cochin"/>
              </a:rPr>
              <a:t> </a:t>
            </a:r>
            <a:r>
              <a:rPr sz="2600" dirty="0" err="1">
                <a:latin typeface="Cochin"/>
                <a:ea typeface="Cochin"/>
                <a:cs typeface="Cochin"/>
              </a:rPr>
              <a:t>théorique</a:t>
            </a:r>
            <a:r>
              <a:rPr sz="2600" dirty="0">
                <a:latin typeface="Cochin"/>
                <a:ea typeface="Cochin"/>
                <a:cs typeface="Cochin"/>
              </a:rPr>
              <a:t> </a:t>
            </a:r>
            <a:r>
              <a:rPr sz="2600" dirty="0">
                <a:solidFill>
                  <a:srgbClr val="FF2600"/>
                </a:solidFill>
                <a:latin typeface="Cochin"/>
                <a:ea typeface="Cochin"/>
                <a:cs typeface="Cochin"/>
              </a:rPr>
              <a:t>1.30</a:t>
            </a:r>
            <a:r>
              <a:rPr sz="2600" dirty="0">
                <a:latin typeface="Cochin"/>
                <a:ea typeface="Cochin"/>
                <a:cs typeface="Cochin"/>
              </a:rPr>
              <a:t>)</a:t>
            </a:r>
            <a:endParaRPr dirty="0"/>
          </a:p>
          <a:p>
            <a:pPr lvl="1">
              <a:buFont typeface="Cochin"/>
              <a:defRPr/>
            </a:pPr>
            <a:r>
              <a:rPr sz="2600" dirty="0">
                <a:latin typeface="Cochin"/>
                <a:ea typeface="Cochin"/>
                <a:cs typeface="Cochin"/>
              </a:rPr>
              <a:t>(les </a:t>
            </a:r>
            <a:r>
              <a:rPr sz="2600" dirty="0" err="1">
                <a:latin typeface="Cochin"/>
                <a:ea typeface="Cochin"/>
                <a:cs typeface="Cochin"/>
              </a:rPr>
              <a:t>incertitudes</a:t>
            </a:r>
            <a:r>
              <a:rPr sz="2600" dirty="0">
                <a:latin typeface="Cochin"/>
                <a:ea typeface="Cochin"/>
                <a:cs typeface="Cochin"/>
              </a:rPr>
              <a:t> </a:t>
            </a:r>
            <a:r>
              <a:rPr sz="2600" dirty="0" err="1">
                <a:latin typeface="Cochin"/>
                <a:ea typeface="Cochin"/>
                <a:cs typeface="Cochin"/>
              </a:rPr>
              <a:t>sont</a:t>
            </a:r>
            <a:r>
              <a:rPr sz="2600" dirty="0">
                <a:latin typeface="Cochin"/>
                <a:ea typeface="Cochin"/>
                <a:cs typeface="Cochin"/>
              </a:rPr>
              <a:t> </a:t>
            </a:r>
            <a:r>
              <a:rPr sz="2600" dirty="0" err="1">
                <a:latin typeface="Cochin"/>
                <a:ea typeface="Cochin"/>
                <a:cs typeface="Cochin"/>
              </a:rPr>
              <a:t>statistiques</a:t>
            </a:r>
            <a:r>
              <a:rPr sz="2600" dirty="0">
                <a:latin typeface="Cochin"/>
                <a:ea typeface="Cochin"/>
                <a:cs typeface="Cochin"/>
              </a:rPr>
              <a:t>)</a:t>
            </a:r>
            <a:endParaRPr dirty="0"/>
          </a:p>
          <a:p>
            <a:pPr>
              <a:defRPr/>
            </a:pPr>
            <a:endParaRPr dirty="0"/>
          </a:p>
          <a:p>
            <a:pPr>
              <a:buFont typeface="Cochin"/>
              <a:defRPr/>
            </a:pPr>
            <a:r>
              <a:rPr sz="2600" dirty="0">
                <a:latin typeface="Cochin"/>
                <a:ea typeface="Cochin"/>
                <a:cs typeface="Cochin"/>
              </a:rPr>
              <a:t>Un seul </a:t>
            </a:r>
            <a:r>
              <a:rPr sz="2600" dirty="0" err="1">
                <a:latin typeface="Cochin"/>
                <a:ea typeface="Cochin"/>
                <a:cs typeface="Cochin"/>
              </a:rPr>
              <a:t>groupe</a:t>
            </a:r>
            <a:r>
              <a:rPr sz="2600" dirty="0">
                <a:latin typeface="Cochin"/>
                <a:ea typeface="Cochin"/>
                <a:cs typeface="Cochin"/>
              </a:rPr>
              <a:t> : W</a:t>
            </a:r>
            <a:r>
              <a:rPr sz="2600" baseline="30000" dirty="0">
                <a:latin typeface="Cochin"/>
                <a:ea typeface="Cochin"/>
                <a:cs typeface="Cochin"/>
              </a:rPr>
              <a:t>+</a:t>
            </a:r>
            <a:r>
              <a:rPr sz="2600" dirty="0">
                <a:latin typeface="Cochin"/>
                <a:ea typeface="Cochin"/>
                <a:cs typeface="Cochin"/>
              </a:rPr>
              <a:t>/W</a:t>
            </a:r>
            <a:r>
              <a:rPr sz="2600" baseline="30000" dirty="0">
                <a:latin typeface="Cochin"/>
                <a:ea typeface="Cochin"/>
                <a:cs typeface="Cochin"/>
              </a:rPr>
              <a:t>-</a:t>
            </a:r>
            <a:r>
              <a:rPr sz="2600" dirty="0">
                <a:latin typeface="Cochin"/>
                <a:ea typeface="Cochin"/>
                <a:cs typeface="Cochin"/>
              </a:rPr>
              <a:t>= </a:t>
            </a:r>
            <a:r>
              <a:rPr lang="en-US" sz="2600" dirty="0">
                <a:solidFill>
                  <a:srgbClr val="0433FF"/>
                </a:solidFill>
                <a:latin typeface="Cochin"/>
                <a:ea typeface="Cochin"/>
                <a:cs typeface="Cochin"/>
              </a:rPr>
              <a:t>xx</a:t>
            </a:r>
            <a:r>
              <a:rPr sz="2600" dirty="0">
                <a:solidFill>
                  <a:srgbClr val="0433FF"/>
                </a:solidFill>
                <a:latin typeface="Cochin"/>
                <a:ea typeface="Cochin"/>
                <a:cs typeface="Cochin"/>
              </a:rPr>
              <a:t> </a:t>
            </a:r>
            <a:r>
              <a:rPr sz="2600" dirty="0">
                <a:solidFill>
                  <a:srgbClr val="0433FF"/>
                </a:solidFill>
                <a:latin typeface="Helvetica"/>
                <a:ea typeface="Helvetica"/>
                <a:cs typeface="Helvetica"/>
              </a:rPr>
              <a:t>±</a:t>
            </a:r>
            <a:r>
              <a:rPr sz="2600" dirty="0">
                <a:solidFill>
                  <a:srgbClr val="0433FF"/>
                </a:solidFill>
                <a:latin typeface="Cochin"/>
                <a:ea typeface="Cochin"/>
                <a:cs typeface="Cochin"/>
              </a:rPr>
              <a:t> </a:t>
            </a:r>
            <a:r>
              <a:rPr lang="en-US" sz="2600" dirty="0">
                <a:solidFill>
                  <a:srgbClr val="0433FF"/>
                </a:solidFill>
                <a:latin typeface="Cochin"/>
                <a:ea typeface="Cochin"/>
                <a:cs typeface="Cochin"/>
              </a:rPr>
              <a:t>xxx</a:t>
            </a:r>
            <a:endParaRPr dirty="0"/>
          </a:p>
          <a:p>
            <a:pPr>
              <a:buFont typeface="Cochin"/>
              <a:defRPr/>
            </a:pPr>
            <a:r>
              <a:rPr sz="2600" dirty="0">
                <a:latin typeface="Cochin"/>
                <a:ea typeface="Cochin"/>
                <a:cs typeface="Cochin"/>
              </a:rPr>
              <a:t> </a:t>
            </a:r>
            <a:endParaRPr dirty="0"/>
          </a:p>
        </p:txBody>
      </p:sp>
      <p:sp>
        <p:nvSpPr>
          <p:cNvPr id="61" name="Shape 61"/>
          <p:cNvSpPr/>
          <p:nvPr/>
        </p:nvSpPr>
        <p:spPr bwMode="auto">
          <a:xfrm>
            <a:off x="3886200" y="6118199"/>
            <a:ext cx="6112901" cy="129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CD665F"/>
            </a:solidFill>
          </a:ln>
        </p:spPr>
        <p:txBody>
          <a:bodyPr lIns="50800" tIns="50800" rIns="50800" bIns="50800"/>
          <a:lstStyle>
            <a:lvl1pPr>
              <a:buFont typeface="Cochin"/>
              <a:defRPr sz="2000">
                <a:latin typeface="Cochin"/>
                <a:ea typeface="Cochin"/>
                <a:cs typeface="Cochin"/>
              </a:defRPr>
            </a:lvl1pPr>
          </a:lstStyle>
          <a:p>
            <a:pPr>
              <a:defRPr sz="1800">
                <a:latin typeface="Arial"/>
                <a:ea typeface="Arial"/>
                <a:cs typeface="Arial"/>
              </a:defRPr>
            </a:pPr>
            <a:r>
              <a:rPr sz="2000">
                <a:latin typeface="Cochin"/>
                <a:ea typeface="Cochin"/>
                <a:cs typeface="Cochin"/>
              </a:rPr>
              <a:t>Pas 2 comme on avait imaginé (mais toujours &gt; 1) : le proton n'est pas simplement composé de trois quarks ! Il y a aussi les gluons, quarks/antiquarks de la mer etc...</a:t>
            </a:r>
            <a:endParaRPr/>
          </a:p>
        </p:txBody>
      </p:sp>
      <p:sp>
        <p:nvSpPr>
          <p:cNvPr id="62" name="Shape 62"/>
          <p:cNvSpPr/>
          <p:nvPr/>
        </p:nvSpPr>
        <p:spPr bwMode="auto">
          <a:xfrm flipH="1" flipV="1">
            <a:off x="5699026" y="4312294"/>
            <a:ext cx="2073373" cy="1823906"/>
          </a:xfrm>
          <a:prstGeom prst="line">
            <a:avLst/>
          </a:prstGeom>
          <a:ln w="18360">
            <a:solidFill>
              <a:srgbClr val="FF2600"/>
            </a:solidFill>
            <a:tailEnd type="triangle"/>
          </a:ln>
        </p:spPr>
        <p:txBody>
          <a:bodyPr lIns="0" tIns="0" rIns="0" bIns="0"/>
          <a:lstStyle/>
          <a:p>
            <a:pPr>
              <a:buClrTx/>
              <a:defRPr sz="1200">
                <a:latin typeface="Helvetica"/>
                <a:ea typeface="Helvetica"/>
                <a:cs typeface="Helvetica"/>
              </a:defRPr>
            </a:pPr>
            <a:endParaRPr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C5B5AC4-FDEF-CD06-4EC6-C9363159CA5C}"/>
              </a:ext>
            </a:extLst>
          </p:cNvPr>
          <p:cNvSpPr txBox="1"/>
          <p:nvPr/>
        </p:nvSpPr>
        <p:spPr bwMode="auto">
          <a:xfrm rot="2344401">
            <a:off x="6190824" y="2039994"/>
            <a:ext cx="4070345" cy="923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fr-FR" sz="5400" dirty="0">
                <a:solidFill>
                  <a:srgbClr val="FF0000"/>
                </a:solidFill>
              </a:rPr>
              <a:t>A modifier!!!!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3555" y="101453"/>
            <a:ext cx="9063991" cy="953865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5"/>
                </a:solidFill>
              </a:rPr>
              <a:t>Rapport (</a:t>
            </a:r>
            <a:r>
              <a:rPr lang="en-US" sz="5400" dirty="0" err="1">
                <a:solidFill>
                  <a:schemeClr val="accent5"/>
                </a:solidFill>
              </a:rPr>
              <a:t>W</a:t>
            </a:r>
            <a:r>
              <a:rPr lang="en-US" sz="5400" dirty="0" err="1">
                <a:solidFill>
                  <a:schemeClr val="accent5"/>
                </a:solidFill>
                <a:sym typeface="Wingdings"/>
              </a:rPr>
              <a:t>μν</a:t>
            </a:r>
            <a:r>
              <a:rPr lang="en-US" sz="5400" dirty="0">
                <a:solidFill>
                  <a:schemeClr val="accent5"/>
                </a:solidFill>
                <a:sym typeface="Wingdings"/>
              </a:rPr>
              <a:t>)</a:t>
            </a:r>
            <a:r>
              <a:rPr lang="en-US" sz="5400" dirty="0">
                <a:solidFill>
                  <a:schemeClr val="accent5"/>
                </a:solidFill>
              </a:rPr>
              <a:t> / (</a:t>
            </a:r>
            <a:r>
              <a:rPr lang="en-US" sz="5400" dirty="0" err="1">
                <a:solidFill>
                  <a:schemeClr val="accent5"/>
                </a:solidFill>
              </a:rPr>
              <a:t>W</a:t>
            </a:r>
            <a:r>
              <a:rPr lang="en-US" sz="5400" dirty="0" err="1">
                <a:solidFill>
                  <a:schemeClr val="accent5"/>
                </a:solidFill>
                <a:sym typeface="Wingdings"/>
              </a:rPr>
              <a:t>eν</a:t>
            </a:r>
            <a:r>
              <a:rPr lang="en-US" sz="5400" dirty="0">
                <a:solidFill>
                  <a:schemeClr val="accent5"/>
                </a:solidFill>
                <a:sym typeface="Wingdings"/>
              </a:rPr>
              <a:t>)</a:t>
            </a:r>
            <a:endParaRPr lang="en-US" sz="5400" dirty="0">
              <a:solidFill>
                <a:schemeClr val="accent5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0" y="5423334"/>
            <a:ext cx="9903248" cy="2038911"/>
          </a:xfrm>
        </p:spPr>
        <p:txBody>
          <a:bodyPr lIns="79300" tIns="0" rIns="79300" bIns="0">
            <a:noAutofit/>
          </a:bodyPr>
          <a:lstStyle/>
          <a:p>
            <a:r>
              <a:rPr lang="fr-FR" sz="3084" dirty="0">
                <a:solidFill>
                  <a:srgbClr val="FF0000"/>
                </a:solidFill>
              </a:rPr>
              <a:t>Le boson W couple indifféremment à la saveur du lepton</a:t>
            </a:r>
          </a:p>
          <a:p>
            <a:pPr marL="503560" lvl="1" indent="0">
              <a:buNone/>
            </a:pPr>
            <a:r>
              <a:rPr lang="fr-FR" sz="2643" dirty="0">
                <a:solidFill>
                  <a:srgbClr val="FF0000"/>
                </a:solidFill>
              </a:rPr>
              <a:t>Universalité </a:t>
            </a:r>
            <a:r>
              <a:rPr lang="fr-FR" sz="2643" dirty="0" err="1">
                <a:solidFill>
                  <a:srgbClr val="FF0000"/>
                </a:solidFill>
              </a:rPr>
              <a:t>leptonique</a:t>
            </a:r>
            <a:r>
              <a:rPr lang="fr-FR" sz="2643" dirty="0">
                <a:solidFill>
                  <a:srgbClr val="FF0000"/>
                </a:solidFill>
              </a:rPr>
              <a:t> !</a:t>
            </a:r>
          </a:p>
          <a:p>
            <a:pPr marL="503560" lvl="1" indent="0">
              <a:buNone/>
            </a:pPr>
            <a:r>
              <a:rPr lang="fr-FR" sz="2643" dirty="0">
                <a:solidFill>
                  <a:srgbClr val="FF0000"/>
                </a:solidFill>
              </a:rPr>
              <a:t>Propriété de tous les bosons de jauge (i.e. associés à une force)</a:t>
            </a:r>
          </a:p>
        </p:txBody>
      </p:sp>
      <p:pic>
        <p:nvPicPr>
          <p:cNvPr id="2" name="Picture 1" descr="xs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92" y="1308016"/>
            <a:ext cx="5706957" cy="4115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001493"/>
            <a:ext cx="4406106" cy="24756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-194287">
              <a:buFont typeface="Arial"/>
              <a:buChar char="•"/>
            </a:pPr>
            <a:r>
              <a:rPr lang="fr-FR" sz="2203" b="1" dirty="0">
                <a:solidFill>
                  <a:srgbClr val="000099"/>
                </a:solidFill>
                <a:latin typeface="Tahoma"/>
                <a:cs typeface="Tahoma"/>
              </a:rPr>
              <a:t>Quantité d’événements W observés</a:t>
            </a:r>
          </a:p>
          <a:p>
            <a:pPr lvl="1" indent="-194287">
              <a:buFont typeface="Arial"/>
              <a:buChar char="•"/>
            </a:pPr>
            <a:r>
              <a:rPr lang="fr-FR" sz="2203" b="1" dirty="0">
                <a:solidFill>
                  <a:srgbClr val="000099"/>
                </a:solidFill>
                <a:latin typeface="Tahoma"/>
                <a:cs typeface="Tahoma"/>
              </a:rPr>
              <a:t>Désintégrations en e</a:t>
            </a:r>
            <a:r>
              <a:rPr lang="fr-FR" sz="2203" b="1" baseline="30000" dirty="0">
                <a:solidFill>
                  <a:srgbClr val="000099"/>
                </a:solidFill>
                <a:latin typeface="Tahoma"/>
                <a:cs typeface="Tahoma"/>
              </a:rPr>
              <a:t>+</a:t>
            </a:r>
          </a:p>
          <a:p>
            <a:pPr lvl="1" indent="-194287">
              <a:buFont typeface="Arial"/>
              <a:buChar char="•"/>
            </a:pPr>
            <a:r>
              <a:rPr lang="fr-FR" sz="2203" b="1" dirty="0">
                <a:solidFill>
                  <a:srgbClr val="000099"/>
                </a:solidFill>
                <a:latin typeface="Tahoma"/>
                <a:cs typeface="Tahoma"/>
              </a:rPr>
              <a:t>Désintégrations en μ</a:t>
            </a:r>
            <a:r>
              <a:rPr lang="fr-FR" sz="2203" b="1" baseline="30000" dirty="0">
                <a:solidFill>
                  <a:srgbClr val="000099"/>
                </a:solidFill>
                <a:latin typeface="Tahoma"/>
                <a:cs typeface="Tahoma"/>
              </a:rPr>
              <a:t>+</a:t>
            </a:r>
          </a:p>
          <a:p>
            <a:pPr indent="-194287">
              <a:buFont typeface="Arial"/>
              <a:buChar char="•"/>
            </a:pPr>
            <a:r>
              <a:rPr lang="fr-FR" sz="2203" b="1" dirty="0">
                <a:solidFill>
                  <a:srgbClr val="000099"/>
                </a:solidFill>
                <a:latin typeface="Tahoma"/>
                <a:cs typeface="Tahoma"/>
              </a:rPr>
              <a:t>Mêmes résultats ! (à l’intérieur des barres d’erreurs)</a:t>
            </a:r>
          </a:p>
          <a:p>
            <a:pPr indent="-194287">
              <a:buFont typeface="Arial"/>
              <a:buChar char="•"/>
            </a:pPr>
            <a:endParaRPr lang="fr-FR" sz="2203" b="1" dirty="0">
              <a:solidFill>
                <a:srgbClr val="000099"/>
              </a:solidFill>
              <a:latin typeface="Tahoma"/>
              <a:cs typeface="Tahoma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398997" y="2935820"/>
            <a:ext cx="1383244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98997" y="3350323"/>
            <a:ext cx="1383244" cy="181839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3365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3555" y="-25256"/>
            <a:ext cx="9063990" cy="1258888"/>
          </a:xfrm>
        </p:spPr>
        <p:txBody>
          <a:bodyPr/>
          <a:lstStyle/>
          <a:p>
            <a:r>
              <a:rPr lang="en-US" sz="5400" dirty="0">
                <a:solidFill>
                  <a:schemeClr val="accent5"/>
                </a:solidFill>
              </a:rPr>
              <a:t>Rapport W</a:t>
            </a:r>
            <a:r>
              <a:rPr lang="en-US" sz="5400" baseline="30000" dirty="0">
                <a:solidFill>
                  <a:schemeClr val="accent5"/>
                </a:solidFill>
              </a:rPr>
              <a:t>+</a:t>
            </a:r>
            <a:r>
              <a:rPr lang="en-US" sz="5400" dirty="0">
                <a:solidFill>
                  <a:schemeClr val="accent5"/>
                </a:solidFill>
              </a:rPr>
              <a:t> / W</a:t>
            </a:r>
            <a:r>
              <a:rPr lang="en-US" sz="5400" baseline="30000" dirty="0">
                <a:solidFill>
                  <a:schemeClr val="accent5"/>
                </a:solidFill>
              </a:rPr>
              <a:t>-</a:t>
            </a:r>
            <a:endParaRPr lang="en-US" sz="5400" dirty="0">
              <a:solidFill>
                <a:schemeClr val="accent5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867698" y="4989930"/>
            <a:ext cx="5203402" cy="2078912"/>
          </a:xfrm>
        </p:spPr>
        <p:txBody>
          <a:bodyPr>
            <a:noAutofit/>
          </a:bodyPr>
          <a:lstStyle/>
          <a:p>
            <a:endParaRPr lang="fr-FR" sz="2643">
              <a:solidFill>
                <a:srgbClr val="FF0000"/>
              </a:solidFill>
            </a:endParaRPr>
          </a:p>
          <a:p>
            <a:r>
              <a:rPr lang="fr-FR" sz="2643">
                <a:solidFill>
                  <a:srgbClr val="FF0000"/>
                </a:solidFill>
              </a:rPr>
              <a:t>Le modèle Proton = (uud) est trop simplifié !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0" y="1036673"/>
            <a:ext cx="5353769" cy="5516376"/>
          </a:xfrm>
        </p:spPr>
        <p:txBody>
          <a:bodyPr>
            <a:noAutofit/>
          </a:bodyPr>
          <a:lstStyle/>
          <a:p>
            <a:pPr marL="178427" indent="-218077"/>
            <a:r>
              <a:rPr lang="en-US" sz="2643" dirty="0"/>
              <a:t>Proton = (</a:t>
            </a:r>
            <a:r>
              <a:rPr lang="en-US" sz="2643" dirty="0" err="1"/>
              <a:t>uud</a:t>
            </a:r>
            <a:r>
              <a:rPr lang="en-US" sz="2643" dirty="0"/>
              <a:t>)</a:t>
            </a:r>
          </a:p>
          <a:p>
            <a:r>
              <a:rPr lang="en-US" sz="2643" dirty="0"/>
              <a:t> </a:t>
            </a:r>
          </a:p>
          <a:p>
            <a:pPr marL="178427" indent="-218077"/>
            <a:endParaRPr lang="en-US" sz="2643" dirty="0"/>
          </a:p>
          <a:p>
            <a:pPr marL="178427" indent="-218077"/>
            <a:endParaRPr lang="en-US" sz="2643" dirty="0"/>
          </a:p>
          <a:p>
            <a:pPr marL="178427" indent="-218077"/>
            <a:endParaRPr lang="en-US" sz="2643" dirty="0"/>
          </a:p>
          <a:p>
            <a:pPr marL="178427" indent="-218077"/>
            <a:endParaRPr lang="en-US" sz="2643" dirty="0"/>
          </a:p>
          <a:p>
            <a:pPr marL="178427" indent="-218077"/>
            <a:endParaRPr lang="en-US" sz="2643" dirty="0"/>
          </a:p>
          <a:p>
            <a:pPr marL="178427" indent="-218077"/>
            <a:r>
              <a:rPr lang="en-US" sz="2643" dirty="0"/>
              <a:t>Q(u) = +2/3</a:t>
            </a:r>
          </a:p>
          <a:p>
            <a:pPr marL="178427" indent="-218077"/>
            <a:r>
              <a:rPr lang="en-US" sz="2643" dirty="0"/>
              <a:t>Q(d) = -1/3</a:t>
            </a:r>
          </a:p>
          <a:p>
            <a:pPr marL="178427" indent="-218077"/>
            <a:r>
              <a:rPr lang="en-US" sz="2643" dirty="0"/>
              <a:t>2 </a:t>
            </a:r>
            <a:r>
              <a:rPr lang="en-US" sz="2643" dirty="0" err="1"/>
              <a:t>fois</a:t>
            </a:r>
            <a:r>
              <a:rPr lang="en-US" sz="2643" dirty="0"/>
              <a:t> plus de charge +</a:t>
            </a:r>
            <a:br>
              <a:rPr lang="en-US" sz="2643" dirty="0"/>
            </a:br>
            <a:r>
              <a:rPr lang="en-US" sz="2643" dirty="0"/>
              <a:t> </a:t>
            </a:r>
            <a:r>
              <a:rPr lang="en-US" sz="2643" dirty="0" err="1"/>
              <a:t>que</a:t>
            </a:r>
            <a:r>
              <a:rPr lang="en-US" sz="2643" dirty="0"/>
              <a:t> de charge –</a:t>
            </a:r>
            <a:br>
              <a:rPr lang="en-US" sz="2643" dirty="0"/>
            </a:br>
            <a:r>
              <a:rPr lang="en-US" sz="2643" dirty="0">
                <a:solidFill>
                  <a:srgbClr val="E409DF"/>
                </a:solidFill>
                <a:sym typeface="Wingdings"/>
              </a:rPr>
              <a:t> On attend R = 2</a:t>
            </a:r>
            <a:endParaRPr lang="en-US" sz="2643" dirty="0">
              <a:solidFill>
                <a:srgbClr val="E409DF"/>
              </a:solidFill>
            </a:endParaRPr>
          </a:p>
          <a:p>
            <a:pPr marL="178427" indent="-218077"/>
            <a:endParaRPr lang="en-US" sz="2643" dirty="0"/>
          </a:p>
          <a:p>
            <a:pPr marL="178427" indent="-218077"/>
            <a:endParaRPr lang="en-US" sz="2643" dirty="0"/>
          </a:p>
          <a:p>
            <a:pPr marL="178427" indent="-218077"/>
            <a:endParaRPr lang="en-US" sz="2643" dirty="0"/>
          </a:p>
        </p:txBody>
      </p:sp>
      <p:pic>
        <p:nvPicPr>
          <p:cNvPr id="8" name="Picture 7" descr="wprodu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65" y="1729036"/>
            <a:ext cx="3550228" cy="2082800"/>
          </a:xfrm>
          <a:prstGeom prst="rect">
            <a:avLst/>
          </a:prstGeom>
        </p:spPr>
      </p:pic>
      <p:pic>
        <p:nvPicPr>
          <p:cNvPr id="7" name="Picture 6" descr="ratioW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94" y="1215445"/>
            <a:ext cx="5651006" cy="407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005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4" name="Capture d’écran 2016-03-16 à 14.57.18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313606" y="2751165"/>
            <a:ext cx="10071101" cy="313367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 bwMode="auto">
          <a:xfrm>
            <a:off x="2579697" y="192600"/>
            <a:ext cx="4933393" cy="863601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>
            <a:lvl1pPr algn="ctr">
              <a:buFont typeface="Cochin"/>
              <a:defRPr sz="5400">
                <a:latin typeface="Cochin"/>
                <a:ea typeface="Cochin"/>
                <a:cs typeface="Cochin"/>
              </a:defRPr>
            </a:lvl1pPr>
          </a:lstStyle>
          <a:p>
            <a:pPr>
              <a:defRPr sz="1800">
                <a:latin typeface="Arial"/>
                <a:ea typeface="Arial"/>
                <a:cs typeface="Arial"/>
              </a:defRPr>
            </a:pPr>
            <a:r>
              <a:rPr sz="5400">
                <a:latin typeface="Cochin"/>
                <a:ea typeface="Cochin"/>
                <a:cs typeface="Cochin"/>
              </a:rPr>
              <a:t>Masse invariante</a:t>
            </a:r>
            <a:endParaRPr/>
          </a:p>
        </p:txBody>
      </p:sp>
      <p:sp>
        <p:nvSpPr>
          <p:cNvPr id="67" name="Shape 67"/>
          <p:cNvSpPr/>
          <p:nvPr/>
        </p:nvSpPr>
        <p:spPr bwMode="auto">
          <a:xfrm>
            <a:off x="685800" y="1600200"/>
            <a:ext cx="7691290" cy="368301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/>
          <a:p>
            <a:pPr>
              <a:buFont typeface="Cochin"/>
              <a:defRPr sz="2000">
                <a:latin typeface="Cochin"/>
                <a:ea typeface="Cochin"/>
                <a:cs typeface="Cochin"/>
              </a:defRPr>
            </a:pPr>
            <a:r>
              <a:t>Distribution de la masse invariante des e</a:t>
            </a:r>
            <a:r>
              <a:rPr baseline="30000"/>
              <a:t>+</a:t>
            </a:r>
            <a:r>
              <a:t>e</a:t>
            </a:r>
            <a:r>
              <a:rPr baseline="30000"/>
              <a:t>-</a:t>
            </a:r>
            <a:r>
              <a:t>, μ</a:t>
            </a:r>
            <a:r>
              <a:rPr baseline="30000"/>
              <a:t>+</a:t>
            </a:r>
            <a:r>
              <a:t>μ</a:t>
            </a:r>
            <a:r>
              <a:rPr baseline="30000"/>
              <a:t>-</a:t>
            </a:r>
            <a:r>
              <a:t>, 4μ, 4e, 2μ2e, 2 photons</a:t>
            </a:r>
          </a:p>
        </p:txBody>
      </p:sp>
      <p:sp>
        <p:nvSpPr>
          <p:cNvPr id="68" name="Shape 68"/>
          <p:cNvSpPr/>
          <p:nvPr/>
        </p:nvSpPr>
        <p:spPr bwMode="auto">
          <a:xfrm>
            <a:off x="1066800" y="2514600"/>
            <a:ext cx="513594" cy="425637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/>
          <a:p>
            <a:pPr>
              <a:buClr>
                <a:srgbClr val="FF2600"/>
              </a:buClr>
              <a:defRPr b="1">
                <a:latin typeface="Helvetica"/>
                <a:ea typeface="Helvetica"/>
                <a:cs typeface="Helvetica"/>
              </a:defRPr>
            </a:pPr>
            <a:r>
              <a:rPr sz="2200">
                <a:solidFill>
                  <a:srgbClr val="FF2600"/>
                </a:solidFill>
              </a:rPr>
              <a:t>J/</a:t>
            </a:r>
            <a:r>
              <a:rPr sz="2200" b="0">
                <a:solidFill>
                  <a:srgbClr val="FF2600"/>
                </a:solidFill>
                <a:latin typeface="Symbol"/>
                <a:ea typeface="Symbol"/>
                <a:cs typeface="Symbol"/>
              </a:rPr>
              <a:t>ψ</a:t>
            </a:r>
            <a:endParaRPr/>
          </a:p>
        </p:txBody>
      </p:sp>
      <p:sp>
        <p:nvSpPr>
          <p:cNvPr id="69" name="Shape 69"/>
          <p:cNvSpPr/>
          <p:nvPr/>
        </p:nvSpPr>
        <p:spPr bwMode="auto">
          <a:xfrm flipH="1">
            <a:off x="609600" y="2743200"/>
            <a:ext cx="457200" cy="685800"/>
          </a:xfrm>
          <a:prstGeom prst="line">
            <a:avLst/>
          </a:prstGeom>
          <a:ln w="18360">
            <a:solidFill>
              <a:srgbClr val="FF2600"/>
            </a:solidFill>
            <a:tailEnd type="triangle"/>
          </a:ln>
        </p:spPr>
        <p:txBody>
          <a:bodyPr lIns="0" tIns="0" rIns="0" bIns="0"/>
          <a:lstStyle/>
          <a:p>
            <a:pPr>
              <a:buClrTx/>
              <a:defRPr sz="1200">
                <a:latin typeface="Helvetica"/>
                <a:ea typeface="Helvetica"/>
                <a:cs typeface="Helvetica"/>
              </a:defRPr>
            </a:pPr>
            <a:endParaRPr/>
          </a:p>
        </p:txBody>
      </p:sp>
      <p:sp>
        <p:nvSpPr>
          <p:cNvPr id="70" name="Shape 70"/>
          <p:cNvSpPr/>
          <p:nvPr/>
        </p:nvSpPr>
        <p:spPr bwMode="auto">
          <a:xfrm>
            <a:off x="6756400" y="3467100"/>
            <a:ext cx="259569" cy="406400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>
            <a:lvl1pPr>
              <a:buClr>
                <a:srgbClr val="FF2600"/>
              </a:buClr>
              <a:defRPr sz="2200" b="1">
                <a:solidFill>
                  <a:srgbClr val="FF2600"/>
                </a:solidFill>
                <a:latin typeface="Helvetica"/>
                <a:ea typeface="Helvetica"/>
                <a:cs typeface="Helvetica"/>
              </a:defRPr>
            </a:lvl1pPr>
          </a:lstStyle>
          <a:p>
            <a:pPr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sz="2200" b="1">
                <a:solidFill>
                  <a:srgbClr val="FF2600"/>
                </a:solidFill>
                <a:latin typeface="Helvetica"/>
                <a:ea typeface="Helvetica"/>
                <a:cs typeface="Helvetica"/>
              </a:rPr>
              <a:t>Z</a:t>
            </a:r>
            <a:endParaRPr/>
          </a:p>
        </p:txBody>
      </p:sp>
      <p:sp>
        <p:nvSpPr>
          <p:cNvPr id="71" name="Shape 71"/>
          <p:cNvSpPr/>
          <p:nvPr/>
        </p:nvSpPr>
        <p:spPr bwMode="auto">
          <a:xfrm flipH="1">
            <a:off x="6750000" y="3886200"/>
            <a:ext cx="108000" cy="914400"/>
          </a:xfrm>
          <a:prstGeom prst="line">
            <a:avLst/>
          </a:prstGeom>
          <a:ln w="18360">
            <a:solidFill>
              <a:srgbClr val="FF2600"/>
            </a:solidFill>
            <a:tailEnd type="triangle"/>
          </a:ln>
        </p:spPr>
        <p:txBody>
          <a:bodyPr lIns="0" tIns="0" rIns="0" bIns="0"/>
          <a:lstStyle/>
          <a:p>
            <a:pPr>
              <a:buClrTx/>
              <a:defRPr sz="1200">
                <a:latin typeface="Helvetica"/>
                <a:ea typeface="Helvetica"/>
                <a:cs typeface="Helvetica"/>
              </a:defRPr>
            </a:pPr>
            <a:endParaRPr/>
          </a:p>
        </p:txBody>
      </p:sp>
      <p:sp>
        <p:nvSpPr>
          <p:cNvPr id="72" name="Shape 72"/>
          <p:cNvSpPr/>
          <p:nvPr/>
        </p:nvSpPr>
        <p:spPr bwMode="auto">
          <a:xfrm>
            <a:off x="9144000" y="4114800"/>
            <a:ext cx="290674" cy="406400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>
            <a:lvl1pPr>
              <a:buClr>
                <a:srgbClr val="FF2600"/>
              </a:buClr>
              <a:defRPr sz="2200" b="1">
                <a:solidFill>
                  <a:srgbClr val="FF2600"/>
                </a:solidFill>
                <a:latin typeface="Helvetica"/>
                <a:ea typeface="Helvetica"/>
                <a:cs typeface="Helvetica"/>
              </a:defRPr>
            </a:lvl1pPr>
          </a:lstStyle>
          <a:p>
            <a:pPr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sz="2200" b="1">
                <a:solidFill>
                  <a:srgbClr val="FF2600"/>
                </a:solidFill>
                <a:latin typeface="Helvetica"/>
                <a:ea typeface="Helvetica"/>
                <a:cs typeface="Helvetica"/>
              </a:rPr>
              <a:t>H</a:t>
            </a:r>
            <a:endParaRPr/>
          </a:p>
        </p:txBody>
      </p:sp>
      <p:sp>
        <p:nvSpPr>
          <p:cNvPr id="73" name="Shape 73"/>
          <p:cNvSpPr/>
          <p:nvPr/>
        </p:nvSpPr>
        <p:spPr bwMode="auto">
          <a:xfrm flipH="1">
            <a:off x="9144000" y="4572000"/>
            <a:ext cx="108000" cy="914400"/>
          </a:xfrm>
          <a:prstGeom prst="line">
            <a:avLst/>
          </a:prstGeom>
          <a:ln w="18360">
            <a:solidFill>
              <a:srgbClr val="FF2600"/>
            </a:solidFill>
            <a:tailEnd type="triangle"/>
          </a:ln>
        </p:spPr>
        <p:txBody>
          <a:bodyPr lIns="0" tIns="0" rIns="0" bIns="0"/>
          <a:lstStyle/>
          <a:p>
            <a:pPr>
              <a:buClrTx/>
              <a:defRPr sz="1200">
                <a:latin typeface="Helvetica"/>
                <a:ea typeface="Helvetica"/>
                <a:cs typeface="Helvetica"/>
              </a:defRPr>
            </a:pPr>
            <a:endParaRPr/>
          </a:p>
        </p:txBody>
      </p:sp>
      <p:sp>
        <p:nvSpPr>
          <p:cNvPr id="74" name="Shape 74"/>
          <p:cNvSpPr/>
          <p:nvPr/>
        </p:nvSpPr>
        <p:spPr bwMode="auto">
          <a:xfrm>
            <a:off x="2743200" y="3483359"/>
            <a:ext cx="1844427" cy="406401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>
            <a:lvl1pPr>
              <a:defRPr sz="2200" b="1">
                <a:latin typeface="Helvetica"/>
                <a:ea typeface="Helvetica"/>
                <a:cs typeface="Helvetica"/>
              </a:defRPr>
            </a:lvl1pPr>
          </a:lstStyle>
          <a:p>
            <a:pPr>
              <a:defRPr sz="1800" b="0">
                <a:latin typeface="Arial"/>
                <a:ea typeface="Arial"/>
                <a:cs typeface="Arial"/>
              </a:defRPr>
            </a:pPr>
            <a:r>
              <a:rPr sz="2200" b="1">
                <a:latin typeface="Helvetica"/>
                <a:ea typeface="Helvetica"/>
                <a:cs typeface="Helvetica"/>
              </a:rPr>
              <a:t>16 mars 2016</a:t>
            </a:r>
            <a:endParaRPr/>
          </a:p>
        </p:txBody>
      </p:sp>
      <p:sp>
        <p:nvSpPr>
          <p:cNvPr id="75" name="Shape 75"/>
          <p:cNvSpPr/>
          <p:nvPr/>
        </p:nvSpPr>
        <p:spPr bwMode="auto">
          <a:xfrm>
            <a:off x="457200" y="5961960"/>
            <a:ext cx="407455" cy="406401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>
            <a:lvl1pPr>
              <a:defRPr sz="2200" b="1">
                <a:latin typeface="Helvetica"/>
                <a:ea typeface="Helvetica"/>
                <a:cs typeface="Helvetica"/>
              </a:defRPr>
            </a:lvl1pPr>
          </a:lstStyle>
          <a:p>
            <a:pPr>
              <a:defRPr sz="1800" b="0">
                <a:latin typeface="Arial"/>
                <a:ea typeface="Arial"/>
                <a:cs typeface="Arial"/>
              </a:defRPr>
            </a:pPr>
            <a:r>
              <a:rPr sz="2200" b="1">
                <a:latin typeface="Helvetica"/>
                <a:ea typeface="Helvetica"/>
                <a:cs typeface="Helvetica"/>
              </a:rPr>
              <a:t>~3</a:t>
            </a:r>
            <a:endParaRPr/>
          </a:p>
        </p:txBody>
      </p:sp>
      <p:sp>
        <p:nvSpPr>
          <p:cNvPr id="76" name="Shape 76"/>
          <p:cNvSpPr/>
          <p:nvPr/>
        </p:nvSpPr>
        <p:spPr bwMode="auto">
          <a:xfrm>
            <a:off x="6400800" y="5943600"/>
            <a:ext cx="562844" cy="406400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>
            <a:lvl1pPr>
              <a:defRPr sz="2200" b="1">
                <a:latin typeface="Helvetica"/>
                <a:ea typeface="Helvetica"/>
                <a:cs typeface="Helvetica"/>
              </a:defRPr>
            </a:lvl1pPr>
          </a:lstStyle>
          <a:p>
            <a:pPr>
              <a:defRPr sz="1800" b="0">
                <a:latin typeface="Arial"/>
                <a:ea typeface="Arial"/>
                <a:cs typeface="Arial"/>
              </a:defRPr>
            </a:pPr>
            <a:r>
              <a:rPr sz="2200" b="1">
                <a:latin typeface="Helvetica"/>
                <a:ea typeface="Helvetica"/>
                <a:cs typeface="Helvetica"/>
              </a:rPr>
              <a:t>~91</a:t>
            </a:r>
            <a:endParaRPr/>
          </a:p>
        </p:txBody>
      </p:sp>
      <p:sp>
        <p:nvSpPr>
          <p:cNvPr id="77" name="Shape 77"/>
          <p:cNvSpPr/>
          <p:nvPr/>
        </p:nvSpPr>
        <p:spPr bwMode="auto">
          <a:xfrm>
            <a:off x="8602199" y="5921759"/>
            <a:ext cx="718233" cy="406401"/>
          </a:xfrm>
          <a:prstGeom prst="rect">
            <a:avLst/>
          </a:prstGeom>
          <a:ln w="12700"/>
        </p:spPr>
        <p:txBody>
          <a:bodyPr wrap="none" lIns="38100" tIns="38100" rIns="38100" bIns="38100">
            <a:spAutoFit/>
          </a:bodyPr>
          <a:lstStyle>
            <a:lvl1pPr>
              <a:defRPr sz="2200" b="1">
                <a:latin typeface="Helvetica"/>
                <a:ea typeface="Helvetica"/>
                <a:cs typeface="Helvetica"/>
              </a:defRPr>
            </a:lvl1pPr>
          </a:lstStyle>
          <a:p>
            <a:pPr>
              <a:defRPr sz="1800" b="0">
                <a:latin typeface="Arial"/>
                <a:ea typeface="Arial"/>
                <a:cs typeface="Arial"/>
              </a:defRPr>
            </a:pPr>
            <a:r>
              <a:rPr sz="2200" b="1">
                <a:latin typeface="Helvetica"/>
                <a:ea typeface="Helvetica"/>
                <a:cs typeface="Helvetica"/>
              </a:rPr>
              <a:t>~125</a:t>
            </a:r>
            <a:endParaRPr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DA31412-BE72-A222-6558-A1D2647323E4}"/>
              </a:ext>
            </a:extLst>
          </p:cNvPr>
          <p:cNvSpPr txBox="1"/>
          <p:nvPr/>
        </p:nvSpPr>
        <p:spPr bwMode="auto">
          <a:xfrm rot="2344401">
            <a:off x="5068736" y="3364690"/>
            <a:ext cx="4070345" cy="923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fr-FR" sz="5400" dirty="0">
                <a:solidFill>
                  <a:srgbClr val="FF0000"/>
                </a:solidFill>
              </a:rPr>
              <a:t>A modifier!!!!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3555" y="101453"/>
            <a:ext cx="9063991" cy="978261"/>
          </a:xfrm>
        </p:spPr>
        <p:txBody>
          <a:bodyPr/>
          <a:lstStyle/>
          <a:p>
            <a:r>
              <a:rPr lang="en-US" sz="5400" dirty="0">
                <a:solidFill>
                  <a:schemeClr val="accent5"/>
                </a:solidFill>
              </a:rPr>
              <a:t>Masse du boson Z</a:t>
            </a:r>
            <a:r>
              <a:rPr lang="en-US" sz="5400" baseline="30000" dirty="0">
                <a:solidFill>
                  <a:schemeClr val="accent5"/>
                </a:solidFill>
              </a:rPr>
              <a:t>0</a:t>
            </a:r>
            <a:endParaRPr lang="en-US" sz="5400" dirty="0">
              <a:solidFill>
                <a:schemeClr val="accent5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167852" y="5764495"/>
            <a:ext cx="9903248" cy="1736216"/>
          </a:xfrm>
        </p:spPr>
        <p:txBody>
          <a:bodyPr>
            <a:normAutofit/>
          </a:bodyPr>
          <a:lstStyle/>
          <a:p>
            <a:r>
              <a:rPr lang="en-US" sz="2643" dirty="0"/>
              <a:t>‘</a:t>
            </a:r>
            <a:r>
              <a:rPr lang="en-US" sz="2643" dirty="0" err="1"/>
              <a:t>Spectre</a:t>
            </a:r>
            <a:r>
              <a:rPr lang="en-US" sz="2643" dirty="0"/>
              <a:t> de masse </a:t>
            </a:r>
            <a:r>
              <a:rPr lang="en-US" sz="2643" dirty="0" err="1"/>
              <a:t>invariante</a:t>
            </a:r>
            <a:r>
              <a:rPr lang="en-US" sz="2643" dirty="0"/>
              <a:t> </a:t>
            </a:r>
            <a:r>
              <a:rPr lang="en-US" sz="2643" dirty="0" err="1"/>
              <a:t>dilepton</a:t>
            </a:r>
            <a:r>
              <a:rPr lang="en-US" sz="2643" dirty="0"/>
              <a:t>’</a:t>
            </a:r>
          </a:p>
          <a:p>
            <a:r>
              <a:rPr lang="en-US" sz="2643" dirty="0"/>
              <a:t>Boson Z, </a:t>
            </a:r>
            <a:r>
              <a:rPr lang="en-US" sz="2643" dirty="0" err="1"/>
              <a:t>mais</a:t>
            </a:r>
            <a:r>
              <a:rPr lang="en-US" sz="2643" dirty="0"/>
              <a:t> </a:t>
            </a:r>
            <a:r>
              <a:rPr lang="en-US" sz="2643" dirty="0" err="1"/>
              <a:t>aussi</a:t>
            </a:r>
            <a:r>
              <a:rPr lang="en-US" sz="2643" dirty="0"/>
              <a:t> </a:t>
            </a:r>
            <a:r>
              <a:rPr lang="en-US" sz="2643" dirty="0" err="1"/>
              <a:t>d’autres</a:t>
            </a:r>
            <a:r>
              <a:rPr lang="en-US" sz="2643" dirty="0"/>
              <a:t> </a:t>
            </a:r>
            <a:r>
              <a:rPr lang="en-US" sz="2643" dirty="0" err="1"/>
              <a:t>résonnances</a:t>
            </a:r>
            <a:r>
              <a:rPr lang="en-US" sz="2643" dirty="0"/>
              <a:t> (mesons </a:t>
            </a:r>
            <a:r>
              <a:rPr lang="en-US" sz="2643" dirty="0" err="1"/>
              <a:t>neutres</a:t>
            </a:r>
            <a:r>
              <a:rPr lang="en-US" sz="2643" dirty="0"/>
              <a:t> </a:t>
            </a:r>
            <a:r>
              <a:rPr lang="en-US" sz="2643" dirty="0" err="1"/>
              <a:t>qq</a:t>
            </a:r>
            <a:r>
              <a:rPr lang="en-US" sz="2643" dirty="0"/>
              <a:t>)!</a:t>
            </a:r>
          </a:p>
        </p:txBody>
      </p:sp>
      <p:pic>
        <p:nvPicPr>
          <p:cNvPr id="2" name="Picture 1" descr="eeMassAll_35invp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665" y="1166499"/>
            <a:ext cx="7138857" cy="457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80318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3555" y="58442"/>
            <a:ext cx="9063990" cy="1068632"/>
          </a:xfrm>
        </p:spPr>
        <p:txBody>
          <a:bodyPr/>
          <a:lstStyle/>
          <a:p>
            <a:r>
              <a:rPr lang="en-US" sz="5400" dirty="0" err="1">
                <a:solidFill>
                  <a:schemeClr val="accent5"/>
                </a:solidFill>
              </a:rPr>
              <a:t>Événements</a:t>
            </a:r>
            <a:r>
              <a:rPr lang="en-US" sz="5400" dirty="0">
                <a:solidFill>
                  <a:schemeClr val="accent5"/>
                </a:solidFill>
              </a:rPr>
              <a:t> Z</a:t>
            </a:r>
            <a:r>
              <a:rPr lang="en-US" sz="5400" baseline="30000" dirty="0">
                <a:solidFill>
                  <a:schemeClr val="accent5"/>
                </a:solidFill>
              </a:rPr>
              <a:t>0</a:t>
            </a:r>
            <a:r>
              <a:rPr lang="en-US" sz="5400" dirty="0">
                <a:solidFill>
                  <a:schemeClr val="accent5"/>
                </a:solidFill>
              </a:rPr>
              <a:t>Z</a:t>
            </a:r>
            <a:r>
              <a:rPr lang="en-US" sz="5400" baseline="30000" dirty="0">
                <a:solidFill>
                  <a:schemeClr val="accent5"/>
                </a:solidFill>
              </a:rPr>
              <a:t>0</a:t>
            </a:r>
            <a:r>
              <a:rPr lang="en-US" sz="5400" dirty="0">
                <a:solidFill>
                  <a:schemeClr val="accent5"/>
                </a:solidFill>
              </a:rPr>
              <a:t> 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802540" y="5736876"/>
            <a:ext cx="8765005" cy="1980999"/>
          </a:xfrm>
        </p:spPr>
        <p:txBody>
          <a:bodyPr>
            <a:normAutofit/>
          </a:bodyPr>
          <a:lstStyle/>
          <a:p>
            <a:pPr algn="ctr"/>
            <a:r>
              <a:rPr lang="en-US" sz="2643" dirty="0" err="1">
                <a:solidFill>
                  <a:srgbClr val="FF0000"/>
                </a:solidFill>
              </a:rPr>
              <a:t>Candidat</a:t>
            </a:r>
            <a:r>
              <a:rPr lang="en-US" sz="2643" dirty="0">
                <a:solidFill>
                  <a:srgbClr val="FF0000"/>
                </a:solidFill>
              </a:rPr>
              <a:t> Boson de Higgs !</a:t>
            </a:r>
          </a:p>
          <a:p>
            <a:pPr algn="ctr"/>
            <a:r>
              <a:rPr lang="en-US" sz="2643" dirty="0" err="1">
                <a:solidFill>
                  <a:srgbClr val="FF0000"/>
                </a:solidFill>
              </a:rPr>
              <a:t>Prédit</a:t>
            </a:r>
            <a:r>
              <a:rPr lang="en-US" sz="2643" dirty="0">
                <a:solidFill>
                  <a:srgbClr val="FF0000"/>
                </a:solidFill>
              </a:rPr>
              <a:t> en 1964, </a:t>
            </a:r>
            <a:r>
              <a:rPr lang="en-US" sz="2643" dirty="0" err="1">
                <a:solidFill>
                  <a:srgbClr val="FF0000"/>
                </a:solidFill>
              </a:rPr>
              <a:t>découvert</a:t>
            </a:r>
            <a:r>
              <a:rPr lang="en-US" sz="2643" dirty="0">
                <a:solidFill>
                  <a:srgbClr val="FF0000"/>
                </a:solidFill>
              </a:rPr>
              <a:t> en </a:t>
            </a:r>
            <a:r>
              <a:rPr lang="en-US" sz="2643" dirty="0" err="1">
                <a:solidFill>
                  <a:srgbClr val="FF0000"/>
                </a:solidFill>
              </a:rPr>
              <a:t>juillet</a:t>
            </a:r>
            <a:r>
              <a:rPr lang="en-US" sz="2643" dirty="0">
                <a:solidFill>
                  <a:srgbClr val="FF0000"/>
                </a:solidFill>
              </a:rPr>
              <a:t> 2012 ! Presque 50 </a:t>
            </a:r>
            <a:r>
              <a:rPr lang="en-US" sz="2643" dirty="0" err="1">
                <a:solidFill>
                  <a:srgbClr val="FF0000"/>
                </a:solidFill>
              </a:rPr>
              <a:t>ans</a:t>
            </a:r>
            <a:r>
              <a:rPr lang="en-US" sz="2643" dirty="0">
                <a:solidFill>
                  <a:srgbClr val="FF0000"/>
                </a:solidFill>
              </a:rPr>
              <a:t> de </a:t>
            </a:r>
            <a:r>
              <a:rPr lang="en-US" sz="2643" dirty="0" err="1">
                <a:solidFill>
                  <a:srgbClr val="FF0000"/>
                </a:solidFill>
              </a:rPr>
              <a:t>recherches</a:t>
            </a:r>
            <a:r>
              <a:rPr lang="en-US" sz="2643" dirty="0">
                <a:solidFill>
                  <a:srgbClr val="FF0000"/>
                </a:solidFill>
              </a:rPr>
              <a:t> !</a:t>
            </a:r>
          </a:p>
        </p:txBody>
      </p:sp>
      <p:pic>
        <p:nvPicPr>
          <p:cNvPr id="3" name="Picture 2" descr="HZZ4l_animated_slower.gif">
            <a:hlinkClick r:id="rId2" tooltip="Cliquer pour la version anime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68" y="1249536"/>
            <a:ext cx="5810854" cy="448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59244"/>
      </p:ext>
    </p:extLst>
  </p:cSld>
  <p:clrMapOvr>
    <a:masterClrMapping/>
  </p:clrMapOvr>
  <p:transition>
    <p:rand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blipFill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 bwMode="auto">
        <a:prstGeom prst="rect">
          <a:avLst/>
        </a:prstGeom>
        <a:noFill/>
        <a:ln w="38100" cap="flat">
          <a:solidFill>
            <a:srgbClr val="000000"/>
          </a:solidFill>
          <a:prstDash val="solid"/>
          <a:miter lim="400000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blipFill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 bwMode="auto">
        <a:prstGeom prst="rect">
          <a:avLst/>
        </a:prstGeom>
        <a:noFill/>
        <a:ln w="38100" cap="flat">
          <a:solidFill>
            <a:srgbClr val="000000"/>
          </a:solidFill>
          <a:prstDash val="solid"/>
          <a:miter lim="400000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425</Words>
  <Application>Microsoft Macintosh PowerPoint</Application>
  <PresentationFormat>Personnalisé</PresentationFormat>
  <Paragraphs>77</Paragraphs>
  <Slides>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6" baseType="lpstr">
      <vt:lpstr>Arial</vt:lpstr>
      <vt:lpstr>Cochin</vt:lpstr>
      <vt:lpstr>Gill Sans</vt:lpstr>
      <vt:lpstr>Helvetica</vt:lpstr>
      <vt:lpstr>Lucida Grande</vt:lpstr>
      <vt:lpstr>Symbol</vt:lpstr>
      <vt:lpstr>Tahoma</vt:lpstr>
      <vt:lpstr>Wingdings</vt:lpstr>
      <vt:lpstr>White</vt:lpstr>
      <vt:lpstr>Présentation PowerPoint</vt:lpstr>
      <vt:lpstr>Présentation PowerPoint</vt:lpstr>
      <vt:lpstr>Rapport (Wμν) / (Weν)</vt:lpstr>
      <vt:lpstr>Rapport W+ / W-</vt:lpstr>
      <vt:lpstr>Présentation PowerPoint</vt:lpstr>
      <vt:lpstr>Masse du boson Z0</vt:lpstr>
      <vt:lpstr>Événements Z0Z0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Stephanie Beauceron</cp:lastModifiedBy>
  <cp:revision>3</cp:revision>
  <dcterms:modified xsi:type="dcterms:W3CDTF">2025-03-24T20:53:48Z</dcterms:modified>
</cp:coreProperties>
</file>