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4" r:id="rId3"/>
    <p:sldId id="296" r:id="rId4"/>
    <p:sldId id="266" r:id="rId5"/>
    <p:sldId id="268" r:id="rId6"/>
    <p:sldId id="316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267" r:id="rId17"/>
    <p:sldId id="315" r:id="rId18"/>
    <p:sldId id="272" r:id="rId19"/>
    <p:sldId id="277" r:id="rId20"/>
    <p:sldId id="278" r:id="rId21"/>
    <p:sldId id="279" r:id="rId22"/>
    <p:sldId id="280" r:id="rId23"/>
    <p:sldId id="313" r:id="rId24"/>
    <p:sldId id="314" r:id="rId25"/>
    <p:sldId id="312" r:id="rId26"/>
    <p:sldId id="283" r:id="rId27"/>
    <p:sldId id="281" r:id="rId28"/>
    <p:sldId id="271" r:id="rId29"/>
    <p:sldId id="273" r:id="rId30"/>
    <p:sldId id="282" r:id="rId31"/>
    <p:sldId id="284" r:id="rId32"/>
    <p:sldId id="275" r:id="rId33"/>
    <p:sldId id="261" r:id="rId34"/>
    <p:sldId id="294" r:id="rId35"/>
    <p:sldId id="265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99"/>
    <a:srgbClr val="000099"/>
    <a:srgbClr val="CC0066"/>
    <a:srgbClr val="6633CC"/>
    <a:srgbClr val="13E415"/>
    <a:srgbClr val="E409DF"/>
    <a:srgbClr val="6699FF"/>
    <a:srgbClr val="00CC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4"/>
    <p:restoredTop sz="96327" autoAdjust="0"/>
  </p:normalViewPr>
  <p:slideViewPr>
    <p:cSldViewPr snapToGrid="0" snapToObjects="1">
      <p:cViewPr varScale="1">
        <p:scale>
          <a:sx n="124" d="100"/>
          <a:sy n="124" d="100"/>
        </p:scale>
        <p:origin x="12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E5E58-8D0E-3946-B46E-3431EAC1B906}" type="datetimeFigureOut">
              <a:rPr lang="en-US" smtClean="0"/>
              <a:pPr/>
              <a:t>3/24/25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B4FF8-0AA4-2B47-B6D4-7E355470890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61738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CF798-303A-9043-8EC4-31B682A1E654}" type="datetimeFigureOut">
              <a:rPr lang="en-US" smtClean="0"/>
              <a:pPr/>
              <a:t>3/24/25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FD224-2880-6843-8799-B0B3E8C191FE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608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F3A4DE-D4E2-8A45-86A8-3968DB87AF04}" type="slidenum">
              <a:rPr lang="en-GB"/>
              <a:pPr/>
              <a:t>3</a:t>
            </a:fld>
            <a:endParaRPr lang="en-GB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B69C7-CAF2-E443-B922-BF8C54109399}" type="slidenum">
              <a:rPr lang="en-GB"/>
              <a:pPr/>
              <a:t>14</a:t>
            </a:fld>
            <a:endParaRPr lang="en-GB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D6265F-F1BE-FF4C-AA57-ED9CA220FF45}" type="slidenum">
              <a:rPr lang="en-GB"/>
              <a:pPr/>
              <a:t>15</a:t>
            </a:fld>
            <a:endParaRPr lang="en-GB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CEEB1F-3690-6443-BC3A-043F7ECDD487}" type="slidenum">
              <a:rPr lang="fr-FR"/>
              <a:pPr/>
              <a:t>19</a:t>
            </a:fld>
            <a:endParaRPr lang="fr-FR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0A96E4-FE24-3349-AE93-A7D988BBF4AD}" type="slidenum">
              <a:rPr lang="fr-FR"/>
              <a:pPr/>
              <a:t>20</a:t>
            </a:fld>
            <a:endParaRPr lang="fr-FR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F3B53A-CE47-C745-A095-02346F5C1582}" type="slidenum">
              <a:rPr lang="fr-FR"/>
              <a:pPr/>
              <a:t>22</a:t>
            </a:fld>
            <a:endParaRPr lang="fr-FR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7" charset="0"/>
              <a:ea typeface="ＭＳ Ｐゴシック" pitchFamily="17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DA68BE-F45F-7040-8D9E-4BB76C968650}" type="slidenum">
              <a:rPr lang="en-GB"/>
              <a:pPr/>
              <a:t>25</a:t>
            </a:fld>
            <a:endParaRPr lang="en-GB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9DB813-A3A7-BD4E-B9C3-8121FD21061A}" type="slidenum">
              <a:rPr lang="fr-FR"/>
              <a:pPr/>
              <a:t>27</a:t>
            </a:fld>
            <a:endParaRPr lang="fr-FR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Times New Roman" pitchFamily="17" charset="0"/>
                <a:ea typeface="ＭＳ Ｐゴシック" pitchFamily="17" charset="-128"/>
              </a:rPr>
              <a:t>Where did it all go?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0CB3CC-EEEB-4987-9BC5-93CB0BC5DC4B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7" charset="0"/>
              <a:ea typeface="ＭＳ Ｐゴシック" pitchFamily="17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7" charset="0"/>
              <a:ea typeface="ＭＳ Ｐゴシック" pitchFamily="17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7" charset="0"/>
              <a:ea typeface="ＭＳ Ｐゴシック" pitchFamily="17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D6265F-F1BE-FF4C-AA57-ED9CA220FF45}" type="slidenum">
              <a:rPr lang="en-GB"/>
              <a:pPr/>
              <a:t>7</a:t>
            </a:fld>
            <a:endParaRPr lang="en-GB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29FF6A-9C85-254E-9869-189D5ECD48D1}" type="slidenum">
              <a:rPr lang="en-GB"/>
              <a:pPr/>
              <a:t>8</a:t>
            </a:fld>
            <a:endParaRPr lang="en-GB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0ADCA0-FFF4-3A4A-904B-6CF7B7C3DC34}" type="slidenum">
              <a:rPr lang="en-GB"/>
              <a:pPr/>
              <a:t>9</a:t>
            </a:fld>
            <a:endParaRPr lang="en-GB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A386DC-ED42-FB4C-B378-073B98C94717}" type="slidenum">
              <a:rPr lang="en-GB"/>
              <a:pPr/>
              <a:t>10</a:t>
            </a:fld>
            <a:endParaRPr lang="en-GB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1CC338-D433-B748-B540-77D151330305}" type="slidenum">
              <a:rPr lang="en-GB"/>
              <a:pPr/>
              <a:t>11</a:t>
            </a:fld>
            <a:endParaRPr lang="en-GB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3E1CA6-AB7A-954F-B363-B4703052584D}" type="slidenum">
              <a:rPr lang="en-GB"/>
              <a:pPr/>
              <a:t>12</a:t>
            </a:fld>
            <a:endParaRPr lang="en-GB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D6265F-F1BE-FF4C-AA57-ED9CA220FF45}" type="slidenum">
              <a:rPr lang="en-GB"/>
              <a:pPr/>
              <a:t>13</a:t>
            </a:fld>
            <a:endParaRPr lang="en-GB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r="10636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A41447-15BB-1940-ADF3-2B0E5A0CD2B2}" type="datetime1">
              <a:rPr lang="fr-FR" smtClean="0"/>
              <a:t>24/03/2025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r="10636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209589-D980-D244-86D5-868D588DFA5E}" type="datetime1">
              <a:rPr lang="fr-FR" smtClean="0"/>
              <a:t>24/03/2025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" y="-2448"/>
            <a:ext cx="9141069" cy="6843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0608A9-F198-EC47-9149-BACA89A43755}" type="datetime1">
              <a:rPr lang="fr-FR" smtClean="0"/>
              <a:t>24/03/2025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r="10636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D02E7E-176F-C444-8E9B-257836587DCC}" type="datetime1">
              <a:rPr lang="fr-FR" smtClean="0"/>
              <a:t>24/03/2025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2819400"/>
            <a:ext cx="8385048" cy="2895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2209800"/>
            <a:ext cx="8385048" cy="609600"/>
          </a:xfrm>
          <a:noFill/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838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r="10636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2854" y="6492875"/>
            <a:ext cx="791146" cy="365125"/>
          </a:xfrm>
        </p:spPr>
        <p:txBody>
          <a:bodyPr/>
          <a:lstStyle/>
          <a:p>
            <a:fld id="{D752DBC4-3753-084B-A85A-391A694AE64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2179638"/>
            <a:ext cx="4023360" cy="639762"/>
          </a:xfrm>
        </p:spPr>
        <p:txBody>
          <a:bodyPr anchor="ctr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050" y="2990850"/>
            <a:ext cx="4023360" cy="2743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0590" y="2179638"/>
            <a:ext cx="4023360" cy="639762"/>
          </a:xfrm>
        </p:spPr>
        <p:txBody>
          <a:bodyPr anchor="ctr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0590" y="2990850"/>
            <a:ext cx="4023360" cy="2743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838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r="10636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2854" y="6492875"/>
            <a:ext cx="791146" cy="365125"/>
          </a:xfrm>
        </p:spPr>
        <p:txBody>
          <a:bodyPr/>
          <a:lstStyle/>
          <a:p>
            <a:fld id="{D752DBC4-3753-084B-A85A-391A694AE64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r="10636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16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2529" y="6492875"/>
            <a:ext cx="801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6633CC"/>
                </a:solidFill>
                <a:latin typeface="Tahoma"/>
                <a:cs typeface="Tahoma"/>
              </a:defRPr>
            </a:lvl1pPr>
          </a:lstStyle>
          <a:p>
            <a:fld id="{D752DBC4-3753-084B-A85A-391A694AE64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60" r:id="rId5"/>
    <p:sldLayoutId id="2147483661" r:id="rId6"/>
    <p:sldLayoutId id="2147483662" r:id="rId7"/>
  </p:sldLayoutIdLst>
  <p:transition>
    <p:random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rgbClr val="CC0066"/>
          </a:solidFill>
          <a:latin typeface="Tahoma"/>
          <a:ea typeface="+mj-ea"/>
          <a:cs typeface="Tahom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i="0" kern="1200">
          <a:solidFill>
            <a:srgbClr val="000099"/>
          </a:solidFill>
          <a:latin typeface="Tahoma"/>
          <a:ea typeface="+mn-ea"/>
          <a:cs typeface="Tahom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i="0" kern="1200">
          <a:solidFill>
            <a:srgbClr val="000099"/>
          </a:solidFill>
          <a:latin typeface="Tahoma"/>
          <a:ea typeface="+mn-ea"/>
          <a:cs typeface="Tahom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i="0" kern="1200">
          <a:solidFill>
            <a:srgbClr val="000099"/>
          </a:solidFill>
          <a:latin typeface="Tahoma"/>
          <a:ea typeface="+mn-ea"/>
          <a:cs typeface="Taho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i="0" kern="1200">
          <a:solidFill>
            <a:srgbClr val="000099"/>
          </a:solidFill>
          <a:latin typeface="Tahoma"/>
          <a:ea typeface="+mn-ea"/>
          <a:cs typeface="Tahom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i="0" kern="1200">
          <a:solidFill>
            <a:srgbClr val="000099"/>
          </a:solidFill>
          <a:latin typeface="Tahoma"/>
          <a:ea typeface="+mn-ea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67.jpeg"/><Relationship Id="rId5" Type="http://schemas.openxmlformats.org/officeDocument/2006/relationships/image" Target="../media/image15.png"/><Relationship Id="rId10" Type="http://schemas.openxmlformats.org/officeDocument/2006/relationships/image" Target="../media/image66.png"/><Relationship Id="rId4" Type="http://schemas.openxmlformats.org/officeDocument/2006/relationships/image" Target="../media/image10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gif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55775"/>
          </a:xfrm>
        </p:spPr>
        <p:txBody>
          <a:bodyPr>
            <a:normAutofit fontScale="90000"/>
          </a:bodyPr>
          <a:lstStyle/>
          <a:p>
            <a:r>
              <a:rPr lang="fr-FR" dirty="0"/>
              <a:t>Particules élémentaires?</a:t>
            </a:r>
            <a:br>
              <a:rPr lang="fr-FR" dirty="0"/>
            </a:br>
            <a:r>
              <a:rPr lang="fr-FR" dirty="0"/>
              <a:t>Vous avez dit particules élémentaires?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solidFill>
                  <a:srgbClr val="663399"/>
                </a:solidFill>
              </a:rPr>
              <a:t>Master Class 2013</a:t>
            </a:r>
            <a:br>
              <a:rPr lang="fr-FR" dirty="0"/>
            </a:br>
            <a:r>
              <a:rPr lang="fr-FR" sz="1400" dirty="0">
                <a:solidFill>
                  <a:srgbClr val="00CCCC"/>
                </a:solidFill>
              </a:rPr>
              <a:t>Stéphanie Beauceron</a:t>
            </a:r>
          </a:p>
          <a:p>
            <a:r>
              <a:rPr lang="fr-FR" sz="1200" dirty="0">
                <a:solidFill>
                  <a:srgbClr val="00CCCC"/>
                </a:solidFill>
              </a:rPr>
              <a:t>IPNL – Université Claude Bernard Lyon I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	</a:t>
            </a:r>
          </a:p>
        </p:txBody>
      </p:sp>
      <p:pic>
        <p:nvPicPr>
          <p:cNvPr id="11" name="Picture 6" descr="CERN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5784275"/>
            <a:ext cx="1073727" cy="10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499" y="6032500"/>
            <a:ext cx="1714500" cy="82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55800" cy="1955800"/>
          </a:xfrm>
          <a:prstGeom prst="rect">
            <a:avLst/>
          </a:prstGeom>
        </p:spPr>
      </p:pic>
      <p:pic>
        <p:nvPicPr>
          <p:cNvPr id="5" name="Image 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A9E7F16-1E97-50E6-55F3-D07349762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700" y="-15875"/>
            <a:ext cx="1638300" cy="12319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51620"/>
            <a:ext cx="9155113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dirty="0"/>
              <a:t>Lois fondamentales de la physique &lt; 1900   </a:t>
            </a:r>
            <a:endParaRPr lang="en-GB" sz="3600" dirty="0"/>
          </a:p>
        </p:txBody>
      </p:sp>
      <p:sp>
        <p:nvSpPr>
          <p:cNvPr id="119812" name="ZoneTexte 5"/>
          <p:cNvSpPr txBox="1">
            <a:spLocks noChangeArrowheads="1"/>
          </p:cNvSpPr>
          <p:nvPr/>
        </p:nvSpPr>
        <p:spPr bwMode="auto">
          <a:xfrm>
            <a:off x="-36513" y="1125538"/>
            <a:ext cx="9155113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Lois de la gravité : Newton (1687)</a:t>
            </a:r>
          </a:p>
          <a:p>
            <a:endParaRPr lang="fr-FR" sz="2000" b="1" dirty="0">
              <a:solidFill>
                <a:srgbClr val="000090"/>
              </a:solidFill>
              <a:latin typeface="Tahoma"/>
              <a:ea typeface="Arial" charset="0"/>
              <a:cs typeface="Tahoma"/>
            </a:endParaRPr>
          </a:p>
          <a:p>
            <a: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Electromagnétisme de Maxwell (1872)</a:t>
            </a:r>
          </a:p>
          <a:p>
            <a:endParaRPr lang="fr-FR" sz="2000" b="1" dirty="0">
              <a:solidFill>
                <a:srgbClr val="000090"/>
              </a:solidFill>
              <a:latin typeface="Tahoma"/>
              <a:ea typeface="Arial" charset="0"/>
              <a:cs typeface="Tahoma"/>
            </a:endParaRPr>
          </a:p>
          <a:p>
            <a: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Lois de thermodynamique : Carnot, Kelvin (~1850)  </a:t>
            </a:r>
          </a:p>
          <a:p>
            <a:r>
              <a:rPr lang="fr-FR" sz="2000" b="1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</a:p>
        </p:txBody>
      </p:sp>
      <p:pic>
        <p:nvPicPr>
          <p:cNvPr id="1198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708275"/>
            <a:ext cx="8640762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5" name="ZoneTexte 5"/>
          <p:cNvSpPr txBox="1">
            <a:spLocks noChangeArrowheads="1"/>
          </p:cNvSpPr>
          <p:nvPr/>
        </p:nvSpPr>
        <p:spPr bwMode="auto">
          <a:xfrm>
            <a:off x="96838" y="5451475"/>
            <a:ext cx="8867775" cy="708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Tahoma"/>
                <a:ea typeface="Arial" charset="0"/>
                <a:cs typeface="Tahoma"/>
              </a:rPr>
              <a:t>Michelson </a:t>
            </a:r>
            <a:r>
              <a:rPr lang="fr-FR" sz="2000" b="1" dirty="0" err="1">
                <a:solidFill>
                  <a:srgbClr val="FF0000"/>
                </a:solidFill>
                <a:latin typeface="Tahoma"/>
                <a:ea typeface="Arial" charset="0"/>
                <a:cs typeface="Tahoma"/>
                <a:sym typeface="Wingdings" charset="2"/>
              </a:rPr>
              <a:t></a:t>
            </a:r>
            <a:r>
              <a:rPr lang="fr-FR" sz="2000" b="1" dirty="0">
                <a:solidFill>
                  <a:srgbClr val="FF0000"/>
                </a:solidFill>
                <a:latin typeface="Tahoma"/>
                <a:ea typeface="Arial" charset="0"/>
                <a:cs typeface="Tahoma"/>
                <a:sym typeface="Wingdings" charset="2"/>
              </a:rPr>
              <a:t> théorie de la relativité restreinte Einstein (1905) </a:t>
            </a:r>
            <a:endParaRPr lang="fr-FR" sz="2000" b="1" dirty="0">
              <a:solidFill>
                <a:srgbClr val="FF0000"/>
              </a:solidFill>
              <a:latin typeface="Tahoma"/>
              <a:ea typeface="Arial" charset="0"/>
              <a:cs typeface="Tahoma"/>
            </a:endParaRPr>
          </a:p>
          <a:p>
            <a:r>
              <a:rPr lang="fr-FR" sz="2000" b="1" dirty="0">
                <a:solidFill>
                  <a:srgbClr val="FF0000"/>
                </a:solidFill>
                <a:latin typeface="Tahoma"/>
                <a:ea typeface="Arial" charset="0"/>
                <a:cs typeface="Tahoma"/>
              </a:rPr>
              <a:t>Corps noir </a:t>
            </a:r>
            <a:r>
              <a:rPr lang="fr-FR" sz="2000" b="1" dirty="0" err="1">
                <a:solidFill>
                  <a:srgbClr val="FF0000"/>
                </a:solidFill>
                <a:latin typeface="Tahoma"/>
                <a:ea typeface="Arial" charset="0"/>
                <a:cs typeface="Tahoma"/>
                <a:sym typeface="Wingdings" charset="2"/>
              </a:rPr>
              <a:t></a:t>
            </a:r>
            <a:r>
              <a:rPr lang="fr-FR" sz="2000" b="1" dirty="0">
                <a:solidFill>
                  <a:srgbClr val="FF0000"/>
                </a:solidFill>
                <a:latin typeface="Tahoma"/>
                <a:ea typeface="Arial" charset="0"/>
                <a:cs typeface="Tahoma"/>
                <a:sym typeface="Wingdings" charset="2"/>
              </a:rPr>
              <a:t> Mécanique quantique  Planck (1900) </a:t>
            </a:r>
            <a:r>
              <a:rPr lang="fr-FR" sz="2000" b="1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10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374216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 sz="2400" b="0">
              <a:latin typeface="Times New Roman" charset="0"/>
            </a:endParaRPr>
          </a:p>
        </p:txBody>
      </p:sp>
      <p:pic>
        <p:nvPicPr>
          <p:cNvPr id="120836" name="Image 17" descr="Crookes_tube_two_views.jpg"/>
          <p:cNvPicPr>
            <a:picLocks noChangeAspect="1"/>
          </p:cNvPicPr>
          <p:nvPr/>
        </p:nvPicPr>
        <p:blipFill>
          <a:blip r:embed="rId3"/>
          <a:srcRect l="3452"/>
          <a:stretch>
            <a:fillRect/>
          </a:stretch>
        </p:blipFill>
        <p:spPr bwMode="auto">
          <a:xfrm>
            <a:off x="-36513" y="1052513"/>
            <a:ext cx="4029076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ZoneTexte 18"/>
          <p:cNvSpPr txBox="1">
            <a:spLocks noChangeArrowheads="1"/>
          </p:cNvSpPr>
          <p:nvPr/>
        </p:nvSpPr>
        <p:spPr bwMode="auto">
          <a:xfrm>
            <a:off x="2268538" y="2700338"/>
            <a:ext cx="1438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Anode +HV</a:t>
            </a:r>
          </a:p>
        </p:txBody>
      </p:sp>
      <p:sp>
        <p:nvSpPr>
          <p:cNvPr id="120838" name="ZoneTexte 19"/>
          <p:cNvSpPr txBox="1">
            <a:spLocks noChangeArrowheads="1"/>
          </p:cNvSpPr>
          <p:nvPr/>
        </p:nvSpPr>
        <p:spPr bwMode="auto">
          <a:xfrm>
            <a:off x="107950" y="1412875"/>
            <a:ext cx="1871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Cathode -HV</a:t>
            </a:r>
          </a:p>
        </p:txBody>
      </p:sp>
      <p:sp>
        <p:nvSpPr>
          <p:cNvPr id="120839" name="ZoneTexte 22"/>
          <p:cNvSpPr txBox="1">
            <a:spLocks noChangeArrowheads="1"/>
          </p:cNvSpPr>
          <p:nvPr/>
        </p:nvSpPr>
        <p:spPr bwMode="auto">
          <a:xfrm>
            <a:off x="1331913" y="1916113"/>
            <a:ext cx="1439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Gaz</a:t>
            </a:r>
          </a:p>
        </p:txBody>
      </p:sp>
      <p:cxnSp>
        <p:nvCxnSpPr>
          <p:cNvPr id="120840" name="Connecteur droit avec flèche 24"/>
          <p:cNvCxnSpPr>
            <a:cxnSpLocks noChangeShapeType="1"/>
          </p:cNvCxnSpPr>
          <p:nvPr/>
        </p:nvCxnSpPr>
        <p:spPr bwMode="auto">
          <a:xfrm rot="5400000">
            <a:off x="2807494" y="2456657"/>
            <a:ext cx="504825" cy="15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12084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513" y="5008563"/>
            <a:ext cx="1368426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3" name="ZoneTexte 12"/>
          <p:cNvSpPr txBox="1">
            <a:spLocks noChangeArrowheads="1"/>
          </p:cNvSpPr>
          <p:nvPr/>
        </p:nvSpPr>
        <p:spPr bwMode="auto">
          <a:xfrm>
            <a:off x="1292928" y="5703888"/>
            <a:ext cx="161579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Rayons X</a:t>
            </a:r>
          </a:p>
          <a:p>
            <a:r>
              <a:rPr lang="fr-FR" sz="2400" b="1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(1895) </a:t>
            </a:r>
          </a:p>
        </p:txBody>
      </p:sp>
      <p:sp>
        <p:nvSpPr>
          <p:cNvPr id="120844" name="ZoneTexte 13"/>
          <p:cNvSpPr txBox="1">
            <a:spLocks noChangeArrowheads="1"/>
          </p:cNvSpPr>
          <p:nvPr/>
        </p:nvSpPr>
        <p:spPr bwMode="auto">
          <a:xfrm>
            <a:off x="-10410" y="115888"/>
            <a:ext cx="4132822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JJ Thompson 1897</a:t>
            </a:r>
          </a:p>
          <a:p>
            <a: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Mise en évidence de l’électron</a:t>
            </a:r>
          </a:p>
        </p:txBody>
      </p:sp>
      <p:pic>
        <p:nvPicPr>
          <p:cNvPr id="120845" name="Picture 14" descr="T25"/>
          <p:cNvPicPr>
            <a:picLocks noChangeAspect="1" noChangeArrowheads="1"/>
          </p:cNvPicPr>
          <p:nvPr/>
        </p:nvPicPr>
        <p:blipFill>
          <a:blip r:embed="rId5"/>
          <a:srcRect l="8513" r="8513" b="45427"/>
          <a:stretch>
            <a:fillRect/>
          </a:stretch>
        </p:blipFill>
        <p:spPr bwMode="auto">
          <a:xfrm>
            <a:off x="2987675" y="5013325"/>
            <a:ext cx="34671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6" name="ZoneTexte 16"/>
          <p:cNvSpPr txBox="1">
            <a:spLocks noChangeArrowheads="1"/>
          </p:cNvSpPr>
          <p:nvPr/>
        </p:nvSpPr>
        <p:spPr bwMode="auto">
          <a:xfrm>
            <a:off x="6177665" y="5765800"/>
            <a:ext cx="2969934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Radioactivité </a:t>
            </a:r>
          </a:p>
          <a:p>
            <a:r>
              <a:rPr lang="fr-FR" sz="2400" b="1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Becquerel (1896)</a:t>
            </a:r>
          </a:p>
        </p:txBody>
      </p:sp>
      <p:pic>
        <p:nvPicPr>
          <p:cNvPr id="120847" name="Picture 15" descr="ruth3"/>
          <p:cNvPicPr>
            <a:picLocks noChangeAspect="1" noChangeArrowheads="1"/>
          </p:cNvPicPr>
          <p:nvPr/>
        </p:nvPicPr>
        <p:blipFill>
          <a:blip r:embed="rId6"/>
          <a:srcRect r="2309"/>
          <a:stretch>
            <a:fillRect/>
          </a:stretch>
        </p:blipFill>
        <p:spPr bwMode="auto">
          <a:xfrm>
            <a:off x="4122412" y="-26988"/>
            <a:ext cx="5058101" cy="283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8" name="ZoneTexte 19"/>
          <p:cNvSpPr txBox="1">
            <a:spLocks noChangeArrowheads="1"/>
          </p:cNvSpPr>
          <p:nvPr/>
        </p:nvSpPr>
        <p:spPr bwMode="auto">
          <a:xfrm>
            <a:off x="4310765" y="3322747"/>
            <a:ext cx="4498975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Rutherford : 1</a:t>
            </a:r>
            <a:r>
              <a:rPr lang="fr-FR" sz="2000" b="1" baseline="30000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ère</a:t>
            </a:r>
            <a: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 expérience des physique des particules :</a:t>
            </a:r>
          </a:p>
          <a:p>
            <a:pPr>
              <a:buFontTx/>
              <a:buChar char="-"/>
            </a:pPr>
            <a: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 1911 : mise en évidence du noyau puis du proton </a:t>
            </a:r>
          </a:p>
        </p:txBody>
      </p:sp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7"/>
          <a:srcRect t="47964" r="48418" b="5710"/>
          <a:stretch>
            <a:fillRect/>
          </a:stretch>
        </p:blipFill>
        <p:spPr bwMode="auto">
          <a:xfrm>
            <a:off x="5289550" y="-26988"/>
            <a:ext cx="3314700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11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845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fr-FR" sz="3600" dirty="0"/>
              <a:t>Très vite trop de nouvelles particules ! </a:t>
            </a:r>
            <a:endParaRPr lang="en-GB" sz="3600" dirty="0"/>
          </a:p>
        </p:txBody>
      </p:sp>
      <p:sp>
        <p:nvSpPr>
          <p:cNvPr id="121860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 sz="2400" b="0">
              <a:latin typeface="Times New Roman" charset="0"/>
            </a:endParaRPr>
          </a:p>
        </p:txBody>
      </p:sp>
      <p:pic>
        <p:nvPicPr>
          <p:cNvPr id="121861" name="Picture 4" descr="00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1125538"/>
            <a:ext cx="54737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Picture 5" descr="atm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765175"/>
            <a:ext cx="2974975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3" name="Line 6"/>
          <p:cNvSpPr>
            <a:spLocks noChangeShapeType="1"/>
          </p:cNvSpPr>
          <p:nvPr/>
        </p:nvSpPr>
        <p:spPr bwMode="auto">
          <a:xfrm flipH="1">
            <a:off x="2771775" y="2636838"/>
            <a:ext cx="21605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-1" y="5098835"/>
            <a:ext cx="9144001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800" b="1" dirty="0">
                <a:solidFill>
                  <a:srgbClr val="000090"/>
                </a:solidFill>
                <a:latin typeface="Tahoma"/>
                <a:cs typeface="Tahoma"/>
              </a:rPr>
              <a:t>Avec l’arrivée des accélérateurs (années ~1950)  on trouve beaucoup (trop) de nouvelles particules . On est revenu à </a:t>
            </a:r>
            <a:r>
              <a:rPr lang="fr-FR" sz="1800" b="1" dirty="0" err="1">
                <a:solidFill>
                  <a:srgbClr val="000090"/>
                </a:solidFill>
                <a:latin typeface="Tahoma"/>
                <a:cs typeface="Tahoma"/>
              </a:rPr>
              <a:t>Mendeléev</a:t>
            </a:r>
            <a:r>
              <a:rPr lang="fr-FR" sz="1800" b="1" dirty="0">
                <a:solidFill>
                  <a:srgbClr val="000090"/>
                </a:solidFill>
                <a:latin typeface="Tahoma"/>
                <a:cs typeface="Tahoma"/>
              </a:rPr>
              <a:t>. </a:t>
            </a:r>
          </a:p>
          <a:p>
            <a:r>
              <a:rPr lang="fr-FR" sz="1800" b="1" dirty="0">
                <a:solidFill>
                  <a:srgbClr val="000090"/>
                </a:solidFill>
                <a:latin typeface="Tahoma"/>
                <a:cs typeface="Tahoma"/>
              </a:rPr>
              <a:t>La nature ne peut être que compliquée avec autant de particules élémentaires.</a:t>
            </a:r>
            <a:r>
              <a:rPr lang="fr-FR" sz="1800" b="1" dirty="0">
                <a:latin typeface="Tahoma"/>
                <a:cs typeface="Tahoma"/>
              </a:rPr>
              <a:t> </a:t>
            </a:r>
          </a:p>
          <a:p>
            <a:r>
              <a:rPr lang="fr-FR" sz="1800" b="1" dirty="0">
                <a:latin typeface="Tahoma"/>
                <a:cs typeface="Tahoma"/>
              </a:rPr>
              <a:t> </a:t>
            </a:r>
            <a:r>
              <a:rPr lang="fr-FR" sz="1800" b="1" dirty="0">
                <a:solidFill>
                  <a:srgbClr val="FF0000"/>
                </a:solidFill>
                <a:latin typeface="Tahoma"/>
                <a:cs typeface="Tahoma"/>
              </a:rPr>
              <a:t>Il doit y avoir des symétries/propriétés permettant de décrire ensemble </a:t>
            </a:r>
          </a:p>
          <a:p>
            <a:r>
              <a:rPr lang="fr-FR" sz="1800" b="1" dirty="0">
                <a:solidFill>
                  <a:srgbClr val="FF0000"/>
                </a:solidFill>
                <a:latin typeface="Tahoma"/>
                <a:cs typeface="Tahoma"/>
              </a:rPr>
              <a:t>ces particules ou une sous structure? (modèle des quarks fin des ~1960) </a:t>
            </a:r>
            <a:r>
              <a:rPr lang="fr-FR" sz="1800" b="1" dirty="0">
                <a:latin typeface="Tahoma"/>
                <a:cs typeface="Tahoma"/>
              </a:rPr>
              <a:t> </a:t>
            </a:r>
            <a:endParaRPr lang="fr-FR" sz="2400" b="1" dirty="0">
              <a:latin typeface="Tahoma"/>
              <a:cs typeface="Tahoma"/>
            </a:endParaRPr>
          </a:p>
        </p:txBody>
      </p:sp>
      <p:sp>
        <p:nvSpPr>
          <p:cNvPr id="121865" name="Line 9"/>
          <p:cNvSpPr>
            <a:spLocks noChangeShapeType="1"/>
          </p:cNvSpPr>
          <p:nvPr/>
        </p:nvSpPr>
        <p:spPr bwMode="auto">
          <a:xfrm flipV="1">
            <a:off x="4140200" y="4221163"/>
            <a:ext cx="0" cy="5032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1866" name="Image 10" descr="AC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3988" y="2997200"/>
            <a:ext cx="24606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12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328980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76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fr-FR" sz="3600" dirty="0">
                <a:ea typeface="Arial" charset="0"/>
              </a:rPr>
              <a:t>Constituants élémentaires : préhistoire  </a:t>
            </a:r>
            <a:endParaRPr lang="en-GB" sz="3600" dirty="0">
              <a:ea typeface="Arial" charset="0"/>
            </a:endParaRPr>
          </a:p>
        </p:txBody>
      </p:sp>
      <p:pic>
        <p:nvPicPr>
          <p:cNvPr id="116740" name="Picture 6" descr="briques"/>
          <p:cNvPicPr>
            <a:picLocks noChangeAspect="1" noChangeArrowheads="1"/>
          </p:cNvPicPr>
          <p:nvPr/>
        </p:nvPicPr>
        <p:blipFill>
          <a:blip r:embed="rId3"/>
          <a:srcRect l="1912"/>
          <a:stretch>
            <a:fillRect/>
          </a:stretch>
        </p:blipFill>
        <p:spPr bwMode="auto">
          <a:xfrm>
            <a:off x="1979613" y="1827213"/>
            <a:ext cx="6048375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1" name="Text Box 7"/>
          <p:cNvSpPr txBox="1">
            <a:spLocks noChangeArrowheads="1"/>
          </p:cNvSpPr>
          <p:nvPr/>
        </p:nvSpPr>
        <p:spPr bwMode="auto">
          <a:xfrm>
            <a:off x="2339975" y="4797425"/>
            <a:ext cx="647700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/>
              <a:t>Terre</a:t>
            </a:r>
          </a:p>
          <a:p>
            <a:r>
              <a:rPr lang="fr-FR" sz="1200"/>
              <a:t>Air</a:t>
            </a:r>
          </a:p>
          <a:p>
            <a:r>
              <a:rPr lang="fr-FR" sz="1200"/>
              <a:t>Feu</a:t>
            </a:r>
          </a:p>
          <a:p>
            <a:r>
              <a:rPr lang="fr-FR" sz="1200"/>
              <a:t>Eau</a:t>
            </a:r>
          </a:p>
          <a:p>
            <a:endParaRPr lang="fr-FR" sz="1200"/>
          </a:p>
        </p:txBody>
      </p:sp>
      <p:sp>
        <p:nvSpPr>
          <p:cNvPr id="116742" name="Text Box 8"/>
          <p:cNvSpPr txBox="1">
            <a:spLocks noChangeArrowheads="1"/>
          </p:cNvSpPr>
          <p:nvPr/>
        </p:nvSpPr>
        <p:spPr bwMode="auto">
          <a:xfrm>
            <a:off x="2947988" y="3586163"/>
            <a:ext cx="1119187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/>
              <a:t>Soufre, Sel </a:t>
            </a:r>
          </a:p>
        </p:txBody>
      </p:sp>
      <p:sp>
        <p:nvSpPr>
          <p:cNvPr id="116743" name="Text Box 9"/>
          <p:cNvSpPr txBox="1">
            <a:spLocks noChangeArrowheads="1"/>
          </p:cNvSpPr>
          <p:nvPr/>
        </p:nvSpPr>
        <p:spPr bwMode="auto">
          <a:xfrm>
            <a:off x="3130550" y="4090988"/>
            <a:ext cx="793750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/>
              <a:t>Mercure</a:t>
            </a:r>
          </a:p>
        </p:txBody>
      </p:sp>
      <p:sp>
        <p:nvSpPr>
          <p:cNvPr id="116744" name="Text Box 10"/>
          <p:cNvSpPr txBox="1">
            <a:spLocks noChangeArrowheads="1"/>
          </p:cNvSpPr>
          <p:nvPr/>
        </p:nvSpPr>
        <p:spPr bwMode="auto">
          <a:xfrm>
            <a:off x="3957638" y="1916113"/>
            <a:ext cx="974725" cy="639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/>
              <a:t>Table des </a:t>
            </a:r>
          </a:p>
          <a:p>
            <a:r>
              <a:rPr lang="fr-FR" sz="1200"/>
              <a:t>éléments </a:t>
            </a:r>
          </a:p>
          <a:p>
            <a:r>
              <a:rPr lang="fr-FR" sz="1200"/>
              <a:t>chimiques </a:t>
            </a:r>
          </a:p>
        </p:txBody>
      </p:sp>
      <p:sp>
        <p:nvSpPr>
          <p:cNvPr id="116745" name="Text Box 13"/>
          <p:cNvSpPr txBox="1">
            <a:spLocks noChangeArrowheads="1"/>
          </p:cNvSpPr>
          <p:nvPr/>
        </p:nvSpPr>
        <p:spPr bwMode="auto">
          <a:xfrm>
            <a:off x="4716463" y="5314950"/>
            <a:ext cx="10795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/>
              <a:t>Électron</a:t>
            </a:r>
          </a:p>
          <a:p>
            <a:r>
              <a:rPr lang="fr-FR" sz="1200"/>
              <a:t>Proton</a:t>
            </a:r>
          </a:p>
        </p:txBody>
      </p:sp>
      <p:sp>
        <p:nvSpPr>
          <p:cNvPr id="116746" name="Text Box 14"/>
          <p:cNvSpPr txBox="1">
            <a:spLocks noChangeArrowheads="1"/>
          </p:cNvSpPr>
          <p:nvPr/>
        </p:nvSpPr>
        <p:spPr bwMode="auto">
          <a:xfrm>
            <a:off x="5508625" y="2205038"/>
            <a:ext cx="12239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/>
              <a:t>Particules subatomiques</a:t>
            </a:r>
          </a:p>
        </p:txBody>
      </p:sp>
      <p:sp>
        <p:nvSpPr>
          <p:cNvPr id="116747" name="Text Box 15"/>
          <p:cNvSpPr txBox="1">
            <a:spLocks noChangeArrowheads="1"/>
          </p:cNvSpPr>
          <p:nvPr/>
        </p:nvSpPr>
        <p:spPr bwMode="auto">
          <a:xfrm>
            <a:off x="6011863" y="4484688"/>
            <a:ext cx="9366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/>
              <a:t>Quarks</a:t>
            </a:r>
          </a:p>
          <a:p>
            <a:r>
              <a:rPr lang="fr-FR" sz="1200"/>
              <a:t>Leptons</a:t>
            </a:r>
          </a:p>
        </p:txBody>
      </p:sp>
      <p:sp>
        <p:nvSpPr>
          <p:cNvPr id="116748" name="Text Box 17"/>
          <p:cNvSpPr txBox="1">
            <a:spLocks noChangeArrowheads="1"/>
          </p:cNvSpPr>
          <p:nvPr/>
        </p:nvSpPr>
        <p:spPr bwMode="auto">
          <a:xfrm>
            <a:off x="157164" y="4595813"/>
            <a:ext cx="2111756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b="1">
                <a:latin typeface="Tahoma"/>
                <a:ea typeface="Arial" charset="0"/>
                <a:cs typeface="Tahoma"/>
              </a:rPr>
              <a:t>Démocrite : « </a:t>
            </a:r>
          </a:p>
          <a:p>
            <a:r>
              <a:rPr lang="fr-FR" sz="1600" b="1">
                <a:latin typeface="Tahoma"/>
                <a:ea typeface="Arial" charset="0"/>
                <a:cs typeface="Tahoma"/>
              </a:rPr>
              <a:t>Toute chose est</a:t>
            </a:r>
          </a:p>
          <a:p>
            <a:r>
              <a:rPr lang="fr-FR" sz="1600" b="1">
                <a:latin typeface="Tahoma"/>
                <a:ea typeface="Arial" charset="0"/>
                <a:cs typeface="Tahoma"/>
              </a:rPr>
              <a:t>faite de petits </a:t>
            </a:r>
          </a:p>
          <a:p>
            <a:r>
              <a:rPr lang="fr-FR" sz="1600" b="1">
                <a:latin typeface="Tahoma"/>
                <a:ea typeface="Arial" charset="0"/>
                <a:cs typeface="Tahoma"/>
              </a:rPr>
              <a:t>grains incassables</a:t>
            </a:r>
          </a:p>
          <a:p>
            <a:r>
              <a:rPr lang="fr-FR" sz="1600" b="1">
                <a:latin typeface="Tahoma"/>
                <a:ea typeface="Arial" charset="0"/>
                <a:cs typeface="Tahoma"/>
              </a:rPr>
              <a:t>et de vide :</a:t>
            </a:r>
          </a:p>
          <a:p>
            <a:r>
              <a:rPr lang="fr-FR" sz="1600" b="1">
                <a:latin typeface="Tahoma"/>
                <a:ea typeface="Arial" charset="0"/>
                <a:cs typeface="Tahoma"/>
              </a:rPr>
              <a:t> </a:t>
            </a:r>
            <a:r>
              <a:rPr lang="fr-FR" sz="1600" b="1">
                <a:solidFill>
                  <a:srgbClr val="00B050"/>
                </a:solidFill>
                <a:latin typeface="Tahoma"/>
                <a:ea typeface="Arial" charset="0"/>
                <a:cs typeface="Tahoma"/>
              </a:rPr>
              <a:t>ATOMOS</a:t>
            </a:r>
            <a:r>
              <a:rPr lang="fr-FR" sz="1600" b="1">
                <a:latin typeface="Tahoma"/>
                <a:ea typeface="Arial" charset="0"/>
                <a:cs typeface="Tahoma"/>
              </a:rPr>
              <a:t> »</a:t>
            </a:r>
          </a:p>
        </p:txBody>
      </p:sp>
      <p:sp>
        <p:nvSpPr>
          <p:cNvPr id="116749" name="ZoneTexte 18"/>
          <p:cNvSpPr txBox="1">
            <a:spLocks noChangeArrowheads="1"/>
          </p:cNvSpPr>
          <p:nvPr/>
        </p:nvSpPr>
        <p:spPr bwMode="auto">
          <a:xfrm>
            <a:off x="-11112" y="1125538"/>
            <a:ext cx="9107496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Pas de définition absolue, a évolué avec les découvertes scientifiques </a:t>
            </a:r>
            <a:r>
              <a:rPr lang="fr-FR" sz="2000" b="1" dirty="0">
                <a:solidFill>
                  <a:srgbClr val="FF0000"/>
                </a:solidFill>
                <a:latin typeface="Tahoma"/>
                <a:ea typeface="Arial" charset="0"/>
                <a:cs typeface="Tahoma"/>
              </a:rPr>
              <a:t>Antiquité : 4 éléments : Terre, Air, Feu et Eau  </a:t>
            </a:r>
          </a:p>
        </p:txBody>
      </p:sp>
      <p:pic>
        <p:nvPicPr>
          <p:cNvPr id="1167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998663"/>
            <a:ext cx="13430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5"/>
          <p:cNvSpPr txBox="1">
            <a:spLocks noChangeArrowheads="1"/>
          </p:cNvSpPr>
          <p:nvPr/>
        </p:nvSpPr>
        <p:spPr bwMode="auto">
          <a:xfrm>
            <a:off x="34925" y="6269038"/>
            <a:ext cx="9109075" cy="4000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b="1">
                <a:latin typeface="Tahoma"/>
                <a:ea typeface="Arial" charset="0"/>
                <a:cs typeface="Tahoma"/>
              </a:rPr>
              <a:t>Notion d’atome restera oubliée jusqu’en 1647  : Pierre Gassendi</a:t>
            </a:r>
            <a:r>
              <a:rPr lang="fr-FR" sz="2000" b="1">
                <a:solidFill>
                  <a:srgbClr val="FF0000"/>
                </a:solidFill>
                <a:latin typeface="Tahoma"/>
                <a:ea typeface="Arial" charset="0"/>
                <a:cs typeface="Tahoma"/>
              </a:rPr>
              <a:t>  </a:t>
            </a:r>
          </a:p>
        </p:txBody>
      </p:sp>
      <p:sp>
        <p:nvSpPr>
          <p:cNvPr id="116753" name="Rectangle 16"/>
          <p:cNvSpPr>
            <a:spLocks noChangeArrowheads="1"/>
          </p:cNvSpPr>
          <p:nvPr/>
        </p:nvSpPr>
        <p:spPr bwMode="auto">
          <a:xfrm>
            <a:off x="6100339" y="2662237"/>
            <a:ext cx="1634391" cy="315118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13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81242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dirty="0">
                <a:ea typeface="Arial" charset="0"/>
              </a:rPr>
              <a:t>Une </a:t>
            </a:r>
            <a:r>
              <a:rPr lang="fr-FR" dirty="0" err="1">
                <a:ea typeface="Arial" charset="0"/>
              </a:rPr>
              <a:t>sous-structure</a:t>
            </a:r>
            <a:r>
              <a:rPr lang="fr-FR" dirty="0">
                <a:ea typeface="Arial" charset="0"/>
              </a:rPr>
              <a:t> ? </a:t>
            </a:r>
            <a:endParaRPr lang="en-GB" dirty="0">
              <a:ea typeface="Arial" charset="0"/>
            </a:endParaRPr>
          </a:p>
        </p:txBody>
      </p:sp>
      <p:pic>
        <p:nvPicPr>
          <p:cNvPr id="123908" name="Picture 10"/>
          <p:cNvPicPr>
            <a:picLocks noChangeAspect="1" noChangeArrowheads="1"/>
          </p:cNvPicPr>
          <p:nvPr/>
        </p:nvPicPr>
        <p:blipFill>
          <a:blip r:embed="rId3"/>
          <a:srcRect t="47964" b="5710"/>
          <a:stretch>
            <a:fillRect/>
          </a:stretch>
        </p:blipFill>
        <p:spPr bwMode="auto">
          <a:xfrm>
            <a:off x="15875" y="1989138"/>
            <a:ext cx="6427788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9" name="Text Box 12"/>
          <p:cNvSpPr txBox="1">
            <a:spLocks noChangeArrowheads="1"/>
          </p:cNvSpPr>
          <p:nvPr/>
        </p:nvSpPr>
        <p:spPr bwMode="auto">
          <a:xfrm>
            <a:off x="0" y="1192213"/>
            <a:ext cx="8893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Symbol" charset="2"/>
              <a:buNone/>
            </a:pPr>
            <a: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  <a:sym typeface="Symbol" charset="2"/>
              </a:rPr>
              <a:t>1973 : diffusion de proton sur des protons </a:t>
            </a:r>
            <a:r>
              <a:rPr lang="fr-FR" sz="2000" b="1" dirty="0">
                <a:solidFill>
                  <a:srgbClr val="FF0000"/>
                </a:solidFill>
                <a:latin typeface="Tahoma"/>
                <a:ea typeface="Arial" charset="0"/>
                <a:cs typeface="Tahoma"/>
                <a:sym typeface="Symbol" charset="2"/>
              </a:rPr>
              <a:t>(Rutherford à plus haute énergie !) </a:t>
            </a:r>
          </a:p>
        </p:txBody>
      </p:sp>
      <p:pic>
        <p:nvPicPr>
          <p:cNvPr id="12391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1313" y="1700213"/>
            <a:ext cx="20574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Picture 8"/>
          <p:cNvPicPr>
            <a:picLocks noChangeAspect="1" noChangeArrowheads="1"/>
          </p:cNvPicPr>
          <p:nvPr/>
        </p:nvPicPr>
        <p:blipFill>
          <a:blip r:embed="rId5"/>
          <a:srcRect b="48103"/>
          <a:stretch>
            <a:fillRect/>
          </a:stretch>
        </p:blipFill>
        <p:spPr bwMode="auto">
          <a:xfrm>
            <a:off x="6659563" y="4070350"/>
            <a:ext cx="2089150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14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36927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76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fr-FR" sz="3600" dirty="0">
                <a:ea typeface="Arial" charset="0"/>
              </a:rPr>
              <a:t>Constituants élémentaires : préhistoire  </a:t>
            </a:r>
            <a:endParaRPr lang="en-GB" sz="3600" dirty="0">
              <a:ea typeface="Arial" charset="0"/>
            </a:endParaRPr>
          </a:p>
        </p:txBody>
      </p:sp>
      <p:pic>
        <p:nvPicPr>
          <p:cNvPr id="116740" name="Picture 6" descr="briques"/>
          <p:cNvPicPr>
            <a:picLocks noChangeAspect="1" noChangeArrowheads="1"/>
          </p:cNvPicPr>
          <p:nvPr/>
        </p:nvPicPr>
        <p:blipFill>
          <a:blip r:embed="rId3"/>
          <a:srcRect l="1912"/>
          <a:stretch>
            <a:fillRect/>
          </a:stretch>
        </p:blipFill>
        <p:spPr bwMode="auto">
          <a:xfrm>
            <a:off x="1979613" y="1827213"/>
            <a:ext cx="6048375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1" name="Text Box 7"/>
          <p:cNvSpPr txBox="1">
            <a:spLocks noChangeArrowheads="1"/>
          </p:cNvSpPr>
          <p:nvPr/>
        </p:nvSpPr>
        <p:spPr bwMode="auto">
          <a:xfrm>
            <a:off x="2339975" y="4797425"/>
            <a:ext cx="647700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/>
              <a:t>Terre</a:t>
            </a:r>
          </a:p>
          <a:p>
            <a:r>
              <a:rPr lang="fr-FR" sz="1200"/>
              <a:t>Air</a:t>
            </a:r>
          </a:p>
          <a:p>
            <a:r>
              <a:rPr lang="fr-FR" sz="1200"/>
              <a:t>Feu</a:t>
            </a:r>
          </a:p>
          <a:p>
            <a:r>
              <a:rPr lang="fr-FR" sz="1200"/>
              <a:t>Eau</a:t>
            </a:r>
          </a:p>
          <a:p>
            <a:endParaRPr lang="fr-FR" sz="1200"/>
          </a:p>
        </p:txBody>
      </p:sp>
      <p:sp>
        <p:nvSpPr>
          <p:cNvPr id="116742" name="Text Box 8"/>
          <p:cNvSpPr txBox="1">
            <a:spLocks noChangeArrowheads="1"/>
          </p:cNvSpPr>
          <p:nvPr/>
        </p:nvSpPr>
        <p:spPr bwMode="auto">
          <a:xfrm>
            <a:off x="2947988" y="3586163"/>
            <a:ext cx="1119187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/>
              <a:t>Soufre, Sel </a:t>
            </a:r>
          </a:p>
        </p:txBody>
      </p:sp>
      <p:sp>
        <p:nvSpPr>
          <p:cNvPr id="116743" name="Text Box 9"/>
          <p:cNvSpPr txBox="1">
            <a:spLocks noChangeArrowheads="1"/>
          </p:cNvSpPr>
          <p:nvPr/>
        </p:nvSpPr>
        <p:spPr bwMode="auto">
          <a:xfrm>
            <a:off x="3130550" y="4090988"/>
            <a:ext cx="793750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/>
              <a:t>Mercure</a:t>
            </a:r>
          </a:p>
        </p:txBody>
      </p:sp>
      <p:sp>
        <p:nvSpPr>
          <p:cNvPr id="116744" name="Text Box 10"/>
          <p:cNvSpPr txBox="1">
            <a:spLocks noChangeArrowheads="1"/>
          </p:cNvSpPr>
          <p:nvPr/>
        </p:nvSpPr>
        <p:spPr bwMode="auto">
          <a:xfrm>
            <a:off x="3957638" y="1916113"/>
            <a:ext cx="974725" cy="639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/>
              <a:t>Table des </a:t>
            </a:r>
          </a:p>
          <a:p>
            <a:r>
              <a:rPr lang="fr-FR" sz="1200"/>
              <a:t>éléments </a:t>
            </a:r>
          </a:p>
          <a:p>
            <a:r>
              <a:rPr lang="fr-FR" sz="1200"/>
              <a:t>chimiques </a:t>
            </a:r>
          </a:p>
        </p:txBody>
      </p:sp>
      <p:sp>
        <p:nvSpPr>
          <p:cNvPr id="116745" name="Text Box 13"/>
          <p:cNvSpPr txBox="1">
            <a:spLocks noChangeArrowheads="1"/>
          </p:cNvSpPr>
          <p:nvPr/>
        </p:nvSpPr>
        <p:spPr bwMode="auto">
          <a:xfrm>
            <a:off x="4716463" y="5314950"/>
            <a:ext cx="10795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/>
              <a:t>Électron</a:t>
            </a:r>
          </a:p>
          <a:p>
            <a:r>
              <a:rPr lang="fr-FR" sz="1200"/>
              <a:t>Proton</a:t>
            </a:r>
          </a:p>
        </p:txBody>
      </p:sp>
      <p:sp>
        <p:nvSpPr>
          <p:cNvPr id="116746" name="Text Box 14"/>
          <p:cNvSpPr txBox="1">
            <a:spLocks noChangeArrowheads="1"/>
          </p:cNvSpPr>
          <p:nvPr/>
        </p:nvSpPr>
        <p:spPr bwMode="auto">
          <a:xfrm>
            <a:off x="5508625" y="2205038"/>
            <a:ext cx="12239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/>
              <a:t>Particules subatomiques</a:t>
            </a:r>
          </a:p>
        </p:txBody>
      </p:sp>
      <p:sp>
        <p:nvSpPr>
          <p:cNvPr id="116747" name="Text Box 15"/>
          <p:cNvSpPr txBox="1">
            <a:spLocks noChangeArrowheads="1"/>
          </p:cNvSpPr>
          <p:nvPr/>
        </p:nvSpPr>
        <p:spPr bwMode="auto">
          <a:xfrm>
            <a:off x="6011863" y="4484688"/>
            <a:ext cx="9366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/>
              <a:t>Quarks</a:t>
            </a:r>
          </a:p>
          <a:p>
            <a:r>
              <a:rPr lang="fr-FR" sz="1200"/>
              <a:t>Leptons</a:t>
            </a:r>
          </a:p>
        </p:txBody>
      </p:sp>
      <p:sp>
        <p:nvSpPr>
          <p:cNvPr id="116748" name="Text Box 17"/>
          <p:cNvSpPr txBox="1">
            <a:spLocks noChangeArrowheads="1"/>
          </p:cNvSpPr>
          <p:nvPr/>
        </p:nvSpPr>
        <p:spPr bwMode="auto">
          <a:xfrm>
            <a:off x="157164" y="4595813"/>
            <a:ext cx="2111756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b="1">
                <a:latin typeface="Tahoma"/>
                <a:ea typeface="Arial" charset="0"/>
                <a:cs typeface="Tahoma"/>
              </a:rPr>
              <a:t>Démocrite : « </a:t>
            </a:r>
          </a:p>
          <a:p>
            <a:r>
              <a:rPr lang="fr-FR" sz="1600" b="1">
                <a:latin typeface="Tahoma"/>
                <a:ea typeface="Arial" charset="0"/>
                <a:cs typeface="Tahoma"/>
              </a:rPr>
              <a:t>Toute chose est</a:t>
            </a:r>
          </a:p>
          <a:p>
            <a:r>
              <a:rPr lang="fr-FR" sz="1600" b="1">
                <a:latin typeface="Tahoma"/>
                <a:ea typeface="Arial" charset="0"/>
                <a:cs typeface="Tahoma"/>
              </a:rPr>
              <a:t>faite de petits </a:t>
            </a:r>
          </a:p>
          <a:p>
            <a:r>
              <a:rPr lang="fr-FR" sz="1600" b="1">
                <a:latin typeface="Tahoma"/>
                <a:ea typeface="Arial" charset="0"/>
                <a:cs typeface="Tahoma"/>
              </a:rPr>
              <a:t>grains incassables</a:t>
            </a:r>
          </a:p>
          <a:p>
            <a:r>
              <a:rPr lang="fr-FR" sz="1600" b="1">
                <a:latin typeface="Tahoma"/>
                <a:ea typeface="Arial" charset="0"/>
                <a:cs typeface="Tahoma"/>
              </a:rPr>
              <a:t>et de vide :</a:t>
            </a:r>
          </a:p>
          <a:p>
            <a:r>
              <a:rPr lang="fr-FR" sz="1600" b="1">
                <a:latin typeface="Tahoma"/>
                <a:ea typeface="Arial" charset="0"/>
                <a:cs typeface="Tahoma"/>
              </a:rPr>
              <a:t> </a:t>
            </a:r>
            <a:r>
              <a:rPr lang="fr-FR" sz="1600" b="1">
                <a:solidFill>
                  <a:srgbClr val="00B050"/>
                </a:solidFill>
                <a:latin typeface="Tahoma"/>
                <a:ea typeface="Arial" charset="0"/>
                <a:cs typeface="Tahoma"/>
              </a:rPr>
              <a:t>ATOMOS</a:t>
            </a:r>
            <a:r>
              <a:rPr lang="fr-FR" sz="1600" b="1">
                <a:latin typeface="Tahoma"/>
                <a:ea typeface="Arial" charset="0"/>
                <a:cs typeface="Tahoma"/>
              </a:rPr>
              <a:t> »</a:t>
            </a:r>
          </a:p>
        </p:txBody>
      </p:sp>
      <p:sp>
        <p:nvSpPr>
          <p:cNvPr id="116749" name="ZoneTexte 18"/>
          <p:cNvSpPr txBox="1">
            <a:spLocks noChangeArrowheads="1"/>
          </p:cNvSpPr>
          <p:nvPr/>
        </p:nvSpPr>
        <p:spPr bwMode="auto">
          <a:xfrm>
            <a:off x="-11112" y="1125538"/>
            <a:ext cx="9107496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Pas de définition absolue, a évolué avec les découvertes scientifiques </a:t>
            </a:r>
            <a:r>
              <a:rPr lang="fr-FR" sz="2000" b="1" dirty="0">
                <a:solidFill>
                  <a:srgbClr val="FF0000"/>
                </a:solidFill>
                <a:latin typeface="Tahoma"/>
                <a:ea typeface="Arial" charset="0"/>
                <a:cs typeface="Tahoma"/>
              </a:rPr>
              <a:t>Antiquité : 4 éléments : Terre, Air, Feu et Eau  </a:t>
            </a:r>
          </a:p>
        </p:txBody>
      </p:sp>
      <p:pic>
        <p:nvPicPr>
          <p:cNvPr id="1167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998663"/>
            <a:ext cx="13430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5"/>
          <p:cNvSpPr txBox="1">
            <a:spLocks noChangeArrowheads="1"/>
          </p:cNvSpPr>
          <p:nvPr/>
        </p:nvSpPr>
        <p:spPr bwMode="auto">
          <a:xfrm>
            <a:off x="34925" y="6269038"/>
            <a:ext cx="9109075" cy="4000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b="1">
                <a:latin typeface="Tahoma"/>
                <a:ea typeface="Arial" charset="0"/>
                <a:cs typeface="Tahoma"/>
              </a:rPr>
              <a:t>Notion d’atome restera oubliée jusqu’en 1647  : Pierre Gassendi</a:t>
            </a:r>
            <a:r>
              <a:rPr lang="fr-FR" sz="2000" b="1">
                <a:solidFill>
                  <a:srgbClr val="FF0000"/>
                </a:solidFill>
                <a:latin typeface="Tahoma"/>
                <a:ea typeface="Arial" charset="0"/>
                <a:cs typeface="Tahoma"/>
              </a:rPr>
              <a:t>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15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348173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2043"/>
          </a:xfrm>
        </p:spPr>
        <p:txBody>
          <a:bodyPr>
            <a:normAutofit/>
          </a:bodyPr>
          <a:lstStyle/>
          <a:p>
            <a:r>
              <a:rPr lang="fr-FR" dirty="0"/>
              <a:t>Les particules élémentaires…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" y="5982711"/>
            <a:ext cx="871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Les particules stables sont les plus légères. </a:t>
            </a:r>
            <a:r>
              <a:rPr lang="fr-FR" b="1" dirty="0">
                <a:solidFill>
                  <a:srgbClr val="6633CC"/>
                </a:solidFill>
                <a:latin typeface="Tahoma"/>
                <a:cs typeface="Tahoma"/>
              </a:rPr>
              <a:t>Les autres particules vont se désintégrer rapidement dans ces particules stables car plus légères.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4382" t="6389" r="4622" b="27201"/>
          <a:stretch>
            <a:fillRect/>
          </a:stretch>
        </p:blipFill>
        <p:spPr>
          <a:xfrm>
            <a:off x="23889" y="1126561"/>
            <a:ext cx="9079139" cy="462058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16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51737" y="1395025"/>
            <a:ext cx="7906463" cy="2205426"/>
          </a:xfrm>
        </p:spPr>
        <p:txBody>
          <a:bodyPr>
            <a:normAutofit/>
          </a:bodyPr>
          <a:lstStyle/>
          <a:p>
            <a:r>
              <a:rPr lang="fr-FR" dirty="0"/>
              <a:t>Comment les particules interagissent?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17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40764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78992"/>
          </a:xfrm>
        </p:spPr>
        <p:txBody>
          <a:bodyPr>
            <a:normAutofit/>
          </a:bodyPr>
          <a:lstStyle/>
          <a:p>
            <a:r>
              <a:rPr lang="fr-FR" dirty="0"/>
              <a:t>Les forces/interactions</a:t>
            </a: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479425" y="878992"/>
            <a:ext cx="8575675" cy="2538412"/>
            <a:chOff x="302" y="371"/>
            <a:chExt cx="5402" cy="1599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2333" y="925"/>
              <a:ext cx="2979" cy="103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880" y="403"/>
              <a:ext cx="38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fr-FR" sz="2400">
                <a:solidFill>
                  <a:srgbClr val="FF0000"/>
                </a:solidFill>
              </a:endParaRPr>
            </a:p>
          </p:txBody>
        </p:sp>
        <p:pic>
          <p:nvPicPr>
            <p:cNvPr id="7" name="Picture 11" descr="newto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2" y="423"/>
              <a:ext cx="1360" cy="1547"/>
            </a:xfrm>
            <a:prstGeom prst="rect">
              <a:avLst/>
            </a:prstGeom>
            <a:noFill/>
          </p:spPr>
        </p:pic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406" y="394"/>
              <a:ext cx="1134" cy="1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>
                  <a:solidFill>
                    <a:schemeClr val="bg1"/>
                  </a:solidFill>
                </a:rPr>
                <a:t>Isaac Newton</a:t>
              </a:r>
            </a:p>
            <a:p>
              <a:pPr algn="ctr">
                <a:spcBef>
                  <a:spcPct val="50000"/>
                </a:spcBef>
              </a:pPr>
              <a:endParaRPr lang="fr-FR" sz="1600">
                <a:solidFill>
                  <a:schemeClr val="bg1"/>
                </a:solidFill>
              </a:endParaRPr>
            </a:p>
            <a:p>
              <a:pPr algn="ctr">
                <a:spcBef>
                  <a:spcPct val="50000"/>
                </a:spcBef>
              </a:pPr>
              <a:endParaRPr lang="fr-FR" sz="1600">
                <a:solidFill>
                  <a:schemeClr val="bg1"/>
                </a:solidFill>
              </a:endParaRPr>
            </a:p>
            <a:p>
              <a:pPr algn="ctr">
                <a:spcBef>
                  <a:spcPct val="50000"/>
                </a:spcBef>
              </a:pPr>
              <a:endParaRPr lang="fr-FR" sz="1600">
                <a:solidFill>
                  <a:schemeClr val="bg1"/>
                </a:solidFill>
              </a:endParaRPr>
            </a:p>
            <a:p>
              <a:pPr algn="ctr">
                <a:spcBef>
                  <a:spcPct val="50000"/>
                </a:spcBef>
              </a:pPr>
              <a:endParaRPr lang="fr-FR" sz="1600">
                <a:solidFill>
                  <a:schemeClr val="bg1"/>
                </a:solidFill>
              </a:endParaRPr>
            </a:p>
            <a:p>
              <a:pPr algn="ctr">
                <a:spcBef>
                  <a:spcPct val="50000"/>
                </a:spcBef>
              </a:pPr>
              <a:endParaRPr lang="fr-FR" sz="1600">
                <a:solidFill>
                  <a:schemeClr val="bg1"/>
                </a:solidFill>
              </a:endParaRPr>
            </a:p>
            <a:p>
              <a:pPr algn="ctr">
                <a:spcBef>
                  <a:spcPct val="50000"/>
                </a:spcBef>
              </a:pPr>
              <a:r>
                <a:rPr lang="fr-FR">
                  <a:solidFill>
                    <a:schemeClr val="bg1"/>
                  </a:solidFill>
                </a:rPr>
                <a:t>(1643-1727)</a:t>
              </a:r>
            </a:p>
          </p:txBody>
        </p:sp>
        <p:pic>
          <p:nvPicPr>
            <p:cNvPr id="9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30" y="1269"/>
              <a:ext cx="416" cy="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11" y="930"/>
              <a:ext cx="1222" cy="99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3455" y="1415"/>
              <a:ext cx="1376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2320" y="371"/>
              <a:ext cx="3064" cy="5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400"/>
                <a:t>Vision « classique »: </a:t>
              </a:r>
            </a:p>
            <a:p>
              <a:pPr algn="ctr"/>
              <a:r>
                <a:rPr lang="fr-FR" sz="2400">
                  <a:solidFill>
                    <a:srgbClr val="FF0000"/>
                  </a:solidFill>
                </a:rPr>
                <a:t>Action instantanée à distance</a:t>
              </a:r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914400" y="3489325"/>
            <a:ext cx="7288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/>
              <a:t>Vision « moderne » : </a:t>
            </a:r>
            <a:r>
              <a:rPr lang="fr-FR" sz="2400">
                <a:solidFill>
                  <a:srgbClr val="FF0000"/>
                </a:solidFill>
              </a:rPr>
              <a:t>échange de particules</a:t>
            </a:r>
          </a:p>
        </p:txBody>
      </p:sp>
      <p:pic>
        <p:nvPicPr>
          <p:cNvPr id="20" name="Picture 9" descr="T4"/>
          <p:cNvPicPr>
            <a:picLocks noChangeAspect="1" noChangeArrowheads="1"/>
          </p:cNvPicPr>
          <p:nvPr/>
        </p:nvPicPr>
        <p:blipFill rotWithShape="1">
          <a:blip r:embed="rId5"/>
          <a:srcRect l="3501" t="17531" r="3687" b="48209"/>
          <a:stretch/>
        </p:blipFill>
        <p:spPr bwMode="auto">
          <a:xfrm>
            <a:off x="479425" y="4291013"/>
            <a:ext cx="7953376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18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1050"/>
          </a:xfrm>
        </p:spPr>
        <p:txBody>
          <a:bodyPr>
            <a:normAutofit fontScale="90000"/>
          </a:bodyPr>
          <a:lstStyle/>
          <a:p>
            <a:r>
              <a:rPr lang="fr-FR" dirty="0"/>
              <a:t>L’interaction électromagnétique</a:t>
            </a:r>
          </a:p>
        </p:txBody>
      </p:sp>
      <p:pic>
        <p:nvPicPr>
          <p:cNvPr id="135186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3194" y="3106737"/>
            <a:ext cx="1751012" cy="2193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135187" name="Text Box 19"/>
          <p:cNvSpPr txBox="1">
            <a:spLocks noChangeArrowheads="1"/>
          </p:cNvSpPr>
          <p:nvPr/>
        </p:nvSpPr>
        <p:spPr bwMode="auto">
          <a:xfrm>
            <a:off x="100000" y="1061423"/>
            <a:ext cx="4675187" cy="317228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rgbClr val="000099"/>
                </a:solidFill>
                <a:latin typeface="Tahoma"/>
                <a:cs typeface="Tahoma"/>
              </a:rPr>
              <a:t>Responsable des phénomènes </a:t>
            </a:r>
          </a:p>
          <a:p>
            <a:r>
              <a:rPr lang="fr-FR" sz="2000" b="1" dirty="0">
                <a:solidFill>
                  <a:srgbClr val="000099"/>
                </a:solidFill>
                <a:latin typeface="Tahoma"/>
                <a:cs typeface="Tahoma"/>
              </a:rPr>
              <a:t>électriques et magnétiques : </a:t>
            </a:r>
          </a:p>
          <a:p>
            <a:r>
              <a:rPr lang="fr-FR" sz="2000" dirty="0">
                <a:solidFill>
                  <a:srgbClr val="000099"/>
                </a:solidFill>
                <a:latin typeface="Tahoma"/>
                <a:cs typeface="Tahoma"/>
              </a:rPr>
              <a:t>aimantation, lumière,</a:t>
            </a:r>
          </a:p>
          <a:p>
            <a:r>
              <a:rPr lang="fr-FR" sz="2000" dirty="0">
                <a:solidFill>
                  <a:srgbClr val="000099"/>
                </a:solidFill>
                <a:latin typeface="Tahoma"/>
                <a:cs typeface="Tahoma"/>
              </a:rPr>
              <a:t>cohésion des atomes,…</a:t>
            </a:r>
          </a:p>
          <a:p>
            <a:endParaRPr lang="fr-FR" sz="2000" dirty="0">
              <a:solidFill>
                <a:srgbClr val="000099"/>
              </a:solidFill>
              <a:latin typeface="Tahoma"/>
              <a:cs typeface="Tahoma"/>
            </a:endParaRPr>
          </a:p>
          <a:p>
            <a:r>
              <a:rPr lang="fr-FR" sz="2000" dirty="0">
                <a:solidFill>
                  <a:srgbClr val="000099"/>
                </a:solidFill>
                <a:latin typeface="Tahoma"/>
                <a:cs typeface="Tahoma"/>
              </a:rPr>
              <a:t>Répulsion entre objets de </a:t>
            </a:r>
          </a:p>
          <a:p>
            <a:r>
              <a:rPr lang="fr-FR" sz="2000" dirty="0">
                <a:solidFill>
                  <a:srgbClr val="000099"/>
                </a:solidFill>
                <a:latin typeface="Tahoma"/>
                <a:cs typeface="Tahoma"/>
              </a:rPr>
              <a:t>charges électriques identiques</a:t>
            </a:r>
          </a:p>
          <a:p>
            <a:r>
              <a:rPr lang="fr-FR" sz="2000" dirty="0">
                <a:solidFill>
                  <a:srgbClr val="000099"/>
                </a:solidFill>
                <a:latin typeface="Tahoma"/>
                <a:cs typeface="Tahoma"/>
              </a:rPr>
              <a:t>(attraction si charges opposées)</a:t>
            </a:r>
          </a:p>
          <a:p>
            <a:endParaRPr lang="fr-FR" sz="2000" dirty="0">
              <a:solidFill>
                <a:srgbClr val="000099"/>
              </a:solidFill>
              <a:latin typeface="Tahoma"/>
              <a:cs typeface="Tahoma"/>
            </a:endParaRPr>
          </a:p>
          <a:p>
            <a:endParaRPr lang="fr-FR" sz="2000" dirty="0">
              <a:solidFill>
                <a:srgbClr val="000099"/>
              </a:solidFill>
              <a:latin typeface="Tahoma"/>
              <a:cs typeface="Tahoma"/>
            </a:endParaRPr>
          </a:p>
        </p:txBody>
      </p:sp>
      <p:pic>
        <p:nvPicPr>
          <p:cNvPr id="135189" name="Picture 21" descr="aimant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781050"/>
            <a:ext cx="2197100" cy="2197100"/>
          </a:xfrm>
          <a:prstGeom prst="rect">
            <a:avLst/>
          </a:prstGeom>
          <a:noFill/>
        </p:spPr>
      </p:pic>
      <p:pic>
        <p:nvPicPr>
          <p:cNvPr id="135193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8375" y="1397000"/>
            <a:ext cx="3095625" cy="30003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135194" name="Text Box 26"/>
          <p:cNvSpPr txBox="1">
            <a:spLocks noChangeArrowheads="1"/>
          </p:cNvSpPr>
          <p:nvPr/>
        </p:nvSpPr>
        <p:spPr bwMode="auto">
          <a:xfrm>
            <a:off x="396875" y="3778250"/>
            <a:ext cx="2806700" cy="70788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latin typeface="Tahoma"/>
                <a:cs typeface="Tahoma"/>
              </a:rPr>
              <a:t>Médiateur (=boson) : </a:t>
            </a:r>
            <a:r>
              <a:rPr lang="fr-FR" sz="2000" b="1" dirty="0">
                <a:solidFill>
                  <a:srgbClr val="FF0000"/>
                </a:solidFill>
                <a:latin typeface="Tahoma"/>
                <a:cs typeface="Tahoma"/>
              </a:rPr>
              <a:t>photon</a:t>
            </a:r>
            <a:r>
              <a:rPr lang="fr-FR" sz="1800" b="1" dirty="0">
                <a:latin typeface="Tahoma"/>
                <a:cs typeface="Tahoma"/>
              </a:rPr>
              <a:t> </a:t>
            </a:r>
          </a:p>
        </p:txBody>
      </p:sp>
      <p:sp>
        <p:nvSpPr>
          <p:cNvPr id="10" name="Oval 5"/>
          <p:cNvSpPr>
            <a:spLocks noChangeAspect="1" noChangeArrowheads="1"/>
          </p:cNvSpPr>
          <p:nvPr/>
        </p:nvSpPr>
        <p:spPr bwMode="auto">
          <a:xfrm>
            <a:off x="6084888" y="5707063"/>
            <a:ext cx="431800" cy="4318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fr-FR" sz="4000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Oval 6"/>
          <p:cNvSpPr>
            <a:spLocks noChangeAspect="1" noChangeArrowheads="1"/>
          </p:cNvSpPr>
          <p:nvPr/>
        </p:nvSpPr>
        <p:spPr bwMode="auto">
          <a:xfrm>
            <a:off x="0" y="5057775"/>
            <a:ext cx="1800225" cy="1800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4000" dirty="0" err="1">
                <a:solidFill>
                  <a:schemeClr val="bg1"/>
                </a:solidFill>
                <a:latin typeface="Arial" charset="0"/>
              </a:rPr>
              <a:t>e</a:t>
            </a:r>
            <a:r>
              <a:rPr lang="en-GB" sz="4000" dirty="0">
                <a:solidFill>
                  <a:schemeClr val="bg1"/>
                </a:solidFill>
                <a:latin typeface="Arial" charset="0"/>
              </a:rPr>
              <a:t>-</a:t>
            </a:r>
            <a:endParaRPr lang="en-GB" sz="4000" baseline="30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Oval 7"/>
          <p:cNvSpPr>
            <a:spLocks noChangeAspect="1" noChangeArrowheads="1"/>
          </p:cNvSpPr>
          <p:nvPr/>
        </p:nvSpPr>
        <p:spPr bwMode="auto">
          <a:xfrm>
            <a:off x="7343775" y="5057775"/>
            <a:ext cx="1800225" cy="1800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4000" dirty="0" err="1">
                <a:solidFill>
                  <a:schemeClr val="bg1"/>
                </a:solidFill>
                <a:latin typeface="Arial" charset="0"/>
              </a:rPr>
              <a:t>e</a:t>
            </a:r>
            <a:r>
              <a:rPr lang="en-GB" sz="4000" dirty="0">
                <a:solidFill>
                  <a:schemeClr val="bg1"/>
                </a:solidFill>
                <a:latin typeface="Arial" charset="0"/>
              </a:rPr>
              <a:t>-</a:t>
            </a:r>
            <a:endParaRPr lang="en-GB" sz="4000" baseline="30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19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65896E-6 L 0.22049 2.658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48 -2.48555E-6 L -3.61111E-6 -2.48555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5E-6 2.65896E-6 L -0.37812 2.65896E-6 " pathEditMode="relative" rAng="0" ptsTypes="AA">
                                      <p:cBhvr>
                                        <p:cTn id="12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40009" y="1600200"/>
            <a:ext cx="7930215" cy="4525963"/>
          </a:xfrm>
        </p:spPr>
        <p:txBody>
          <a:bodyPr/>
          <a:lstStyle/>
          <a:p>
            <a:r>
              <a:rPr lang="fr-FR" dirty="0"/>
              <a:t>Qu’est ce que sont les particules?</a:t>
            </a:r>
          </a:p>
          <a:p>
            <a:r>
              <a:rPr lang="fr-FR" dirty="0"/>
              <a:t>Comment avons nous découvert tout ça?</a:t>
            </a:r>
          </a:p>
          <a:p>
            <a:r>
              <a:rPr lang="fr-FR" dirty="0"/>
              <a:t>Quelles sont les “4 forces”?</a:t>
            </a:r>
          </a:p>
          <a:p>
            <a:r>
              <a:rPr lang="fr-FR" dirty="0"/>
              <a:t>Et tout ça pour quoi?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2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1" cy="660400"/>
          </a:xfrm>
        </p:spPr>
        <p:txBody>
          <a:bodyPr>
            <a:normAutofit fontScale="90000"/>
          </a:bodyPr>
          <a:lstStyle/>
          <a:p>
            <a:r>
              <a:rPr lang="fr-FR" dirty="0"/>
              <a:t>L’interaction forte</a:t>
            </a: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4311222" y="4647092"/>
            <a:ext cx="4703878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solidFill>
                  <a:srgbClr val="6699FF"/>
                </a:solidFill>
                <a:latin typeface="Tahoma"/>
                <a:cs typeface="Tahoma"/>
              </a:rPr>
              <a:t>Les gluons « </a:t>
            </a:r>
            <a:r>
              <a:rPr lang="fr-FR" sz="2000" b="1" dirty="0">
                <a:solidFill>
                  <a:srgbClr val="6699FF"/>
                </a:solidFill>
                <a:latin typeface="Tahoma"/>
                <a:cs typeface="Tahoma"/>
              </a:rPr>
              <a:t>collent</a:t>
            </a:r>
            <a:r>
              <a:rPr lang="fr-FR" sz="2000" dirty="0">
                <a:solidFill>
                  <a:srgbClr val="6699FF"/>
                </a:solidFill>
                <a:latin typeface="Tahoma"/>
                <a:cs typeface="Tahoma"/>
              </a:rPr>
              <a:t> »</a:t>
            </a:r>
            <a:r>
              <a:rPr lang="fr-FR" sz="2000" dirty="0">
                <a:latin typeface="Tahoma"/>
                <a:cs typeface="Tahoma"/>
              </a:rPr>
              <a:t> les quarks entre eux : ils sont confinés à l’intérieur des hadrons (proton, neutron,...). On ne peut pas observer un quark seul.</a:t>
            </a:r>
          </a:p>
          <a:p>
            <a:pPr algn="ctr">
              <a:spcBef>
                <a:spcPct val="50000"/>
              </a:spcBef>
            </a:pPr>
            <a:r>
              <a:rPr lang="fr-FR" sz="1800" dirty="0" err="1">
                <a:solidFill>
                  <a:srgbClr val="FF0000"/>
                </a:solidFill>
                <a:latin typeface="Tahoma"/>
                <a:cs typeface="Tahoma"/>
                <a:sym typeface="Symbol" charset="2"/>
              </a:rPr>
              <a:t></a:t>
            </a:r>
            <a:r>
              <a:rPr lang="fr-FR" sz="1800" dirty="0">
                <a:solidFill>
                  <a:srgbClr val="FF0000"/>
                </a:solidFill>
                <a:latin typeface="Tahoma"/>
                <a:cs typeface="Tahoma"/>
                <a:sym typeface="Symbol" charset="2"/>
              </a:rPr>
              <a:t> </a:t>
            </a:r>
            <a:r>
              <a:rPr lang="fr-FR" sz="1800" dirty="0">
                <a:solidFill>
                  <a:srgbClr val="FF0000"/>
                </a:solidFill>
                <a:latin typeface="Tahoma"/>
                <a:cs typeface="Tahoma"/>
              </a:rPr>
              <a:t>Stabilité des noyaux</a:t>
            </a: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3577606" y="3616411"/>
            <a:ext cx="2431949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>
                <a:latin typeface="Tahoma"/>
                <a:cs typeface="Tahoma"/>
              </a:rPr>
              <a:t>Médiateurs: </a:t>
            </a:r>
            <a:r>
              <a:rPr lang="fr-FR" sz="2000" b="1">
                <a:solidFill>
                  <a:srgbClr val="FF0000"/>
                </a:solidFill>
                <a:latin typeface="Tahoma"/>
                <a:cs typeface="Tahoma"/>
              </a:rPr>
              <a:t>gluons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16704" y="1533526"/>
            <a:ext cx="1092702" cy="1056065"/>
            <a:chOff x="412354" y="1533525"/>
            <a:chExt cx="1238646" cy="1235075"/>
          </a:xfrm>
        </p:grpSpPr>
        <p:sp>
          <p:nvSpPr>
            <p:cNvPr id="137227" name="Oval 11"/>
            <p:cNvSpPr>
              <a:spLocks noChangeArrowheads="1"/>
            </p:cNvSpPr>
            <p:nvPr/>
          </p:nvSpPr>
          <p:spPr bwMode="auto">
            <a:xfrm>
              <a:off x="449263" y="1533525"/>
              <a:ext cx="1201737" cy="123507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233" name="Text Box 17"/>
            <p:cNvSpPr txBox="1">
              <a:spLocks noChangeArrowheads="1"/>
            </p:cNvSpPr>
            <p:nvPr/>
          </p:nvSpPr>
          <p:spPr bwMode="auto">
            <a:xfrm>
              <a:off x="412354" y="1890620"/>
              <a:ext cx="1170632" cy="395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dirty="0">
                  <a:latin typeface="Comic Sans MS" charset="0"/>
                </a:rPr>
                <a:t>Quark u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66863" y="2985796"/>
            <a:ext cx="1060143" cy="1056066"/>
            <a:chOff x="1566863" y="3413125"/>
            <a:chExt cx="1201737" cy="1235075"/>
          </a:xfrm>
        </p:grpSpPr>
        <p:sp>
          <p:nvSpPr>
            <p:cNvPr id="137228" name="Oval 12"/>
            <p:cNvSpPr>
              <a:spLocks noChangeArrowheads="1"/>
            </p:cNvSpPr>
            <p:nvPr/>
          </p:nvSpPr>
          <p:spPr bwMode="auto">
            <a:xfrm>
              <a:off x="1566863" y="3413125"/>
              <a:ext cx="1201737" cy="1235075"/>
            </a:xfrm>
            <a:prstGeom prst="ellipse">
              <a:avLst/>
            </a:pr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234" name="Text Box 18"/>
            <p:cNvSpPr txBox="1">
              <a:spLocks noChangeArrowheads="1"/>
            </p:cNvSpPr>
            <p:nvPr/>
          </p:nvSpPr>
          <p:spPr bwMode="auto">
            <a:xfrm>
              <a:off x="1566863" y="3799797"/>
              <a:ext cx="1201737" cy="395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dirty="0">
                  <a:latin typeface="Comic Sans MS" charset="0"/>
                </a:rPr>
                <a:t>Quark u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00061" y="1338737"/>
            <a:ext cx="1277546" cy="1056065"/>
            <a:chOff x="2447057" y="1228725"/>
            <a:chExt cx="1448177" cy="1235075"/>
          </a:xfrm>
        </p:grpSpPr>
        <p:sp>
          <p:nvSpPr>
            <p:cNvPr id="137229" name="Oval 13"/>
            <p:cNvSpPr>
              <a:spLocks noChangeArrowheads="1"/>
            </p:cNvSpPr>
            <p:nvPr/>
          </p:nvSpPr>
          <p:spPr bwMode="auto">
            <a:xfrm>
              <a:off x="2557463" y="1228725"/>
              <a:ext cx="1201737" cy="123507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235" name="Text Box 19"/>
            <p:cNvSpPr txBox="1">
              <a:spLocks noChangeArrowheads="1"/>
            </p:cNvSpPr>
            <p:nvPr/>
          </p:nvSpPr>
          <p:spPr bwMode="auto">
            <a:xfrm>
              <a:off x="2447057" y="1589159"/>
              <a:ext cx="1448177" cy="395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dirty="0">
                  <a:latin typeface="Comic Sans MS" charset="0"/>
                </a:rPr>
                <a:t>Quark d</a:t>
              </a:r>
            </a:p>
          </p:txBody>
        </p:sp>
      </p:grpSp>
      <p:sp>
        <p:nvSpPr>
          <p:cNvPr id="137244" name="Oval 28"/>
          <p:cNvSpPr>
            <a:spLocks noChangeArrowheads="1"/>
          </p:cNvSpPr>
          <p:nvPr/>
        </p:nvSpPr>
        <p:spPr bwMode="auto">
          <a:xfrm>
            <a:off x="63500" y="660400"/>
            <a:ext cx="3708400" cy="3540125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166813" y="1782764"/>
            <a:ext cx="1698750" cy="1452429"/>
            <a:chOff x="735" y="1123"/>
            <a:chExt cx="1213" cy="1070"/>
          </a:xfrm>
        </p:grpSpPr>
        <p:sp>
          <p:nvSpPr>
            <p:cNvPr id="137247" name="Freeform 31"/>
            <p:cNvSpPr>
              <a:spLocks/>
            </p:cNvSpPr>
            <p:nvPr/>
          </p:nvSpPr>
          <p:spPr bwMode="auto">
            <a:xfrm>
              <a:off x="937" y="1123"/>
              <a:ext cx="709" cy="212"/>
            </a:xfrm>
            <a:custGeom>
              <a:avLst/>
              <a:gdLst/>
              <a:ahLst/>
              <a:cxnLst>
                <a:cxn ang="0">
                  <a:pos x="0" y="248"/>
                </a:cxn>
                <a:cxn ang="0">
                  <a:pos x="96" y="104"/>
                </a:cxn>
                <a:cxn ang="0">
                  <a:pos x="288" y="248"/>
                </a:cxn>
                <a:cxn ang="0">
                  <a:pos x="384" y="56"/>
                </a:cxn>
                <a:cxn ang="0">
                  <a:pos x="576" y="200"/>
                </a:cxn>
                <a:cxn ang="0">
                  <a:pos x="672" y="8"/>
                </a:cxn>
                <a:cxn ang="0">
                  <a:pos x="768" y="152"/>
                </a:cxn>
              </a:cxnLst>
              <a:rect l="0" t="0" r="r" b="b"/>
              <a:pathLst>
                <a:path w="768" h="256">
                  <a:moveTo>
                    <a:pt x="0" y="248"/>
                  </a:moveTo>
                  <a:cubicBezTo>
                    <a:pt x="24" y="176"/>
                    <a:pt x="48" y="104"/>
                    <a:pt x="96" y="104"/>
                  </a:cubicBezTo>
                  <a:cubicBezTo>
                    <a:pt x="144" y="104"/>
                    <a:pt x="240" y="256"/>
                    <a:pt x="288" y="248"/>
                  </a:cubicBezTo>
                  <a:cubicBezTo>
                    <a:pt x="336" y="240"/>
                    <a:pt x="336" y="64"/>
                    <a:pt x="384" y="56"/>
                  </a:cubicBezTo>
                  <a:cubicBezTo>
                    <a:pt x="432" y="48"/>
                    <a:pt x="528" y="208"/>
                    <a:pt x="576" y="200"/>
                  </a:cubicBezTo>
                  <a:cubicBezTo>
                    <a:pt x="624" y="192"/>
                    <a:pt x="640" y="16"/>
                    <a:pt x="672" y="8"/>
                  </a:cubicBezTo>
                  <a:cubicBezTo>
                    <a:pt x="704" y="0"/>
                    <a:pt x="752" y="128"/>
                    <a:pt x="768" y="152"/>
                  </a:cubicBezTo>
                </a:path>
              </a:pathLst>
            </a:custGeom>
            <a:noFill/>
            <a:ln w="38100" cmpd="sng"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  <a:gs pos="99000">
                    <a:srgbClr val="FF0000"/>
                  </a:gs>
                </a:gsLst>
                <a:lin ang="10800000" scaled="0"/>
                <a:tileRect/>
              </a:gra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231" name="Freeform 15"/>
            <p:cNvSpPr>
              <a:spLocks/>
            </p:cNvSpPr>
            <p:nvPr/>
          </p:nvSpPr>
          <p:spPr bwMode="auto">
            <a:xfrm flipH="1">
              <a:off x="1495" y="1541"/>
              <a:ext cx="453" cy="5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48"/>
                </a:cxn>
                <a:cxn ang="0">
                  <a:pos x="144" y="240"/>
                </a:cxn>
                <a:cxn ang="0">
                  <a:pos x="336" y="288"/>
                </a:cxn>
                <a:cxn ang="0">
                  <a:pos x="288" y="480"/>
                </a:cxn>
                <a:cxn ang="0">
                  <a:pos x="528" y="528"/>
                </a:cxn>
                <a:cxn ang="0">
                  <a:pos x="480" y="672"/>
                </a:cxn>
              </a:cxnLst>
              <a:rect l="0" t="0" r="r" b="b"/>
              <a:pathLst>
                <a:path w="560" h="672">
                  <a:moveTo>
                    <a:pt x="0" y="0"/>
                  </a:moveTo>
                  <a:cubicBezTo>
                    <a:pt x="84" y="4"/>
                    <a:pt x="168" y="8"/>
                    <a:pt x="192" y="48"/>
                  </a:cubicBezTo>
                  <a:cubicBezTo>
                    <a:pt x="216" y="88"/>
                    <a:pt x="120" y="200"/>
                    <a:pt x="144" y="240"/>
                  </a:cubicBezTo>
                  <a:cubicBezTo>
                    <a:pt x="168" y="280"/>
                    <a:pt x="312" y="248"/>
                    <a:pt x="336" y="288"/>
                  </a:cubicBezTo>
                  <a:cubicBezTo>
                    <a:pt x="360" y="328"/>
                    <a:pt x="256" y="440"/>
                    <a:pt x="288" y="480"/>
                  </a:cubicBezTo>
                  <a:cubicBezTo>
                    <a:pt x="320" y="520"/>
                    <a:pt x="496" y="496"/>
                    <a:pt x="528" y="528"/>
                  </a:cubicBezTo>
                  <a:cubicBezTo>
                    <a:pt x="560" y="560"/>
                    <a:pt x="488" y="648"/>
                    <a:pt x="480" y="672"/>
                  </a:cubicBezTo>
                </a:path>
              </a:pathLst>
            </a:custGeom>
            <a:noFill/>
            <a:ln w="38100" cmpd="sng"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  <a:gs pos="99000">
                    <a:srgbClr val="008000"/>
                  </a:gs>
                </a:gsLst>
                <a:lin ang="0" scaled="1"/>
                <a:tileRect/>
              </a:gra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249" name="Freeform 33"/>
            <p:cNvSpPr>
              <a:spLocks/>
            </p:cNvSpPr>
            <p:nvPr/>
          </p:nvSpPr>
          <p:spPr bwMode="auto">
            <a:xfrm>
              <a:off x="735" y="1653"/>
              <a:ext cx="416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48"/>
                </a:cxn>
                <a:cxn ang="0">
                  <a:pos x="144" y="240"/>
                </a:cxn>
                <a:cxn ang="0">
                  <a:pos x="336" y="288"/>
                </a:cxn>
                <a:cxn ang="0">
                  <a:pos x="288" y="480"/>
                </a:cxn>
                <a:cxn ang="0">
                  <a:pos x="528" y="528"/>
                </a:cxn>
                <a:cxn ang="0">
                  <a:pos x="480" y="672"/>
                </a:cxn>
              </a:cxnLst>
              <a:rect l="0" t="0" r="r" b="b"/>
              <a:pathLst>
                <a:path w="560" h="672">
                  <a:moveTo>
                    <a:pt x="0" y="0"/>
                  </a:moveTo>
                  <a:cubicBezTo>
                    <a:pt x="84" y="4"/>
                    <a:pt x="168" y="8"/>
                    <a:pt x="192" y="48"/>
                  </a:cubicBezTo>
                  <a:cubicBezTo>
                    <a:pt x="216" y="88"/>
                    <a:pt x="120" y="200"/>
                    <a:pt x="144" y="240"/>
                  </a:cubicBezTo>
                  <a:cubicBezTo>
                    <a:pt x="168" y="280"/>
                    <a:pt x="312" y="248"/>
                    <a:pt x="336" y="288"/>
                  </a:cubicBezTo>
                  <a:cubicBezTo>
                    <a:pt x="360" y="328"/>
                    <a:pt x="256" y="440"/>
                    <a:pt x="288" y="480"/>
                  </a:cubicBezTo>
                  <a:cubicBezTo>
                    <a:pt x="320" y="520"/>
                    <a:pt x="496" y="496"/>
                    <a:pt x="528" y="528"/>
                  </a:cubicBezTo>
                  <a:cubicBezTo>
                    <a:pt x="560" y="560"/>
                    <a:pt x="488" y="648"/>
                    <a:pt x="480" y="672"/>
                  </a:cubicBezTo>
                </a:path>
              </a:pathLst>
            </a:custGeom>
            <a:noFill/>
            <a:ln w="38100" cmpd="sng"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  <a:gs pos="99000">
                    <a:srgbClr val="008000"/>
                  </a:gs>
                </a:gsLst>
                <a:lin ang="0" scaled="1"/>
                <a:tileRect/>
              </a:gra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7250" name="Text Box 34"/>
          <p:cNvSpPr txBox="1">
            <a:spLocks noChangeArrowheads="1"/>
          </p:cNvSpPr>
          <p:nvPr/>
        </p:nvSpPr>
        <p:spPr bwMode="auto">
          <a:xfrm>
            <a:off x="4008303" y="744059"/>
            <a:ext cx="5006797" cy="16333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r"/>
            <a:r>
              <a:rPr lang="fr-FR" sz="2000" dirty="0">
                <a:latin typeface="Tahoma"/>
                <a:cs typeface="Tahoma"/>
              </a:rPr>
              <a:t>En plus de la charge électrique,</a:t>
            </a:r>
          </a:p>
          <a:p>
            <a:pPr algn="r"/>
            <a:r>
              <a:rPr lang="fr-FR" sz="2000" dirty="0">
                <a:latin typeface="Tahoma"/>
                <a:cs typeface="Tahoma"/>
              </a:rPr>
              <a:t>les quarks portent une charge de couleur:</a:t>
            </a:r>
          </a:p>
          <a:p>
            <a:pPr algn="r"/>
            <a:r>
              <a:rPr lang="fr-FR" sz="2000" dirty="0">
                <a:solidFill>
                  <a:schemeClr val="tx2"/>
                </a:solidFill>
                <a:latin typeface="Tahoma"/>
                <a:cs typeface="Tahoma"/>
              </a:rPr>
              <a:t>Bleu</a:t>
            </a:r>
            <a:r>
              <a:rPr lang="fr-FR" sz="2000" dirty="0">
                <a:latin typeface="Tahoma"/>
                <a:cs typeface="Tahoma"/>
              </a:rPr>
              <a:t> </a:t>
            </a:r>
            <a:r>
              <a:rPr lang="fr-FR" sz="2000" dirty="0">
                <a:solidFill>
                  <a:srgbClr val="009900"/>
                </a:solidFill>
                <a:latin typeface="Tahoma"/>
                <a:cs typeface="Tahoma"/>
              </a:rPr>
              <a:t>vert</a:t>
            </a:r>
            <a:r>
              <a:rPr lang="fr-FR" sz="2000" dirty="0">
                <a:latin typeface="Tahoma"/>
                <a:cs typeface="Tahoma"/>
              </a:rPr>
              <a:t> </a:t>
            </a:r>
            <a:r>
              <a:rPr lang="fr-FR" sz="2000" dirty="0">
                <a:solidFill>
                  <a:srgbClr val="FF0000"/>
                </a:solidFill>
                <a:latin typeface="Tahoma"/>
                <a:cs typeface="Tahoma"/>
              </a:rPr>
              <a:t>rouge</a:t>
            </a:r>
          </a:p>
          <a:p>
            <a:pPr algn="r"/>
            <a:endParaRPr lang="fr-FR" sz="2000" dirty="0">
              <a:latin typeface="Tahoma"/>
              <a:cs typeface="Tahoma"/>
            </a:endParaRPr>
          </a:p>
          <a:p>
            <a:pPr algn="r"/>
            <a:r>
              <a:rPr lang="fr-FR" sz="2000" dirty="0">
                <a:latin typeface="Tahoma"/>
                <a:cs typeface="Tahoma"/>
              </a:rPr>
              <a:t>Ainsi le proton est “incolore”</a:t>
            </a:r>
          </a:p>
        </p:txBody>
      </p:sp>
      <p:pic>
        <p:nvPicPr>
          <p:cNvPr id="137254" name="Picture 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4100" y="2408238"/>
            <a:ext cx="1879600" cy="17922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148" y="5270655"/>
            <a:ext cx="1117727" cy="1113023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9" b="96847" l="2365" r="96509"/>
                    </a14:imgEffect>
                  </a14:imgLayer>
                </a14:imgProps>
              </a:ext>
            </a:extLst>
          </a:blip>
          <a:srcRect l="1245" t="3000" r="2192" b="2939"/>
          <a:stretch/>
        </p:blipFill>
        <p:spPr bwMode="auto">
          <a:xfrm>
            <a:off x="-50799" y="554295"/>
            <a:ext cx="4020641" cy="3772172"/>
          </a:xfrm>
          <a:prstGeom prst="rect">
            <a:avLst/>
          </a:prstGeom>
          <a:noFill/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45"/>
          <a:stretch/>
        </p:blipFill>
        <p:spPr bwMode="auto">
          <a:xfrm>
            <a:off x="147297" y="4432153"/>
            <a:ext cx="538503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8" r="66220"/>
          <a:stretch/>
        </p:blipFill>
        <p:spPr bwMode="auto">
          <a:xfrm>
            <a:off x="147297" y="4889353"/>
            <a:ext cx="1362109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8" r="46611"/>
          <a:stretch/>
        </p:blipFill>
        <p:spPr bwMode="auto">
          <a:xfrm>
            <a:off x="147297" y="4889353"/>
            <a:ext cx="2152764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9" r="21133"/>
          <a:stretch/>
        </p:blipFill>
        <p:spPr bwMode="auto">
          <a:xfrm>
            <a:off x="2300061" y="4432153"/>
            <a:ext cx="1027339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8" r="-74"/>
          <a:stretch/>
        </p:blipFill>
        <p:spPr bwMode="auto">
          <a:xfrm>
            <a:off x="2300061" y="4432153"/>
            <a:ext cx="1882472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20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7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/>
      <p:bldP spid="137222" grpId="0" animBg="1"/>
      <p:bldP spid="1372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1" y="4514383"/>
            <a:ext cx="5967413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3"/>
          <a:stretch/>
        </p:blipFill>
        <p:spPr bwMode="auto">
          <a:xfrm>
            <a:off x="326470" y="4514383"/>
            <a:ext cx="4567263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90"/>
          <a:stretch/>
        </p:blipFill>
        <p:spPr bwMode="auto">
          <a:xfrm>
            <a:off x="326470" y="4514383"/>
            <a:ext cx="3187197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07"/>
          <a:stretch/>
        </p:blipFill>
        <p:spPr bwMode="auto">
          <a:xfrm>
            <a:off x="334931" y="4507499"/>
            <a:ext cx="184947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90058"/>
          </a:xfrm>
        </p:spPr>
        <p:txBody>
          <a:bodyPr>
            <a:normAutofit/>
          </a:bodyPr>
          <a:lstStyle/>
          <a:p>
            <a:r>
              <a:rPr lang="fr-FR"/>
              <a:t>L’interaction faible</a:t>
            </a:r>
          </a:p>
        </p:txBody>
      </p:sp>
      <p:grpSp>
        <p:nvGrpSpPr>
          <p:cNvPr id="4" name="Group 79"/>
          <p:cNvGrpSpPr>
            <a:grpSpLocks/>
          </p:cNvGrpSpPr>
          <p:nvPr/>
        </p:nvGrpSpPr>
        <p:grpSpPr bwMode="auto">
          <a:xfrm>
            <a:off x="2765073" y="1873652"/>
            <a:ext cx="2362200" cy="1968500"/>
            <a:chOff x="736" y="2712"/>
            <a:chExt cx="1488" cy="1240"/>
          </a:xfrm>
        </p:grpSpPr>
        <p:grpSp>
          <p:nvGrpSpPr>
            <p:cNvPr id="5" name="Group 77"/>
            <p:cNvGrpSpPr>
              <a:grpSpLocks/>
            </p:cNvGrpSpPr>
            <p:nvPr/>
          </p:nvGrpSpPr>
          <p:grpSpPr bwMode="auto">
            <a:xfrm>
              <a:off x="736" y="2712"/>
              <a:ext cx="1488" cy="1240"/>
              <a:chOff x="768" y="2712"/>
              <a:chExt cx="1488" cy="1240"/>
            </a:xfrm>
          </p:grpSpPr>
          <p:sp>
            <p:nvSpPr>
              <p:cNvPr id="7" name="Line 60"/>
              <p:cNvSpPr>
                <a:spLocks noChangeShapeType="1"/>
              </p:cNvSpPr>
              <p:nvPr/>
            </p:nvSpPr>
            <p:spPr bwMode="auto">
              <a:xfrm>
                <a:off x="768" y="2712"/>
                <a:ext cx="1456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" name="Line 62"/>
              <p:cNvSpPr>
                <a:spLocks noChangeShapeType="1"/>
              </p:cNvSpPr>
              <p:nvPr/>
            </p:nvSpPr>
            <p:spPr bwMode="auto">
              <a:xfrm>
                <a:off x="776" y="3200"/>
                <a:ext cx="1448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" name="Line 69"/>
              <p:cNvSpPr>
                <a:spLocks noChangeShapeType="1"/>
              </p:cNvSpPr>
              <p:nvPr/>
            </p:nvSpPr>
            <p:spPr bwMode="auto">
              <a:xfrm>
                <a:off x="1320" y="3200"/>
                <a:ext cx="632" cy="58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" name="Line 70"/>
              <p:cNvSpPr>
                <a:spLocks noChangeShapeType="1"/>
              </p:cNvSpPr>
              <p:nvPr/>
            </p:nvSpPr>
            <p:spPr bwMode="auto">
              <a:xfrm flipV="1">
                <a:off x="1952" y="3640"/>
                <a:ext cx="304" cy="14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" name="Line 71"/>
              <p:cNvSpPr>
                <a:spLocks noChangeShapeType="1"/>
              </p:cNvSpPr>
              <p:nvPr/>
            </p:nvSpPr>
            <p:spPr bwMode="auto">
              <a:xfrm>
                <a:off x="1952" y="3792"/>
                <a:ext cx="296" cy="16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" name="Text Box 78"/>
            <p:cNvSpPr txBox="1">
              <a:spLocks noChangeArrowheads="1"/>
            </p:cNvSpPr>
            <p:nvPr/>
          </p:nvSpPr>
          <p:spPr bwMode="auto">
            <a:xfrm>
              <a:off x="1351" y="3428"/>
              <a:ext cx="300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W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12" name="Oval 28"/>
          <p:cNvSpPr>
            <a:spLocks noChangeArrowheads="1"/>
          </p:cNvSpPr>
          <p:nvPr/>
        </p:nvSpPr>
        <p:spPr bwMode="auto">
          <a:xfrm>
            <a:off x="1904973" y="1581552"/>
            <a:ext cx="1397000" cy="1346200"/>
          </a:xfrm>
          <a:prstGeom prst="ellipse">
            <a:avLst/>
          </a:prstGeom>
          <a:noFill/>
          <a:ln w="9525">
            <a:solidFill>
              <a:srgbClr val="FF33CC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fr-FR" sz="1800"/>
          </a:p>
        </p:txBody>
      </p: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462186" y="1676802"/>
            <a:ext cx="325437" cy="366713"/>
            <a:chOff x="415" y="3004"/>
            <a:chExt cx="205" cy="231"/>
          </a:xfrm>
        </p:grpSpPr>
        <p:sp>
          <p:nvSpPr>
            <p:cNvPr id="14" name="Text Box 41"/>
            <p:cNvSpPr txBox="1">
              <a:spLocks noChangeArrowheads="1"/>
            </p:cNvSpPr>
            <p:nvPr/>
          </p:nvSpPr>
          <p:spPr bwMode="auto">
            <a:xfrm>
              <a:off x="415" y="3004"/>
              <a:ext cx="205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u</a:t>
              </a:r>
            </a:p>
          </p:txBody>
        </p:sp>
        <p:sp>
          <p:nvSpPr>
            <p:cNvPr id="15" name="Oval 42"/>
            <p:cNvSpPr>
              <a:spLocks noChangeArrowheads="1"/>
            </p:cNvSpPr>
            <p:nvPr/>
          </p:nvSpPr>
          <p:spPr bwMode="auto">
            <a:xfrm>
              <a:off x="416" y="3040"/>
              <a:ext cx="184" cy="184"/>
            </a:xfrm>
            <a:prstGeom prst="ellipse">
              <a:avLst/>
            </a:prstGeom>
            <a:noFill/>
            <a:ln w="38100">
              <a:solidFill>
                <a:srgbClr val="E71919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48"/>
          <p:cNvGrpSpPr>
            <a:grpSpLocks/>
          </p:cNvGrpSpPr>
          <p:nvPr/>
        </p:nvGrpSpPr>
        <p:grpSpPr bwMode="auto">
          <a:xfrm>
            <a:off x="2462186" y="2070502"/>
            <a:ext cx="323850" cy="366713"/>
            <a:chOff x="575" y="3292"/>
            <a:chExt cx="204" cy="231"/>
          </a:xfrm>
        </p:grpSpPr>
        <p:sp>
          <p:nvSpPr>
            <p:cNvPr id="17" name="Text Box 43"/>
            <p:cNvSpPr txBox="1">
              <a:spLocks noChangeArrowheads="1"/>
            </p:cNvSpPr>
            <p:nvPr/>
          </p:nvSpPr>
          <p:spPr bwMode="auto">
            <a:xfrm>
              <a:off x="575" y="3292"/>
              <a:ext cx="204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d</a:t>
              </a:r>
            </a:p>
          </p:txBody>
        </p:sp>
        <p:sp>
          <p:nvSpPr>
            <p:cNvPr id="18" name="Oval 45"/>
            <p:cNvSpPr>
              <a:spLocks noChangeArrowheads="1"/>
            </p:cNvSpPr>
            <p:nvPr/>
          </p:nvSpPr>
          <p:spPr bwMode="auto">
            <a:xfrm>
              <a:off x="576" y="3320"/>
              <a:ext cx="184" cy="184"/>
            </a:xfrm>
            <a:prstGeom prst="ellips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47"/>
          <p:cNvGrpSpPr>
            <a:grpSpLocks/>
          </p:cNvGrpSpPr>
          <p:nvPr/>
        </p:nvGrpSpPr>
        <p:grpSpPr bwMode="auto">
          <a:xfrm>
            <a:off x="2449486" y="2464202"/>
            <a:ext cx="323850" cy="366713"/>
            <a:chOff x="271" y="3300"/>
            <a:chExt cx="204" cy="231"/>
          </a:xfrm>
        </p:grpSpPr>
        <p:sp>
          <p:nvSpPr>
            <p:cNvPr id="20" name="Oval 44"/>
            <p:cNvSpPr>
              <a:spLocks noChangeArrowheads="1"/>
            </p:cNvSpPr>
            <p:nvPr/>
          </p:nvSpPr>
          <p:spPr bwMode="auto">
            <a:xfrm>
              <a:off x="280" y="3328"/>
              <a:ext cx="184" cy="184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ext Box 46"/>
            <p:cNvSpPr txBox="1">
              <a:spLocks noChangeArrowheads="1"/>
            </p:cNvSpPr>
            <p:nvPr/>
          </p:nvSpPr>
          <p:spPr bwMode="auto">
            <a:xfrm>
              <a:off x="271" y="3300"/>
              <a:ext cx="204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d</a:t>
              </a:r>
            </a:p>
          </p:txBody>
        </p:sp>
      </p:grpSp>
      <p:sp>
        <p:nvSpPr>
          <p:cNvPr id="22" name="Oval 50"/>
          <p:cNvSpPr>
            <a:spLocks noChangeArrowheads="1"/>
          </p:cNvSpPr>
          <p:nvPr/>
        </p:nvSpPr>
        <p:spPr bwMode="auto">
          <a:xfrm>
            <a:off x="4533873" y="1581552"/>
            <a:ext cx="1397000" cy="1346200"/>
          </a:xfrm>
          <a:prstGeom prst="ellipse">
            <a:avLst/>
          </a:prstGeom>
          <a:noFill/>
          <a:ln w="9525">
            <a:solidFill>
              <a:srgbClr val="FF33CC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fr-FR" sz="1800"/>
          </a:p>
        </p:txBody>
      </p:sp>
      <p:grpSp>
        <p:nvGrpSpPr>
          <p:cNvPr id="23" name="Group 51"/>
          <p:cNvGrpSpPr>
            <a:grpSpLocks/>
          </p:cNvGrpSpPr>
          <p:nvPr/>
        </p:nvGrpSpPr>
        <p:grpSpPr bwMode="auto">
          <a:xfrm>
            <a:off x="5091086" y="1676802"/>
            <a:ext cx="325437" cy="366713"/>
            <a:chOff x="415" y="3004"/>
            <a:chExt cx="205" cy="231"/>
          </a:xfrm>
        </p:grpSpPr>
        <p:sp>
          <p:nvSpPr>
            <p:cNvPr id="24" name="Text Box 52"/>
            <p:cNvSpPr txBox="1">
              <a:spLocks noChangeArrowheads="1"/>
            </p:cNvSpPr>
            <p:nvPr/>
          </p:nvSpPr>
          <p:spPr bwMode="auto">
            <a:xfrm>
              <a:off x="415" y="3004"/>
              <a:ext cx="205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u</a:t>
              </a:r>
            </a:p>
          </p:txBody>
        </p:sp>
        <p:sp>
          <p:nvSpPr>
            <p:cNvPr id="25" name="Oval 53"/>
            <p:cNvSpPr>
              <a:spLocks noChangeArrowheads="1"/>
            </p:cNvSpPr>
            <p:nvPr/>
          </p:nvSpPr>
          <p:spPr bwMode="auto">
            <a:xfrm>
              <a:off x="416" y="3040"/>
              <a:ext cx="184" cy="184"/>
            </a:xfrm>
            <a:prstGeom prst="ellipse">
              <a:avLst/>
            </a:prstGeom>
            <a:noFill/>
            <a:ln w="38100">
              <a:solidFill>
                <a:srgbClr val="E71919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Group 54"/>
          <p:cNvGrpSpPr>
            <a:grpSpLocks/>
          </p:cNvGrpSpPr>
          <p:nvPr/>
        </p:nvGrpSpPr>
        <p:grpSpPr bwMode="auto">
          <a:xfrm>
            <a:off x="5091086" y="2070502"/>
            <a:ext cx="323850" cy="366713"/>
            <a:chOff x="575" y="3292"/>
            <a:chExt cx="204" cy="231"/>
          </a:xfrm>
        </p:grpSpPr>
        <p:sp>
          <p:nvSpPr>
            <p:cNvPr id="27" name="Text Box 55"/>
            <p:cNvSpPr txBox="1">
              <a:spLocks noChangeArrowheads="1"/>
            </p:cNvSpPr>
            <p:nvPr/>
          </p:nvSpPr>
          <p:spPr bwMode="auto">
            <a:xfrm>
              <a:off x="575" y="3292"/>
              <a:ext cx="204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d</a:t>
              </a:r>
            </a:p>
          </p:txBody>
        </p:sp>
        <p:sp>
          <p:nvSpPr>
            <p:cNvPr id="28" name="Oval 56"/>
            <p:cNvSpPr>
              <a:spLocks noChangeArrowheads="1"/>
            </p:cNvSpPr>
            <p:nvPr/>
          </p:nvSpPr>
          <p:spPr bwMode="auto">
            <a:xfrm>
              <a:off x="576" y="3320"/>
              <a:ext cx="184" cy="184"/>
            </a:xfrm>
            <a:prstGeom prst="ellips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57"/>
          <p:cNvGrpSpPr>
            <a:grpSpLocks/>
          </p:cNvGrpSpPr>
          <p:nvPr/>
        </p:nvGrpSpPr>
        <p:grpSpPr bwMode="auto">
          <a:xfrm>
            <a:off x="5078386" y="2464202"/>
            <a:ext cx="325437" cy="366713"/>
            <a:chOff x="271" y="3300"/>
            <a:chExt cx="205" cy="231"/>
          </a:xfrm>
        </p:grpSpPr>
        <p:sp>
          <p:nvSpPr>
            <p:cNvPr id="30" name="Oval 58"/>
            <p:cNvSpPr>
              <a:spLocks noChangeArrowheads="1"/>
            </p:cNvSpPr>
            <p:nvPr/>
          </p:nvSpPr>
          <p:spPr bwMode="auto">
            <a:xfrm>
              <a:off x="280" y="3328"/>
              <a:ext cx="184" cy="184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Text Box 59"/>
            <p:cNvSpPr txBox="1">
              <a:spLocks noChangeArrowheads="1"/>
            </p:cNvSpPr>
            <p:nvPr/>
          </p:nvSpPr>
          <p:spPr bwMode="auto">
            <a:xfrm>
              <a:off x="271" y="3300"/>
              <a:ext cx="205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u</a:t>
              </a:r>
            </a:p>
          </p:txBody>
        </p:sp>
      </p:grpSp>
      <p:sp>
        <p:nvSpPr>
          <p:cNvPr id="32" name="Line 61"/>
          <p:cNvSpPr>
            <a:spLocks noChangeShapeType="1"/>
          </p:cNvSpPr>
          <p:nvPr/>
        </p:nvSpPr>
        <p:spPr bwMode="auto">
          <a:xfrm>
            <a:off x="2755873" y="2254652"/>
            <a:ext cx="23368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Oval 63"/>
          <p:cNvSpPr>
            <a:spLocks noChangeArrowheads="1"/>
          </p:cNvSpPr>
          <p:nvPr/>
        </p:nvSpPr>
        <p:spPr bwMode="auto">
          <a:xfrm>
            <a:off x="5143473" y="3156352"/>
            <a:ext cx="342900" cy="342900"/>
          </a:xfrm>
          <a:prstGeom prst="ellipse">
            <a:avLst/>
          </a:prstGeom>
          <a:noFill/>
          <a:ln w="9525">
            <a:solidFill>
              <a:srgbClr val="FF33CC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fr-FR" sz="1800"/>
          </a:p>
        </p:txBody>
      </p:sp>
      <p:sp>
        <p:nvSpPr>
          <p:cNvPr id="34" name="Oval 64"/>
          <p:cNvSpPr>
            <a:spLocks noChangeArrowheads="1"/>
          </p:cNvSpPr>
          <p:nvPr/>
        </p:nvSpPr>
        <p:spPr bwMode="auto">
          <a:xfrm>
            <a:off x="5130773" y="3664352"/>
            <a:ext cx="342900" cy="342900"/>
          </a:xfrm>
          <a:prstGeom prst="ellipse">
            <a:avLst/>
          </a:prstGeom>
          <a:noFill/>
          <a:ln w="9525">
            <a:solidFill>
              <a:srgbClr val="FF33CC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fr-FR" sz="1800"/>
          </a:p>
        </p:txBody>
      </p:sp>
      <p:sp>
        <p:nvSpPr>
          <p:cNvPr id="35" name="Text Box 66"/>
          <p:cNvSpPr txBox="1">
            <a:spLocks noChangeArrowheads="1"/>
          </p:cNvSpPr>
          <p:nvPr/>
        </p:nvSpPr>
        <p:spPr bwMode="auto">
          <a:xfrm>
            <a:off x="5141886" y="3124602"/>
            <a:ext cx="3873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/>
              <a:t>e</a:t>
            </a:r>
            <a:r>
              <a:rPr lang="en-US" sz="1800" baseline="30000"/>
              <a:t>-</a:t>
            </a:r>
          </a:p>
        </p:txBody>
      </p:sp>
      <p:sp>
        <p:nvSpPr>
          <p:cNvPr id="36" name="Text Box 67"/>
          <p:cNvSpPr txBox="1">
            <a:spLocks noChangeArrowheads="1"/>
          </p:cNvSpPr>
          <p:nvPr/>
        </p:nvSpPr>
        <p:spPr bwMode="auto">
          <a:xfrm>
            <a:off x="5167286" y="3659590"/>
            <a:ext cx="300037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>
                <a:sym typeface="Symbol" charset="2"/>
              </a:rPr>
              <a:t></a:t>
            </a:r>
          </a:p>
        </p:txBody>
      </p:sp>
      <p:sp>
        <p:nvSpPr>
          <p:cNvPr id="37" name="Line 68"/>
          <p:cNvSpPr>
            <a:spLocks noChangeShapeType="1"/>
          </p:cNvSpPr>
          <p:nvPr/>
        </p:nvSpPr>
        <p:spPr bwMode="auto">
          <a:xfrm>
            <a:off x="5245073" y="3765952"/>
            <a:ext cx="127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8" name="Group 81"/>
          <p:cNvGrpSpPr>
            <a:grpSpLocks/>
          </p:cNvGrpSpPr>
          <p:nvPr/>
        </p:nvGrpSpPr>
        <p:grpSpPr bwMode="auto">
          <a:xfrm>
            <a:off x="1904973" y="1581812"/>
            <a:ext cx="4025900" cy="2235200"/>
            <a:chOff x="232" y="2528"/>
            <a:chExt cx="2536" cy="1408"/>
          </a:xfrm>
        </p:grpSpPr>
        <p:grpSp>
          <p:nvGrpSpPr>
            <p:cNvPr id="39" name="Group 76"/>
            <p:cNvGrpSpPr>
              <a:grpSpLocks/>
            </p:cNvGrpSpPr>
            <p:nvPr/>
          </p:nvGrpSpPr>
          <p:grpSpPr bwMode="auto">
            <a:xfrm>
              <a:off x="232" y="2528"/>
              <a:ext cx="2536" cy="1408"/>
              <a:chOff x="224" y="2528"/>
              <a:chExt cx="2536" cy="1408"/>
            </a:xfrm>
          </p:grpSpPr>
          <p:sp>
            <p:nvSpPr>
              <p:cNvPr id="41" name="Line 72"/>
              <p:cNvSpPr>
                <a:spLocks noChangeShapeType="1"/>
              </p:cNvSpPr>
              <p:nvPr/>
            </p:nvSpPr>
            <p:spPr bwMode="auto">
              <a:xfrm>
                <a:off x="1008" y="3192"/>
                <a:ext cx="1224" cy="44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" name="Line 73"/>
              <p:cNvSpPr>
                <a:spLocks noChangeShapeType="1"/>
              </p:cNvSpPr>
              <p:nvPr/>
            </p:nvSpPr>
            <p:spPr bwMode="auto">
              <a:xfrm>
                <a:off x="848" y="3352"/>
                <a:ext cx="1392" cy="58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" name="Oval 74"/>
              <p:cNvSpPr>
                <a:spLocks noChangeArrowheads="1"/>
              </p:cNvSpPr>
              <p:nvPr/>
            </p:nvSpPr>
            <p:spPr bwMode="auto">
              <a:xfrm>
                <a:off x="224" y="2528"/>
                <a:ext cx="880" cy="848"/>
              </a:xfrm>
              <a:prstGeom prst="ellipse">
                <a:avLst/>
              </a:prstGeom>
              <a:solidFill>
                <a:srgbClr val="990099"/>
              </a:solidFill>
              <a:ln w="9525">
                <a:solidFill>
                  <a:srgbClr val="990099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fr-FR" sz="1800"/>
              </a:p>
            </p:txBody>
          </p:sp>
          <p:sp>
            <p:nvSpPr>
              <p:cNvPr id="44" name="Oval 75"/>
              <p:cNvSpPr>
                <a:spLocks noChangeArrowheads="1"/>
              </p:cNvSpPr>
              <p:nvPr/>
            </p:nvSpPr>
            <p:spPr bwMode="auto">
              <a:xfrm>
                <a:off x="1880" y="2528"/>
                <a:ext cx="880" cy="848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rgbClr val="990099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fr-FR" sz="1800"/>
              </a:p>
            </p:txBody>
          </p:sp>
        </p:grpSp>
        <p:sp>
          <p:nvSpPr>
            <p:cNvPr id="40" name="Line 80"/>
            <p:cNvSpPr>
              <a:spLocks noChangeShapeType="1"/>
            </p:cNvSpPr>
            <p:nvPr/>
          </p:nvSpPr>
          <p:spPr bwMode="auto">
            <a:xfrm>
              <a:off x="1112" y="2952"/>
              <a:ext cx="77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45" name="Text Box 82"/>
          <p:cNvSpPr txBox="1">
            <a:spLocks noChangeArrowheads="1"/>
          </p:cNvSpPr>
          <p:nvPr/>
        </p:nvSpPr>
        <p:spPr bwMode="auto">
          <a:xfrm>
            <a:off x="2089653" y="2853243"/>
            <a:ext cx="3774763" cy="3715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000099"/>
                </a:solidFill>
                <a:latin typeface="Tahoma"/>
                <a:cs typeface="Tahoma"/>
              </a:rPr>
              <a:t>Neutron                           Proton</a:t>
            </a:r>
          </a:p>
        </p:txBody>
      </p:sp>
      <p:sp>
        <p:nvSpPr>
          <p:cNvPr id="46" name="Rectangle 85"/>
          <p:cNvSpPr>
            <a:spLocks noChangeArrowheads="1"/>
          </p:cNvSpPr>
          <p:nvPr/>
        </p:nvSpPr>
        <p:spPr bwMode="auto">
          <a:xfrm>
            <a:off x="0" y="685161"/>
            <a:ext cx="9321800" cy="92551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r>
              <a:rPr lang="fr-FR" sz="1800" b="1" dirty="0">
                <a:solidFill>
                  <a:srgbClr val="000099"/>
                </a:solidFill>
                <a:latin typeface="Tahoma"/>
                <a:cs typeface="Tahoma"/>
              </a:rPr>
              <a:t>Radioactivité: Phénomène physique naturel au cours duquel des noyaux atomiques instables, se transforment spontanément en dégageant de l'énergie sous forme de rayonnements divers. </a:t>
            </a:r>
          </a:p>
        </p:txBody>
      </p:sp>
      <p:sp>
        <p:nvSpPr>
          <p:cNvPr id="52" name="Text Box 12"/>
          <p:cNvSpPr txBox="1">
            <a:spLocks noChangeArrowheads="1"/>
          </p:cNvSpPr>
          <p:nvPr/>
        </p:nvSpPr>
        <p:spPr bwMode="auto">
          <a:xfrm>
            <a:off x="303213" y="4010898"/>
            <a:ext cx="631190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000099"/>
                </a:solidFill>
                <a:latin typeface="Tahoma"/>
                <a:cs typeface="Tahoma"/>
              </a:rPr>
              <a:t>Un neutron (libre) se désintègre après 15 min </a:t>
            </a:r>
          </a:p>
        </p:txBody>
      </p:sp>
      <p:sp>
        <p:nvSpPr>
          <p:cNvPr id="53" name="Text Box 36"/>
          <p:cNvSpPr txBox="1">
            <a:spLocks noChangeArrowheads="1"/>
          </p:cNvSpPr>
          <p:nvPr/>
        </p:nvSpPr>
        <p:spPr bwMode="auto">
          <a:xfrm>
            <a:off x="152399" y="5786475"/>
            <a:ext cx="7057798" cy="10618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C’est un temps très long!!! (15min est une éternité en physique des particules!) </a:t>
            </a:r>
            <a:r>
              <a:rPr lang="fr-FR" b="1" dirty="0" err="1">
                <a:solidFill>
                  <a:srgbClr val="000099"/>
                </a:solidFill>
                <a:latin typeface="Tahoma"/>
                <a:cs typeface="Tahoma"/>
                <a:sym typeface="Symbol" charset="2"/>
              </a:rPr>
              <a:t></a:t>
            </a:r>
            <a:r>
              <a:rPr lang="fr-FR" b="1" dirty="0">
                <a:solidFill>
                  <a:srgbClr val="000099"/>
                </a:solidFill>
                <a:latin typeface="Tahoma"/>
                <a:cs typeface="Tahoma"/>
                <a:sym typeface="Symbol" charset="2"/>
              </a:rPr>
              <a:t> “faible”</a:t>
            </a:r>
            <a:endParaRPr lang="fr-FR" b="1" dirty="0">
              <a:solidFill>
                <a:srgbClr val="000099"/>
              </a:solidFill>
              <a:latin typeface="Tahoma"/>
              <a:cs typeface="Tahoma"/>
            </a:endParaRPr>
          </a:p>
          <a:p>
            <a:pPr algn="l">
              <a:spcBef>
                <a:spcPct val="50000"/>
              </a:spcBef>
            </a:pPr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             sans ces interactions faibles le soleil s’éteindrait!</a:t>
            </a:r>
          </a:p>
        </p:txBody>
      </p:sp>
      <p:pic>
        <p:nvPicPr>
          <p:cNvPr id="54" name="Picture 37" descr="su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6806" y="4346632"/>
            <a:ext cx="2447925" cy="1973262"/>
          </a:xfrm>
          <a:prstGeom prst="rect">
            <a:avLst/>
          </a:prstGeom>
          <a:noFill/>
        </p:spPr>
      </p:pic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6251448" y="2241219"/>
            <a:ext cx="2431949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latin typeface="Tahoma"/>
                <a:cs typeface="Tahoma"/>
              </a:rPr>
              <a:t>Médiateurs: </a:t>
            </a:r>
            <a:r>
              <a:rPr lang="fr-FR" sz="2000" b="1" dirty="0">
                <a:solidFill>
                  <a:srgbClr val="FF0000"/>
                </a:solidFill>
                <a:latin typeface="Tahoma"/>
                <a:cs typeface="Tahoma"/>
              </a:rPr>
              <a:t>W/Z </a:t>
            </a:r>
          </a:p>
        </p:txBody>
      </p:sp>
      <p:pic>
        <p:nvPicPr>
          <p:cNvPr id="5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33"/>
          <a:stretch/>
        </p:blipFill>
        <p:spPr bwMode="auto">
          <a:xfrm>
            <a:off x="326470" y="4490571"/>
            <a:ext cx="833464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21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utoUpdateAnimBg="0"/>
      <p:bldP spid="53" grpId="0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Grp="1" noChangeArrowheads="1"/>
          </p:cNvSpPr>
          <p:nvPr>
            <p:ph type="title"/>
          </p:nvPr>
        </p:nvSpPr>
        <p:spPr>
          <a:xfrm>
            <a:off x="140004" y="25400"/>
            <a:ext cx="8840242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La gravité : </a:t>
            </a:r>
            <a:br>
              <a:rPr lang="fr-FR" dirty="0"/>
            </a:br>
            <a:r>
              <a:rPr lang="fr-FR" dirty="0"/>
              <a:t>une interaction à part...</a:t>
            </a: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5359400" y="4445000"/>
            <a:ext cx="34290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solidFill>
                  <a:srgbClr val="008000"/>
                </a:solidFill>
                <a:latin typeface="Tahoma"/>
                <a:cs typeface="Tahoma"/>
              </a:rPr>
              <a:t>Portée :</a:t>
            </a:r>
            <a:r>
              <a:rPr lang="fr-FR" sz="2000" dirty="0">
                <a:latin typeface="Tahoma"/>
                <a:cs typeface="Tahoma"/>
              </a:rPr>
              <a:t> </a:t>
            </a:r>
            <a:r>
              <a:rPr lang="fr-FR" sz="2000" dirty="0">
                <a:solidFill>
                  <a:srgbClr val="FF0000"/>
                </a:solidFill>
                <a:latin typeface="Tahoma"/>
                <a:cs typeface="Tahoma"/>
              </a:rPr>
              <a:t>infinie...</a:t>
            </a:r>
            <a:endParaRPr lang="fr-FR" sz="2000" dirty="0">
              <a:solidFill>
                <a:srgbClr val="008000"/>
              </a:solidFill>
              <a:latin typeface="Tahoma"/>
              <a:cs typeface="Tahoma"/>
            </a:endParaRPr>
          </a:p>
          <a:p>
            <a:pPr algn="ctr">
              <a:spcBef>
                <a:spcPct val="50000"/>
              </a:spcBef>
            </a:pPr>
            <a:r>
              <a:rPr lang="fr-FR" sz="2000" dirty="0">
                <a:solidFill>
                  <a:srgbClr val="008000"/>
                </a:solidFill>
                <a:latin typeface="Tahoma"/>
                <a:cs typeface="Tahoma"/>
              </a:rPr>
              <a:t>Médiateur :</a:t>
            </a:r>
            <a:r>
              <a:rPr lang="fr-FR" sz="2000" dirty="0">
                <a:latin typeface="Tahoma"/>
                <a:cs typeface="Tahoma"/>
              </a:rPr>
              <a:t> </a:t>
            </a:r>
            <a:r>
              <a:rPr lang="fr-FR" sz="2000" dirty="0">
                <a:solidFill>
                  <a:srgbClr val="FF0000"/>
                </a:solidFill>
                <a:latin typeface="Tahoma"/>
                <a:cs typeface="Tahoma"/>
              </a:rPr>
              <a:t>graviton ? </a:t>
            </a:r>
            <a:r>
              <a:rPr lang="fr-FR" sz="1800" dirty="0">
                <a:solidFill>
                  <a:srgbClr val="008000"/>
                </a:solidFill>
                <a:latin typeface="Tahoma"/>
                <a:cs typeface="Tahoma"/>
              </a:rPr>
              <a:t>(non encore découvert)</a:t>
            </a:r>
          </a:p>
        </p:txBody>
      </p:sp>
      <p:pic>
        <p:nvPicPr>
          <p:cNvPr id="13824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6825" y="1168400"/>
            <a:ext cx="1974850" cy="2633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138251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738" y="3536950"/>
            <a:ext cx="4086225" cy="28892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138252" name="Rectangle 12"/>
          <p:cNvSpPr>
            <a:spLocks noChangeArrowheads="1"/>
          </p:cNvSpPr>
          <p:nvPr/>
        </p:nvSpPr>
        <p:spPr bwMode="auto">
          <a:xfrm>
            <a:off x="279400" y="1237291"/>
            <a:ext cx="5740400" cy="194117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rgbClr val="990099"/>
                </a:solidFill>
                <a:latin typeface="Tahoma"/>
                <a:cs typeface="Tahoma"/>
              </a:rPr>
              <a:t>Explique le phénomène de </a:t>
            </a:r>
            <a:r>
              <a:rPr lang="fr-FR" sz="2000" b="1" dirty="0">
                <a:solidFill>
                  <a:srgbClr val="990099"/>
                </a:solidFill>
                <a:latin typeface="Tahoma"/>
                <a:cs typeface="Tahoma"/>
              </a:rPr>
              <a:t>pesanteur </a:t>
            </a:r>
          </a:p>
          <a:p>
            <a:r>
              <a:rPr lang="fr-FR" sz="2000" dirty="0">
                <a:solidFill>
                  <a:srgbClr val="990099"/>
                </a:solidFill>
                <a:latin typeface="Tahoma"/>
                <a:cs typeface="Tahoma"/>
              </a:rPr>
              <a:t>(chute des corps terrestres)</a:t>
            </a:r>
          </a:p>
          <a:p>
            <a:endParaRPr lang="fr-FR" sz="2000" dirty="0">
              <a:solidFill>
                <a:srgbClr val="990099"/>
              </a:solidFill>
              <a:latin typeface="Tahoma"/>
              <a:cs typeface="Tahoma"/>
            </a:endParaRPr>
          </a:p>
          <a:p>
            <a:r>
              <a:rPr lang="fr-FR" sz="2000" dirty="0">
                <a:solidFill>
                  <a:srgbClr val="990099"/>
                </a:solidFill>
                <a:latin typeface="Tahoma"/>
                <a:cs typeface="Tahoma"/>
              </a:rPr>
              <a:t>Explique les orbites des planètes du </a:t>
            </a:r>
            <a:r>
              <a:rPr lang="fr-FR" sz="2000" b="1" dirty="0">
                <a:solidFill>
                  <a:srgbClr val="990099"/>
                </a:solidFill>
                <a:latin typeface="Tahoma"/>
                <a:cs typeface="Tahoma"/>
              </a:rPr>
              <a:t>Système Solaire...</a:t>
            </a:r>
            <a:r>
              <a:rPr lang="fr-FR" sz="2000" dirty="0">
                <a:solidFill>
                  <a:srgbClr val="990099"/>
                </a:solidFill>
                <a:latin typeface="Tahoma"/>
                <a:cs typeface="Tahoma"/>
              </a:rPr>
              <a:t> mais aussi les galaxies et l’évolution de l’Univers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22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51737" y="1395025"/>
            <a:ext cx="7906463" cy="2205426"/>
          </a:xfrm>
        </p:spPr>
        <p:txBody>
          <a:bodyPr>
            <a:normAutofit/>
          </a:bodyPr>
          <a:lstStyle/>
          <a:p>
            <a:r>
              <a:rPr lang="fr-FR" dirty="0"/>
              <a:t>Relation entre les particules élémentaires et notre Univers?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23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005633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51620"/>
            <a:ext cx="8229600" cy="931569"/>
          </a:xfrm>
        </p:spPr>
        <p:txBody>
          <a:bodyPr/>
          <a:lstStyle/>
          <a:p>
            <a:r>
              <a:rPr lang="fr-FR" cap="none">
                <a:ea typeface="ＭＳ Ｐゴシック" pitchFamily="17" charset="-128"/>
              </a:rPr>
              <a:t>Pour construire un Univers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066800" y="45720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17" charset="2"/>
              <a:buNone/>
            </a:pPr>
            <a:r>
              <a:rPr lang="en-US" sz="2000" b="1">
                <a:solidFill>
                  <a:srgbClr val="000099"/>
                </a:solidFill>
                <a:latin typeface="Tahoma"/>
                <a:cs typeface="Tahoma"/>
              </a:rPr>
              <a:t>protons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838200" y="2590800"/>
            <a:ext cx="1752600" cy="1752600"/>
            <a:chOff x="1752600" y="2667000"/>
            <a:chExt cx="1752600" cy="1752600"/>
          </a:xfrm>
        </p:grpSpPr>
        <p:pic>
          <p:nvPicPr>
            <p:cNvPr id="10266" name="Picture 29" descr="upgif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40255" y="3028950"/>
              <a:ext cx="548640" cy="398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7" name="Picture 32" descr="upgif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00350" y="3256776"/>
              <a:ext cx="548640" cy="398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8" name="Oval 35"/>
            <p:cNvSpPr>
              <a:spLocks noChangeArrowheads="1"/>
            </p:cNvSpPr>
            <p:nvPr/>
          </p:nvSpPr>
          <p:spPr bwMode="auto">
            <a:xfrm>
              <a:off x="1752600" y="2667000"/>
              <a:ext cx="1752600" cy="1752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endParaRPr lang="en-US"/>
            </a:p>
          </p:txBody>
        </p:sp>
        <p:pic>
          <p:nvPicPr>
            <p:cNvPr id="10269" name="Picture 38" descr="downgif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75510" y="3783428"/>
              <a:ext cx="548640" cy="3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7010400" y="2667000"/>
            <a:ext cx="1752600" cy="1752600"/>
            <a:chOff x="5791200" y="2667000"/>
            <a:chExt cx="1752600" cy="1752600"/>
          </a:xfrm>
        </p:grpSpPr>
        <p:pic>
          <p:nvPicPr>
            <p:cNvPr id="10262" name="Picture 57" descr="upgif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0" y="2971800"/>
              <a:ext cx="548640" cy="398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3" name="Picture 55" descr="downgif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72200" y="3733800"/>
              <a:ext cx="548640" cy="3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4" name="Picture 53" descr="downgif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21805" y="3259553"/>
              <a:ext cx="548640" cy="3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5" name="Oval 51"/>
            <p:cNvSpPr>
              <a:spLocks noChangeArrowheads="1"/>
            </p:cNvSpPr>
            <p:nvPr/>
          </p:nvSpPr>
          <p:spPr bwMode="auto">
            <a:xfrm>
              <a:off x="5791200" y="2667000"/>
              <a:ext cx="1752600" cy="1752600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endParaRPr lang="en-US"/>
            </a:p>
          </p:txBody>
        </p:sp>
      </p:grp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620000" y="45720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17" charset="2"/>
              <a:buNone/>
            </a:pPr>
            <a:r>
              <a:rPr lang="en-US" sz="2000" b="1">
                <a:solidFill>
                  <a:srgbClr val="000099"/>
                </a:solidFill>
                <a:latin typeface="Tahoma"/>
                <a:cs typeface="Tahoma"/>
              </a:rPr>
              <a:t>neutrons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609600" y="6027738"/>
            <a:ext cx="807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17" charset="2"/>
              <a:buNone/>
            </a:pPr>
            <a:r>
              <a:rPr lang="en-US" b="1" dirty="0">
                <a:solidFill>
                  <a:srgbClr val="000099"/>
                </a:solidFill>
                <a:latin typeface="Tahoma"/>
                <a:cs typeface="Tahoma"/>
              </a:rPr>
              <a:t>A multiplier par des milliards de milliards de milliards de milliards…</a:t>
            </a:r>
          </a:p>
        </p:txBody>
      </p:sp>
      <p:pic>
        <p:nvPicPr>
          <p:cNvPr id="32" name="Picture 31" descr="electrongif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1163" y="2209800"/>
            <a:ext cx="54927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038600" y="1905000"/>
            <a:ext cx="91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17" charset="2"/>
              <a:buNone/>
            </a:pPr>
            <a:r>
              <a:rPr lang="en-US" sz="1200" b="1" dirty="0">
                <a:solidFill>
                  <a:srgbClr val="000099"/>
                </a:solidFill>
                <a:latin typeface="Tahoma"/>
                <a:cs typeface="Tahoma"/>
              </a:rPr>
              <a:t>electrons</a:t>
            </a:r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6858000" y="2209800"/>
            <a:ext cx="2105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99"/>
                </a:solidFill>
                <a:latin typeface="Tahoma"/>
                <a:cs typeface="Tahoma"/>
              </a:rPr>
              <a:t>Atome d’Helium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514600" y="4114800"/>
            <a:ext cx="1752600" cy="1752600"/>
            <a:chOff x="1752600" y="2667000"/>
            <a:chExt cx="1752600" cy="1752600"/>
          </a:xfrm>
        </p:grpSpPr>
        <p:pic>
          <p:nvPicPr>
            <p:cNvPr id="10258" name="Picture 29" descr="upgif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40255" y="3028950"/>
              <a:ext cx="548640" cy="398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9" name="Picture 32" descr="upgif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00350" y="3256776"/>
              <a:ext cx="548640" cy="398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0" name="Oval 35"/>
            <p:cNvSpPr>
              <a:spLocks noChangeArrowheads="1"/>
            </p:cNvSpPr>
            <p:nvPr/>
          </p:nvSpPr>
          <p:spPr bwMode="auto">
            <a:xfrm>
              <a:off x="1752600" y="2667000"/>
              <a:ext cx="1752600" cy="1752600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endParaRPr lang="en-US"/>
            </a:p>
          </p:txBody>
        </p:sp>
        <p:pic>
          <p:nvPicPr>
            <p:cNvPr id="10261" name="Picture 38" descr="downgif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75510" y="3783428"/>
              <a:ext cx="548640" cy="3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867400" y="4038600"/>
            <a:ext cx="1752600" cy="1752600"/>
            <a:chOff x="5791200" y="2667000"/>
            <a:chExt cx="1752600" cy="1752600"/>
          </a:xfrm>
        </p:grpSpPr>
        <p:pic>
          <p:nvPicPr>
            <p:cNvPr id="10254" name="Picture 57" descr="upgif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0" y="2971800"/>
              <a:ext cx="548640" cy="398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5" name="Picture 55" descr="downgif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72200" y="3733800"/>
              <a:ext cx="548640" cy="3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6" name="Picture 53" descr="downgif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21805" y="3259553"/>
              <a:ext cx="548640" cy="3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7" name="Oval 51"/>
            <p:cNvSpPr>
              <a:spLocks noChangeArrowheads="1"/>
            </p:cNvSpPr>
            <p:nvPr/>
          </p:nvSpPr>
          <p:spPr bwMode="auto">
            <a:xfrm>
              <a:off x="5791200" y="2667000"/>
              <a:ext cx="1752600" cy="1752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endParaRPr lang="en-US"/>
            </a:p>
          </p:txBody>
        </p:sp>
      </p:grpSp>
      <p:pic>
        <p:nvPicPr>
          <p:cNvPr id="5" name="Picture 31" descr="electrongif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2286000"/>
            <a:ext cx="54927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Content Placeholder 9" descr="nasaNAS~12~12~64324~168813.jpg"/>
          <p:cNvPicPr>
            <a:picLocks noGrp="1" noChangeAspect="1"/>
          </p:cNvPicPr>
          <p:nvPr>
            <p:ph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-42220" y="1905077"/>
            <a:ext cx="9218613" cy="4097161"/>
          </a:xfrm>
        </p:spPr>
      </p:pic>
      <p:sp>
        <p:nvSpPr>
          <p:cNvPr id="31" name="TextBox 30"/>
          <p:cNvSpPr txBox="1"/>
          <p:nvPr/>
        </p:nvSpPr>
        <p:spPr>
          <a:xfrm>
            <a:off x="8837839" y="2338944"/>
            <a:ext cx="338554" cy="361950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65" charset="2"/>
              <a:buNone/>
              <a:defRPr/>
            </a:pPr>
            <a:r>
              <a:rPr lang="en-US" sz="1000" dirty="0">
                <a:solidFill>
                  <a:schemeClr val="bg1"/>
                </a:solidFill>
                <a:ea typeface="ＭＳ Ｐゴシック" pitchFamily="-65" charset="-128"/>
              </a:rPr>
              <a:t>NASA, ESA/JPL-Caltech/B. </a:t>
            </a:r>
            <a:r>
              <a:rPr lang="en-US" sz="1000" dirty="0" err="1">
                <a:solidFill>
                  <a:schemeClr val="bg1"/>
                </a:solidFill>
                <a:ea typeface="ＭＳ Ｐゴシック" pitchFamily="-65" charset="-128"/>
              </a:rPr>
              <a:t>Mobasher</a:t>
            </a:r>
            <a:r>
              <a:rPr lang="en-US" sz="1000" dirty="0">
                <a:solidFill>
                  <a:schemeClr val="bg1"/>
                </a:solidFill>
                <a:ea typeface="ＭＳ Ｐゴシック" pitchFamily="-65" charset="-128"/>
              </a:rPr>
              <a:t> (</a:t>
            </a:r>
            <a:r>
              <a:rPr lang="en-US" sz="1000" dirty="0" err="1">
                <a:solidFill>
                  <a:schemeClr val="bg1"/>
                </a:solidFill>
                <a:ea typeface="ＭＳ Ｐゴシック" pitchFamily="-65" charset="-128"/>
              </a:rPr>
              <a:t>STScI</a:t>
            </a:r>
            <a:r>
              <a:rPr lang="en-US" sz="1000" dirty="0">
                <a:solidFill>
                  <a:schemeClr val="bg1"/>
                </a:solidFill>
                <a:ea typeface="ＭＳ Ｐゴシック" pitchFamily="-65" charset="-128"/>
              </a:rPr>
              <a:t>/ESA)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24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909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58085E-6 L -0.35 0.04441 " pathEditMode="fixed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" y="2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71895E-6 L 0.2875 -0.027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" y="-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6.73144E-7 L -0.22083 -0.21652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-10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72727E-6 L 0.09584 -0.18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17 -3.15984E-6 C 0.04722 -3.15984E-6 0.1033 0.07472 0.1033 0.16679 C 0.1033 0.25862 0.04722 0.33334 -0.0217 0.33334 C -0.09063 0.33334 -0.1467 0.25862 -0.1467 0.16679 C -0.1467 0.07472 -0.09063 -3.15984E-6 -0.0217 -3.15984E-6 Z " pathEditMode="relative" rAng="0" ptsTypes="fffff">
                                      <p:cBhvr>
                                        <p:cTn id="4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1" dur="15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7 0.00533 C 0.06475 0.00533 0.12083 0.08009 0.12083 0.17199 C 0.12083 0.26389 0.06475 0.33866 -0.00417 0.33866 C -0.07309 0.33866 -0.12917 0.26389 -0.12917 0.17199 C -0.12917 0.08009 -0.07309 0.00533 -0.00417 0.00533 Z " pathEditMode="relative" rAng="0" ptsTypes="fffff">
                                      <p:cBhvr>
                                        <p:cTn id="53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3" grpId="0"/>
      <p:bldP spid="70" grpId="0"/>
      <p:bldP spid="34" grpId="0"/>
      <p:bldP spid="34" grpId="1"/>
      <p:bldP spid="409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7904"/>
            <a:ext cx="9144001" cy="7232094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901726" y="3482593"/>
            <a:ext cx="6364393" cy="2774316"/>
            <a:chOff x="938213" y="3571875"/>
            <a:chExt cx="6364393" cy="2774316"/>
          </a:xfrm>
        </p:grpSpPr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938213" y="4868863"/>
              <a:ext cx="6364393" cy="14773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800" b="1" dirty="0">
                  <a:latin typeface="Tahoma"/>
                  <a:cs typeface="Tahoma"/>
                </a:rPr>
                <a:t>t= 10</a:t>
              </a:r>
              <a:r>
                <a:rPr lang="fr-FR" sz="1800" b="1" baseline="30000" dirty="0">
                  <a:latin typeface="Tahoma"/>
                  <a:cs typeface="Tahoma"/>
                </a:rPr>
                <a:t>-43</a:t>
              </a:r>
              <a:r>
                <a:rPr lang="fr-FR" sz="1800" b="1" dirty="0">
                  <a:latin typeface="Tahoma"/>
                  <a:cs typeface="Tahoma"/>
                </a:rPr>
                <a:t> s des photons (</a:t>
              </a:r>
              <a:r>
                <a:rPr lang="fr-FR" sz="1800" b="1" dirty="0" err="1">
                  <a:latin typeface="Tahoma"/>
                  <a:cs typeface="Tahoma"/>
                  <a:sym typeface="Symbol" charset="2"/>
                </a:rPr>
                <a:t></a:t>
              </a:r>
              <a:r>
                <a:rPr lang="fr-FR" sz="1800" b="1" dirty="0">
                  <a:latin typeface="Tahoma"/>
                  <a:cs typeface="Tahoma"/>
                  <a:sym typeface="Symbol" charset="2"/>
                </a:rPr>
                <a:t>) mais aussi </a:t>
              </a:r>
            </a:p>
            <a:p>
              <a:r>
                <a:rPr lang="fr-FR" sz="1800" b="1" dirty="0">
                  <a:latin typeface="Tahoma"/>
                  <a:cs typeface="Tahoma"/>
                  <a:sym typeface="Symbol" charset="2"/>
                </a:rPr>
                <a:t>toutes les particules/anti particules élémentaires ,</a:t>
              </a:r>
            </a:p>
            <a:p>
              <a:r>
                <a:rPr lang="fr-FR" sz="1800" b="1" dirty="0">
                  <a:latin typeface="Tahoma"/>
                  <a:cs typeface="Tahoma"/>
                  <a:sym typeface="Symbol" charset="2"/>
                </a:rPr>
                <a:t>connues ou non encore découvertes sont en équilibre</a:t>
              </a:r>
              <a:endParaRPr lang="fr-FR" sz="1800" b="1" dirty="0">
                <a:solidFill>
                  <a:schemeClr val="accent2"/>
                </a:solidFill>
                <a:latin typeface="Tahoma"/>
                <a:cs typeface="Tahoma"/>
                <a:sym typeface="Wingdings" charset="2"/>
              </a:endParaRPr>
            </a:p>
            <a:p>
              <a:r>
                <a:rPr lang="fr-FR" sz="1800" b="1" dirty="0">
                  <a:solidFill>
                    <a:schemeClr val="accent2"/>
                  </a:solidFill>
                  <a:latin typeface="Tahoma"/>
                  <a:cs typeface="Tahoma"/>
                  <a:sym typeface="Wingdings" charset="2"/>
                </a:rPr>
                <a:t>Les 3 forces autre que la gravité agissent</a:t>
              </a:r>
            </a:p>
            <a:p>
              <a:r>
                <a:rPr lang="fr-FR" sz="1800" b="1" dirty="0">
                  <a:solidFill>
                    <a:schemeClr val="accent2"/>
                  </a:solidFill>
                  <a:latin typeface="Tahoma"/>
                  <a:cs typeface="Tahoma"/>
                  <a:sym typeface="Wingdings" charset="2"/>
                </a:rPr>
                <a:t>de la même façon sur ces particules</a:t>
              </a:r>
              <a:endParaRPr lang="fr-FR" sz="1800" b="1" dirty="0">
                <a:solidFill>
                  <a:schemeClr val="accent2"/>
                </a:solidFill>
                <a:latin typeface="Tahoma"/>
                <a:cs typeface="Tahoma"/>
                <a:sym typeface="Symbol" charset="2"/>
              </a:endParaRPr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>
              <a:off x="1466968" y="3571875"/>
              <a:ext cx="215900" cy="1296988"/>
            </a:xfrm>
            <a:prstGeom prst="upArrow">
              <a:avLst>
                <a:gd name="adj1" fmla="val 50000"/>
                <a:gd name="adj2" fmla="val 15018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1706617" y="3572763"/>
            <a:ext cx="7238946" cy="3037027"/>
            <a:chOff x="1884235" y="3571875"/>
            <a:chExt cx="7238946" cy="3037027"/>
          </a:xfrm>
        </p:grpSpPr>
        <p:sp>
          <p:nvSpPr>
            <p:cNvPr id="17" name="AutoShape 7"/>
            <p:cNvSpPr>
              <a:spLocks noChangeArrowheads="1"/>
            </p:cNvSpPr>
            <p:nvPr/>
          </p:nvSpPr>
          <p:spPr bwMode="auto">
            <a:xfrm>
              <a:off x="2057473" y="3571875"/>
              <a:ext cx="215900" cy="1296988"/>
            </a:xfrm>
            <a:prstGeom prst="upArrow">
              <a:avLst>
                <a:gd name="adj1" fmla="val 50000"/>
                <a:gd name="adj2" fmla="val 15018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1884235" y="4854575"/>
              <a:ext cx="7238946" cy="17543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sz="1800" b="1" dirty="0">
                  <a:latin typeface="Tahoma"/>
                  <a:cs typeface="Tahoma"/>
                </a:rPr>
                <a:t>t ~10</a:t>
              </a:r>
              <a:r>
                <a:rPr lang="fr-FR" sz="1800" b="1" baseline="30000" dirty="0">
                  <a:latin typeface="Tahoma"/>
                  <a:cs typeface="Tahoma"/>
                </a:rPr>
                <a:t>-32</a:t>
              </a:r>
              <a:r>
                <a:rPr lang="fr-FR" sz="1800" b="1" dirty="0">
                  <a:latin typeface="Tahoma"/>
                  <a:cs typeface="Tahoma"/>
                </a:rPr>
                <a:t> s</a:t>
              </a:r>
            </a:p>
            <a:p>
              <a:r>
                <a:rPr lang="fr-FR" sz="1800" b="1" dirty="0">
                  <a:latin typeface="Tahoma"/>
                  <a:cs typeface="Tahoma"/>
                </a:rPr>
                <a:t>L’inflation cesse, l’expansion continue…</a:t>
              </a:r>
            </a:p>
            <a:p>
              <a:r>
                <a:rPr lang="fr-FR" sz="1800" b="1" dirty="0">
                  <a:latin typeface="Tahoma"/>
                  <a:cs typeface="Tahoma"/>
                </a:rPr>
                <a:t>La force forte se « fige » et agit différemment des 2 autres </a:t>
              </a:r>
            </a:p>
            <a:p>
              <a:r>
                <a:rPr lang="fr-FR" sz="1800" b="1" dirty="0">
                  <a:latin typeface="Tahoma"/>
                  <a:cs typeface="Tahoma"/>
                </a:rPr>
                <a:t>Un léger excès matière/antimatière apparaît 1/1000000000 </a:t>
              </a:r>
            </a:p>
            <a:p>
              <a:r>
                <a:rPr lang="fr-FR" sz="1800" b="1" dirty="0">
                  <a:latin typeface="Tahoma"/>
                  <a:cs typeface="Tahoma"/>
                </a:rPr>
                <a:t>La température reste trop élevée pour former des protons et neutrons</a:t>
              </a:r>
              <a:endParaRPr lang="fr-FR" sz="1800" b="1" dirty="0">
                <a:solidFill>
                  <a:schemeClr val="accent2"/>
                </a:solidFill>
                <a:latin typeface="Tahoma"/>
                <a:cs typeface="Tahoma"/>
                <a:sym typeface="Symbol" charset="2"/>
              </a:endParaRP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1832184" y="3829386"/>
            <a:ext cx="7184817" cy="2769184"/>
            <a:chOff x="1832183" y="3694482"/>
            <a:chExt cx="7184817" cy="2769184"/>
          </a:xfrm>
        </p:grpSpPr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>
              <a:off x="2633890" y="3694482"/>
              <a:ext cx="215900" cy="1296987"/>
            </a:xfrm>
            <a:prstGeom prst="upArrow">
              <a:avLst>
                <a:gd name="adj1" fmla="val 50000"/>
                <a:gd name="adj2" fmla="val 15018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1832183" y="4986338"/>
              <a:ext cx="7184817" cy="14773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sz="1800" b="1" dirty="0">
                  <a:latin typeface="Tahoma"/>
                  <a:cs typeface="Tahoma"/>
                </a:rPr>
                <a:t>t ~10</a:t>
              </a:r>
              <a:r>
                <a:rPr lang="fr-FR" sz="1800" b="1" baseline="30000" dirty="0">
                  <a:latin typeface="Tahoma"/>
                  <a:cs typeface="Tahoma"/>
                </a:rPr>
                <a:t>-10</a:t>
              </a:r>
              <a:r>
                <a:rPr lang="fr-FR" sz="1800" b="1" dirty="0">
                  <a:latin typeface="Tahoma"/>
                  <a:cs typeface="Tahoma"/>
                </a:rPr>
                <a:t> s</a:t>
              </a:r>
            </a:p>
            <a:p>
              <a:r>
                <a:rPr lang="fr-FR" sz="1800" b="1" dirty="0">
                  <a:latin typeface="Tahoma"/>
                  <a:cs typeface="Tahoma"/>
                </a:rPr>
                <a:t>La force faible se « fige » : les 4 forces interagissent différemment sur les particules.</a:t>
              </a:r>
            </a:p>
            <a:p>
              <a:r>
                <a:rPr lang="fr-FR" sz="1800" b="1" dirty="0">
                  <a:latin typeface="Tahoma"/>
                  <a:cs typeface="Tahoma"/>
                </a:rPr>
                <a:t>Les quarks s’annihilent avec les anti quarks.</a:t>
              </a:r>
            </a:p>
            <a:p>
              <a:r>
                <a:rPr lang="fr-FR" sz="1800" b="1" dirty="0">
                  <a:solidFill>
                    <a:schemeClr val="accent2"/>
                  </a:solidFill>
                  <a:latin typeface="Tahoma"/>
                  <a:cs typeface="Tahoma"/>
                </a:rPr>
                <a:t>Il ne reste des quarks.</a:t>
              </a:r>
            </a:p>
          </p:txBody>
        </p:sp>
      </p:grpSp>
      <p:pic>
        <p:nvPicPr>
          <p:cNvPr id="22" name="Picture 3" descr="atom_zoom_b"/>
          <p:cNvPicPr>
            <a:picLocks noChangeAspect="1" noChangeArrowheads="1"/>
          </p:cNvPicPr>
          <p:nvPr/>
        </p:nvPicPr>
        <p:blipFill>
          <a:blip r:embed="rId4"/>
          <a:srcRect l="78740" t="40086"/>
          <a:stretch>
            <a:fillRect/>
          </a:stretch>
        </p:blipFill>
        <p:spPr bwMode="auto">
          <a:xfrm>
            <a:off x="3773488" y="744538"/>
            <a:ext cx="1017587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2"/>
          <p:cNvGrpSpPr/>
          <p:nvPr/>
        </p:nvGrpSpPr>
        <p:grpSpPr>
          <a:xfrm>
            <a:off x="1908175" y="3794290"/>
            <a:ext cx="7037387" cy="2763904"/>
            <a:chOff x="1979613" y="3699762"/>
            <a:chExt cx="7037387" cy="2763904"/>
          </a:xfrm>
        </p:grpSpPr>
        <p:sp>
          <p:nvSpPr>
            <p:cNvPr id="24" name="AutoShape 7"/>
            <p:cNvSpPr>
              <a:spLocks noChangeArrowheads="1"/>
            </p:cNvSpPr>
            <p:nvPr/>
          </p:nvSpPr>
          <p:spPr bwMode="auto">
            <a:xfrm>
              <a:off x="3396416" y="3699762"/>
              <a:ext cx="215900" cy="1296987"/>
            </a:xfrm>
            <a:prstGeom prst="upArrow">
              <a:avLst>
                <a:gd name="adj1" fmla="val 50000"/>
                <a:gd name="adj2" fmla="val 15018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1979613" y="4986338"/>
              <a:ext cx="7037387" cy="14773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1800" b="1" dirty="0">
                  <a:latin typeface="Tahoma"/>
                  <a:cs typeface="Tahoma"/>
                </a:rPr>
                <a:t>t ~10</a:t>
              </a:r>
              <a:r>
                <a:rPr lang="fr-FR" sz="1800" b="1" baseline="30000" dirty="0">
                  <a:latin typeface="Tahoma"/>
                  <a:cs typeface="Tahoma"/>
                </a:rPr>
                <a:t>-4</a:t>
              </a:r>
              <a:r>
                <a:rPr lang="fr-FR" sz="1800" b="1" dirty="0">
                  <a:latin typeface="Tahoma"/>
                  <a:cs typeface="Tahoma"/>
                </a:rPr>
                <a:t> s</a:t>
              </a:r>
            </a:p>
            <a:p>
              <a:r>
                <a:rPr lang="fr-FR" sz="1800" b="1" dirty="0">
                  <a:latin typeface="Tahoma"/>
                  <a:cs typeface="Tahoma"/>
                </a:rPr>
                <a:t>Les quarks se combinent pour faire des protons et neutrons</a:t>
              </a:r>
            </a:p>
            <a:p>
              <a:r>
                <a:rPr lang="fr-FR" sz="1800" b="1" dirty="0">
                  <a:latin typeface="Tahoma"/>
                  <a:cs typeface="Tahoma"/>
                </a:rPr>
                <a:t>Les particules instables ont disparues</a:t>
              </a:r>
            </a:p>
            <a:p>
              <a:r>
                <a:rPr lang="fr-FR" sz="1800" b="1" dirty="0">
                  <a:latin typeface="Tahoma"/>
                  <a:cs typeface="Tahoma"/>
                </a:rPr>
                <a:t>Il reste des électrons, des neutrinos qui interagissent très peu et des photons de très basse énergie</a:t>
              </a:r>
            </a:p>
          </p:txBody>
        </p:sp>
      </p:grpSp>
      <p:pic>
        <p:nvPicPr>
          <p:cNvPr id="26" name="Picture 3" descr="atom_zoom_b"/>
          <p:cNvPicPr>
            <a:picLocks noChangeAspect="1" noChangeArrowheads="1"/>
          </p:cNvPicPr>
          <p:nvPr/>
        </p:nvPicPr>
        <p:blipFill>
          <a:blip r:embed="rId4"/>
          <a:srcRect l="52913" t="24338"/>
          <a:stretch>
            <a:fillRect/>
          </a:stretch>
        </p:blipFill>
        <p:spPr bwMode="auto">
          <a:xfrm>
            <a:off x="2535238" y="412750"/>
            <a:ext cx="2255837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30"/>
          <p:cNvGrpSpPr/>
          <p:nvPr/>
        </p:nvGrpSpPr>
        <p:grpSpPr>
          <a:xfrm>
            <a:off x="1979614" y="3920880"/>
            <a:ext cx="7037387" cy="2193330"/>
            <a:chOff x="1979613" y="3716338"/>
            <a:chExt cx="7037387" cy="2193330"/>
          </a:xfrm>
        </p:grpSpPr>
        <p:sp>
          <p:nvSpPr>
            <p:cNvPr id="32" name="AutoShape 7"/>
            <p:cNvSpPr>
              <a:spLocks noChangeArrowheads="1"/>
            </p:cNvSpPr>
            <p:nvPr/>
          </p:nvSpPr>
          <p:spPr bwMode="auto">
            <a:xfrm>
              <a:off x="4249565" y="3716338"/>
              <a:ext cx="215900" cy="1296987"/>
            </a:xfrm>
            <a:prstGeom prst="upArrow">
              <a:avLst>
                <a:gd name="adj1" fmla="val 50000"/>
                <a:gd name="adj2" fmla="val 15018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Text Box 6"/>
            <p:cNvSpPr txBox="1">
              <a:spLocks noChangeArrowheads="1"/>
            </p:cNvSpPr>
            <p:nvPr/>
          </p:nvSpPr>
          <p:spPr bwMode="auto">
            <a:xfrm>
              <a:off x="1979613" y="4986338"/>
              <a:ext cx="7037387" cy="923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1800" b="1" dirty="0">
                  <a:latin typeface="Tahoma"/>
                  <a:cs typeface="Tahoma"/>
                </a:rPr>
                <a:t>t ~1 s </a:t>
              </a:r>
            </a:p>
            <a:p>
              <a:r>
                <a:rPr lang="fr-FR" sz="1800" b="1" dirty="0">
                  <a:latin typeface="Tahoma"/>
                  <a:cs typeface="Tahoma"/>
                </a:rPr>
                <a:t>Les neutrinos restent inactifs. Electron-</a:t>
              </a:r>
              <a:r>
                <a:rPr lang="fr-FR" b="1" dirty="0">
                  <a:latin typeface="Tahoma"/>
                  <a:cs typeface="Tahoma"/>
                </a:rPr>
                <a:t>anti-Electr</a:t>
              </a:r>
              <a:r>
                <a:rPr lang="fr-FR" sz="1800" b="1" dirty="0">
                  <a:latin typeface="Tahoma"/>
                  <a:cs typeface="Tahoma"/>
                </a:rPr>
                <a:t>on s’annihilent, il reste un excès d’électron</a:t>
              </a:r>
            </a:p>
          </p:txBody>
        </p:sp>
      </p:grpSp>
      <p:grpSp>
        <p:nvGrpSpPr>
          <p:cNvPr id="7" name="Group 33"/>
          <p:cNvGrpSpPr/>
          <p:nvPr/>
        </p:nvGrpSpPr>
        <p:grpSpPr>
          <a:xfrm>
            <a:off x="1979614" y="3937812"/>
            <a:ext cx="6362916" cy="2198503"/>
            <a:chOff x="1979614" y="3881622"/>
            <a:chExt cx="6362916" cy="2198503"/>
          </a:xfrm>
        </p:grpSpPr>
        <p:sp>
          <p:nvSpPr>
            <p:cNvPr id="35" name="AutoShape 7"/>
            <p:cNvSpPr>
              <a:spLocks noChangeArrowheads="1"/>
            </p:cNvSpPr>
            <p:nvPr/>
          </p:nvSpPr>
          <p:spPr bwMode="auto">
            <a:xfrm>
              <a:off x="4998810" y="3881622"/>
              <a:ext cx="215900" cy="1296988"/>
            </a:xfrm>
            <a:prstGeom prst="upArrow">
              <a:avLst>
                <a:gd name="adj1" fmla="val 50000"/>
                <a:gd name="adj2" fmla="val 15018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Text Box 6"/>
            <p:cNvSpPr txBox="1">
              <a:spLocks noChangeArrowheads="1"/>
            </p:cNvSpPr>
            <p:nvPr/>
          </p:nvSpPr>
          <p:spPr bwMode="auto">
            <a:xfrm>
              <a:off x="1979614" y="5157788"/>
              <a:ext cx="6362916" cy="9223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sz="1800" b="1" dirty="0">
                  <a:latin typeface="Tahoma"/>
                  <a:cs typeface="Tahoma"/>
                </a:rPr>
                <a:t>t ~100 s </a:t>
              </a:r>
            </a:p>
            <a:p>
              <a:r>
                <a:rPr lang="fr-FR" sz="1800" b="1" dirty="0">
                  <a:latin typeface="Tahoma"/>
                  <a:cs typeface="Tahoma"/>
                </a:rPr>
                <a:t>Les protons et neutrons se combinent pour donner</a:t>
              </a:r>
            </a:p>
            <a:p>
              <a:r>
                <a:rPr lang="fr-FR" sz="1800" b="1" dirty="0">
                  <a:latin typeface="Tahoma"/>
                  <a:cs typeface="Tahoma"/>
                </a:rPr>
                <a:t>les premiers noyaux ! </a:t>
              </a:r>
            </a:p>
          </p:txBody>
        </p:sp>
      </p:grpSp>
      <p:pic>
        <p:nvPicPr>
          <p:cNvPr id="37" name="Picture 3" descr="atom_zoom_b"/>
          <p:cNvPicPr>
            <a:picLocks noChangeAspect="1" noChangeArrowheads="1"/>
          </p:cNvPicPr>
          <p:nvPr/>
        </p:nvPicPr>
        <p:blipFill>
          <a:blip r:embed="rId4"/>
          <a:srcRect l="32126" t="28633"/>
          <a:stretch>
            <a:fillRect/>
          </a:stretch>
        </p:blipFill>
        <p:spPr bwMode="auto">
          <a:xfrm>
            <a:off x="1539875" y="503238"/>
            <a:ext cx="32512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37"/>
          <p:cNvGrpSpPr/>
          <p:nvPr/>
        </p:nvGrpSpPr>
        <p:grpSpPr>
          <a:xfrm>
            <a:off x="1908175" y="4009250"/>
            <a:ext cx="7037388" cy="2476315"/>
            <a:chOff x="1908175" y="3953060"/>
            <a:chExt cx="7037388" cy="2476315"/>
          </a:xfrm>
        </p:grpSpPr>
        <p:sp>
          <p:nvSpPr>
            <p:cNvPr id="39" name="AutoShape 7"/>
            <p:cNvSpPr>
              <a:spLocks noChangeArrowheads="1"/>
            </p:cNvSpPr>
            <p:nvPr/>
          </p:nvSpPr>
          <p:spPr bwMode="auto">
            <a:xfrm>
              <a:off x="6058697" y="3953060"/>
              <a:ext cx="215900" cy="1296987"/>
            </a:xfrm>
            <a:prstGeom prst="upArrow">
              <a:avLst>
                <a:gd name="adj1" fmla="val 50000"/>
                <a:gd name="adj2" fmla="val 15018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Text Box 6"/>
            <p:cNvSpPr txBox="1">
              <a:spLocks noChangeArrowheads="1"/>
            </p:cNvSpPr>
            <p:nvPr/>
          </p:nvSpPr>
          <p:spPr bwMode="auto">
            <a:xfrm>
              <a:off x="1908175" y="5229225"/>
              <a:ext cx="7037388" cy="12001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1800" b="1" dirty="0">
                  <a:latin typeface="Tahoma"/>
                  <a:cs typeface="Tahoma"/>
                </a:rPr>
                <a:t>t ~300000 ans </a:t>
              </a:r>
            </a:p>
            <a:p>
              <a:r>
                <a:rPr lang="fr-FR" sz="1800" b="1" dirty="0">
                  <a:latin typeface="Tahoma"/>
                  <a:cs typeface="Tahoma"/>
                </a:rPr>
                <a:t>Noyaux + électron donnent les premiers atomes stables</a:t>
              </a:r>
            </a:p>
            <a:p>
              <a:r>
                <a:rPr lang="fr-FR" sz="1800" b="1" dirty="0">
                  <a:latin typeface="Tahoma"/>
                  <a:cs typeface="Tahoma"/>
                </a:rPr>
                <a:t>La température est telle que les photons n’ont plus l’énergie suffisante pour les briser</a:t>
              </a:r>
            </a:p>
          </p:txBody>
        </p:sp>
      </p:grpSp>
      <p:pic>
        <p:nvPicPr>
          <p:cNvPr id="41" name="Picture 3" descr="atom_zoom_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91075" cy="210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41"/>
          <p:cNvGrpSpPr/>
          <p:nvPr/>
        </p:nvGrpSpPr>
        <p:grpSpPr>
          <a:xfrm>
            <a:off x="5777623" y="4219703"/>
            <a:ext cx="3167940" cy="1711825"/>
            <a:chOff x="5777623" y="4163513"/>
            <a:chExt cx="3167940" cy="1711825"/>
          </a:xfrm>
        </p:grpSpPr>
        <p:sp>
          <p:nvSpPr>
            <p:cNvPr id="43" name="AutoShape 7"/>
            <p:cNvSpPr>
              <a:spLocks noChangeArrowheads="1"/>
            </p:cNvSpPr>
            <p:nvPr/>
          </p:nvSpPr>
          <p:spPr bwMode="auto">
            <a:xfrm>
              <a:off x="7339143" y="4163513"/>
              <a:ext cx="215900" cy="1296987"/>
            </a:xfrm>
            <a:prstGeom prst="upArrow">
              <a:avLst>
                <a:gd name="adj1" fmla="val 50000"/>
                <a:gd name="adj2" fmla="val 15018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Text Box 6"/>
            <p:cNvSpPr txBox="1">
              <a:spLocks noChangeArrowheads="1"/>
            </p:cNvSpPr>
            <p:nvPr/>
          </p:nvSpPr>
          <p:spPr bwMode="auto">
            <a:xfrm>
              <a:off x="5777623" y="5229225"/>
              <a:ext cx="3167940" cy="646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sz="1800" b="1" dirty="0">
                  <a:latin typeface="Tahoma"/>
                  <a:cs typeface="Tahoma"/>
                </a:rPr>
                <a:t>t ~1 milliard d’années </a:t>
              </a:r>
            </a:p>
            <a:p>
              <a:r>
                <a:rPr lang="fr-FR" sz="1800" b="1" dirty="0">
                  <a:latin typeface="Tahoma"/>
                  <a:cs typeface="Tahoma"/>
                </a:rPr>
                <a:t>Formation des galaxies </a:t>
              </a:r>
            </a:p>
          </p:txBody>
        </p:sp>
      </p:grpSp>
      <p:grpSp>
        <p:nvGrpSpPr>
          <p:cNvPr id="10" name="Group 44"/>
          <p:cNvGrpSpPr/>
          <p:nvPr/>
        </p:nvGrpSpPr>
        <p:grpSpPr>
          <a:xfrm>
            <a:off x="5292725" y="4494840"/>
            <a:ext cx="3382963" cy="1943100"/>
            <a:chOff x="5292725" y="4438650"/>
            <a:chExt cx="3382963" cy="1943100"/>
          </a:xfrm>
        </p:grpSpPr>
        <p:sp>
          <p:nvSpPr>
            <p:cNvPr id="46" name="AutoShape 7"/>
            <p:cNvSpPr>
              <a:spLocks noChangeArrowheads="1"/>
            </p:cNvSpPr>
            <p:nvPr/>
          </p:nvSpPr>
          <p:spPr bwMode="auto">
            <a:xfrm>
              <a:off x="8373759" y="4438650"/>
              <a:ext cx="215900" cy="1296988"/>
            </a:xfrm>
            <a:prstGeom prst="upArrow">
              <a:avLst>
                <a:gd name="adj1" fmla="val 50000"/>
                <a:gd name="adj2" fmla="val 15018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5292725" y="5735638"/>
              <a:ext cx="3382963" cy="6461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1800" b="1" dirty="0">
                  <a:latin typeface="Tahoma"/>
                  <a:cs typeface="Tahoma"/>
                </a:rPr>
                <a:t>t ~10 milliard d’années </a:t>
              </a:r>
            </a:p>
            <a:p>
              <a:r>
                <a:rPr lang="fr-FR" b="1" dirty="0">
                  <a:latin typeface="Tahoma"/>
                  <a:cs typeface="Tahoma"/>
                </a:rPr>
                <a:t>Nous sommes</a:t>
              </a:r>
              <a:r>
                <a:rPr lang="fr-FR" sz="1800" b="1" dirty="0">
                  <a:latin typeface="Tahoma"/>
                  <a:cs typeface="Tahoma"/>
                </a:rPr>
                <a:t> là! </a:t>
              </a:r>
            </a:p>
          </p:txBody>
        </p:sp>
      </p:grp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12190" r="20000" b="7048"/>
          <a:stretch>
            <a:fillRect/>
          </a:stretch>
        </p:blipFill>
        <p:spPr bwMode="auto">
          <a:xfrm>
            <a:off x="348590" y="283605"/>
            <a:ext cx="2186648" cy="214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10667" r="20000" b="8571"/>
          <a:stretch>
            <a:fillRect/>
          </a:stretch>
        </p:blipFill>
        <p:spPr bwMode="auto">
          <a:xfrm>
            <a:off x="1353586" y="283605"/>
            <a:ext cx="2187292" cy="214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11429" r="20000" b="8571"/>
          <a:stretch>
            <a:fillRect/>
          </a:stretch>
        </p:blipFill>
        <p:spPr bwMode="auto">
          <a:xfrm>
            <a:off x="0" y="0"/>
            <a:ext cx="228600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12952" r="20001" b="6857"/>
          <a:stretch>
            <a:fillRect/>
          </a:stretch>
        </p:blipFill>
        <p:spPr bwMode="auto">
          <a:xfrm>
            <a:off x="4802972" y="-71962"/>
            <a:ext cx="2358762" cy="229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11429" r="20000" b="7809"/>
          <a:stretch>
            <a:fillRect/>
          </a:stretch>
        </p:blipFill>
        <p:spPr bwMode="auto">
          <a:xfrm>
            <a:off x="5821487" y="-71962"/>
            <a:ext cx="2337754" cy="229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25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8470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07" y="29999"/>
            <a:ext cx="8590235" cy="1197141"/>
          </a:xfrm>
        </p:spPr>
        <p:txBody>
          <a:bodyPr>
            <a:noAutofit/>
          </a:bodyPr>
          <a:lstStyle/>
          <a:p>
            <a:r>
              <a:rPr lang="fr-BE" dirty="0"/>
              <a:t>Des réponses pour </a:t>
            </a:r>
            <a:br>
              <a:rPr lang="fr-BE" dirty="0"/>
            </a:br>
            <a:r>
              <a:rPr lang="fr-BE" dirty="0"/>
              <a:t>des questions simples…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007" y="1335087"/>
            <a:ext cx="8590235" cy="446722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BE" sz="2400" dirty="0"/>
              <a:t>Depuis le début des années 70, les physiciens des particules ont synthétisé toutes leurs connaissances au sein d’un modèle unique : le « Modèle Standard »</a:t>
            </a:r>
            <a:br>
              <a:rPr lang="fr-BE" sz="2400" dirty="0"/>
            </a:br>
            <a:r>
              <a:rPr lang="fr-FR" sz="2400" dirty="0"/>
              <a:t>On connait et on comprend beaucoup mais on ne sait pas tout…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400" dirty="0"/>
              <a:t>Des mystères restent inexpliqués, des choses à découvrir…</a:t>
            </a:r>
          </a:p>
          <a:p>
            <a:pPr>
              <a:buFontTx/>
              <a:buNone/>
            </a:pPr>
            <a:endParaRPr lang="fr-BE" sz="2400" dirty="0"/>
          </a:p>
        </p:txBody>
      </p:sp>
      <p:pic>
        <p:nvPicPr>
          <p:cNvPr id="78853" name="Picture 5" descr="ste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81941" y="3930285"/>
            <a:ext cx="6130169" cy="2947716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26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07" y="0"/>
            <a:ext cx="8530233" cy="717550"/>
          </a:xfrm>
        </p:spPr>
        <p:txBody>
          <a:bodyPr>
            <a:normAutofit fontScale="90000"/>
          </a:bodyPr>
          <a:lstStyle/>
          <a:p>
            <a:r>
              <a:rPr lang="fr-FR" dirty="0"/>
              <a:t>Unification des forces</a:t>
            </a:r>
          </a:p>
        </p:txBody>
      </p:sp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3"/>
          <a:srcRect l="18286" t="39619" r="21715" b="9334"/>
          <a:stretch>
            <a:fillRect/>
          </a:stretch>
        </p:blipFill>
        <p:spPr bwMode="auto">
          <a:xfrm>
            <a:off x="683400" y="2338866"/>
            <a:ext cx="7924800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4"/>
          <a:srcRect l="9143" t="30476" r="12001" b="48314"/>
          <a:stretch>
            <a:fillRect/>
          </a:stretch>
        </p:blipFill>
        <p:spPr bwMode="auto">
          <a:xfrm>
            <a:off x="683400" y="637066"/>
            <a:ext cx="7924800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4"/>
          <a:srcRect l="9143" t="54453" r="12001" b="42857"/>
          <a:stretch>
            <a:fillRect/>
          </a:stretch>
        </p:blipFill>
        <p:spPr bwMode="auto">
          <a:xfrm>
            <a:off x="683400" y="2161066"/>
            <a:ext cx="79248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216" name="Line 8"/>
          <p:cNvSpPr>
            <a:spLocks noChangeShapeType="1"/>
          </p:cNvSpPr>
          <p:nvPr/>
        </p:nvSpPr>
        <p:spPr bwMode="auto">
          <a:xfrm flipH="1" flipV="1">
            <a:off x="3198000" y="2770666"/>
            <a:ext cx="685800" cy="1524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1577163" y="2389666"/>
            <a:ext cx="1584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Limite </a:t>
            </a:r>
          </a:p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experimentale</a:t>
            </a:r>
          </a:p>
        </p:txBody>
      </p:sp>
      <p:sp>
        <p:nvSpPr>
          <p:cNvPr id="94218" name="Rectangle 10"/>
          <p:cNvSpPr>
            <a:spLocks noChangeArrowheads="1"/>
          </p:cNvSpPr>
          <p:nvPr/>
        </p:nvSpPr>
        <p:spPr bwMode="auto">
          <a:xfrm>
            <a:off x="6093600" y="3268832"/>
            <a:ext cx="838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7389000" y="2846866"/>
            <a:ext cx="10668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0" name="Rectangle 12"/>
          <p:cNvSpPr>
            <a:spLocks noChangeArrowheads="1"/>
          </p:cNvSpPr>
          <p:nvPr/>
        </p:nvSpPr>
        <p:spPr bwMode="auto">
          <a:xfrm>
            <a:off x="7693800" y="3552668"/>
            <a:ext cx="838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1" name="Rectangle 13"/>
          <p:cNvSpPr>
            <a:spLocks noChangeArrowheads="1"/>
          </p:cNvSpPr>
          <p:nvPr/>
        </p:nvSpPr>
        <p:spPr bwMode="auto">
          <a:xfrm>
            <a:off x="5103000" y="4066066"/>
            <a:ext cx="3505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6703200" y="5209066"/>
            <a:ext cx="838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3" name="Rectangle 15"/>
          <p:cNvSpPr>
            <a:spLocks noChangeArrowheads="1"/>
          </p:cNvSpPr>
          <p:nvPr/>
        </p:nvSpPr>
        <p:spPr bwMode="auto">
          <a:xfrm>
            <a:off x="6779400" y="6335872"/>
            <a:ext cx="838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4" name="Rectangle 16"/>
          <p:cNvSpPr>
            <a:spLocks noChangeArrowheads="1"/>
          </p:cNvSpPr>
          <p:nvPr/>
        </p:nvSpPr>
        <p:spPr bwMode="auto">
          <a:xfrm>
            <a:off x="5331600" y="6123466"/>
            <a:ext cx="1600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5" name="Rectangle 17"/>
          <p:cNvSpPr>
            <a:spLocks noChangeArrowheads="1"/>
          </p:cNvSpPr>
          <p:nvPr/>
        </p:nvSpPr>
        <p:spPr bwMode="auto">
          <a:xfrm>
            <a:off x="3426600" y="4828066"/>
            <a:ext cx="5105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7" name="Rectangle 19"/>
          <p:cNvSpPr>
            <a:spLocks noChangeArrowheads="1"/>
          </p:cNvSpPr>
          <p:nvPr/>
        </p:nvSpPr>
        <p:spPr bwMode="auto">
          <a:xfrm>
            <a:off x="7389000" y="5742466"/>
            <a:ext cx="1143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8" name="Line 20"/>
          <p:cNvSpPr>
            <a:spLocks noChangeShapeType="1"/>
          </p:cNvSpPr>
          <p:nvPr/>
        </p:nvSpPr>
        <p:spPr bwMode="auto">
          <a:xfrm>
            <a:off x="3883800" y="627541"/>
            <a:ext cx="0" cy="5343525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5998897"/>
            <a:ext cx="71001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99"/>
                </a:solidFill>
                <a:latin typeface="Tahoma"/>
                <a:ea typeface="ＭＳ Ｐゴシック" pitchFamily="17" charset="-128"/>
                <a:cs typeface="Tahoma"/>
              </a:rPr>
              <a:t>Il apparaît que les forces/interactions peuvent être unifiées en un même modèle… </a:t>
            </a:r>
            <a:r>
              <a:rPr lang="fr-FR" b="1" dirty="0">
                <a:solidFill>
                  <a:srgbClr val="6633CC"/>
                </a:solidFill>
                <a:latin typeface="Tahoma"/>
                <a:ea typeface="ＭＳ Ｐゴシック" pitchFamily="17" charset="-128"/>
                <a:cs typeface="Tahoma"/>
              </a:rPr>
              <a:t>Notre modèle est il correct? Jusqu’où pouvons nous aller? Pouvons nous inclure la gravité?</a:t>
            </a:r>
            <a:endParaRPr lang="fr-FR" dirty="0"/>
          </a:p>
        </p:txBody>
      </p:sp>
      <p:sp>
        <p:nvSpPr>
          <p:cNvPr id="22" name="TextBox 21"/>
          <p:cNvSpPr txBox="1"/>
          <p:nvPr/>
        </p:nvSpPr>
        <p:spPr>
          <a:xfrm>
            <a:off x="7013744" y="4356314"/>
            <a:ext cx="1600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 err="1"/>
              <a:t>Strong</a:t>
            </a:r>
            <a:r>
              <a:rPr lang="fr-FR" sz="2000" dirty="0"/>
              <a:t> 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27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Placeholder 3"/>
          <p:cNvSpPr>
            <a:spLocks noGrp="1"/>
          </p:cNvSpPr>
          <p:nvPr>
            <p:ph type="body" idx="1"/>
          </p:nvPr>
        </p:nvSpPr>
        <p:spPr>
          <a:xfrm>
            <a:off x="331000" y="812800"/>
            <a:ext cx="4419600" cy="639763"/>
          </a:xfrm>
        </p:spPr>
        <p:txBody>
          <a:bodyPr>
            <a:normAutofit/>
          </a:bodyPr>
          <a:lstStyle/>
          <a:p>
            <a:r>
              <a:rPr lang="fr-FR" sz="2000" b="1" dirty="0">
                <a:ea typeface="ＭＳ Ｐゴシック" pitchFamily="17" charset="-128"/>
              </a:rPr>
              <a:t>Pour chaque type de particule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4400" y="736600"/>
            <a:ext cx="4117975" cy="792163"/>
          </a:xfrm>
        </p:spPr>
        <p:txBody>
          <a:bodyPr>
            <a:normAutofit/>
          </a:bodyPr>
          <a:lstStyle/>
          <a:p>
            <a:r>
              <a:rPr lang="fr-FR" sz="2000" b="1" dirty="0">
                <a:ea typeface="ＭＳ Ｐゴシック" pitchFamily="17" charset="-128"/>
              </a:rPr>
              <a:t>Il y a une antiparticule</a:t>
            </a:r>
          </a:p>
        </p:txBody>
      </p:sp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8839200" cy="838200"/>
          </a:xfrm>
        </p:spPr>
        <p:txBody>
          <a:bodyPr>
            <a:normAutofit/>
          </a:bodyPr>
          <a:lstStyle/>
          <a:p>
            <a:r>
              <a:rPr lang="fr-FR" dirty="0">
                <a:ea typeface="ＭＳ Ｐゴシック" pitchFamily="17" charset="-128"/>
              </a:rPr>
              <a:t>Qu’est ce que</a:t>
            </a:r>
            <a:r>
              <a:rPr lang="fr-FR" cap="none" dirty="0">
                <a:ea typeface="ＭＳ Ｐゴシック" pitchFamily="17" charset="-128"/>
              </a:rPr>
              <a:t> l’antimatière?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96554" y="3509354"/>
            <a:ext cx="8385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17" charset="2"/>
              <a:buNone/>
            </a:pPr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Les particules et les antiparticules ont des charges électriques de polarités opposées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142999" y="1590011"/>
            <a:ext cx="1075123" cy="747840"/>
            <a:chOff x="657225" y="3352800"/>
            <a:chExt cx="685800" cy="590016"/>
          </a:xfrm>
        </p:grpSpPr>
        <p:pic>
          <p:nvPicPr>
            <p:cNvPr id="12313" name="Picture 11" descr="upgif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1014" y="3352800"/>
              <a:ext cx="548640" cy="398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14" name="TextBox 12"/>
            <p:cNvSpPr txBox="1">
              <a:spLocks noChangeArrowheads="1"/>
            </p:cNvSpPr>
            <p:nvPr/>
          </p:nvSpPr>
          <p:spPr bwMode="auto">
            <a:xfrm>
              <a:off x="657225" y="3724275"/>
              <a:ext cx="685800" cy="218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r>
                <a:rPr lang="fr-FR" sz="1200" b="1">
                  <a:solidFill>
                    <a:srgbClr val="000099"/>
                  </a:solidFill>
                  <a:latin typeface="Tahoma"/>
                  <a:cs typeface="Tahoma"/>
                </a:rPr>
                <a:t>up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219199" y="2479372"/>
            <a:ext cx="1075123" cy="679908"/>
            <a:chOff x="691959" y="4559752"/>
            <a:chExt cx="685800" cy="534641"/>
          </a:xfrm>
        </p:grpSpPr>
        <p:pic>
          <p:nvPicPr>
            <p:cNvPr id="12311" name="Picture 14" descr="downgif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1014" y="4559752"/>
              <a:ext cx="548640" cy="3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12" name="TextBox 15"/>
            <p:cNvSpPr txBox="1">
              <a:spLocks noChangeArrowheads="1"/>
            </p:cNvSpPr>
            <p:nvPr/>
          </p:nvSpPr>
          <p:spPr bwMode="auto">
            <a:xfrm>
              <a:off x="691959" y="4876577"/>
              <a:ext cx="685800" cy="217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r>
                <a:rPr lang="fr-FR" sz="1200" b="1">
                  <a:solidFill>
                    <a:srgbClr val="000099"/>
                  </a:solidFill>
                  <a:latin typeface="Tahoma"/>
                  <a:cs typeface="Tahoma"/>
                </a:rPr>
                <a:t>down</a:t>
              </a: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590799" y="1480313"/>
            <a:ext cx="1304084" cy="953243"/>
            <a:chOff x="5553075" y="3352800"/>
            <a:chExt cx="831850" cy="751891"/>
          </a:xfrm>
        </p:grpSpPr>
        <p:pic>
          <p:nvPicPr>
            <p:cNvPr id="12309" name="Picture 30" descr="electrongif.gi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59755" y="3352800"/>
              <a:ext cx="548640" cy="555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10" name="TextBox 31"/>
            <p:cNvSpPr txBox="1">
              <a:spLocks noChangeArrowheads="1"/>
            </p:cNvSpPr>
            <p:nvPr/>
          </p:nvSpPr>
          <p:spPr bwMode="auto">
            <a:xfrm>
              <a:off x="5553075" y="3886202"/>
              <a:ext cx="831850" cy="218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r>
                <a:rPr lang="fr-FR" sz="1200" b="1" dirty="0">
                  <a:solidFill>
                    <a:srgbClr val="000099"/>
                  </a:solidFill>
                  <a:latin typeface="Tahoma"/>
                  <a:cs typeface="Tahoma"/>
                </a:rPr>
                <a:t>électron</a:t>
              </a:r>
            </a:p>
          </p:txBody>
        </p:sp>
      </p:grpSp>
      <p:sp>
        <p:nvSpPr>
          <p:cNvPr id="44040" name="TextBox 58"/>
          <p:cNvSpPr txBox="1">
            <a:spLocks noChangeArrowheads="1"/>
          </p:cNvSpPr>
          <p:nvPr/>
        </p:nvSpPr>
        <p:spPr bwMode="auto">
          <a:xfrm>
            <a:off x="2443440" y="3088657"/>
            <a:ext cx="14334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17" charset="2"/>
              <a:buNone/>
            </a:pPr>
            <a:r>
              <a:rPr lang="fr-FR" sz="1200" b="1" dirty="0">
                <a:solidFill>
                  <a:srgbClr val="000099"/>
                </a:solidFill>
                <a:latin typeface="Tahoma"/>
                <a:cs typeface="Tahoma"/>
              </a:rPr>
              <a:t>électron neutrino</a:t>
            </a:r>
          </a:p>
        </p:txBody>
      </p:sp>
      <p:pic>
        <p:nvPicPr>
          <p:cNvPr id="44041" name="Picture 59" descr="electronneu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8943" y="2350620"/>
            <a:ext cx="755651" cy="73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5347194" y="1452564"/>
            <a:ext cx="3321050" cy="1866926"/>
            <a:chOff x="3478" y="1632"/>
            <a:chExt cx="1560" cy="961"/>
          </a:xfrm>
        </p:grpSpPr>
        <p:pic>
          <p:nvPicPr>
            <p:cNvPr id="12301" name="Picture 65" descr="upgif.gi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00" y="1728"/>
              <a:ext cx="353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2" name="TextBox 66"/>
            <p:cNvSpPr txBox="1">
              <a:spLocks noChangeArrowheads="1"/>
            </p:cNvSpPr>
            <p:nvPr/>
          </p:nvSpPr>
          <p:spPr bwMode="auto">
            <a:xfrm>
              <a:off x="3552" y="1968"/>
              <a:ext cx="432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r>
                <a:rPr lang="fr-FR" sz="1200" b="1">
                  <a:solidFill>
                    <a:srgbClr val="000099"/>
                  </a:solidFill>
                  <a:latin typeface="Tahoma"/>
                  <a:cs typeface="Tahoma"/>
                </a:rPr>
                <a:t>anti-up</a:t>
              </a:r>
            </a:p>
          </p:txBody>
        </p:sp>
        <p:pic>
          <p:nvPicPr>
            <p:cNvPr id="12303" name="Picture 68" descr="downgif.gif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09" y="2140"/>
              <a:ext cx="35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4" name="TextBox 69"/>
            <p:cNvSpPr txBox="1">
              <a:spLocks noChangeArrowheads="1"/>
            </p:cNvSpPr>
            <p:nvPr/>
          </p:nvSpPr>
          <p:spPr bwMode="auto">
            <a:xfrm>
              <a:off x="3478" y="2345"/>
              <a:ext cx="576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r>
                <a:rPr lang="fr-FR" sz="1200" b="1">
                  <a:solidFill>
                    <a:srgbClr val="000099"/>
                  </a:solidFill>
                  <a:latin typeface="Tahoma"/>
                  <a:cs typeface="Tahoma"/>
                </a:rPr>
                <a:t>anti-down</a:t>
              </a:r>
            </a:p>
          </p:txBody>
        </p:sp>
        <p:pic>
          <p:nvPicPr>
            <p:cNvPr id="12305" name="Picture 71" descr="electrongif.gif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464" y="1632"/>
              <a:ext cx="354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6" name="TextBox 72"/>
            <p:cNvSpPr txBox="1">
              <a:spLocks noChangeArrowheads="1"/>
            </p:cNvSpPr>
            <p:nvPr/>
          </p:nvSpPr>
          <p:spPr bwMode="auto">
            <a:xfrm>
              <a:off x="4344" y="1957"/>
              <a:ext cx="622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r>
                <a:rPr lang="fr-FR" sz="1200" b="1" dirty="0">
                  <a:solidFill>
                    <a:srgbClr val="000099"/>
                  </a:solidFill>
                  <a:latin typeface="Tahoma"/>
                  <a:cs typeface="Tahoma"/>
                </a:rPr>
                <a:t>positron</a:t>
              </a:r>
            </a:p>
          </p:txBody>
        </p:sp>
        <p:sp>
          <p:nvSpPr>
            <p:cNvPr id="12307" name="TextBox 74"/>
            <p:cNvSpPr txBox="1">
              <a:spLocks noChangeArrowheads="1"/>
            </p:cNvSpPr>
            <p:nvPr/>
          </p:nvSpPr>
          <p:spPr bwMode="auto">
            <a:xfrm>
              <a:off x="4366" y="2355"/>
              <a:ext cx="672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r>
                <a:rPr lang="fr-FR" sz="1200" b="1" dirty="0">
                  <a:solidFill>
                    <a:srgbClr val="000099"/>
                  </a:solidFill>
                  <a:latin typeface="Tahoma"/>
                  <a:cs typeface="Tahoma"/>
                </a:rPr>
                <a:t>Antiélectron neutrino</a:t>
              </a:r>
            </a:p>
          </p:txBody>
        </p:sp>
        <p:pic>
          <p:nvPicPr>
            <p:cNvPr id="12308" name="Picture 76" descr="muonneugif.gif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flipH="1">
              <a:off x="4464" y="2064"/>
              <a:ext cx="346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Rectangle 26"/>
          <p:cNvSpPr/>
          <p:nvPr/>
        </p:nvSpPr>
        <p:spPr>
          <a:xfrm>
            <a:off x="160868" y="5564614"/>
            <a:ext cx="88307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0099"/>
                </a:solidFill>
                <a:latin typeface="Tahoma"/>
                <a:ea typeface="ＭＳ Ｐゴシック" pitchFamily="17" charset="-128"/>
                <a:cs typeface="Tahoma"/>
              </a:rPr>
              <a:t>Il y a 14 milliard d’années, le </a:t>
            </a:r>
            <a:r>
              <a:rPr lang="fr-FR" sz="2000" b="1" dirty="0" err="1">
                <a:solidFill>
                  <a:srgbClr val="000099"/>
                </a:solidFill>
                <a:latin typeface="Tahoma"/>
                <a:ea typeface="ＭＳ Ｐゴシック" pitchFamily="17" charset="-128"/>
                <a:cs typeface="Tahoma"/>
              </a:rPr>
              <a:t>Big</a:t>
            </a:r>
            <a:r>
              <a:rPr lang="fr-FR" sz="2000" b="1" dirty="0">
                <a:solidFill>
                  <a:srgbClr val="000099"/>
                </a:solidFill>
                <a:latin typeface="Tahoma"/>
                <a:ea typeface="ＭＳ Ｐゴシック" pitchFamily="17" charset="-128"/>
                <a:cs typeface="Tahoma"/>
              </a:rPr>
              <a:t> Bang a crée la matière et l’antimatière en quantités égales. Nous existons parce qu’il n’y a plus d’antimatière. </a:t>
            </a:r>
            <a:r>
              <a:rPr lang="fr-FR" sz="2000" b="1" dirty="0">
                <a:solidFill>
                  <a:srgbClr val="6633CC"/>
                </a:solidFill>
                <a:latin typeface="Tahoma"/>
                <a:ea typeface="ＭＳ Ｐゴシック" pitchFamily="17" charset="-128"/>
                <a:cs typeface="Tahoma"/>
              </a:rPr>
              <a:t>Où est elle donc passée?</a:t>
            </a:r>
          </a:p>
          <a:p>
            <a:r>
              <a:rPr lang="fr-FR" sz="2000" b="1" dirty="0">
                <a:solidFill>
                  <a:srgbClr val="6633CC"/>
                </a:solidFill>
                <a:latin typeface="Tahoma"/>
                <a:ea typeface="ＭＳ Ｐゴシック" pitchFamily="17" charset="-128"/>
                <a:cs typeface="Tahoma"/>
              </a:rPr>
              <a:t>Pourquoi la nature préfère-t-elle la matière?</a:t>
            </a:r>
          </a:p>
        </p:txBody>
      </p:sp>
      <p:sp>
        <p:nvSpPr>
          <p:cNvPr id="28" name="Oval 8"/>
          <p:cNvSpPr>
            <a:spLocks noChangeArrowheads="1"/>
          </p:cNvSpPr>
          <p:nvPr/>
        </p:nvSpPr>
        <p:spPr bwMode="auto">
          <a:xfrm>
            <a:off x="6275387" y="4328343"/>
            <a:ext cx="1360488" cy="12080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Antimatière</a:t>
            </a:r>
          </a:p>
        </p:txBody>
      </p:sp>
      <p:sp>
        <p:nvSpPr>
          <p:cNvPr id="29" name="Oval 7"/>
          <p:cNvSpPr>
            <a:spLocks noChangeArrowheads="1"/>
          </p:cNvSpPr>
          <p:nvPr/>
        </p:nvSpPr>
        <p:spPr bwMode="auto">
          <a:xfrm>
            <a:off x="2109788" y="4299768"/>
            <a:ext cx="1312862" cy="1208088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matière</a:t>
            </a:r>
          </a:p>
        </p:txBody>
      </p:sp>
      <p:sp>
        <p:nvSpPr>
          <p:cNvPr id="30" name="AutoShape 11"/>
          <p:cNvSpPr>
            <a:spLocks noChangeArrowheads="1"/>
          </p:cNvSpPr>
          <p:nvPr/>
        </p:nvSpPr>
        <p:spPr bwMode="auto">
          <a:xfrm>
            <a:off x="3805238" y="4071168"/>
            <a:ext cx="1924050" cy="1649413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Puff</a:t>
            </a:r>
          </a:p>
        </p:txBody>
      </p:sp>
      <p:pic>
        <p:nvPicPr>
          <p:cNvPr id="31" name="Picture 5" descr="kidMirr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48" y="1689725"/>
            <a:ext cx="1478511" cy="13530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28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3 0.00787 L 0.20417 0.0078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35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87763E-6 L -0.22292 0.0046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" y="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 build="p"/>
      <p:bldP spid="5" grpId="0" build="p"/>
      <p:bldP spid="5" grpId="1" build="p"/>
      <p:bldP spid="8" grpId="0"/>
      <p:bldP spid="8" grpId="1"/>
      <p:bldP spid="44040" grpId="0"/>
      <p:bldP spid="27" grpId="0"/>
      <p:bldP spid="28" grpId="0" animBg="1"/>
      <p:bldP spid="28" grpId="1" animBg="1"/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1620"/>
            <a:ext cx="8229600" cy="938452"/>
          </a:xfrm>
        </p:spPr>
        <p:txBody>
          <a:bodyPr>
            <a:normAutofit fontScale="90000"/>
          </a:bodyPr>
          <a:lstStyle/>
          <a:p>
            <a:r>
              <a:rPr lang="fr-FR" dirty="0"/>
              <a:t>De quoi est fait notre Univers…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442" y="3942079"/>
            <a:ext cx="5536558" cy="291592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70008" y="1162540"/>
            <a:ext cx="4260116" cy="511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CC9900"/>
              </a:buClr>
              <a:buSzPct val="80000"/>
              <a:tabLst/>
              <a:defRPr/>
            </a:pPr>
            <a:r>
              <a:rPr kumimoji="0" lang="fr-FR" sz="2000" b="1" u="none" strike="noStrike" kern="0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Des effets sur des galaxies nous disent qu’il</a:t>
            </a:r>
            <a:r>
              <a:rPr kumimoji="0" lang="fr-FR" sz="2000" b="1" u="none" strike="noStrike" kern="0" cap="none" spc="0" normalizeH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 y a bien plus de matière/énergie que ce que l’on voit </a:t>
            </a:r>
            <a:br>
              <a:rPr kumimoji="0" lang="fr-FR" sz="2000" b="1" u="none" strike="noStrike" kern="0" cap="none" spc="0" normalizeH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</a:br>
            <a:r>
              <a:rPr kumimoji="0" lang="fr-FR" sz="2000" b="1" u="none" strike="noStrike" kern="0" cap="none" spc="0" normalizeH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  <a:sym typeface="Wingdings"/>
              </a:rPr>
              <a:t></a:t>
            </a:r>
            <a:r>
              <a:rPr kumimoji="0" lang="fr-FR" sz="2000" b="1" u="none" strike="noStrike" kern="0" cap="none" spc="0" normalizeH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  <a:sym typeface="Wingdings"/>
              </a:rPr>
              <a:t> “matière/énergie” </a:t>
            </a:r>
            <a:r>
              <a:rPr kumimoji="0" lang="en-US" sz="2000" b="1" u="none" strike="noStrike" kern="0" cap="none" spc="0" normalizeH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  <a:sym typeface="Wingdings"/>
              </a:rPr>
              <a:t>noire</a:t>
            </a:r>
            <a:r>
              <a:rPr kumimoji="0" lang="fr-FR" sz="2000" b="1" u="none" strike="noStrike" kern="0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CC9900"/>
              </a:buClr>
              <a:buSzPct val="80000"/>
              <a:tabLst/>
              <a:defRPr/>
            </a:pPr>
            <a:r>
              <a:rPr lang="fr-FR" sz="2000" b="1" kern="0" dirty="0">
                <a:solidFill>
                  <a:srgbClr val="6699FF"/>
                </a:solidFill>
                <a:latin typeface="Tahoma"/>
                <a:ea typeface="ＭＳ Ｐゴシック" pitchFamily="17" charset="-128"/>
                <a:cs typeface="Tahoma"/>
              </a:rPr>
              <a:t>On ne voit que ~4% de la matière de l’Univers!</a:t>
            </a:r>
            <a:endParaRPr kumimoji="0" lang="fr-FR" sz="2000" b="1" u="none" strike="noStrike" kern="0" cap="none" spc="0" normalizeH="0" baseline="0" dirty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Tahoma"/>
              <a:ea typeface="ＭＳ Ｐゴシック" pitchFamily="17" charset="-128"/>
              <a:cs typeface="Tahoma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CC9900"/>
              </a:buClr>
              <a:buSzPct val="80000"/>
              <a:tabLst/>
              <a:defRPr/>
            </a:pPr>
            <a:endParaRPr kumimoji="0" lang="fr-FR" sz="2000" b="1" u="none" strike="noStrike" kern="0" cap="none" spc="0" normalizeH="0" baseline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ahoma"/>
              <a:ea typeface="ＭＳ Ｐゴシック" pitchFamily="17" charset="-128"/>
              <a:cs typeface="Tahoma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CC9900"/>
              </a:buClr>
              <a:buSzPct val="80000"/>
              <a:tabLst/>
              <a:defRPr/>
            </a:pPr>
            <a:r>
              <a:rPr kumimoji="0" lang="fr-FR" sz="2000" b="1" u="none" strike="noStrike" kern="0" cap="none" spc="0" normalizeH="0" baseline="0" dirty="0">
                <a:ln>
                  <a:noFill/>
                </a:ln>
                <a:solidFill>
                  <a:srgbClr val="6633CC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Cette</a:t>
            </a:r>
            <a:r>
              <a:rPr kumimoji="0" lang="fr-FR" sz="2000" b="1" u="none" strike="noStrike" kern="0" cap="none" spc="0" normalizeH="0" dirty="0">
                <a:ln>
                  <a:noFill/>
                </a:ln>
                <a:solidFill>
                  <a:srgbClr val="6633CC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 « matière/énergie noire » </a:t>
            </a:r>
            <a:r>
              <a:rPr lang="fr-FR" sz="2000" b="1" kern="0" dirty="0">
                <a:solidFill>
                  <a:srgbClr val="6633CC"/>
                </a:solidFill>
                <a:latin typeface="Tahoma"/>
                <a:ea typeface="ＭＳ Ｐゴシック" pitchFamily="17" charset="-128"/>
                <a:cs typeface="Tahoma"/>
              </a:rPr>
              <a:t>p</a:t>
            </a:r>
            <a:r>
              <a:rPr kumimoji="0" lang="fr-FR" sz="2000" b="1" u="none" strike="noStrike" kern="0" cap="none" spc="0" normalizeH="0" baseline="0" dirty="0">
                <a:ln>
                  <a:noFill/>
                </a:ln>
                <a:solidFill>
                  <a:srgbClr val="6633CC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ourrait être constituer de particules pas encore découvertes ?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CC9900"/>
              </a:buClr>
              <a:buSzPct val="80000"/>
              <a:tabLst/>
              <a:defRPr/>
            </a:pPr>
            <a:r>
              <a:rPr kumimoji="0" lang="fr-FR" sz="2000" b="1" u="none" strike="noStrike" kern="0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Le LHC pourrait créer ces particules et </a:t>
            </a:r>
            <a:r>
              <a:rPr lang="fr-FR" sz="2000" b="1" kern="0" dirty="0">
                <a:solidFill>
                  <a:srgbClr val="000099"/>
                </a:solidFill>
                <a:latin typeface="Tahoma"/>
                <a:ea typeface="ＭＳ Ｐゴシック" pitchFamily="17" charset="-128"/>
                <a:cs typeface="Tahoma"/>
              </a:rPr>
              <a:t>les détecteurs </a:t>
            </a:r>
            <a:br>
              <a:rPr lang="fr-FR" sz="2000" b="1" kern="0" dirty="0">
                <a:solidFill>
                  <a:srgbClr val="000099"/>
                </a:solidFill>
                <a:latin typeface="Tahoma"/>
                <a:ea typeface="ＭＳ Ｐゴシック" pitchFamily="17" charset="-128"/>
                <a:cs typeface="Tahoma"/>
              </a:rPr>
            </a:br>
            <a:r>
              <a:rPr lang="fr-FR" sz="2000" b="1" kern="0" dirty="0">
                <a:solidFill>
                  <a:srgbClr val="000099"/>
                </a:solidFill>
                <a:latin typeface="Tahoma"/>
                <a:ea typeface="ＭＳ Ｐゴシック" pitchFamily="17" charset="-128"/>
                <a:cs typeface="Tahoma"/>
              </a:rPr>
              <a:t>sur l’anneau</a:t>
            </a:r>
            <a:r>
              <a:rPr kumimoji="0" lang="fr-FR" sz="2000" b="1" u="none" strike="noStrike" kern="0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ＭＳ Ｐゴシック" pitchFamily="17" charset="-128"/>
                <a:cs typeface="Tahoma"/>
              </a:rPr>
              <a:t> pourraient les détecter indirectement.</a:t>
            </a:r>
          </a:p>
        </p:txBody>
      </p:sp>
      <p:pic>
        <p:nvPicPr>
          <p:cNvPr id="12" name="Picture 6" descr="spiral-galax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3862" y="1194620"/>
            <a:ext cx="3032660" cy="236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29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8613" y="51620"/>
            <a:ext cx="8754921" cy="929455"/>
          </a:xfrm>
        </p:spPr>
        <p:txBody>
          <a:bodyPr>
            <a:normAutofit/>
          </a:bodyPr>
          <a:lstStyle/>
          <a:p>
            <a:pPr eaLnBrk="1" hangingPunct="1"/>
            <a:r>
              <a:rPr lang="fr-FR" dirty="0">
                <a:ea typeface="Arial" charset="0"/>
              </a:rPr>
              <a:t>Physique des particules </a:t>
            </a:r>
            <a:endParaRPr lang="en-GB" dirty="0">
              <a:ea typeface="Arial" charset="0"/>
            </a:endParaRPr>
          </a:p>
        </p:txBody>
      </p:sp>
      <p:sp>
        <p:nvSpPr>
          <p:cNvPr id="106500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 sz="2400" b="0">
              <a:latin typeface="Times New Roman" charset="0"/>
            </a:endParaRPr>
          </a:p>
        </p:txBody>
      </p:sp>
      <p:sp>
        <p:nvSpPr>
          <p:cNvPr id="4101" name="Text Box 11"/>
          <p:cNvSpPr txBox="1">
            <a:spLocks noChangeArrowheads="1"/>
          </p:cNvSpPr>
          <p:nvPr/>
        </p:nvSpPr>
        <p:spPr bwMode="auto">
          <a:xfrm>
            <a:off x="0" y="981075"/>
            <a:ext cx="9134475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atin typeface="Tahoma"/>
                <a:ea typeface="Arial" charset="0"/>
                <a:cs typeface="Tahoma"/>
              </a:rPr>
              <a:t>Vise à : </a:t>
            </a:r>
            <a:endParaRPr lang="fr-FR" sz="2000" b="1" dirty="0">
              <a:solidFill>
                <a:srgbClr val="00B050"/>
              </a:solidFill>
              <a:latin typeface="Tahoma"/>
              <a:ea typeface="Arial" charset="0"/>
              <a:cs typeface="Tahoma"/>
            </a:endParaRPr>
          </a:p>
          <a:p>
            <a:pPr>
              <a:buFontTx/>
              <a:buChar char="-"/>
            </a:pPr>
            <a:r>
              <a:rPr lang="fr-FR" sz="2000" b="1" dirty="0">
                <a:latin typeface="Tahoma"/>
                <a:ea typeface="Arial" charset="0"/>
                <a:cs typeface="Tahoma"/>
              </a:rPr>
              <a:t> Comprendre quels sont les constituants « élémentaires » de la matière et leurs origines/caractéristiques (masse)  </a:t>
            </a:r>
            <a:r>
              <a:rPr lang="fr-FR" sz="2000" b="1" dirty="0">
                <a:solidFill>
                  <a:schemeClr val="accent2"/>
                </a:solidFill>
                <a:latin typeface="Tahoma"/>
                <a:ea typeface="Arial" charset="0"/>
                <a:cs typeface="Tahoma"/>
              </a:rPr>
              <a:t>(du </a:t>
            </a:r>
            <a:r>
              <a:rPr lang="fr-FR" sz="2000" b="1" dirty="0" err="1">
                <a:solidFill>
                  <a:schemeClr val="accent2"/>
                </a:solidFill>
                <a:latin typeface="Tahoma"/>
                <a:ea typeface="Arial" charset="0"/>
                <a:cs typeface="Tahoma"/>
              </a:rPr>
              <a:t>Big</a:t>
            </a:r>
            <a:r>
              <a:rPr lang="fr-FR" sz="2000" b="1" dirty="0">
                <a:solidFill>
                  <a:schemeClr val="accent2"/>
                </a:solidFill>
                <a:latin typeface="Tahoma"/>
                <a:ea typeface="Arial" charset="0"/>
                <a:cs typeface="Tahoma"/>
              </a:rPr>
              <a:t> Bang à nos jours)  </a:t>
            </a:r>
          </a:p>
          <a:p>
            <a:endParaRPr lang="fr-FR" sz="2000" b="1" dirty="0">
              <a:latin typeface="Tahoma"/>
              <a:ea typeface="Arial" charset="0"/>
              <a:cs typeface="Tahoma"/>
            </a:endParaRPr>
          </a:p>
          <a:p>
            <a:pPr>
              <a:buFontTx/>
              <a:buChar char="-"/>
            </a:pPr>
            <a:r>
              <a:rPr lang="fr-FR" sz="2000" b="1" dirty="0">
                <a:latin typeface="Tahoma"/>
                <a:ea typeface="Arial" charset="0"/>
                <a:cs typeface="Tahoma"/>
              </a:rPr>
              <a:t> Décrire (ou découvrir) les interactions entre ces particules élémentaires </a:t>
            </a:r>
          </a:p>
          <a:p>
            <a:endParaRPr lang="fr-FR" sz="2000" b="1" dirty="0">
              <a:latin typeface="Tahoma"/>
              <a:ea typeface="Arial" charset="0"/>
              <a:cs typeface="Tahoma"/>
            </a:endParaRPr>
          </a:p>
          <a:p>
            <a:r>
              <a:rPr lang="fr-FR" sz="2000" b="1" dirty="0">
                <a:latin typeface="Tahoma"/>
                <a:ea typeface="Arial" charset="0"/>
                <a:cs typeface="Tahoma"/>
              </a:rPr>
              <a:t>Discipline qui a vu le jour il y environ 1 siècle avec l’avènement de la théorie de la </a:t>
            </a:r>
            <a:r>
              <a:rPr lang="fr-FR" sz="2000" b="1" dirty="0">
                <a:solidFill>
                  <a:schemeClr val="accent2"/>
                </a:solidFill>
                <a:latin typeface="Tahoma"/>
                <a:ea typeface="Arial" charset="0"/>
                <a:cs typeface="Tahoma"/>
              </a:rPr>
              <a:t>relativité restreinte </a:t>
            </a:r>
            <a:r>
              <a:rPr lang="fr-FR" sz="2000" b="1" dirty="0">
                <a:latin typeface="Tahoma"/>
                <a:ea typeface="Arial" charset="0"/>
                <a:cs typeface="Tahoma"/>
              </a:rPr>
              <a:t>(Einstein 1905) et de la </a:t>
            </a:r>
            <a:r>
              <a:rPr lang="fr-FR" sz="2000" b="1" dirty="0">
                <a:solidFill>
                  <a:schemeClr val="accent2"/>
                </a:solidFill>
                <a:latin typeface="Tahoma"/>
                <a:ea typeface="Arial" charset="0"/>
                <a:cs typeface="Tahoma"/>
              </a:rPr>
              <a:t>mécanique quantique  </a:t>
            </a:r>
            <a:r>
              <a:rPr lang="fr-FR" sz="2000" b="1" dirty="0">
                <a:latin typeface="Tahoma"/>
                <a:ea typeface="Arial" charset="0"/>
                <a:cs typeface="Tahoma"/>
              </a:rPr>
              <a:t>(Planck) </a:t>
            </a:r>
            <a:r>
              <a:rPr lang="fr-FR" sz="2000" b="1" dirty="0" err="1">
                <a:solidFill>
                  <a:srgbClr val="00B050"/>
                </a:solidFill>
                <a:latin typeface="Tahoma"/>
                <a:ea typeface="Arial" charset="0"/>
                <a:cs typeface="Tahoma"/>
                <a:sym typeface="Wingdings" charset="2"/>
              </a:rPr>
              <a:t></a:t>
            </a:r>
            <a:r>
              <a:rPr lang="fr-FR" sz="2000" b="1" dirty="0">
                <a:solidFill>
                  <a:srgbClr val="00B050"/>
                </a:solidFill>
                <a:latin typeface="Tahoma"/>
                <a:ea typeface="Arial" charset="0"/>
                <a:cs typeface="Tahoma"/>
                <a:sym typeface="Wingdings" charset="2"/>
              </a:rPr>
              <a:t> Théorie quantique des champs </a:t>
            </a:r>
            <a:endParaRPr lang="fr-FR" sz="2000" b="1" dirty="0">
              <a:solidFill>
                <a:srgbClr val="00B050"/>
              </a:solidFill>
              <a:latin typeface="Tahoma"/>
              <a:ea typeface="Arial" charset="0"/>
              <a:cs typeface="Tahoma"/>
            </a:endParaRPr>
          </a:p>
          <a:p>
            <a:endParaRPr lang="fr-FR" sz="2000" b="1" dirty="0">
              <a:latin typeface="Tahoma"/>
              <a:ea typeface="Arial" charset="0"/>
              <a:cs typeface="Tahoma"/>
            </a:endParaRPr>
          </a:p>
          <a:p>
            <a:r>
              <a:rPr lang="fr-FR" sz="2000" b="1" dirty="0">
                <a:latin typeface="Tahoma"/>
                <a:ea typeface="Arial" charset="0"/>
                <a:cs typeface="Tahoma"/>
              </a:rPr>
              <a:t>Expérimentalement deux grandes périodes : </a:t>
            </a:r>
          </a:p>
          <a:p>
            <a:pPr>
              <a:buFontTx/>
              <a:buChar char="-"/>
            </a:pPr>
            <a:r>
              <a:rPr lang="fr-FR" sz="2000" b="1" dirty="0">
                <a:latin typeface="Tahoma"/>
                <a:ea typeface="Arial" charset="0"/>
                <a:cs typeface="Tahoma"/>
              </a:rPr>
              <a:t> Utilisation des rayons cosmiques </a:t>
            </a:r>
            <a:r>
              <a:rPr lang="fr-FR" sz="2000" b="1" dirty="0" err="1">
                <a:latin typeface="Tahoma"/>
                <a:ea typeface="Arial" charset="0"/>
                <a:cs typeface="Tahoma"/>
                <a:sym typeface="Wingdings" charset="2"/>
              </a:rPr>
              <a:t></a:t>
            </a:r>
            <a:r>
              <a:rPr lang="fr-FR" sz="2000" b="1" dirty="0">
                <a:latin typeface="Tahoma"/>
                <a:ea typeface="Arial" charset="0"/>
                <a:cs typeface="Tahoma"/>
                <a:sym typeface="Wingdings" charset="2"/>
              </a:rPr>
              <a:t> 1950-1960</a:t>
            </a:r>
          </a:p>
          <a:p>
            <a:pPr>
              <a:buFontTx/>
              <a:buChar char="-"/>
            </a:pPr>
            <a:r>
              <a:rPr lang="fr-FR" sz="2000" b="1" dirty="0">
                <a:latin typeface="Tahoma"/>
                <a:ea typeface="Arial" charset="0"/>
                <a:cs typeface="Tahoma"/>
                <a:sym typeface="Wingdings" charset="2"/>
              </a:rPr>
              <a:t> Production de particules avec des accélérateurs 1960 aujourd’hui</a:t>
            </a:r>
          </a:p>
          <a:p>
            <a:pPr>
              <a:buFontTx/>
              <a:buChar char="-"/>
            </a:pPr>
            <a:endParaRPr lang="fr-FR" sz="2000" b="1" dirty="0">
              <a:latin typeface="Tahoma"/>
              <a:ea typeface="Arial" charset="0"/>
              <a:cs typeface="Tahoma"/>
              <a:sym typeface="Wingdings" charset="2"/>
            </a:endParaRPr>
          </a:p>
          <a:p>
            <a:r>
              <a:rPr lang="fr-FR" sz="2000" b="1" dirty="0">
                <a:solidFill>
                  <a:srgbClr val="2D2DB9"/>
                </a:solidFill>
                <a:latin typeface="Tahoma"/>
                <a:ea typeface="Arial" charset="0"/>
                <a:cs typeface="Tahoma"/>
                <a:sym typeface="Wingdings" charset="2"/>
              </a:rPr>
              <a:t>Succession de découvertes expérimentales et prédictions/avancement théorique </a:t>
            </a:r>
          </a:p>
          <a:p>
            <a:endParaRPr lang="fr-FR" sz="2000" b="1" dirty="0">
              <a:latin typeface="Tahoma"/>
              <a:cs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3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 flipV="1">
            <a:off x="6372225" y="2565400"/>
            <a:ext cx="85725" cy="698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rot="10800000" wrap="none" lIns="0" tIns="0" rIns="0" bIns="0" anchor="ctr" anchorCtr="1"/>
          <a:lstStyle/>
          <a:p>
            <a:pPr algn="ctr"/>
            <a:r>
              <a:rPr lang="fr-FR" b="1" dirty="0" err="1">
                <a:solidFill>
                  <a:srgbClr val="6633CC"/>
                </a:solidFill>
                <a:latin typeface="Tahoma"/>
                <a:cs typeface="Tahoma"/>
              </a:rPr>
              <a:t>μ</a:t>
            </a:r>
            <a:endParaRPr lang="fr-FR" b="1" dirty="0">
              <a:solidFill>
                <a:srgbClr val="6633CC"/>
              </a:solidFill>
              <a:latin typeface="Tahoma"/>
              <a:cs typeface="Tahoma"/>
            </a:endParaRPr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2495550" y="2403475"/>
            <a:ext cx="276225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fr-FR" b="1" dirty="0">
                <a:solidFill>
                  <a:srgbClr val="6633CC"/>
                </a:solidFill>
                <a:latin typeface="Tahoma"/>
                <a:cs typeface="Tahoma"/>
              </a:rPr>
              <a:t>c</a:t>
            </a:r>
          </a:p>
        </p:txBody>
      </p:sp>
      <p:sp>
        <p:nvSpPr>
          <p:cNvPr id="108548" name="Oval 4"/>
          <p:cNvSpPr>
            <a:spLocks noChangeArrowheads="1"/>
          </p:cNvSpPr>
          <p:nvPr/>
        </p:nvSpPr>
        <p:spPr bwMode="auto">
          <a:xfrm>
            <a:off x="900113" y="-6624638"/>
            <a:ext cx="6767512" cy="6624638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3600" b="1" dirty="0">
                <a:solidFill>
                  <a:srgbClr val="6633CC"/>
                </a:solidFill>
                <a:latin typeface="Tahoma"/>
                <a:cs typeface="Tahoma"/>
              </a:rPr>
              <a:t>top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692275" y="4437063"/>
            <a:ext cx="1871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600" b="1">
                <a:solidFill>
                  <a:srgbClr val="40979E"/>
                </a:solidFill>
                <a:latin typeface="Tahoma"/>
                <a:cs typeface="Tahoma"/>
              </a:rPr>
              <a:t>quarks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437188" y="4437063"/>
            <a:ext cx="22590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600" b="1" dirty="0">
                <a:solidFill>
                  <a:srgbClr val="40979E"/>
                </a:solidFill>
                <a:latin typeface="Tahoma"/>
                <a:cs typeface="Tahoma"/>
              </a:rPr>
              <a:t>leptons</a:t>
            </a:r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 flipV="1">
            <a:off x="5580063" y="2565400"/>
            <a:ext cx="69850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rot="10800000" wrap="none" lIns="0" tIns="0" rIns="0" bIns="0" anchor="ctr" anchorCtr="1"/>
          <a:lstStyle/>
          <a:p>
            <a:pPr algn="ctr"/>
            <a:r>
              <a:rPr lang="fr-FR" b="1" baseline="-25000" dirty="0">
                <a:solidFill>
                  <a:srgbClr val="6633CC"/>
                </a:solidFill>
                <a:latin typeface="Tahoma"/>
                <a:cs typeface="Tahoma"/>
              </a:rPr>
              <a:t>e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5435600" y="3500438"/>
            <a:ext cx="3587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rgbClr val="6633CC"/>
                </a:solidFill>
                <a:latin typeface="Tahoma"/>
                <a:cs typeface="Tahoma"/>
              </a:rPr>
              <a:t>.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6227763" y="3500438"/>
            <a:ext cx="3587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rgbClr val="6633CC"/>
                </a:solidFill>
                <a:latin typeface="Tahoma"/>
                <a:cs typeface="Tahoma"/>
              </a:rPr>
              <a:t>.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7092950" y="3500438"/>
            <a:ext cx="3587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rgbClr val="6633CC"/>
                </a:solidFill>
                <a:latin typeface="Tahoma"/>
                <a:cs typeface="Tahoma"/>
              </a:rPr>
              <a:t>.</a:t>
            </a:r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7237413" y="2476500"/>
            <a:ext cx="276225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fr-FR" b="1" dirty="0" err="1">
                <a:solidFill>
                  <a:srgbClr val="6633CC"/>
                </a:solidFill>
                <a:latin typeface="Tahoma"/>
                <a:cs typeface="Tahoma"/>
              </a:rPr>
              <a:t>τ</a:t>
            </a:r>
            <a:endParaRPr lang="fr-FR" b="1" dirty="0">
              <a:solidFill>
                <a:srgbClr val="6633CC"/>
              </a:solidFill>
              <a:latin typeface="Tahoma"/>
              <a:cs typeface="Tahoma"/>
            </a:endParaRPr>
          </a:p>
        </p:txBody>
      </p:sp>
      <p:sp>
        <p:nvSpPr>
          <p:cNvPr id="33804" name="Oval 12"/>
          <p:cNvSpPr>
            <a:spLocks noChangeArrowheads="1"/>
          </p:cNvSpPr>
          <p:nvPr/>
        </p:nvSpPr>
        <p:spPr bwMode="auto">
          <a:xfrm>
            <a:off x="3419475" y="3357563"/>
            <a:ext cx="419100" cy="449262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fr-FR" b="1" dirty="0">
                <a:solidFill>
                  <a:srgbClr val="6633CC"/>
                </a:solidFill>
                <a:latin typeface="Tahoma"/>
                <a:cs typeface="Tahoma"/>
              </a:rPr>
              <a:t>b</a:t>
            </a:r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>
            <a:off x="2555875" y="3500438"/>
            <a:ext cx="2032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fr-FR" b="1" dirty="0">
                <a:solidFill>
                  <a:srgbClr val="6633CC"/>
                </a:solidFill>
                <a:latin typeface="Tahoma"/>
                <a:cs typeface="Tahoma"/>
              </a:rPr>
              <a:t>s</a:t>
            </a:r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1547813" y="3573463"/>
            <a:ext cx="142875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fr-FR" b="1" dirty="0">
                <a:solidFill>
                  <a:srgbClr val="6633CC"/>
                </a:solidFill>
                <a:latin typeface="Tahoma"/>
                <a:cs typeface="Tahoma"/>
              </a:rPr>
              <a:t>d</a:t>
            </a:r>
          </a:p>
        </p:txBody>
      </p:sp>
      <p:sp>
        <p:nvSpPr>
          <p:cNvPr id="33807" name="Oval 15"/>
          <p:cNvSpPr>
            <a:spLocks noChangeArrowheads="1"/>
          </p:cNvSpPr>
          <p:nvPr/>
        </p:nvSpPr>
        <p:spPr bwMode="auto">
          <a:xfrm>
            <a:off x="1547813" y="2492375"/>
            <a:ext cx="142875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fr-FR" b="1" dirty="0">
                <a:solidFill>
                  <a:srgbClr val="6633CC"/>
                </a:solidFill>
                <a:latin typeface="Tahoma"/>
                <a:cs typeface="Tahoma"/>
              </a:rPr>
              <a:t>u</a:t>
            </a:r>
          </a:p>
        </p:txBody>
      </p:sp>
      <p:sp>
        <p:nvSpPr>
          <p:cNvPr id="108561" name="Text Box 17"/>
          <p:cNvSpPr txBox="1">
            <a:spLocks noChangeArrowheads="1"/>
          </p:cNvSpPr>
          <p:nvPr/>
        </p:nvSpPr>
        <p:spPr bwMode="auto">
          <a:xfrm>
            <a:off x="962025" y="6211669"/>
            <a:ext cx="670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La raison pourrait être l’existence d’une nouvelle particule appelée “le Boson de </a:t>
            </a:r>
            <a:r>
              <a:rPr lang="fr-FR" b="1" dirty="0" err="1">
                <a:solidFill>
                  <a:srgbClr val="000099"/>
                </a:solidFill>
                <a:latin typeface="Tahoma"/>
                <a:cs typeface="Tahoma"/>
              </a:rPr>
              <a:t>Higgs</a:t>
            </a:r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”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51620"/>
            <a:ext cx="8229600" cy="908450"/>
          </a:xfrm>
        </p:spPr>
        <p:txBody>
          <a:bodyPr/>
          <a:lstStyle/>
          <a:p>
            <a:r>
              <a:rPr lang="fr-FR" dirty="0"/>
              <a:t>Des particules massives…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62025" y="5406559"/>
            <a:ext cx="7152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Aft>
                <a:spcPct val="0"/>
              </a:spcAft>
              <a:buClr>
                <a:srgbClr val="CC9900"/>
              </a:buClr>
              <a:buSzPct val="80000"/>
              <a:defRPr/>
            </a:pPr>
            <a:r>
              <a:rPr lang="fr-FR" b="1" kern="0" dirty="0">
                <a:solidFill>
                  <a:srgbClr val="6633CC"/>
                </a:solidFill>
                <a:latin typeface="Tahoma"/>
                <a:ea typeface="ＭＳ Ｐゴシック" pitchFamily="17" charset="-128"/>
                <a:cs typeface="Tahoma"/>
              </a:rPr>
              <a:t>Notre théorie nous dit que les particules sont « sans » masse, sauf que l’expérience nous dit l’inverse…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30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4833 L 0.00018 0.9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8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8" grpId="0" animBg="1"/>
      <p:bldP spid="10856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1620"/>
            <a:ext cx="8229600" cy="779653"/>
          </a:xfrm>
        </p:spPr>
        <p:txBody>
          <a:bodyPr/>
          <a:lstStyle/>
          <a:p>
            <a:r>
              <a:rPr lang="fr-FR" dirty="0"/>
              <a:t>Le boson de </a:t>
            </a:r>
            <a:r>
              <a:rPr lang="fr-FR" dirty="0" err="1"/>
              <a:t>Higgs</a:t>
            </a:r>
            <a:endParaRPr lang="fr-FR" dirty="0"/>
          </a:p>
        </p:txBody>
      </p:sp>
      <p:pic>
        <p:nvPicPr>
          <p:cNvPr id="61443" name="Picture 3" descr="C:\Documents and Settings\sfk\My Documents\PowerPoint\inaugural\inauguralpictures\higgs1_smal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3482973"/>
            <a:ext cx="3733800" cy="2676525"/>
          </a:xfrm>
          <a:prstGeom prst="rect">
            <a:avLst/>
          </a:prstGeom>
          <a:noFill/>
        </p:spPr>
      </p:pic>
      <p:pic>
        <p:nvPicPr>
          <p:cNvPr id="61444" name="Picture 4" descr="C:\Documents and Settings\sfk\My Documents\PowerPoint\inaugural\inauguralpictures\higgs2_smal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484561"/>
            <a:ext cx="3733800" cy="2674937"/>
          </a:xfrm>
          <a:prstGeom prst="rect">
            <a:avLst/>
          </a:prstGeom>
          <a:noFill/>
        </p:spPr>
      </p:pic>
      <p:pic>
        <p:nvPicPr>
          <p:cNvPr id="61445" name="Picture 5" descr="C:\Documents and Settings\sfk\My Documents\PowerPoint\inaugural\inauguralpictures\higgs3_smal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484561"/>
            <a:ext cx="3733800" cy="2674937"/>
          </a:xfrm>
          <a:prstGeom prst="rect">
            <a:avLst/>
          </a:prstGeom>
          <a:noFill/>
        </p:spPr>
      </p:pic>
      <p:pic>
        <p:nvPicPr>
          <p:cNvPr id="61452" name="Picture 12" descr="C:\Documents and Settings\sfk\My Documents\PowerPoint\inaugural\inauguralpictures\higg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6385" y="828011"/>
            <a:ext cx="2359891" cy="2976897"/>
          </a:xfrm>
          <a:prstGeom prst="rect">
            <a:avLst/>
          </a:prstGeom>
          <a:noFill/>
        </p:spPr>
      </p:pic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3048000" y="932035"/>
            <a:ext cx="5943600" cy="209288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000099"/>
                </a:solidFill>
                <a:latin typeface="Tahoma"/>
                <a:cs typeface="Tahoma"/>
              </a:rPr>
              <a:t>Dans le modèle standard</a:t>
            </a:r>
            <a:r>
              <a:rPr lang="fr-FR" sz="2000" b="1" dirty="0">
                <a:solidFill>
                  <a:srgbClr val="6699FF"/>
                </a:solidFill>
                <a:latin typeface="Tahoma"/>
                <a:cs typeface="Tahoma"/>
              </a:rPr>
              <a:t>, l’origine des masses trouve sa place via un mécanisme appelé d’après le nom du physicien britannique : Peter </a:t>
            </a:r>
            <a:r>
              <a:rPr lang="fr-FR" sz="2000" b="1" dirty="0" err="1">
                <a:solidFill>
                  <a:srgbClr val="6699FF"/>
                </a:solidFill>
                <a:latin typeface="Tahoma"/>
                <a:cs typeface="Tahoma"/>
              </a:rPr>
              <a:t>Higgs</a:t>
            </a:r>
            <a:r>
              <a:rPr lang="fr-FR" sz="2000" b="1" dirty="0">
                <a:solidFill>
                  <a:srgbClr val="6699FF"/>
                </a:solidFill>
                <a:latin typeface="Tahoma"/>
                <a:cs typeface="Tahoma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000099"/>
                </a:solidFill>
                <a:latin typeface="Tahoma"/>
                <a:cs typeface="Tahoma"/>
              </a:rPr>
              <a:t>Ce mécanisme prédît l’existence d’une nouvelle particule : le boson de </a:t>
            </a:r>
            <a:r>
              <a:rPr lang="fr-FR" sz="2000" b="1" dirty="0" err="1">
                <a:solidFill>
                  <a:srgbClr val="000099"/>
                </a:solidFill>
                <a:latin typeface="Tahoma"/>
                <a:cs typeface="Tahoma"/>
              </a:rPr>
              <a:t>Higgs</a:t>
            </a:r>
            <a:r>
              <a:rPr lang="fr-FR" sz="2000" b="1" dirty="0">
                <a:solidFill>
                  <a:srgbClr val="000099"/>
                </a:solidFill>
                <a:latin typeface="Tahoma"/>
                <a:cs typeface="Tahoma"/>
              </a:rPr>
              <a:t>.</a:t>
            </a:r>
          </a:p>
        </p:txBody>
      </p:sp>
      <p:pic>
        <p:nvPicPr>
          <p:cNvPr id="61458" name="Picture 18" descr="C:\Documents and Settings\sfk\My Documents\PowerPoint\inaugural\inauguralpictures\how_we_know.jp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52253" y="3319244"/>
            <a:ext cx="1380551" cy="2867079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31</a:t>
            </a:fld>
            <a:r>
              <a:rPr lang="en-US"/>
              <a:t>/41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8569" y="6149752"/>
            <a:ext cx="90703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E409DF"/>
                </a:solidFill>
                <a:latin typeface="Tahoma"/>
                <a:cs typeface="Tahoma"/>
              </a:rPr>
              <a:t>Le 4 Juillet 2012, nous avons découvert une particule qui pourrait être le boson de </a:t>
            </a:r>
            <a:r>
              <a:rPr lang="fr-FR" sz="2000" b="1" dirty="0" err="1">
                <a:solidFill>
                  <a:srgbClr val="E409DF"/>
                </a:solidFill>
                <a:latin typeface="Tahoma"/>
                <a:cs typeface="Tahoma"/>
              </a:rPr>
              <a:t>Higgs</a:t>
            </a:r>
            <a:r>
              <a:rPr lang="fr-FR" sz="2000" b="1" dirty="0">
                <a:solidFill>
                  <a:srgbClr val="E409DF"/>
                </a:solidFill>
                <a:latin typeface="Tahoma"/>
                <a:cs typeface="Tahoma"/>
              </a:rPr>
              <a:t> : cette particule a une masse de </a:t>
            </a:r>
            <a:r>
              <a:rPr lang="fr-FR" sz="2000" b="1" dirty="0">
                <a:solidFill>
                  <a:srgbClr val="6699FF"/>
                </a:solidFill>
                <a:latin typeface="Tahoma"/>
                <a:cs typeface="Tahoma"/>
              </a:rPr>
              <a:t>~126 </a:t>
            </a:r>
            <a:r>
              <a:rPr lang="fr-FR" sz="2000" b="1" dirty="0" err="1">
                <a:solidFill>
                  <a:srgbClr val="6699FF"/>
                </a:solidFill>
                <a:latin typeface="Tahoma"/>
                <a:cs typeface="Tahoma"/>
              </a:rPr>
              <a:t>GeV</a:t>
            </a:r>
            <a:r>
              <a:rPr lang="fr-FR" sz="2000" b="1" dirty="0">
                <a:solidFill>
                  <a:srgbClr val="6699FF"/>
                </a:solidFill>
                <a:latin typeface="Tahoma"/>
                <a:cs typeface="Tahoma"/>
              </a:rPr>
              <a:t>/c</a:t>
            </a:r>
            <a:r>
              <a:rPr lang="fr-FR" sz="2000" b="1" baseline="30000" dirty="0">
                <a:solidFill>
                  <a:srgbClr val="6699FF"/>
                </a:solidFill>
                <a:latin typeface="Tahoma"/>
                <a:cs typeface="Tahoma"/>
              </a:rPr>
              <a:t>2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2053"/>
          </a:xfrm>
        </p:spPr>
        <p:txBody>
          <a:bodyPr>
            <a:normAutofit fontScale="90000"/>
          </a:bodyPr>
          <a:lstStyle/>
          <a:p>
            <a:r>
              <a:rPr lang="fr-FR" dirty="0"/>
              <a:t>Comment trouver </a:t>
            </a:r>
            <a:br>
              <a:rPr lang="fr-FR" dirty="0"/>
            </a:br>
            <a:r>
              <a:rPr lang="fr-FR" dirty="0"/>
              <a:t>les réponses aux 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182" y="1152274"/>
            <a:ext cx="4906818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sz="2400" dirty="0"/>
              <a:t>Pour créer des particules non stables, il faut beaucoup d’énergie… Se rapprocher des conditions du </a:t>
            </a:r>
            <a:r>
              <a:rPr lang="fr-FR" sz="2400" dirty="0" err="1"/>
              <a:t>big</a:t>
            </a:r>
            <a:r>
              <a:rPr lang="fr-FR" sz="2400" dirty="0"/>
              <a:t> bang…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274"/>
            <a:ext cx="4002641" cy="5705725"/>
          </a:xfrm>
          <a:prstGeom prst="rect">
            <a:avLst/>
          </a:prstGeom>
        </p:spPr>
      </p:pic>
      <p:pic>
        <p:nvPicPr>
          <p:cNvPr id="5" name="Picture 4" descr="C:\Documents and Settings\sfk\My Documents\PowerPoint\inaugural\inauguralpictures\fruit_explod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9728" y="3019687"/>
            <a:ext cx="3770108" cy="38383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49815" y="3068182"/>
            <a:ext cx="39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Tahoma"/>
                <a:cs typeface="Tahoma"/>
              </a:rPr>
              <a:t>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0219" y="3079727"/>
            <a:ext cx="39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Tahoma"/>
                <a:cs typeface="Tahoma"/>
              </a:rPr>
              <a:t>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0818" y="4560457"/>
            <a:ext cx="39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Tahoma"/>
                <a:cs typeface="Tahoma"/>
              </a:rPr>
              <a:t>H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32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77273" y="0"/>
            <a:ext cx="7772400" cy="1143000"/>
          </a:xfrm>
          <a:noFill/>
        </p:spPr>
        <p:txBody>
          <a:bodyPr>
            <a:normAutofit/>
          </a:bodyPr>
          <a:lstStyle/>
          <a:p>
            <a:r>
              <a:rPr lang="fr-FR" cap="none" dirty="0">
                <a:ea typeface="ＭＳ Ｐゴシック" pitchFamily="17" charset="-128"/>
              </a:rPr>
              <a:t>Conclusion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533" y="1177649"/>
            <a:ext cx="50122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99"/>
                </a:solidFill>
                <a:latin typeface="Tahoma"/>
                <a:cs typeface="Tahoma"/>
              </a:rPr>
              <a:t>La physique des particules est un monde passionnant à explorer et avec le LHC nous allons bientôt franchir une nouvelle étape de connaissance.</a:t>
            </a:r>
          </a:p>
          <a:p>
            <a:endParaRPr lang="fr-FR" sz="2000" b="1" dirty="0">
              <a:solidFill>
                <a:srgbClr val="000099"/>
              </a:solidFill>
              <a:latin typeface="Tahoma"/>
              <a:cs typeface="Tahoma"/>
            </a:endParaRPr>
          </a:p>
          <a:p>
            <a:r>
              <a:rPr lang="fr-FR" sz="2000" b="1" dirty="0">
                <a:solidFill>
                  <a:srgbClr val="000099"/>
                </a:solidFill>
                <a:latin typeface="Tahoma"/>
                <a:cs typeface="Tahoma"/>
              </a:rPr>
              <a:t>Le </a:t>
            </a:r>
            <a:r>
              <a:rPr lang="fr-FR" sz="2000" b="1" dirty="0" err="1">
                <a:solidFill>
                  <a:srgbClr val="000099"/>
                </a:solidFill>
                <a:latin typeface="Tahoma"/>
                <a:cs typeface="Tahoma"/>
              </a:rPr>
              <a:t>cern</a:t>
            </a:r>
            <a:r>
              <a:rPr lang="fr-FR" sz="2000" b="1" dirty="0">
                <a:solidFill>
                  <a:srgbClr val="000099"/>
                </a:solidFill>
                <a:latin typeface="Tahoma"/>
                <a:cs typeface="Tahoma"/>
              </a:rPr>
              <a:t> est un lieu privilégié pour y travailler avec notamment une très large gamme de corps de métier.</a:t>
            </a:r>
          </a:p>
          <a:p>
            <a:endParaRPr lang="fr-FR" sz="2000" b="1" dirty="0">
              <a:solidFill>
                <a:srgbClr val="000099"/>
              </a:solidFill>
              <a:latin typeface="Tahoma"/>
              <a:cs typeface="Tahoma"/>
            </a:endParaRPr>
          </a:p>
          <a:p>
            <a:r>
              <a:rPr lang="fr-FR" sz="2000" b="1" dirty="0">
                <a:solidFill>
                  <a:srgbClr val="000099"/>
                </a:solidFill>
                <a:latin typeface="Tahoma"/>
                <a:cs typeface="Tahoma"/>
              </a:rPr>
              <a:t>Les retombées dans la vie de tous les jours de la physique des particules sont déjà visible dans la médecine mais aussi via </a:t>
            </a:r>
            <a:r>
              <a:rPr lang="fr-FR" sz="2000" b="1" dirty="0">
                <a:solidFill>
                  <a:srgbClr val="6699FF"/>
                </a:solidFill>
                <a:latin typeface="Tahoma"/>
                <a:cs typeface="Tahoma"/>
              </a:rPr>
              <a:t>le World Wide Web [www] (développé au </a:t>
            </a:r>
            <a:r>
              <a:rPr lang="fr-FR" sz="2000" b="1" dirty="0" err="1">
                <a:solidFill>
                  <a:srgbClr val="6699FF"/>
                </a:solidFill>
                <a:latin typeface="Tahoma"/>
                <a:cs typeface="Tahoma"/>
              </a:rPr>
              <a:t>cern</a:t>
            </a:r>
            <a:r>
              <a:rPr lang="fr-FR" sz="2000" b="1" dirty="0">
                <a:solidFill>
                  <a:srgbClr val="6699FF"/>
                </a:solidFill>
                <a:latin typeface="Tahoma"/>
                <a:cs typeface="Tahoma"/>
              </a:rPr>
              <a:t> pour les physiciens de particules!).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33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34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atom_zoom_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68" y="2786068"/>
            <a:ext cx="9144000" cy="402113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230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Qu’est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la </a:t>
            </a:r>
            <a:r>
              <a:rPr lang="en-US" dirty="0" err="1"/>
              <a:t>matiere</a:t>
            </a:r>
            <a:r>
              <a:rPr lang="en-US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764" y="1537401"/>
            <a:ext cx="8626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 </a:t>
            </a:r>
            <a:r>
              <a:rPr lang="en-US" dirty="0" err="1"/>
              <a:t>matiere</a:t>
            </a:r>
            <a:r>
              <a:rPr lang="en-US" dirty="0"/>
              <a:t> </a:t>
            </a:r>
            <a:r>
              <a:rPr lang="en-US" dirty="0" err="1"/>
              <a:t>ordinaire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faite</a:t>
            </a:r>
            <a:r>
              <a:rPr lang="en-US" dirty="0"/>
              <a:t> de </a:t>
            </a:r>
            <a:r>
              <a:rPr lang="en-US" dirty="0" err="1"/>
              <a:t>l’assemblage</a:t>
            </a:r>
            <a:r>
              <a:rPr lang="en-US" dirty="0"/>
              <a:t> </a:t>
            </a:r>
            <a:r>
              <a:rPr lang="en-US" dirty="0" err="1"/>
              <a:t>precis</a:t>
            </a:r>
            <a:r>
              <a:rPr lang="en-US" dirty="0"/>
              <a:t> de </a:t>
            </a:r>
            <a:r>
              <a:rPr lang="en-US" dirty="0" err="1"/>
              <a:t>briques</a:t>
            </a:r>
            <a:r>
              <a:rPr lang="en-US" dirty="0"/>
              <a:t> </a:t>
            </a:r>
            <a:r>
              <a:rPr lang="en-US" dirty="0" err="1"/>
              <a:t>elementaires</a:t>
            </a:r>
            <a:r>
              <a:rPr lang="en-US" dirty="0"/>
              <a:t>: quarks, electrons… Nous les </a:t>
            </a:r>
            <a:r>
              <a:rPr lang="en-US" dirty="0" err="1"/>
              <a:t>regroupons</a:t>
            </a:r>
            <a:r>
              <a:rPr lang="en-US" dirty="0"/>
              <a:t> </a:t>
            </a:r>
            <a:r>
              <a:rPr lang="en-US" dirty="0" err="1"/>
              <a:t>sous</a:t>
            </a:r>
            <a:r>
              <a:rPr lang="en-US" dirty="0"/>
              <a:t> le </a:t>
            </a:r>
            <a:r>
              <a:rPr lang="en-US" dirty="0" err="1"/>
              <a:t>terme</a:t>
            </a:r>
            <a:r>
              <a:rPr lang="en-US" dirty="0"/>
              <a:t> de </a:t>
            </a:r>
            <a:r>
              <a:rPr lang="en-US" dirty="0" err="1"/>
              <a:t>particules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y</a:t>
            </a:r>
            <a:r>
              <a:rPr lang="en-US" dirty="0"/>
              <a:t> a </a:t>
            </a:r>
            <a:r>
              <a:rPr lang="en-US" dirty="0" err="1"/>
              <a:t>bien</a:t>
            </a:r>
            <a:r>
              <a:rPr lang="en-US" dirty="0"/>
              <a:t> plus </a:t>
            </a:r>
            <a:r>
              <a:rPr lang="en-US" dirty="0" err="1"/>
              <a:t>que</a:t>
            </a:r>
            <a:r>
              <a:rPr lang="en-US" dirty="0"/>
              <a:t> des quarks et electrons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2305"/>
            <a:ext cx="2989100" cy="22973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1311" y="682305"/>
            <a:ext cx="3530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Nous </a:t>
            </a:r>
            <a:r>
              <a:rPr lang="en-US" dirty="0" err="1"/>
              <a:t>sommes</a:t>
            </a:r>
            <a:r>
              <a:rPr lang="en-US" dirty="0"/>
              <a:t> </a:t>
            </a:r>
            <a:r>
              <a:rPr lang="en-US" dirty="0" err="1"/>
              <a:t>tous</a:t>
            </a:r>
            <a:r>
              <a:rPr lang="en-US" dirty="0"/>
              <a:t> fait de molecules… Le vivant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caracterise</a:t>
            </a:r>
            <a:r>
              <a:rPr lang="en-US" dirty="0"/>
              <a:t> par la molecule </a:t>
            </a:r>
            <a:r>
              <a:rPr lang="en-US" dirty="0" err="1"/>
              <a:t>d’ADN</a:t>
            </a:r>
            <a:r>
              <a:rPr lang="en-US" dirty="0"/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718383" y="557689"/>
            <a:ext cx="2120192" cy="2297337"/>
            <a:chOff x="2852035" y="1605635"/>
            <a:chExt cx="2120192" cy="229733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rcRect l="3185" t="1777" r="55079" b="53000"/>
            <a:stretch>
              <a:fillRect/>
            </a:stretch>
          </p:blipFill>
          <p:spPr>
            <a:xfrm>
              <a:off x="2852035" y="1605635"/>
              <a:ext cx="2120192" cy="2297337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4294195" y="3011928"/>
              <a:ext cx="678032" cy="1588"/>
            </a:xfrm>
            <a:prstGeom prst="straightConnector1">
              <a:avLst/>
            </a:prstGeom>
            <a:ln w="53975" cmpd="sng">
              <a:gradFill flip="none" rotWithShape="1">
                <a:gsLst>
                  <a:gs pos="0">
                    <a:srgbClr val="6699FF"/>
                  </a:gs>
                  <a:gs pos="57000">
                    <a:srgbClr val="FFFFFF"/>
                  </a:gs>
                </a:gsLst>
                <a:lin ang="10800000" scaled="0"/>
                <a:tileRect/>
              </a:gra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/>
          <p:cNvCxnSpPr/>
          <p:nvPr/>
        </p:nvCxnSpPr>
        <p:spPr>
          <a:xfrm flipV="1">
            <a:off x="2430898" y="894529"/>
            <a:ext cx="3123974" cy="1027630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2" idx="2"/>
          </p:cNvCxnSpPr>
          <p:nvPr/>
        </p:nvCxnSpPr>
        <p:spPr>
          <a:xfrm>
            <a:off x="2324679" y="2153301"/>
            <a:ext cx="3453800" cy="701725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 flipV="1">
            <a:off x="1258958" y="1922158"/>
            <a:ext cx="4223249" cy="1302538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2493211" y="2145246"/>
            <a:ext cx="3345980" cy="3053620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35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05 0.04352 L 5.83333E-6 -4.07407E-6 " pathEditMode="relative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58 -0.24491 L -4.44444E-6 -2.96296E-6 " pathEditMode="relative" ptsTypes="AA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2305"/>
          </a:xfrm>
        </p:spPr>
        <p:txBody>
          <a:bodyPr>
            <a:normAutofit fontScale="90000"/>
          </a:bodyPr>
          <a:lstStyle/>
          <a:p>
            <a:r>
              <a:rPr lang="fr-FR"/>
              <a:t>Qu’est ce que la matiere?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057" y="5870761"/>
            <a:ext cx="8626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La matière ordinaire est faite de l’assemblage précis de briques élémentaires: quarks, électrons… Nous les regroupons sous le terme de particules mais il y a bien plus que des quarks et électrons.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305"/>
            <a:ext cx="2989100" cy="22973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2353" y="612298"/>
            <a:ext cx="25260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Nous sommes tous fait de molécules… Le vivant est caractérisé par la molécule d’ADN.</a:t>
            </a:r>
          </a:p>
        </p:txBody>
      </p:sp>
      <p:grpSp>
        <p:nvGrpSpPr>
          <p:cNvPr id="3" name="Group 20"/>
          <p:cNvGrpSpPr/>
          <p:nvPr/>
        </p:nvGrpSpPr>
        <p:grpSpPr>
          <a:xfrm>
            <a:off x="4718383" y="557689"/>
            <a:ext cx="2120192" cy="2297337"/>
            <a:chOff x="2852035" y="1605635"/>
            <a:chExt cx="2120192" cy="229733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rcRect l="3185" t="1777" r="55079" b="53000"/>
            <a:stretch>
              <a:fillRect/>
            </a:stretch>
          </p:blipFill>
          <p:spPr>
            <a:xfrm>
              <a:off x="2852035" y="1605635"/>
              <a:ext cx="2120192" cy="2297337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4294195" y="3011928"/>
              <a:ext cx="678032" cy="1588"/>
            </a:xfrm>
            <a:prstGeom prst="straightConnector1">
              <a:avLst/>
            </a:prstGeom>
            <a:ln w="53975" cmpd="sng">
              <a:gradFill flip="none" rotWithShape="1">
                <a:gsLst>
                  <a:gs pos="0">
                    <a:srgbClr val="6699FF"/>
                  </a:gs>
                  <a:gs pos="57000">
                    <a:srgbClr val="FFFFFF"/>
                  </a:gs>
                </a:gsLst>
                <a:lin ang="10800000" scaled="0"/>
                <a:tileRect/>
              </a:gra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/>
          <p:cNvCxnSpPr/>
          <p:nvPr/>
        </p:nvCxnSpPr>
        <p:spPr>
          <a:xfrm flipV="1">
            <a:off x="2430898" y="894529"/>
            <a:ext cx="3123974" cy="1027630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2" idx="2"/>
          </p:cNvCxnSpPr>
          <p:nvPr/>
        </p:nvCxnSpPr>
        <p:spPr>
          <a:xfrm>
            <a:off x="2324679" y="2153301"/>
            <a:ext cx="3453800" cy="701725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2" idx="6"/>
          </p:cNvCxnSpPr>
          <p:nvPr/>
        </p:nvCxnSpPr>
        <p:spPr>
          <a:xfrm rot="10800000" flipV="1">
            <a:off x="1702794" y="1932919"/>
            <a:ext cx="3994655" cy="1271131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365432" y="2570979"/>
            <a:ext cx="3103971" cy="1981669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16"/>
          <p:cNvSpPr>
            <a:spLocks noChangeArrowheads="1"/>
          </p:cNvSpPr>
          <p:nvPr/>
        </p:nvSpPr>
        <p:spPr bwMode="auto">
          <a:xfrm>
            <a:off x="1970131" y="4764766"/>
            <a:ext cx="260350" cy="2476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2492418" y="3529691"/>
            <a:ext cx="131763" cy="1238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2" name="Oval 19"/>
          <p:cNvSpPr>
            <a:spLocks noChangeArrowheads="1"/>
          </p:cNvSpPr>
          <p:nvPr/>
        </p:nvSpPr>
        <p:spPr bwMode="auto">
          <a:xfrm>
            <a:off x="3017881" y="4888591"/>
            <a:ext cx="130175" cy="1238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" name="Oval 20"/>
          <p:cNvSpPr>
            <a:spLocks noChangeArrowheads="1"/>
          </p:cNvSpPr>
          <p:nvPr/>
        </p:nvSpPr>
        <p:spPr bwMode="auto">
          <a:xfrm>
            <a:off x="660443" y="4147229"/>
            <a:ext cx="130175" cy="1238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4" name="Oval 21"/>
          <p:cNvSpPr>
            <a:spLocks noChangeArrowheads="1"/>
          </p:cNvSpPr>
          <p:nvPr/>
        </p:nvSpPr>
        <p:spPr bwMode="auto">
          <a:xfrm>
            <a:off x="2574968" y="6512604"/>
            <a:ext cx="131763" cy="1238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35479" y="5646471"/>
            <a:ext cx="1163638" cy="47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45000"/>
              </a:lnSpc>
            </a:pPr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10</a:t>
            </a:r>
            <a:r>
              <a:rPr lang="fr-FR" b="1" baseline="72000" dirty="0">
                <a:solidFill>
                  <a:srgbClr val="000099"/>
                </a:solidFill>
                <a:latin typeface="Tahoma"/>
                <a:cs typeface="Tahoma"/>
              </a:rPr>
              <a:t>-10</a:t>
            </a:r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 m</a:t>
            </a: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113955" y="3089057"/>
            <a:ext cx="0" cy="3705034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215683" y="6119677"/>
            <a:ext cx="1617165" cy="6485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fr-FR" sz="1200" b="1" dirty="0">
                <a:solidFill>
                  <a:srgbClr val="000099"/>
                </a:solidFill>
                <a:latin typeface="Tahoma"/>
                <a:cs typeface="Tahoma"/>
              </a:rPr>
              <a:t>10 millions de</a:t>
            </a:r>
          </a:p>
          <a:p>
            <a:r>
              <a:rPr lang="fr-FR" sz="1200" b="1" dirty="0">
                <a:solidFill>
                  <a:srgbClr val="000099"/>
                </a:solidFill>
                <a:latin typeface="Tahoma"/>
                <a:cs typeface="Tahoma"/>
              </a:rPr>
              <a:t>fois plus petit  </a:t>
            </a:r>
          </a:p>
          <a:p>
            <a:r>
              <a:rPr lang="fr-FR" sz="1200" b="1" dirty="0">
                <a:solidFill>
                  <a:srgbClr val="000099"/>
                </a:solidFill>
                <a:latin typeface="Tahoma"/>
                <a:cs typeface="Tahoma"/>
              </a:rPr>
              <a:t>qu’une fourmi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06306" y="3345025"/>
            <a:ext cx="1050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Electrons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17881" y="5012416"/>
            <a:ext cx="92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99"/>
                </a:solidFill>
                <a:latin typeface="Tahoma"/>
                <a:cs typeface="Tahoma"/>
              </a:rPr>
              <a:t>Noyau</a:t>
            </a:r>
          </a:p>
        </p:txBody>
      </p:sp>
      <p:cxnSp>
        <p:nvCxnSpPr>
          <p:cNvPr id="44" name="Straight Arrow Connector 43"/>
          <p:cNvCxnSpPr>
            <a:stCxn id="26" idx="5"/>
            <a:endCxn id="42" idx="1"/>
          </p:cNvCxnSpPr>
          <p:nvPr/>
        </p:nvCxnSpPr>
        <p:spPr>
          <a:xfrm rot="16200000" flipH="1">
            <a:off x="2494650" y="4673851"/>
            <a:ext cx="220934" cy="825527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31" idx="6"/>
            <a:endCxn id="41" idx="1"/>
          </p:cNvCxnSpPr>
          <p:nvPr/>
        </p:nvCxnSpPr>
        <p:spPr>
          <a:xfrm flipV="1">
            <a:off x="2624181" y="3529691"/>
            <a:ext cx="282125" cy="619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6" idx="2"/>
            <a:endCxn id="33" idx="5"/>
          </p:cNvCxnSpPr>
          <p:nvPr/>
        </p:nvCxnSpPr>
        <p:spPr>
          <a:xfrm rot="10800000">
            <a:off x="771555" y="4252921"/>
            <a:ext cx="1198577" cy="635671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27978" y="3301977"/>
            <a:ext cx="2443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8000"/>
                </a:solidFill>
                <a:latin typeface="Tahoma"/>
                <a:cs typeface="Tahoma"/>
              </a:rPr>
              <a:t>Interaction</a:t>
            </a:r>
            <a:br>
              <a:rPr lang="fr-FR" b="1" dirty="0">
                <a:solidFill>
                  <a:srgbClr val="008000"/>
                </a:solidFill>
                <a:latin typeface="Tahoma"/>
                <a:cs typeface="Tahoma"/>
              </a:rPr>
            </a:br>
            <a:r>
              <a:rPr lang="fr-FR" b="1" dirty="0">
                <a:solidFill>
                  <a:srgbClr val="008000"/>
                </a:solidFill>
                <a:latin typeface="Tahoma"/>
                <a:cs typeface="Tahoma"/>
              </a:rPr>
              <a:t>électromagnétique</a:t>
            </a:r>
          </a:p>
        </p:txBody>
      </p:sp>
      <p:grpSp>
        <p:nvGrpSpPr>
          <p:cNvPr id="181" name="Group 180"/>
          <p:cNvGrpSpPr/>
          <p:nvPr/>
        </p:nvGrpSpPr>
        <p:grpSpPr>
          <a:xfrm>
            <a:off x="1239838" y="1511300"/>
            <a:ext cx="4367213" cy="3617913"/>
            <a:chOff x="1239838" y="1511300"/>
            <a:chExt cx="4367213" cy="3617913"/>
          </a:xfrm>
        </p:grpSpPr>
        <p:grpSp>
          <p:nvGrpSpPr>
            <p:cNvPr id="36" name="Group 3"/>
            <p:cNvGrpSpPr>
              <a:grpSpLocks/>
            </p:cNvGrpSpPr>
            <p:nvPr/>
          </p:nvGrpSpPr>
          <p:grpSpPr bwMode="auto">
            <a:xfrm>
              <a:off x="2209801" y="1511300"/>
              <a:ext cx="3397250" cy="3311525"/>
              <a:chOff x="2315" y="1539"/>
              <a:chExt cx="2071" cy="2086"/>
            </a:xfrm>
          </p:grpSpPr>
          <p:sp>
            <p:nvSpPr>
              <p:cNvPr id="47" name="Oval 4"/>
              <p:cNvSpPr>
                <a:spLocks noChangeArrowheads="1"/>
              </p:cNvSpPr>
              <p:nvPr/>
            </p:nvSpPr>
            <p:spPr bwMode="auto">
              <a:xfrm>
                <a:off x="2315" y="1539"/>
                <a:ext cx="2071" cy="2086"/>
              </a:xfrm>
              <a:prstGeom prst="ellipse">
                <a:avLst/>
              </a:prstGeom>
              <a:noFill/>
              <a:ln w="1905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fr-FR" sz="2400">
                  <a:latin typeface="Times New Roman" charset="0"/>
                </a:endParaRPr>
              </a:p>
            </p:txBody>
          </p:sp>
          <p:sp>
            <p:nvSpPr>
              <p:cNvPr id="48" name="Oval 5"/>
              <p:cNvSpPr>
                <a:spLocks noChangeArrowheads="1"/>
              </p:cNvSpPr>
              <p:nvPr/>
            </p:nvSpPr>
            <p:spPr bwMode="auto">
              <a:xfrm>
                <a:off x="2509" y="1845"/>
                <a:ext cx="496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" name="Oval 6"/>
              <p:cNvSpPr>
                <a:spLocks noChangeArrowheads="1"/>
              </p:cNvSpPr>
              <p:nvPr/>
            </p:nvSpPr>
            <p:spPr bwMode="auto">
              <a:xfrm>
                <a:off x="2315" y="2185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" name="Oval 7"/>
              <p:cNvSpPr>
                <a:spLocks noChangeArrowheads="1"/>
              </p:cNvSpPr>
              <p:nvPr/>
            </p:nvSpPr>
            <p:spPr bwMode="auto">
              <a:xfrm>
                <a:off x="2315" y="2524"/>
                <a:ext cx="496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" name="Oval 8"/>
              <p:cNvSpPr>
                <a:spLocks noChangeArrowheads="1"/>
              </p:cNvSpPr>
              <p:nvPr/>
            </p:nvSpPr>
            <p:spPr bwMode="auto">
              <a:xfrm>
                <a:off x="3501" y="2465"/>
                <a:ext cx="496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" name="Oval 9"/>
              <p:cNvSpPr>
                <a:spLocks noChangeArrowheads="1"/>
              </p:cNvSpPr>
              <p:nvPr/>
            </p:nvSpPr>
            <p:spPr bwMode="auto">
              <a:xfrm>
                <a:off x="3395" y="1584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" name="Oval 10"/>
              <p:cNvSpPr>
                <a:spLocks noChangeArrowheads="1"/>
              </p:cNvSpPr>
              <p:nvPr/>
            </p:nvSpPr>
            <p:spPr bwMode="auto">
              <a:xfrm>
                <a:off x="2666" y="1660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" name="Oval 11"/>
              <p:cNvSpPr>
                <a:spLocks noChangeArrowheads="1"/>
              </p:cNvSpPr>
              <p:nvPr/>
            </p:nvSpPr>
            <p:spPr bwMode="auto">
              <a:xfrm>
                <a:off x="2660" y="2216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" name="Oval 12"/>
              <p:cNvSpPr>
                <a:spLocks noChangeArrowheads="1"/>
              </p:cNvSpPr>
              <p:nvPr/>
            </p:nvSpPr>
            <p:spPr bwMode="auto">
              <a:xfrm>
                <a:off x="3306" y="2874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" name="Oval 13"/>
              <p:cNvSpPr>
                <a:spLocks noChangeArrowheads="1"/>
              </p:cNvSpPr>
              <p:nvPr/>
            </p:nvSpPr>
            <p:spPr bwMode="auto">
              <a:xfrm>
                <a:off x="3540" y="1904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" name="Oval 14"/>
              <p:cNvSpPr>
                <a:spLocks noChangeArrowheads="1"/>
              </p:cNvSpPr>
              <p:nvPr/>
            </p:nvSpPr>
            <p:spPr bwMode="auto">
              <a:xfrm>
                <a:off x="2909" y="1929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" name="Oval 15"/>
              <p:cNvSpPr>
                <a:spLocks noChangeArrowheads="1"/>
              </p:cNvSpPr>
              <p:nvPr/>
            </p:nvSpPr>
            <p:spPr bwMode="auto">
              <a:xfrm>
                <a:off x="3890" y="2216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" name="Oval 16"/>
              <p:cNvSpPr>
                <a:spLocks noChangeArrowheads="1"/>
              </p:cNvSpPr>
              <p:nvPr/>
            </p:nvSpPr>
            <p:spPr bwMode="auto">
              <a:xfrm>
                <a:off x="3651" y="1767"/>
                <a:ext cx="496" cy="469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" name="Oval 17"/>
              <p:cNvSpPr>
                <a:spLocks noChangeArrowheads="1"/>
              </p:cNvSpPr>
              <p:nvPr/>
            </p:nvSpPr>
            <p:spPr bwMode="auto">
              <a:xfrm>
                <a:off x="3005" y="1539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" name="Oval 18"/>
              <p:cNvSpPr>
                <a:spLocks noChangeArrowheads="1"/>
              </p:cNvSpPr>
              <p:nvPr/>
            </p:nvSpPr>
            <p:spPr bwMode="auto">
              <a:xfrm>
                <a:off x="3801" y="1958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" name="Oval 19"/>
              <p:cNvSpPr>
                <a:spLocks noChangeArrowheads="1"/>
              </p:cNvSpPr>
              <p:nvPr/>
            </p:nvSpPr>
            <p:spPr bwMode="auto">
              <a:xfrm>
                <a:off x="2509" y="2876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6" name="Oval 20"/>
              <p:cNvSpPr>
                <a:spLocks noChangeArrowheads="1"/>
              </p:cNvSpPr>
              <p:nvPr/>
            </p:nvSpPr>
            <p:spPr bwMode="auto">
              <a:xfrm>
                <a:off x="3540" y="2091"/>
                <a:ext cx="495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7" name="Oval 21"/>
              <p:cNvSpPr>
                <a:spLocks noChangeArrowheads="1"/>
              </p:cNvSpPr>
              <p:nvPr/>
            </p:nvSpPr>
            <p:spPr bwMode="auto">
              <a:xfrm>
                <a:off x="2697" y="2526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8" name="Oval 22"/>
              <p:cNvSpPr>
                <a:spLocks noChangeArrowheads="1"/>
              </p:cNvSpPr>
              <p:nvPr/>
            </p:nvSpPr>
            <p:spPr bwMode="auto">
              <a:xfrm>
                <a:off x="3528" y="3014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9" name="Oval 23"/>
              <p:cNvSpPr>
                <a:spLocks noChangeArrowheads="1"/>
              </p:cNvSpPr>
              <p:nvPr/>
            </p:nvSpPr>
            <p:spPr bwMode="auto">
              <a:xfrm>
                <a:off x="2811" y="3122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0" name="Oval 24"/>
              <p:cNvSpPr>
                <a:spLocks noChangeArrowheads="1"/>
              </p:cNvSpPr>
              <p:nvPr/>
            </p:nvSpPr>
            <p:spPr bwMode="auto">
              <a:xfrm>
                <a:off x="3155" y="2560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1" name="Oval 25"/>
              <p:cNvSpPr>
                <a:spLocks noChangeArrowheads="1"/>
              </p:cNvSpPr>
              <p:nvPr/>
            </p:nvSpPr>
            <p:spPr bwMode="auto">
              <a:xfrm>
                <a:off x="3155" y="3157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2" name="Oval 26"/>
              <p:cNvSpPr>
                <a:spLocks noChangeArrowheads="1"/>
              </p:cNvSpPr>
              <p:nvPr/>
            </p:nvSpPr>
            <p:spPr bwMode="auto">
              <a:xfrm>
                <a:off x="2899" y="2314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3" name="Oval 27"/>
              <p:cNvSpPr>
                <a:spLocks noChangeArrowheads="1"/>
              </p:cNvSpPr>
              <p:nvPr/>
            </p:nvSpPr>
            <p:spPr bwMode="auto">
              <a:xfrm>
                <a:off x="3890" y="2426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4" name="Oval 28"/>
              <p:cNvSpPr>
                <a:spLocks noChangeArrowheads="1"/>
              </p:cNvSpPr>
              <p:nvPr/>
            </p:nvSpPr>
            <p:spPr bwMode="auto">
              <a:xfrm>
                <a:off x="3801" y="2726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5" name="Oval 29"/>
              <p:cNvSpPr>
                <a:spLocks noChangeArrowheads="1"/>
              </p:cNvSpPr>
              <p:nvPr/>
            </p:nvSpPr>
            <p:spPr bwMode="auto">
              <a:xfrm>
                <a:off x="3695" y="2840"/>
                <a:ext cx="495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6" name="Oval 30"/>
              <p:cNvSpPr>
                <a:spLocks noChangeArrowheads="1"/>
              </p:cNvSpPr>
              <p:nvPr/>
            </p:nvSpPr>
            <p:spPr bwMode="auto">
              <a:xfrm>
                <a:off x="3487" y="2611"/>
                <a:ext cx="495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7" name="Oval 31"/>
              <p:cNvSpPr>
                <a:spLocks noChangeArrowheads="1"/>
              </p:cNvSpPr>
              <p:nvPr/>
            </p:nvSpPr>
            <p:spPr bwMode="auto">
              <a:xfrm>
                <a:off x="3305" y="1819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8" name="Oval 32"/>
              <p:cNvSpPr>
                <a:spLocks noChangeArrowheads="1"/>
              </p:cNvSpPr>
              <p:nvPr/>
            </p:nvSpPr>
            <p:spPr bwMode="auto">
              <a:xfrm>
                <a:off x="2911" y="2782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9" name="Oval 33"/>
              <p:cNvSpPr>
                <a:spLocks noChangeArrowheads="1"/>
              </p:cNvSpPr>
              <p:nvPr/>
            </p:nvSpPr>
            <p:spPr bwMode="auto">
              <a:xfrm>
                <a:off x="3196" y="2201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3" name="Group 59"/>
            <p:cNvGrpSpPr>
              <a:grpSpLocks/>
            </p:cNvGrpSpPr>
            <p:nvPr/>
          </p:nvGrpSpPr>
          <p:grpSpPr bwMode="auto">
            <a:xfrm>
              <a:off x="1239838" y="2325688"/>
              <a:ext cx="3552825" cy="2803525"/>
              <a:chOff x="781" y="1857"/>
              <a:chExt cx="2238" cy="1766"/>
            </a:xfrm>
          </p:grpSpPr>
          <p:sp>
            <p:nvSpPr>
              <p:cNvPr id="45" name="Line 60"/>
              <p:cNvSpPr>
                <a:spLocks noChangeShapeType="1"/>
              </p:cNvSpPr>
              <p:nvPr/>
            </p:nvSpPr>
            <p:spPr bwMode="auto">
              <a:xfrm flipV="1">
                <a:off x="781" y="3264"/>
                <a:ext cx="2238" cy="359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" name="Line 61"/>
              <p:cNvSpPr>
                <a:spLocks noChangeShapeType="1"/>
              </p:cNvSpPr>
              <p:nvPr/>
            </p:nvSpPr>
            <p:spPr bwMode="auto">
              <a:xfrm flipV="1">
                <a:off x="781" y="1857"/>
                <a:ext cx="750" cy="1727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80" name="Text Box 34"/>
          <p:cNvSpPr txBox="1">
            <a:spLocks noChangeArrowheads="1"/>
          </p:cNvSpPr>
          <p:nvPr/>
        </p:nvSpPr>
        <p:spPr bwMode="auto">
          <a:xfrm>
            <a:off x="4155304" y="4841482"/>
            <a:ext cx="1424263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45000"/>
              </a:lnSpc>
            </a:pPr>
            <a:r>
              <a:rPr lang="fr-FR" sz="2800" b="1">
                <a:solidFill>
                  <a:srgbClr val="000099"/>
                </a:solidFill>
                <a:latin typeface="Tahoma"/>
                <a:cs typeface="Tahoma"/>
              </a:rPr>
              <a:t>10</a:t>
            </a:r>
            <a:r>
              <a:rPr lang="fr-FR" sz="2400" b="1" baseline="72000">
                <a:solidFill>
                  <a:srgbClr val="000099"/>
                </a:solidFill>
                <a:latin typeface="Tahoma"/>
                <a:cs typeface="Tahoma"/>
              </a:rPr>
              <a:t>-14</a:t>
            </a:r>
            <a:r>
              <a:rPr lang="fr-FR" sz="2400" b="1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lang="fr-FR" sz="2800" b="1">
                <a:solidFill>
                  <a:srgbClr val="000099"/>
                </a:solidFill>
                <a:latin typeface="Tahoma"/>
                <a:cs typeface="Tahoma"/>
              </a:rPr>
              <a:t>m</a:t>
            </a:r>
            <a:endParaRPr lang="fr-FR" sz="2400" b="1">
              <a:solidFill>
                <a:srgbClr val="000099"/>
              </a:solidFill>
              <a:latin typeface="Tahoma"/>
              <a:cs typeface="Tahoma"/>
            </a:endParaRPr>
          </a:p>
        </p:txBody>
      </p:sp>
      <p:grpSp>
        <p:nvGrpSpPr>
          <p:cNvPr id="81" name="Group 35"/>
          <p:cNvGrpSpPr>
            <a:grpSpLocks/>
          </p:cNvGrpSpPr>
          <p:nvPr/>
        </p:nvGrpSpPr>
        <p:grpSpPr bwMode="auto">
          <a:xfrm>
            <a:off x="718204" y="4666124"/>
            <a:ext cx="949325" cy="895350"/>
            <a:chOff x="432" y="1728"/>
            <a:chExt cx="2392" cy="2256"/>
          </a:xfrm>
        </p:grpSpPr>
        <p:grpSp>
          <p:nvGrpSpPr>
            <p:cNvPr id="82" name="Group 36"/>
            <p:cNvGrpSpPr>
              <a:grpSpLocks/>
            </p:cNvGrpSpPr>
            <p:nvPr/>
          </p:nvGrpSpPr>
          <p:grpSpPr bwMode="auto">
            <a:xfrm>
              <a:off x="1340" y="1728"/>
              <a:ext cx="659" cy="2256"/>
              <a:chOff x="1916" y="1392"/>
              <a:chExt cx="659" cy="2256"/>
            </a:xfrm>
          </p:grpSpPr>
          <p:sp>
            <p:nvSpPr>
              <p:cNvPr id="90" name="Oval 37"/>
              <p:cNvSpPr>
                <a:spLocks noChangeArrowheads="1"/>
              </p:cNvSpPr>
              <p:nvPr/>
            </p:nvSpPr>
            <p:spPr bwMode="auto">
              <a:xfrm rot="-4782129">
                <a:off x="1076" y="2232"/>
                <a:ext cx="2256" cy="576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1" name="Oval 38"/>
              <p:cNvSpPr>
                <a:spLocks noChangeArrowheads="1"/>
              </p:cNvSpPr>
              <p:nvPr/>
            </p:nvSpPr>
            <p:spPr bwMode="auto">
              <a:xfrm rot="-6172674">
                <a:off x="1118" y="2190"/>
                <a:ext cx="2256" cy="65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83" name="Oval 39"/>
            <p:cNvSpPr>
              <a:spLocks noChangeArrowheads="1"/>
            </p:cNvSpPr>
            <p:nvPr/>
          </p:nvSpPr>
          <p:spPr bwMode="auto">
            <a:xfrm rot="-1329760">
              <a:off x="432" y="2584"/>
              <a:ext cx="2392" cy="544"/>
            </a:xfrm>
            <a:prstGeom prst="ellipse">
              <a:avLst/>
            </a:prstGeom>
            <a:noFill/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fr-FR" sz="2400">
                <a:latin typeface="Times New Roman" charset="0"/>
              </a:endParaRPr>
            </a:p>
          </p:txBody>
        </p:sp>
        <p:sp>
          <p:nvSpPr>
            <p:cNvPr id="84" name="Oval 40"/>
            <p:cNvSpPr>
              <a:spLocks noChangeArrowheads="1"/>
            </p:cNvSpPr>
            <p:nvPr/>
          </p:nvSpPr>
          <p:spPr bwMode="auto">
            <a:xfrm>
              <a:off x="1587" y="2739"/>
              <a:ext cx="164" cy="156"/>
            </a:xfrm>
            <a:prstGeom prst="ellipse">
              <a:avLst/>
            </a:prstGeom>
            <a:solidFill>
              <a:schemeClr val="tx2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5" name="Oval 41"/>
            <p:cNvSpPr>
              <a:spLocks noChangeArrowheads="1"/>
            </p:cNvSpPr>
            <p:nvPr/>
          </p:nvSpPr>
          <p:spPr bwMode="auto">
            <a:xfrm rot="306568">
              <a:off x="514" y="2195"/>
              <a:ext cx="2310" cy="1322"/>
            </a:xfrm>
            <a:prstGeom prst="ellipse">
              <a:avLst/>
            </a:prstGeom>
            <a:noFill/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6" name="Oval 42"/>
            <p:cNvSpPr>
              <a:spLocks noChangeArrowheads="1"/>
            </p:cNvSpPr>
            <p:nvPr/>
          </p:nvSpPr>
          <p:spPr bwMode="auto">
            <a:xfrm>
              <a:off x="1916" y="1961"/>
              <a:ext cx="83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7" name="Oval 43"/>
            <p:cNvSpPr>
              <a:spLocks noChangeArrowheads="1"/>
            </p:cNvSpPr>
            <p:nvPr/>
          </p:nvSpPr>
          <p:spPr bwMode="auto">
            <a:xfrm>
              <a:off x="2247" y="2817"/>
              <a:ext cx="82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8" name="Oval 44"/>
            <p:cNvSpPr>
              <a:spLocks noChangeArrowheads="1"/>
            </p:cNvSpPr>
            <p:nvPr/>
          </p:nvSpPr>
          <p:spPr bwMode="auto">
            <a:xfrm>
              <a:off x="762" y="2350"/>
              <a:ext cx="82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" name="Oval 45"/>
            <p:cNvSpPr>
              <a:spLocks noChangeArrowheads="1"/>
            </p:cNvSpPr>
            <p:nvPr/>
          </p:nvSpPr>
          <p:spPr bwMode="auto">
            <a:xfrm>
              <a:off x="1968" y="3840"/>
              <a:ext cx="83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92" name="Group 63"/>
          <p:cNvGrpSpPr>
            <a:grpSpLocks/>
          </p:cNvGrpSpPr>
          <p:nvPr/>
        </p:nvGrpSpPr>
        <p:grpSpPr bwMode="auto">
          <a:xfrm>
            <a:off x="4114801" y="1277938"/>
            <a:ext cx="3354388" cy="3462339"/>
            <a:chOff x="2592" y="805"/>
            <a:chExt cx="2113" cy="2181"/>
          </a:xfrm>
        </p:grpSpPr>
        <p:grpSp>
          <p:nvGrpSpPr>
            <p:cNvPr id="93" name="Group 46"/>
            <p:cNvGrpSpPr>
              <a:grpSpLocks/>
            </p:cNvGrpSpPr>
            <p:nvPr/>
          </p:nvGrpSpPr>
          <p:grpSpPr bwMode="auto">
            <a:xfrm>
              <a:off x="2592" y="1864"/>
              <a:ext cx="2081" cy="1122"/>
              <a:chOff x="2592" y="2256"/>
              <a:chExt cx="2081" cy="1122"/>
            </a:xfrm>
          </p:grpSpPr>
          <p:sp>
            <p:nvSpPr>
              <p:cNvPr id="97" name="Line 47"/>
              <p:cNvSpPr>
                <a:spLocks noChangeShapeType="1"/>
              </p:cNvSpPr>
              <p:nvPr/>
            </p:nvSpPr>
            <p:spPr bwMode="auto">
              <a:xfrm>
                <a:off x="2592" y="2256"/>
                <a:ext cx="1104" cy="912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8" name="Text Box 48"/>
              <p:cNvSpPr txBox="1">
                <a:spLocks noChangeArrowheads="1"/>
              </p:cNvSpPr>
              <p:nvPr/>
            </p:nvSpPr>
            <p:spPr bwMode="auto">
              <a:xfrm>
                <a:off x="3627" y="3048"/>
                <a:ext cx="1046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fr-FR" sz="2800" b="1" dirty="0">
                    <a:solidFill>
                      <a:srgbClr val="000099"/>
                    </a:solidFill>
                    <a:latin typeface="Tahoma"/>
                    <a:cs typeface="Tahoma"/>
                  </a:rPr>
                  <a:t>Neutron</a:t>
                </a:r>
                <a:endParaRPr lang="fr-FR" sz="2400" b="1" dirty="0">
                  <a:solidFill>
                    <a:srgbClr val="000099"/>
                  </a:solidFill>
                  <a:latin typeface="Tahoma"/>
                  <a:cs typeface="Tahoma"/>
                </a:endParaRPr>
              </a:p>
            </p:txBody>
          </p:sp>
        </p:grpSp>
        <p:grpSp>
          <p:nvGrpSpPr>
            <p:cNvPr id="94" name="Group 49"/>
            <p:cNvGrpSpPr>
              <a:grpSpLocks/>
            </p:cNvGrpSpPr>
            <p:nvPr/>
          </p:nvGrpSpPr>
          <p:grpSpPr bwMode="auto">
            <a:xfrm>
              <a:off x="2736" y="805"/>
              <a:ext cx="1969" cy="627"/>
              <a:chOff x="2736" y="1197"/>
              <a:chExt cx="1969" cy="627"/>
            </a:xfrm>
          </p:grpSpPr>
          <p:sp>
            <p:nvSpPr>
              <p:cNvPr id="95" name="Line 50"/>
              <p:cNvSpPr>
                <a:spLocks noChangeShapeType="1"/>
              </p:cNvSpPr>
              <p:nvPr/>
            </p:nvSpPr>
            <p:spPr bwMode="auto">
              <a:xfrm flipV="1">
                <a:off x="2736" y="1392"/>
                <a:ext cx="1104" cy="432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6" name="Text Box 51"/>
              <p:cNvSpPr txBox="1">
                <a:spLocks noChangeArrowheads="1"/>
              </p:cNvSpPr>
              <p:nvPr/>
            </p:nvSpPr>
            <p:spPr bwMode="auto">
              <a:xfrm>
                <a:off x="3824" y="1197"/>
                <a:ext cx="881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fr-FR" sz="2800" b="1" dirty="0">
                    <a:solidFill>
                      <a:srgbClr val="000099"/>
                    </a:solidFill>
                    <a:latin typeface="Tahoma"/>
                    <a:cs typeface="Tahoma"/>
                  </a:rPr>
                  <a:t>Proton</a:t>
                </a:r>
                <a:endParaRPr lang="fr-FR" sz="2400" b="1" dirty="0">
                  <a:solidFill>
                    <a:srgbClr val="000099"/>
                  </a:solidFill>
                  <a:latin typeface="Tahoma"/>
                  <a:cs typeface="Tahoma"/>
                </a:endParaRPr>
              </a:p>
            </p:txBody>
          </p:sp>
        </p:grpSp>
      </p:grpSp>
      <p:grpSp>
        <p:nvGrpSpPr>
          <p:cNvPr id="99" name="Group 64"/>
          <p:cNvGrpSpPr>
            <a:grpSpLocks/>
          </p:cNvGrpSpPr>
          <p:nvPr/>
        </p:nvGrpSpPr>
        <p:grpSpPr bwMode="auto">
          <a:xfrm>
            <a:off x="3581400" y="1892301"/>
            <a:ext cx="5700713" cy="1746251"/>
            <a:chOff x="2256" y="1192"/>
            <a:chExt cx="3591" cy="1100"/>
          </a:xfrm>
        </p:grpSpPr>
        <p:grpSp>
          <p:nvGrpSpPr>
            <p:cNvPr id="100" name="Group 52"/>
            <p:cNvGrpSpPr>
              <a:grpSpLocks/>
            </p:cNvGrpSpPr>
            <p:nvPr/>
          </p:nvGrpSpPr>
          <p:grpSpPr bwMode="auto">
            <a:xfrm>
              <a:off x="2256" y="1192"/>
              <a:ext cx="432" cy="624"/>
              <a:chOff x="2256" y="1584"/>
              <a:chExt cx="432" cy="624"/>
            </a:xfrm>
          </p:grpSpPr>
          <p:sp>
            <p:nvSpPr>
              <p:cNvPr id="103" name="Line 53"/>
              <p:cNvSpPr>
                <a:spLocks noChangeShapeType="1"/>
              </p:cNvSpPr>
              <p:nvPr/>
            </p:nvSpPr>
            <p:spPr bwMode="auto">
              <a:xfrm flipV="1">
                <a:off x="2592" y="1872"/>
                <a:ext cx="96" cy="33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04" name="Line 54"/>
              <p:cNvSpPr>
                <a:spLocks noChangeShapeType="1"/>
              </p:cNvSpPr>
              <p:nvPr/>
            </p:nvSpPr>
            <p:spPr bwMode="auto">
              <a:xfrm>
                <a:off x="2256" y="1968"/>
                <a:ext cx="240" cy="192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05" name="Line 55"/>
              <p:cNvSpPr>
                <a:spLocks noChangeShapeType="1"/>
              </p:cNvSpPr>
              <p:nvPr/>
            </p:nvSpPr>
            <p:spPr bwMode="auto">
              <a:xfrm>
                <a:off x="2352" y="1584"/>
                <a:ext cx="288" cy="240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</p:grpSp>
        <p:sp>
          <p:nvSpPr>
            <p:cNvPr id="101" name="Line 57"/>
            <p:cNvSpPr>
              <a:spLocks noChangeShapeType="1"/>
            </p:cNvSpPr>
            <p:nvPr/>
          </p:nvSpPr>
          <p:spPr bwMode="auto">
            <a:xfrm>
              <a:off x="2720" y="1660"/>
              <a:ext cx="1031" cy="5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 b="1">
                <a:latin typeface="Tahoma"/>
                <a:cs typeface="Tahoma"/>
              </a:endParaRPr>
            </a:p>
          </p:txBody>
        </p:sp>
        <p:sp>
          <p:nvSpPr>
            <p:cNvPr id="102" name="Text Box 58"/>
            <p:cNvSpPr txBox="1">
              <a:spLocks noChangeArrowheads="1"/>
            </p:cNvSpPr>
            <p:nvPr/>
          </p:nvSpPr>
          <p:spPr bwMode="auto">
            <a:xfrm>
              <a:off x="3762" y="1962"/>
              <a:ext cx="208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800" b="1">
                  <a:solidFill>
                    <a:srgbClr val="009900"/>
                  </a:solidFill>
                  <a:latin typeface="Tahoma"/>
                  <a:cs typeface="Tahoma"/>
                </a:rPr>
                <a:t>Interaction forte</a:t>
              </a:r>
            </a:p>
          </p:txBody>
        </p:sp>
      </p:grpSp>
      <p:grpSp>
        <p:nvGrpSpPr>
          <p:cNvPr id="106" name="Group 3"/>
          <p:cNvGrpSpPr>
            <a:grpSpLocks/>
          </p:cNvGrpSpPr>
          <p:nvPr/>
        </p:nvGrpSpPr>
        <p:grpSpPr bwMode="auto">
          <a:xfrm>
            <a:off x="838200" y="2894013"/>
            <a:ext cx="990600" cy="935037"/>
            <a:chOff x="2315" y="1539"/>
            <a:chExt cx="2071" cy="2086"/>
          </a:xfrm>
        </p:grpSpPr>
        <p:sp>
          <p:nvSpPr>
            <p:cNvPr id="107" name="Oval 4"/>
            <p:cNvSpPr>
              <a:spLocks noChangeArrowheads="1"/>
            </p:cNvSpPr>
            <p:nvPr/>
          </p:nvSpPr>
          <p:spPr bwMode="auto">
            <a:xfrm>
              <a:off x="2315" y="1539"/>
              <a:ext cx="2071" cy="2086"/>
            </a:xfrm>
            <a:prstGeom prst="ellipse">
              <a:avLst/>
            </a:prstGeom>
            <a:noFill/>
            <a:ln w="19050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fr-FR" sz="2400">
                <a:latin typeface="Times New Roman" charset="0"/>
              </a:endParaRPr>
            </a:p>
          </p:txBody>
        </p:sp>
        <p:sp>
          <p:nvSpPr>
            <p:cNvPr id="108" name="Oval 5"/>
            <p:cNvSpPr>
              <a:spLocks noChangeArrowheads="1"/>
            </p:cNvSpPr>
            <p:nvPr/>
          </p:nvSpPr>
          <p:spPr bwMode="auto">
            <a:xfrm>
              <a:off x="2509" y="1845"/>
              <a:ext cx="496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9" name="Oval 6"/>
            <p:cNvSpPr>
              <a:spLocks noChangeArrowheads="1"/>
            </p:cNvSpPr>
            <p:nvPr/>
          </p:nvSpPr>
          <p:spPr bwMode="auto">
            <a:xfrm>
              <a:off x="2315" y="2185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0" name="Oval 7"/>
            <p:cNvSpPr>
              <a:spLocks noChangeArrowheads="1"/>
            </p:cNvSpPr>
            <p:nvPr/>
          </p:nvSpPr>
          <p:spPr bwMode="auto">
            <a:xfrm>
              <a:off x="2315" y="2524"/>
              <a:ext cx="496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1" name="Oval 8"/>
            <p:cNvSpPr>
              <a:spLocks noChangeArrowheads="1"/>
            </p:cNvSpPr>
            <p:nvPr/>
          </p:nvSpPr>
          <p:spPr bwMode="auto">
            <a:xfrm>
              <a:off x="3501" y="2465"/>
              <a:ext cx="496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2" name="Oval 9"/>
            <p:cNvSpPr>
              <a:spLocks noChangeArrowheads="1"/>
            </p:cNvSpPr>
            <p:nvPr/>
          </p:nvSpPr>
          <p:spPr bwMode="auto">
            <a:xfrm>
              <a:off x="3395" y="1584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3" name="Oval 10"/>
            <p:cNvSpPr>
              <a:spLocks noChangeArrowheads="1"/>
            </p:cNvSpPr>
            <p:nvPr/>
          </p:nvSpPr>
          <p:spPr bwMode="auto">
            <a:xfrm>
              <a:off x="2666" y="1660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4" name="Oval 11"/>
            <p:cNvSpPr>
              <a:spLocks noChangeArrowheads="1"/>
            </p:cNvSpPr>
            <p:nvPr/>
          </p:nvSpPr>
          <p:spPr bwMode="auto">
            <a:xfrm>
              <a:off x="2660" y="2216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5" name="Oval 12"/>
            <p:cNvSpPr>
              <a:spLocks noChangeArrowheads="1"/>
            </p:cNvSpPr>
            <p:nvPr/>
          </p:nvSpPr>
          <p:spPr bwMode="auto">
            <a:xfrm>
              <a:off x="3306" y="2874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6" name="Oval 13"/>
            <p:cNvSpPr>
              <a:spLocks noChangeArrowheads="1"/>
            </p:cNvSpPr>
            <p:nvPr/>
          </p:nvSpPr>
          <p:spPr bwMode="auto">
            <a:xfrm>
              <a:off x="3540" y="1904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7" name="Oval 14"/>
            <p:cNvSpPr>
              <a:spLocks noChangeArrowheads="1"/>
            </p:cNvSpPr>
            <p:nvPr/>
          </p:nvSpPr>
          <p:spPr bwMode="auto">
            <a:xfrm>
              <a:off x="2909" y="1929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8" name="Oval 15"/>
            <p:cNvSpPr>
              <a:spLocks noChangeArrowheads="1"/>
            </p:cNvSpPr>
            <p:nvPr/>
          </p:nvSpPr>
          <p:spPr bwMode="auto">
            <a:xfrm>
              <a:off x="3890" y="2216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9" name="Oval 16"/>
            <p:cNvSpPr>
              <a:spLocks noChangeArrowheads="1"/>
            </p:cNvSpPr>
            <p:nvPr/>
          </p:nvSpPr>
          <p:spPr bwMode="auto">
            <a:xfrm>
              <a:off x="3651" y="1767"/>
              <a:ext cx="496" cy="469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0" name="Oval 17"/>
            <p:cNvSpPr>
              <a:spLocks noChangeArrowheads="1"/>
            </p:cNvSpPr>
            <p:nvPr/>
          </p:nvSpPr>
          <p:spPr bwMode="auto">
            <a:xfrm>
              <a:off x="3005" y="1539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" name="Oval 18"/>
            <p:cNvSpPr>
              <a:spLocks noChangeArrowheads="1"/>
            </p:cNvSpPr>
            <p:nvPr/>
          </p:nvSpPr>
          <p:spPr bwMode="auto">
            <a:xfrm>
              <a:off x="3801" y="1958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" name="Oval 19"/>
            <p:cNvSpPr>
              <a:spLocks noChangeArrowheads="1"/>
            </p:cNvSpPr>
            <p:nvPr/>
          </p:nvSpPr>
          <p:spPr bwMode="auto">
            <a:xfrm>
              <a:off x="2509" y="2876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" name="Oval 20"/>
            <p:cNvSpPr>
              <a:spLocks noChangeArrowheads="1"/>
            </p:cNvSpPr>
            <p:nvPr/>
          </p:nvSpPr>
          <p:spPr bwMode="auto">
            <a:xfrm>
              <a:off x="3540" y="2091"/>
              <a:ext cx="495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" name="Oval 21"/>
            <p:cNvSpPr>
              <a:spLocks noChangeArrowheads="1"/>
            </p:cNvSpPr>
            <p:nvPr/>
          </p:nvSpPr>
          <p:spPr bwMode="auto">
            <a:xfrm>
              <a:off x="2704" y="2546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" name="Oval 22"/>
            <p:cNvSpPr>
              <a:spLocks noChangeArrowheads="1"/>
            </p:cNvSpPr>
            <p:nvPr/>
          </p:nvSpPr>
          <p:spPr bwMode="auto">
            <a:xfrm>
              <a:off x="3528" y="3014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" name="Oval 23"/>
            <p:cNvSpPr>
              <a:spLocks noChangeArrowheads="1"/>
            </p:cNvSpPr>
            <p:nvPr/>
          </p:nvSpPr>
          <p:spPr bwMode="auto">
            <a:xfrm>
              <a:off x="2811" y="3122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" name="Oval 24"/>
            <p:cNvSpPr>
              <a:spLocks noChangeArrowheads="1"/>
            </p:cNvSpPr>
            <p:nvPr/>
          </p:nvSpPr>
          <p:spPr bwMode="auto">
            <a:xfrm>
              <a:off x="3155" y="2560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" name="Oval 25"/>
            <p:cNvSpPr>
              <a:spLocks noChangeArrowheads="1"/>
            </p:cNvSpPr>
            <p:nvPr/>
          </p:nvSpPr>
          <p:spPr bwMode="auto">
            <a:xfrm>
              <a:off x="3155" y="3157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" name="Oval 26"/>
            <p:cNvSpPr>
              <a:spLocks noChangeArrowheads="1"/>
            </p:cNvSpPr>
            <p:nvPr/>
          </p:nvSpPr>
          <p:spPr bwMode="auto">
            <a:xfrm>
              <a:off x="2899" y="2314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" name="Oval 27"/>
            <p:cNvSpPr>
              <a:spLocks noChangeArrowheads="1"/>
            </p:cNvSpPr>
            <p:nvPr/>
          </p:nvSpPr>
          <p:spPr bwMode="auto">
            <a:xfrm>
              <a:off x="3890" y="2426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" name="Oval 28"/>
            <p:cNvSpPr>
              <a:spLocks noChangeArrowheads="1"/>
            </p:cNvSpPr>
            <p:nvPr/>
          </p:nvSpPr>
          <p:spPr bwMode="auto">
            <a:xfrm>
              <a:off x="3801" y="2726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2" name="Oval 29"/>
            <p:cNvSpPr>
              <a:spLocks noChangeArrowheads="1"/>
            </p:cNvSpPr>
            <p:nvPr/>
          </p:nvSpPr>
          <p:spPr bwMode="auto">
            <a:xfrm>
              <a:off x="3695" y="2840"/>
              <a:ext cx="495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3" name="Oval 30"/>
            <p:cNvSpPr>
              <a:spLocks noChangeArrowheads="1"/>
            </p:cNvSpPr>
            <p:nvPr/>
          </p:nvSpPr>
          <p:spPr bwMode="auto">
            <a:xfrm>
              <a:off x="3487" y="2611"/>
              <a:ext cx="495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" name="Oval 31"/>
            <p:cNvSpPr>
              <a:spLocks noChangeArrowheads="1"/>
            </p:cNvSpPr>
            <p:nvPr/>
          </p:nvSpPr>
          <p:spPr bwMode="auto">
            <a:xfrm>
              <a:off x="3305" y="1819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" name="Oval 32"/>
            <p:cNvSpPr>
              <a:spLocks noChangeArrowheads="1"/>
            </p:cNvSpPr>
            <p:nvPr/>
          </p:nvSpPr>
          <p:spPr bwMode="auto">
            <a:xfrm>
              <a:off x="2911" y="2782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" name="Oval 33"/>
            <p:cNvSpPr>
              <a:spLocks noChangeArrowheads="1"/>
            </p:cNvSpPr>
            <p:nvPr/>
          </p:nvSpPr>
          <p:spPr bwMode="auto">
            <a:xfrm>
              <a:off x="3196" y="2201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5254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37" name="Text Box 34"/>
          <p:cNvSpPr txBox="1">
            <a:spLocks noChangeArrowheads="1"/>
          </p:cNvSpPr>
          <p:nvPr/>
        </p:nvSpPr>
        <p:spPr bwMode="auto">
          <a:xfrm>
            <a:off x="685800" y="4570413"/>
            <a:ext cx="1028685" cy="47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45000"/>
              </a:lnSpc>
            </a:pPr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10</a:t>
            </a:r>
            <a:r>
              <a:rPr lang="fr-FR" b="1" baseline="72000" dirty="0">
                <a:solidFill>
                  <a:srgbClr val="000099"/>
                </a:solidFill>
                <a:latin typeface="Tahoma"/>
                <a:cs typeface="Tahoma"/>
              </a:rPr>
              <a:t>-15</a:t>
            </a:r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 m</a:t>
            </a:r>
          </a:p>
        </p:txBody>
      </p:sp>
      <p:grpSp>
        <p:nvGrpSpPr>
          <p:cNvPr id="138" name="Group 35"/>
          <p:cNvGrpSpPr>
            <a:grpSpLocks/>
          </p:cNvGrpSpPr>
          <p:nvPr/>
        </p:nvGrpSpPr>
        <p:grpSpPr bwMode="auto">
          <a:xfrm>
            <a:off x="838200" y="1370013"/>
            <a:ext cx="949325" cy="895350"/>
            <a:chOff x="432" y="1728"/>
            <a:chExt cx="2392" cy="2256"/>
          </a:xfrm>
        </p:grpSpPr>
        <p:grpSp>
          <p:nvGrpSpPr>
            <p:cNvPr id="139" name="Group 36"/>
            <p:cNvGrpSpPr>
              <a:grpSpLocks/>
            </p:cNvGrpSpPr>
            <p:nvPr/>
          </p:nvGrpSpPr>
          <p:grpSpPr bwMode="auto">
            <a:xfrm>
              <a:off x="1340" y="1728"/>
              <a:ext cx="659" cy="2256"/>
              <a:chOff x="1916" y="1392"/>
              <a:chExt cx="659" cy="2256"/>
            </a:xfrm>
          </p:grpSpPr>
          <p:sp>
            <p:nvSpPr>
              <p:cNvPr id="147" name="Oval 37"/>
              <p:cNvSpPr>
                <a:spLocks noChangeArrowheads="1"/>
              </p:cNvSpPr>
              <p:nvPr/>
            </p:nvSpPr>
            <p:spPr bwMode="auto">
              <a:xfrm rot="-4782129">
                <a:off x="1076" y="2232"/>
                <a:ext cx="2256" cy="576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 rot="-6172674">
                <a:off x="1118" y="2190"/>
                <a:ext cx="2256" cy="65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40" name="Oval 39"/>
            <p:cNvSpPr>
              <a:spLocks noChangeArrowheads="1"/>
            </p:cNvSpPr>
            <p:nvPr/>
          </p:nvSpPr>
          <p:spPr bwMode="auto">
            <a:xfrm rot="-1329760">
              <a:off x="432" y="2584"/>
              <a:ext cx="2392" cy="544"/>
            </a:xfrm>
            <a:prstGeom prst="ellipse">
              <a:avLst/>
            </a:prstGeom>
            <a:noFill/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fr-FR" sz="2400">
                <a:latin typeface="Times New Roman" charset="0"/>
              </a:endParaRPr>
            </a:p>
          </p:txBody>
        </p:sp>
        <p:sp>
          <p:nvSpPr>
            <p:cNvPr id="141" name="Oval 40"/>
            <p:cNvSpPr>
              <a:spLocks noChangeArrowheads="1"/>
            </p:cNvSpPr>
            <p:nvPr/>
          </p:nvSpPr>
          <p:spPr bwMode="auto">
            <a:xfrm>
              <a:off x="1587" y="2739"/>
              <a:ext cx="164" cy="156"/>
            </a:xfrm>
            <a:prstGeom prst="ellipse">
              <a:avLst/>
            </a:prstGeom>
            <a:solidFill>
              <a:schemeClr val="tx2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2" name="Oval 41"/>
            <p:cNvSpPr>
              <a:spLocks noChangeArrowheads="1"/>
            </p:cNvSpPr>
            <p:nvPr/>
          </p:nvSpPr>
          <p:spPr bwMode="auto">
            <a:xfrm rot="306568">
              <a:off x="514" y="2195"/>
              <a:ext cx="2310" cy="1322"/>
            </a:xfrm>
            <a:prstGeom prst="ellipse">
              <a:avLst/>
            </a:prstGeom>
            <a:noFill/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3" name="Oval 42"/>
            <p:cNvSpPr>
              <a:spLocks noChangeArrowheads="1"/>
            </p:cNvSpPr>
            <p:nvPr/>
          </p:nvSpPr>
          <p:spPr bwMode="auto">
            <a:xfrm>
              <a:off x="1916" y="1961"/>
              <a:ext cx="83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Oval 43"/>
            <p:cNvSpPr>
              <a:spLocks noChangeArrowheads="1"/>
            </p:cNvSpPr>
            <p:nvPr/>
          </p:nvSpPr>
          <p:spPr bwMode="auto">
            <a:xfrm>
              <a:off x="2247" y="2817"/>
              <a:ext cx="82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5" name="Oval 44"/>
            <p:cNvSpPr>
              <a:spLocks noChangeArrowheads="1"/>
            </p:cNvSpPr>
            <p:nvPr/>
          </p:nvSpPr>
          <p:spPr bwMode="auto">
            <a:xfrm>
              <a:off x="762" y="2350"/>
              <a:ext cx="82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6" name="Oval 45"/>
            <p:cNvSpPr>
              <a:spLocks noChangeArrowheads="1"/>
            </p:cNvSpPr>
            <p:nvPr/>
          </p:nvSpPr>
          <p:spPr bwMode="auto">
            <a:xfrm>
              <a:off x="1968" y="3840"/>
              <a:ext cx="83" cy="78"/>
            </a:xfrm>
            <a:prstGeom prst="ellipse">
              <a:avLst/>
            </a:prstGeom>
            <a:solidFill>
              <a:schemeClr val="folHlink"/>
            </a:solidFill>
            <a:ln w="3175" cap="flat" cmpd="sng" algn="ctr">
              <a:solidFill>
                <a:schemeClr val="tx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9" name="Group 53"/>
          <p:cNvGrpSpPr>
            <a:grpSpLocks/>
          </p:cNvGrpSpPr>
          <p:nvPr/>
        </p:nvGrpSpPr>
        <p:grpSpPr bwMode="auto">
          <a:xfrm>
            <a:off x="838200" y="1827213"/>
            <a:ext cx="990600" cy="1524000"/>
            <a:chOff x="528" y="1536"/>
            <a:chExt cx="624" cy="960"/>
          </a:xfrm>
        </p:grpSpPr>
        <p:sp>
          <p:nvSpPr>
            <p:cNvPr id="150" name="Line 54"/>
            <p:cNvSpPr>
              <a:spLocks noChangeShapeType="1"/>
            </p:cNvSpPr>
            <p:nvPr/>
          </p:nvSpPr>
          <p:spPr bwMode="auto">
            <a:xfrm flipH="1">
              <a:off x="528" y="1536"/>
              <a:ext cx="288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Line 55"/>
            <p:cNvSpPr>
              <a:spLocks noChangeShapeType="1"/>
            </p:cNvSpPr>
            <p:nvPr/>
          </p:nvSpPr>
          <p:spPr bwMode="auto">
            <a:xfrm>
              <a:off x="864" y="1536"/>
              <a:ext cx="288" cy="96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52" name="Text Box 56"/>
          <p:cNvSpPr txBox="1">
            <a:spLocks noChangeArrowheads="1"/>
          </p:cNvSpPr>
          <p:nvPr/>
        </p:nvSpPr>
        <p:spPr bwMode="auto">
          <a:xfrm>
            <a:off x="6138863" y="1489075"/>
            <a:ext cx="2309346" cy="140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800" b="1" dirty="0">
                <a:solidFill>
                  <a:srgbClr val="000099"/>
                </a:solidFill>
                <a:latin typeface="Tahoma"/>
                <a:cs typeface="Tahoma"/>
              </a:rPr>
              <a:t>Proton :</a:t>
            </a:r>
          </a:p>
          <a:p>
            <a:pPr>
              <a:spcBef>
                <a:spcPct val="20000"/>
              </a:spcBef>
            </a:pPr>
            <a:r>
              <a:rPr lang="fr-FR" sz="2400" b="1" dirty="0">
                <a:solidFill>
                  <a:srgbClr val="000099"/>
                </a:solidFill>
                <a:latin typeface="Tahoma"/>
                <a:cs typeface="Tahoma"/>
              </a:rPr>
              <a:t>2 quarks up</a:t>
            </a:r>
          </a:p>
          <a:p>
            <a:pPr>
              <a:spcBef>
                <a:spcPct val="20000"/>
              </a:spcBef>
            </a:pPr>
            <a:r>
              <a:rPr lang="fr-FR" sz="2400" b="1" dirty="0">
                <a:solidFill>
                  <a:srgbClr val="000099"/>
                </a:solidFill>
                <a:latin typeface="Tahoma"/>
                <a:cs typeface="Tahoma"/>
              </a:rPr>
              <a:t>1 quark down</a:t>
            </a:r>
          </a:p>
        </p:txBody>
      </p:sp>
      <p:sp>
        <p:nvSpPr>
          <p:cNvPr id="153" name="Text Box 57"/>
          <p:cNvSpPr txBox="1">
            <a:spLocks noChangeArrowheads="1"/>
          </p:cNvSpPr>
          <p:nvPr/>
        </p:nvSpPr>
        <p:spPr bwMode="auto">
          <a:xfrm>
            <a:off x="6143625" y="3824288"/>
            <a:ext cx="2563923" cy="140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800" b="1" dirty="0">
                <a:solidFill>
                  <a:srgbClr val="000099"/>
                </a:solidFill>
                <a:latin typeface="Tahoma"/>
                <a:cs typeface="Tahoma"/>
              </a:rPr>
              <a:t>Neutron :</a:t>
            </a:r>
          </a:p>
          <a:p>
            <a:pPr>
              <a:spcBef>
                <a:spcPct val="20000"/>
              </a:spcBef>
            </a:pPr>
            <a:r>
              <a:rPr lang="fr-FR" sz="2400" b="1" dirty="0">
                <a:solidFill>
                  <a:srgbClr val="000099"/>
                </a:solidFill>
                <a:latin typeface="Tahoma"/>
                <a:cs typeface="Tahoma"/>
              </a:rPr>
              <a:t>1 quark up</a:t>
            </a:r>
          </a:p>
          <a:p>
            <a:pPr>
              <a:spcBef>
                <a:spcPct val="20000"/>
              </a:spcBef>
            </a:pPr>
            <a:r>
              <a:rPr lang="fr-FR" sz="2400" b="1" dirty="0">
                <a:solidFill>
                  <a:srgbClr val="000099"/>
                </a:solidFill>
                <a:latin typeface="Tahoma"/>
                <a:cs typeface="Tahoma"/>
              </a:rPr>
              <a:t>2 quarks down</a:t>
            </a:r>
          </a:p>
        </p:txBody>
      </p:sp>
      <p:grpSp>
        <p:nvGrpSpPr>
          <p:cNvPr id="154" name="Group 87"/>
          <p:cNvGrpSpPr>
            <a:grpSpLocks/>
          </p:cNvGrpSpPr>
          <p:nvPr/>
        </p:nvGrpSpPr>
        <p:grpSpPr bwMode="auto">
          <a:xfrm>
            <a:off x="1265238" y="1446213"/>
            <a:ext cx="4373562" cy="3962400"/>
            <a:chOff x="797" y="911"/>
            <a:chExt cx="2755" cy="2496"/>
          </a:xfrm>
        </p:grpSpPr>
        <p:sp>
          <p:nvSpPr>
            <p:cNvPr id="155" name="Line 48"/>
            <p:cNvSpPr>
              <a:spLocks noChangeShapeType="1"/>
            </p:cNvSpPr>
            <p:nvPr/>
          </p:nvSpPr>
          <p:spPr bwMode="auto">
            <a:xfrm>
              <a:off x="816" y="2111"/>
              <a:ext cx="1983" cy="1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6" name="Line 49"/>
            <p:cNvSpPr>
              <a:spLocks noChangeShapeType="1"/>
            </p:cNvSpPr>
            <p:nvPr/>
          </p:nvSpPr>
          <p:spPr bwMode="auto">
            <a:xfrm>
              <a:off x="864" y="2015"/>
              <a:ext cx="225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7" name="Line 51"/>
            <p:cNvSpPr>
              <a:spLocks noChangeShapeType="1"/>
            </p:cNvSpPr>
            <p:nvPr/>
          </p:nvSpPr>
          <p:spPr bwMode="auto">
            <a:xfrm flipV="1">
              <a:off x="797" y="1871"/>
              <a:ext cx="2230" cy="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8" name="Line 52"/>
            <p:cNvSpPr>
              <a:spLocks noChangeShapeType="1"/>
            </p:cNvSpPr>
            <p:nvPr/>
          </p:nvSpPr>
          <p:spPr bwMode="auto">
            <a:xfrm flipV="1">
              <a:off x="797" y="941"/>
              <a:ext cx="2064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Oval 59"/>
            <p:cNvSpPr>
              <a:spLocks noChangeArrowheads="1"/>
            </p:cNvSpPr>
            <p:nvPr/>
          </p:nvSpPr>
          <p:spPr bwMode="auto">
            <a:xfrm>
              <a:off x="2544" y="911"/>
              <a:ext cx="1008" cy="96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0" name="Oval 60"/>
            <p:cNvSpPr>
              <a:spLocks noChangeArrowheads="1"/>
            </p:cNvSpPr>
            <p:nvPr/>
          </p:nvSpPr>
          <p:spPr bwMode="auto">
            <a:xfrm>
              <a:off x="3024" y="1583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1" name="Oval 61"/>
            <p:cNvSpPr>
              <a:spLocks noChangeArrowheads="1"/>
            </p:cNvSpPr>
            <p:nvPr/>
          </p:nvSpPr>
          <p:spPr bwMode="auto">
            <a:xfrm>
              <a:off x="3216" y="1151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CC00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2" name="Oval 62"/>
            <p:cNvSpPr>
              <a:spLocks noChangeArrowheads="1"/>
            </p:cNvSpPr>
            <p:nvPr/>
          </p:nvSpPr>
          <p:spPr bwMode="auto">
            <a:xfrm>
              <a:off x="2736" y="1247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CC00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3" name="Oval 68"/>
            <p:cNvSpPr>
              <a:spLocks noChangeArrowheads="1"/>
            </p:cNvSpPr>
            <p:nvPr/>
          </p:nvSpPr>
          <p:spPr bwMode="auto">
            <a:xfrm>
              <a:off x="2544" y="2447"/>
              <a:ext cx="1008" cy="960"/>
            </a:xfrm>
            <a:prstGeom prst="ellipse">
              <a:avLst/>
            </a:prstGeom>
            <a:solidFill>
              <a:srgbClr val="E7191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4" name="Oval 69"/>
            <p:cNvSpPr>
              <a:spLocks noChangeArrowheads="1"/>
            </p:cNvSpPr>
            <p:nvPr/>
          </p:nvSpPr>
          <p:spPr bwMode="auto">
            <a:xfrm>
              <a:off x="2736" y="2975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5" name="Oval 70"/>
            <p:cNvSpPr>
              <a:spLocks noChangeArrowheads="1"/>
            </p:cNvSpPr>
            <p:nvPr/>
          </p:nvSpPr>
          <p:spPr bwMode="auto">
            <a:xfrm>
              <a:off x="3168" y="2975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6" name="Oval 71"/>
            <p:cNvSpPr>
              <a:spLocks noChangeArrowheads="1"/>
            </p:cNvSpPr>
            <p:nvPr/>
          </p:nvSpPr>
          <p:spPr bwMode="auto">
            <a:xfrm>
              <a:off x="2976" y="2639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CC00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7" name="Group 85"/>
          <p:cNvGrpSpPr>
            <a:grpSpLocks/>
          </p:cNvGrpSpPr>
          <p:nvPr/>
        </p:nvGrpSpPr>
        <p:grpSpPr bwMode="auto">
          <a:xfrm>
            <a:off x="4538665" y="1984375"/>
            <a:ext cx="3514726" cy="2862263"/>
            <a:chOff x="2859" y="1250"/>
            <a:chExt cx="2214" cy="1803"/>
          </a:xfrm>
        </p:grpSpPr>
        <p:grpSp>
          <p:nvGrpSpPr>
            <p:cNvPr id="168" name="Group 83"/>
            <p:cNvGrpSpPr>
              <a:grpSpLocks/>
            </p:cNvGrpSpPr>
            <p:nvPr/>
          </p:nvGrpSpPr>
          <p:grpSpPr bwMode="auto">
            <a:xfrm>
              <a:off x="2865" y="1250"/>
              <a:ext cx="396" cy="342"/>
              <a:chOff x="2865" y="1250"/>
              <a:chExt cx="396" cy="342"/>
            </a:xfrm>
          </p:grpSpPr>
          <p:sp>
            <p:nvSpPr>
              <p:cNvPr id="177" name="Line 64"/>
              <p:cNvSpPr>
                <a:spLocks noChangeShapeType="1"/>
              </p:cNvSpPr>
              <p:nvPr/>
            </p:nvSpPr>
            <p:spPr bwMode="auto">
              <a:xfrm>
                <a:off x="2865" y="1388"/>
                <a:ext cx="171" cy="204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78" name="Line 65"/>
              <p:cNvSpPr>
                <a:spLocks noChangeShapeType="1"/>
              </p:cNvSpPr>
              <p:nvPr/>
            </p:nvSpPr>
            <p:spPr bwMode="auto">
              <a:xfrm flipV="1">
                <a:off x="3141" y="1304"/>
                <a:ext cx="120" cy="270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79" name="Line 66"/>
              <p:cNvSpPr>
                <a:spLocks noChangeShapeType="1"/>
              </p:cNvSpPr>
              <p:nvPr/>
            </p:nvSpPr>
            <p:spPr bwMode="auto">
              <a:xfrm flipV="1">
                <a:off x="2892" y="1250"/>
                <a:ext cx="315" cy="48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</p:grpSp>
        <p:grpSp>
          <p:nvGrpSpPr>
            <p:cNvPr id="169" name="Group 84"/>
            <p:cNvGrpSpPr>
              <a:grpSpLocks/>
            </p:cNvGrpSpPr>
            <p:nvPr/>
          </p:nvGrpSpPr>
          <p:grpSpPr bwMode="auto">
            <a:xfrm>
              <a:off x="2859" y="2786"/>
              <a:ext cx="336" cy="267"/>
              <a:chOff x="2859" y="2786"/>
              <a:chExt cx="336" cy="267"/>
            </a:xfrm>
          </p:grpSpPr>
          <p:sp>
            <p:nvSpPr>
              <p:cNvPr id="174" name="Line 73"/>
              <p:cNvSpPr>
                <a:spLocks noChangeShapeType="1"/>
              </p:cNvSpPr>
              <p:nvPr/>
            </p:nvSpPr>
            <p:spPr bwMode="auto">
              <a:xfrm flipV="1">
                <a:off x="2859" y="2786"/>
                <a:ext cx="131" cy="189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75" name="Line 74"/>
              <p:cNvSpPr>
                <a:spLocks noChangeShapeType="1"/>
              </p:cNvSpPr>
              <p:nvPr/>
            </p:nvSpPr>
            <p:spPr bwMode="auto">
              <a:xfrm>
                <a:off x="3085" y="2786"/>
                <a:ext cx="110" cy="186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76" name="Line 75"/>
              <p:cNvSpPr>
                <a:spLocks noChangeShapeType="1"/>
              </p:cNvSpPr>
              <p:nvPr/>
            </p:nvSpPr>
            <p:spPr bwMode="auto">
              <a:xfrm>
                <a:off x="2913" y="3053"/>
                <a:ext cx="225" cy="0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</p:grpSp>
        <p:grpSp>
          <p:nvGrpSpPr>
            <p:cNvPr id="170" name="Group 76"/>
            <p:cNvGrpSpPr>
              <a:grpSpLocks/>
            </p:cNvGrpSpPr>
            <p:nvPr/>
          </p:nvGrpSpPr>
          <p:grpSpPr bwMode="auto">
            <a:xfrm>
              <a:off x="2988" y="1436"/>
              <a:ext cx="2085" cy="1440"/>
              <a:chOff x="2976" y="1824"/>
              <a:chExt cx="2085" cy="1440"/>
            </a:xfrm>
          </p:grpSpPr>
          <p:sp>
            <p:nvSpPr>
              <p:cNvPr id="171" name="Line 77"/>
              <p:cNvSpPr>
                <a:spLocks noChangeShapeType="1"/>
              </p:cNvSpPr>
              <p:nvPr/>
            </p:nvSpPr>
            <p:spPr bwMode="auto">
              <a:xfrm>
                <a:off x="3216" y="1824"/>
                <a:ext cx="240" cy="528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72" name="Line 78"/>
              <p:cNvSpPr>
                <a:spLocks noChangeShapeType="1"/>
              </p:cNvSpPr>
              <p:nvPr/>
            </p:nvSpPr>
            <p:spPr bwMode="auto">
              <a:xfrm flipV="1">
                <a:off x="3168" y="2688"/>
                <a:ext cx="288" cy="576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b="1">
                  <a:latin typeface="Tahoma"/>
                  <a:cs typeface="Tahoma"/>
                </a:endParaRPr>
              </a:p>
            </p:txBody>
          </p:sp>
          <p:sp>
            <p:nvSpPr>
              <p:cNvPr id="173" name="Text Box 79"/>
              <p:cNvSpPr txBox="1">
                <a:spLocks noChangeArrowheads="1"/>
              </p:cNvSpPr>
              <p:nvPr/>
            </p:nvSpPr>
            <p:spPr bwMode="auto">
              <a:xfrm>
                <a:off x="2976" y="2346"/>
                <a:ext cx="2085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fr-FR" sz="2800" b="1" dirty="0">
                    <a:solidFill>
                      <a:srgbClr val="009900"/>
                    </a:solidFill>
                    <a:latin typeface="Tahoma"/>
                    <a:cs typeface="Tahoma"/>
                  </a:rPr>
                  <a:t>Interaction forte</a:t>
                </a:r>
              </a:p>
            </p:txBody>
          </p:sp>
        </p:grpSp>
      </p:grpSp>
      <p:cxnSp>
        <p:nvCxnSpPr>
          <p:cNvPr id="183" name="Straight Arrow Connector 182"/>
          <p:cNvCxnSpPr>
            <a:endCxn id="184" idx="1"/>
          </p:cNvCxnSpPr>
          <p:nvPr/>
        </p:nvCxnSpPr>
        <p:spPr>
          <a:xfrm flipV="1">
            <a:off x="1460104" y="1005471"/>
            <a:ext cx="4512071" cy="45701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5972175" y="682305"/>
            <a:ext cx="288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99"/>
                </a:solidFill>
                <a:latin typeface="Tahoma"/>
                <a:cs typeface="Tahoma"/>
              </a:rPr>
              <a:t>Electron (première particule découverte)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4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05 0.04352 L 5.83333E-6 -4.07407E-6 " pathEditMode="relative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5 -0.01089 C 0.0151 -0.01228 0.02586 -0.01644 0.03072 -0.02038 C 0.03384 -0.02339 0.0413 -0.02663 0.0413 -0.02663 C 0.05362 -0.03798 0.0675 -0.03636 0.08243 -0.03752 C 0.10325 -0.04238 0.12338 -0.04447 0.14472 -0.04539 C 0.15878 -0.04447 0.16953 -0.04215 0.18359 -0.04076 C 0.19487 -0.03706 0.20649 -0.03428 0.21777 -0.02988 C 0.22194 -0.02617 0.2261 -0.0264 0.23061 -0.02339 C 0.23391 -0.02131 0.23755 -0.0176 0.2412 -0.01552 C 0.2471 -0.01251 0.25387 -0.01158 0.26011 -0.00927 C 0.2648 -0.0051 0.26827 3.83048E-6 0.27295 0.00324 C 0.27417 0.00394 0.27521 0.00532 0.2766 0.00625 C 0.27868 0.00741 0.28354 0.00949 0.28354 0.00949 C 0.28822 0.02154 0.30228 0.02848 0.31182 0.03312 C 0.3146 0.04053 0.31546 0.04006 0.32119 0.04238 C 0.32709 0.04747 0.32397 0.044 0.32952 0.05512 C 0.33091 0.05813 0.33421 0.06438 0.33421 0.06438 C 0.33629 0.07272 0.33698 0.06739 0.34115 0.0755 C 0.34271 0.07851 0.346 0.08476 0.346 0.08476 C 0.34774 0.09287 0.3493 0.10282 0.35295 0.11 C 0.35208 0.12784 0.35381 0.14011 0.34705 0.154 C 0.3441 0.16651 0.3401 0.19337 0.32952 0.19778 C 0.32501 0.20171 0.32032 0.20356 0.31529 0.20565 C 0.31442 0.20727 0.31408 0.20912 0.31304 0.21051 C 0.31199 0.21144 0.31026 0.21051 0.30939 0.2119 C 0.30835 0.21306 0.30922 0.21538 0.30835 0.21677 C 0.30644 0.21908 0.30332 0.21931 0.30124 0.2214 C 0.29811 0.22719 0.29534 0.22742 0.29065 0.23089 C 0.28631 0.24178 0.28041 0.23969 0.2707 0.24178 C 0.25352 0.24502 0.23669 0.25174 0.22003 0.25752 C 0.21187 0.2654 0.20649 0.26563 0.1966 0.26702 C 0.18706 0.26563 0.18047 0.26401 0.17179 0.26077 C 0.14854 0.26216 0.14403 0.26355 0.12008 0.26216 C 0.10707 0.25822 0.09752 0.25567 0.08364 0.25451 C 0.07687 0.24849 0.07045 0.2478 0.06247 0.24664 C 0.0597 0.24525 0.05657 0.24502 0.05414 0.2434 C 0.05154 0.24155 0.0472 0.23715 0.0472 0.23715 C 0.04269 0.22881 0.0472 0.23506 0.04009 0.23089 C 0.0387 0.22997 0.03783 0.22834 0.03662 0.22765 C 0.02794 0.22256 0.01961 0.22047 0.0118 0.21352 C 0.01094 0.2119 0.01059 0.20982 0.00955 0.20889 C 0.00851 0.20773 0.00677 0.20843 0.0059 0.20727 C 0.00504 0.20611 0.00538 0.2038 0.00486 0.20264 C 0.00209 0.19731 -0.00086 0.19407 -0.00468 0.19152 C -0.00711 0.1899 -0.00937 0.18851 -0.01162 0.18689 C -0.01422 0.18504 -0.01874 0.18064 -0.01874 0.18064 C -0.02012 0.17554 -0.02394 0.16396 -0.02706 0.16188 C -0.02863 0.16072 -0.03036 0.15979 -0.03175 0.15864 C -0.03574 0.1547 -0.03713 0.1496 -0.04112 0.14613 C -0.04424 0.13362 -0.05049 0.12436 -0.05292 0.11162 C -0.05205 0.09819 -0.05049 0.08198 -0.04702 0.06924 C -0.04563 0.06322 -0.04338 0.05813 -0.04233 0.05187 C -0.04095 0.04261 -0.04147 0.03474 -0.03401 0.03149 C -0.0262 0.02408 -0.01631 0.01968 -0.00815 0.01274 C -0.00468 -0.00139 -0.00815 0.00579 -4.08294E-6 3.83048E-6 " pathEditMode="relative" ptsTypes="ffffffffffffffffffffffffffffffffffffffffffffffffffffffA">
                                      <p:cBhvr>
                                        <p:cTn id="8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0301 C -0.0184 0.00695 -0.02221 0.01436 -0.03176 0.01714 C -0.03991 0.02409 -0.0302 0.01668 -0.04477 0.022 C -0.04946 0.02363 -0.05293 0.02942 -0.05657 0.03289 C -0.05883 0.03474 -0.0616 0.03544 -0.06369 0.03752 C -0.06403 0.03775 -0.06802 0.04678 -0.06837 0.04702 C -0.07531 0.05003 -0.08364 0.04864 -0.09058 0.05165 C -0.09631 0.05651 -0.10203 0.06138 -0.10828 0.06439 C -0.11661 0.07527 -0.12719 0.0755 -0.13778 0.0799 C -0.14142 0.08129 -0.1494 0.08847 -0.15183 0.0894 C -0.15808 0.09102 -0.16433 0.09148 -0.17057 0.09264 C -0.17561 0.09449 -0.17994 0.09889 -0.1848 0.10028 C -0.18949 0.10144 -0.19886 0.10352 -0.19886 0.10352 C -0.21066 0.11371 -0.22662 0.11603 -0.23998 0.11765 C -0.25733 0.12529 -0.27902 0.12854 -0.29412 0.11441 C -0.30002 0.1026 -0.29638 0.10653 -0.30471 0.1019 C -0.30262 0.0887 -0.29707 0.06369 -0.28822 0.05651 C -0.28354 0.04632 -0.27816 0.04146 -0.26948 0.03752 C -0.26462 0.02803 -0.25334 0.02803 -0.24588 0.022 C -0.24259 0.01459 -0.23599 0.01436 -0.23061 0.00927 C -0.22471 0.00348 -0.22471 -0.00416 -0.21656 -0.00787 C -0.20667 -0.0125 -0.19712 -0.01922 -0.18706 -0.02362 C -0.18289 -0.03242 -0.1737 -0.03219 -0.1671 -0.03774 C -0.16502 -0.04631 -0.15791 -0.04608 -0.15183 -0.04724 C -0.14437 -0.05396 -0.13743 -0.05558 -0.12824 -0.0565 C -0.12234 -0.05836 -0.11609 -0.06021 -0.11071 -0.06438 C -0.10828 -0.06646 -0.10637 -0.06947 -0.1036 -0.07063 C -0.10134 -0.07179 -0.09648 -0.07387 -0.09648 -0.07387 C -0.09284 -0.07758 -0.08902 -0.0792 -0.08485 -0.08175 C -0.08243 -0.0836 -0.08034 -0.08661 -0.07774 -0.088 C -0.07097 -0.0924 -0.06282 -0.09425 -0.05536 -0.09587 C -0.04772 -0.09958 -0.04182 -0.10027 -0.03297 -0.10213 C -0.02534 -0.10583 -0.01753 -0.10907 -0.00955 -0.11162 C 1.68662E-6 -0.11973 0.01232 -0.11973 0.02342 -0.12089 C 0.03245 -0.12529 0.03939 -0.12366 0.04928 -0.12251 C 0.04945 -0.12251 0.05743 -0.12065 0.05882 -0.1195 C 0.07097 -0.11046 0.06108 -0.11486 0.06941 -0.11162 C 0.07166 -0.10954 0.07652 -0.10931 0.07635 -0.10537 C 0.07461 -0.0836 0.076 -0.08893 0.06455 -0.0785 C 0.05674 -0.06299 0.06802 -0.08476 0.05882 -0.07063 C 0.05518 -0.0653 0.0524 -0.05789 0.04928 -0.05187 C 0.04771 -0.04539 0.0465 -0.04191 0.04234 -0.03774 C 0.03991 -0.02871 0.04303 -0.03728 0.03644 -0.02987 C 0.03522 -0.02871 0.03505 -0.02663 0.03401 -0.02524 C 0.03192 -0.02315 0.02897 -0.02269 0.02689 -0.02061 C 0.0229 -0.01737 0.02013 -0.01296 0.01631 -0.00949 C 0.01301 -0.00301 0.0059 -4.02964E-6 1.68662E-6 -4.02964E-6 " pathEditMode="relative" ptsTypes="ffffffffffffffffffffffffffffffffffffffffffffffA">
                                      <p:cBhvr>
                                        <p:cTn id="8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264E-6 4.39555E-6 C 0.00035 0.01922 0.00208 0.06392 4.79264E-6 0.10051 C -0.00208 0.1371 -0.00607 0.17717 -0.01302 0.21978 C -0.01996 0.26239 -0.03089 0.32052 -0.0413 0.35641 C -0.05171 0.39231 -0.06629 0.4201 -0.07531 0.43492 C -0.08433 0.44974 -0.08902 0.44951 -0.09526 0.44604 C -0.10151 0.44257 -0.1088 0.43261 -0.11296 0.41454 C -0.11713 0.39648 -0.12025 0.37124 -0.12008 0.33766 C -0.1199 0.30408 -0.118 0.26355 -0.11175 0.21352 C -0.1055 0.1635 -0.09388 0.08268 -0.08242 0.03775 C -0.07097 -0.00718 -0.05397 -0.03891 -0.04356 -0.05651 C -0.03314 -0.07411 -0.02707 -0.07434 -0.02013 -0.06739 C -0.01319 -0.06044 -0.00555 -0.02779 -0.00243 -0.01552 C 0.00069 -0.00324 -0.00035 -0.01922 4.79264E-6 4.39555E-6 Z " pathEditMode="relative" ptsTypes="aaaaaaaaaaaaaa">
                                      <p:cBhvr>
                                        <p:cTn id="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9866E-6 -3.36267E-6 C -0.00226 0.00348 -0.00434 0.01228 -0.00816 0.01413 C -0.01198 0.01598 -0.01493 0.02038 -0.02343 0.01089 C -0.03193 0.00139 -0.04564 -0.01042 -0.05883 -0.04238 C -0.07202 -0.07434 -0.09215 -0.13594 -0.10238 -0.18064 C -0.11262 -0.22533 -0.11644 -0.27026 -0.11991 -0.31102 C -0.12338 -0.35178 -0.1239 -0.39879 -0.12355 -0.42566 C -0.12321 -0.45252 -0.12095 -0.46109 -0.11765 -0.47267 C -0.11436 -0.48425 -0.10932 -0.4912 -0.10342 -0.49467 C -0.09752 -0.49814 -0.08902 -0.49791 -0.08225 -0.49305 C -0.07549 -0.48819 -0.06976 -0.47753 -0.0623 -0.4648 C -0.05484 -0.45206 -0.04824 -0.4509 -0.03766 -0.41616 C -0.02708 -0.38142 -0.00781 -0.30245 0.00121 -0.2559 C 0.01023 -0.20935 0.01388 -0.16952 0.01648 -0.13663 C 0.01908 -0.10375 0.01821 -0.0799 0.01648 -0.05813 C 0.01474 -0.03636 0.00867 -0.0169 0.00589 -0.00648 C 0.00312 0.00394 0.00225 -0.00347 -7.89866E-6 -3.36267E-6 Z " pathEditMode="relative" ptsTypes="aaaaaaaaaaaaaaaaa">
                                      <p:cBhvr>
                                        <p:cTn id="92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5485E-6 9.35618E-7 C -0.004 -0.00069 -0.00833 0.00046 -0.0118 -0.00162 C -0.01302 -0.00255 -0.01146 -0.00533 -0.01059 -0.00648 C -0.0092 -0.00903 -0.00591 -0.01019 -0.00365 -0.01112 C 0.00451 -0.00926 0.00555 -0.00834 0.00936 0.00139 C 0.00746 0.01089 0.00711 0.02061 -0.00833 0.00625 C -0.01111 0.00371 -0.00781 -0.00231 -0.00712 -0.00648 C -0.00695 -0.0081 -0.00695 -0.01019 -0.00591 -0.01112 C -0.004 -0.0132 0.00104 -0.01436 0.00104 -0.01436 C 0.00624 -0.01204 0.00867 -0.00556 0.01058 0.00139 C 0.00815 0.00232 0.00572 0.00347 0.00346 0.00463 C 0.00225 0.0051 -5.35485E-6 0.00625 -5.35485E-6 0.00625 C -0.00139 0.0007 -0.00226 0.00232 -5.35485E-6 9.35618E-7 Z " pathEditMode="relative" ptsTypes="fffffffffffff">
                                      <p:cBhvr>
                                        <p:cTn id="9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3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1" grpId="1"/>
      <p:bldP spid="26" grpId="0" animBg="1"/>
      <p:bldP spid="26" grpId="1" animBg="1"/>
      <p:bldP spid="26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8" grpId="0"/>
      <p:bldP spid="38" grpId="1"/>
      <p:bldP spid="39" grpId="0" animBg="1"/>
      <p:bldP spid="39" grpId="1" animBg="1"/>
      <p:bldP spid="40" grpId="0"/>
      <p:bldP spid="40" grpId="1"/>
      <p:bldP spid="41" grpId="0"/>
      <p:bldP spid="41" grpId="1"/>
      <p:bldP spid="42" grpId="0"/>
      <p:bldP spid="42" grpId="1"/>
      <p:bldP spid="57" grpId="0"/>
      <p:bldP spid="57" grpId="1"/>
      <p:bldP spid="80" grpId="0"/>
      <p:bldP spid="80" grpId="1"/>
      <p:bldP spid="137" grpId="0"/>
      <p:bldP spid="152" grpId="1"/>
      <p:bldP spid="153" grpId="1"/>
      <p:bldP spid="1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384175" y="1550107"/>
            <a:ext cx="8385175" cy="6096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fr-FR" dirty="0">
                <a:ea typeface="ＭＳ Ｐゴシック" pitchFamily="17" charset="-128"/>
              </a:rPr>
              <a:t>Ces 2 Quarks et 1 Lepton (+neutrinos) constituent tout L’Univers </a:t>
            </a:r>
            <a:r>
              <a:rPr lang="fr-FR" b="1" i="1" u="sng" dirty="0">
                <a:ea typeface="ＭＳ Ｐゴシック" pitchFamily="17" charset="-128"/>
              </a:rPr>
              <a:t>connu</a:t>
            </a:r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1160085"/>
          </a:xfrm>
        </p:spPr>
        <p:txBody>
          <a:bodyPr>
            <a:normAutofit/>
          </a:bodyPr>
          <a:lstStyle/>
          <a:p>
            <a:r>
              <a:rPr lang="en-US" cap="none" dirty="0">
                <a:ea typeface="ＭＳ Ｐゴシック" pitchFamily="17" charset="-128"/>
              </a:rPr>
              <a:t>Le Zoo des </a:t>
            </a:r>
            <a:r>
              <a:rPr lang="en-US" cap="none" dirty="0" err="1">
                <a:ea typeface="ＭＳ Ｐゴシック" pitchFamily="17" charset="-128"/>
              </a:rPr>
              <a:t>particules</a:t>
            </a:r>
            <a:endParaRPr lang="en-US" cap="none" dirty="0">
              <a:ea typeface="ＭＳ Ｐゴシック" pitchFamily="17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86489" y="2159707"/>
            <a:ext cx="1823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17" charset="2"/>
              <a:buNone/>
            </a:pPr>
            <a:r>
              <a:rPr lang="fr-FR" b="1">
                <a:solidFill>
                  <a:srgbClr val="D16105"/>
                </a:solidFill>
                <a:latin typeface="Tahoma"/>
                <a:cs typeface="Tahoma"/>
              </a:rPr>
              <a:t>Quarks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54149" y="2221262"/>
            <a:ext cx="1823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17" charset="2"/>
              <a:buNone/>
            </a:pPr>
            <a:r>
              <a:rPr lang="fr-FR" b="1">
                <a:solidFill>
                  <a:srgbClr val="D16105"/>
                </a:solidFill>
                <a:latin typeface="Tahoma"/>
                <a:cs typeface="Tahoma"/>
              </a:rPr>
              <a:t>Leptons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75431" y="2782570"/>
            <a:ext cx="965259" cy="986572"/>
            <a:chOff x="657225" y="3352800"/>
            <a:chExt cx="685800" cy="539908"/>
          </a:xfrm>
        </p:grpSpPr>
        <p:pic>
          <p:nvPicPr>
            <p:cNvPr id="9258" name="Picture 9" descr="upgif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1014" y="3352800"/>
              <a:ext cx="548640" cy="398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9" name="TextBox 17"/>
            <p:cNvSpPr txBox="1">
              <a:spLocks noChangeArrowheads="1"/>
            </p:cNvSpPr>
            <p:nvPr/>
          </p:nvSpPr>
          <p:spPr bwMode="auto">
            <a:xfrm>
              <a:off x="657225" y="3724275"/>
              <a:ext cx="685800" cy="168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r>
                <a:rPr lang="en-US" sz="1400" b="1" dirty="0">
                  <a:latin typeface="Tahoma"/>
                  <a:cs typeface="Tahoma"/>
                </a:rPr>
                <a:t>U</a:t>
              </a:r>
              <a:r>
                <a:rPr lang="fr-FR" sz="1400" b="1" dirty="0">
                  <a:latin typeface="Tahoma"/>
                  <a:cs typeface="Tahoma"/>
                </a:rPr>
                <a:t>p/haut</a:t>
              </a: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114386" y="4290331"/>
            <a:ext cx="1115647" cy="936784"/>
            <a:chOff x="691959" y="4559752"/>
            <a:chExt cx="685800" cy="472181"/>
          </a:xfrm>
        </p:grpSpPr>
        <p:pic>
          <p:nvPicPr>
            <p:cNvPr id="9256" name="Picture 11" descr="downgif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1014" y="4559752"/>
              <a:ext cx="548640" cy="32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7" name="TextBox 18"/>
            <p:cNvSpPr txBox="1">
              <a:spLocks noChangeArrowheads="1"/>
            </p:cNvSpPr>
            <p:nvPr/>
          </p:nvSpPr>
          <p:spPr bwMode="auto">
            <a:xfrm>
              <a:off x="691959" y="4876800"/>
              <a:ext cx="685800" cy="155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r>
                <a:rPr lang="en-US" sz="1400" b="1" dirty="0">
                  <a:latin typeface="Tahoma"/>
                  <a:cs typeface="Tahoma"/>
                </a:rPr>
                <a:t>D</a:t>
              </a:r>
              <a:r>
                <a:rPr lang="fr-FR" sz="1400" b="1" dirty="0" err="1">
                  <a:latin typeface="Tahoma"/>
                  <a:cs typeface="Tahoma"/>
                </a:rPr>
                <a:t>own</a:t>
              </a:r>
              <a:r>
                <a:rPr lang="fr-FR" sz="1400" b="1" dirty="0">
                  <a:latin typeface="Tahoma"/>
                  <a:cs typeface="Tahoma"/>
                </a:rPr>
                <a:t>/bas</a:t>
              </a: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1230033" y="2716012"/>
            <a:ext cx="2950079" cy="3046020"/>
            <a:chOff x="1764901" y="3548359"/>
            <a:chExt cx="2334659" cy="2162777"/>
          </a:xfrm>
        </p:grpSpPr>
        <p:grpSp>
          <p:nvGrpSpPr>
            <p:cNvPr id="6" name="Group 38"/>
            <p:cNvGrpSpPr>
              <a:grpSpLocks/>
            </p:cNvGrpSpPr>
            <p:nvPr/>
          </p:nvGrpSpPr>
          <p:grpSpPr bwMode="auto">
            <a:xfrm>
              <a:off x="1920240" y="3548359"/>
              <a:ext cx="746760" cy="838230"/>
              <a:chOff x="1786890" y="3352800"/>
              <a:chExt cx="746760" cy="838230"/>
            </a:xfrm>
          </p:grpSpPr>
          <p:pic>
            <p:nvPicPr>
              <p:cNvPr id="9254" name="Picture 10" descr="charmgif.gif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786890" y="3352800"/>
                <a:ext cx="731520" cy="472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55" name="TextBox 19"/>
              <p:cNvSpPr txBox="1">
                <a:spLocks noChangeArrowheads="1"/>
              </p:cNvSpPr>
              <p:nvPr/>
            </p:nvSpPr>
            <p:spPr bwMode="auto">
              <a:xfrm>
                <a:off x="1847850" y="3819526"/>
                <a:ext cx="685800" cy="371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en-US" sz="1400" b="1" dirty="0">
                    <a:latin typeface="Tahoma"/>
                    <a:cs typeface="Tahoma"/>
                  </a:rPr>
                  <a:t>C</a:t>
                </a:r>
                <a:r>
                  <a:rPr lang="fr-FR" sz="1400" b="1" dirty="0" err="1">
                    <a:latin typeface="Tahoma"/>
                    <a:cs typeface="Tahoma"/>
                  </a:rPr>
                  <a:t>harm</a:t>
                </a:r>
                <a:r>
                  <a:rPr lang="fr-FR" sz="1400" b="1" dirty="0">
                    <a:latin typeface="Tahoma"/>
                    <a:cs typeface="Tahoma"/>
                  </a:rPr>
                  <a:t>/charme</a:t>
                </a:r>
              </a:p>
            </p:txBody>
          </p:sp>
        </p:grpSp>
        <p:grpSp>
          <p:nvGrpSpPr>
            <p:cNvPr id="8" name="Group 35"/>
            <p:cNvGrpSpPr>
              <a:grpSpLocks/>
            </p:cNvGrpSpPr>
            <p:nvPr/>
          </p:nvGrpSpPr>
          <p:grpSpPr bwMode="auto">
            <a:xfrm>
              <a:off x="1764901" y="4567070"/>
              <a:ext cx="841139" cy="991094"/>
              <a:chOff x="1692511" y="4295311"/>
              <a:chExt cx="841139" cy="991094"/>
            </a:xfrm>
          </p:grpSpPr>
          <p:pic>
            <p:nvPicPr>
              <p:cNvPr id="9252" name="Picture 12" descr="strangegif.gif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924050" y="4295311"/>
                <a:ext cx="457200" cy="626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53" name="TextBox 20"/>
              <p:cNvSpPr txBox="1">
                <a:spLocks noChangeArrowheads="1"/>
              </p:cNvSpPr>
              <p:nvPr/>
            </p:nvSpPr>
            <p:spPr bwMode="auto">
              <a:xfrm>
                <a:off x="1692511" y="4914901"/>
                <a:ext cx="841139" cy="371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en-US" sz="1400" b="1" dirty="0">
                    <a:latin typeface="Tahoma"/>
                    <a:cs typeface="Tahoma"/>
                  </a:rPr>
                  <a:t>S</a:t>
                </a:r>
                <a:r>
                  <a:rPr lang="fr-FR" sz="1400" b="1" dirty="0" err="1">
                    <a:latin typeface="Tahoma"/>
                    <a:cs typeface="Tahoma"/>
                  </a:rPr>
                  <a:t>trange</a:t>
                </a:r>
                <a:r>
                  <a:rPr lang="fr-FR" sz="1400" b="1" dirty="0">
                    <a:latin typeface="Tahoma"/>
                    <a:cs typeface="Tahoma"/>
                  </a:rPr>
                  <a:t>/étrange</a:t>
                </a:r>
              </a:p>
            </p:txBody>
          </p: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3124200" y="3548359"/>
              <a:ext cx="723900" cy="1095405"/>
              <a:chOff x="3230880" y="3352800"/>
              <a:chExt cx="723900" cy="1095405"/>
            </a:xfrm>
          </p:grpSpPr>
          <p:pic>
            <p:nvPicPr>
              <p:cNvPr id="9250" name="Picture 13" descr="topgif.gif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230880" y="3352800"/>
                <a:ext cx="685800" cy="726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51" name="TextBox 21"/>
              <p:cNvSpPr txBox="1">
                <a:spLocks noChangeArrowheads="1"/>
              </p:cNvSpPr>
              <p:nvPr/>
            </p:nvSpPr>
            <p:spPr bwMode="auto">
              <a:xfrm>
                <a:off x="3268980" y="4076701"/>
                <a:ext cx="685800" cy="371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en-US" sz="1400" b="1" dirty="0">
                    <a:latin typeface="Tahoma"/>
                    <a:cs typeface="Tahoma"/>
                  </a:rPr>
                  <a:t>T</a:t>
                </a:r>
                <a:r>
                  <a:rPr lang="fr-FR" sz="1400" b="1" dirty="0">
                    <a:latin typeface="Tahoma"/>
                    <a:cs typeface="Tahoma"/>
                  </a:rPr>
                  <a:t>op/top</a:t>
                </a:r>
              </a:p>
            </p:txBody>
          </p:sp>
        </p:grpSp>
        <p:grpSp>
          <p:nvGrpSpPr>
            <p:cNvPr id="10" name="Group 36"/>
            <p:cNvGrpSpPr>
              <a:grpSpLocks/>
            </p:cNvGrpSpPr>
            <p:nvPr/>
          </p:nvGrpSpPr>
          <p:grpSpPr bwMode="auto">
            <a:xfrm>
              <a:off x="2819400" y="5036129"/>
              <a:ext cx="1280160" cy="675007"/>
              <a:chOff x="2933700" y="4783420"/>
              <a:chExt cx="1280160" cy="675007"/>
            </a:xfrm>
          </p:grpSpPr>
          <p:pic>
            <p:nvPicPr>
              <p:cNvPr id="9248" name="Picture 8" descr="bottomgif.gif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933700" y="4783420"/>
                <a:ext cx="1280160" cy="1667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49" name="TextBox 22"/>
              <p:cNvSpPr txBox="1">
                <a:spLocks noChangeArrowheads="1"/>
              </p:cNvSpPr>
              <p:nvPr/>
            </p:nvSpPr>
            <p:spPr bwMode="auto">
              <a:xfrm>
                <a:off x="3049902" y="4933951"/>
                <a:ext cx="866778" cy="5244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en-US" sz="1400" b="1" dirty="0">
                    <a:latin typeface="Tahoma"/>
                    <a:cs typeface="Tahoma"/>
                  </a:rPr>
                  <a:t>B</a:t>
                </a:r>
                <a:r>
                  <a:rPr lang="fr-FR" sz="1400" b="1" dirty="0" err="1">
                    <a:latin typeface="Tahoma"/>
                    <a:cs typeface="Tahoma"/>
                  </a:rPr>
                  <a:t>ottom</a:t>
                </a:r>
                <a:r>
                  <a:rPr lang="fr-FR" sz="1400" b="1" dirty="0">
                    <a:latin typeface="Tahoma"/>
                    <a:cs typeface="Tahoma"/>
                  </a:rPr>
                  <a:t>-Beauty/beauté</a:t>
                </a:r>
              </a:p>
            </p:txBody>
          </p:sp>
        </p:grp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4862446" y="2910504"/>
            <a:ext cx="1072510" cy="965679"/>
            <a:chOff x="5553075" y="3352800"/>
            <a:chExt cx="762000" cy="782932"/>
          </a:xfrm>
        </p:grpSpPr>
        <p:pic>
          <p:nvPicPr>
            <p:cNvPr id="9242" name="Picture 14" descr="electrongif.gif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59755" y="3352800"/>
              <a:ext cx="548640" cy="555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3" name="TextBox 23"/>
            <p:cNvSpPr txBox="1">
              <a:spLocks noChangeArrowheads="1"/>
            </p:cNvSpPr>
            <p:nvPr/>
          </p:nvSpPr>
          <p:spPr bwMode="auto">
            <a:xfrm>
              <a:off x="5553075" y="3886199"/>
              <a:ext cx="762000" cy="249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17" charset="2"/>
                <a:buNone/>
              </a:pPr>
              <a:r>
                <a:rPr lang="fr-FR" sz="1400" b="1">
                  <a:latin typeface="Tahoma"/>
                  <a:cs typeface="Tahoma"/>
                </a:rPr>
                <a:t>electron</a:t>
              </a:r>
            </a:p>
          </p:txBody>
        </p:sp>
      </p:grpSp>
      <p:grpSp>
        <p:nvGrpSpPr>
          <p:cNvPr id="12" name="Group 47"/>
          <p:cNvGrpSpPr>
            <a:grpSpLocks/>
          </p:cNvGrpSpPr>
          <p:nvPr/>
        </p:nvGrpSpPr>
        <p:grpSpPr bwMode="auto">
          <a:xfrm>
            <a:off x="4708841" y="2748319"/>
            <a:ext cx="4291404" cy="2692789"/>
            <a:chOff x="4953000" y="3548359"/>
            <a:chExt cx="3200400" cy="2062542"/>
          </a:xfrm>
        </p:grpSpPr>
        <p:grpSp>
          <p:nvGrpSpPr>
            <p:cNvPr id="13" name="Group 41"/>
            <p:cNvGrpSpPr>
              <a:grpSpLocks/>
            </p:cNvGrpSpPr>
            <p:nvPr/>
          </p:nvGrpSpPr>
          <p:grpSpPr bwMode="auto">
            <a:xfrm>
              <a:off x="6172200" y="3548359"/>
              <a:ext cx="685800" cy="825519"/>
              <a:chOff x="6781800" y="3352799"/>
              <a:chExt cx="685800" cy="825519"/>
            </a:xfrm>
          </p:grpSpPr>
          <p:pic>
            <p:nvPicPr>
              <p:cNvPr id="9240" name="Picture 15" descr="muongif.gif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6896100" y="3352799"/>
                <a:ext cx="457200" cy="6320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41" name="TextBox 24"/>
              <p:cNvSpPr txBox="1">
                <a:spLocks noChangeArrowheads="1"/>
              </p:cNvSpPr>
              <p:nvPr/>
            </p:nvSpPr>
            <p:spPr bwMode="auto">
              <a:xfrm>
                <a:off x="6781800" y="3942576"/>
                <a:ext cx="685800" cy="2357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fr-FR" sz="1400" b="1">
                    <a:latin typeface="Tahoma"/>
                    <a:cs typeface="Tahoma"/>
                  </a:rPr>
                  <a:t>muon</a:t>
                </a:r>
              </a:p>
            </p:txBody>
          </p:sp>
        </p:grpSp>
        <p:grpSp>
          <p:nvGrpSpPr>
            <p:cNvPr id="14" name="Group 42"/>
            <p:cNvGrpSpPr>
              <a:grpSpLocks/>
            </p:cNvGrpSpPr>
            <p:nvPr/>
          </p:nvGrpSpPr>
          <p:grpSpPr bwMode="auto">
            <a:xfrm>
              <a:off x="7284720" y="3548359"/>
              <a:ext cx="822960" cy="759618"/>
              <a:chOff x="7962900" y="3352799"/>
              <a:chExt cx="822960" cy="759618"/>
            </a:xfrm>
          </p:grpSpPr>
          <p:pic>
            <p:nvPicPr>
              <p:cNvPr id="9238" name="Picture 16" descr="taugif.gif"/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7962900" y="3352799"/>
                <a:ext cx="822960" cy="571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39" name="TextBox 25"/>
              <p:cNvSpPr txBox="1">
                <a:spLocks noChangeArrowheads="1"/>
              </p:cNvSpPr>
              <p:nvPr/>
            </p:nvSpPr>
            <p:spPr bwMode="auto">
              <a:xfrm>
                <a:off x="8031480" y="3876675"/>
                <a:ext cx="685800" cy="2357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fr-FR" sz="1400" b="1">
                    <a:latin typeface="Tahoma"/>
                    <a:cs typeface="Tahoma"/>
                  </a:rPr>
                  <a:t>tau</a:t>
                </a:r>
              </a:p>
            </p:txBody>
          </p:sp>
        </p:grpSp>
        <p:grpSp>
          <p:nvGrpSpPr>
            <p:cNvPr id="15" name="Group 43"/>
            <p:cNvGrpSpPr>
              <a:grpSpLocks/>
            </p:cNvGrpSpPr>
            <p:nvPr/>
          </p:nvGrpSpPr>
          <p:grpSpPr bwMode="auto">
            <a:xfrm>
              <a:off x="4953000" y="4643735"/>
              <a:ext cx="1009245" cy="967164"/>
              <a:chOff x="5067300" y="4572000"/>
              <a:chExt cx="1009245" cy="967164"/>
            </a:xfrm>
          </p:grpSpPr>
          <p:sp>
            <p:nvSpPr>
              <p:cNvPr id="9236" name="TextBox 26"/>
              <p:cNvSpPr txBox="1">
                <a:spLocks noChangeArrowheads="1"/>
              </p:cNvSpPr>
              <p:nvPr/>
            </p:nvSpPr>
            <p:spPr bwMode="auto">
              <a:xfrm>
                <a:off x="5067300" y="5105400"/>
                <a:ext cx="1009245" cy="433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</a:pPr>
                <a:r>
                  <a:rPr lang="fr-FR" sz="1400" b="1" dirty="0">
                    <a:latin typeface="Tahoma"/>
                    <a:cs typeface="Tahoma"/>
                  </a:rPr>
                  <a:t>neutrino</a:t>
                </a:r>
              </a:p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fr-FR" sz="1400" b="1" dirty="0">
                    <a:latin typeface="Tahoma"/>
                    <a:cs typeface="Tahoma"/>
                  </a:rPr>
                  <a:t>électronique</a:t>
                </a:r>
              </a:p>
            </p:txBody>
          </p:sp>
          <p:pic>
            <p:nvPicPr>
              <p:cNvPr id="9237" name="Picture 29" descr="electronneu.gif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5250180" y="4572000"/>
                <a:ext cx="548640" cy="534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" name="Group 44"/>
            <p:cNvGrpSpPr>
              <a:grpSpLocks/>
            </p:cNvGrpSpPr>
            <p:nvPr/>
          </p:nvGrpSpPr>
          <p:grpSpPr bwMode="auto">
            <a:xfrm>
              <a:off x="6057900" y="4767560"/>
              <a:ext cx="914400" cy="843341"/>
              <a:chOff x="6324600" y="4724400"/>
              <a:chExt cx="914400" cy="843341"/>
            </a:xfrm>
          </p:grpSpPr>
          <p:sp>
            <p:nvSpPr>
              <p:cNvPr id="9234" name="TextBox 27"/>
              <p:cNvSpPr txBox="1">
                <a:spLocks noChangeArrowheads="1"/>
              </p:cNvSpPr>
              <p:nvPr/>
            </p:nvSpPr>
            <p:spPr bwMode="auto">
              <a:xfrm>
                <a:off x="6324600" y="5133977"/>
                <a:ext cx="914400" cy="433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</a:pPr>
                <a:r>
                  <a:rPr lang="fr-FR" sz="1400" b="1" dirty="0">
                    <a:latin typeface="Tahoma"/>
                    <a:cs typeface="Tahoma"/>
                  </a:rPr>
                  <a:t>neutrino</a:t>
                </a:r>
              </a:p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fr-FR" sz="1400" b="1" dirty="0" err="1">
                    <a:latin typeface="Tahoma"/>
                    <a:cs typeface="Tahoma"/>
                  </a:rPr>
                  <a:t>muonique</a:t>
                </a:r>
                <a:endParaRPr lang="fr-FR" sz="1400" b="1" dirty="0">
                  <a:latin typeface="Tahoma"/>
                  <a:cs typeface="Tahoma"/>
                </a:endParaRPr>
              </a:p>
            </p:txBody>
          </p:sp>
          <p:pic>
            <p:nvPicPr>
              <p:cNvPr id="9235" name="Picture 32" descr="rockgif.gif"/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6484620" y="4724400"/>
                <a:ext cx="594360" cy="421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" name="Group 45"/>
            <p:cNvGrpSpPr>
              <a:grpSpLocks/>
            </p:cNvGrpSpPr>
            <p:nvPr/>
          </p:nvGrpSpPr>
          <p:grpSpPr bwMode="auto">
            <a:xfrm>
              <a:off x="7239000" y="4729460"/>
              <a:ext cx="914400" cy="881440"/>
              <a:chOff x="7620000" y="4648200"/>
              <a:chExt cx="914400" cy="881440"/>
            </a:xfrm>
          </p:grpSpPr>
          <p:sp>
            <p:nvSpPr>
              <p:cNvPr id="9232" name="TextBox 28"/>
              <p:cNvSpPr txBox="1">
                <a:spLocks noChangeArrowheads="1"/>
              </p:cNvSpPr>
              <p:nvPr/>
            </p:nvSpPr>
            <p:spPr bwMode="auto">
              <a:xfrm>
                <a:off x="7620000" y="5095876"/>
                <a:ext cx="914400" cy="433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</a:pPr>
                <a:r>
                  <a:rPr lang="fr-FR" sz="1400" b="1" dirty="0">
                    <a:latin typeface="Tahoma"/>
                    <a:cs typeface="Tahoma"/>
                  </a:rPr>
                  <a:t>neutrino</a:t>
                </a:r>
              </a:p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17" charset="2"/>
                  <a:buNone/>
                </a:pPr>
                <a:r>
                  <a:rPr lang="fr-FR" sz="1400" b="1" dirty="0" err="1">
                    <a:latin typeface="Tahoma"/>
                    <a:cs typeface="Tahoma"/>
                  </a:rPr>
                  <a:t>tauique</a:t>
                </a:r>
                <a:endParaRPr lang="fr-FR" sz="1400" b="1" dirty="0">
                  <a:latin typeface="Tahoma"/>
                  <a:cs typeface="Tahoma"/>
                </a:endParaRPr>
              </a:p>
            </p:txBody>
          </p:sp>
          <p:pic>
            <p:nvPicPr>
              <p:cNvPr id="9233" name="Picture 33" descr="piggif.gif"/>
              <p:cNvPicPr>
                <a:picLocks noChangeAspect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7711440" y="4648200"/>
                <a:ext cx="731520" cy="4700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5" name="Rectangle 44"/>
          <p:cNvSpPr/>
          <p:nvPr/>
        </p:nvSpPr>
        <p:spPr>
          <a:xfrm>
            <a:off x="4758841" y="2748318"/>
            <a:ext cx="1226115" cy="129500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114386" y="2590594"/>
            <a:ext cx="1215647" cy="274055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5</a:t>
            </a:fld>
            <a:r>
              <a:rPr lang="en-US"/>
              <a:t>/41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51737" y="1395025"/>
            <a:ext cx="7906463" cy="2205426"/>
          </a:xfrm>
        </p:spPr>
        <p:txBody>
          <a:bodyPr>
            <a:normAutofit/>
          </a:bodyPr>
          <a:lstStyle/>
          <a:p>
            <a:r>
              <a:rPr lang="fr-FR" dirty="0"/>
              <a:t>Un peu d’histoire…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6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407778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76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fr-FR" sz="3600" dirty="0">
                <a:ea typeface="Arial" charset="0"/>
              </a:rPr>
              <a:t>Constituants élémentaires : préhistoire  </a:t>
            </a:r>
            <a:endParaRPr lang="en-GB" sz="3600" dirty="0">
              <a:ea typeface="Arial" charset="0"/>
            </a:endParaRPr>
          </a:p>
        </p:txBody>
      </p:sp>
      <p:pic>
        <p:nvPicPr>
          <p:cNvPr id="116740" name="Picture 6" descr="briques"/>
          <p:cNvPicPr>
            <a:picLocks noChangeAspect="1" noChangeArrowheads="1"/>
          </p:cNvPicPr>
          <p:nvPr/>
        </p:nvPicPr>
        <p:blipFill>
          <a:blip r:embed="rId3"/>
          <a:srcRect l="1912"/>
          <a:stretch>
            <a:fillRect/>
          </a:stretch>
        </p:blipFill>
        <p:spPr bwMode="auto">
          <a:xfrm>
            <a:off x="1979613" y="1827213"/>
            <a:ext cx="6048375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1" name="Text Box 7"/>
          <p:cNvSpPr txBox="1">
            <a:spLocks noChangeArrowheads="1"/>
          </p:cNvSpPr>
          <p:nvPr/>
        </p:nvSpPr>
        <p:spPr bwMode="auto">
          <a:xfrm>
            <a:off x="2339975" y="4797425"/>
            <a:ext cx="647700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/>
              <a:t>Terre</a:t>
            </a:r>
          </a:p>
          <a:p>
            <a:r>
              <a:rPr lang="fr-FR" sz="1200"/>
              <a:t>Air</a:t>
            </a:r>
          </a:p>
          <a:p>
            <a:r>
              <a:rPr lang="fr-FR" sz="1200"/>
              <a:t>Feu</a:t>
            </a:r>
          </a:p>
          <a:p>
            <a:r>
              <a:rPr lang="fr-FR" sz="1200"/>
              <a:t>Eau</a:t>
            </a:r>
          </a:p>
          <a:p>
            <a:endParaRPr lang="fr-FR" sz="1200"/>
          </a:p>
        </p:txBody>
      </p:sp>
      <p:sp>
        <p:nvSpPr>
          <p:cNvPr id="116742" name="Text Box 8"/>
          <p:cNvSpPr txBox="1">
            <a:spLocks noChangeArrowheads="1"/>
          </p:cNvSpPr>
          <p:nvPr/>
        </p:nvSpPr>
        <p:spPr bwMode="auto">
          <a:xfrm>
            <a:off x="2947988" y="3586163"/>
            <a:ext cx="1119187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/>
              <a:t>Soufre, Sel </a:t>
            </a:r>
          </a:p>
        </p:txBody>
      </p:sp>
      <p:sp>
        <p:nvSpPr>
          <p:cNvPr id="116743" name="Text Box 9"/>
          <p:cNvSpPr txBox="1">
            <a:spLocks noChangeArrowheads="1"/>
          </p:cNvSpPr>
          <p:nvPr/>
        </p:nvSpPr>
        <p:spPr bwMode="auto">
          <a:xfrm>
            <a:off x="3130550" y="4090988"/>
            <a:ext cx="793750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/>
              <a:t>Mercure</a:t>
            </a:r>
          </a:p>
        </p:txBody>
      </p:sp>
      <p:sp>
        <p:nvSpPr>
          <p:cNvPr id="116744" name="Text Box 10"/>
          <p:cNvSpPr txBox="1">
            <a:spLocks noChangeArrowheads="1"/>
          </p:cNvSpPr>
          <p:nvPr/>
        </p:nvSpPr>
        <p:spPr bwMode="auto">
          <a:xfrm>
            <a:off x="3957638" y="1916113"/>
            <a:ext cx="974725" cy="639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/>
              <a:t>Table des </a:t>
            </a:r>
          </a:p>
          <a:p>
            <a:r>
              <a:rPr lang="fr-FR" sz="1200"/>
              <a:t>éléments </a:t>
            </a:r>
          </a:p>
          <a:p>
            <a:r>
              <a:rPr lang="fr-FR" sz="1200"/>
              <a:t>chimiques </a:t>
            </a:r>
          </a:p>
        </p:txBody>
      </p:sp>
      <p:sp>
        <p:nvSpPr>
          <p:cNvPr id="116745" name="Text Box 13"/>
          <p:cNvSpPr txBox="1">
            <a:spLocks noChangeArrowheads="1"/>
          </p:cNvSpPr>
          <p:nvPr/>
        </p:nvSpPr>
        <p:spPr bwMode="auto">
          <a:xfrm>
            <a:off x="4716463" y="5314950"/>
            <a:ext cx="10795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/>
              <a:t>Électron</a:t>
            </a:r>
          </a:p>
          <a:p>
            <a:r>
              <a:rPr lang="fr-FR" sz="1200"/>
              <a:t>Proton</a:t>
            </a:r>
          </a:p>
        </p:txBody>
      </p:sp>
      <p:sp>
        <p:nvSpPr>
          <p:cNvPr id="116746" name="Text Box 14"/>
          <p:cNvSpPr txBox="1">
            <a:spLocks noChangeArrowheads="1"/>
          </p:cNvSpPr>
          <p:nvPr/>
        </p:nvSpPr>
        <p:spPr bwMode="auto">
          <a:xfrm>
            <a:off x="5508625" y="2205038"/>
            <a:ext cx="12239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/>
              <a:t>Particules subatomiques</a:t>
            </a:r>
          </a:p>
        </p:txBody>
      </p:sp>
      <p:sp>
        <p:nvSpPr>
          <p:cNvPr id="116747" name="Text Box 15"/>
          <p:cNvSpPr txBox="1">
            <a:spLocks noChangeArrowheads="1"/>
          </p:cNvSpPr>
          <p:nvPr/>
        </p:nvSpPr>
        <p:spPr bwMode="auto">
          <a:xfrm>
            <a:off x="6011863" y="4484688"/>
            <a:ext cx="9366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/>
              <a:t>Quarks</a:t>
            </a:r>
          </a:p>
          <a:p>
            <a:r>
              <a:rPr lang="fr-FR" sz="1200"/>
              <a:t>Leptons</a:t>
            </a:r>
          </a:p>
        </p:txBody>
      </p:sp>
      <p:sp>
        <p:nvSpPr>
          <p:cNvPr id="116748" name="Text Box 17"/>
          <p:cNvSpPr txBox="1">
            <a:spLocks noChangeArrowheads="1"/>
          </p:cNvSpPr>
          <p:nvPr/>
        </p:nvSpPr>
        <p:spPr bwMode="auto">
          <a:xfrm>
            <a:off x="157164" y="4595813"/>
            <a:ext cx="2111756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b="1">
                <a:latin typeface="Tahoma"/>
                <a:ea typeface="Arial" charset="0"/>
                <a:cs typeface="Tahoma"/>
              </a:rPr>
              <a:t>Démocrite : « </a:t>
            </a:r>
          </a:p>
          <a:p>
            <a:r>
              <a:rPr lang="fr-FR" sz="1600" b="1">
                <a:latin typeface="Tahoma"/>
                <a:ea typeface="Arial" charset="0"/>
                <a:cs typeface="Tahoma"/>
              </a:rPr>
              <a:t>Toute chose est</a:t>
            </a:r>
          </a:p>
          <a:p>
            <a:r>
              <a:rPr lang="fr-FR" sz="1600" b="1">
                <a:latin typeface="Tahoma"/>
                <a:ea typeface="Arial" charset="0"/>
                <a:cs typeface="Tahoma"/>
              </a:rPr>
              <a:t>faite de petits </a:t>
            </a:r>
          </a:p>
          <a:p>
            <a:r>
              <a:rPr lang="fr-FR" sz="1600" b="1">
                <a:latin typeface="Tahoma"/>
                <a:ea typeface="Arial" charset="0"/>
                <a:cs typeface="Tahoma"/>
              </a:rPr>
              <a:t>grains incassables</a:t>
            </a:r>
          </a:p>
          <a:p>
            <a:r>
              <a:rPr lang="fr-FR" sz="1600" b="1">
                <a:latin typeface="Tahoma"/>
                <a:ea typeface="Arial" charset="0"/>
                <a:cs typeface="Tahoma"/>
              </a:rPr>
              <a:t>et de vide :</a:t>
            </a:r>
          </a:p>
          <a:p>
            <a:r>
              <a:rPr lang="fr-FR" sz="1600" b="1">
                <a:latin typeface="Tahoma"/>
                <a:ea typeface="Arial" charset="0"/>
                <a:cs typeface="Tahoma"/>
              </a:rPr>
              <a:t> </a:t>
            </a:r>
            <a:r>
              <a:rPr lang="fr-FR" sz="1600" b="1">
                <a:solidFill>
                  <a:srgbClr val="00B050"/>
                </a:solidFill>
                <a:latin typeface="Tahoma"/>
                <a:ea typeface="Arial" charset="0"/>
                <a:cs typeface="Tahoma"/>
              </a:rPr>
              <a:t>ATOMOS</a:t>
            </a:r>
            <a:r>
              <a:rPr lang="fr-FR" sz="1600" b="1">
                <a:latin typeface="Tahoma"/>
                <a:ea typeface="Arial" charset="0"/>
                <a:cs typeface="Tahoma"/>
              </a:rPr>
              <a:t> »</a:t>
            </a:r>
          </a:p>
        </p:txBody>
      </p:sp>
      <p:sp>
        <p:nvSpPr>
          <p:cNvPr id="116749" name="ZoneTexte 18"/>
          <p:cNvSpPr txBox="1">
            <a:spLocks noChangeArrowheads="1"/>
          </p:cNvSpPr>
          <p:nvPr/>
        </p:nvSpPr>
        <p:spPr bwMode="auto">
          <a:xfrm>
            <a:off x="-11112" y="1125538"/>
            <a:ext cx="9107496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Pas de définition absolue, a évolué avec les découvertes scientifiques </a:t>
            </a:r>
            <a:r>
              <a:rPr lang="fr-FR" sz="2000" b="1" dirty="0">
                <a:solidFill>
                  <a:srgbClr val="FF0000"/>
                </a:solidFill>
                <a:latin typeface="Tahoma"/>
                <a:ea typeface="Arial" charset="0"/>
                <a:cs typeface="Tahoma"/>
              </a:rPr>
              <a:t>Antiquité : 4 éléments : Terre, Air, Feu et Eau  </a:t>
            </a:r>
          </a:p>
        </p:txBody>
      </p:sp>
      <p:pic>
        <p:nvPicPr>
          <p:cNvPr id="1167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998663"/>
            <a:ext cx="13430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5"/>
          <p:cNvSpPr txBox="1">
            <a:spLocks noChangeArrowheads="1"/>
          </p:cNvSpPr>
          <p:nvPr/>
        </p:nvSpPr>
        <p:spPr bwMode="auto">
          <a:xfrm>
            <a:off x="34925" y="6269038"/>
            <a:ext cx="9109075" cy="4000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b="1">
                <a:latin typeface="Tahoma"/>
                <a:ea typeface="Arial" charset="0"/>
                <a:cs typeface="Tahoma"/>
              </a:rPr>
              <a:t>Notion d’atome restera oubliée jusqu’en 1647  : Pierre Gassendi</a:t>
            </a:r>
            <a:r>
              <a:rPr lang="fr-FR" sz="2000" b="1">
                <a:solidFill>
                  <a:srgbClr val="FF0000"/>
                </a:solidFill>
                <a:latin typeface="Tahoma"/>
                <a:ea typeface="Arial" charset="0"/>
                <a:cs typeface="Tahoma"/>
              </a:rPr>
              <a:t>  </a:t>
            </a:r>
          </a:p>
        </p:txBody>
      </p:sp>
      <p:sp>
        <p:nvSpPr>
          <p:cNvPr id="116753" name="Rectangle 16"/>
          <p:cNvSpPr>
            <a:spLocks noChangeArrowheads="1"/>
          </p:cNvSpPr>
          <p:nvPr/>
        </p:nvSpPr>
        <p:spPr bwMode="auto">
          <a:xfrm>
            <a:off x="5364163" y="1916113"/>
            <a:ext cx="2485077" cy="3897312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7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52623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620"/>
            <a:ext cx="8229600" cy="856430"/>
          </a:xfrm>
        </p:spPr>
        <p:txBody>
          <a:bodyPr/>
          <a:lstStyle/>
          <a:p>
            <a:pPr eaLnBrk="1" hangingPunct="1"/>
            <a:r>
              <a:rPr lang="fr-FR" sz="3600" dirty="0">
                <a:ea typeface="Arial" charset="0"/>
              </a:rPr>
              <a:t>Classification de </a:t>
            </a:r>
            <a:r>
              <a:rPr lang="fr-FR" sz="3600" dirty="0" err="1">
                <a:ea typeface="Arial" charset="0"/>
              </a:rPr>
              <a:t>Mendeléev</a:t>
            </a:r>
            <a:r>
              <a:rPr lang="fr-FR" sz="3600" dirty="0">
                <a:ea typeface="Arial" charset="0"/>
              </a:rPr>
              <a:t> 1872  </a:t>
            </a:r>
            <a:endParaRPr lang="en-GB" sz="3600" dirty="0">
              <a:ea typeface="Arial" charset="0"/>
            </a:endParaRPr>
          </a:p>
        </p:txBody>
      </p:sp>
      <p:pic>
        <p:nvPicPr>
          <p:cNvPr id="1177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908050"/>
            <a:ext cx="6561138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5" name="ZoneTexte 5"/>
          <p:cNvSpPr txBox="1">
            <a:spLocks noChangeArrowheads="1"/>
          </p:cNvSpPr>
          <p:nvPr/>
        </p:nvSpPr>
        <p:spPr bwMode="auto">
          <a:xfrm>
            <a:off x="819150" y="5405438"/>
            <a:ext cx="7785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Eléments en colonne selon leur propriété chimique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8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905733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620"/>
            <a:ext cx="8229600" cy="989443"/>
          </a:xfrm>
        </p:spPr>
        <p:txBody>
          <a:bodyPr/>
          <a:lstStyle/>
          <a:p>
            <a:pPr eaLnBrk="1" hangingPunct="1"/>
            <a:r>
              <a:rPr lang="fr-FR" sz="3600" dirty="0"/>
              <a:t>Classification de </a:t>
            </a:r>
            <a:r>
              <a:rPr lang="fr-FR" sz="3600" dirty="0" err="1"/>
              <a:t>Mendeléev</a:t>
            </a:r>
            <a:r>
              <a:rPr lang="fr-FR" sz="3600" dirty="0"/>
              <a:t> 1872  </a:t>
            </a:r>
            <a:endParaRPr lang="en-GB" sz="3600" dirty="0"/>
          </a:p>
        </p:txBody>
      </p:sp>
      <p:sp>
        <p:nvSpPr>
          <p:cNvPr id="118788" name="ZoneTexte 5"/>
          <p:cNvSpPr txBox="1">
            <a:spLocks noChangeArrowheads="1"/>
          </p:cNvSpPr>
          <p:nvPr/>
        </p:nvSpPr>
        <p:spPr bwMode="auto">
          <a:xfrm>
            <a:off x="-36513" y="5229225"/>
            <a:ext cx="91551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propriété chimique (colonne) donnée par le nombre d’électrons sur la couche la moins liée au noyau.  </a:t>
            </a:r>
            <a:b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</a:br>
            <a:r>
              <a:rPr lang="fr-FR" sz="2000" b="1" dirty="0">
                <a:solidFill>
                  <a:srgbClr val="000090"/>
                </a:solidFill>
                <a:latin typeface="Tahoma"/>
                <a:ea typeface="Arial" charset="0"/>
                <a:cs typeface="Tahoma"/>
              </a:rPr>
              <a:t>Ligne (A=Z+N) donne des masses croissantes.</a:t>
            </a:r>
          </a:p>
        </p:txBody>
      </p:sp>
      <p:pic>
        <p:nvPicPr>
          <p:cNvPr id="7" name="Picture 11" descr="Mendelee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85863"/>
            <a:ext cx="8424862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9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174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23962</TotalTime>
  <Words>1973</Words>
  <Application>Microsoft Macintosh PowerPoint</Application>
  <PresentationFormat>Affichage à l'écran (4:3)</PresentationFormat>
  <Paragraphs>383</Paragraphs>
  <Slides>35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5" baseType="lpstr">
      <vt:lpstr>ＭＳ Ｐゴシック</vt:lpstr>
      <vt:lpstr>Arial</vt:lpstr>
      <vt:lpstr>Arial Narrow</vt:lpstr>
      <vt:lpstr>Calibri</vt:lpstr>
      <vt:lpstr>Comic Sans MS</vt:lpstr>
      <vt:lpstr>Symbol</vt:lpstr>
      <vt:lpstr>Tahoma</vt:lpstr>
      <vt:lpstr>Times New Roman</vt:lpstr>
      <vt:lpstr>Wingdings</vt:lpstr>
      <vt:lpstr>Office Theme</vt:lpstr>
      <vt:lpstr>Particules élémentaires? Vous avez dit particules élémentaires?</vt:lpstr>
      <vt:lpstr>Plan</vt:lpstr>
      <vt:lpstr>Physique des particules </vt:lpstr>
      <vt:lpstr>Qu’est ce que la matiere?</vt:lpstr>
      <vt:lpstr>Le Zoo des particules</vt:lpstr>
      <vt:lpstr>Un peu d’histoire…</vt:lpstr>
      <vt:lpstr>Constituants élémentaires : préhistoire  </vt:lpstr>
      <vt:lpstr>Classification de Mendeléev 1872  </vt:lpstr>
      <vt:lpstr>Classification de Mendeléev 1872  </vt:lpstr>
      <vt:lpstr>Lois fondamentales de la physique &lt; 1900   </vt:lpstr>
      <vt:lpstr>Présentation PowerPoint</vt:lpstr>
      <vt:lpstr>Très vite trop de nouvelles particules ! </vt:lpstr>
      <vt:lpstr>Constituants élémentaires : préhistoire  </vt:lpstr>
      <vt:lpstr>Une sous-structure ? </vt:lpstr>
      <vt:lpstr>Constituants élémentaires : préhistoire  </vt:lpstr>
      <vt:lpstr>Les particules élémentaires…</vt:lpstr>
      <vt:lpstr>Comment les particules interagissent?</vt:lpstr>
      <vt:lpstr>Les forces/interactions</vt:lpstr>
      <vt:lpstr>L’interaction électromagnétique</vt:lpstr>
      <vt:lpstr>L’interaction forte</vt:lpstr>
      <vt:lpstr>L’interaction faible</vt:lpstr>
      <vt:lpstr>La gravité :  une interaction à part...</vt:lpstr>
      <vt:lpstr>Relation entre les particules élémentaires et notre Univers?</vt:lpstr>
      <vt:lpstr>Pour construire un Univers</vt:lpstr>
      <vt:lpstr>Présentation PowerPoint</vt:lpstr>
      <vt:lpstr>Des réponses pour  des questions simples…</vt:lpstr>
      <vt:lpstr>Unification des forces</vt:lpstr>
      <vt:lpstr>Qu’est ce que l’antimatière?</vt:lpstr>
      <vt:lpstr>De quoi est fait notre Univers…</vt:lpstr>
      <vt:lpstr>Des particules massives…</vt:lpstr>
      <vt:lpstr>Le boson de Higgs</vt:lpstr>
      <vt:lpstr>Comment trouver  les réponses aux questions?</vt:lpstr>
      <vt:lpstr>Conclusion</vt:lpstr>
      <vt:lpstr>BackUp</vt:lpstr>
      <vt:lpstr>Qu’est ce que la matiere?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Class 2011</dc:title>
  <dc:creator>Stephanie Beauceron</dc:creator>
  <cp:lastModifiedBy>Stephanie Beauceron</cp:lastModifiedBy>
  <cp:revision>79</cp:revision>
  <dcterms:created xsi:type="dcterms:W3CDTF">2012-03-08T10:49:59Z</dcterms:created>
  <dcterms:modified xsi:type="dcterms:W3CDTF">2025-03-24T19:52:43Z</dcterms:modified>
</cp:coreProperties>
</file>