
<file path=[Content_Types].xml><?xml version="1.0" encoding="utf-8"?>
<Types xmlns="http://schemas.openxmlformats.org/package/2006/content-types">
  <Default Extension="mov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06" d="100"/>
          <a:sy n="106" d="100"/>
        </p:scale>
        <p:origin x="-112" y="-448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CFB14A-A504-4540-A14E-4372CB213CFA}" type="datetimeFigureOut">
              <a:rPr lang="en-US"/>
              <a:t>11/03/13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0C3D44-6A86-8044-95D4-8E5AB28B622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3" Type="http://schemas.openxmlformats.org/officeDocument/2006/relationships/hyperlink" Target="http://www.futura-sciences.com/fr/definition/t/univers-1/d/etoile_3730/" TargetMode="External"/><Relationship Id="rId4" Type="http://schemas.openxmlformats.org/officeDocument/2006/relationships/hyperlink" Target="http://www.futura-sciences.com/fr/definition/t/univers-1/d/galaxie-spirale_42/" TargetMode="External"/><Relationship Id="rId5" Type="http://schemas.openxmlformats.org/officeDocument/2006/relationships/hyperlink" Target="http://www.futura-sciences.com/fr/definition/t/physique-2/d/mouvement_316/" TargetMode="External"/><Relationship Id="rId6" Type="http://schemas.openxmlformats.org/officeDocument/2006/relationships/hyperlink" Target="http://www.futura-sciences.com/fr/definition/t/physique-2/d/force-centrifuge_1017/" TargetMode="External"/><Relationship Id="rId7" Type="http://schemas.openxmlformats.org/officeDocument/2006/relationships/hyperlink" Target="http://www.futura-sciences.com/fr/definition/t/physique-2/d/gravitation_3573/" TargetMode="External"/><Relationship Id="rId8" Type="http://schemas.openxmlformats.org/officeDocument/2006/relationships/hyperlink" Target="http://www.futura-sciences.com/fr/definition/t/biologie-4/d/cur_6849/" TargetMode="External"/><Relationship Id="rId9" Type="http://schemas.openxmlformats.org/officeDocument/2006/relationships/hyperlink" Target="http://www.futura-sciences.com/fr/definition/t/univers-1/d/systeme-solaire_3728/" TargetMode="External"/><Relationship Id="rId10" Type="http://schemas.openxmlformats.org/officeDocument/2006/relationships/hyperlink" Target="http://www.futura-sciences.com/fr/definition/t/univers-1/d/planete_443/" TargetMode="External"/><Relationship Id="rId11" Type="http://schemas.openxmlformats.org/officeDocument/2006/relationships/hyperlink" Target="http://www.futura-sciences.com/fr/definition/t/univers-1/d/soleil_3727/" TargetMode="External"/><Relationship Id="rId12" Type="http://schemas.openxmlformats.org/officeDocument/2006/relationships/hyperlink" Target="http://www.futura-sciences.com/fr/definition/t/physique-2/d/effet-doppler_2470/" TargetMode="Externa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0C3D44-6A86-8044-95D4-8E5AB28B6224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D4FD52-597F-AD6D-527D-874E381E8467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612A6A-6C16-0FD0-3BCE-E0D778A7CB37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1D4276-2AAC-9774-366D-7767DC45E1E5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56370C-80F1-B4A8-7807-93414D1C7396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1729A3-5404-34F7-4296-A8182A0AE6CE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Les </a:t>
            </a:r>
            <a:r>
              <a:rPr lang="en-US" u="sng">
                <a:hlinkClick r:id="rId3" tooltip="http://www.futura-sciences.com/fr/definition/t/univers-1/d/etoile_3730/"/>
              </a:rPr>
              <a:t>étoiles</a:t>
            </a:r>
            <a:r>
              <a:rPr lang="en-US"/>
              <a:t> des </a:t>
            </a:r>
            <a:r>
              <a:rPr lang="en-US" u="sng">
                <a:hlinkClick r:id="rId4" tooltip="http://www.futura-sciences.com/fr/definition/t/univers-1/d/galaxie-spirale_42/"/>
              </a:rPr>
              <a:t>galaxies spirales</a:t>
            </a:r>
            <a:r>
              <a:rPr lang="en-US"/>
              <a:t> ne </a:t>
            </a:r>
            <a:r>
              <a:rPr lang="en-US"/>
              <a:t>sont</a:t>
            </a:r>
            <a:r>
              <a:rPr lang="en-US"/>
              <a:t> pas </a:t>
            </a:r>
            <a:r>
              <a:rPr lang="en-US"/>
              <a:t>statiques</a:t>
            </a:r>
            <a:r>
              <a:rPr lang="en-US"/>
              <a:t> </a:t>
            </a:r>
            <a:r>
              <a:rPr lang="en-US"/>
              <a:t>mais</a:t>
            </a:r>
            <a:r>
              <a:rPr lang="en-US"/>
              <a:t> </a:t>
            </a:r>
            <a:r>
              <a:rPr lang="en-US"/>
              <a:t>ont</a:t>
            </a:r>
            <a:r>
              <a:rPr lang="en-US"/>
              <a:t> un </a:t>
            </a:r>
            <a:r>
              <a:rPr lang="en-US" u="sng">
                <a:hlinkClick r:id="rId5" tooltip="http://www.futura-sciences.com/fr/definition/t/physique-2/d/mouvement_316/"/>
              </a:rPr>
              <a:t>mouvement</a:t>
            </a:r>
            <a:r>
              <a:rPr lang="en-US"/>
              <a:t> </a:t>
            </a:r>
            <a:r>
              <a:rPr lang="en-US"/>
              <a:t>circulaire</a:t>
            </a:r>
            <a:r>
              <a:rPr lang="en-US"/>
              <a:t> </a:t>
            </a:r>
            <a:r>
              <a:rPr lang="en-US"/>
              <a:t>autour</a:t>
            </a:r>
            <a:r>
              <a:rPr lang="en-US"/>
              <a:t> du </a:t>
            </a:r>
            <a:r>
              <a:rPr lang="en-US"/>
              <a:t>centre</a:t>
            </a:r>
            <a:r>
              <a:rPr lang="en-US"/>
              <a:t>. La </a:t>
            </a:r>
            <a:r>
              <a:rPr lang="en-US" u="sng">
                <a:hlinkClick r:id="rId6" tooltip="http://www.futura-sciences.com/fr/definition/t/physique-2/d/force-centrifuge_1017/"/>
              </a:rPr>
              <a:t>force centrifuge</a:t>
            </a:r>
            <a:r>
              <a:rPr lang="en-US"/>
              <a:t> due </a:t>
            </a:r>
            <a:r>
              <a:rPr lang="en-US"/>
              <a:t>à</a:t>
            </a:r>
            <a:r>
              <a:rPr lang="en-US"/>
              <a:t> </a:t>
            </a:r>
            <a:r>
              <a:rPr lang="en-US"/>
              <a:t>cette</a:t>
            </a:r>
            <a:r>
              <a:rPr lang="en-US"/>
              <a:t> rotation </a:t>
            </a:r>
            <a:r>
              <a:rPr lang="en-US"/>
              <a:t>compense</a:t>
            </a:r>
            <a:r>
              <a:rPr lang="en-US"/>
              <a:t> la </a:t>
            </a:r>
            <a:r>
              <a:rPr lang="en-US" u="sng">
                <a:hlinkClick r:id="rId7" tooltip="http://www.futura-sciences.com/fr/definition/t/physique-2/d/gravitation_3573/"/>
              </a:rPr>
              <a:t>force de gravitation</a:t>
            </a:r>
            <a:r>
              <a:rPr lang="en-US"/>
              <a:t>, </a:t>
            </a:r>
            <a:r>
              <a:rPr lang="en-US"/>
              <a:t>c'est</a:t>
            </a:r>
            <a:r>
              <a:rPr lang="en-US"/>
              <a:t> </a:t>
            </a:r>
            <a:r>
              <a:rPr lang="en-US"/>
              <a:t>elle</a:t>
            </a:r>
            <a:r>
              <a:rPr lang="en-US"/>
              <a:t> qui </a:t>
            </a:r>
            <a:r>
              <a:rPr lang="en-US"/>
              <a:t>empêche</a:t>
            </a:r>
            <a:r>
              <a:rPr lang="en-US"/>
              <a:t> les </a:t>
            </a:r>
            <a:r>
              <a:rPr lang="en-US"/>
              <a:t>étoiles</a:t>
            </a:r>
            <a:r>
              <a:rPr lang="en-US"/>
              <a:t> de </a:t>
            </a:r>
            <a:r>
              <a:rPr lang="en-US"/>
              <a:t>s'effondrer</a:t>
            </a:r>
            <a:r>
              <a:rPr lang="en-US"/>
              <a:t> </a:t>
            </a:r>
            <a:r>
              <a:rPr lang="en-US"/>
              <a:t>vers</a:t>
            </a:r>
            <a:r>
              <a:rPr lang="en-US"/>
              <a:t> le </a:t>
            </a:r>
            <a:r>
              <a:rPr lang="en-US" u="sng">
                <a:hlinkClick r:id="rId8" tooltip="http://www.futura-sciences.com/fr/definition/t/biologie-4/d/cur_6849/"/>
              </a:rPr>
              <a:t>cœur</a:t>
            </a:r>
            <a:r>
              <a:rPr lang="en-US"/>
              <a:t> des galaxies. </a:t>
            </a:r>
            <a:endParaRPr/>
          </a:p>
          <a:p>
            <a:pPr>
              <a:defRPr/>
            </a:pPr>
            <a:r>
              <a:rPr lang="en-US"/>
              <a:t>A </a:t>
            </a:r>
            <a:r>
              <a:rPr lang="en-US"/>
              <a:t>une</a:t>
            </a:r>
            <a:r>
              <a:rPr lang="en-US"/>
              <a:t> distance </a:t>
            </a:r>
            <a:r>
              <a:rPr lang="en-US"/>
              <a:t>donnée</a:t>
            </a:r>
            <a:r>
              <a:rPr lang="en-US"/>
              <a:t> du </a:t>
            </a:r>
            <a:r>
              <a:rPr lang="en-US"/>
              <a:t>centre</a:t>
            </a:r>
            <a:r>
              <a:rPr lang="en-US"/>
              <a:t> de la </a:t>
            </a:r>
            <a:r>
              <a:rPr lang="en-US"/>
              <a:t>galaxie</a:t>
            </a:r>
            <a:r>
              <a:rPr lang="en-US"/>
              <a:t>, la </a:t>
            </a:r>
            <a:r>
              <a:rPr lang="en-US"/>
              <a:t>vitesse</a:t>
            </a:r>
            <a:r>
              <a:rPr lang="en-US"/>
              <a:t> de rotation </a:t>
            </a:r>
            <a:r>
              <a:rPr lang="en-US"/>
              <a:t>est</a:t>
            </a:r>
            <a:r>
              <a:rPr lang="en-US"/>
              <a:t> </a:t>
            </a:r>
            <a:r>
              <a:rPr lang="en-US"/>
              <a:t>donc</a:t>
            </a:r>
            <a:r>
              <a:rPr lang="en-US"/>
              <a:t> </a:t>
            </a:r>
            <a:r>
              <a:rPr lang="en-US"/>
              <a:t>reliée</a:t>
            </a:r>
            <a:r>
              <a:rPr lang="en-US"/>
              <a:t> </a:t>
            </a:r>
            <a:r>
              <a:rPr lang="en-US"/>
              <a:t>à</a:t>
            </a:r>
            <a:r>
              <a:rPr lang="en-US"/>
              <a:t> </a:t>
            </a:r>
            <a:r>
              <a:rPr lang="en-US"/>
              <a:t>l'attraction</a:t>
            </a:r>
            <a:r>
              <a:rPr lang="en-US"/>
              <a:t> </a:t>
            </a:r>
            <a:r>
              <a:rPr lang="en-US"/>
              <a:t>gravitationnelle</a:t>
            </a:r>
            <a:r>
              <a:rPr lang="en-US"/>
              <a:t> en </a:t>
            </a:r>
            <a:r>
              <a:rPr lang="en-US"/>
              <a:t>cet</a:t>
            </a:r>
            <a:r>
              <a:rPr lang="en-US"/>
              <a:t> </a:t>
            </a:r>
            <a:r>
              <a:rPr lang="en-US"/>
              <a:t>endroit</a:t>
            </a:r>
            <a:r>
              <a:rPr lang="en-US"/>
              <a:t>, et </a:t>
            </a:r>
            <a:r>
              <a:rPr lang="en-US"/>
              <a:t>donc</a:t>
            </a:r>
            <a:r>
              <a:rPr lang="en-US"/>
              <a:t> </a:t>
            </a:r>
            <a:r>
              <a:rPr lang="en-US"/>
              <a:t>aussi</a:t>
            </a:r>
            <a:r>
              <a:rPr lang="en-US"/>
              <a:t> </a:t>
            </a:r>
            <a:r>
              <a:rPr lang="en-US"/>
              <a:t>à</a:t>
            </a:r>
            <a:r>
              <a:rPr lang="en-US"/>
              <a:t> la distribution de masse </a:t>
            </a:r>
            <a:r>
              <a:rPr lang="en-US"/>
              <a:t>dans</a:t>
            </a:r>
            <a:r>
              <a:rPr lang="en-US"/>
              <a:t> la </a:t>
            </a:r>
            <a:r>
              <a:rPr lang="en-US"/>
              <a:t>galaxie</a:t>
            </a:r>
            <a:r>
              <a:rPr lang="en-US"/>
              <a:t>. </a:t>
            </a:r>
            <a:r>
              <a:rPr lang="en-US"/>
              <a:t>C'est</a:t>
            </a:r>
            <a:r>
              <a:rPr lang="en-US"/>
              <a:t> analogue </a:t>
            </a:r>
            <a:r>
              <a:rPr lang="en-US"/>
              <a:t>à</a:t>
            </a:r>
            <a:r>
              <a:rPr lang="en-US"/>
              <a:t> </a:t>
            </a:r>
            <a:r>
              <a:rPr lang="en-US"/>
              <a:t>ce</a:t>
            </a:r>
            <a:r>
              <a:rPr lang="en-US"/>
              <a:t> qui se </a:t>
            </a:r>
            <a:r>
              <a:rPr lang="en-US"/>
              <a:t>passe</a:t>
            </a:r>
            <a:r>
              <a:rPr lang="en-US"/>
              <a:t> </a:t>
            </a:r>
            <a:r>
              <a:rPr lang="en-US"/>
              <a:t>dans</a:t>
            </a:r>
            <a:r>
              <a:rPr lang="en-US"/>
              <a:t> le </a:t>
            </a:r>
            <a:r>
              <a:rPr lang="en-US" u="sng">
                <a:hlinkClick r:id="rId9" tooltip="http://www.futura-sciences.com/fr/definition/t/univers-1/d/systeme-solaire_3728/"/>
              </a:rPr>
              <a:t>système solaire</a:t>
            </a:r>
            <a:r>
              <a:rPr lang="en-US"/>
              <a:t> : la </a:t>
            </a:r>
            <a:r>
              <a:rPr lang="en-US"/>
              <a:t>vitesse</a:t>
            </a:r>
            <a:r>
              <a:rPr lang="en-US"/>
              <a:t> de rotation des </a:t>
            </a:r>
            <a:r>
              <a:rPr lang="en-US" u="sng">
                <a:hlinkClick r:id="rId10" tooltip="http://www.futura-sciences.com/fr/definition/t/univers-1/d/planete_443/"/>
              </a:rPr>
              <a:t>planètes</a:t>
            </a:r>
            <a:r>
              <a:rPr lang="en-US"/>
              <a:t> </a:t>
            </a:r>
            <a:r>
              <a:rPr lang="en-US"/>
              <a:t>est</a:t>
            </a:r>
            <a:r>
              <a:rPr lang="en-US"/>
              <a:t> </a:t>
            </a:r>
            <a:r>
              <a:rPr lang="en-US"/>
              <a:t>fixée</a:t>
            </a:r>
            <a:r>
              <a:rPr lang="en-US"/>
              <a:t> par la masse du </a:t>
            </a:r>
            <a:r>
              <a:rPr lang="en-US" u="sng">
                <a:hlinkClick r:id="rId11" tooltip="http://www.futura-sciences.com/fr/definition/t/univers-1/d/soleil_3727/"/>
              </a:rPr>
              <a:t>Soleil</a:t>
            </a:r>
            <a:r>
              <a:rPr lang="en-US"/>
              <a:t> et la distance qui les en </a:t>
            </a:r>
            <a:r>
              <a:rPr lang="en-US"/>
              <a:t>sépare</a:t>
            </a:r>
            <a:r>
              <a:rPr lang="en-US"/>
              <a:t>. </a:t>
            </a:r>
            <a:endParaRPr/>
          </a:p>
          <a:p>
            <a:pPr>
              <a:defRPr/>
            </a:pPr>
            <a:r>
              <a:rPr lang="en-US"/>
              <a:t>On </a:t>
            </a:r>
            <a:r>
              <a:rPr lang="en-US"/>
              <a:t>peut</a:t>
            </a:r>
            <a:r>
              <a:rPr lang="en-US"/>
              <a:t> </a:t>
            </a:r>
            <a:r>
              <a:rPr lang="en-US"/>
              <a:t>mesurer</a:t>
            </a:r>
            <a:r>
              <a:rPr lang="en-US"/>
              <a:t> la </a:t>
            </a:r>
            <a:r>
              <a:rPr lang="en-US"/>
              <a:t>vitesse</a:t>
            </a:r>
            <a:r>
              <a:rPr lang="en-US"/>
              <a:t> de rotation (grâce au </a:t>
            </a:r>
            <a:r>
              <a:rPr lang="en-US"/>
              <a:t>décalage</a:t>
            </a:r>
            <a:r>
              <a:rPr lang="en-US"/>
              <a:t> spectral </a:t>
            </a:r>
            <a:r>
              <a:rPr lang="en-US"/>
              <a:t>appelé</a:t>
            </a:r>
            <a:r>
              <a:rPr lang="en-US"/>
              <a:t> </a:t>
            </a:r>
            <a:r>
              <a:rPr lang="en-US" i="1" u="sng">
                <a:hlinkClick r:id="rId12" tooltip="http://www.futura-sciences.com/fr/definition/t/physique-2/d/effet-doppler_2470/"/>
              </a:rPr>
              <a:t>effet Doppler</a:t>
            </a:r>
            <a:r>
              <a:rPr lang="en-US"/>
              <a:t>) pour </a:t>
            </a:r>
            <a:r>
              <a:rPr lang="en-US"/>
              <a:t>chaque</a:t>
            </a:r>
            <a:r>
              <a:rPr lang="en-US"/>
              <a:t> distance par rapport au </a:t>
            </a:r>
            <a:r>
              <a:rPr lang="en-US"/>
              <a:t>centre</a:t>
            </a:r>
            <a:r>
              <a:rPr lang="en-US"/>
              <a:t> de la </a:t>
            </a:r>
            <a:r>
              <a:rPr lang="en-US"/>
              <a:t>galaxie</a:t>
            </a:r>
            <a:r>
              <a:rPr lang="en-US"/>
              <a:t> ; on </a:t>
            </a:r>
            <a:r>
              <a:rPr lang="en-US"/>
              <a:t>obtient</a:t>
            </a:r>
            <a:r>
              <a:rPr lang="en-US"/>
              <a:t> </a:t>
            </a:r>
            <a:r>
              <a:rPr lang="en-US"/>
              <a:t>alors</a:t>
            </a:r>
            <a:r>
              <a:rPr lang="en-US"/>
              <a:t> </a:t>
            </a:r>
            <a:r>
              <a:rPr lang="en-US" i="1"/>
              <a:t>une</a:t>
            </a:r>
            <a:r>
              <a:rPr lang="en-US" i="1"/>
              <a:t> </a:t>
            </a:r>
            <a:r>
              <a:rPr lang="en-US" i="1"/>
              <a:t>courbe</a:t>
            </a:r>
            <a:r>
              <a:rPr lang="en-US" i="1"/>
              <a:t> de rotation</a:t>
            </a:r>
            <a:r>
              <a:rPr lang="en-US"/>
              <a:t>, qui </a:t>
            </a:r>
            <a:r>
              <a:rPr lang="en-US"/>
              <a:t>est</a:t>
            </a:r>
            <a:r>
              <a:rPr lang="en-US"/>
              <a:t> </a:t>
            </a:r>
            <a:r>
              <a:rPr lang="en-US"/>
              <a:t>elle</a:t>
            </a:r>
            <a:r>
              <a:rPr lang="en-US"/>
              <a:t> </a:t>
            </a:r>
            <a:r>
              <a:rPr lang="en-US"/>
              <a:t>aussi</a:t>
            </a:r>
            <a:r>
              <a:rPr lang="en-US"/>
              <a:t> </a:t>
            </a:r>
            <a:r>
              <a:rPr lang="en-US"/>
              <a:t>déterminée</a:t>
            </a:r>
            <a:r>
              <a:rPr lang="en-US"/>
              <a:t> par la distribution de masse. Or, </a:t>
            </a:r>
            <a:r>
              <a:rPr lang="en-US"/>
              <a:t>si</a:t>
            </a:r>
            <a:r>
              <a:rPr lang="en-US"/>
              <a:t> on </a:t>
            </a:r>
            <a:r>
              <a:rPr lang="en-US"/>
              <a:t>calcule</a:t>
            </a:r>
            <a:r>
              <a:rPr lang="en-US"/>
              <a:t> la </a:t>
            </a:r>
            <a:r>
              <a:rPr lang="en-US"/>
              <a:t>courbe</a:t>
            </a:r>
            <a:r>
              <a:rPr lang="en-US"/>
              <a:t> de rotation due </a:t>
            </a:r>
            <a:r>
              <a:rPr lang="en-US"/>
              <a:t>à</a:t>
            </a:r>
            <a:r>
              <a:rPr lang="en-US"/>
              <a:t> </a:t>
            </a:r>
            <a:r>
              <a:rPr lang="en-US"/>
              <a:t>l'attraction</a:t>
            </a:r>
            <a:r>
              <a:rPr lang="en-US"/>
              <a:t> </a:t>
            </a:r>
            <a:r>
              <a:rPr lang="en-US"/>
              <a:t>gravitationnelle</a:t>
            </a:r>
            <a:r>
              <a:rPr lang="en-US"/>
              <a:t> de tout </a:t>
            </a:r>
            <a:r>
              <a:rPr lang="en-US"/>
              <a:t>ce</a:t>
            </a:r>
            <a:r>
              <a:rPr lang="en-US"/>
              <a:t> </a:t>
            </a:r>
            <a:r>
              <a:rPr lang="en-US"/>
              <a:t>qu'on</a:t>
            </a:r>
            <a:r>
              <a:rPr lang="en-US"/>
              <a:t> observe </a:t>
            </a:r>
            <a:r>
              <a:rPr lang="en-US"/>
              <a:t>dans</a:t>
            </a:r>
            <a:r>
              <a:rPr lang="en-US"/>
              <a:t> les galaxies -- les </a:t>
            </a:r>
            <a:r>
              <a:rPr lang="en-US"/>
              <a:t>étoiles</a:t>
            </a:r>
            <a:r>
              <a:rPr lang="en-US"/>
              <a:t>, le </a:t>
            </a:r>
            <a:r>
              <a:rPr lang="en-US"/>
              <a:t>gaz</a:t>
            </a:r>
            <a:r>
              <a:rPr lang="en-US"/>
              <a:t> </a:t>
            </a:r>
            <a:r>
              <a:rPr lang="en-US"/>
              <a:t>interstellaire</a:t>
            </a:r>
            <a:r>
              <a:rPr lang="en-US"/>
              <a:t>, les </a:t>
            </a:r>
            <a:r>
              <a:rPr lang="en-US"/>
              <a:t>nuages</a:t>
            </a:r>
            <a:r>
              <a:rPr lang="en-US"/>
              <a:t> </a:t>
            </a:r>
            <a:r>
              <a:rPr lang="en-US"/>
              <a:t>moléculaires</a:t>
            </a:r>
            <a:r>
              <a:rPr lang="en-US"/>
              <a:t>, les </a:t>
            </a:r>
            <a:r>
              <a:rPr lang="en-US"/>
              <a:t>poussières</a:t>
            </a:r>
            <a:r>
              <a:rPr lang="en-US"/>
              <a:t>--, on </a:t>
            </a:r>
            <a:r>
              <a:rPr lang="en-US"/>
              <a:t>trouve</a:t>
            </a:r>
            <a:r>
              <a:rPr lang="en-US"/>
              <a:t> </a:t>
            </a:r>
            <a:r>
              <a:rPr lang="en-US"/>
              <a:t>que</a:t>
            </a:r>
            <a:r>
              <a:rPr lang="en-US"/>
              <a:t> la </a:t>
            </a:r>
            <a:r>
              <a:rPr lang="en-US"/>
              <a:t>vitesse</a:t>
            </a:r>
            <a:r>
              <a:rPr lang="en-US"/>
              <a:t> de rotation </a:t>
            </a:r>
            <a:r>
              <a:rPr lang="en-US"/>
              <a:t>calculée</a:t>
            </a:r>
            <a:r>
              <a:rPr lang="en-US"/>
              <a:t> </a:t>
            </a:r>
            <a:r>
              <a:rPr lang="en-US"/>
              <a:t>est</a:t>
            </a:r>
            <a:r>
              <a:rPr lang="en-US"/>
              <a:t> plus petite </a:t>
            </a:r>
            <a:r>
              <a:rPr lang="en-US"/>
              <a:t>que</a:t>
            </a:r>
            <a:r>
              <a:rPr lang="en-US"/>
              <a:t> </a:t>
            </a:r>
            <a:r>
              <a:rPr lang="en-US"/>
              <a:t>celle</a:t>
            </a:r>
            <a:r>
              <a:rPr lang="en-US"/>
              <a:t> </a:t>
            </a:r>
            <a:r>
              <a:rPr lang="en-US"/>
              <a:t>qu'on</a:t>
            </a:r>
            <a:r>
              <a:rPr lang="en-US"/>
              <a:t> observe, en </a:t>
            </a:r>
            <a:r>
              <a:rPr lang="en-US"/>
              <a:t>particulier</a:t>
            </a:r>
            <a:r>
              <a:rPr lang="en-US"/>
              <a:t> </a:t>
            </a:r>
            <a:r>
              <a:rPr lang="en-US"/>
              <a:t>dans</a:t>
            </a:r>
            <a:r>
              <a:rPr lang="en-US"/>
              <a:t> les </a:t>
            </a:r>
            <a:r>
              <a:rPr lang="en-US"/>
              <a:t>régions</a:t>
            </a:r>
            <a:r>
              <a:rPr lang="en-US"/>
              <a:t> </a:t>
            </a:r>
            <a:r>
              <a:rPr lang="en-US"/>
              <a:t>externes</a:t>
            </a:r>
            <a:r>
              <a:rPr lang="en-US"/>
              <a:t> des galaxies. Les </a:t>
            </a:r>
            <a:r>
              <a:rPr lang="en-US"/>
              <a:t>calculs</a:t>
            </a:r>
            <a:r>
              <a:rPr lang="en-US"/>
              <a:t> </a:t>
            </a:r>
            <a:r>
              <a:rPr lang="en-US"/>
              <a:t>indiquent</a:t>
            </a:r>
            <a:r>
              <a:rPr lang="en-US"/>
              <a:t> </a:t>
            </a:r>
            <a:r>
              <a:rPr lang="en-US"/>
              <a:t>que</a:t>
            </a:r>
            <a:r>
              <a:rPr lang="en-US"/>
              <a:t> la </a:t>
            </a:r>
            <a:r>
              <a:rPr lang="en-US"/>
              <a:t>courbe</a:t>
            </a:r>
            <a:r>
              <a:rPr lang="en-US"/>
              <a:t> de rotation </a:t>
            </a:r>
            <a:r>
              <a:rPr lang="en-US"/>
              <a:t>devrait</a:t>
            </a:r>
            <a:r>
              <a:rPr lang="en-US"/>
              <a:t> </a:t>
            </a:r>
            <a:r>
              <a:rPr lang="en-US"/>
              <a:t>décroître</a:t>
            </a:r>
            <a:r>
              <a:rPr lang="en-US"/>
              <a:t> aux </a:t>
            </a:r>
            <a:r>
              <a:rPr lang="en-US"/>
              <a:t>grandes</a:t>
            </a:r>
            <a:r>
              <a:rPr lang="en-US"/>
              <a:t> distances, </a:t>
            </a:r>
            <a:r>
              <a:rPr lang="en-US"/>
              <a:t>alors</a:t>
            </a:r>
            <a:r>
              <a:rPr lang="en-US"/>
              <a:t> </a:t>
            </a:r>
            <a:r>
              <a:rPr lang="en-US"/>
              <a:t>qu'on</a:t>
            </a:r>
            <a:r>
              <a:rPr lang="en-US"/>
              <a:t> observe </a:t>
            </a:r>
            <a:r>
              <a:rPr lang="en-US"/>
              <a:t>qu'elle</a:t>
            </a:r>
            <a:r>
              <a:rPr lang="en-US"/>
              <a:t> </a:t>
            </a:r>
            <a:r>
              <a:rPr lang="en-US"/>
              <a:t>est</a:t>
            </a:r>
            <a:r>
              <a:rPr lang="en-US"/>
              <a:t> </a:t>
            </a:r>
            <a:r>
              <a:rPr lang="en-US"/>
              <a:t>constante</a:t>
            </a:r>
            <a:r>
              <a:rPr lang="en-US"/>
              <a:t> </a:t>
            </a:r>
            <a:r>
              <a:rPr lang="en-US"/>
              <a:t>dans</a:t>
            </a:r>
            <a:r>
              <a:rPr lang="en-US"/>
              <a:t> la </a:t>
            </a:r>
            <a:r>
              <a:rPr lang="en-US"/>
              <a:t>plupart</a:t>
            </a:r>
            <a:r>
              <a:rPr lang="en-US"/>
              <a:t> des galaxies </a:t>
            </a:r>
            <a:r>
              <a:rPr lang="en-US"/>
              <a:t>observées</a:t>
            </a:r>
            <a:r>
              <a:rPr lang="en-US"/>
              <a:t>. 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0C3D44-6A86-8044-95D4-8E5AB28B6224}" type="slidenum">
              <a:rPr lang="en-US"/>
              <a:t>15</a:t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5380FE-005F-D5DB-97C7-122496CADA60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3661879-5066-9934-6E5F-640F5FC92600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582529-4B89-3571-EBC6-9F7F0D521E22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83F389-A877-5BAD-EB3E-985253580ACE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8939EB-AE8B-45D5-8601-1C41452DB207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BB2823-7153-78BF-0BA7-90C8BB78B78E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23DC1B-56DE-25B7-E2CF-4F28F7184A3E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FD5F43-7693-6CDA-DD16-F04B530F5FFF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8B9A75-AD16-2646-639F-69B26BD11BD9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65A67F-BB1B-6FB3-E269-98BB1E75FEDC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C0B8C4-B854-F2C3-5F64-E3FED0D4A558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DEA925-36B9-880C-C4A8-CF23F36C52C8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EF9A49-5936-290F-C6A3-9744EC13F5FE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0023C0-4FB9-3B8B-FBA8-F1E4AEAEC60C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18BDB8-2A81-A44A-9BEF-9FE7D5224830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fr-FR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Picture above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>
              <a:spcBef>
                <a:spcPts val="2000"/>
              </a:spcBef>
              <a:buFont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>
              <a:spcBef>
                <a:spcPts val="2000"/>
              </a:spcBef>
              <a:buFontTx/>
              <a:buNone/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>
            <a:lvl5pPr>
              <a:defRPr/>
            </a:lvl5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xAndObj" userDrawn="1">
  <p:cSld name="Titre. Texte et diagramm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319D1-FB89-6A4D-846A-86F3D53141C7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20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>
              <a:spcBef>
                <a:spcPts val="0"/>
              </a:spcBef>
              <a:buNone/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spcBef>
                <a:spcPts val="300"/>
              </a:spcBef>
              <a:buFontTx/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19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9462" y="107577"/>
            <a:ext cx="7581901" cy="1653988"/>
          </a:xfrm>
        </p:spPr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79462" y="2393575"/>
            <a:ext cx="3657600" cy="3473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703763" y="2393575"/>
            <a:ext cx="3657600" cy="3473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22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3288" indent="-344488"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>
              <a:spcBef>
                <a:spcPts val="2000"/>
              </a:spcBef>
              <a:buFontTx/>
              <a:buNone/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5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" y="-503"/>
            <a:ext cx="9144000" cy="12164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fr-FR"/>
              <a:t>Click to </a:t>
            </a:r>
            <a:r>
              <a:rPr lang="fr-FR"/>
              <a:t>edit</a:t>
            </a:r>
            <a:r>
              <a:rPr lang="fr-FR"/>
              <a:t> Master </a:t>
            </a:r>
            <a:r>
              <a:rPr lang="fr-FR"/>
              <a:t>title</a:t>
            </a:r>
            <a:r>
              <a:rPr lang="fr-FR"/>
              <a:t>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Click to </a:t>
            </a:r>
            <a:r>
              <a:rPr lang="fr-FR"/>
              <a:t>edit</a:t>
            </a:r>
            <a:r>
              <a:rPr lang="fr-FR"/>
              <a:t> Master </a:t>
            </a:r>
            <a:r>
              <a:rPr lang="fr-FR"/>
              <a:t>text</a:t>
            </a:r>
            <a:r>
              <a:rPr lang="fr-FR"/>
              <a:t> styles</a:t>
            </a:r>
            <a:endParaRPr/>
          </a:p>
          <a:p>
            <a:pPr lvl="1">
              <a:defRPr/>
            </a:pPr>
            <a:r>
              <a:rPr lang="fr-FR"/>
              <a:t>Second </a:t>
            </a:r>
            <a:r>
              <a:rPr lang="fr-FR"/>
              <a:t>level</a:t>
            </a:r>
            <a:endParaRPr lang="fr-FR"/>
          </a:p>
          <a:p>
            <a:pPr lvl="2">
              <a:defRPr/>
            </a:pPr>
            <a:r>
              <a:rPr lang="fr-FR"/>
              <a:t>Third</a:t>
            </a:r>
            <a:r>
              <a:rPr lang="fr-FR"/>
              <a:t> </a:t>
            </a:r>
            <a:r>
              <a:rPr lang="fr-FR"/>
              <a:t>level</a:t>
            </a:r>
            <a:endParaRPr lang="fr-FR"/>
          </a:p>
          <a:p>
            <a:pPr lvl="3">
              <a:defRPr/>
            </a:pPr>
            <a:r>
              <a:rPr lang="fr-FR"/>
              <a:t>Fourth</a:t>
            </a:r>
            <a:r>
              <a:rPr lang="fr-FR"/>
              <a:t> </a:t>
            </a:r>
            <a:r>
              <a:rPr lang="fr-FR"/>
              <a:t>level</a:t>
            </a:r>
            <a:endParaRPr lang="fr-FR"/>
          </a:p>
          <a:p>
            <a:pPr lvl="4">
              <a:defRPr/>
            </a:pPr>
            <a:r>
              <a:rPr lang="fr-FR"/>
              <a:t>Fifth</a:t>
            </a:r>
            <a:r>
              <a:rPr lang="fr-FR"/>
              <a:t> </a:t>
            </a:r>
            <a:r>
              <a:rPr lang="fr-FR"/>
              <a:t>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11E142-DC94-9E4E-9600-85B97E10DA2C}" type="slidenum">
              <a:rPr lang="fr-FR"/>
              <a:t>1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1" ftr="1" hdr="0" sldNum="1"/>
  <p:txStyles>
    <p:titleStyle>
      <a:lvl1pPr algn="ctr" defTabSz="914400">
        <a:spcBef>
          <a:spcPts val="0"/>
        </a:spcBef>
        <a:buNone/>
        <a:defRPr sz="4400" b="1">
          <a:solidFill>
            <a:srgbClr val="4D4D4D"/>
          </a:solidFill>
          <a:latin typeface="Gill Sans"/>
          <a:ea typeface="+mj-ea"/>
          <a:cs typeface="Gill Sans"/>
        </a:defRPr>
      </a:lvl1pPr>
    </p:titleStyle>
    <p:bodyStyle>
      <a:lvl1pPr marL="403225" indent="-403225" algn="l" defTabSz="914400">
        <a:spcBef>
          <a:spcPts val="2000"/>
        </a:spcBef>
        <a:buFontTx/>
        <a:buBlip>
          <a:blip r:embed="rId17"/>
        </a:buBlip>
        <a:defRPr sz="2400" b="0" i="0">
          <a:solidFill>
            <a:srgbClr val="4D4D4D"/>
          </a:solidFill>
          <a:latin typeface="Gill Sans Light"/>
          <a:ea typeface="+mn-ea"/>
          <a:cs typeface="Gill Sans Light"/>
        </a:defRPr>
      </a:lvl1pPr>
      <a:lvl2pPr marL="806450" indent="-403225" algn="l" defTabSz="914400">
        <a:spcBef>
          <a:spcPts val="600"/>
        </a:spcBef>
        <a:buFontTx/>
        <a:buBlip>
          <a:blip r:embed="rId17"/>
        </a:buBlip>
        <a:defRPr sz="2200" b="0" i="0">
          <a:solidFill>
            <a:srgbClr val="4D4D4D"/>
          </a:solidFill>
          <a:latin typeface="Gill Sans Light"/>
          <a:ea typeface="+mn-ea"/>
          <a:cs typeface="Gill Sans Light"/>
        </a:defRPr>
      </a:lvl2pPr>
      <a:lvl3pPr marL="1143000" indent="-336550" algn="l" defTabSz="914400">
        <a:spcBef>
          <a:spcPts val="600"/>
        </a:spcBef>
        <a:buFontTx/>
        <a:buBlip>
          <a:blip r:embed="rId17"/>
        </a:buBlip>
        <a:defRPr sz="2000" b="0" i="0">
          <a:solidFill>
            <a:srgbClr val="4D4D4D"/>
          </a:solidFill>
          <a:latin typeface="Gill Sans Light"/>
          <a:ea typeface="+mn-ea"/>
          <a:cs typeface="Gill Sans Light"/>
        </a:defRPr>
      </a:lvl3pPr>
      <a:lvl4pPr marL="1492250" indent="-349250" algn="l" defTabSz="914400">
        <a:spcBef>
          <a:spcPts val="600"/>
        </a:spcBef>
        <a:buFontTx/>
        <a:buBlip>
          <a:blip r:embed="rId17"/>
        </a:buBlip>
        <a:defRPr sz="1800" b="0" i="0">
          <a:solidFill>
            <a:srgbClr val="4D4D4D"/>
          </a:solidFill>
          <a:latin typeface="Gill Sans Light"/>
          <a:ea typeface="+mn-ea"/>
          <a:cs typeface="Gill Sans Light"/>
        </a:defRPr>
      </a:lvl4pPr>
      <a:lvl5pPr marL="1828800" indent="-336550" algn="l" defTabSz="914400">
        <a:spcBef>
          <a:spcPts val="600"/>
        </a:spcBef>
        <a:buFontTx/>
        <a:buBlip>
          <a:blip r:embed="rId17"/>
        </a:buBlip>
        <a:defRPr sz="1800" b="0" i="0">
          <a:solidFill>
            <a:srgbClr val="4D4D4D"/>
          </a:solidFill>
          <a:latin typeface="Gill Sans Light"/>
          <a:ea typeface="+mn-ea"/>
          <a:cs typeface="Gill Sans Light"/>
        </a:defRPr>
      </a:lvl5pPr>
      <a:lvl6pPr marL="2173288" indent="-344488" algn="l" defTabSz="914400">
        <a:spcBef>
          <a:spcPts val="0"/>
        </a:spcBef>
        <a:buFontTx/>
        <a:buBlip>
          <a:blip r:embed="rId17"/>
        </a:buBlip>
        <a:defRPr lang="en-US" sz="1800" b="1">
          <a:solidFill>
            <a:schemeClr val="tx1"/>
          </a:solidFill>
          <a:latin typeface="+mn-lt"/>
          <a:ea typeface="+mn-ea"/>
          <a:cs typeface="+mn-cs"/>
        </a:defRPr>
      </a:lvl6pPr>
      <a:lvl7pPr marL="2516188" indent="-344488" algn="l" defTabSz="914400">
        <a:spcBef>
          <a:spcPts val="0"/>
        </a:spcBef>
        <a:buFontTx/>
        <a:buBlip>
          <a:blip r:embed="rId17"/>
        </a:buBlip>
        <a:defRPr lang="en-US" sz="1800" b="1">
          <a:solidFill>
            <a:schemeClr val="tx1"/>
          </a:solidFill>
          <a:latin typeface="+mn-lt"/>
          <a:ea typeface="+mn-ea"/>
          <a:cs typeface="+mn-cs"/>
        </a:defRPr>
      </a:lvl7pPr>
      <a:lvl8pPr marL="2860675" indent="-344488" algn="l" defTabSz="914400">
        <a:spcBef>
          <a:spcPts val="0"/>
        </a:spcBef>
        <a:buFontTx/>
        <a:buBlip>
          <a:blip r:embed="rId17"/>
        </a:buBlip>
        <a:defRPr lang="en-US" sz="1800" b="1">
          <a:solidFill>
            <a:schemeClr val="tx1"/>
          </a:solidFill>
          <a:latin typeface="+mn-lt"/>
          <a:ea typeface="+mn-ea"/>
          <a:cs typeface="+mn-cs"/>
        </a:defRPr>
      </a:lvl8pPr>
      <a:lvl9pPr marL="3205163" indent="-344488" algn="l" defTabSz="914400">
        <a:spcBef>
          <a:spcPts val="0"/>
        </a:spcBef>
        <a:buFontTx/>
        <a:buBlip>
          <a:blip r:embed="rId17"/>
        </a:buBlip>
        <a:defRPr lang="en-US" sz="18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emf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emf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wmf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microsoft.com/office/2007/relationships/media" Target="../media/media1.mov"/><Relationship Id="rId5" Type="http://schemas.openxmlformats.org/officeDocument/2006/relationships/video" Target="../media/media1.mov" 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8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01687" y="2323567"/>
            <a:ext cx="7540626" cy="2210867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rgbClr val="4D4D4D"/>
                </a:solidFill>
                <a:latin typeface="Gill Sans"/>
                <a:cs typeface="Gill Sans"/>
              </a:rPr>
              <a:t>Le modèle standard de la physique des particules et au delà …</a:t>
            </a:r>
            <a:endParaRPr lang="fr-FR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Zoom </a:t>
            </a:r>
            <a:r>
              <a:rPr lang="en-US"/>
              <a:t>sur</a:t>
            </a:r>
            <a:r>
              <a:rPr lang="en-US"/>
              <a:t> </a:t>
            </a:r>
            <a:r>
              <a:rPr lang="en-US"/>
              <a:t>l’interaction</a:t>
            </a:r>
            <a:r>
              <a:rPr lang="en-US"/>
              <a:t> </a:t>
            </a:r>
            <a:r>
              <a:rPr lang="en-US"/>
              <a:t>faible</a:t>
            </a:r>
            <a:br>
              <a:rPr lang="en-US"/>
            </a:br>
            <a:r>
              <a:rPr lang="en-US"/>
              <a:t>bosons W</a:t>
            </a:r>
            <a:r>
              <a:rPr lang="en-US" baseline="30000"/>
              <a:t>+</a:t>
            </a:r>
            <a:r>
              <a:rPr lang="en-US"/>
              <a:t>/W</a:t>
            </a:r>
            <a:r>
              <a:rPr lang="en-US" baseline="30000"/>
              <a:t>-</a:t>
            </a:r>
            <a:r>
              <a:rPr lang="en-US"/>
              <a:t>/Z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</a:t>
            </a:r>
            <a:r>
              <a:rPr lang="fr-FR"/>
              <a:t>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10</a:t>
            </a:fld>
            <a:endParaRPr lang="fr-FR"/>
          </a:p>
        </p:txBody>
      </p:sp>
      <p:pic>
        <p:nvPicPr>
          <p:cNvPr id="8" name="Picture 7" descr="Wplus_Positron_small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8211" y="3679653"/>
            <a:ext cx="1675390" cy="1259893"/>
          </a:xfrm>
          <a:prstGeom prst="rect">
            <a:avLst/>
          </a:prstGeom>
        </p:spPr>
      </p:pic>
      <p:pic>
        <p:nvPicPr>
          <p:cNvPr id="9" name="Picture 8" descr="Wplus_Antimyon_small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8211" y="5008828"/>
            <a:ext cx="1675389" cy="1259892"/>
          </a:xfrm>
          <a:prstGeom prst="rect">
            <a:avLst/>
          </a:prstGeom>
        </p:spPr>
      </p:pic>
      <p:pic>
        <p:nvPicPr>
          <p:cNvPr id="10" name="Picture 9" descr="Wminus_Elektron_small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88681" y="3679653"/>
            <a:ext cx="1675390" cy="1259893"/>
          </a:xfrm>
          <a:prstGeom prst="rect">
            <a:avLst/>
          </a:prstGeom>
        </p:spPr>
      </p:pic>
      <p:pic>
        <p:nvPicPr>
          <p:cNvPr id="11" name="Picture 10" descr="Wminus_Myon_small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88681" y="5008828"/>
            <a:ext cx="1675389" cy="1259892"/>
          </a:xfrm>
          <a:prstGeom prst="rect">
            <a:avLst/>
          </a:prstGeom>
        </p:spPr>
      </p:pic>
      <p:pic>
        <p:nvPicPr>
          <p:cNvPr id="12" name="Picture 11" descr="Z_MyonAntimyon_small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939674" y="5008828"/>
            <a:ext cx="1675388" cy="1259892"/>
          </a:xfrm>
          <a:prstGeom prst="rect">
            <a:avLst/>
          </a:prstGeom>
        </p:spPr>
      </p:pic>
      <p:pic>
        <p:nvPicPr>
          <p:cNvPr id="13" name="Picture 12" descr="Z_ElectronPositron_small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939672" y="3679653"/>
            <a:ext cx="1675390" cy="1259893"/>
          </a:xfrm>
          <a:prstGeom prst="rect">
            <a:avLst/>
          </a:prstGeom>
        </p:spPr>
      </p:pic>
      <p:pic>
        <p:nvPicPr>
          <p:cNvPr id="15" name="Picture 14" descr="WplusDown_small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576320" y="1727147"/>
            <a:ext cx="1757891" cy="1321934"/>
          </a:xfrm>
          <a:prstGeom prst="rect">
            <a:avLst/>
          </a:prstGeom>
        </p:spPr>
      </p:pic>
      <p:pic>
        <p:nvPicPr>
          <p:cNvPr id="16" name="Picture 15" descr="WminusUp_small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572760" y="1727147"/>
            <a:ext cx="1757891" cy="1321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274320" y="163576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Comment </a:t>
            </a:r>
            <a:r>
              <a:rPr lang="en-US">
                <a:latin typeface="Gill Sans Light"/>
                <a:cs typeface="Gill Sans Light"/>
              </a:rPr>
              <a:t>sont-ils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crées</a:t>
            </a:r>
            <a:r>
              <a:rPr lang="en-US">
                <a:latin typeface="Gill Sans Light"/>
                <a:cs typeface="Gill Sans Light"/>
              </a:rPr>
              <a:t> ?</a:t>
            </a:r>
            <a:endParaRPr lang="en-US">
              <a:latin typeface="Gill Sans Light"/>
              <a:cs typeface="Gill Sans Ligh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3840" y="3188401"/>
            <a:ext cx="29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Comment se </a:t>
            </a:r>
            <a:r>
              <a:rPr lang="en-US">
                <a:latin typeface="Gill Sans Light"/>
                <a:cs typeface="Gill Sans Light"/>
              </a:rPr>
              <a:t>désintègrent-ils</a:t>
            </a:r>
            <a:r>
              <a:rPr lang="en-US">
                <a:latin typeface="Gill Sans Light"/>
                <a:cs typeface="Gill Sans Light"/>
              </a:rPr>
              <a:t> ?</a:t>
            </a:r>
            <a:endParaRPr lang="en-US">
              <a:latin typeface="Gill Sans Light"/>
              <a:cs typeface="Gill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1" y="-503"/>
            <a:ext cx="9144000" cy="699003"/>
          </a:xfrm>
        </p:spPr>
        <p:txBody>
          <a:bodyPr/>
          <a:lstStyle/>
          <a:p>
            <a:pPr>
              <a:defRPr/>
            </a:pPr>
            <a:r>
              <a:rPr lang="en-US" sz="3600"/>
              <a:t>La masse des </a:t>
            </a:r>
            <a:r>
              <a:rPr lang="en-US" sz="3600"/>
              <a:t>particules</a:t>
            </a:r>
            <a:endParaRPr lang="en-US" sz="36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>
          <a:xfrm>
            <a:off x="301776" y="724968"/>
            <a:ext cx="8540447" cy="45798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Avec les ingrédients précédents, le modèle standard ne permet de décrire que des particules de masse nulle</a:t>
            </a:r>
            <a:endParaRPr/>
          </a:p>
          <a:p>
            <a:pPr>
              <a:defRPr/>
            </a:pPr>
            <a:r>
              <a:rPr lang="fr-FR" sz="2000"/>
              <a:t>Peter </a:t>
            </a:r>
            <a:r>
              <a:rPr lang="fr-FR" sz="2000"/>
              <a:t>Higgs</a:t>
            </a:r>
            <a:r>
              <a:rPr lang="fr-FR" sz="2000"/>
              <a:t> </a:t>
            </a:r>
            <a:r>
              <a:rPr lang="fr-FR" sz="2000"/>
              <a:t>(et d’autres) ont postulé l’existence d’un nouveau champ de force (champ de </a:t>
            </a:r>
            <a:r>
              <a:rPr lang="fr-FR" sz="2000"/>
              <a:t>Higgs</a:t>
            </a:r>
            <a:r>
              <a:rPr lang="fr-FR" sz="2000"/>
              <a:t>) qui remplit tout l’espace. C’est l’interaction des particules élémentaires avec ce champ qui génère la masse</a:t>
            </a:r>
            <a:endParaRPr/>
          </a:p>
          <a:p>
            <a:pPr>
              <a:defRPr/>
            </a:pPr>
            <a:r>
              <a:rPr lang="fr-FR" sz="2000"/>
              <a:t>Ce champ de </a:t>
            </a:r>
            <a:r>
              <a:rPr lang="fr-FR" sz="2000"/>
              <a:t>Higgs</a:t>
            </a:r>
            <a:r>
              <a:rPr lang="fr-FR" sz="2000"/>
              <a:t> est associé à une particule, le </a:t>
            </a:r>
            <a:r>
              <a:rPr lang="fr-FR" sz="2000">
                <a:solidFill>
                  <a:srgbClr val="FF0000"/>
                </a:solidFill>
                <a:latin typeface="Gill Sans"/>
                <a:cs typeface="Gill Sans"/>
              </a:rPr>
              <a:t>boson de </a:t>
            </a:r>
            <a:r>
              <a:rPr lang="fr-FR" sz="2000">
                <a:solidFill>
                  <a:srgbClr val="FF0000"/>
                </a:solidFill>
                <a:latin typeface="Gill Sans"/>
                <a:cs typeface="Gill Sans"/>
              </a:rPr>
              <a:t>Higgs</a:t>
            </a:r>
            <a:r>
              <a:rPr lang="fr-FR" sz="200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fr-FR" sz="2000"/>
              <a:t>(dont la masse est un paramètre libre de la théorie). </a:t>
            </a:r>
            <a:endParaRPr/>
          </a:p>
          <a:p>
            <a:pPr>
              <a:defRPr/>
            </a:pPr>
            <a:r>
              <a:rPr lang="fr-FR" sz="2000"/>
              <a:t>C</a:t>
            </a:r>
            <a:r>
              <a:rPr lang="fr-FR" sz="2000"/>
              <a:t>e boson de </a:t>
            </a:r>
            <a:r>
              <a:rPr lang="fr-FR" sz="2000"/>
              <a:t>Higgs</a:t>
            </a:r>
            <a:r>
              <a:rPr lang="fr-FR" sz="2000"/>
              <a:t> </a:t>
            </a:r>
            <a:r>
              <a:rPr lang="fr-FR" sz="2000"/>
              <a:t>a probablement été observé en 2012 au LHC, à une masse de 126 </a:t>
            </a:r>
            <a:r>
              <a:rPr lang="fr-FR" sz="2000"/>
              <a:t>GeV</a:t>
            </a:r>
            <a:r>
              <a:rPr lang="fr-FR" sz="2000"/>
              <a:t>/c</a:t>
            </a:r>
            <a:r>
              <a:rPr lang="fr-FR" sz="2000" baseline="30000"/>
              <a:t>2</a:t>
            </a:r>
            <a:endParaRPr lang="fr-FR" sz="2000" baseline="30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11</a:t>
            </a:fld>
            <a:endParaRPr lang="fr-FR"/>
          </a:p>
        </p:txBody>
      </p:sp>
      <p:grpSp>
        <p:nvGrpSpPr>
          <p:cNvPr id="7" name="Group 76"/>
          <p:cNvGrpSpPr/>
          <p:nvPr/>
        </p:nvGrpSpPr>
        <p:grpSpPr bwMode="auto">
          <a:xfrm>
            <a:off x="3529013" y="4161054"/>
            <a:ext cx="2085975" cy="2287588"/>
            <a:chOff x="2758" y="2316"/>
            <a:chExt cx="1130" cy="12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H</a:t>
              </a:r>
              <a:endParaRPr lang="en-US" sz="16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89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352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4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Z</a:t>
              </a:r>
              <a:endParaRPr lang="en-US" sz="16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7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p</a:t>
              </a:r>
              <a:endParaRPr lang="en-US" sz="16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p</a:t>
              </a:r>
              <a:endParaRPr lang="en-US" sz="16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Z</a:t>
              </a:r>
              <a:endParaRPr lang="en-US" sz="160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V="1">
              <a:off x="3458" y="2599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latin typeface="Helvetica"/>
                </a:rPr>
                <a:t>+</a:t>
              </a:r>
              <a:endParaRPr/>
            </a:p>
          </p:txBody>
        </p:sp>
        <p:sp>
          <p:nvSpPr>
            <p:cNvPr id="25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latin typeface="Helvetica"/>
                </a:rPr>
                <a:t>-</a:t>
              </a:r>
              <a:endParaRPr/>
            </a:p>
          </p:txBody>
        </p:sp>
        <p:sp>
          <p:nvSpPr>
            <p:cNvPr id="26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latin typeface="Helvetica"/>
                </a:rPr>
                <a:t>+</a:t>
              </a:r>
              <a:endParaRPr/>
            </a:p>
          </p:txBody>
        </p:sp>
        <p:sp>
          <p:nvSpPr>
            <p:cNvPr id="27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Helvetica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latin typeface="Helvetica"/>
                </a:rPr>
                <a:t>-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12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 bwMode="auto"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6" name="Group 5"/>
            <p:cNvGrpSpPr/>
            <p:nvPr/>
          </p:nvGrpSpPr>
          <p:grpSpPr bwMode="auto"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/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fr-FR" sz="1600">
                    <a:latin typeface="Comic Sans MS"/>
                  </a:rPr>
                  <a:t>Quark u</a:t>
                </a:r>
                <a:endParaRPr/>
              </a:p>
            </p:txBody>
          </p:sp>
        </p:grpSp>
        <p:grpSp>
          <p:nvGrpSpPr>
            <p:cNvPr id="7" name="Group 6"/>
            <p:cNvGrpSpPr/>
            <p:nvPr/>
          </p:nvGrpSpPr>
          <p:grpSpPr bwMode="auto"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/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fr-FR" sz="1600">
                    <a:latin typeface="Comic Sans MS"/>
                  </a:rPr>
                  <a:t>Quark u</a:t>
                </a:r>
                <a:endParaRPr lang="fr-FR" sz="1600">
                  <a:latin typeface="Comic Sans M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 bwMode="auto"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/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fr-FR" sz="1600">
                    <a:latin typeface="Comic Sans MS"/>
                  </a:rPr>
                  <a:t>Quark d</a:t>
                </a:r>
                <a:endParaRPr lang="fr-FR" sz="1600">
                  <a:latin typeface="Comic Sans MS"/>
                </a:endParaRPr>
              </a:p>
            </p:txBody>
          </p:sp>
        </p:grp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/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39"/>
            <p:cNvGrpSpPr/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1" name="Freeform 31"/>
              <p:cNvSpPr/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 fill="norm" stroke="1" extrusionOk="0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>
                  <a:gsLst>
                    <a:gs pos="0">
                      <a:srgbClr val="0000FF"/>
                    </a:gs>
                    <a:gs pos="99000">
                      <a:srgbClr val="FF0000"/>
                    </a:gs>
                    <a:gs pos="100000">
                      <a:srgbClr val="FFFFFF"/>
                    </a:gs>
                  </a:gsLst>
                  <a:lin ang="10800000" scaled="0"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5"/>
              <p:cNvSpPr/>
              <p:nvPr/>
            </p:nvSpPr>
            <p:spPr bwMode="auto">
              <a:xfrm flipH="1">
                <a:off x="1494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 fill="norm" stroke="1" extrusionOk="0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>
                  <a:gsLst>
                    <a:gs pos="0">
                      <a:srgbClr val="0000FF"/>
                    </a:gs>
                    <a:gs pos="99000">
                      <a:srgbClr val="008000"/>
                    </a:gs>
                    <a:gs pos="100000">
                      <a:srgbClr val="FFFFFF"/>
                    </a:gs>
                  </a:gsLst>
                  <a:lin ang="0" scaled="1"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33"/>
              <p:cNvSpPr/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 fill="norm" stroke="1" extrusionOk="0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>
                  <a:gsLst>
                    <a:gs pos="0">
                      <a:srgbClr val="FF0000"/>
                    </a:gs>
                    <a:gs pos="99000">
                      <a:srgbClr val="008000"/>
                    </a:gs>
                    <a:gs pos="100000">
                      <a:srgbClr val="FFFFFF"/>
                    </a:gs>
                  </a:gsLst>
                  <a:lin ang="0" scaled="1"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" name="Title 1"/>
          <p:cNvSpPr txBox="1"/>
          <p:nvPr/>
        </p:nvSpPr>
        <p:spPr bwMode="auto">
          <a:xfrm>
            <a:off x="1" y="-503"/>
            <a:ext cx="9144000" cy="897004"/>
          </a:xfrm>
          <a:prstGeom prst="rect">
            <a:avLst/>
          </a:prstGeom>
        </p:spPr>
        <p:txBody>
          <a:bodyPr/>
          <a:lstStyle>
            <a:lvl1pPr algn="ctr" defTabSz="914400">
              <a:spcBef>
                <a:spcPts val="0"/>
              </a:spcBef>
              <a:buNone/>
              <a:defRPr sz="4400" b="1">
                <a:solidFill>
                  <a:srgbClr val="4D4D4D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La masse de notre matière</a:t>
            </a:r>
            <a:endParaRPr lang="en-US"/>
          </a:p>
        </p:txBody>
      </p:sp>
      <p:sp>
        <p:nvSpPr>
          <p:cNvPr id="21" name="Content Placeholder 2"/>
          <p:cNvSpPr txBox="1"/>
          <p:nvPr/>
        </p:nvSpPr>
        <p:spPr bwMode="auto">
          <a:xfrm>
            <a:off x="4192654" y="1223350"/>
            <a:ext cx="4855634" cy="5192236"/>
          </a:xfrm>
          <a:prstGeom prst="rect">
            <a:avLst/>
          </a:prstGeom>
        </p:spPr>
        <p:txBody>
          <a:bodyPr>
            <a:normAutofit/>
          </a:bodyPr>
          <a:lstStyle>
            <a:lvl1pPr marL="403225" indent="-403225" algn="l" defTabSz="914400">
              <a:spcBef>
                <a:spcPts val="2000"/>
              </a:spcBef>
              <a:buFontTx/>
              <a:buBlip>
                <a:blip r:embed="rId3"/>
              </a:buBlip>
              <a:defRPr sz="2400" b="0" i="0">
                <a:solidFill>
                  <a:srgbClr val="4D4D4D"/>
                </a:solidFill>
                <a:latin typeface="Gill Sans Light"/>
                <a:ea typeface="+mn-ea"/>
                <a:cs typeface="Gill Sans Light"/>
              </a:defRPr>
            </a:lvl1pPr>
            <a:lvl2pPr marL="806450" indent="-403225" algn="l" defTabSz="914400">
              <a:spcBef>
                <a:spcPts val="600"/>
              </a:spcBef>
              <a:buFontTx/>
              <a:buBlip>
                <a:blip r:embed="rId3"/>
              </a:buBlip>
              <a:defRPr sz="2200" b="0" i="0">
                <a:solidFill>
                  <a:srgbClr val="4D4D4D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336550" algn="l" defTabSz="914400">
              <a:spcBef>
                <a:spcPts val="600"/>
              </a:spcBef>
              <a:buFontTx/>
              <a:buBlip>
                <a:blip r:embed="rId3"/>
              </a:buBlip>
              <a:defRPr sz="2000" b="0" i="0">
                <a:solidFill>
                  <a:srgbClr val="4D4D4D"/>
                </a:solidFill>
                <a:latin typeface="Gill Sans Light"/>
                <a:ea typeface="+mn-ea"/>
                <a:cs typeface="Gill Sans Light"/>
              </a:defRPr>
            </a:lvl3pPr>
            <a:lvl4pPr marL="1492250" indent="-349250" algn="l" defTabSz="914400">
              <a:spcBef>
                <a:spcPts val="600"/>
              </a:spcBef>
              <a:buFontTx/>
              <a:buBlip>
                <a:blip r:embed="rId3"/>
              </a:buBlip>
              <a:defRPr sz="1800" b="0" i="0">
                <a:solidFill>
                  <a:srgbClr val="4D4D4D"/>
                </a:solidFill>
                <a:latin typeface="Gill Sans Light"/>
                <a:ea typeface="+mn-ea"/>
                <a:cs typeface="Gill Sans Light"/>
              </a:defRPr>
            </a:lvl4pPr>
            <a:lvl5pPr marL="1828800" indent="-336550" algn="l" defTabSz="914400">
              <a:spcBef>
                <a:spcPts val="600"/>
              </a:spcBef>
              <a:buFontTx/>
              <a:buBlip>
                <a:blip r:embed="rId3"/>
              </a:buBlip>
              <a:defRPr sz="1800" b="0" i="0">
                <a:solidFill>
                  <a:srgbClr val="4D4D4D"/>
                </a:solidFill>
                <a:latin typeface="Gill Sans Light"/>
                <a:ea typeface="+mn-ea"/>
                <a:cs typeface="Gill Sans Light"/>
              </a:defRPr>
            </a:lvl5pPr>
            <a:lvl6pPr marL="2173288" indent="-344488" algn="l" defTabSz="914400">
              <a:spcBef>
                <a:spcPts val="0"/>
              </a:spcBef>
              <a:buFontTx/>
              <a:buBlip>
                <a:blip r:embed="rId3"/>
              </a:buBlip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6188" indent="-344488" algn="l" defTabSz="914400">
              <a:spcBef>
                <a:spcPts val="0"/>
              </a:spcBef>
              <a:buFontTx/>
              <a:buBlip>
                <a:blip r:embed="rId3"/>
              </a:buBlip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0675" indent="-344488" algn="l" defTabSz="914400">
              <a:spcBef>
                <a:spcPts val="0"/>
              </a:spcBef>
              <a:buFontTx/>
              <a:buBlip>
                <a:blip r:embed="rId3"/>
              </a:buBlip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5163" indent="-344488" algn="l" defTabSz="914400">
              <a:spcBef>
                <a:spcPts val="0"/>
              </a:spcBef>
              <a:buFontTx/>
              <a:buBlip>
                <a:blip r:embed="rId3"/>
              </a:buBlip>
              <a:defRPr lang="en-US"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/>
              <a:t>Elle correspond essentiellement à celle des noyaux atomiques </a:t>
            </a:r>
            <a:endParaRPr/>
          </a:p>
          <a:p>
            <a:pPr>
              <a:defRPr/>
            </a:pPr>
            <a:r>
              <a:rPr lang="en-US" sz="1800"/>
              <a:t>Or la masse d'un noyau est principalement la somme des masses des neutrons et des protons qu ́il contient (un peu moins). </a:t>
            </a:r>
            <a:endParaRPr/>
          </a:p>
          <a:p>
            <a:pPr>
              <a:defRPr/>
            </a:pPr>
            <a:r>
              <a:rPr lang="en-US" sz="1800"/>
              <a:t>m</a:t>
            </a:r>
            <a:r>
              <a:rPr lang="en-US" sz="1800" baseline="-25000"/>
              <a:t>u</a:t>
            </a:r>
            <a:r>
              <a:rPr lang="en-US" sz="1800"/>
              <a:t> = 2.3 MeV/c</a:t>
            </a:r>
            <a:r>
              <a:rPr lang="en-US" sz="1800" baseline="30000"/>
              <a:t>2</a:t>
            </a:r>
            <a:r>
              <a:rPr lang="en-US" sz="1800"/>
              <a:t>, </a:t>
            </a:r>
            <a:r>
              <a:rPr lang="nl-NL" sz="1800"/>
              <a:t>m</a:t>
            </a:r>
            <a:r>
              <a:rPr lang="nl-NL" sz="1800" baseline="-25000"/>
              <a:t>d</a:t>
            </a:r>
            <a:r>
              <a:rPr lang="nl-NL" sz="1800"/>
              <a:t> = 4.8 MeV/c</a:t>
            </a:r>
            <a:r>
              <a:rPr lang="nl-NL" sz="1800" baseline="30000"/>
              <a:t>2</a:t>
            </a:r>
            <a:br>
              <a:rPr lang="en-US" sz="1800"/>
            </a:br>
            <a:r>
              <a:rPr lang="en-US" sz="1800"/>
              <a:t>m</a:t>
            </a:r>
            <a:r>
              <a:rPr lang="en-US" sz="1800" baseline="-25000"/>
              <a:t>uud</a:t>
            </a:r>
            <a:r>
              <a:rPr lang="en-US" sz="1800"/>
              <a:t>= 9.4 MeV/c</a:t>
            </a:r>
            <a:r>
              <a:rPr lang="en-US" sz="1800" baseline="30000"/>
              <a:t>2</a:t>
            </a:r>
            <a:r>
              <a:rPr lang="en-US" sz="1800"/>
              <a:t> ≪ m</a:t>
            </a:r>
            <a:r>
              <a:rPr lang="en-US" sz="1800" baseline="-25000"/>
              <a:t>p</a:t>
            </a:r>
            <a:r>
              <a:rPr lang="en-US" sz="1800"/>
              <a:t>=938 MeV/c</a:t>
            </a:r>
            <a:r>
              <a:rPr lang="en-US" sz="1800" baseline="30000"/>
              <a:t>2</a:t>
            </a:r>
            <a:endParaRPr/>
          </a:p>
          <a:p>
            <a:pPr>
              <a:defRPr/>
            </a:pPr>
            <a:r>
              <a:rPr lang="en-US" sz="1800"/>
              <a:t>Conclusion : l'essentiel de la masse de notre matière provient de l'énergie portée par les gluons piegés dans nos protons et nos neutrons. </a:t>
            </a:r>
            <a:endParaRPr/>
          </a:p>
          <a:p>
            <a:pPr marL="0" indent="0">
              <a:buFontTx/>
              <a:buNone/>
              <a:defRPr/>
            </a:pPr>
            <a:endParaRPr lang="en-US" sz="180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 l="1245" t="3000" r="2192" b="2938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/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fr-FR" sz="2000">
                <a:latin typeface="Tahoma"/>
                <a:cs typeface="Tahoma"/>
              </a:rPr>
              <a:t>Médiateurs: </a:t>
            </a:r>
            <a:r>
              <a:rPr lang="fr-FR" sz="2000" b="1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13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3600"/>
              <a:t>Les </a:t>
            </a:r>
            <a:r>
              <a:rPr lang="en-US" sz="3600"/>
              <a:t>limites</a:t>
            </a:r>
            <a:r>
              <a:rPr lang="en-US" sz="3600"/>
              <a:t> de la </a:t>
            </a:r>
            <a:r>
              <a:rPr lang="en-US" sz="3600"/>
              <a:t>théorie</a:t>
            </a:r>
            <a:r>
              <a:rPr lang="en-US" sz="3600"/>
              <a:t> : </a:t>
            </a:r>
            <a:br>
              <a:rPr lang="en-US" sz="3600"/>
            </a:br>
            <a:r>
              <a:rPr lang="en-US" sz="3600"/>
              <a:t>des questions </a:t>
            </a:r>
            <a:r>
              <a:rPr lang="en-US" sz="3600"/>
              <a:t>ouvertes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01776" y="1393798"/>
            <a:ext cx="8540447" cy="4945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000"/>
              <a:t>Les questions fondamentales en physique des hautes énergies sont trop nombreuses pour croire que le Modèle Standard soit la théorie ultime. Le modèle est p</a:t>
            </a:r>
            <a:r>
              <a:rPr lang="fr-FR" sz="2000"/>
              <a:t>robablement une théorie valide seulement </a:t>
            </a:r>
            <a:r>
              <a:rPr lang="fr-FR" sz="2000"/>
              <a:t>à </a:t>
            </a:r>
            <a:r>
              <a:rPr lang="fr-FR" sz="2000"/>
              <a:t>l’échelle d’énergie que l’on arrive a sonder aujourd'hui</a:t>
            </a:r>
            <a:r>
              <a:rPr lang="fr-FR" sz="2000"/>
              <a:t>.</a:t>
            </a:r>
            <a:endParaRPr lang="fr-FR" sz="2000"/>
          </a:p>
          <a:p>
            <a:pPr>
              <a:defRPr/>
            </a:pPr>
            <a:r>
              <a:rPr lang="fr-FR" sz="2000"/>
              <a:t>Pourquoi 3 familles ?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/>
              <a:t>Pourquoi des valeurs des </a:t>
            </a:r>
            <a:br>
              <a:rPr lang="fr-FR" sz="2000"/>
            </a:br>
            <a:r>
              <a:rPr lang="fr-FR" sz="2000"/>
              <a:t>masses </a:t>
            </a:r>
            <a:r>
              <a:rPr lang="fr-FR" sz="2000"/>
              <a:t>si </a:t>
            </a:r>
            <a:r>
              <a:rPr lang="fr-FR" sz="2000"/>
              <a:t>différentes ?</a:t>
            </a:r>
            <a:endParaRPr lang="fr-FR" sz="200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/>
              <a:t>Pourquoi quatre </a:t>
            </a:r>
            <a:r>
              <a:rPr lang="fr-FR" sz="2000"/>
              <a:t>interactions </a:t>
            </a:r>
            <a:br>
              <a:rPr lang="fr-FR" sz="2000"/>
            </a:br>
            <a:r>
              <a:rPr lang="fr-FR" sz="2000"/>
              <a:t>fondamentales ? 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/>
              <a:t>Pourquoi </a:t>
            </a:r>
            <a:r>
              <a:rPr lang="fr-FR" sz="2000"/>
              <a:t>38 ordres de grandeur </a:t>
            </a:r>
            <a:br>
              <a:rPr lang="fr-FR" sz="2000"/>
            </a:br>
            <a:r>
              <a:rPr lang="fr-FR" sz="2000"/>
              <a:t>entre </a:t>
            </a:r>
            <a:r>
              <a:rPr lang="fr-FR" sz="2000"/>
              <a:t>elles? </a:t>
            </a:r>
            <a:endParaRPr lang="fr-FR" sz="200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/>
              <a:t>Peut</a:t>
            </a:r>
            <a:r>
              <a:rPr lang="fr-FR" sz="2000"/>
              <a:t>-on les unifier?</a:t>
            </a:r>
            <a:endParaRPr/>
          </a:p>
          <a:p>
            <a:pPr marL="0" indent="0">
              <a:buNone/>
              <a:defRPr/>
            </a:pPr>
            <a:endParaRPr lang="fr-FR" sz="2000">
              <a:solidFill>
                <a:srgbClr val="000066"/>
              </a:solidFill>
              <a:latin typeface="Gill Sans"/>
              <a:cs typeface="Gill Sans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14</a:t>
            </a:fld>
            <a:endParaRPr lang="fr-FR"/>
          </a:p>
        </p:txBody>
      </p:sp>
      <p:pic>
        <p:nvPicPr>
          <p:cNvPr id="7" name="Picture 6" descr="Capture d’écran 2013-03-11 à 21.43.28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41767" y="2536255"/>
            <a:ext cx="4507125" cy="3778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1" y="-503"/>
            <a:ext cx="9144000" cy="974170"/>
          </a:xfrm>
        </p:spPr>
        <p:txBody>
          <a:bodyPr/>
          <a:lstStyle/>
          <a:p>
            <a:pPr>
              <a:defRPr/>
            </a:pPr>
            <a:r>
              <a:rPr lang="en-US" sz="2800"/>
              <a:t>Les </a:t>
            </a:r>
            <a:r>
              <a:rPr lang="en-US" sz="2800"/>
              <a:t>limites</a:t>
            </a:r>
            <a:r>
              <a:rPr lang="en-US" sz="2800"/>
              <a:t> de la </a:t>
            </a:r>
            <a:r>
              <a:rPr lang="en-US" sz="2800"/>
              <a:t>théorie</a:t>
            </a:r>
            <a:r>
              <a:rPr lang="en-US" sz="2800"/>
              <a:t> :</a:t>
            </a:r>
            <a:br>
              <a:rPr lang="en-US" sz="2800"/>
            </a:br>
            <a:r>
              <a:rPr lang="en-US" sz="2800"/>
              <a:t>Des indices </a:t>
            </a:r>
            <a:r>
              <a:rPr lang="en-US" sz="2800"/>
              <a:t>expérimentaux</a:t>
            </a:r>
            <a:r>
              <a:rPr lang="en-US" sz="2800"/>
              <a:t> </a:t>
            </a:r>
            <a:r>
              <a:rPr lang="en-US" sz="2800"/>
              <a:t>venus</a:t>
            </a:r>
            <a:r>
              <a:rPr lang="en-US" sz="2800"/>
              <a:t> de </a:t>
            </a:r>
            <a:r>
              <a:rPr lang="en-US" sz="2800"/>
              <a:t>l’univers</a:t>
            </a:r>
            <a:endParaRPr lang="en-US" sz="280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545032" y="1320579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496786" y="2153165"/>
            <a:ext cx="49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L’</a:t>
            </a:r>
            <a:r>
              <a:rPr lang="en-US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>
                <a:latin typeface="Gill Sans Light"/>
                <a:cs typeface="Gill Sans Light"/>
              </a:rPr>
              <a:t> a </a:t>
            </a:r>
            <a:r>
              <a:rPr lang="en-US">
                <a:latin typeface="Gill Sans Light"/>
                <a:cs typeface="Gill Sans Light"/>
              </a:rPr>
              <a:t>quasiment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disparu</a:t>
            </a:r>
            <a:r>
              <a:rPr lang="en-US">
                <a:latin typeface="Gill Sans Light"/>
                <a:cs typeface="Gill Sans Light"/>
              </a:rPr>
              <a:t> de </a:t>
            </a:r>
            <a:r>
              <a:rPr lang="en-US">
                <a:latin typeface="Gill Sans Light"/>
                <a:cs typeface="Gill Sans Light"/>
              </a:rPr>
              <a:t>notre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galaxie</a:t>
            </a:r>
            <a:endParaRPr lang="en-US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45032" y="3674113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3674113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4535" y="3674113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867864" y="6203529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La </a:t>
            </a:r>
            <a:r>
              <a:rPr lang="en-US">
                <a:latin typeface="Gill Sans Light"/>
                <a:cs typeface="Gill Sans Light"/>
              </a:rPr>
              <a:t>cinématique</a:t>
            </a:r>
            <a:r>
              <a:rPr lang="en-US">
                <a:latin typeface="Gill Sans Light"/>
                <a:cs typeface="Gill Sans Light"/>
              </a:rPr>
              <a:t> des galaxies </a:t>
            </a:r>
            <a:r>
              <a:rPr lang="en-US">
                <a:latin typeface="Gill Sans Light"/>
                <a:cs typeface="Gill Sans Light"/>
              </a:rPr>
              <a:t>indique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l’existence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d’une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matière</a:t>
            </a:r>
            <a:r>
              <a:rPr lang="en-US">
                <a:latin typeface="Gill Sans Light"/>
                <a:cs typeface="Gill Sans Light"/>
              </a:rPr>
              <a:t> </a:t>
            </a:r>
            <a:r>
              <a:rPr lang="en-US">
                <a:latin typeface="Gill Sans Light"/>
                <a:cs typeface="Gill Sans Light"/>
              </a:rPr>
              <a:t>supplémentaire</a:t>
            </a:r>
            <a:r>
              <a:rPr lang="en-US">
                <a:latin typeface="Gill Sans Light"/>
                <a:cs typeface="Gill Sans Light"/>
              </a:rPr>
              <a:t> non </a:t>
            </a:r>
            <a:r>
              <a:rPr lang="en-US">
                <a:latin typeface="Gill Sans Light"/>
                <a:cs typeface="Gill Sans Light"/>
              </a:rPr>
              <a:t>lumineuse</a:t>
            </a:r>
            <a:r>
              <a:rPr lang="en-US">
                <a:latin typeface="Gill Sans Light"/>
                <a:cs typeface="Gill Sans Light"/>
              </a:rPr>
              <a:t> : </a:t>
            </a:r>
            <a:r>
              <a:rPr lang="en-US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850793" y="3178723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latin typeface="Gill Sans Light"/>
                <a:cs typeface="Gill Sans Light"/>
              </a:rPr>
              <a:t>C</a:t>
            </a:r>
            <a:r>
              <a:rPr lang="en-US" sz="1400">
                <a:latin typeface="Gill Sans Light"/>
                <a:cs typeface="Gill Sans Light"/>
              </a:rPr>
              <a:t>ourbe</a:t>
            </a:r>
            <a:r>
              <a:rPr lang="en-US" sz="1400">
                <a:latin typeface="Gill Sans Light"/>
                <a:cs typeface="Gill Sans Light"/>
              </a:rPr>
              <a:t> </a:t>
            </a:r>
            <a:r>
              <a:rPr lang="en-US" sz="1400">
                <a:latin typeface="Gill Sans Light"/>
                <a:cs typeface="Gill Sans Light"/>
              </a:rPr>
              <a:t>de rotation </a:t>
            </a:r>
            <a:r>
              <a:rPr lang="en-US" sz="1400">
                <a:latin typeface="Gill Sans Light"/>
                <a:cs typeface="Gill Sans Light"/>
              </a:rPr>
              <a:t>prévue</a:t>
            </a:r>
            <a:r>
              <a:rPr lang="en-US" sz="1400">
                <a:latin typeface="Gill Sans Light"/>
                <a:cs typeface="Gill Sans Light"/>
              </a:rPr>
              <a:t> par les </a:t>
            </a:r>
            <a:r>
              <a:rPr lang="en-US" sz="1400">
                <a:latin typeface="Gill Sans Light"/>
                <a:cs typeface="Gill Sans Light"/>
              </a:rPr>
              <a:t>équations</a:t>
            </a:r>
            <a:r>
              <a:rPr lang="en-US" sz="1400">
                <a:latin typeface="Gill Sans Light"/>
                <a:cs typeface="Gill Sans Light"/>
              </a:rPr>
              <a:t> de Newton (A) et la </a:t>
            </a:r>
            <a:r>
              <a:rPr lang="en-US" sz="1400">
                <a:latin typeface="Gill Sans Light"/>
                <a:cs typeface="Gill Sans Light"/>
              </a:rPr>
              <a:t>courbe</a:t>
            </a:r>
            <a:r>
              <a:rPr lang="en-US" sz="1400">
                <a:latin typeface="Gill Sans Light"/>
                <a:cs typeface="Gill Sans Light"/>
              </a:rPr>
              <a:t> </a:t>
            </a:r>
            <a:r>
              <a:rPr lang="en-US" sz="1400">
                <a:latin typeface="Gill Sans Light"/>
                <a:cs typeface="Gill Sans Light"/>
              </a:rPr>
              <a:t>observée</a:t>
            </a:r>
            <a:r>
              <a:rPr lang="en-US" sz="1400">
                <a:latin typeface="Gill Sans Light"/>
                <a:cs typeface="Gill Sans Light"/>
              </a:rPr>
              <a:t> (B), en </a:t>
            </a:r>
            <a:r>
              <a:rPr lang="en-US" sz="1400">
                <a:latin typeface="Gill Sans Light"/>
                <a:cs typeface="Gill Sans Light"/>
              </a:rPr>
              <a:t>fonction</a:t>
            </a:r>
            <a:r>
              <a:rPr lang="en-US" sz="1400">
                <a:latin typeface="Gill Sans Light"/>
                <a:cs typeface="Gill Sans Light"/>
              </a:rPr>
              <a:t> de la distance au </a:t>
            </a:r>
            <a:r>
              <a:rPr lang="en-US" sz="1400">
                <a:latin typeface="Gill Sans Light"/>
                <a:cs typeface="Gill Sans Light"/>
              </a:rPr>
              <a:t>centre</a:t>
            </a:r>
            <a:r>
              <a:rPr lang="en-US" sz="1400">
                <a:latin typeface="Gill Sans Light"/>
                <a:cs typeface="Gill Sans Light"/>
              </a:rPr>
              <a:t> de la </a:t>
            </a:r>
            <a:r>
              <a:rPr lang="en-US" sz="1400">
                <a:latin typeface="Gill Sans Light"/>
                <a:cs typeface="Gill Sans Light"/>
              </a:rPr>
              <a:t>galaxie</a:t>
            </a:r>
            <a:r>
              <a:rPr lang="en-US" sz="1400">
                <a:latin typeface="Gill Sans Light"/>
                <a:cs typeface="Gill Sans Light"/>
              </a:rPr>
              <a:t>.</a:t>
            </a:r>
            <a:endParaRPr/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1" y="2966357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V="1">
            <a:off x="0" y="1218978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15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16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17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 bwMode="auto"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 bwMode="auto">
            <a:xfrm rot="16199999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/>
                <a:t>T</a:t>
              </a:r>
              <a:r>
                <a:rPr lang="en-US"/>
                <a:t>emps</a:t>
              </a:r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 bwMode="auto">
            <a:xfrm rot="16199999">
              <a:off x="-942300" y="3035262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0000"/>
                  </a:solidFill>
                </a:rPr>
                <a:t>Température</a:t>
              </a:r>
              <a:r>
                <a:rPr lang="en-US">
                  <a:solidFill>
                    <a:srgbClr val="FF0000"/>
                  </a:solidFill>
                </a:rPr>
                <a:t> / </a:t>
              </a:r>
              <a:r>
                <a:rPr lang="en-US">
                  <a:solidFill>
                    <a:srgbClr val="FF0000"/>
                  </a:solidFill>
                </a:rPr>
                <a:t>densité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>
                  <a:solidFill>
                    <a:srgbClr val="FF0000"/>
                  </a:solidFill>
                </a:rPr>
                <a:t>d’énergie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87365" y="5984211"/>
              <a:ext cx="1295145" cy="37959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  <a:defRPr/>
              </a:pPr>
              <a:r>
                <a:rPr lang="fr-FR" sz="320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/>
          <p:nvPr/>
        </p:nvSpPr>
        <p:spPr bwMode="auto"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>
              <a:spcBef>
                <a:spcPts val="0"/>
              </a:spcBef>
              <a:buNone/>
              <a:defRPr sz="4400" b="1">
                <a:solidFill>
                  <a:srgbClr val="4D4D4D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defRPr/>
            </a:pPr>
            <a:r>
              <a:rPr lang="fr-FR" sz="2800"/>
              <a:t>Lien entre physique des particules et cosmologie</a:t>
            </a:r>
            <a:endParaRPr lang="fr-FR" sz="28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18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 bwMode="auto">
          <a:xfrm>
            <a:off x="5134434" y="1691963"/>
            <a:ext cx="2935619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/>
          </a:p>
          <a:p>
            <a:pPr>
              <a:defRPr/>
            </a:pP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 bwMode="auto">
          <a:xfrm>
            <a:off x="239607" y="4481139"/>
            <a:ext cx="506768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Le </a:t>
            </a:r>
            <a:r>
              <a:rPr lang="en-US">
                <a:solidFill>
                  <a:srgbClr val="FF0000"/>
                </a:solidFill>
              </a:rPr>
              <a:t>LHC </a:t>
            </a:r>
            <a:r>
              <a:rPr lang="en-US"/>
              <a:t>a déjà </a:t>
            </a:r>
            <a:r>
              <a:rPr lang="en-US"/>
              <a:t>mis</a:t>
            </a:r>
            <a:r>
              <a:rPr lang="en-US"/>
              <a:t> en </a:t>
            </a:r>
            <a:r>
              <a:rPr lang="en-US"/>
              <a:t>évidence</a:t>
            </a:r>
            <a:r>
              <a:rPr lang="en-US"/>
              <a:t> </a:t>
            </a:r>
            <a:r>
              <a:rPr lang="en-US"/>
              <a:t>une</a:t>
            </a:r>
            <a:r>
              <a:rPr lang="en-US"/>
              <a:t> nouvelle </a:t>
            </a:r>
            <a:r>
              <a:rPr lang="en-US"/>
              <a:t>particule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Il </a:t>
            </a:r>
            <a:r>
              <a:rPr lang="en-US"/>
              <a:t>va</a:t>
            </a:r>
            <a:r>
              <a:rPr lang="en-US"/>
              <a:t> </a:t>
            </a:r>
            <a:r>
              <a:rPr lang="en-US"/>
              <a:t>peut-être</a:t>
            </a:r>
            <a:r>
              <a:rPr lang="en-US"/>
              <a:t> en </a:t>
            </a:r>
            <a:r>
              <a:rPr lang="en-US"/>
              <a:t>découvrir</a:t>
            </a:r>
            <a:r>
              <a:rPr lang="en-US"/>
              <a:t> </a:t>
            </a:r>
            <a:r>
              <a:rPr lang="en-US"/>
              <a:t>d’autres</a:t>
            </a:r>
            <a:r>
              <a:rPr lang="en-US"/>
              <a:t>, et </a:t>
            </a:r>
            <a:r>
              <a:rPr lang="en-US"/>
              <a:t>ainsi</a:t>
            </a:r>
            <a:r>
              <a:rPr lang="en-US"/>
              <a:t> </a:t>
            </a:r>
            <a:r>
              <a:rPr lang="en-US"/>
              <a:t>valider</a:t>
            </a:r>
            <a:r>
              <a:rPr lang="en-US"/>
              <a:t> de </a:t>
            </a:r>
            <a:r>
              <a:rPr lang="en-US"/>
              <a:t>nouvelles</a:t>
            </a:r>
            <a:r>
              <a:rPr lang="en-US"/>
              <a:t> </a:t>
            </a:r>
            <a:r>
              <a:rPr lang="en-US"/>
              <a:t>théories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Backup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19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800">
                <a:solidFill>
                  <a:srgbClr val="4D4D4D"/>
                </a:solidFill>
                <a:latin typeface="Gill Sans"/>
                <a:cs typeface="Gill Sans"/>
              </a:rPr>
              <a:t>Des particules élémentaires ?</a:t>
            </a:r>
            <a:endParaRPr lang="fr-FR" sz="280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01776" y="4155270"/>
            <a:ext cx="8540447" cy="239876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/>
              <a:buChar char=""/>
              <a:defRPr/>
            </a:pPr>
            <a:r>
              <a:rPr lang="fr-FR" sz="2000">
                <a:solidFill>
                  <a:srgbClr val="404140"/>
                </a:solidFill>
              </a:rPr>
              <a:t>N</a:t>
            </a:r>
            <a:r>
              <a:rPr lang="fr-FR" sz="2000">
                <a:solidFill>
                  <a:srgbClr val="404140"/>
                </a:solidFill>
              </a:rPr>
              <a:t>otion qui varie avec l’époque (</a:t>
            </a:r>
            <a:r>
              <a:rPr lang="fr-FR" sz="2000">
                <a:solidFill>
                  <a:srgbClr val="404140"/>
                </a:solidFill>
              </a:rPr>
              <a:t>Dépend des moyens expérimentaux pour les </a:t>
            </a:r>
            <a:r>
              <a:rPr lang="fr-FR" sz="2000">
                <a:solidFill>
                  <a:srgbClr val="404140"/>
                </a:solidFill>
              </a:rPr>
              <a:t>regarder)</a:t>
            </a:r>
            <a:br>
              <a:rPr lang="fr-FR" sz="2000">
                <a:solidFill>
                  <a:srgbClr val="404140"/>
                </a:solidFill>
              </a:rPr>
            </a:br>
            <a:r>
              <a:rPr lang="fr-FR" sz="2000">
                <a:solidFill>
                  <a:srgbClr val="404140"/>
                </a:solidFill>
              </a:rPr>
              <a:t>                                   </a:t>
            </a:r>
            <a:r>
              <a:rPr lang="fr-FR" sz="2000">
                <a:solidFill>
                  <a:srgbClr val="FF0000"/>
                </a:solidFill>
              </a:rPr>
              <a:t>E=1/</a:t>
            </a:r>
            <a:r>
              <a:rPr lang="fr-FR" sz="2000">
                <a:solidFill>
                  <a:srgbClr val="FF0000"/>
                </a:solidFill>
                <a:latin typeface="Symbol"/>
                <a:cs typeface="Symbol"/>
              </a:rPr>
              <a:t>l</a:t>
            </a:r>
            <a:endParaRPr/>
          </a:p>
          <a:p>
            <a:pPr>
              <a:lnSpc>
                <a:spcPct val="50000"/>
              </a:lnSpc>
              <a:buFont typeface="Wingdings"/>
              <a:buChar char=""/>
              <a:defRPr/>
            </a:pPr>
            <a:r>
              <a:rPr lang="fr-FR" sz="2000">
                <a:solidFill>
                  <a:srgbClr val="404140"/>
                </a:solidFill>
              </a:rPr>
              <a:t>Création de nouvelles particules en faisant des collisions de particules : </a:t>
            </a:r>
            <a:r>
              <a:rPr lang="fr-FR" sz="2000">
                <a:solidFill>
                  <a:srgbClr val="FF0000"/>
                </a:solidFill>
              </a:rPr>
              <a:t>E = mc</a:t>
            </a:r>
            <a:r>
              <a:rPr lang="fr-FR" sz="2000" baseline="30000">
                <a:solidFill>
                  <a:srgbClr val="FF0000"/>
                </a:solidFill>
              </a:rPr>
              <a:t>2</a:t>
            </a:r>
            <a:r>
              <a:rPr lang="fr-FR" sz="2000">
                <a:solidFill>
                  <a:srgbClr val="FF0000"/>
                </a:solidFill>
              </a:rPr>
              <a:t> </a:t>
            </a:r>
            <a:endParaRPr/>
          </a:p>
          <a:p>
            <a:pPr>
              <a:lnSpc>
                <a:spcPct val="50000"/>
              </a:lnSpc>
              <a:buFont typeface="Wingdings"/>
              <a:buChar char=""/>
              <a:defRPr/>
            </a:pPr>
            <a:r>
              <a:rPr lang="fr-FR" sz="2000">
                <a:solidFill>
                  <a:srgbClr val="404140"/>
                </a:solidFill>
              </a:rPr>
              <a:t>Objets non composites à l’échelle de 10</a:t>
            </a:r>
            <a:r>
              <a:rPr lang="fr-FR" sz="2000" baseline="30000">
                <a:solidFill>
                  <a:srgbClr val="404140"/>
                </a:solidFill>
              </a:rPr>
              <a:t>-18</a:t>
            </a:r>
            <a:r>
              <a:rPr lang="fr-FR" sz="2000">
                <a:solidFill>
                  <a:srgbClr val="404140"/>
                </a:solidFill>
              </a:rPr>
              <a:t> m. </a:t>
            </a:r>
            <a:endParaRPr/>
          </a:p>
          <a:p>
            <a:pPr>
              <a:lnSpc>
                <a:spcPct val="50000"/>
              </a:lnSpc>
              <a:buFont typeface="Wingdings"/>
              <a:buChar char=""/>
              <a:defRPr/>
            </a:pPr>
            <a:r>
              <a:rPr lang="fr-FR" sz="2000">
                <a:solidFill>
                  <a:srgbClr val="404140"/>
                </a:solidFill>
              </a:rPr>
              <a:t>Masses de l’ordre de 10</a:t>
            </a:r>
            <a:r>
              <a:rPr lang="fr-FR" sz="2000" baseline="30000">
                <a:solidFill>
                  <a:srgbClr val="404140"/>
                </a:solidFill>
              </a:rPr>
              <a:t>-30</a:t>
            </a:r>
            <a:r>
              <a:rPr lang="fr-FR" sz="2000">
                <a:solidFill>
                  <a:srgbClr val="404140"/>
                </a:solidFill>
              </a:rPr>
              <a:t> kg.  </a:t>
            </a:r>
            <a:endParaRPr/>
          </a:p>
          <a:p>
            <a:pPr>
              <a:lnSpc>
                <a:spcPct val="50000"/>
              </a:lnSpc>
              <a:buFont typeface="Wingdings"/>
              <a:buChar char=""/>
              <a:defRPr/>
            </a:pPr>
            <a:r>
              <a:rPr lang="fr-FR" sz="2000">
                <a:solidFill>
                  <a:srgbClr val="404140"/>
                </a:solidFill>
              </a:rPr>
              <a:t>Les électrons et quarks sont des particules élémentaires.</a:t>
            </a:r>
            <a:endParaRPr lang="fr-FR" sz="2000">
              <a:solidFill>
                <a:srgbClr val="4041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</a:t>
            </a:fld>
            <a:endParaRPr lang="fr-FR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8657" y="1334102"/>
            <a:ext cx="9144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1" y="3534588"/>
            <a:ext cx="9021200" cy="11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V="1">
            <a:off x="8229892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flipV="1">
            <a:off x="653284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V="1">
            <a:off x="3053966" y="3450716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V="1">
            <a:off x="489162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2769329" y="3546570"/>
            <a:ext cx="5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10</a:t>
            </a:r>
            <a:r>
              <a:rPr lang="en-US" baseline="30000">
                <a:latin typeface="Gill Sans Light"/>
                <a:cs typeface="Gill Sans Light"/>
              </a:rPr>
              <a:t>-9</a:t>
            </a:r>
            <a:endParaRPr lang="en-US" baseline="3000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60699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10</a:t>
            </a:r>
            <a:r>
              <a:rPr lang="en-US" baseline="30000">
                <a:latin typeface="Gill Sans Light"/>
                <a:cs typeface="Gill Sans Light"/>
              </a:rPr>
              <a:t>-10</a:t>
            </a:r>
            <a:endParaRPr lang="en-US" baseline="30000">
              <a:latin typeface="Gill Sans Light"/>
              <a:cs typeface="Gill Sans Light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24821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10</a:t>
            </a:r>
            <a:r>
              <a:rPr lang="en-US" baseline="30000">
                <a:latin typeface="Gill Sans Light"/>
                <a:cs typeface="Gill Sans Light"/>
              </a:rPr>
              <a:t>-15</a:t>
            </a:r>
            <a:endParaRPr lang="en-US" baseline="3000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949726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10</a:t>
            </a:r>
            <a:r>
              <a:rPr lang="en-US" baseline="30000">
                <a:latin typeface="Gill Sans Light"/>
                <a:cs typeface="Gill Sans Light"/>
              </a:rPr>
              <a:t>-18</a:t>
            </a:r>
            <a:endParaRPr lang="en-US" baseline="3000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71398" y="3546570"/>
            <a:ext cx="147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latin typeface="Gill Sans Light"/>
                <a:cs typeface="Gill Sans Light"/>
              </a:rPr>
              <a:t>Taille</a:t>
            </a:r>
            <a:r>
              <a:rPr lang="en-US">
                <a:latin typeface="Gill Sans Light"/>
                <a:cs typeface="Gill Sans Light"/>
              </a:rPr>
              <a:t> (</a:t>
            </a:r>
            <a:r>
              <a:rPr lang="en-US">
                <a:latin typeface="Gill Sans Light"/>
                <a:cs typeface="Gill Sans Light"/>
              </a:rPr>
              <a:t>mètres</a:t>
            </a:r>
            <a:r>
              <a:rPr lang="en-US">
                <a:latin typeface="Gill Sans Light"/>
                <a:cs typeface="Gill Sans Light"/>
              </a:rPr>
              <a:t>)</a:t>
            </a:r>
            <a:endParaRPr lang="en-US">
              <a:latin typeface="Gill Sans Light"/>
              <a:cs typeface="Gill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3600"/>
              <a:t>Le paradigme de l’unification</a:t>
            </a:r>
            <a:endParaRPr lang="fr-FR" sz="36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>
          <a:xfrm>
            <a:off x="301776" y="1215897"/>
            <a:ext cx="8540447" cy="4931141"/>
          </a:xfrm>
        </p:spPr>
        <p:txBody>
          <a:bodyPr/>
          <a:lstStyle/>
          <a:p>
            <a:pPr>
              <a:defRPr/>
            </a:pPr>
            <a:r>
              <a:rPr lang="fr-FR" b="1"/>
              <a:t>Newton</a:t>
            </a:r>
            <a:r>
              <a:rPr lang="fr-FR"/>
              <a:t> </a:t>
            </a:r>
            <a:r>
              <a:rPr lang="fr-FR"/>
              <a:t>(</a:t>
            </a:r>
            <a:r>
              <a:rPr lang="fr-FR"/>
              <a:t>XVII</a:t>
            </a:r>
            <a:r>
              <a:rPr lang="fr-FR" baseline="30000"/>
              <a:t>ème</a:t>
            </a:r>
            <a:r>
              <a:rPr lang="fr-FR"/>
              <a:t> siècle) : </a:t>
            </a:r>
            <a:br>
              <a:rPr lang="fr-FR"/>
            </a:br>
            <a:r>
              <a:rPr lang="fr-FR"/>
              <a:t>Unification de la mécanique terrestre et céleste</a:t>
            </a:r>
            <a:br>
              <a:rPr lang="fr-FR"/>
            </a:br>
            <a:r>
              <a:rPr lang="fr-FR">
                <a:solidFill>
                  <a:srgbClr val="FF0000"/>
                </a:solidFill>
              </a:rPr>
              <a:t>Théorie de la gravitation universelle</a:t>
            </a:r>
            <a:endParaRPr/>
          </a:p>
          <a:p>
            <a:pPr>
              <a:defRPr/>
            </a:pPr>
            <a:r>
              <a:rPr lang="fr-FR" b="1"/>
              <a:t>Maxwell</a:t>
            </a:r>
            <a:r>
              <a:rPr lang="fr-FR"/>
              <a:t> (XIX</a:t>
            </a:r>
            <a:r>
              <a:rPr lang="fr-FR" baseline="30000"/>
              <a:t>ème</a:t>
            </a:r>
            <a:r>
              <a:rPr lang="fr-FR"/>
              <a:t> siècle) :</a:t>
            </a:r>
            <a:br>
              <a:rPr lang="fr-FR"/>
            </a:br>
            <a:r>
              <a:rPr lang="fr-FR"/>
              <a:t>Unification de l’électricité et du magnétisme</a:t>
            </a:r>
            <a:br>
              <a:rPr lang="fr-FR"/>
            </a:br>
            <a:r>
              <a:rPr lang="fr-FR">
                <a:solidFill>
                  <a:srgbClr val="FF0000"/>
                </a:solidFill>
              </a:rPr>
              <a:t>Théorie de l’électromagnétisme</a:t>
            </a:r>
            <a:endParaRPr/>
          </a:p>
          <a:p>
            <a:pPr>
              <a:defRPr/>
            </a:pPr>
            <a:r>
              <a:rPr lang="fr-FR" b="1"/>
              <a:t>Glashow-Weinberg-Salam </a:t>
            </a:r>
            <a:r>
              <a:rPr lang="fr-FR"/>
              <a:t>(vers 1970) : </a:t>
            </a:r>
            <a:br>
              <a:rPr lang="fr-FR"/>
            </a:br>
            <a:r>
              <a:rPr lang="fr-FR"/>
              <a:t>Unification de l’électromagnétisme et de la force faible</a:t>
            </a:r>
            <a:br>
              <a:rPr lang="fr-FR"/>
            </a:br>
            <a:r>
              <a:rPr lang="fr-FR">
                <a:solidFill>
                  <a:srgbClr val="FF0000"/>
                </a:solidFill>
              </a:rPr>
              <a:t>Théorie électrofaible</a:t>
            </a:r>
            <a:endParaRPr/>
          </a:p>
          <a:p>
            <a:pPr>
              <a:defRPr/>
            </a:pPr>
            <a:r>
              <a:rPr lang="fr-FR"/>
              <a:t>Prochaine étape ? Unification avec l’interaction forte ?</a:t>
            </a:r>
            <a:br>
              <a:rPr lang="fr-FR"/>
            </a:br>
            <a:r>
              <a:rPr lang="fr-FR">
                <a:solidFill>
                  <a:srgbClr val="FF0000"/>
                </a:solidFill>
              </a:rPr>
              <a:t>Théorie(s) de Grande Unification ?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20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1" y="-503"/>
            <a:ext cx="9144000" cy="844146"/>
          </a:xfrm>
        </p:spPr>
        <p:txBody>
          <a:bodyPr/>
          <a:lstStyle/>
          <a:p>
            <a:pPr>
              <a:defRPr/>
            </a:pPr>
            <a:r>
              <a:rPr lang="en-US" sz="2800"/>
              <a:t>D’autres</a:t>
            </a:r>
            <a:r>
              <a:rPr lang="en-US" sz="2800"/>
              <a:t> </a:t>
            </a:r>
            <a:r>
              <a:rPr lang="en-US" sz="2800"/>
              <a:t>exemples</a:t>
            </a:r>
            <a:r>
              <a:rPr lang="en-US" sz="2800"/>
              <a:t> de Hadrons</a:t>
            </a:r>
            <a:endParaRPr lang="en-US" sz="280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 bwMode="auto">
          <a:xfrm>
            <a:off x="301776" y="752929"/>
            <a:ext cx="8540447" cy="5394109"/>
          </a:xfrm>
        </p:spPr>
        <p:txBody>
          <a:bodyPr/>
          <a:lstStyle/>
          <a:p>
            <a:pPr>
              <a:defRPr/>
            </a:pPr>
            <a:r>
              <a:rPr lang="en-US"/>
              <a:t>Les </a:t>
            </a:r>
            <a:r>
              <a:rPr lang="en-US"/>
              <a:t>mésons</a:t>
            </a:r>
            <a:r>
              <a:rPr lang="en-US"/>
              <a:t> : </a:t>
            </a:r>
            <a:r>
              <a:rPr lang="en-US"/>
              <a:t>p</a:t>
            </a:r>
            <a:r>
              <a:rPr lang="en-US"/>
              <a:t>aires</a:t>
            </a:r>
            <a:r>
              <a:rPr lang="en-US"/>
              <a:t> quarks/antiquarks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21</a:t>
            </a:fld>
            <a:endParaRPr lang="fr-FR"/>
          </a:p>
        </p:txBody>
      </p:sp>
      <p:grpSp>
        <p:nvGrpSpPr>
          <p:cNvPr id="16" name="Group 15"/>
          <p:cNvGrpSpPr/>
          <p:nvPr/>
        </p:nvGrpSpPr>
        <p:grpSpPr bwMode="auto">
          <a:xfrm>
            <a:off x="2003972" y="1521817"/>
            <a:ext cx="1923143" cy="1895929"/>
            <a:chOff x="3338286" y="2753178"/>
            <a:chExt cx="1923143" cy="1895929"/>
          </a:xfrm>
        </p:grpSpPr>
        <p:sp>
          <p:nvSpPr>
            <p:cNvPr id="9" name="Oval 8"/>
            <p:cNvSpPr/>
            <p:nvPr/>
          </p:nvSpPr>
          <p:spPr bwMode="auto">
            <a:xfrm>
              <a:off x="3338286" y="2753178"/>
              <a:ext cx="1923143" cy="1895929"/>
            </a:xfrm>
            <a:prstGeom prst="ellipse">
              <a:avLst/>
            </a:prstGeom>
            <a:gradFill>
              <a:gsLst>
                <a:gs pos="0">
                  <a:srgbClr val="999EED"/>
                </a:gs>
                <a:gs pos="100000">
                  <a:srgbClr val="535985"/>
                </a:gs>
              </a:gsLst>
              <a:path path="circle"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493271" y="30995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u</a:t>
              </a:r>
              <a:endParaRPr lang="en-US" sz="2400" b="1">
                <a:latin typeface="Gill Sans"/>
                <a:cs typeface="Gill San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276772" y="36119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d</a:t>
              </a:r>
              <a:endParaRPr lang="en-US" sz="2400" b="1">
                <a:latin typeface="Gill Sans"/>
                <a:cs typeface="Gill San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4544787" y="3846783"/>
              <a:ext cx="190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 bwMode="auto">
          <a:xfrm>
            <a:off x="4439618" y="1542812"/>
            <a:ext cx="1923143" cy="1895929"/>
            <a:chOff x="3338286" y="2753178"/>
            <a:chExt cx="1923143" cy="1895929"/>
          </a:xfrm>
        </p:grpSpPr>
        <p:sp>
          <p:nvSpPr>
            <p:cNvPr id="18" name="Oval 17"/>
            <p:cNvSpPr/>
            <p:nvPr/>
          </p:nvSpPr>
          <p:spPr bwMode="auto">
            <a:xfrm>
              <a:off x="3338286" y="2753178"/>
              <a:ext cx="1923143" cy="1895929"/>
            </a:xfrm>
            <a:prstGeom prst="ellipse">
              <a:avLst/>
            </a:prstGeom>
            <a:gradFill>
              <a:gsLst>
                <a:gs pos="0">
                  <a:srgbClr val="999EED"/>
                </a:gs>
                <a:gs pos="100000">
                  <a:srgbClr val="535985"/>
                </a:gs>
              </a:gsLst>
              <a:path path="circle"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493271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u</a:t>
              </a:r>
              <a:endParaRPr lang="en-US" sz="2400" b="1">
                <a:latin typeface="Gill Sans"/>
                <a:cs typeface="Gill Sans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u</a:t>
              </a:r>
              <a:endParaRPr/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 bwMode="auto">
          <a:xfrm>
            <a:off x="3200588" y="4306024"/>
            <a:ext cx="1923143" cy="1895929"/>
            <a:chOff x="3338286" y="2753178"/>
            <a:chExt cx="1923143" cy="1895929"/>
          </a:xfrm>
        </p:grpSpPr>
        <p:sp>
          <p:nvSpPr>
            <p:cNvPr id="23" name="Oval 22"/>
            <p:cNvSpPr/>
            <p:nvPr/>
          </p:nvSpPr>
          <p:spPr bwMode="auto">
            <a:xfrm>
              <a:off x="3338286" y="2753178"/>
              <a:ext cx="1923143" cy="1895929"/>
            </a:xfrm>
            <a:prstGeom prst="ellipse">
              <a:avLst/>
            </a:prstGeom>
            <a:gradFill>
              <a:gsLst>
                <a:gs pos="0">
                  <a:srgbClr val="999EED"/>
                </a:gs>
                <a:gs pos="100000">
                  <a:srgbClr val="535985"/>
                </a:gs>
              </a:gsLst>
              <a:path path="circle"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493271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c</a:t>
              </a:r>
              <a:endParaRPr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c</a:t>
              </a:r>
              <a:endParaRPr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 bwMode="auto">
          <a:xfrm>
            <a:off x="6895994" y="1542812"/>
            <a:ext cx="1923143" cy="1895929"/>
            <a:chOff x="3338286" y="2753178"/>
            <a:chExt cx="1923143" cy="1895929"/>
          </a:xfrm>
        </p:grpSpPr>
        <p:sp>
          <p:nvSpPr>
            <p:cNvPr id="28" name="Oval 27"/>
            <p:cNvSpPr/>
            <p:nvPr/>
          </p:nvSpPr>
          <p:spPr bwMode="auto">
            <a:xfrm>
              <a:off x="3338286" y="2753178"/>
              <a:ext cx="1923143" cy="1895929"/>
            </a:xfrm>
            <a:prstGeom prst="ellipse">
              <a:avLst/>
            </a:prstGeom>
            <a:gradFill>
              <a:gsLst>
                <a:gs pos="0">
                  <a:srgbClr val="999EED"/>
                </a:gs>
                <a:gs pos="100000">
                  <a:srgbClr val="535985"/>
                </a:gs>
              </a:gsLst>
              <a:path path="circle"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493271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d</a:t>
              </a:r>
              <a:endParaRPr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latin typeface="Gill Sans"/>
                  <a:cs typeface="Gill Sans"/>
                </a:rPr>
                <a:t>u</a:t>
              </a:r>
              <a:endParaRPr/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 bwMode="auto">
          <a:xfrm>
            <a:off x="201989" y="2357375"/>
            <a:ext cx="131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  <a:defRPr/>
            </a:pPr>
            <a:r>
              <a:rPr lang="en-US" sz="2400">
                <a:solidFill>
                  <a:srgbClr val="4D4D4D"/>
                </a:solidFill>
                <a:latin typeface="Gill Sans Light"/>
                <a:cs typeface="Gill Sans Light"/>
              </a:rPr>
              <a:t>Les </a:t>
            </a:r>
            <a:r>
              <a:rPr lang="en-US" sz="2400">
                <a:solidFill>
                  <a:srgbClr val="4D4D4D"/>
                </a:solidFill>
                <a:latin typeface="Gill Sans Light"/>
                <a:cs typeface="Gill Sans Light"/>
              </a:rPr>
              <a:t>pions</a:t>
            </a:r>
            <a:endParaRPr lang="en-US" sz="240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559058" y="5141583"/>
            <a:ext cx="95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  <a:defRPr/>
            </a:pPr>
            <a:r>
              <a:rPr lang="en-US" sz="2400">
                <a:solidFill>
                  <a:srgbClr val="4D4D4D"/>
                </a:solidFill>
                <a:latin typeface="Gill Sans Light"/>
                <a:cs typeface="Gill Sans Light"/>
              </a:rPr>
              <a:t>Le J/</a:t>
            </a:r>
            <a:r>
              <a:rPr lang="en-US" sz="240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ψ</a:t>
            </a:r>
            <a:endParaRPr lang="en-US" sz="240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2598823" y="3452896"/>
            <a:ext cx="56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  <a:defRPr/>
            </a:pPr>
            <a:r>
              <a:rPr lang="en-US" sz="240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>
                <a:solidFill>
                  <a:srgbClr val="4D4D4D"/>
                </a:solidFill>
                <a:latin typeface="Gill Sans Light"/>
                <a:cs typeface="Gill Sans Light"/>
              </a:rPr>
              <a:t>+</a:t>
            </a:r>
            <a:endParaRPr lang="en-US" sz="2400" baseline="3000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5123731" y="3452896"/>
            <a:ext cx="52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  <a:defRPr/>
            </a:pPr>
            <a:r>
              <a:rPr lang="en-US" sz="240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>
                <a:solidFill>
                  <a:srgbClr val="4D4D4D"/>
                </a:solidFill>
                <a:latin typeface="Gill Sans Light"/>
                <a:cs typeface="Gill Sans Light"/>
              </a:rPr>
              <a:t>0</a:t>
            </a:r>
            <a:endParaRPr lang="en-US" sz="2400" baseline="3000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7620765" y="3452896"/>
            <a:ext cx="48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  <a:defRPr/>
            </a:pPr>
            <a:r>
              <a:rPr lang="en-US" sz="240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>
                <a:solidFill>
                  <a:srgbClr val="4D4D4D"/>
                </a:solidFill>
                <a:latin typeface="Gill Sans Light"/>
                <a:cs typeface="Gill Sans Light"/>
              </a:rPr>
              <a:t>-</a:t>
            </a:r>
            <a:endParaRPr lang="en-US" sz="2400" baseline="3000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5651139" y="4838490"/>
            <a:ext cx="355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4D4D4D"/>
                </a:solidFill>
                <a:latin typeface="Gill Sans Light"/>
                <a:cs typeface="Gill Sans Light"/>
              </a:rPr>
              <a:t>La particule que vous </a:t>
            </a:r>
            <a:br>
              <a:rPr lang="fr-FR" sz="2400">
                <a:solidFill>
                  <a:srgbClr val="4D4D4D"/>
                </a:solidFill>
                <a:latin typeface="Gill Sans Light"/>
                <a:cs typeface="Gill Sans Light"/>
              </a:rPr>
            </a:br>
            <a:r>
              <a:rPr lang="fr-FR" sz="2400">
                <a:solidFill>
                  <a:srgbClr val="4D4D4D"/>
                </a:solidFill>
                <a:latin typeface="Gill Sans Light"/>
                <a:cs typeface="Gill Sans Light"/>
              </a:rPr>
              <a:t>rechercherez cet après-midi</a:t>
            </a:r>
            <a:endParaRPr/>
          </a:p>
        </p:txBody>
      </p:sp>
      <p:cxnSp>
        <p:nvCxnSpPr>
          <p:cNvPr id="39" name="Straight Arrow Connector 38"/>
          <p:cNvCxnSpPr>
            <a:stCxn id="37" idx="1"/>
            <a:endCxn id="23" idx="6"/>
          </p:cNvCxnSpPr>
          <p:nvPr/>
        </p:nvCxnSpPr>
        <p:spPr bwMode="auto">
          <a:xfrm flipH="1">
            <a:off x="5123731" y="5253989"/>
            <a:ext cx="527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>
            <a:off x="4404104" y="5446020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>
            <a:off x="5651139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>
            <a:off x="8082588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22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5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 bwMode="auto">
          <a:xfrm>
            <a:off x="3800928" y="3528786"/>
            <a:ext cx="112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D4D4D"/>
                </a:solidFill>
                <a:latin typeface="Gill Sans"/>
                <a:cs typeface="Gill Sans"/>
              </a:rPr>
              <a:t>baryons</a:t>
            </a:r>
            <a:endParaRPr lang="en-US" b="1">
              <a:solidFill>
                <a:srgbClr val="4D4D4D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3200"/>
              <a:t>Comment les particules fondamentales interagissent elles ?</a:t>
            </a:r>
            <a:endParaRPr lang="fr-FR" sz="32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Vision classique : action instantanée à distance</a:t>
            </a:r>
            <a:br>
              <a:rPr lang="fr-FR"/>
            </a:br>
            <a:r>
              <a:rPr lang="fr-FR" sz="1800"/>
              <a:t>La force dépend de la position relative des particules. Mais comment font elles pour « savoir » ?</a:t>
            </a:r>
            <a:endParaRPr/>
          </a:p>
          <a:p>
            <a:pPr>
              <a:defRPr/>
            </a:pPr>
            <a:r>
              <a:rPr lang="fr-FR"/>
              <a:t>Interaction via un champ :</a:t>
            </a:r>
            <a:br>
              <a:rPr lang="fr-FR"/>
            </a:br>
            <a:br>
              <a:rPr lang="fr-FR"/>
            </a:br>
            <a:r>
              <a:rPr lang="fr-FR" sz="1800"/>
              <a:t>Chaque particule crée un champ dans tout l’espace. Elle interagit avec le champ créé par l’autre particule.  </a:t>
            </a:r>
            <a:endParaRPr lang="fr-FR"/>
          </a:p>
          <a:p>
            <a:pPr>
              <a:defRPr/>
            </a:pPr>
            <a:r>
              <a:rPr lang="fr-FR"/>
              <a:t>Théorie quantique :</a:t>
            </a:r>
            <a:br>
              <a:rPr lang="fr-FR"/>
            </a:br>
            <a:r>
              <a:rPr lang="fr-FR" sz="1800"/>
              <a:t>Les particules échangent d’autres particules qui sont les messagers de la force.</a:t>
            </a:r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</a:t>
            </a:r>
            <a:r>
              <a:rPr lang="fr-FR"/>
              <a:t>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7</a:t>
            </a:fld>
            <a:endParaRPr lang="fr-FR"/>
          </a:p>
        </p:txBody>
      </p:sp>
      <p:grpSp>
        <p:nvGrpSpPr>
          <p:cNvPr id="7" name="Group 49"/>
          <p:cNvGrpSpPr/>
          <p:nvPr/>
        </p:nvGrpSpPr>
        <p:grpSpPr bwMode="auto">
          <a:xfrm>
            <a:off x="6630735" y="1264517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5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</p:grpSp>
      <p:grpSp>
        <p:nvGrpSpPr>
          <p:cNvPr id="11" name="Group 50"/>
          <p:cNvGrpSpPr/>
          <p:nvPr/>
        </p:nvGrpSpPr>
        <p:grpSpPr bwMode="auto">
          <a:xfrm>
            <a:off x="4046351" y="2140185"/>
            <a:ext cx="1506538" cy="687387"/>
            <a:chOff x="2313" y="871"/>
            <a:chExt cx="948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</p:grpSp>
      <p:grpSp>
        <p:nvGrpSpPr>
          <p:cNvPr id="29" name="Group 51"/>
          <p:cNvGrpSpPr/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/>
                <a:ea typeface="Arial"/>
                <a:cs typeface="Arial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</a:blip>
          <a:srcRect l="0" t="0" r="0" b="48395"/>
          <a:stretch/>
        </p:blipFill>
        <p:spPr bwMode="auto">
          <a:xfrm>
            <a:off x="519689" y="4665413"/>
            <a:ext cx="4165548" cy="1767552"/>
          </a:xfrm>
          <a:prstGeom prst="rect">
            <a:avLst/>
          </a:prstGeom>
          <a:noFill/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246501" y="4737305"/>
            <a:ext cx="3381372" cy="1674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8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Zoom </a:t>
            </a:r>
            <a:r>
              <a:rPr lang="en-US"/>
              <a:t>sur</a:t>
            </a:r>
            <a:r>
              <a:rPr lang="en-US"/>
              <a:t> </a:t>
            </a:r>
            <a:r>
              <a:rPr lang="en-US"/>
              <a:t>l’interaction</a:t>
            </a:r>
            <a:r>
              <a:rPr lang="en-US"/>
              <a:t> </a:t>
            </a:r>
            <a:r>
              <a:rPr lang="en-US"/>
              <a:t>faible</a:t>
            </a:r>
            <a:br>
              <a:rPr lang="en-US"/>
            </a:br>
            <a:r>
              <a:rPr lang="en-US"/>
              <a:t>bosons W</a:t>
            </a:r>
            <a:r>
              <a:rPr lang="en-US" baseline="30000"/>
              <a:t>+</a:t>
            </a:r>
            <a:r>
              <a:rPr lang="en-US"/>
              <a:t>/W</a:t>
            </a:r>
            <a:r>
              <a:rPr lang="en-US" baseline="30000"/>
              <a:t>-</a:t>
            </a:r>
            <a:r>
              <a:rPr lang="en-US"/>
              <a:t>/Z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11E142-DC94-9E4E-9600-85B97E10DA2C}" type="slidenum">
              <a:rPr lang="fr-FR"/>
              <a:t>9</a:t>
            </a:fld>
            <a:endParaRPr lang="fr-FR"/>
          </a:p>
        </p:txBody>
      </p:sp>
      <p:pic>
        <p:nvPicPr>
          <p:cNvPr id="7" name="6.17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4564863" y="2226447"/>
            <a:ext cx="4277360" cy="3208020"/>
          </a:xfrm>
          <a:prstGeom prst="rect">
            <a:avLst/>
          </a:prstGeom>
        </p:spPr>
      </p:pic>
      <p:pic>
        <p:nvPicPr>
          <p:cNvPr id="8" name="Picture 332" descr="rad_beta_moins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92644" y="2490002"/>
            <a:ext cx="3581400" cy="2687294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</p:pic>
      <p:pic>
        <p:nvPicPr>
          <p:cNvPr id="9" name="Image 12" descr="latex-image-1.pdf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0360" y="5434467"/>
            <a:ext cx="3162300" cy="393700"/>
          </a:xfrm>
          <a:prstGeom prst="rect">
            <a:avLst/>
          </a:prstGeom>
        </p:spPr>
      </p:pic>
      <p:pic>
        <p:nvPicPr>
          <p:cNvPr id="10" name="Image 15" descr="latex-image-1.pdf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93392" y="5928269"/>
            <a:ext cx="2336800" cy="25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92644" y="1689784"/>
            <a:ext cx="29387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/>
              <a:t>Désintégration</a:t>
            </a:r>
            <a:r>
              <a:rPr lang="en-US" sz="2800"/>
              <a:t> </a:t>
            </a:r>
            <a:r>
              <a:rPr lang="en-US" sz="2800">
                <a:latin typeface="Symbol"/>
                <a:cs typeface="Symbol"/>
              </a:rPr>
              <a:t>b</a:t>
            </a:r>
            <a:r>
              <a:rPr lang="en-US" sz="2800" baseline="30000"/>
              <a:t>-</a:t>
            </a:r>
            <a:r>
              <a:rPr lang="en-US" sz="2800"/>
              <a:t> : </a:t>
            </a:r>
            <a:endParaRPr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Arial"/>
        <a:cs typeface="Arial"/>
      </a:majorFont>
      <a:minorFont>
        <a:latin typeface="Candara"/>
        <a:ea typeface="Arial"/>
        <a:cs typeface="Arial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>
          <a:blip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0</TotalTime>
  <Words>0</Words>
  <Application>onlyoffice/8.3.1.25</Application>
  <PresentationFormat>On-screen Show (4:3)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CERN</Company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Stéphane Perries</dc:creator>
  <cp:lastModifiedBy>Stéphanie BEAUCERON</cp:lastModifiedBy>
  <cp:revision>88</cp:revision>
  <dcterms:created xsi:type="dcterms:W3CDTF">2011-03-16T11:24:34Z</dcterms:created>
  <dcterms:modified xsi:type="dcterms:W3CDTF">2025-03-24T18:52:52Z</dcterms:modified>
</cp:coreProperties>
</file>