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embeddedFontLst>
    <p:embeddedFont>
      <p:font typeface="Candara" panose="020E0502030303020204" pitchFamily="34" charset="0"/>
      <p:regular r:id="rId8"/>
      <p:bold r:id="rId9"/>
      <p:italic r:id="rId10"/>
      <p:boldItalic r:id="rId11"/>
    </p:embeddedFont>
    <p:embeddedFont>
      <p:font typeface="Comic Sans MS" panose="030F0902030302020204" pitchFamily="66" charset="0"/>
      <p:regular r:id="rId1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94"/>
  </p:normalViewPr>
  <p:slideViewPr>
    <p:cSldViewPr snapToGrid="0">
      <p:cViewPr varScale="1">
        <p:scale>
          <a:sx n="117" d="100"/>
          <a:sy n="117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1" y="2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50444" y="2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1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50444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 bwMode="auto">
          <a:xfrm>
            <a:off x="3850444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and Conten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 bwMode="auto"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Picture above Caption" userDrawn="1">
  <p:cSld name="Picture above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 bwMode="auto">
          <a:xfrm>
            <a:off x="777241" y="3962401"/>
            <a:ext cx="7585710" cy="6723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sz="36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pic" idx="2"/>
          </p:nvPr>
        </p:nvSpPr>
        <p:spPr bwMode="auto">
          <a:xfrm>
            <a:off x="3101957" y="457201"/>
            <a:ext cx="2940087" cy="2940087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 bwMode="auto">
          <a:xfrm>
            <a:off x="777241" y="4639235"/>
            <a:ext cx="758571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and Vertical Tex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282061" y="-413125"/>
            <a:ext cx="4579880" cy="85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Vertical Title and Tex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 bwMode="auto">
          <a:xfrm rot="5400000">
            <a:off x="5186084" y="2250142"/>
            <a:ext cx="5607424" cy="19408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088024" y="146729"/>
            <a:ext cx="5610268" cy="614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. Texte et diagramme" type="txAndObj" userDrawn="1">
  <p:cSld name="TEXT_AND_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 bwMode="auto"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ctrTitle"/>
          </p:nvPr>
        </p:nvSpPr>
        <p:spPr bwMode="auto">
          <a:xfrm>
            <a:off x="820738" y="4155141"/>
            <a:ext cx="7542212" cy="1013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ubTitle" idx="1"/>
          </p:nvPr>
        </p:nvSpPr>
        <p:spPr bwMode="auto">
          <a:xfrm>
            <a:off x="820738" y="5230906"/>
            <a:ext cx="7542212" cy="10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ndara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ndara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ndara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 bwMode="auto">
          <a:xfrm>
            <a:off x="820738" y="1219015"/>
            <a:ext cx="7542213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ndara"/>
              <a:buNone/>
              <a:defRPr sz="52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 bwMode="auto">
          <a:xfrm>
            <a:off x="820738" y="3224215"/>
            <a:ext cx="75422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ndara"/>
              <a:buNone/>
              <a:defRPr sz="2400" b="1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ndara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wo Content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 bwMode="auto">
          <a:xfrm>
            <a:off x="779463" y="107577"/>
            <a:ext cx="7581901" cy="1653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 bwMode="auto">
          <a:xfrm>
            <a:off x="779462" y="18923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 bwMode="auto">
          <a:xfrm>
            <a:off x="4703763" y="18923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Compar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 bwMode="auto">
          <a:xfrm>
            <a:off x="779463" y="107577"/>
            <a:ext cx="7581901" cy="1653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 bwMode="auto">
          <a:xfrm>
            <a:off x="779462" y="1761567"/>
            <a:ext cx="3657600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 bwMode="auto">
          <a:xfrm>
            <a:off x="779462" y="2393577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 bwMode="auto">
          <a:xfrm>
            <a:off x="4703763" y="1761567"/>
            <a:ext cx="3657600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sz="24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 bwMode="auto">
          <a:xfrm>
            <a:off x="4703763" y="2393577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Content with Caption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 bwMode="auto">
          <a:xfrm>
            <a:off x="779929" y="457201"/>
            <a:ext cx="356616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 bwMode="auto">
          <a:xfrm>
            <a:off x="4802393" y="457201"/>
            <a:ext cx="356616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sz="2400"/>
            </a:lvl1pPr>
            <a:lvl2pPr marL="914400" lvl="1" indent="-3683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sz="22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 bwMode="auto">
          <a:xfrm>
            <a:off x="779929" y="1828801"/>
            <a:ext cx="356616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Picture with Caption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 bwMode="auto">
          <a:xfrm>
            <a:off x="777240" y="457200"/>
            <a:ext cx="356616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sz="36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 bwMode="auto">
          <a:xfrm>
            <a:off x="5266765" y="1676400"/>
            <a:ext cx="2975610" cy="297561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 bwMode="auto">
          <a:xfrm>
            <a:off x="777240" y="1828800"/>
            <a:ext cx="356616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 b="1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 bwMode="auto"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1" name="Google Shape;11;p6" descr="GridOverlay.png"/>
          <p:cNvPicPr/>
          <p:nvPr/>
        </p:nvPicPr>
        <p:blipFill>
          <a:blip r:embed="rId15">
            <a:alphaModFix/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 bwMode="auto"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sz="2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1pPr>
            <a:lvl2pPr marL="914400" marR="0" lvl="1" indent="-3683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sz="2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2pPr>
            <a:lvl3pPr marL="1371600" marR="0" lvl="2" indent="-355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3pPr>
            <a:lvl4pPr marL="1828800" marR="0" lvl="3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4pPr>
            <a:lvl5pPr marL="2286000" marR="0" lvl="4" indent="-3429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 bwMode="auto"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 bwMode="auto"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 bwMode="auto"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6851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r>
              <a:rPr lang="en-US" dirty="0" err="1"/>
              <a:t>Présentation</a:t>
            </a:r>
            <a:r>
              <a:rPr lang="en-US" dirty="0"/>
              <a:t> de la </a:t>
            </a:r>
            <a:r>
              <a:rPr lang="en-US" dirty="0" err="1"/>
              <a:t>journée</a:t>
            </a:r>
            <a:br>
              <a:rPr lang="en-US" dirty="0"/>
            </a:br>
            <a:r>
              <a:rPr lang="en-US" dirty="0" err="1"/>
              <a:t>MasterClasses</a:t>
            </a:r>
            <a:r>
              <a:rPr lang="en-US" dirty="0"/>
              <a:t> LPNHE 2025</a:t>
            </a:r>
            <a:endParaRPr dirty="0"/>
          </a:p>
        </p:txBody>
      </p:sp>
      <p:sp>
        <p:nvSpPr>
          <p:cNvPr id="106" name="Google Shape;106;p1"/>
          <p:cNvSpPr txBox="1">
            <a:spLocks noGrp="1"/>
          </p:cNvSpPr>
          <p:nvPr>
            <p:ph type="body" idx="1"/>
          </p:nvPr>
        </p:nvSpPr>
        <p:spPr bwMode="auto">
          <a:xfrm>
            <a:off x="1328359" y="3843678"/>
            <a:ext cx="5815391" cy="202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03225" lvl="0" indent="-40322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/>
              <a:t>Objectifs</a:t>
            </a:r>
            <a:endParaRPr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/>
              <a:t>Les MasterClasses du CERN</a:t>
            </a:r>
            <a:endParaRPr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/>
              <a:t>Programme de la journée</a:t>
            </a:r>
            <a:endParaRPr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/>
              <a:t>Où trouver plus d’informations ?</a:t>
            </a:r>
            <a:endParaRPr/>
          </a:p>
          <a:p>
            <a:pPr marL="11430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endParaRPr/>
          </a:p>
        </p:txBody>
      </p:sp>
      <p:pic>
        <p:nvPicPr>
          <p:cNvPr id="107" name="Google Shape;107;p1" descr="Capture d’écran 2011-03-17 à 17.22.09.png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7411356" y="1853860"/>
            <a:ext cx="1478643" cy="16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Capture d’écran 2011-03-17 à 17.24.12.png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3604683" y="1853858"/>
            <a:ext cx="13589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F28B477-907B-01C5-7E56-9320D04DB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1" y="1853858"/>
            <a:ext cx="1638300" cy="12319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7CBD9C-5B1B-4493-3697-82494A53C3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/>
            </a:pPr>
            <a:r>
              <a:rPr lang="en-US"/>
              <a:t>Objectifs</a:t>
            </a:r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 bwMode="auto">
          <a:xfrm>
            <a:off x="301777" y="1579858"/>
            <a:ext cx="8540447" cy="510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03225" lvl="0" indent="-40322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Découvrir</a:t>
            </a:r>
            <a:r>
              <a:rPr lang="en-US" dirty="0"/>
              <a:t> le monde des </a:t>
            </a:r>
            <a:r>
              <a:rPr lang="en-US" dirty="0" err="1"/>
              <a:t>particules</a:t>
            </a:r>
            <a:r>
              <a:rPr lang="en-US" dirty="0"/>
              <a:t> </a:t>
            </a:r>
            <a:r>
              <a:rPr lang="en-US" dirty="0" err="1"/>
              <a:t>élémentaires</a:t>
            </a:r>
            <a:r>
              <a:rPr lang="en-US" dirty="0"/>
              <a:t> et </a:t>
            </a:r>
            <a:r>
              <a:rPr lang="en-US" dirty="0" err="1"/>
              <a:t>l’intérêt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étude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Utiliser</a:t>
            </a:r>
            <a:r>
              <a:rPr lang="en-US" dirty="0"/>
              <a:t> des </a:t>
            </a:r>
            <a:r>
              <a:rPr lang="en-US" dirty="0" err="1"/>
              <a:t>vraies</a:t>
            </a:r>
            <a:r>
              <a:rPr lang="en-US" dirty="0"/>
              <a:t> données </a:t>
            </a:r>
            <a:r>
              <a:rPr lang="en-US" dirty="0" err="1"/>
              <a:t>enregistrées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expérience</a:t>
            </a:r>
            <a:r>
              <a:rPr lang="en-US" dirty="0"/>
              <a:t> du CERN</a:t>
            </a:r>
            <a:endParaRPr dirty="0"/>
          </a:p>
          <a:p>
            <a:pPr marL="403225" lvl="1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sz="2400" dirty="0" err="1"/>
              <a:t>Participer</a:t>
            </a:r>
            <a:r>
              <a:rPr lang="en-US" sz="2400" dirty="0"/>
              <a:t> à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vidéoconférence</a:t>
            </a:r>
            <a:r>
              <a:rPr lang="en-US" sz="2400" dirty="0"/>
              <a:t> </a:t>
            </a:r>
            <a:r>
              <a:rPr lang="en-US" sz="2400" dirty="0" err="1"/>
              <a:t>rassemblant</a:t>
            </a:r>
            <a:r>
              <a:rPr lang="en-US" sz="2400" dirty="0"/>
              <a:t> des </a:t>
            </a:r>
            <a:r>
              <a:rPr lang="en-US" sz="2400" dirty="0" err="1"/>
              <a:t>chercheurs</a:t>
            </a:r>
            <a:r>
              <a:rPr lang="en-US" sz="2400" dirty="0"/>
              <a:t> du CERN et des </a:t>
            </a:r>
            <a:r>
              <a:rPr lang="en-US" sz="2400" dirty="0" err="1"/>
              <a:t>élèves</a:t>
            </a:r>
            <a:r>
              <a:rPr lang="en-US" sz="2400" dirty="0"/>
              <a:t> </a:t>
            </a:r>
            <a:r>
              <a:rPr lang="en-US" sz="2400" dirty="0" err="1"/>
              <a:t>d’autres</a:t>
            </a:r>
            <a:r>
              <a:rPr lang="en-US" sz="2400" dirty="0"/>
              <a:t> lycées.      </a:t>
            </a:r>
            <a:r>
              <a:rPr lang="en-US" sz="2400" b="1" dirty="0" err="1">
                <a:solidFill>
                  <a:schemeClr val="accent3"/>
                </a:solidFill>
              </a:rPr>
              <a:t>Aujourd’hui</a:t>
            </a:r>
            <a:r>
              <a:rPr lang="en-US" sz="2400" b="1" dirty="0">
                <a:solidFill>
                  <a:schemeClr val="accent3"/>
                </a:solidFill>
              </a:rPr>
              <a:t> : </a:t>
            </a:r>
            <a:r>
              <a:rPr lang="en-US" sz="2400" b="1" dirty="0" err="1">
                <a:solidFill>
                  <a:schemeClr val="accent3"/>
                </a:solidFill>
              </a:rPr>
              <a:t>Algers</a:t>
            </a:r>
            <a:r>
              <a:rPr lang="en-US" sz="2400" b="1" dirty="0">
                <a:solidFill>
                  <a:schemeClr val="accent3"/>
                </a:solidFill>
              </a:rPr>
              <a:t>, Istanbul, Nicosia, Padova</a:t>
            </a:r>
            <a:endParaRPr dirty="0"/>
          </a:p>
          <a:p>
            <a:pPr marL="403225" lvl="0" indent="-29654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  <a:defRPr/>
            </a:pP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constituants</a:t>
            </a:r>
            <a:r>
              <a:rPr lang="en-US" dirty="0"/>
              <a:t> </a:t>
            </a:r>
            <a:r>
              <a:rPr lang="en-US" dirty="0" err="1"/>
              <a:t>fondamentaux</a:t>
            </a:r>
            <a:r>
              <a:rPr lang="en-US" dirty="0"/>
              <a:t> de la matière, les </a:t>
            </a:r>
            <a:r>
              <a:rPr lang="en-US" dirty="0" err="1"/>
              <a:t>particules</a:t>
            </a:r>
            <a:r>
              <a:rPr lang="en-US" dirty="0"/>
              <a:t> </a:t>
            </a:r>
            <a:r>
              <a:rPr lang="en-US" dirty="0" err="1"/>
              <a:t>élémentaires</a:t>
            </a:r>
            <a:r>
              <a:rPr lang="en-US" dirty="0"/>
              <a:t> ?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/>
              <a:t>Comment </a:t>
            </a:r>
            <a:r>
              <a:rPr lang="en-US" dirty="0" err="1"/>
              <a:t>peut</a:t>
            </a:r>
            <a:r>
              <a:rPr lang="en-US" dirty="0"/>
              <a:t>-on les identifier pour </a:t>
            </a:r>
            <a:r>
              <a:rPr lang="en-US" dirty="0" err="1"/>
              <a:t>étudier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propriétés</a:t>
            </a:r>
            <a:r>
              <a:rPr lang="en-US" dirty="0"/>
              <a:t> ?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forces qui </a:t>
            </a:r>
            <a:r>
              <a:rPr lang="en-US" dirty="0" err="1"/>
              <a:t>gouvernent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particules</a:t>
            </a:r>
            <a:r>
              <a:rPr lang="en-US" dirty="0"/>
              <a:t> ?</a:t>
            </a:r>
            <a:endParaRPr dirty="0"/>
          </a:p>
          <a:p>
            <a:pPr marL="403225" lvl="0" indent="-29654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  <a:defRPr/>
            </a:pP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Quelles</a:t>
            </a:r>
            <a:r>
              <a:rPr lang="en-US" dirty="0"/>
              <a:t> certitudes a-t-on </a:t>
            </a:r>
            <a:r>
              <a:rPr lang="en-US" dirty="0" err="1"/>
              <a:t>aujourd’hui</a:t>
            </a:r>
            <a:r>
              <a:rPr lang="en-US" dirty="0"/>
              <a:t> ?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  <a:defRPr/>
            </a:pP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grandes</a:t>
            </a:r>
            <a:r>
              <a:rPr lang="en-US" dirty="0"/>
              <a:t> questions </a:t>
            </a:r>
            <a:r>
              <a:rPr lang="en-US" dirty="0" err="1"/>
              <a:t>actuelles</a:t>
            </a:r>
            <a:r>
              <a:rPr lang="en-US" dirty="0"/>
              <a:t> ?</a:t>
            </a:r>
            <a:endParaRPr dirty="0"/>
          </a:p>
        </p:txBody>
      </p:sp>
      <p:cxnSp>
        <p:nvCxnSpPr>
          <p:cNvPr id="116" name="Google Shape;116;p2"/>
          <p:cNvCxnSpPr/>
          <p:nvPr/>
        </p:nvCxnSpPr>
        <p:spPr bwMode="auto">
          <a:xfrm>
            <a:off x="2527300" y="3022600"/>
            <a:ext cx="5384800" cy="0"/>
          </a:xfrm>
          <a:prstGeom prst="straightConnector1">
            <a:avLst/>
          </a:prstGeom>
          <a:noFill/>
          <a:ln w="317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209FBF-366A-0BA6-E7F8-7B52DE53B2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/>
            </a:pPr>
            <a:r>
              <a:rPr lang="en-US"/>
              <a:t>Les MasterClasses du CERN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 bwMode="auto"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3225" lvl="0" indent="-40322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/>
            </a:pPr>
            <a:r>
              <a:rPr lang="en-US" dirty="0"/>
              <a:t>Les </a:t>
            </a:r>
            <a:r>
              <a:rPr lang="en-US" dirty="0" err="1"/>
              <a:t>MasterClasses</a:t>
            </a:r>
            <a:r>
              <a:rPr lang="en-US" dirty="0"/>
              <a:t> existent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années</a:t>
            </a:r>
            <a:r>
              <a:rPr lang="en-US" dirty="0"/>
              <a:t> à </a:t>
            </a:r>
            <a:r>
              <a:rPr lang="en-US" dirty="0" err="1"/>
              <a:t>l’initiative</a:t>
            </a:r>
            <a:r>
              <a:rPr lang="en-US" dirty="0"/>
              <a:t> du CERN, </a:t>
            </a:r>
            <a:r>
              <a:rPr lang="en-US" dirty="0" err="1"/>
              <a:t>l’un</a:t>
            </a:r>
            <a:r>
              <a:rPr lang="en-US" dirty="0"/>
              <a:t> des plus grands </a:t>
            </a:r>
            <a:r>
              <a:rPr lang="en-US" dirty="0" err="1"/>
              <a:t>laboratoires</a:t>
            </a:r>
            <a:r>
              <a:rPr lang="en-US" dirty="0"/>
              <a:t> de physique du monde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/>
            </a:pPr>
            <a:r>
              <a:rPr lang="en-US" dirty="0"/>
              <a:t>~20 000 </a:t>
            </a:r>
            <a:r>
              <a:rPr lang="en-US" dirty="0" err="1"/>
              <a:t>lycéens</a:t>
            </a:r>
            <a:r>
              <a:rPr lang="en-US" dirty="0"/>
              <a:t> de 50 pays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/>
            </a:pPr>
            <a:r>
              <a:rPr lang="en-US" dirty="0"/>
              <a:t>Les sessions 2025 </a:t>
            </a:r>
            <a:r>
              <a:rPr lang="en-US" dirty="0" err="1"/>
              <a:t>s’étalent</a:t>
            </a:r>
            <a:r>
              <a:rPr lang="en-US" dirty="0"/>
              <a:t> sur 9 </a:t>
            </a:r>
            <a:r>
              <a:rPr lang="en-US" dirty="0" err="1"/>
              <a:t>semaines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/>
            </a:pP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identique</a:t>
            </a:r>
            <a:r>
              <a:rPr lang="en-US" dirty="0"/>
              <a:t> pour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élèves</a:t>
            </a:r>
            <a:endParaRPr dirty="0"/>
          </a:p>
          <a:p>
            <a:pPr marL="806450" lvl="1" indent="-403225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/>
            </a:pPr>
            <a:r>
              <a:rPr lang="en-US" dirty="0"/>
              <a:t>Mini-</a:t>
            </a:r>
            <a:r>
              <a:rPr lang="en-US" dirty="0" err="1"/>
              <a:t>conférences</a:t>
            </a:r>
            <a:r>
              <a:rPr lang="en-US" dirty="0"/>
              <a:t> pour </a:t>
            </a:r>
            <a:r>
              <a:rPr lang="en-US" dirty="0" err="1"/>
              <a:t>introduire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science</a:t>
            </a:r>
            <a:endParaRPr dirty="0"/>
          </a:p>
          <a:p>
            <a:pPr marL="806450" lvl="1" indent="-403225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/>
            </a:pPr>
            <a:r>
              <a:rPr lang="en-US" dirty="0"/>
              <a:t>Travaux pratiques sur </a:t>
            </a:r>
            <a:r>
              <a:rPr lang="en-US" dirty="0" err="1"/>
              <a:t>ordinateur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de </a:t>
            </a:r>
            <a:r>
              <a:rPr lang="en-US" dirty="0" err="1"/>
              <a:t>vraies</a:t>
            </a:r>
            <a:r>
              <a:rPr lang="en-US" dirty="0"/>
              <a:t> données</a:t>
            </a:r>
            <a:endParaRPr dirty="0"/>
          </a:p>
          <a:p>
            <a:pPr marL="806450" lvl="1" indent="-403225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/>
            </a:pPr>
            <a:r>
              <a:rPr lang="en-US" dirty="0" err="1"/>
              <a:t>Visioconférence</a:t>
            </a:r>
            <a:r>
              <a:rPr lang="en-US" dirty="0"/>
              <a:t> avec le CERN pour terminer la session</a:t>
            </a:r>
            <a:endParaRPr dirty="0"/>
          </a:p>
          <a:p>
            <a:pPr marL="403225" lvl="1" indent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None/>
              <a:defRPr/>
            </a:pP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21FB13-334F-B40B-D58A-0339682E2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 bwMode="auto">
          <a:xfrm>
            <a:off x="486834" y="5799668"/>
            <a:ext cx="72378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/>
            </a:pPr>
            <a:r>
              <a:rPr lang="en-US"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rPr>
              <a:t>Tous les intervenants sont chercheurs au laboratoire.</a:t>
            </a:r>
            <a:endParaRPr/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/>
            </a:pPr>
            <a:r>
              <a:rPr lang="en-US"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rPr>
              <a:t>N’hésitez pas à poser toutes les questions qui vous viennent à l’esprit.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 bwMode="auto">
          <a:xfrm>
            <a:off x="2248788" y="64584"/>
            <a:ext cx="46464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</a:rPr>
              <a:t>Programme de la journée</a:t>
            </a:r>
            <a:endParaRPr sz="3200" b="1">
              <a:solidFill>
                <a:schemeClr val="lt1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3" name="Image 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6B4FDAE0-4DFF-E338-7984-F0B827DB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3" y="696018"/>
            <a:ext cx="5551033" cy="505699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184476-E467-0984-4A48-38BD354196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 bwMode="auto"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/>
            </a:pPr>
            <a:r>
              <a:rPr lang="en-US"/>
              <a:t>Pour en savoir plus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 bwMode="auto">
          <a:xfrm>
            <a:off x="90650" y="1378472"/>
            <a:ext cx="9053350" cy="54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03225" lvl="0" indent="-40322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 sz="1600" dirty="0"/>
              <a:t>Les </a:t>
            </a:r>
            <a:r>
              <a:rPr lang="en-US" sz="1600" dirty="0" err="1"/>
              <a:t>présentations</a:t>
            </a:r>
            <a:r>
              <a:rPr lang="en-US" sz="1600" dirty="0"/>
              <a:t> et </a:t>
            </a:r>
            <a:r>
              <a:rPr lang="en-US" sz="1600" dirty="0" err="1"/>
              <a:t>résultats</a:t>
            </a:r>
            <a:r>
              <a:rPr lang="en-US" sz="1600" dirty="0"/>
              <a:t> </a:t>
            </a:r>
            <a:r>
              <a:rPr lang="en-US" sz="1600" dirty="0" err="1"/>
              <a:t>disponibles</a:t>
            </a:r>
            <a:r>
              <a:rPr lang="en-US" sz="1600" dirty="0"/>
              <a:t> sur la page web : </a:t>
            </a:r>
            <a:br>
              <a:rPr lang="en-US" sz="1600" dirty="0"/>
            </a:br>
            <a:r>
              <a:rPr lang="en-US" sz="1600" b="1" dirty="0">
                <a:solidFill>
                  <a:schemeClr val="accent3"/>
                </a:solidFill>
                <a:latin typeface="Candara"/>
                <a:ea typeface="Candara"/>
                <a:cs typeface="Candara"/>
              </a:rPr>
              <a:t>https://indico.in2p3.fr/event/</a:t>
            </a:r>
            <a:r>
              <a:rPr lang="en-US" sz="1600" b="1" dirty="0">
                <a:solidFill>
                  <a:schemeClr val="accent3"/>
                </a:solidFill>
              </a:rPr>
              <a:t>35891</a:t>
            </a:r>
            <a:endParaRPr sz="1600" b="1" dirty="0">
              <a:solidFill>
                <a:schemeClr val="accent3"/>
              </a:solidFill>
              <a:latin typeface="Comic Sans MS"/>
              <a:ea typeface="Comic Sans MS"/>
              <a:cs typeface="Comic Sans MS"/>
            </a:endParaRPr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 sz="1600" dirty="0"/>
              <a:t>Site web des </a:t>
            </a:r>
            <a:r>
              <a:rPr lang="en-US" sz="1600" dirty="0" err="1"/>
              <a:t>MasterClasses</a:t>
            </a:r>
            <a:r>
              <a:rPr lang="en-US" sz="1600" dirty="0"/>
              <a:t> du CERN</a:t>
            </a:r>
            <a:br>
              <a:rPr lang="en-US" sz="1600" dirty="0"/>
            </a:br>
            <a:r>
              <a:rPr lang="en-US" sz="1600" b="1" dirty="0">
                <a:solidFill>
                  <a:schemeClr val="accent3"/>
                </a:solidFill>
              </a:rPr>
              <a:t>http://</a:t>
            </a:r>
            <a:r>
              <a:rPr lang="en-US" sz="1600" b="1" dirty="0" err="1">
                <a:solidFill>
                  <a:schemeClr val="accent3"/>
                </a:solidFill>
              </a:rPr>
              <a:t>www.physicsmasterclasses.org</a:t>
            </a:r>
            <a:r>
              <a:rPr lang="en-US" sz="1600" b="1" dirty="0">
                <a:solidFill>
                  <a:schemeClr val="accent3"/>
                </a:solidFill>
              </a:rPr>
              <a:t>/   http://</a:t>
            </a:r>
            <a:r>
              <a:rPr lang="en-US" sz="1600" b="1" dirty="0" err="1">
                <a:solidFill>
                  <a:schemeClr val="accent3"/>
                </a:solidFill>
              </a:rPr>
              <a:t>ippog.web.cern.ch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  <a:endParaRPr dirty="0"/>
          </a:p>
          <a:p>
            <a:pPr marL="403225" lvl="0" indent="-403225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Char char="•"/>
              <a:defRPr/>
            </a:pPr>
            <a:r>
              <a:rPr lang="en-US" sz="1600" dirty="0"/>
              <a:t>Site web de l’IN2P3-CNRS </a:t>
            </a:r>
            <a:br>
              <a:rPr lang="en-US" sz="1600" dirty="0"/>
            </a:br>
            <a:r>
              <a:rPr lang="en-US" sz="1600" b="1" dirty="0">
                <a:solidFill>
                  <a:srgbClr val="0968AC"/>
                </a:solidFill>
              </a:rPr>
              <a:t>http://www.in2p3.fr/</a:t>
            </a:r>
            <a:endParaRPr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rgbClr val="0968AC"/>
              </a:buClr>
              <a:buSzPct val="100000"/>
              <a:buFont typeface="Candara"/>
              <a:buNone/>
              <a:defRPr/>
            </a:pPr>
            <a:r>
              <a:rPr lang="en-US" sz="1600" dirty="0">
                <a:solidFill>
                  <a:srgbClr val="0968AC"/>
                </a:solidFill>
              </a:rPr>
              <a:t>	</a:t>
            </a:r>
            <a:r>
              <a:rPr lang="en-US" sz="1600" dirty="0" err="1"/>
              <a:t>rubrique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968AC"/>
                </a:solidFill>
              </a:rPr>
              <a:t> Science pour </a:t>
            </a:r>
            <a:r>
              <a:rPr lang="en-US" sz="1600" dirty="0" err="1">
                <a:solidFill>
                  <a:srgbClr val="0968AC"/>
                </a:solidFill>
              </a:rPr>
              <a:t>tous</a:t>
            </a:r>
            <a:endParaRPr sz="1600" dirty="0">
              <a:solidFill>
                <a:srgbClr val="0968AC"/>
              </a:solidFill>
            </a:endParaRPr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r>
              <a:rPr lang="en-US" sz="1600" dirty="0"/>
              <a:t>  </a:t>
            </a:r>
            <a:r>
              <a:rPr lang="en-US" sz="1600" dirty="0" err="1"/>
              <a:t>dont</a:t>
            </a:r>
            <a:r>
              <a:rPr lang="en-US" sz="1600" dirty="0"/>
              <a:t> la 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>
                <a:solidFill>
                  <a:srgbClr val="0968AC"/>
                </a:solidFill>
              </a:rPr>
              <a:t>Élémentaire</a:t>
            </a:r>
            <a:r>
              <a:rPr lang="en-US" sz="1600" dirty="0"/>
              <a:t> » </a:t>
            </a:r>
            <a:endParaRPr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r>
              <a:rPr lang="en-US" sz="1600" dirty="0"/>
              <a:t> et le « </a:t>
            </a:r>
            <a:r>
              <a:rPr lang="en-US" sz="1600" dirty="0" err="1">
                <a:solidFill>
                  <a:srgbClr val="0968AC"/>
                </a:solidFill>
              </a:rPr>
              <a:t>Passeport</a:t>
            </a:r>
            <a:r>
              <a:rPr lang="en-US" sz="1600" dirty="0">
                <a:solidFill>
                  <a:srgbClr val="0968AC"/>
                </a:solidFill>
              </a:rPr>
              <a:t> pour les 2 </a:t>
            </a:r>
            <a:r>
              <a:rPr lang="en-US" sz="1600" dirty="0" err="1">
                <a:solidFill>
                  <a:srgbClr val="0968AC"/>
                </a:solidFill>
              </a:rPr>
              <a:t>Infinis</a:t>
            </a:r>
            <a:r>
              <a:rPr lang="en-US" sz="1600" dirty="0">
                <a:solidFill>
                  <a:srgbClr val="0968AC"/>
                </a:solidFill>
              </a:rPr>
              <a:t> </a:t>
            </a:r>
            <a:r>
              <a:rPr lang="en-US" sz="1600" dirty="0"/>
              <a:t>» </a:t>
            </a:r>
            <a:endParaRPr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endParaRPr sz="1600"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endParaRPr sz="1600"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r>
              <a:rPr lang="en-US" sz="1600" dirty="0"/>
              <a:t>Twitter account, @</a:t>
            </a:r>
            <a:r>
              <a:rPr lang="en-US" sz="1600" dirty="0" err="1"/>
              <a:t>physicsIMC</a:t>
            </a:r>
            <a:r>
              <a:rPr lang="en-US" sz="1600" dirty="0"/>
              <a:t> (</a:t>
            </a:r>
            <a:r>
              <a:rPr lang="en-US" sz="1600" b="1" dirty="0">
                <a:solidFill>
                  <a:schemeClr val="accent3"/>
                </a:solidFill>
              </a:rPr>
              <a:t>https://</a:t>
            </a:r>
            <a:r>
              <a:rPr lang="en-US" sz="1600" b="1" dirty="0" err="1">
                <a:solidFill>
                  <a:schemeClr val="accent3"/>
                </a:solidFill>
              </a:rPr>
              <a:t>twitter.com</a:t>
            </a:r>
            <a:r>
              <a:rPr lang="en-US" sz="1600" b="1" dirty="0">
                <a:solidFill>
                  <a:schemeClr val="accent3"/>
                </a:solidFill>
              </a:rPr>
              <a:t>/</a:t>
            </a:r>
            <a:r>
              <a:rPr lang="en-US" sz="1600" b="1" dirty="0" err="1">
                <a:solidFill>
                  <a:schemeClr val="accent3"/>
                </a:solidFill>
              </a:rPr>
              <a:t>physicsIMC</a:t>
            </a:r>
            <a:r>
              <a:rPr lang="en-US" sz="1600" b="1" dirty="0"/>
              <a:t>)</a:t>
            </a:r>
            <a:endParaRPr dirty="0"/>
          </a:p>
          <a:p>
            <a:pPr marL="0" lvl="0" indent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ndara"/>
              <a:buNone/>
              <a:defRPr/>
            </a:pPr>
            <a:r>
              <a:rPr lang="en-US" sz="1600" dirty="0"/>
              <a:t>Facebook page : </a:t>
            </a:r>
            <a:r>
              <a:rPr lang="en-US" sz="1600" b="1" dirty="0" err="1">
                <a:solidFill>
                  <a:schemeClr val="accent3"/>
                </a:solidFill>
              </a:rPr>
              <a:t>InternationalParticlePhysicsMasterclasses</a:t>
            </a:r>
            <a:br>
              <a:rPr lang="en-US" sz="1600" dirty="0"/>
            </a:br>
            <a:endParaRPr sz="1600" dirty="0">
              <a:solidFill>
                <a:srgbClr val="0968AC"/>
              </a:solidFill>
            </a:endParaRPr>
          </a:p>
        </p:txBody>
      </p:sp>
      <p:pic>
        <p:nvPicPr>
          <p:cNvPr id="136" name="Google Shape;136;p5" descr="Capture d’écran 2011-03-17 à 18.06.02.png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5418420" y="2897927"/>
            <a:ext cx="1646366" cy="23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Capture d’écran 2011-03-17 à 18.07.22.png"/>
          <p:cNvPicPr/>
          <p:nvPr/>
        </p:nvPicPr>
        <p:blipFill>
          <a:blip r:embed="rId4">
            <a:alphaModFix/>
          </a:blip>
          <a:srcRect/>
          <a:stretch/>
        </p:blipFill>
        <p:spPr bwMode="auto">
          <a:xfrm>
            <a:off x="7250124" y="3462037"/>
            <a:ext cx="1893876" cy="248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Home"/>
          <p:cNvPicPr/>
          <p:nvPr/>
        </p:nvPicPr>
        <p:blipFill>
          <a:blip r:embed="rId5">
            <a:alphaModFix/>
          </a:blip>
          <a:srcRect/>
          <a:stretch/>
        </p:blipFill>
        <p:spPr bwMode="auto">
          <a:xfrm>
            <a:off x="6790680" y="1387762"/>
            <a:ext cx="12287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 bwMode="auto">
          <a:xfrm>
            <a:off x="5163372" y="2490721"/>
            <a:ext cx="3802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chemeClr val="lt1"/>
                </a:solidFill>
                <a:latin typeface="Candara"/>
                <a:ea typeface="Candara"/>
                <a:cs typeface="Candara"/>
              </a:rPr>
              <a:t>International Particle Physics Outreach Group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C34F4E-F649-FBA1-07EB-5427D0528E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318</Words>
  <Application>Microsoft Macintosh PowerPoint</Application>
  <PresentationFormat>Affichage à l'écran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Calibri</vt:lpstr>
      <vt:lpstr>Candara</vt:lpstr>
      <vt:lpstr>Noto Sans Symbols</vt:lpstr>
      <vt:lpstr>Comic Sans MS</vt:lpstr>
      <vt:lpstr>Arial</vt:lpstr>
      <vt:lpstr>Green2010</vt:lpstr>
      <vt:lpstr>Présentation de la journée MasterClasses LPNHE 2025</vt:lpstr>
      <vt:lpstr>Objectifs</vt:lpstr>
      <vt:lpstr>Les MasterClasses du CERN</vt:lpstr>
      <vt:lpstr>Présentation PowerPoint</vt:lpstr>
      <vt:lpstr>Pour en savoir plus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Stéphane Perries</dc:creator>
  <cp:lastModifiedBy>Stephanie Beauceron</cp:lastModifiedBy>
  <cp:revision>3</cp:revision>
  <dcterms:created xsi:type="dcterms:W3CDTF">2011-03-16T20:54:27Z</dcterms:created>
  <dcterms:modified xsi:type="dcterms:W3CDTF">2025-03-24T18:13:36Z</dcterms:modified>
</cp:coreProperties>
</file>