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Lato"/>
      <p:regular r:id="rId18"/>
      <p:bold r:id="rId19"/>
      <p:italic r:id="rId20"/>
      <p:boldItalic r:id="rId21"/>
    </p:embeddedFont>
    <p:embeddedFont>
      <p:font typeface="Oswa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22" Type="http://schemas.openxmlformats.org/officeDocument/2006/relationships/font" Target="fonts/Oswald-regular.fntdata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swa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b0f781f6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b0f781f6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b0f781f6d_0_5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b0f781f6d_0_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b0f781f6d_0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b0f781f6d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b0f781f6d_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b0f781f6d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b0f781f6d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b0f781f6d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b0f781f6d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b0f781f6d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c2faa63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c2faa63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b0f781f6d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b0f781f6d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b0f781f6d_0_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b0f781f6d_0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b0f781f6d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b0f781f6d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b0f781f6d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b0f781f6d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c2faa634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c2faa634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3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8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432500"/>
            <a:ext cx="8520600" cy="26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3200">
                <a:solidFill>
                  <a:srgbClr val="8000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Non-Parametric Normalizing Flow Modeling of Binary Black Hole Populations for Unbiased Dark Siren Cosmology</a:t>
            </a:r>
            <a:endParaRPr sz="3688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244">
                <a:solidFill>
                  <a:srgbClr val="008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Leonardo Iampieri, Simone Mastrogiovanni</a:t>
            </a:r>
            <a:endParaRPr sz="2244">
              <a:solidFill>
                <a:srgbClr val="008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244">
                <a:latin typeface="Times New Roman"/>
                <a:ea typeface="Times New Roman"/>
                <a:cs typeface="Times New Roman"/>
                <a:sym typeface="Times New Roman"/>
              </a:rPr>
              <a:t>Paris Workshop - 21/05/2025</a:t>
            </a:r>
            <a:endParaRPr sz="2244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8875" y="3738596"/>
            <a:ext cx="1789950" cy="99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6127" y="3796555"/>
            <a:ext cx="2926848" cy="8774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>
            <p:ph idx="1" type="body"/>
          </p:nvPr>
        </p:nvSpPr>
        <p:spPr>
          <a:xfrm>
            <a:off x="311700" y="636725"/>
            <a:ext cx="8520600" cy="37035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00020"/>
              </a:buClr>
              <a:buSzPts val="1800"/>
              <a:buFont typeface="Times New Roman"/>
              <a:buChar char="●"/>
            </a:pP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presence of noise uncertainty and selection biases, the loss to minimize becomes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22"/>
          <p:cNvSpPr txBox="1"/>
          <p:nvPr>
            <p:ph type="title"/>
          </p:nvPr>
        </p:nvSpPr>
        <p:spPr>
          <a:xfrm>
            <a:off x="1593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>
                <a:solidFill>
                  <a:srgbClr val="800020"/>
                </a:solidFill>
              </a:rPr>
              <a:t>Loss Function</a:t>
            </a:r>
            <a:endParaRPr>
              <a:solidFill>
                <a:srgbClr val="80002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3" name="Google Shape;183;p22"/>
          <p:cNvCxnSpPr/>
          <p:nvPr/>
        </p:nvCxnSpPr>
        <p:spPr>
          <a:xfrm flipH="1" rot="10800000">
            <a:off x="-20584" y="605266"/>
            <a:ext cx="8661600" cy="13800"/>
          </a:xfrm>
          <a:prstGeom prst="straightConnector1">
            <a:avLst/>
          </a:prstGeom>
          <a:noFill/>
          <a:ln cap="flat" cmpd="sng" w="9525">
            <a:solidFill>
              <a:srgbClr val="800020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84" name="Google Shape;184;p22"/>
          <p:cNvSpPr/>
          <p:nvPr/>
        </p:nvSpPr>
        <p:spPr>
          <a:xfrm>
            <a:off x="0" y="4814325"/>
            <a:ext cx="9144000" cy="3936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008070"/>
              </a:gs>
              <a:gs pos="100000">
                <a:srgbClr val="800020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2"/>
          <p:cNvSpPr txBox="1"/>
          <p:nvPr>
            <p:ph idx="12" type="sldNum"/>
          </p:nvPr>
        </p:nvSpPr>
        <p:spPr>
          <a:xfrm>
            <a:off x="8465533" y="47790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86" name="Google Shape;186;p22"/>
          <p:cNvSpPr txBox="1"/>
          <p:nvPr/>
        </p:nvSpPr>
        <p:spPr>
          <a:xfrm>
            <a:off x="19050" y="4814325"/>
            <a:ext cx="8695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Iampieri						</a:t>
            </a: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Paris Workshop - </a:t>
            </a: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21/05/2025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1999325" y="3022375"/>
            <a:ext cx="148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Number of PE samples</a:t>
            </a:r>
            <a:endParaRPr b="1" sz="1300">
              <a:solidFill>
                <a:srgbClr val="6AA84F"/>
              </a:solidFill>
            </a:endParaRPr>
          </a:p>
        </p:txBody>
      </p:sp>
      <p:sp>
        <p:nvSpPr>
          <p:cNvPr id="188" name="Google Shape;188;p22"/>
          <p:cNvSpPr txBox="1"/>
          <p:nvPr/>
        </p:nvSpPr>
        <p:spPr>
          <a:xfrm>
            <a:off x="3318475" y="3019825"/>
            <a:ext cx="18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Prior used for Posterior samples</a:t>
            </a:r>
            <a:endParaRPr b="1" sz="1300">
              <a:solidFill>
                <a:srgbClr val="E69138"/>
              </a:solidFill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7664600" y="3019825"/>
            <a:ext cx="1309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Prior used for injections</a:t>
            </a:r>
            <a:endParaRPr b="1" sz="1300">
              <a:solidFill>
                <a:srgbClr val="CC0000"/>
              </a:solidFill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5911700" y="3073200"/>
            <a:ext cx="175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Number of  total injections </a:t>
            </a:r>
            <a:endParaRPr b="1" sz="1300">
              <a:solidFill>
                <a:srgbClr val="6AA84F"/>
              </a:solidFill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6556800" y="1538338"/>
            <a:ext cx="183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Number of detected injections</a:t>
            </a:r>
            <a:endParaRPr b="1" sz="1300">
              <a:solidFill>
                <a:srgbClr val="E69138"/>
              </a:solidFill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1100600" y="1512913"/>
            <a:ext cx="1309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Number of observations</a:t>
            </a:r>
            <a:endParaRPr b="1" sz="1300">
              <a:solidFill>
                <a:srgbClr val="CC0000"/>
              </a:solidFill>
            </a:endParaRPr>
          </a:p>
        </p:txBody>
      </p:sp>
      <p:pic>
        <p:nvPicPr>
          <p:cNvPr id="193" name="Google Shape;193;p22" title="Schermata del 2025-05-21 07-13-3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420" y="2102950"/>
            <a:ext cx="8757167" cy="93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/>
          <p:nvPr>
            <p:ph idx="1" type="body"/>
          </p:nvPr>
        </p:nvSpPr>
        <p:spPr>
          <a:xfrm>
            <a:off x="311700" y="636725"/>
            <a:ext cx="4090500" cy="37035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Correcting for selection biases is necessary for the NF to recover the true distribution.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●"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●"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we generate 10^4 observation from a 2D Gaussian distribution with detection probability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●"/>
            </a:pPr>
            <a:r>
              <a:rPr b="1"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 cases: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○"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1 - Uncorrected Loss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○"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2 - Full Loss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23"/>
          <p:cNvSpPr txBox="1"/>
          <p:nvPr>
            <p:ph type="title"/>
          </p:nvPr>
        </p:nvSpPr>
        <p:spPr>
          <a:xfrm>
            <a:off x="1593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>
                <a:solidFill>
                  <a:srgbClr val="800020"/>
                </a:solidFill>
              </a:rPr>
              <a:t>Example: Selection Bias </a:t>
            </a:r>
            <a:endParaRPr>
              <a:solidFill>
                <a:srgbClr val="80002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0" name="Google Shape;200;p23"/>
          <p:cNvCxnSpPr/>
          <p:nvPr/>
        </p:nvCxnSpPr>
        <p:spPr>
          <a:xfrm flipH="1" rot="10800000">
            <a:off x="-20584" y="605266"/>
            <a:ext cx="8661600" cy="13800"/>
          </a:xfrm>
          <a:prstGeom prst="straightConnector1">
            <a:avLst/>
          </a:prstGeom>
          <a:noFill/>
          <a:ln cap="flat" cmpd="sng" w="9525">
            <a:solidFill>
              <a:srgbClr val="800020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01" name="Google Shape;201;p23"/>
          <p:cNvSpPr/>
          <p:nvPr/>
        </p:nvSpPr>
        <p:spPr>
          <a:xfrm>
            <a:off x="0" y="4814325"/>
            <a:ext cx="9144000" cy="3936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008070"/>
              </a:gs>
              <a:gs pos="100000">
                <a:srgbClr val="800020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3"/>
          <p:cNvSpPr txBox="1"/>
          <p:nvPr>
            <p:ph idx="12" type="sldNum"/>
          </p:nvPr>
        </p:nvSpPr>
        <p:spPr>
          <a:xfrm>
            <a:off x="8465533" y="47790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03" name="Google Shape;203;p23"/>
          <p:cNvSpPr txBox="1"/>
          <p:nvPr/>
        </p:nvSpPr>
        <p:spPr>
          <a:xfrm>
            <a:off x="19050" y="4814325"/>
            <a:ext cx="8695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Iampieri						</a:t>
            </a: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Paris Workshop - </a:t>
            </a: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21/05/2025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4" name="Google Shape;204;p23" title="Schermata del 2025-05-20 13-59-1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275" y="2641450"/>
            <a:ext cx="2375899" cy="7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3" title="gauss_half_uncor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5450" y="636725"/>
            <a:ext cx="2888976" cy="22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3" title="gauss_half_cor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6214" y="2571750"/>
            <a:ext cx="2937785" cy="224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3"/>
          <p:cNvSpPr txBox="1"/>
          <p:nvPr/>
        </p:nvSpPr>
        <p:spPr>
          <a:xfrm>
            <a:off x="5599150" y="702800"/>
            <a:ext cx="7182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00">
                <a:solidFill>
                  <a:srgbClr val="800020"/>
                </a:solidFill>
              </a:rPr>
              <a:t>Fig. 1</a:t>
            </a:r>
            <a:endParaRPr b="1" sz="1300">
              <a:solidFill>
                <a:srgbClr val="800020"/>
              </a:solidFill>
            </a:endParaRPr>
          </a:p>
        </p:txBody>
      </p:sp>
      <p:sp>
        <p:nvSpPr>
          <p:cNvPr id="208" name="Google Shape;208;p23"/>
          <p:cNvSpPr txBox="1"/>
          <p:nvPr/>
        </p:nvSpPr>
        <p:spPr>
          <a:xfrm>
            <a:off x="7821300" y="2641450"/>
            <a:ext cx="7182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00">
                <a:solidFill>
                  <a:srgbClr val="800020"/>
                </a:solidFill>
              </a:rPr>
              <a:t>Fig. 2</a:t>
            </a:r>
            <a:endParaRPr b="1" sz="1300">
              <a:solidFill>
                <a:srgbClr val="80002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/>
          <p:nvPr>
            <p:ph type="title"/>
          </p:nvPr>
        </p:nvSpPr>
        <p:spPr>
          <a:xfrm>
            <a:off x="311700" y="71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8000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Steps &amp; </a:t>
            </a:r>
            <a:r>
              <a:rPr lang="it">
                <a:solidFill>
                  <a:srgbClr val="8000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Conclusions</a:t>
            </a:r>
            <a:endParaRPr>
              <a:solidFill>
                <a:srgbClr val="8000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24"/>
          <p:cNvSpPr txBox="1"/>
          <p:nvPr>
            <p:ph idx="1" type="body"/>
          </p:nvPr>
        </p:nvSpPr>
        <p:spPr>
          <a:xfrm>
            <a:off x="311700" y="643925"/>
            <a:ext cx="8520600" cy="39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00020"/>
              </a:buClr>
              <a:buSzPts val="1700"/>
              <a:buFont typeface="Times New Roman"/>
              <a:buChar char="●"/>
            </a:pP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Normalizing Flow flexibly capture complex, multimodal distributions without 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to set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fixed functional form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00020"/>
              </a:buClr>
              <a:buSzPts val="1700"/>
              <a:buFont typeface="Times New Roman"/>
              <a:buChar char="●"/>
            </a:pP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can define a single hierarchical loss to 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account for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noisy uncertainty and selection biases.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Times New Roman"/>
              <a:buChar char="●"/>
            </a:pPr>
            <a:r>
              <a:t/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00020"/>
              </a:buClr>
              <a:buSzPts val="1700"/>
              <a:buFont typeface="Times New Roman"/>
              <a:buChar char="●"/>
            </a:pP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steps will involve: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○"/>
            </a:pPr>
            <a:r>
              <a:rPr b="1"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Realistic Simulations:</a:t>
            </a:r>
            <a:endParaRPr b="1"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2" marL="1371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21F0C"/>
              </a:buClr>
              <a:buSzPts val="1700"/>
              <a:buFont typeface="Times New Roman"/>
              <a:buChar char="■"/>
            </a:pP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Incorporate GW posterior samples and detector biases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2" marL="1371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21F0C"/>
              </a:buClr>
              <a:buSzPts val="1700"/>
              <a:buFont typeface="Times New Roman"/>
              <a:buChar char="■"/>
            </a:pP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Valide NF recovery in such scenarios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○"/>
            </a:pPr>
            <a:r>
              <a:rPr b="1"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 Data Application</a:t>
            </a:r>
            <a:endParaRPr b="1"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2" marL="1371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21F0C"/>
              </a:buClr>
              <a:buSzPts val="1700"/>
              <a:buFont typeface="Times New Roman"/>
              <a:buChar char="■"/>
            </a:pP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 on O3/O4 BBH Catalogs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2" marL="1371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21F0C"/>
              </a:buClr>
              <a:buSzPts val="1700"/>
              <a:buFont typeface="Times New Roman"/>
              <a:buChar char="■"/>
            </a:pP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Compare resulting distribution with current parametric fits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15" name="Google Shape;215;p24"/>
          <p:cNvCxnSpPr/>
          <p:nvPr/>
        </p:nvCxnSpPr>
        <p:spPr>
          <a:xfrm flipH="1" rot="10800000">
            <a:off x="-20584" y="605266"/>
            <a:ext cx="8661600" cy="13800"/>
          </a:xfrm>
          <a:prstGeom prst="straightConnector1">
            <a:avLst/>
          </a:prstGeom>
          <a:noFill/>
          <a:ln cap="flat" cmpd="sng" w="9525">
            <a:solidFill>
              <a:srgbClr val="800020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16" name="Google Shape;216;p24"/>
          <p:cNvSpPr/>
          <p:nvPr/>
        </p:nvSpPr>
        <p:spPr>
          <a:xfrm>
            <a:off x="0" y="4814325"/>
            <a:ext cx="9144000" cy="3936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008070"/>
              </a:gs>
              <a:gs pos="100000">
                <a:srgbClr val="800020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4"/>
          <p:cNvSpPr txBox="1"/>
          <p:nvPr>
            <p:ph idx="12" type="sldNum"/>
          </p:nvPr>
        </p:nvSpPr>
        <p:spPr>
          <a:xfrm>
            <a:off x="8465533" y="47790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18" name="Google Shape;218;p24"/>
          <p:cNvSpPr txBox="1"/>
          <p:nvPr/>
        </p:nvSpPr>
        <p:spPr>
          <a:xfrm>
            <a:off x="19050" y="4814325"/>
            <a:ext cx="8695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Iampieri						</a:t>
            </a: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Paris Workshop - </a:t>
            </a: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21/05/2025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9725" y="1008615"/>
            <a:ext cx="4634750" cy="31262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159300" y="689450"/>
            <a:ext cx="3937500" cy="4054500"/>
          </a:xfrm>
          <a:prstGeom prst="rect">
            <a:avLst/>
          </a:prstGeom>
          <a:ln cap="flat" cmpd="sng" w="28575">
            <a:solidFill>
              <a:schemeClr val="lt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Discrepancy in the measured values of the </a:t>
            </a:r>
            <a:r>
              <a:rPr b="1" lang="it" sz="1600" u="sng">
                <a:solidFill>
                  <a:srgbClr val="8000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Hubble Constant (H0)</a:t>
            </a: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800020"/>
              </a:buClr>
              <a:buSzPts val="1600"/>
              <a:buFont typeface="Times New Roman"/>
              <a:buChar char="●"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Cosmic Microwave Background (early universe) - Planck experiment.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800020"/>
              </a:buClr>
              <a:buSzPts val="1600"/>
              <a:buFont typeface="Times New Roman"/>
              <a:buChar char="●"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candles (late universe) - SH0ES experiment.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●"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800020"/>
              </a:buClr>
              <a:buSzPts val="1600"/>
              <a:buFont typeface="Times New Roman"/>
              <a:buChar char="●"/>
            </a:pPr>
            <a:r>
              <a:rPr b="1"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Discrepancy:</a:t>
            </a: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~5σ → suggests new physics or unrecognized systematics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800020"/>
              </a:buClr>
              <a:buSzPts val="1600"/>
              <a:buFont typeface="Times New Roman"/>
              <a:buChar char="●"/>
            </a:pPr>
            <a:r>
              <a:rPr b="1"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Independent probe needed:</a:t>
            </a: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Gravitational Waves (GWs) offer a ladder-free distance measure.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14"/>
          <p:cNvSpPr txBox="1"/>
          <p:nvPr>
            <p:ph type="title"/>
          </p:nvPr>
        </p:nvSpPr>
        <p:spPr>
          <a:xfrm>
            <a:off x="1593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800020"/>
                </a:solidFill>
              </a:rPr>
              <a:t>Hubble tension</a:t>
            </a:r>
            <a:endParaRPr>
              <a:solidFill>
                <a:srgbClr val="800020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4977775" y="4082613"/>
            <a:ext cx="3806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Times New Roman"/>
                <a:ea typeface="Times New Roman"/>
                <a:cs typeface="Times New Roman"/>
                <a:sym typeface="Times New Roman"/>
              </a:rPr>
              <a:t>[J. Ezquiaga+ Front. Astron. Space Sci., 21 December 2018]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6" name="Google Shape;66;p14"/>
          <p:cNvCxnSpPr/>
          <p:nvPr/>
        </p:nvCxnSpPr>
        <p:spPr>
          <a:xfrm flipH="1" rot="10800000">
            <a:off x="-20584" y="605266"/>
            <a:ext cx="8661600" cy="13800"/>
          </a:xfrm>
          <a:prstGeom prst="straightConnector1">
            <a:avLst/>
          </a:prstGeom>
          <a:noFill/>
          <a:ln cap="flat" cmpd="sng" w="9525">
            <a:solidFill>
              <a:srgbClr val="800020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67" name="Google Shape;67;p14"/>
          <p:cNvSpPr/>
          <p:nvPr/>
        </p:nvSpPr>
        <p:spPr>
          <a:xfrm>
            <a:off x="0" y="4814325"/>
            <a:ext cx="9144000" cy="3936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008070"/>
              </a:gs>
              <a:gs pos="100000">
                <a:srgbClr val="800020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465533" y="47790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19050" y="4814325"/>
            <a:ext cx="869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Iampieri						Paris Workshop - </a:t>
            </a: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21/05/2025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6742625" y="3405925"/>
            <a:ext cx="443100" cy="16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6606775" y="3327475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242424"/>
                </a:solidFill>
              </a:rPr>
              <a:t>CMB</a:t>
            </a:r>
            <a:endParaRPr sz="900">
              <a:solidFill>
                <a:srgbClr val="24242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159300" y="689450"/>
            <a:ext cx="4998000" cy="40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800020"/>
              </a:buClr>
              <a:buSzPts val="1500"/>
              <a:buFont typeface="Times New Roman"/>
              <a:buChar char="●"/>
            </a:pP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GW sources are </a:t>
            </a:r>
            <a:r>
              <a:rPr b="1"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sirens:</a:t>
            </a: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 can derive the luminosity distance directly from the GW signal.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imes New Roman"/>
              <a:buChar char="●"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800020"/>
              </a:buClr>
              <a:buSzPts val="1500"/>
              <a:buFont typeface="Times New Roman"/>
              <a:buChar char="●"/>
            </a:pPr>
            <a:r>
              <a:rPr b="1" lang="it" sz="1500" u="sng">
                <a:solidFill>
                  <a:srgbClr val="8000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luminosity distance </a:t>
            </a: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given by: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800020"/>
              </a:buClr>
              <a:buSzPts val="1500"/>
              <a:buFont typeface="Times New Roman"/>
              <a:buChar char="●"/>
            </a:pP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</a:t>
            </a: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identifying</a:t>
            </a: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host galaxy, we recover spectroscopic measurement of redshift (example case: </a:t>
            </a:r>
            <a:r>
              <a:rPr b="1"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GW170817</a:t>
            </a: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imes New Roman"/>
              <a:buChar char="●"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800020"/>
              </a:buClr>
              <a:buSzPts val="1500"/>
              <a:buFont typeface="Times New Roman"/>
              <a:buChar char="●"/>
            </a:pP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absence of Electromagnetic counterpart, we can infer z statistically from the Binary Black Holes (BBH) population.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5"/>
          <p:cNvSpPr txBox="1"/>
          <p:nvPr>
            <p:ph type="title"/>
          </p:nvPr>
        </p:nvSpPr>
        <p:spPr>
          <a:xfrm>
            <a:off x="1593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800020"/>
                </a:solidFill>
              </a:rPr>
              <a:t>Gravitational Wave Cosmology</a:t>
            </a:r>
            <a:endParaRPr>
              <a:solidFill>
                <a:srgbClr val="800020"/>
              </a:solidFill>
            </a:endParaRPr>
          </a:p>
        </p:txBody>
      </p:sp>
      <p:cxnSp>
        <p:nvCxnSpPr>
          <p:cNvPr id="78" name="Google Shape;78;p15"/>
          <p:cNvCxnSpPr/>
          <p:nvPr/>
        </p:nvCxnSpPr>
        <p:spPr>
          <a:xfrm flipH="1" rot="10800000">
            <a:off x="-20584" y="605266"/>
            <a:ext cx="8661600" cy="13800"/>
          </a:xfrm>
          <a:prstGeom prst="straightConnector1">
            <a:avLst/>
          </a:prstGeom>
          <a:noFill/>
          <a:ln cap="flat" cmpd="sng" w="9525">
            <a:solidFill>
              <a:srgbClr val="800020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79" name="Google Shape;79;p15"/>
          <p:cNvSpPr/>
          <p:nvPr/>
        </p:nvSpPr>
        <p:spPr>
          <a:xfrm>
            <a:off x="0" y="4814325"/>
            <a:ext cx="9144000" cy="3936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008070"/>
              </a:gs>
              <a:gs pos="100000">
                <a:srgbClr val="800020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8465533" y="47790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19050" y="4814325"/>
            <a:ext cx="869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Iampieri						Paris Workshop - </a:t>
            </a: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21/05/2025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688" y="2092263"/>
            <a:ext cx="272035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212013" y="2101575"/>
            <a:ext cx="1376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008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Luminosity distance</a:t>
            </a:r>
            <a:endParaRPr b="1" sz="1200">
              <a:solidFill>
                <a:srgbClr val="008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2198263" y="2655663"/>
            <a:ext cx="1113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1A6D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Hubble constant</a:t>
            </a:r>
            <a:endParaRPr b="1" sz="1200">
              <a:solidFill>
                <a:srgbClr val="1A6D5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1950" y="883725"/>
            <a:ext cx="3449075" cy="36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5265750" y="4518850"/>
            <a:ext cx="3449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100">
                <a:solidFill>
                  <a:schemeClr val="dk1"/>
                </a:solidFill>
              </a:rPr>
              <a:t>[B. P. Abbott </a:t>
            </a:r>
            <a:r>
              <a:rPr i="1" lang="it" sz="1100">
                <a:solidFill>
                  <a:schemeClr val="dk1"/>
                </a:solidFill>
              </a:rPr>
              <a:t>et al</a:t>
            </a:r>
            <a:r>
              <a:rPr lang="it" sz="1100">
                <a:solidFill>
                  <a:schemeClr val="dk1"/>
                </a:solidFill>
              </a:rPr>
              <a:t> Nature volume 551 (2017)]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5247350" y="983000"/>
            <a:ext cx="16338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NGC4993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159300" y="689450"/>
            <a:ext cx="4998000" cy="40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800020"/>
              </a:buClr>
              <a:buSzPts val="1500"/>
              <a:buFont typeface="Times New Roman"/>
              <a:buChar char="●"/>
            </a:pPr>
            <a:r>
              <a:rPr b="1"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Core idea: </a:t>
            </a: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Infer source redshift </a:t>
            </a:r>
            <a:r>
              <a:rPr i="1"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</a:t>
            </a: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by comparing observed detector-frame BBH masses to the source-frame mass distribution </a:t>
            </a:r>
            <a:r>
              <a:rPr lang="it"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[</a:t>
            </a:r>
            <a:r>
              <a:rPr lang="it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Mastrogiovanni+, PRD 104 (2021)]</a:t>
            </a:r>
            <a:endParaRPr b="1"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800020"/>
              </a:buClr>
              <a:buSzPts val="1500"/>
              <a:buFont typeface="Times New Roman"/>
              <a:buChar char="●"/>
            </a:pP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Inference on </a:t>
            </a:r>
            <a:r>
              <a:rPr i="1"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</a:t>
            </a: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therefore H₀, is highly sensitive to the choice of source–mass model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800020"/>
              </a:buClr>
              <a:buSzPts val="1500"/>
              <a:buFont typeface="Times New Roman"/>
              <a:buChar char="●"/>
            </a:pPr>
            <a:r>
              <a:rPr b="1"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Mass</a:t>
            </a:r>
            <a:r>
              <a:rPr b="1"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-redshift correlation:</a:t>
            </a: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source mass distribution may evolve with redshift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imes New Roman"/>
              <a:buChar char="●"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800020"/>
              </a:buClr>
              <a:buSzPts val="1500"/>
              <a:buFont typeface="Times New Roman"/>
              <a:buChar char="●"/>
            </a:pP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arametric Mass-redshift distributions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imes New Roman"/>
              <a:buChar char="●"/>
            </a:pP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biases H0 inferences when the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imes New Roman"/>
              <a:buChar char="●"/>
            </a:pP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assumed functional forms are </a:t>
            </a: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incorrect</a:t>
            </a: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</a:t>
            </a:r>
            <a:r>
              <a:rPr lang="it"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[</a:t>
            </a:r>
            <a:r>
              <a:rPr lang="it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Pierra+, PRD 109 (2024)]</a:t>
            </a:r>
            <a:endParaRPr b="1"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imes New Roman"/>
              <a:buChar char="●"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6"/>
          <p:cNvSpPr txBox="1"/>
          <p:nvPr>
            <p:ph type="title"/>
          </p:nvPr>
        </p:nvSpPr>
        <p:spPr>
          <a:xfrm>
            <a:off x="1593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800020"/>
                </a:solidFill>
              </a:rPr>
              <a:t>Dark Sirens - Mass Method</a:t>
            </a:r>
            <a:endParaRPr>
              <a:solidFill>
                <a:srgbClr val="800020"/>
              </a:solidFill>
            </a:endParaRPr>
          </a:p>
        </p:txBody>
      </p:sp>
      <p:cxnSp>
        <p:nvCxnSpPr>
          <p:cNvPr id="94" name="Google Shape;94;p16"/>
          <p:cNvCxnSpPr/>
          <p:nvPr/>
        </p:nvCxnSpPr>
        <p:spPr>
          <a:xfrm flipH="1" rot="10800000">
            <a:off x="-20584" y="605266"/>
            <a:ext cx="8661600" cy="13800"/>
          </a:xfrm>
          <a:prstGeom prst="straightConnector1">
            <a:avLst/>
          </a:prstGeom>
          <a:noFill/>
          <a:ln cap="flat" cmpd="sng" w="9525">
            <a:solidFill>
              <a:srgbClr val="800020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95" name="Google Shape;95;p16"/>
          <p:cNvSpPr/>
          <p:nvPr/>
        </p:nvSpPr>
        <p:spPr>
          <a:xfrm>
            <a:off x="0" y="4814325"/>
            <a:ext cx="9144000" cy="3936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008070"/>
              </a:gs>
              <a:gs pos="100000">
                <a:srgbClr val="800020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8465533" y="47790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19050" y="4814325"/>
            <a:ext cx="8695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Iampieri						</a:t>
            </a: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Paris Workshop - </a:t>
            </a: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21/05/2025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5247350" y="983000"/>
            <a:ext cx="16338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NGC993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4700" y="749600"/>
            <a:ext cx="3628600" cy="259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6412" y="1845400"/>
            <a:ext cx="2603775" cy="3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7529" y="3385159"/>
            <a:ext cx="5098447" cy="135281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3704950" y="3062200"/>
            <a:ext cx="252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[LVK+ 2021 ApJL 913 L7]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311700" y="636725"/>
            <a:ext cx="8520600" cy="37035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00020"/>
              </a:buClr>
              <a:buSzPts val="1600"/>
              <a:buFont typeface="Times New Roman"/>
              <a:buChar char="●"/>
            </a:pPr>
            <a:r>
              <a:rPr b="1"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</a:t>
            </a: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represent the mass-redshift distribution with a flexible model: a </a:t>
            </a:r>
            <a:r>
              <a:rPr b="1"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normalizing flow</a:t>
            </a: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00020"/>
              </a:buClr>
              <a:buSzPts val="1600"/>
              <a:buFont typeface="Times New Roman"/>
              <a:buChar char="●"/>
            </a:pP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Normalizing Flows (NFs) transform a density using a chain of smooth, invertible mappings                         such that,                                             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00020"/>
              </a:buClr>
              <a:buSzPts val="1800"/>
              <a:buFont typeface="Times New Roman"/>
              <a:buChar char="●"/>
            </a:pP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parameters       represent the source masses and redshift.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00020"/>
              </a:buClr>
              <a:buSzPts val="1800"/>
              <a:buFont typeface="Times New Roman"/>
              <a:buChar char="●"/>
            </a:pP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parametrize the chain using a set of weights </a:t>
            </a:r>
            <a:r>
              <a:rPr b="1"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Exploiting invertibility, we can construct the log-likelihood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800020"/>
              </a:buClr>
              <a:buSzPts val="1600"/>
              <a:buFont typeface="Times New Roman"/>
              <a:buChar char="●"/>
            </a:pP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optimize the log-likelihood for </a:t>
            </a:r>
            <a:r>
              <a:rPr b="1"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using stochastic gradient descent by </a:t>
            </a: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maximizing</a:t>
            </a: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posterior distribution on </a:t>
            </a:r>
            <a:r>
              <a:rPr b="1"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b="1" lang="it" sz="1600" u="sng">
                <a:solidFill>
                  <a:srgbClr val="800020"/>
                </a:solidFill>
                <a:latin typeface="Oswald"/>
                <a:ea typeface="Oswald"/>
                <a:cs typeface="Oswald"/>
                <a:sym typeface="Oswald"/>
              </a:rPr>
            </a:br>
            <a:endParaRPr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7"/>
          <p:cNvSpPr txBox="1"/>
          <p:nvPr>
            <p:ph type="title"/>
          </p:nvPr>
        </p:nvSpPr>
        <p:spPr>
          <a:xfrm>
            <a:off x="1593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>
                <a:solidFill>
                  <a:srgbClr val="800020"/>
                </a:solidFill>
              </a:rPr>
              <a:t>Normalizing Flow</a:t>
            </a:r>
            <a:endParaRPr/>
          </a:p>
        </p:txBody>
      </p:sp>
      <p:cxnSp>
        <p:nvCxnSpPr>
          <p:cNvPr id="109" name="Google Shape;109;p17"/>
          <p:cNvCxnSpPr/>
          <p:nvPr/>
        </p:nvCxnSpPr>
        <p:spPr>
          <a:xfrm flipH="1" rot="10800000">
            <a:off x="-20584" y="605266"/>
            <a:ext cx="8661600" cy="13800"/>
          </a:xfrm>
          <a:prstGeom prst="straightConnector1">
            <a:avLst/>
          </a:prstGeom>
          <a:noFill/>
          <a:ln cap="flat" cmpd="sng" w="9525">
            <a:solidFill>
              <a:srgbClr val="800020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10" name="Google Shape;110;p17"/>
          <p:cNvSpPr/>
          <p:nvPr/>
        </p:nvSpPr>
        <p:spPr>
          <a:xfrm>
            <a:off x="0" y="4814325"/>
            <a:ext cx="9144000" cy="3936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008070"/>
              </a:gs>
              <a:gs pos="100000">
                <a:srgbClr val="800020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8465533" y="47790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12" name="Google Shape;112;p17"/>
          <p:cNvSpPr txBox="1"/>
          <p:nvPr/>
        </p:nvSpPr>
        <p:spPr>
          <a:xfrm>
            <a:off x="19050" y="4814325"/>
            <a:ext cx="8695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Iampieri						</a:t>
            </a: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Paris Workshop - </a:t>
            </a: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21/05/2025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p17" title="Schermata del 2025-05-20 10-36-3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2900" y="2167745"/>
            <a:ext cx="345851" cy="2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 title="Schermata del 2025-05-20 10-36-0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3263" y="1857137"/>
            <a:ext cx="2427216" cy="2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 title="Schermata del 2025-05-20 10-35-5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5075" y="1895757"/>
            <a:ext cx="1247950" cy="2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 title="Schermata del 2025-05-20 10-35-3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54512" y="3353149"/>
            <a:ext cx="5434971" cy="5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311700" y="636725"/>
            <a:ext cx="4098000" cy="37035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00020"/>
              </a:buClr>
              <a:buSzPts val="1600"/>
              <a:buFont typeface="Times New Roman"/>
              <a:buChar char="●"/>
            </a:pP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generated catalog of 10^3 observations with: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○"/>
            </a:pP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m1 and m2 drawn from a Powerlaw+Peak model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○"/>
            </a:pP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 drawn from a Madau distribution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○"/>
            </a:pP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measurement uncertainty and selection effects.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00020"/>
              </a:buClr>
              <a:buSzPts val="1600"/>
              <a:buFont typeface="Times New Roman"/>
              <a:buChar char="●"/>
            </a:pP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Loss function: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800020"/>
              </a:buClr>
              <a:buSzPts val="1800"/>
              <a:buFont typeface="Times New Roman"/>
              <a:buChar char="●"/>
            </a:pP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NF Architecture: Affine Neural Spline Flow implemented in pytorch [Zuko package]</a:t>
            </a:r>
            <a:b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8"/>
          <p:cNvSpPr txBox="1"/>
          <p:nvPr>
            <p:ph type="title"/>
          </p:nvPr>
        </p:nvSpPr>
        <p:spPr>
          <a:xfrm>
            <a:off x="1593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>
                <a:solidFill>
                  <a:srgbClr val="800020"/>
                </a:solidFill>
              </a:rPr>
              <a:t>Example Scenario</a:t>
            </a:r>
            <a:endParaRPr/>
          </a:p>
        </p:txBody>
      </p:sp>
      <p:cxnSp>
        <p:nvCxnSpPr>
          <p:cNvPr id="123" name="Google Shape;123;p18"/>
          <p:cNvCxnSpPr/>
          <p:nvPr/>
        </p:nvCxnSpPr>
        <p:spPr>
          <a:xfrm flipH="1" rot="10800000">
            <a:off x="-20584" y="605266"/>
            <a:ext cx="8661600" cy="13800"/>
          </a:xfrm>
          <a:prstGeom prst="straightConnector1">
            <a:avLst/>
          </a:prstGeom>
          <a:noFill/>
          <a:ln cap="flat" cmpd="sng" w="9525">
            <a:solidFill>
              <a:srgbClr val="800020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24" name="Google Shape;124;p18"/>
          <p:cNvSpPr/>
          <p:nvPr/>
        </p:nvSpPr>
        <p:spPr>
          <a:xfrm>
            <a:off x="0" y="4814325"/>
            <a:ext cx="9144000" cy="3936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008070"/>
              </a:gs>
              <a:gs pos="100000">
                <a:srgbClr val="800020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 txBox="1"/>
          <p:nvPr>
            <p:ph idx="12" type="sldNum"/>
          </p:nvPr>
        </p:nvSpPr>
        <p:spPr>
          <a:xfrm>
            <a:off x="8465533" y="47790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26" name="Google Shape;126;p18"/>
          <p:cNvSpPr txBox="1"/>
          <p:nvPr/>
        </p:nvSpPr>
        <p:spPr>
          <a:xfrm>
            <a:off x="19050" y="4814325"/>
            <a:ext cx="8695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Iampieri						</a:t>
            </a: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Paris Workshop - </a:t>
            </a: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21/05/2025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" name="Google Shape;127;p18" title="Schermata del 2025-05-20 11-16-1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672" y="2952775"/>
            <a:ext cx="2674074" cy="61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 title="Schermata del 2025-05-21 10-04-5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1700" y="773088"/>
            <a:ext cx="4429498" cy="3597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311700" y="636725"/>
            <a:ext cx="8520600" cy="3703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00020"/>
              </a:buClr>
              <a:buSzPts val="1600"/>
              <a:buFont typeface="Times New Roman"/>
              <a:buChar char="●"/>
            </a:pPr>
            <a:r>
              <a:rPr b="1" lang="it">
                <a:solidFill>
                  <a:srgbClr val="8000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HBA scheme: </a:t>
            </a: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posterior on the weights </a:t>
            </a:r>
            <a:r>
              <a:rPr b="1"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informed from a catalog of Gravitational Wave (GW) Observations                                  is given by   </a:t>
            </a:r>
            <a:r>
              <a:rPr lang="it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</a:t>
            </a:r>
            <a:br>
              <a:rPr b="1" lang="it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4" name="Google Shape;134;p19" title="Schermata del 2025-05-21 06-44-4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525" y="1787849"/>
            <a:ext cx="7558951" cy="265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>
            <p:ph type="title"/>
          </p:nvPr>
        </p:nvSpPr>
        <p:spPr>
          <a:xfrm>
            <a:off x="1593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>
                <a:solidFill>
                  <a:srgbClr val="800020"/>
                </a:solidFill>
              </a:rPr>
              <a:t>Hierarchical Bayesian Analysis (HBA)</a:t>
            </a:r>
            <a:endParaRPr/>
          </a:p>
        </p:txBody>
      </p:sp>
      <p:cxnSp>
        <p:nvCxnSpPr>
          <p:cNvPr id="136" name="Google Shape;136;p19"/>
          <p:cNvCxnSpPr/>
          <p:nvPr/>
        </p:nvCxnSpPr>
        <p:spPr>
          <a:xfrm flipH="1" rot="10800000">
            <a:off x="-20584" y="605266"/>
            <a:ext cx="8661600" cy="13800"/>
          </a:xfrm>
          <a:prstGeom prst="straightConnector1">
            <a:avLst/>
          </a:prstGeom>
          <a:noFill/>
          <a:ln cap="flat" cmpd="sng" w="9525">
            <a:solidFill>
              <a:srgbClr val="800020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37" name="Google Shape;137;p19"/>
          <p:cNvSpPr/>
          <p:nvPr/>
        </p:nvSpPr>
        <p:spPr>
          <a:xfrm>
            <a:off x="0" y="4814325"/>
            <a:ext cx="9144000" cy="3936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008070"/>
              </a:gs>
              <a:gs pos="100000">
                <a:srgbClr val="800020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 txBox="1"/>
          <p:nvPr>
            <p:ph idx="12" type="sldNum"/>
          </p:nvPr>
        </p:nvSpPr>
        <p:spPr>
          <a:xfrm>
            <a:off x="8465533" y="47790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19050" y="4814325"/>
            <a:ext cx="8695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Iampieri						</a:t>
            </a: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Paris Workshop - </a:t>
            </a: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21/05/2025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2175" y="742112"/>
            <a:ext cx="265100" cy="25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>
            <a:off x="4016874" y="4178925"/>
            <a:ext cx="2419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345B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Detection Probability</a:t>
            </a:r>
            <a:endParaRPr b="1" sz="1600">
              <a:solidFill>
                <a:srgbClr val="345B4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5598278" y="2760725"/>
            <a:ext cx="1759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>
                <a:solidFill>
                  <a:srgbClr val="8000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Population Model</a:t>
            </a:r>
            <a:endParaRPr b="1" sz="1500">
              <a:solidFill>
                <a:srgbClr val="8000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4157475" y="2633663"/>
            <a:ext cx="1674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>
                <a:solidFill>
                  <a:srgbClr val="6837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GW Likelihood </a:t>
            </a:r>
            <a:endParaRPr b="1" sz="1500">
              <a:solidFill>
                <a:srgbClr val="6837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1925" y="1002000"/>
            <a:ext cx="1759200" cy="33676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/>
          <p:nvPr/>
        </p:nvSpPr>
        <p:spPr>
          <a:xfrm>
            <a:off x="5874025" y="1304113"/>
            <a:ext cx="2180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>
                <a:solidFill>
                  <a:srgbClr val="008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 of observed GW events</a:t>
            </a:r>
            <a:endParaRPr b="1" sz="1500">
              <a:solidFill>
                <a:srgbClr val="008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19"/>
          <p:cNvSpPr/>
          <p:nvPr/>
        </p:nvSpPr>
        <p:spPr>
          <a:xfrm flipH="1">
            <a:off x="7521850" y="3261275"/>
            <a:ext cx="138300" cy="242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/>
          <p:nvPr/>
        </p:nvSpPr>
        <p:spPr>
          <a:xfrm flipH="1">
            <a:off x="6556025" y="3732225"/>
            <a:ext cx="138300" cy="242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9"/>
          <p:cNvSpPr/>
          <p:nvPr/>
        </p:nvSpPr>
        <p:spPr>
          <a:xfrm flipH="1">
            <a:off x="7483875" y="3732225"/>
            <a:ext cx="138300" cy="242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311700" y="636725"/>
            <a:ext cx="8520600" cy="375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00020"/>
              </a:buClr>
              <a:buSzPts val="1600"/>
              <a:buFont typeface="Times New Roman"/>
              <a:buChar char="●"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</a:t>
            </a: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evaluate the </a:t>
            </a:r>
            <a:r>
              <a:rPr b="1" lang="it" sz="1600" u="sng">
                <a:solidFill>
                  <a:srgbClr val="008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numerator</a:t>
            </a: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the </a:t>
            </a:r>
            <a:r>
              <a:rPr b="1" lang="it" sz="1600" u="sng">
                <a:solidFill>
                  <a:srgbClr val="8000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Hierarchical Likelihood</a:t>
            </a: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(HL) </a:t>
            </a: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generate a set</a:t>
            </a: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posterior samples  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800020"/>
              </a:buClr>
              <a:buSzPts val="1600"/>
              <a:buFont typeface="Times New Roman"/>
              <a:buChar char="●"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integral at the numerator is computed </a:t>
            </a: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through a Monte Carlo integration over the posterior samples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20"/>
          <p:cNvSpPr txBox="1"/>
          <p:nvPr>
            <p:ph type="title"/>
          </p:nvPr>
        </p:nvSpPr>
        <p:spPr>
          <a:xfrm>
            <a:off x="1593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>
                <a:solidFill>
                  <a:srgbClr val="800020"/>
                </a:solidFill>
              </a:rPr>
              <a:t>Hierarchical Likelihood Evaluation - 1</a:t>
            </a:r>
            <a:endParaRPr>
              <a:solidFill>
                <a:srgbClr val="80002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5" name="Google Shape;155;p20"/>
          <p:cNvCxnSpPr/>
          <p:nvPr/>
        </p:nvCxnSpPr>
        <p:spPr>
          <a:xfrm flipH="1" rot="10800000">
            <a:off x="-20584" y="605266"/>
            <a:ext cx="8661600" cy="13800"/>
          </a:xfrm>
          <a:prstGeom prst="straightConnector1">
            <a:avLst/>
          </a:prstGeom>
          <a:noFill/>
          <a:ln cap="flat" cmpd="sng" w="9525">
            <a:solidFill>
              <a:srgbClr val="800020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56" name="Google Shape;156;p20"/>
          <p:cNvSpPr/>
          <p:nvPr/>
        </p:nvSpPr>
        <p:spPr>
          <a:xfrm>
            <a:off x="0" y="4814325"/>
            <a:ext cx="9144000" cy="3936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008070"/>
              </a:gs>
              <a:gs pos="100000">
                <a:srgbClr val="800020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0"/>
          <p:cNvSpPr txBox="1"/>
          <p:nvPr>
            <p:ph idx="12" type="sldNum"/>
          </p:nvPr>
        </p:nvSpPr>
        <p:spPr>
          <a:xfrm>
            <a:off x="8465533" y="47790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58" name="Google Shape;158;p20"/>
          <p:cNvSpPr txBox="1"/>
          <p:nvPr/>
        </p:nvSpPr>
        <p:spPr>
          <a:xfrm>
            <a:off x="19050" y="4814325"/>
            <a:ext cx="8695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Iampieri						</a:t>
            </a: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Paris Workshop - </a:t>
            </a: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21/05/2025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2995575" y="3774075"/>
            <a:ext cx="148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Number of samples</a:t>
            </a:r>
            <a:endParaRPr b="1" sz="1300">
              <a:solidFill>
                <a:srgbClr val="6AA84F"/>
              </a:solidFill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4067050" y="3806000"/>
            <a:ext cx="18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Prior used for Posterior samples</a:t>
            </a:r>
            <a:endParaRPr b="1" sz="1300">
              <a:solidFill>
                <a:srgbClr val="E69138"/>
              </a:solidFill>
            </a:endParaRPr>
          </a:p>
        </p:txBody>
      </p:sp>
      <p:pic>
        <p:nvPicPr>
          <p:cNvPr id="161" name="Google Shape;161;p20" title="Schermata del 2025-05-21 06-51-3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8000" y="1217475"/>
            <a:ext cx="3628000" cy="78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 title="Schermata del 2025-05-21 06-55-5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750" y="2928325"/>
            <a:ext cx="7861999" cy="8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>
            <p:ph type="title"/>
          </p:nvPr>
        </p:nvSpPr>
        <p:spPr>
          <a:xfrm>
            <a:off x="1593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>
                <a:solidFill>
                  <a:srgbClr val="800020"/>
                </a:solidFill>
              </a:rPr>
              <a:t>Hierarchical Likelihood Evaluation -2</a:t>
            </a:r>
            <a:endParaRPr>
              <a:solidFill>
                <a:srgbClr val="80002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8" name="Google Shape;168;p21"/>
          <p:cNvCxnSpPr/>
          <p:nvPr/>
        </p:nvCxnSpPr>
        <p:spPr>
          <a:xfrm flipH="1" rot="10800000">
            <a:off x="-20584" y="605266"/>
            <a:ext cx="8661600" cy="13800"/>
          </a:xfrm>
          <a:prstGeom prst="straightConnector1">
            <a:avLst/>
          </a:prstGeom>
          <a:noFill/>
          <a:ln cap="flat" cmpd="sng" w="9525">
            <a:solidFill>
              <a:srgbClr val="800020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69" name="Google Shape;169;p21"/>
          <p:cNvSpPr/>
          <p:nvPr/>
        </p:nvSpPr>
        <p:spPr>
          <a:xfrm>
            <a:off x="0" y="4814325"/>
            <a:ext cx="9144000" cy="3936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008070"/>
              </a:gs>
              <a:gs pos="100000">
                <a:srgbClr val="800020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1"/>
          <p:cNvSpPr txBox="1"/>
          <p:nvPr>
            <p:ph idx="12" type="sldNum"/>
          </p:nvPr>
        </p:nvSpPr>
        <p:spPr>
          <a:xfrm>
            <a:off x="8465533" y="47790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71" name="Google Shape;171;p21"/>
          <p:cNvSpPr txBox="1"/>
          <p:nvPr/>
        </p:nvSpPr>
        <p:spPr>
          <a:xfrm>
            <a:off x="19050" y="4814325"/>
            <a:ext cx="869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Iampieri						</a:t>
            </a: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Paris Workshop - </a:t>
            </a:r>
            <a:r>
              <a:rPr lang="it" sz="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21/05/2025</a:t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21"/>
          <p:cNvSpPr txBox="1"/>
          <p:nvPr>
            <p:ph idx="1" type="body"/>
          </p:nvPr>
        </p:nvSpPr>
        <p:spPr>
          <a:xfrm>
            <a:off x="311700" y="783400"/>
            <a:ext cx="8520600" cy="168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00020"/>
              </a:buClr>
              <a:buSzPts val="1600"/>
              <a:buFont typeface="Times New Roman"/>
              <a:buChar char="●"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integral at the </a:t>
            </a:r>
            <a:r>
              <a:rPr b="1" lang="it" sz="1600" u="sng">
                <a:solidFill>
                  <a:srgbClr val="008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denominator </a:t>
            </a: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HL Expression corrects for selection biases.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●"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00020"/>
              </a:buClr>
              <a:buSzPts val="1600"/>
              <a:buFont typeface="Times New Roman"/>
              <a:buChar char="●"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compute this integral we use </a:t>
            </a:r>
            <a:r>
              <a:rPr b="1" lang="it" sz="1600" u="sng">
                <a:solidFill>
                  <a:srgbClr val="8000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“injections”</a:t>
            </a: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i.e. Monte Carlo simulations of injected and detected events.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●"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800020"/>
              </a:buClr>
              <a:buSzPts val="1600"/>
              <a:buFont typeface="Times New Roman"/>
              <a:buChar char="●"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computed the integral through Monte Carlo integration over detected injections: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2704325" y="2663375"/>
            <a:ext cx="232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Number of detected events</a:t>
            </a:r>
            <a:endParaRPr b="1" sz="1300">
              <a:solidFill>
                <a:srgbClr val="E69138"/>
              </a:solidFill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2338175" y="3847725"/>
            <a:ext cx="1752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Number of injections generated (even not detected)</a:t>
            </a:r>
            <a:endParaRPr b="1" sz="1300">
              <a:solidFill>
                <a:srgbClr val="6AA84F"/>
              </a:solidFill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4454450" y="3899275"/>
            <a:ext cx="1309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Prior used for injections</a:t>
            </a:r>
            <a:endParaRPr b="1" sz="1300">
              <a:solidFill>
                <a:srgbClr val="CC0000"/>
              </a:solidFill>
            </a:endParaRPr>
          </a:p>
        </p:txBody>
      </p:sp>
      <p:pic>
        <p:nvPicPr>
          <p:cNvPr id="176" name="Google Shape;176;p21" title="Schermata del 2025-05-21 07-03-4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1600" y="3063575"/>
            <a:ext cx="6011070" cy="8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