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0080625" cy="7559675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5B96BC4-AFCD-4C44-B8B5-DACCAC2862B0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0FA9555-FCAD-4D21-B407-FD5322256685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30B2788-D297-4BFE-A8DA-CE409D34DC35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C073093-56BD-4A59-9755-0A2F207A9C45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3316EB93-BE18-4040-BD9D-32FD42BD67D7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0664F0F1-F828-4125-898C-F0D0F879824C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43BA1F4-06F7-4545-8C15-939CA8CD4391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C82A7F97-6E81-4370-B250-5D21E157F6D4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E99F57D-01CE-4F8E-B151-AB5223EE2F00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8D3F02D9-225A-4E26-86A8-E70AF227E390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2FA0849-89E6-4786-9AFD-791D7093C95F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CA3AC79-C635-495C-9F17-0BAD192A704F}" type="slidenum">
              <a:t>‹N°›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E43C32AD-2CB0-4261-B41E-6FA1BF7AD64C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AFDDAA30-CB13-471F-92CB-F3FA6A82DFD2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0CD6C74-0C7A-44E0-88C9-3A7E1A2625EF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D93D533C-76D6-4796-AD56-96288D45CB0A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7C20C342-4B94-4B8C-8698-5C122E92036D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03C48C56-0450-4FF2-8DDF-218FEC67C8E5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70CEF2E-D3FA-4B89-8DFA-3E9D1C38F39A}" type="slidenum">
              <a:t>‹N°›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3218CAD-595E-4461-8B19-32754309AF86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4DA44C6A-B35C-4C21-A364-58B2C5F4A113}" type="slidenum">
              <a:t>‹N°›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4DF07CB-895A-4224-B46D-B2CB1D9369BD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F99D255-CE3A-4304-A9E9-282E216F52A5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3A00973-17D5-48A6-9F81-B437CDACEAFF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6DE0412-4BC9-455A-8F22-8AC10C4F42F6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3714255-B36A-43D2-8B68-653705F20390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DB231334-E6AE-4E53-BA75-7256B06D214C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198617C-9B79-4528-BA84-57CB3AB25275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99BD8281-6E29-434C-BDFC-759E26D67485}" type="slidenum">
              <a:t>‹N°›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6E3CF4B-9D90-4D84-A4EE-64B190EA8633}" type="slidenum">
              <a:t>‹N°›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357120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6638040" y="176904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5040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/>
          </p:nvPr>
        </p:nvSpPr>
        <p:spPr>
          <a:xfrm>
            <a:off x="357120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/>
          </p:nvPr>
        </p:nvSpPr>
        <p:spPr>
          <a:xfrm>
            <a:off x="6638040" y="405936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D484350-711E-4556-B430-F5F4FF79F8F5}" type="slidenum">
              <a:t>‹N°›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00A590-79DD-4C6A-B2BC-5B4A8F987423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2DAF737-1B83-4A69-B356-83E3E4B4423B}" type="slidenum">
              <a:t>‹N°›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ED7B736-394A-4D9F-8621-732136AFE449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58B2112-F902-4E9A-B094-DCE267D3CDD8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BF1F49C-3482-4750-AEFF-07C2A940BD1F}" type="slidenum">
              <a:t>‹N°›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20000" y="736272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fr-FR" sz="1400" b="0" strike="noStrike" spc="-1">
                <a:latin typeface="Times New Roman"/>
              </a:rPr>
              <a:t>Eric.Chabert@iphc.cnrs.fr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695360" y="7355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0C37881C-9AFE-4DAA-B241-C8A39DA0B388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00000" y="720000"/>
            <a:ext cx="8280000" cy="1080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900000" y="1980000"/>
            <a:ext cx="8280000" cy="438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Aft>
                <a:spcPts val="1414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Cliquez pour éditer le format du plan de texte</a:t>
            </a:r>
          </a:p>
          <a:p>
            <a:pPr marL="864000" lvl="1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niveau de plan</a:t>
            </a:r>
          </a:p>
          <a:p>
            <a:pPr marL="1296000" lvl="2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Troisième niveau de plan</a:t>
            </a:r>
          </a:p>
          <a:p>
            <a:pPr marL="1728000" lvl="3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Quatrième niveau de plan</a:t>
            </a:r>
          </a:p>
          <a:p>
            <a:pPr marL="2160000" lvl="4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Cinquième niveau de plan</a:t>
            </a:r>
          </a:p>
          <a:p>
            <a:pPr marL="2592000" lvl="5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Sixième niveau de plan</a:t>
            </a:r>
          </a:p>
          <a:p>
            <a:pPr marL="3024000" lvl="6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Septième niveau de plan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D9A09A5E-E217-455F-B428-510648606F09}" type="slidenum">
              <a:rPr lang="en-US" sz="1400" b="0" strike="noStrike" spc="-1">
                <a:latin typeface="Times New Roman"/>
              </a:rPr>
              <a:t>‹N°›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strike="noStrike" spc="-1">
                <a:solidFill>
                  <a:srgbClr val="FF0000"/>
                </a:solidFill>
                <a:latin typeface="Verdana"/>
              </a:rPr>
              <a:t>Cliquez pour éditer le format du texte-titre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Autofit/>
          </a:bodyPr>
          <a:lstStyle/>
          <a:p>
            <a:pPr marL="342720" indent="-342720">
              <a:spcBef>
                <a:spcPts val="649"/>
              </a:spcBef>
              <a:buClr>
                <a:srgbClr val="FF0066"/>
              </a:buClr>
              <a:buSzPct val="140000"/>
              <a:buFont typeface="Wingdings" charset="2"/>
              <a:buChar char=""/>
              <a:tabLst>
                <a:tab pos="571320" algn="l"/>
                <a:tab pos="1485720" algn="l"/>
                <a:tab pos="2400120" algn="l"/>
                <a:tab pos="3314520" algn="l"/>
                <a:tab pos="4228920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</a:pPr>
            <a:r>
              <a:rPr lang="fr-FR" sz="2600" b="0" strike="noStrike" spc="-1">
                <a:solidFill>
                  <a:srgbClr val="000000"/>
                </a:solidFill>
                <a:latin typeface="Verdana"/>
              </a:rPr>
              <a:t>Cliquez pour éditer le format du plan de texte</a:t>
            </a:r>
          </a:p>
          <a:p>
            <a:pPr marL="669600" lvl="1" indent="-325440">
              <a:spcBef>
                <a:spcPts val="598"/>
              </a:spcBef>
              <a:buClr>
                <a:srgbClr val="CC0099"/>
              </a:buClr>
              <a:buSzPct val="115000"/>
              <a:buFont typeface="Wingdings" charset="2"/>
              <a:buChar char=""/>
              <a:tabLst>
                <a:tab pos="244440" algn="l"/>
                <a:tab pos="1158840" algn="l"/>
                <a:tab pos="2073240" algn="l"/>
                <a:tab pos="2987640" algn="l"/>
                <a:tab pos="3902040" algn="l"/>
                <a:tab pos="4816440" algn="l"/>
                <a:tab pos="5730840" algn="l"/>
                <a:tab pos="6645240" algn="l"/>
                <a:tab pos="7559640" algn="l"/>
                <a:tab pos="8474040" algn="l"/>
                <a:tab pos="9388440" algn="l"/>
              </a:tabLst>
            </a:pPr>
            <a:r>
              <a:rPr lang="fr-FR" sz="2400" b="0" strike="noStrike" spc="-1">
                <a:solidFill>
                  <a:srgbClr val="000000"/>
                </a:solidFill>
                <a:latin typeface="Verdana"/>
              </a:rPr>
              <a:t>Second niveau de plan</a:t>
            </a:r>
          </a:p>
          <a:p>
            <a:pPr marL="1022040" lvl="2" indent="-350640">
              <a:spcBef>
                <a:spcPts val="499"/>
              </a:spcBef>
              <a:buClr>
                <a:srgbClr val="003399"/>
              </a:buClr>
              <a:buSzPct val="115000"/>
              <a:buFont typeface="Wingdings" charset="2"/>
              <a:buChar char=""/>
              <a:tabLst>
                <a:tab pos="806400" algn="l"/>
                <a:tab pos="1720800" algn="l"/>
                <a:tab pos="2635200" algn="l"/>
                <a:tab pos="3549600" algn="l"/>
                <a:tab pos="4464000" algn="l"/>
                <a:tab pos="5378400" algn="l"/>
                <a:tab pos="6292800" algn="l"/>
                <a:tab pos="7207200" algn="l"/>
                <a:tab pos="8121600" algn="l"/>
                <a:tab pos="9036000" algn="l"/>
              </a:tabLst>
            </a:pPr>
            <a:r>
              <a:rPr lang="fr-FR" sz="2000" b="0" strike="noStrike" spc="-1">
                <a:solidFill>
                  <a:srgbClr val="000000"/>
                </a:solidFill>
                <a:latin typeface="Verdana"/>
              </a:rPr>
              <a:t>Troisième niveau de plan</a:t>
            </a:r>
          </a:p>
          <a:p>
            <a:pPr marL="1339560" lvl="3" indent="-315720">
              <a:spcBef>
                <a:spcPts val="448"/>
              </a:spcBef>
              <a:buClr>
                <a:srgbClr val="009999"/>
              </a:buClr>
              <a:buSzPct val="115000"/>
              <a:buFont typeface="Wingdings" charset="2"/>
              <a:buChar char=""/>
              <a:tabLst>
                <a:tab pos="488880" algn="l"/>
                <a:tab pos="1403280" algn="l"/>
                <a:tab pos="2317680" algn="l"/>
                <a:tab pos="3232080" algn="l"/>
                <a:tab pos="4146480" algn="l"/>
                <a:tab pos="5060880" algn="l"/>
                <a:tab pos="5975280" algn="l"/>
                <a:tab pos="6889680" algn="l"/>
                <a:tab pos="7804080" algn="l"/>
                <a:tab pos="8718480" algn="l"/>
              </a:tabLst>
            </a:pPr>
            <a:r>
              <a:rPr lang="fr-FR" sz="1800" b="0" strike="noStrike" spc="-1">
                <a:solidFill>
                  <a:srgbClr val="000000"/>
                </a:solidFill>
                <a:latin typeface="Verdana"/>
              </a:rPr>
              <a:t>Quatrième niveau de plan</a:t>
            </a:r>
          </a:p>
          <a:p>
            <a:pPr marL="1680840" lvl="4" indent="-339480">
              <a:spcBef>
                <a:spcPts val="400"/>
              </a:spcBef>
              <a:buClr>
                <a:srgbClr val="4C6D4E"/>
              </a:buClr>
              <a:buSzPct val="115000"/>
              <a:buFont typeface="Symbol" charset="2"/>
              <a:buChar char=""/>
              <a:tabLst>
                <a:tab pos="147600" algn="l"/>
                <a:tab pos="1062000" algn="l"/>
                <a:tab pos="1976400" algn="l"/>
                <a:tab pos="2890800" algn="l"/>
                <a:tab pos="3805200" algn="l"/>
                <a:tab pos="4719600" algn="l"/>
                <a:tab pos="5634000" algn="l"/>
                <a:tab pos="6548400" algn="l"/>
                <a:tab pos="7462800" algn="l"/>
                <a:tab pos="8377200" algn="l"/>
              </a:tabLst>
            </a:pPr>
            <a:r>
              <a:rPr lang="fr-FR" sz="1600" b="0" strike="noStrike" spc="-1">
                <a:solidFill>
                  <a:srgbClr val="000000"/>
                </a:solidFill>
                <a:latin typeface="Verdana"/>
              </a:rPr>
              <a:t>Cinquième niveau de plan</a:t>
            </a:r>
          </a:p>
          <a:p>
            <a:pPr marL="1680840" lvl="5" indent="-339480">
              <a:spcBef>
                <a:spcPts val="400"/>
              </a:spcBef>
              <a:buClr>
                <a:srgbClr val="4C6D4E"/>
              </a:buClr>
              <a:buSzPct val="115000"/>
              <a:buFont typeface="Symbol" charset="2"/>
              <a:buChar char=""/>
              <a:tabLst>
                <a:tab pos="147600" algn="l"/>
                <a:tab pos="1062000" algn="l"/>
                <a:tab pos="1976400" algn="l"/>
                <a:tab pos="2890800" algn="l"/>
                <a:tab pos="3805200" algn="l"/>
                <a:tab pos="4719600" algn="l"/>
                <a:tab pos="5634000" algn="l"/>
                <a:tab pos="6548400" algn="l"/>
                <a:tab pos="7462800" algn="l"/>
                <a:tab pos="8377200" algn="l"/>
              </a:tabLst>
            </a:pPr>
            <a:r>
              <a:rPr lang="fr-FR" sz="1600" b="0" strike="noStrike" spc="-1">
                <a:solidFill>
                  <a:srgbClr val="000000"/>
                </a:solidFill>
                <a:latin typeface="Verdana"/>
              </a:rPr>
              <a:t>Sixième niveau de plan</a:t>
            </a:r>
          </a:p>
          <a:p>
            <a:pPr marL="1680840" lvl="6" indent="-339480">
              <a:spcBef>
                <a:spcPts val="400"/>
              </a:spcBef>
              <a:buClr>
                <a:srgbClr val="4C6D4E"/>
              </a:buClr>
              <a:buSzPct val="115000"/>
              <a:buFont typeface="Symbol" charset="2"/>
              <a:buChar char=""/>
              <a:tabLst>
                <a:tab pos="147600" algn="l"/>
                <a:tab pos="1062000" algn="l"/>
                <a:tab pos="1976400" algn="l"/>
                <a:tab pos="2890800" algn="l"/>
                <a:tab pos="3805200" algn="l"/>
                <a:tab pos="4719600" algn="l"/>
                <a:tab pos="5634000" algn="l"/>
                <a:tab pos="6548400" algn="l"/>
                <a:tab pos="7462800" algn="l"/>
                <a:tab pos="8377200" algn="l"/>
              </a:tabLst>
            </a:pPr>
            <a:r>
              <a:rPr lang="fr-FR" sz="1600" b="0" strike="noStrike" spc="-1">
                <a:solidFill>
                  <a:srgbClr val="000000"/>
                </a:solidFill>
                <a:latin typeface="Verdana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3280" y="302760"/>
            <a:ext cx="9068400" cy="1256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lnSpc>
                <a:spcPct val="102000"/>
              </a:lnSpc>
              <a:buNone/>
              <a:tabLst>
                <a:tab pos="0" algn="l"/>
                <a:tab pos="448920" algn="l"/>
                <a:tab pos="898200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60" algn="l"/>
                <a:tab pos="449244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</a:tabLst>
            </a:pPr>
            <a:r>
              <a:rPr lang="fr-FR" sz="199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3280" y="1764000"/>
            <a:ext cx="9068400" cy="4384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77280">
              <a:lnSpc>
                <a:spcPct val="116000"/>
              </a:lnSpc>
              <a:spcAft>
                <a:spcPts val="1568"/>
              </a:spcAft>
              <a:tabLst>
                <a:tab pos="0" algn="l"/>
                <a:tab pos="106200" algn="l"/>
                <a:tab pos="555480" algn="l"/>
                <a:tab pos="1004760" algn="l"/>
                <a:tab pos="1454040" algn="l"/>
                <a:tab pos="1903320" algn="l"/>
                <a:tab pos="2352600" algn="l"/>
                <a:tab pos="2801880" algn="l"/>
                <a:tab pos="3251160" algn="l"/>
                <a:tab pos="3700440" algn="l"/>
                <a:tab pos="4149720" algn="l"/>
                <a:tab pos="4598640" algn="l"/>
                <a:tab pos="5047920" algn="l"/>
                <a:tab pos="5497200" algn="l"/>
                <a:tab pos="5946480" algn="l"/>
                <a:tab pos="6395760" algn="l"/>
                <a:tab pos="6845040" algn="l"/>
                <a:tab pos="7294320" algn="l"/>
                <a:tab pos="7743600" algn="l"/>
                <a:tab pos="8192880" algn="l"/>
                <a:tab pos="8642160" algn="l"/>
              </a:tabLst>
            </a:pPr>
            <a:r>
              <a:rPr lang="fr-FR" sz="3530" b="0" strike="noStrike" spc="-1">
                <a:solidFill>
                  <a:srgbClr val="000000"/>
                </a:solidFill>
                <a:latin typeface="Comic Sans MS"/>
              </a:rPr>
              <a:t>Cliquez pour éditer le format du plan de texte</a:t>
            </a:r>
          </a:p>
          <a:p>
            <a:pPr marL="817920" lvl="1">
              <a:lnSpc>
                <a:spcPct val="116000"/>
              </a:lnSpc>
              <a:spcAft>
                <a:spcPts val="1250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155520" algn="l"/>
                <a:tab pos="604800" algn="l"/>
                <a:tab pos="1054080" algn="l"/>
                <a:tab pos="1503360" algn="l"/>
                <a:tab pos="1952280" algn="l"/>
                <a:tab pos="2401560" algn="l"/>
                <a:tab pos="2850840" algn="l"/>
                <a:tab pos="3300120" algn="l"/>
                <a:tab pos="3749400" algn="l"/>
                <a:tab pos="4198680" algn="l"/>
                <a:tab pos="4647960" algn="l"/>
                <a:tab pos="5097240" algn="l"/>
                <a:tab pos="5546520" algn="l"/>
                <a:tab pos="5995800" algn="l"/>
                <a:tab pos="6445080" algn="l"/>
                <a:tab pos="6894360" algn="l"/>
                <a:tab pos="7343640" algn="l"/>
                <a:tab pos="7792920" algn="l"/>
                <a:tab pos="8242200" algn="l"/>
                <a:tab pos="8691480" algn="l"/>
              </a:tabLst>
            </a:pPr>
            <a:r>
              <a:rPr lang="fr-FR" sz="2650" b="0" strike="noStrike" spc="-1">
                <a:solidFill>
                  <a:srgbClr val="000000"/>
                </a:solidFill>
                <a:latin typeface="Comic Sans MS"/>
              </a:rPr>
              <a:t>Second niveau de plan</a:t>
            </a:r>
          </a:p>
          <a:p>
            <a:pPr marL="1259280" lvl="2">
              <a:lnSpc>
                <a:spcPct val="116000"/>
              </a:lnSpc>
              <a:spcAft>
                <a:spcPts val="933"/>
              </a:spcAft>
              <a:buClr>
                <a:srgbClr val="000000"/>
              </a:buClr>
              <a:buFont typeface="Times New Roman"/>
              <a:buChar char="•"/>
              <a:tabLst>
                <a:tab pos="0" algn="l"/>
                <a:tab pos="204480" algn="l"/>
                <a:tab pos="653760" algn="l"/>
                <a:tab pos="1103040" algn="l"/>
                <a:tab pos="1552320" algn="l"/>
                <a:tab pos="2001600" algn="l"/>
                <a:tab pos="2450880" algn="l"/>
                <a:tab pos="2900160" algn="l"/>
                <a:tab pos="3349440" algn="l"/>
                <a:tab pos="3798720" algn="l"/>
                <a:tab pos="4248000" algn="l"/>
                <a:tab pos="4697280" algn="l"/>
                <a:tab pos="5146560" algn="l"/>
                <a:tab pos="5595840" algn="l"/>
                <a:tab pos="6045120" algn="l"/>
                <a:tab pos="6494400" algn="l"/>
                <a:tab pos="6943680" algn="l"/>
                <a:tab pos="7392960" algn="l"/>
                <a:tab pos="7842240" algn="l"/>
                <a:tab pos="8291160" algn="l"/>
                <a:tab pos="8740440" algn="l"/>
              </a:tabLst>
            </a:pPr>
            <a:r>
              <a:rPr lang="fr-FR" sz="2210" b="0" strike="noStrike" spc="-1">
                <a:solidFill>
                  <a:srgbClr val="000000"/>
                </a:solidFill>
                <a:latin typeface="Comic Sans MS"/>
              </a:rPr>
              <a:t>Troisième niveau de plan</a:t>
            </a:r>
          </a:p>
          <a:p>
            <a:pPr marL="1763280" lvl="3">
              <a:lnSpc>
                <a:spcPct val="116000"/>
              </a:lnSpc>
              <a:spcAft>
                <a:spcPts val="629"/>
              </a:spcAft>
              <a:buClr>
                <a:srgbClr val="000000"/>
              </a:buClr>
              <a:buFont typeface="Times New Roman"/>
              <a:buChar char="–"/>
              <a:tabLst>
                <a:tab pos="0" algn="l"/>
                <a:tab pos="196560" algn="l"/>
                <a:tab pos="645840" algn="l"/>
                <a:tab pos="1095120" algn="l"/>
                <a:tab pos="1544400" algn="l"/>
                <a:tab pos="1993680" algn="l"/>
                <a:tab pos="2442960" algn="l"/>
                <a:tab pos="2892240" algn="l"/>
                <a:tab pos="3341520" algn="l"/>
                <a:tab pos="3790800" algn="l"/>
                <a:tab pos="4240080" algn="l"/>
                <a:tab pos="4689360" algn="l"/>
                <a:tab pos="5138640" algn="l"/>
                <a:tab pos="5587920" algn="l"/>
                <a:tab pos="6037200" algn="l"/>
                <a:tab pos="6486480" algn="l"/>
                <a:tab pos="6935760" algn="l"/>
                <a:tab pos="7385040" algn="l"/>
                <a:tab pos="7833960" algn="l"/>
                <a:tab pos="8283240" algn="l"/>
                <a:tab pos="8732520" algn="l"/>
              </a:tabLst>
            </a:pPr>
            <a:r>
              <a:rPr lang="fr-FR" sz="2210" b="0" strike="noStrike" spc="-1">
                <a:solidFill>
                  <a:srgbClr val="000000"/>
                </a:solidFill>
                <a:latin typeface="Comic Sans MS"/>
              </a:rPr>
              <a:t>Quatrième niveau de plan</a:t>
            </a:r>
          </a:p>
          <a:p>
            <a:pPr marL="2266920" lvl="4">
              <a:lnSpc>
                <a:spcPct val="116000"/>
              </a:lnSpc>
              <a:spcAft>
                <a:spcPts val="315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188640" algn="l"/>
                <a:tab pos="637920" algn="l"/>
                <a:tab pos="1087200" algn="l"/>
                <a:tab pos="1536480" algn="l"/>
                <a:tab pos="1985760" algn="l"/>
                <a:tab pos="2435040" algn="l"/>
                <a:tab pos="2884320" algn="l"/>
                <a:tab pos="3333600" algn="l"/>
                <a:tab pos="3782880" algn="l"/>
                <a:tab pos="4232160" algn="l"/>
                <a:tab pos="4681440" algn="l"/>
                <a:tab pos="5130720" algn="l"/>
                <a:tab pos="5580000" algn="l"/>
                <a:tab pos="6029280" algn="l"/>
                <a:tab pos="6478560" algn="l"/>
                <a:tab pos="6927840" algn="l"/>
                <a:tab pos="7376760" algn="l"/>
                <a:tab pos="7826040" algn="l"/>
                <a:tab pos="8275320" algn="l"/>
                <a:tab pos="8724600" algn="l"/>
              </a:tabLst>
            </a:pPr>
            <a:r>
              <a:rPr lang="fr-FR" sz="2210" b="0" strike="noStrike" spc="-1">
                <a:solidFill>
                  <a:srgbClr val="000000"/>
                </a:solidFill>
                <a:latin typeface="Comic Sans MS"/>
              </a:rPr>
              <a:t>Cinquième niveau de plan</a:t>
            </a:r>
          </a:p>
          <a:p>
            <a:pPr marL="2266920" lvl="5">
              <a:lnSpc>
                <a:spcPct val="116000"/>
              </a:lnSpc>
              <a:spcAft>
                <a:spcPts val="315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188640" algn="l"/>
                <a:tab pos="637920" algn="l"/>
                <a:tab pos="1087200" algn="l"/>
                <a:tab pos="1536480" algn="l"/>
                <a:tab pos="1985760" algn="l"/>
                <a:tab pos="2435040" algn="l"/>
                <a:tab pos="2884320" algn="l"/>
                <a:tab pos="3333600" algn="l"/>
                <a:tab pos="3782880" algn="l"/>
                <a:tab pos="4232160" algn="l"/>
                <a:tab pos="4681440" algn="l"/>
                <a:tab pos="5130720" algn="l"/>
                <a:tab pos="5580000" algn="l"/>
                <a:tab pos="6029280" algn="l"/>
                <a:tab pos="6478560" algn="l"/>
                <a:tab pos="6927840" algn="l"/>
                <a:tab pos="7376760" algn="l"/>
                <a:tab pos="7826040" algn="l"/>
                <a:tab pos="8275320" algn="l"/>
                <a:tab pos="8724600" algn="l"/>
              </a:tabLst>
            </a:pPr>
            <a:r>
              <a:rPr lang="fr-FR" sz="2210" b="0" strike="noStrike" spc="-1">
                <a:solidFill>
                  <a:srgbClr val="000000"/>
                </a:solidFill>
                <a:latin typeface="Comic Sans MS"/>
              </a:rPr>
              <a:t>Sixième niveau de plan</a:t>
            </a:r>
          </a:p>
          <a:p>
            <a:pPr marL="2266920" lvl="6">
              <a:lnSpc>
                <a:spcPct val="116000"/>
              </a:lnSpc>
              <a:spcAft>
                <a:spcPts val="315"/>
              </a:spcAft>
              <a:buClr>
                <a:srgbClr val="000000"/>
              </a:buClr>
              <a:buFont typeface="Times New Roman"/>
              <a:buChar char="»"/>
              <a:tabLst>
                <a:tab pos="0" algn="l"/>
                <a:tab pos="188640" algn="l"/>
                <a:tab pos="637920" algn="l"/>
                <a:tab pos="1087200" algn="l"/>
                <a:tab pos="1536480" algn="l"/>
                <a:tab pos="1985760" algn="l"/>
                <a:tab pos="2435040" algn="l"/>
                <a:tab pos="2884320" algn="l"/>
                <a:tab pos="3333600" algn="l"/>
                <a:tab pos="3782880" algn="l"/>
                <a:tab pos="4232160" algn="l"/>
                <a:tab pos="4681440" algn="l"/>
                <a:tab pos="5130720" algn="l"/>
                <a:tab pos="5580000" algn="l"/>
                <a:tab pos="6029280" algn="l"/>
                <a:tab pos="6478560" algn="l"/>
                <a:tab pos="6927840" algn="l"/>
                <a:tab pos="7376760" algn="l"/>
                <a:tab pos="7826040" algn="l"/>
                <a:tab pos="8275320" algn="l"/>
                <a:tab pos="8724600" algn="l"/>
              </a:tabLst>
            </a:pPr>
            <a:r>
              <a:rPr lang="fr-FR" sz="2210" b="0" strike="noStrike" spc="-1">
                <a:solidFill>
                  <a:srgbClr val="000000"/>
                </a:solidFill>
                <a:latin typeface="Comic Sans MS"/>
              </a:rPr>
              <a:t>Septième niveau de plan</a:t>
            </a:r>
          </a:p>
        </p:txBody>
      </p:sp>
      <p:sp>
        <p:nvSpPr>
          <p:cNvPr id="122" name="PlaceHolder 3"/>
          <p:cNvSpPr>
            <a:spLocks noGrp="1"/>
          </p:cNvSpPr>
          <p:nvPr>
            <p:ph type="dt" idx="7"/>
          </p:nvPr>
        </p:nvSpPr>
        <p:spPr>
          <a:xfrm>
            <a:off x="504000" y="7006680"/>
            <a:ext cx="2348640" cy="40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lnSpc>
                <a:spcPct val="100000"/>
              </a:lnSpc>
              <a:defRPr lang="fr-FR" sz="18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22/03/2012</a:t>
            </a:r>
            <a:endParaRPr lang="fr-FR" sz="1800" b="0" strike="noStrike" spc="-1">
              <a:latin typeface="Times New Roman"/>
            </a:endParaRPr>
          </a:p>
        </p:txBody>
      </p:sp>
      <p:sp>
        <p:nvSpPr>
          <p:cNvPr id="123" name="Forme libre : forme 122"/>
          <p:cNvSpPr/>
          <p:nvPr/>
        </p:nvSpPr>
        <p:spPr>
          <a:xfrm>
            <a:off x="3443760" y="7007040"/>
            <a:ext cx="3192120" cy="402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4" name="PlaceHolder 4"/>
          <p:cNvSpPr>
            <a:spLocks noGrp="1"/>
          </p:cNvSpPr>
          <p:nvPr>
            <p:ph type="sldNum" idx="8"/>
          </p:nvPr>
        </p:nvSpPr>
        <p:spPr>
          <a:xfrm>
            <a:off x="7223760" y="7006680"/>
            <a:ext cx="2348640" cy="40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>
              <a:lnSpc>
                <a:spcPct val="100000"/>
              </a:lnSpc>
              <a:defRPr lang="fr-FR" sz="18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>
              <a:lnSpc>
                <a:spcPct val="100000"/>
              </a:lnSpc>
            </a:pPr>
            <a:fld id="{D4C54D46-8D04-4924-AE08-E31C2E78ADA0}" type="slidenum">
              <a:rPr lang="fr-FR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‹N°›</a:t>
            </a:fld>
            <a:endParaRPr lang="fr-FR" sz="1800" b="0" strike="noStrike" spc="-1">
              <a:latin typeface="Times New Roman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ftr" idx="9"/>
          </p:nvPr>
        </p:nvSpPr>
        <p:spPr>
          <a:xfrm>
            <a:off x="3447000" y="6886800"/>
            <a:ext cx="3194640" cy="520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algn="ct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gif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gif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Forme libre : forme 161"/>
          <p:cNvSpPr/>
          <p:nvPr/>
        </p:nvSpPr>
        <p:spPr>
          <a:xfrm>
            <a:off x="252000" y="180000"/>
            <a:ext cx="9720000" cy="2052000"/>
          </a:xfrm>
          <a:custGeom>
            <a:avLst/>
            <a:gdLst/>
            <a:ahLst/>
            <a:cxnLst/>
            <a:rect l="0" t="0" r="r" b="b"/>
            <a:pathLst>
              <a:path w="27002" h="5702">
                <a:moveTo>
                  <a:pt x="950" y="0"/>
                </a:moveTo>
                <a:lnTo>
                  <a:pt x="950" y="0"/>
                </a:lnTo>
                <a:cubicBezTo>
                  <a:pt x="783" y="0"/>
                  <a:pt x="620" y="44"/>
                  <a:pt x="475" y="127"/>
                </a:cubicBezTo>
                <a:cubicBezTo>
                  <a:pt x="331" y="211"/>
                  <a:pt x="211" y="331"/>
                  <a:pt x="127" y="475"/>
                </a:cubicBezTo>
                <a:cubicBezTo>
                  <a:pt x="44" y="620"/>
                  <a:pt x="0" y="783"/>
                  <a:pt x="0" y="950"/>
                </a:cubicBezTo>
                <a:lnTo>
                  <a:pt x="0" y="4750"/>
                </a:lnTo>
                <a:lnTo>
                  <a:pt x="0" y="4751"/>
                </a:lnTo>
                <a:cubicBezTo>
                  <a:pt x="0" y="4918"/>
                  <a:pt x="44" y="5081"/>
                  <a:pt x="127" y="5226"/>
                </a:cubicBezTo>
                <a:cubicBezTo>
                  <a:pt x="211" y="5370"/>
                  <a:pt x="331" y="5490"/>
                  <a:pt x="475" y="5574"/>
                </a:cubicBezTo>
                <a:cubicBezTo>
                  <a:pt x="620" y="5657"/>
                  <a:pt x="783" y="5701"/>
                  <a:pt x="950" y="5701"/>
                </a:cubicBezTo>
                <a:lnTo>
                  <a:pt x="26050" y="5700"/>
                </a:lnTo>
                <a:lnTo>
                  <a:pt x="26051" y="5701"/>
                </a:lnTo>
                <a:cubicBezTo>
                  <a:pt x="26218" y="5701"/>
                  <a:pt x="26381" y="5657"/>
                  <a:pt x="26526" y="5574"/>
                </a:cubicBezTo>
                <a:cubicBezTo>
                  <a:pt x="26670" y="5490"/>
                  <a:pt x="26790" y="5370"/>
                  <a:pt x="26874" y="5226"/>
                </a:cubicBezTo>
                <a:cubicBezTo>
                  <a:pt x="26957" y="5081"/>
                  <a:pt x="27001" y="4918"/>
                  <a:pt x="27001" y="4751"/>
                </a:cubicBezTo>
                <a:lnTo>
                  <a:pt x="27001" y="950"/>
                </a:lnTo>
                <a:lnTo>
                  <a:pt x="27001" y="950"/>
                </a:lnTo>
                <a:lnTo>
                  <a:pt x="27001" y="950"/>
                </a:lnTo>
                <a:cubicBezTo>
                  <a:pt x="27001" y="783"/>
                  <a:pt x="26957" y="620"/>
                  <a:pt x="26874" y="475"/>
                </a:cubicBezTo>
                <a:cubicBezTo>
                  <a:pt x="26790" y="331"/>
                  <a:pt x="26670" y="211"/>
                  <a:pt x="26526" y="127"/>
                </a:cubicBezTo>
                <a:cubicBezTo>
                  <a:pt x="26381" y="44"/>
                  <a:pt x="26218" y="0"/>
                  <a:pt x="26051" y="0"/>
                </a:cubicBezTo>
                <a:lnTo>
                  <a:pt x="950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4800" b="1" strike="noStrike" spc="-1">
                <a:solidFill>
                  <a:srgbClr val="FFFFFF"/>
                </a:solidFill>
                <a:latin typeface="Arial"/>
              </a:rPr>
              <a:t>De la création …                 </a:t>
            </a:r>
            <a:endParaRPr lang="fr-FR" sz="4800" b="1" strike="noStrike" spc="-1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fr-FR" sz="4800" b="1" strike="noStrike" spc="-1">
                <a:solidFill>
                  <a:srgbClr val="FFFFFF"/>
                </a:solidFill>
                <a:latin typeface="Arial"/>
              </a:rPr>
              <a:t>                 … à la détection</a:t>
            </a:r>
            <a:endParaRPr lang="fr-FR" sz="4800" b="1" strike="noStrike" spc="-1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fr-FR" sz="4800" b="1" strike="noStrike" spc="-1">
                <a:solidFill>
                  <a:srgbClr val="FFFFFF"/>
                </a:solidFill>
                <a:latin typeface="Arial"/>
              </a:rPr>
              <a:t>de particules</a:t>
            </a:r>
            <a:endParaRPr lang="fr-FR" sz="4800" b="1" strike="noStrike" spc="-1">
              <a:latin typeface="Arial"/>
            </a:endParaRPr>
          </a:p>
        </p:txBody>
      </p:sp>
      <p:pic>
        <p:nvPicPr>
          <p:cNvPr id="163" name="Image 162"/>
          <p:cNvPicPr/>
          <p:nvPr/>
        </p:nvPicPr>
        <p:blipFill>
          <a:blip r:embed="rId2"/>
          <a:stretch/>
        </p:blipFill>
        <p:spPr>
          <a:xfrm>
            <a:off x="784800" y="6228000"/>
            <a:ext cx="1555200" cy="1152000"/>
          </a:xfrm>
          <a:prstGeom prst="rect">
            <a:avLst/>
          </a:prstGeom>
          <a:ln w="0">
            <a:noFill/>
          </a:ln>
        </p:spPr>
      </p:pic>
      <p:pic>
        <p:nvPicPr>
          <p:cNvPr id="164" name="Image 163"/>
          <p:cNvPicPr/>
          <p:nvPr/>
        </p:nvPicPr>
        <p:blipFill>
          <a:blip r:embed="rId3"/>
          <a:stretch/>
        </p:blipFill>
        <p:spPr>
          <a:xfrm>
            <a:off x="3502440" y="5904000"/>
            <a:ext cx="5533560" cy="1609200"/>
          </a:xfrm>
          <a:prstGeom prst="rect">
            <a:avLst/>
          </a:prstGeom>
          <a:ln w="0">
            <a:noFill/>
          </a:ln>
        </p:spPr>
      </p:pic>
      <p:pic>
        <p:nvPicPr>
          <p:cNvPr id="165" name="Image 164"/>
          <p:cNvPicPr/>
          <p:nvPr/>
        </p:nvPicPr>
        <p:blipFill>
          <a:blip r:embed="rId4"/>
          <a:stretch/>
        </p:blipFill>
        <p:spPr>
          <a:xfrm>
            <a:off x="63720" y="2448000"/>
            <a:ext cx="4400280" cy="3295440"/>
          </a:xfrm>
          <a:prstGeom prst="rect">
            <a:avLst/>
          </a:prstGeom>
          <a:ln w="0">
            <a:noFill/>
          </a:ln>
        </p:spPr>
      </p:pic>
      <p:sp>
        <p:nvSpPr>
          <p:cNvPr id="166" name="ZoneTexte 165"/>
          <p:cNvSpPr txBox="1"/>
          <p:nvPr/>
        </p:nvSpPr>
        <p:spPr>
          <a:xfrm>
            <a:off x="1093680" y="5285160"/>
            <a:ext cx="2340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FFFFFF"/>
                </a:solidFill>
                <a:latin typeface="Arial"/>
              </a:rPr>
              <a:t>LHC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167" name="Image 166"/>
          <p:cNvPicPr/>
          <p:nvPr/>
        </p:nvPicPr>
        <p:blipFill>
          <a:blip r:embed="rId5"/>
          <a:stretch/>
        </p:blipFill>
        <p:spPr>
          <a:xfrm>
            <a:off x="4644000" y="2520000"/>
            <a:ext cx="5248800" cy="2743200"/>
          </a:xfrm>
          <a:prstGeom prst="rect">
            <a:avLst/>
          </a:prstGeom>
          <a:ln w="0">
            <a:noFill/>
          </a:ln>
        </p:spPr>
      </p:pic>
      <p:sp>
        <p:nvSpPr>
          <p:cNvPr id="168" name="ZoneTexte 167"/>
          <p:cNvSpPr txBox="1"/>
          <p:nvPr/>
        </p:nvSpPr>
        <p:spPr>
          <a:xfrm>
            <a:off x="5558400" y="5292000"/>
            <a:ext cx="3420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0000"/>
                </a:solidFill>
                <a:latin typeface="Arial"/>
              </a:rPr>
              <a:t>Détecteur ATLAS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2720FC3-EB73-4254-A698-17062569778B}" type="slidenum">
              <a:rPr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age 318"/>
          <p:cNvPicPr/>
          <p:nvPr/>
        </p:nvPicPr>
        <p:blipFill>
          <a:blip r:embed="rId2"/>
          <a:srcRect l="51201" r="8534" b="46078"/>
          <a:stretch/>
        </p:blipFill>
        <p:spPr>
          <a:xfrm>
            <a:off x="4176000" y="3168360"/>
            <a:ext cx="941400" cy="1151640"/>
          </a:xfrm>
          <a:prstGeom prst="rect">
            <a:avLst/>
          </a:prstGeom>
          <a:ln w="0">
            <a:noFill/>
          </a:ln>
        </p:spPr>
      </p:pic>
      <p:sp>
        <p:nvSpPr>
          <p:cNvPr id="320" name="Forme libre : forme 319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A quoi ressemble une collision de protons ?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321" name="Image 320"/>
          <p:cNvPicPr/>
          <p:nvPr/>
        </p:nvPicPr>
        <p:blipFill>
          <a:blip r:embed="rId3"/>
          <a:stretch/>
        </p:blipFill>
        <p:spPr>
          <a:xfrm>
            <a:off x="36360" y="900360"/>
            <a:ext cx="1051560" cy="1454040"/>
          </a:xfrm>
          <a:prstGeom prst="rect">
            <a:avLst/>
          </a:prstGeom>
          <a:ln w="0">
            <a:noFill/>
          </a:ln>
        </p:spPr>
      </p:pic>
      <p:sp>
        <p:nvSpPr>
          <p:cNvPr id="322" name="Forme libre : forme 321"/>
          <p:cNvSpPr/>
          <p:nvPr/>
        </p:nvSpPr>
        <p:spPr>
          <a:xfrm>
            <a:off x="1043640" y="1079640"/>
            <a:ext cx="9000000" cy="900000"/>
          </a:xfrm>
          <a:custGeom>
            <a:avLst/>
            <a:gdLst/>
            <a:ahLst/>
            <a:cxnLst/>
            <a:rect l="0" t="0" r="r" b="b"/>
            <a:pathLst>
              <a:path w="25002" h="2502">
                <a:moveTo>
                  <a:pt x="416" y="0"/>
                </a:moveTo>
                <a:lnTo>
                  <a:pt x="417" y="0"/>
                </a:lnTo>
                <a:cubicBezTo>
                  <a:pt x="344" y="0"/>
                  <a:pt x="272" y="19"/>
                  <a:pt x="208" y="56"/>
                </a:cubicBezTo>
                <a:cubicBezTo>
                  <a:pt x="145" y="92"/>
                  <a:pt x="92" y="145"/>
                  <a:pt x="56" y="208"/>
                </a:cubicBezTo>
                <a:cubicBezTo>
                  <a:pt x="19" y="272"/>
                  <a:pt x="0" y="344"/>
                  <a:pt x="0" y="417"/>
                </a:cubicBezTo>
                <a:lnTo>
                  <a:pt x="0" y="2084"/>
                </a:lnTo>
                <a:lnTo>
                  <a:pt x="0" y="2084"/>
                </a:lnTo>
                <a:cubicBezTo>
                  <a:pt x="0" y="2157"/>
                  <a:pt x="19" y="2229"/>
                  <a:pt x="56" y="2293"/>
                </a:cubicBezTo>
                <a:cubicBezTo>
                  <a:pt x="92" y="2356"/>
                  <a:pt x="145" y="2409"/>
                  <a:pt x="208" y="2445"/>
                </a:cubicBezTo>
                <a:cubicBezTo>
                  <a:pt x="272" y="2482"/>
                  <a:pt x="344" y="2501"/>
                  <a:pt x="417" y="2501"/>
                </a:cubicBezTo>
                <a:lnTo>
                  <a:pt x="24584" y="2501"/>
                </a:lnTo>
                <a:lnTo>
                  <a:pt x="24584" y="2501"/>
                </a:lnTo>
                <a:cubicBezTo>
                  <a:pt x="24657" y="2501"/>
                  <a:pt x="24729" y="2482"/>
                  <a:pt x="24793" y="2445"/>
                </a:cubicBezTo>
                <a:cubicBezTo>
                  <a:pt x="24856" y="2409"/>
                  <a:pt x="24909" y="2356"/>
                  <a:pt x="24945" y="2293"/>
                </a:cubicBezTo>
                <a:cubicBezTo>
                  <a:pt x="24982" y="2229"/>
                  <a:pt x="25001" y="2157"/>
                  <a:pt x="25001" y="2084"/>
                </a:cubicBezTo>
                <a:lnTo>
                  <a:pt x="25001" y="416"/>
                </a:lnTo>
                <a:lnTo>
                  <a:pt x="25001" y="417"/>
                </a:lnTo>
                <a:lnTo>
                  <a:pt x="25001" y="417"/>
                </a:lnTo>
                <a:cubicBezTo>
                  <a:pt x="25001" y="344"/>
                  <a:pt x="24982" y="272"/>
                  <a:pt x="24945" y="208"/>
                </a:cubicBezTo>
                <a:cubicBezTo>
                  <a:pt x="24909" y="145"/>
                  <a:pt x="24856" y="92"/>
                  <a:pt x="24793" y="56"/>
                </a:cubicBezTo>
                <a:cubicBezTo>
                  <a:pt x="24729" y="19"/>
                  <a:pt x="24657" y="0"/>
                  <a:pt x="24584" y="0"/>
                </a:cubicBezTo>
                <a:lnTo>
                  <a:pt x="416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Que se passe-t-il lors d'une collision de protons ?</a:t>
            </a:r>
          </a:p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Quelle illustration représente le mieux cette collision ?</a:t>
            </a:r>
          </a:p>
        </p:txBody>
      </p:sp>
      <p:pic>
        <p:nvPicPr>
          <p:cNvPr id="323" name="Image 322"/>
          <p:cNvPicPr/>
          <p:nvPr/>
        </p:nvPicPr>
        <p:blipFill>
          <a:blip r:embed="rId2"/>
          <a:srcRect r="8534"/>
          <a:stretch/>
        </p:blipFill>
        <p:spPr>
          <a:xfrm>
            <a:off x="1097280" y="3257280"/>
            <a:ext cx="2142720" cy="2142720"/>
          </a:xfrm>
          <a:prstGeom prst="rect">
            <a:avLst/>
          </a:prstGeom>
          <a:ln w="0">
            <a:noFill/>
          </a:ln>
        </p:spPr>
      </p:pic>
      <p:pic>
        <p:nvPicPr>
          <p:cNvPr id="324" name="Image 323"/>
          <p:cNvPicPr/>
          <p:nvPr/>
        </p:nvPicPr>
        <p:blipFill>
          <a:blip r:embed="rId2"/>
          <a:srcRect l="8534" r="5123"/>
          <a:stretch/>
        </p:blipFill>
        <p:spPr>
          <a:xfrm>
            <a:off x="7040880" y="3240000"/>
            <a:ext cx="1919880" cy="2142720"/>
          </a:xfrm>
          <a:prstGeom prst="rect">
            <a:avLst/>
          </a:prstGeom>
          <a:ln w="0">
            <a:noFill/>
          </a:ln>
        </p:spPr>
      </p:pic>
      <p:pic>
        <p:nvPicPr>
          <p:cNvPr id="325" name="Image 324"/>
          <p:cNvPicPr/>
          <p:nvPr/>
        </p:nvPicPr>
        <p:blipFill>
          <a:blip r:embed="rId2"/>
          <a:srcRect l="5123" t="46078" r="49488" b="5123"/>
          <a:stretch/>
        </p:blipFill>
        <p:spPr>
          <a:xfrm>
            <a:off x="3097440" y="4330440"/>
            <a:ext cx="1060200" cy="1042200"/>
          </a:xfrm>
          <a:prstGeom prst="rect">
            <a:avLst/>
          </a:prstGeom>
          <a:ln w="0">
            <a:noFill/>
          </a:ln>
        </p:spPr>
      </p:pic>
      <p:pic>
        <p:nvPicPr>
          <p:cNvPr id="326" name="Image 325"/>
          <p:cNvPicPr/>
          <p:nvPr/>
        </p:nvPicPr>
        <p:blipFill>
          <a:blip r:embed="rId2"/>
          <a:srcRect l="51201" t="46078" r="8534"/>
          <a:stretch/>
        </p:blipFill>
        <p:spPr>
          <a:xfrm>
            <a:off x="4140000" y="4320000"/>
            <a:ext cx="941400" cy="1151640"/>
          </a:xfrm>
          <a:prstGeom prst="rect">
            <a:avLst/>
          </a:prstGeom>
          <a:ln w="0">
            <a:noFill/>
          </a:ln>
        </p:spPr>
      </p:pic>
      <p:pic>
        <p:nvPicPr>
          <p:cNvPr id="327" name="Image 326"/>
          <p:cNvPicPr/>
          <p:nvPr/>
        </p:nvPicPr>
        <p:blipFill>
          <a:blip r:embed="rId2"/>
          <a:srcRect r="49488" b="46078"/>
          <a:stretch/>
        </p:blipFill>
        <p:spPr>
          <a:xfrm>
            <a:off x="2996640" y="3168360"/>
            <a:ext cx="1179360" cy="1151640"/>
          </a:xfrm>
          <a:prstGeom prst="rect">
            <a:avLst/>
          </a:prstGeom>
          <a:ln w="0">
            <a:noFill/>
          </a:ln>
        </p:spPr>
      </p:pic>
      <p:pic>
        <p:nvPicPr>
          <p:cNvPr id="328" name="Image 327"/>
          <p:cNvPicPr/>
          <p:nvPr/>
        </p:nvPicPr>
        <p:blipFill>
          <a:blip r:embed="rId2"/>
          <a:srcRect l="5123" t="46078" r="49488" b="5123"/>
          <a:stretch/>
        </p:blipFill>
        <p:spPr>
          <a:xfrm>
            <a:off x="4897800" y="4330440"/>
            <a:ext cx="1060200" cy="1042200"/>
          </a:xfrm>
          <a:prstGeom prst="rect">
            <a:avLst/>
          </a:prstGeom>
          <a:ln w="0">
            <a:noFill/>
          </a:ln>
        </p:spPr>
      </p:pic>
      <p:pic>
        <p:nvPicPr>
          <p:cNvPr id="329" name="Image 328"/>
          <p:cNvPicPr/>
          <p:nvPr/>
        </p:nvPicPr>
        <p:blipFill>
          <a:blip r:embed="rId2"/>
          <a:srcRect l="51201" t="46078" r="8534"/>
          <a:stretch/>
        </p:blipFill>
        <p:spPr>
          <a:xfrm>
            <a:off x="5940360" y="4320000"/>
            <a:ext cx="941400" cy="1151640"/>
          </a:xfrm>
          <a:prstGeom prst="rect">
            <a:avLst/>
          </a:prstGeom>
          <a:ln w="0">
            <a:noFill/>
          </a:ln>
        </p:spPr>
      </p:pic>
      <p:pic>
        <p:nvPicPr>
          <p:cNvPr id="330" name="Image 329"/>
          <p:cNvPicPr/>
          <p:nvPr/>
        </p:nvPicPr>
        <p:blipFill>
          <a:blip r:embed="rId2"/>
          <a:srcRect r="49488" b="46078"/>
          <a:stretch/>
        </p:blipFill>
        <p:spPr>
          <a:xfrm>
            <a:off x="4797000" y="3168360"/>
            <a:ext cx="1179360" cy="1151640"/>
          </a:xfrm>
          <a:prstGeom prst="rect">
            <a:avLst/>
          </a:prstGeom>
          <a:ln w="0">
            <a:noFill/>
          </a:ln>
        </p:spPr>
      </p:pic>
      <p:pic>
        <p:nvPicPr>
          <p:cNvPr id="331" name="Image 330"/>
          <p:cNvPicPr/>
          <p:nvPr/>
        </p:nvPicPr>
        <p:blipFill>
          <a:blip r:embed="rId2"/>
          <a:srcRect l="51201" r="8534" b="46078"/>
          <a:stretch/>
        </p:blipFill>
        <p:spPr>
          <a:xfrm>
            <a:off x="5976360" y="3168360"/>
            <a:ext cx="941400" cy="1151640"/>
          </a:xfrm>
          <a:prstGeom prst="rect">
            <a:avLst/>
          </a:prstGeom>
          <a:ln w="0">
            <a:noFill/>
          </a:ln>
        </p:spPr>
      </p:pic>
      <p:sp>
        <p:nvSpPr>
          <p:cNvPr id="332" name="ZoneTexte 331"/>
          <p:cNvSpPr txBox="1"/>
          <p:nvPr/>
        </p:nvSpPr>
        <p:spPr>
          <a:xfrm>
            <a:off x="108000" y="7164000"/>
            <a:ext cx="180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Réponse A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C92494C-5778-4034-8509-EEEFE112CDB5}" type="slidenum">
              <a:rPr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1329139659792 0 L 0.183999005682312 0 E">
                                      <p:cBhvr>
                                        <p:cTn id="6" dur="500" fill="hold"/>
                                        <p:tgtEl>
                                          <p:spTgt spid="32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915541100447 -0.00419047619047619 L -0.192844112529018 -0.00419047619047619 E">
                                      <p:cBhvr>
                                        <p:cTn id="8" dur="500" fill="hold"/>
                                        <p:tgtEl>
                                          <p:spTgt spid="32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2217437527172 -0.0353338612527576 L 0.0027380999863045 -0.509639975169671 E">
                                      <p:cBhvr>
                                        <p:cTn id="13" dur="500" fill="hold"/>
                                        <p:tgtEl>
                                          <p:spTgt spid="31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877698442901 0.0121177868626466 L -0.34185978442037 -0.131666020082632 E">
                                      <p:cBhvr>
                                        <p:cTn id="17" dur="500" fill="hold"/>
                                        <p:tgtEl>
                                          <p:spTgt spid="32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848098637808 0.00223523334219724 L -0.011322506002421 0.332966745130596 E">
                                      <p:cBhvr>
                                        <p:cTn id="21" dur="1000" fill="hold"/>
                                        <p:tgtEl>
                                          <p:spTgt spid="32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979212392939 -0.00295526938903017 L -0.381945432780254 0.253026380960697 E">
                                      <p:cBhvr>
                                        <p:cTn id="25" dur="500" fill="hold"/>
                                        <p:tgtEl>
                                          <p:spTgt spid="32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3266220843265 0.0224287213425747 L 0.383352591520388 0.0061871700849951 E">
                                      <p:cBhvr>
                                        <p:cTn id="33" dur="500" fill="hold"/>
                                        <p:tgtEl>
                                          <p:spTgt spid="33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250291216638 0.010464386346347 L 0.501006106892168 -0.132746747598049 E">
                                      <p:cBhvr>
                                        <p:cTn id="37" dur="500" fill="hold"/>
                                        <p:tgtEl>
                                          <p:spTgt spid="33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3570201438584 -0.00960112593040391 L 0.283980092129359 0.133778998375335 E">
                                      <p:cBhvr>
                                        <p:cTn id="41" dur="500" fill="hold"/>
                                        <p:tgtEl>
                                          <p:spTgt spid="32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0865600634344 0.00181901991158797 L 0.25728888595216 0.370863161673027 E">
                                      <p:cBhvr>
                                        <p:cTn id="45" dur="1000" fill="hold"/>
                                        <p:tgtEl>
                                          <p:spTgt spid="32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Forme libre : forme 332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A quoi ressemble une collision de protons ?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334" name="Image 333"/>
          <p:cNvPicPr/>
          <p:nvPr/>
        </p:nvPicPr>
        <p:blipFill>
          <a:blip r:embed="rId2"/>
          <a:stretch/>
        </p:blipFill>
        <p:spPr>
          <a:xfrm>
            <a:off x="36360" y="900360"/>
            <a:ext cx="1051560" cy="1454040"/>
          </a:xfrm>
          <a:prstGeom prst="rect">
            <a:avLst/>
          </a:prstGeom>
          <a:ln w="0">
            <a:noFill/>
          </a:ln>
        </p:spPr>
      </p:pic>
      <p:sp>
        <p:nvSpPr>
          <p:cNvPr id="335" name="Forme libre : forme 334"/>
          <p:cNvSpPr/>
          <p:nvPr/>
        </p:nvSpPr>
        <p:spPr>
          <a:xfrm>
            <a:off x="1043640" y="1079640"/>
            <a:ext cx="9000000" cy="900000"/>
          </a:xfrm>
          <a:custGeom>
            <a:avLst/>
            <a:gdLst/>
            <a:ahLst/>
            <a:cxnLst/>
            <a:rect l="0" t="0" r="r" b="b"/>
            <a:pathLst>
              <a:path w="25002" h="2502">
                <a:moveTo>
                  <a:pt x="416" y="0"/>
                </a:moveTo>
                <a:lnTo>
                  <a:pt x="417" y="0"/>
                </a:lnTo>
                <a:cubicBezTo>
                  <a:pt x="344" y="0"/>
                  <a:pt x="272" y="19"/>
                  <a:pt x="208" y="56"/>
                </a:cubicBezTo>
                <a:cubicBezTo>
                  <a:pt x="145" y="92"/>
                  <a:pt x="92" y="145"/>
                  <a:pt x="56" y="208"/>
                </a:cubicBezTo>
                <a:cubicBezTo>
                  <a:pt x="19" y="272"/>
                  <a:pt x="0" y="344"/>
                  <a:pt x="0" y="417"/>
                </a:cubicBezTo>
                <a:lnTo>
                  <a:pt x="0" y="2084"/>
                </a:lnTo>
                <a:lnTo>
                  <a:pt x="0" y="2084"/>
                </a:lnTo>
                <a:cubicBezTo>
                  <a:pt x="0" y="2157"/>
                  <a:pt x="19" y="2229"/>
                  <a:pt x="56" y="2293"/>
                </a:cubicBezTo>
                <a:cubicBezTo>
                  <a:pt x="92" y="2356"/>
                  <a:pt x="145" y="2409"/>
                  <a:pt x="208" y="2445"/>
                </a:cubicBezTo>
                <a:cubicBezTo>
                  <a:pt x="272" y="2482"/>
                  <a:pt x="344" y="2501"/>
                  <a:pt x="417" y="2501"/>
                </a:cubicBezTo>
                <a:lnTo>
                  <a:pt x="24584" y="2501"/>
                </a:lnTo>
                <a:lnTo>
                  <a:pt x="24584" y="2501"/>
                </a:lnTo>
                <a:cubicBezTo>
                  <a:pt x="24657" y="2501"/>
                  <a:pt x="24729" y="2482"/>
                  <a:pt x="24793" y="2445"/>
                </a:cubicBezTo>
                <a:cubicBezTo>
                  <a:pt x="24856" y="2409"/>
                  <a:pt x="24909" y="2356"/>
                  <a:pt x="24945" y="2293"/>
                </a:cubicBezTo>
                <a:cubicBezTo>
                  <a:pt x="24982" y="2229"/>
                  <a:pt x="25001" y="2157"/>
                  <a:pt x="25001" y="2084"/>
                </a:cubicBezTo>
                <a:lnTo>
                  <a:pt x="25001" y="416"/>
                </a:lnTo>
                <a:lnTo>
                  <a:pt x="25001" y="417"/>
                </a:lnTo>
                <a:lnTo>
                  <a:pt x="25001" y="417"/>
                </a:lnTo>
                <a:cubicBezTo>
                  <a:pt x="25001" y="344"/>
                  <a:pt x="24982" y="272"/>
                  <a:pt x="24945" y="208"/>
                </a:cubicBezTo>
                <a:cubicBezTo>
                  <a:pt x="24909" y="145"/>
                  <a:pt x="24856" y="92"/>
                  <a:pt x="24793" y="56"/>
                </a:cubicBezTo>
                <a:cubicBezTo>
                  <a:pt x="24729" y="19"/>
                  <a:pt x="24657" y="0"/>
                  <a:pt x="24584" y="0"/>
                </a:cubicBezTo>
                <a:lnTo>
                  <a:pt x="416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Que se passe-t-il lors d'une collision de protons ?</a:t>
            </a:r>
          </a:p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Quelle illustration représente le mieux cette collision ?</a:t>
            </a:r>
          </a:p>
        </p:txBody>
      </p:sp>
      <p:sp>
        <p:nvSpPr>
          <p:cNvPr id="336" name="Ellipse 335"/>
          <p:cNvSpPr/>
          <p:nvPr/>
        </p:nvSpPr>
        <p:spPr>
          <a:xfrm>
            <a:off x="4680000" y="3924000"/>
            <a:ext cx="540000" cy="540000"/>
          </a:xfrm>
          <a:prstGeom prst="ellipse">
            <a:avLst/>
          </a:prstGeom>
          <a:solidFill>
            <a:srgbClr val="000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37" name="Ellipse 336"/>
          <p:cNvSpPr/>
          <p:nvPr/>
        </p:nvSpPr>
        <p:spPr>
          <a:xfrm>
            <a:off x="4500000" y="4212000"/>
            <a:ext cx="360000" cy="360000"/>
          </a:xfrm>
          <a:prstGeom prst="ellipse">
            <a:avLst/>
          </a:prstGeom>
          <a:solidFill>
            <a:srgbClr val="77216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38" name="Ellipse 337"/>
          <p:cNvSpPr/>
          <p:nvPr/>
        </p:nvSpPr>
        <p:spPr>
          <a:xfrm>
            <a:off x="5148000" y="4104000"/>
            <a:ext cx="360000" cy="360000"/>
          </a:xfrm>
          <a:prstGeom prst="ellipse">
            <a:avLst/>
          </a:prstGeom>
          <a:solidFill>
            <a:srgbClr val="77216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39" name="Ellipse 338"/>
          <p:cNvSpPr/>
          <p:nvPr/>
        </p:nvSpPr>
        <p:spPr>
          <a:xfrm>
            <a:off x="4860000" y="3780000"/>
            <a:ext cx="720000" cy="720000"/>
          </a:xfrm>
          <a:prstGeom prst="ellipse">
            <a:avLst/>
          </a:prstGeom>
          <a:solidFill>
            <a:srgbClr val="008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0" name="Ellipse 339"/>
          <p:cNvSpPr/>
          <p:nvPr/>
        </p:nvSpPr>
        <p:spPr>
          <a:xfrm>
            <a:off x="4680000" y="3780000"/>
            <a:ext cx="720000" cy="720000"/>
          </a:xfrm>
          <a:prstGeom prst="ellipse">
            <a:avLst/>
          </a:prstGeom>
          <a:solidFill>
            <a:srgbClr val="008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1" name="Ellipse 340"/>
          <p:cNvSpPr/>
          <p:nvPr/>
        </p:nvSpPr>
        <p:spPr>
          <a:xfrm>
            <a:off x="4680000" y="4140000"/>
            <a:ext cx="540000" cy="540000"/>
          </a:xfrm>
          <a:prstGeom prst="ellipse">
            <a:avLst/>
          </a:prstGeom>
          <a:solidFill>
            <a:srgbClr val="000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2" name="Ellipse 341"/>
          <p:cNvSpPr/>
          <p:nvPr/>
        </p:nvSpPr>
        <p:spPr>
          <a:xfrm>
            <a:off x="4680000" y="4140000"/>
            <a:ext cx="540000" cy="540000"/>
          </a:xfrm>
          <a:prstGeom prst="ellipse">
            <a:avLst/>
          </a:prstGeom>
          <a:solidFill>
            <a:srgbClr val="000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3" name="Ellipse 342"/>
          <p:cNvSpPr/>
          <p:nvPr/>
        </p:nvSpPr>
        <p:spPr>
          <a:xfrm>
            <a:off x="5040000" y="3960000"/>
            <a:ext cx="540000" cy="540000"/>
          </a:xfrm>
          <a:prstGeom prst="ellipse">
            <a:avLst/>
          </a:prstGeom>
          <a:solidFill>
            <a:srgbClr val="000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4" name="Ellipse 343"/>
          <p:cNvSpPr/>
          <p:nvPr/>
        </p:nvSpPr>
        <p:spPr>
          <a:xfrm>
            <a:off x="4968000" y="4248000"/>
            <a:ext cx="216000" cy="180000"/>
          </a:xfrm>
          <a:prstGeom prst="ellipse">
            <a:avLst/>
          </a:prstGeom>
          <a:solidFill>
            <a:srgbClr val="00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5" name="Ellipse 344"/>
          <p:cNvSpPr/>
          <p:nvPr/>
        </p:nvSpPr>
        <p:spPr>
          <a:xfrm>
            <a:off x="4824000" y="4032000"/>
            <a:ext cx="216000" cy="180000"/>
          </a:xfrm>
          <a:prstGeom prst="ellipse">
            <a:avLst/>
          </a:prstGeom>
          <a:solidFill>
            <a:srgbClr val="00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6" name="Ellipse 345"/>
          <p:cNvSpPr/>
          <p:nvPr/>
        </p:nvSpPr>
        <p:spPr>
          <a:xfrm>
            <a:off x="5255640" y="4175640"/>
            <a:ext cx="216000" cy="180000"/>
          </a:xfrm>
          <a:prstGeom prst="ellipse">
            <a:avLst/>
          </a:prstGeom>
          <a:solidFill>
            <a:srgbClr val="00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7" name="Ellipse 346"/>
          <p:cNvSpPr/>
          <p:nvPr/>
        </p:nvSpPr>
        <p:spPr>
          <a:xfrm>
            <a:off x="4715640" y="4319640"/>
            <a:ext cx="216000" cy="180000"/>
          </a:xfrm>
          <a:prstGeom prst="ellipse">
            <a:avLst/>
          </a:prstGeom>
          <a:solidFill>
            <a:srgbClr val="00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8" name="Ellipse 347"/>
          <p:cNvSpPr/>
          <p:nvPr/>
        </p:nvSpPr>
        <p:spPr>
          <a:xfrm>
            <a:off x="4895640" y="3815640"/>
            <a:ext cx="216000" cy="180000"/>
          </a:xfrm>
          <a:prstGeom prst="ellipse">
            <a:avLst/>
          </a:prstGeom>
          <a:solidFill>
            <a:srgbClr val="00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9" name="Rectangle 348"/>
          <p:cNvSpPr/>
          <p:nvPr/>
        </p:nvSpPr>
        <p:spPr>
          <a:xfrm>
            <a:off x="3240000" y="3600000"/>
            <a:ext cx="2520000" cy="1800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50" name="Image 349"/>
          <p:cNvPicPr/>
          <p:nvPr/>
        </p:nvPicPr>
        <p:blipFill>
          <a:blip r:embed="rId3"/>
          <a:srcRect l="8534" r="5123"/>
          <a:stretch/>
        </p:blipFill>
        <p:spPr>
          <a:xfrm>
            <a:off x="7040880" y="3240000"/>
            <a:ext cx="1919880" cy="2142720"/>
          </a:xfrm>
          <a:prstGeom prst="rect">
            <a:avLst/>
          </a:prstGeom>
          <a:ln w="0">
            <a:noFill/>
          </a:ln>
        </p:spPr>
      </p:pic>
      <p:pic>
        <p:nvPicPr>
          <p:cNvPr id="351" name="Image 350"/>
          <p:cNvPicPr/>
          <p:nvPr/>
        </p:nvPicPr>
        <p:blipFill>
          <a:blip r:embed="rId3"/>
          <a:srcRect r="8534"/>
          <a:stretch/>
        </p:blipFill>
        <p:spPr>
          <a:xfrm>
            <a:off x="1097280" y="3257280"/>
            <a:ext cx="2142720" cy="2142720"/>
          </a:xfrm>
          <a:prstGeom prst="rect">
            <a:avLst/>
          </a:prstGeom>
          <a:ln w="0">
            <a:noFill/>
          </a:ln>
        </p:spPr>
      </p:pic>
      <p:sp>
        <p:nvSpPr>
          <p:cNvPr id="352" name="Forme libre : forme 351"/>
          <p:cNvSpPr/>
          <p:nvPr/>
        </p:nvSpPr>
        <p:spPr>
          <a:xfrm>
            <a:off x="4068000" y="3384000"/>
            <a:ext cx="1980000" cy="1620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53" name="ZoneTexte 352"/>
          <p:cNvSpPr txBox="1"/>
          <p:nvPr/>
        </p:nvSpPr>
        <p:spPr>
          <a:xfrm>
            <a:off x="108000" y="7164000"/>
            <a:ext cx="180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Réponse B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10D97A7-59F4-466C-A5CF-C202415CB46E}" type="slidenum">
              <a:rPr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1329139659792 0 L 0.183999005682312 0 E">
                                      <p:cBhvr>
                                        <p:cTn id="6" dur="500" fill="hold"/>
                                        <p:tgtEl>
                                          <p:spTgt spid="35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915541100447 -0.00419047619047619 L -0.192844112529018 -0.00419047619047619 E">
                                      <p:cBhvr>
                                        <p:cTn id="8" dur="500" fill="hold"/>
                                        <p:tgtEl>
                                          <p:spTgt spid="35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1"/>
                            </p:stCondLst>
                            <p:childTnLst>
                              <p:par>
                                <p:cTn id="15" presetID="55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9"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1"/>
                            </p:stCondLst>
                            <p:childTnLst>
                              <p:par>
                                <p:cTn id="21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3"/>
                            </p:stCondLst>
                            <p:childTnLst>
                              <p:par>
                                <p:cTn id="27" presetID="49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109346976527 0.00176551932595309 L 0.329379438917102 0.369752480447349 E">
                                      <p:cBhvr>
                                        <p:cTn id="28" dur="500" fill="hold"/>
                                        <p:tgtEl>
                                          <p:spTgt spid="339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4300723064434 0.00269286281029201 L -0.38215466593668 -0.277195711640911 E">
                                      <p:cBhvr>
                                        <p:cTn id="30" dur="500" fill="hold"/>
                                        <p:tgtEl>
                                          <p:spTgt spid="34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25115633672522 -0.00120822155892243 L 0.44218362627197 -0.358182884346544 E">
                                      <p:cBhvr>
                                        <p:cTn id="32" dur="500" fill="hold"/>
                                        <p:tgtEl>
                                          <p:spTgt spid="34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5672940776681 9.36260248611125E-005 L 0.0950938190262232 0.335043692144935 E">
                                      <p:cBhvr>
                                        <p:cTn id="34" dur="500" fill="hold"/>
                                        <p:tgtEl>
                                          <p:spTgt spid="34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831637372803 0.00120822155892243 L -0.408186401480111 0.358182884346544 E">
                                      <p:cBhvr>
                                        <p:cTn id="36" dur="500" fill="hold"/>
                                        <p:tgtEl>
                                          <p:spTgt spid="33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3331 E">
                                      <p:cBhvr>
                                        <p:cTn id="38" dur="500" fill="hold"/>
                                        <p:tgtEl>
                                          <p:spTgt spid="340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6761690800286 -0.00469913477160229 L 0.440448177235742 0.235545165678014 E">
                                      <p:cBhvr>
                                        <p:cTn id="40" dur="500" fill="hold"/>
                                        <p:tgtEl>
                                          <p:spTgt spid="33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2531008703204 0.00243427664638988 L -0.295382214125243 0.383635995768315 E">
                                      <p:cBhvr>
                                        <p:cTn id="42" dur="500" fill="hold"/>
                                        <p:tgtEl>
                                          <p:spTgt spid="33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135626498519 -0.00142891147466651 L -0.257167626347486 -0.362764444402463 E">
                                      <p:cBhvr>
                                        <p:cTn id="44" dur="500" fill="hold"/>
                                        <p:tgtEl>
                                          <p:spTgt spid="348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5781683626272 0.00343964181811307 L -0.239813135985199 0.404507547134167 E">
                                      <p:cBhvr>
                                        <p:cTn id="46" dur="500" fill="hold"/>
                                        <p:tgtEl>
                                          <p:spTgt spid="34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0220883913231 -0.0179605924358635 L 0.437011988144009 -0.0397649431367363 E">
                                      <p:cBhvr>
                                        <p:cTn id="48" dur="500" fill="hold"/>
                                        <p:tgtEl>
                                          <p:spTgt spid="34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1058071702316 0.00837730003400464 L -0.458514423530745 -0.159185831412702 E">
                                      <p:cBhvr>
                                        <p:cTn id="50" dur="500" fill="hold"/>
                                        <p:tgtEl>
                                          <p:spTgt spid="34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101568842154 -0.0139502777043111 L -0.458614954029715 0.0434898704046548 E">
                                      <p:cBhvr>
                                        <p:cTn id="52" dur="500" fill="hold"/>
                                        <p:tgtEl>
                                          <p:spTgt spid="34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077328248598 0.000316545131673376 L 0.226987945779607 0.339671530585256 E">
                                      <p:cBhvr>
                                        <p:cTn id="54" dur="500" fill="hold"/>
                                        <p:tgtEl>
                                          <p:spTgt spid="34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Forme libre : forme 353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Collision proton-proton</a:t>
            </a:r>
            <a:endParaRPr lang="fr-FR" sz="3600" b="1" strike="noStrike" spc="-1">
              <a:latin typeface="Arial"/>
            </a:endParaRPr>
          </a:p>
        </p:txBody>
      </p:sp>
      <p:sp>
        <p:nvSpPr>
          <p:cNvPr id="355" name="ZoneTexte 354"/>
          <p:cNvSpPr txBox="1"/>
          <p:nvPr/>
        </p:nvSpPr>
        <p:spPr>
          <a:xfrm>
            <a:off x="360000" y="3392640"/>
            <a:ext cx="10044000" cy="37803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buSzPct val="100000"/>
              <a:buBlip>
                <a:blip r:embed="rId2"/>
              </a:buBlip>
            </a:pPr>
            <a:r>
              <a:rPr lang="fr-FR" sz="1800" b="0" strike="noStrike" spc="-1">
                <a:latin typeface="Arial"/>
              </a:rPr>
              <a:t> </a:t>
            </a:r>
            <a:r>
              <a:rPr lang="fr-FR" sz="2600" b="0" strike="noStrike" spc="-1">
                <a:latin typeface="Arial"/>
              </a:rPr>
              <a:t>Une collision de  « protons », ne produit pas des «</a:t>
            </a:r>
            <a:r>
              <a:rPr lang="fr-FR" sz="2600" b="1" i="1" strike="noStrike" spc="-1">
                <a:latin typeface="Arial"/>
              </a:rPr>
              <a:t> bouts </a:t>
            </a:r>
            <a:r>
              <a:rPr lang="fr-FR" sz="2600" b="0" strike="noStrike" spc="-1">
                <a:latin typeface="Arial"/>
              </a:rPr>
              <a:t>» de protons .</a:t>
            </a:r>
          </a:p>
          <a:p>
            <a:pPr>
              <a:buSzPct val="100000"/>
              <a:buBlip>
                <a:blip r:embed="rId3"/>
              </a:buBlip>
            </a:pPr>
            <a:endParaRPr lang="fr-FR" sz="2600" b="0" strike="noStrike" spc="-1">
              <a:latin typeface="Arial"/>
            </a:endParaRPr>
          </a:p>
          <a:p>
            <a:pPr>
              <a:buSzPct val="100000"/>
              <a:buBlip>
                <a:blip r:embed="rId3"/>
              </a:buBlip>
            </a:pPr>
            <a:endParaRPr lang="fr-FR" sz="2600" b="0" strike="noStrike" spc="-1">
              <a:latin typeface="Arial"/>
            </a:endParaRPr>
          </a:p>
          <a:p>
            <a:pPr>
              <a:buSzPct val="100000"/>
              <a:buBlip>
                <a:blip r:embed="rId3"/>
              </a:buBlip>
            </a:pPr>
            <a:endParaRPr lang="fr-FR" sz="2600" b="0" strike="noStrike" spc="-1">
              <a:latin typeface="Arial"/>
            </a:endParaRPr>
          </a:p>
          <a:p>
            <a:pPr>
              <a:buSzPct val="100000"/>
              <a:buBlip>
                <a:blip r:embed="rId3"/>
              </a:buBlip>
            </a:pPr>
            <a:r>
              <a:rPr lang="fr-FR" sz="2600" b="0" strike="noStrike" spc="-1">
                <a:latin typeface="Arial"/>
              </a:rPr>
              <a:t> La collision permet de </a:t>
            </a:r>
            <a:r>
              <a:rPr lang="fr-FR" sz="2600" b="1" strike="noStrike" spc="-1">
                <a:solidFill>
                  <a:srgbClr val="FF0000"/>
                </a:solidFill>
                <a:latin typeface="Arial"/>
              </a:rPr>
              <a:t>créer de nouvelles particules</a:t>
            </a:r>
            <a:r>
              <a:rPr lang="fr-FR" sz="2600" b="0" strike="noStrike" spc="-1">
                <a:latin typeface="Arial"/>
              </a:rPr>
              <a:t> : </a:t>
            </a:r>
          </a:p>
          <a:p>
            <a:pPr marL="432000" lvl="1" indent="-216000">
              <a:buSzPct val="100000"/>
              <a:buBlip>
                <a:blip r:embed="rId4"/>
              </a:buBlip>
            </a:pPr>
            <a:r>
              <a:rPr lang="fr-FR" sz="2600" b="0" strike="noStrike" spc="-1">
                <a:latin typeface="Arial"/>
              </a:rPr>
              <a:t>De </a:t>
            </a:r>
            <a:r>
              <a:rPr lang="fr-FR" sz="2600" b="0" strike="noStrike" spc="-1">
                <a:solidFill>
                  <a:srgbClr val="0000FF"/>
                </a:solidFill>
                <a:latin typeface="Arial"/>
              </a:rPr>
              <a:t>nature différente</a:t>
            </a:r>
            <a:r>
              <a:rPr lang="fr-FR" sz="2600" b="0" strike="noStrike" spc="-1">
                <a:latin typeface="Arial"/>
              </a:rPr>
              <a:t> à celle des protons</a:t>
            </a:r>
          </a:p>
          <a:p>
            <a:pPr marL="432000" lvl="1" indent="-216000">
              <a:buSzPct val="100000"/>
              <a:buBlip>
                <a:blip r:embed="rId4"/>
              </a:buBlip>
            </a:pPr>
            <a:r>
              <a:rPr lang="fr-FR" sz="2600" b="0" strike="noStrike" spc="-1">
                <a:solidFill>
                  <a:srgbClr val="0000FF"/>
                </a:solidFill>
                <a:latin typeface="Arial"/>
              </a:rPr>
              <a:t>Beaucoup plus que 2 particules</a:t>
            </a:r>
            <a:r>
              <a:rPr lang="fr-FR" sz="2600" b="0" strike="noStrike" spc="-1">
                <a:latin typeface="Arial"/>
              </a:rPr>
              <a:t> après la collision</a:t>
            </a:r>
          </a:p>
          <a:p>
            <a:pPr marL="432000" lvl="1" indent="-216000">
              <a:buSzPct val="100000"/>
              <a:buBlip>
                <a:blip r:embed="rId5"/>
              </a:buBlip>
            </a:pPr>
            <a:endParaRPr lang="fr-FR" sz="2600" b="0" strike="noStrike" spc="-1">
              <a:latin typeface="Arial"/>
            </a:endParaRPr>
          </a:p>
          <a:p>
            <a:pPr>
              <a:buSzPct val="100000"/>
              <a:buBlip>
                <a:blip r:embed="rId5"/>
              </a:buBlip>
            </a:pPr>
            <a:endParaRPr lang="fr-FR" sz="2600" b="0" strike="noStrike" spc="-1">
              <a:latin typeface="Arial"/>
            </a:endParaRPr>
          </a:p>
        </p:txBody>
      </p:sp>
      <p:pic>
        <p:nvPicPr>
          <p:cNvPr id="356" name="Image 355"/>
          <p:cNvPicPr/>
          <p:nvPr/>
        </p:nvPicPr>
        <p:blipFill>
          <a:blip r:embed="rId6"/>
          <a:stretch/>
        </p:blipFill>
        <p:spPr>
          <a:xfrm>
            <a:off x="36360" y="900720"/>
            <a:ext cx="1051560" cy="1454040"/>
          </a:xfrm>
          <a:prstGeom prst="rect">
            <a:avLst/>
          </a:prstGeom>
          <a:ln w="0">
            <a:noFill/>
          </a:ln>
        </p:spPr>
      </p:pic>
      <p:sp>
        <p:nvSpPr>
          <p:cNvPr id="357" name="Forme libre : forme 356"/>
          <p:cNvSpPr/>
          <p:nvPr/>
        </p:nvSpPr>
        <p:spPr>
          <a:xfrm>
            <a:off x="1043640" y="1080000"/>
            <a:ext cx="9000000" cy="900000"/>
          </a:xfrm>
          <a:custGeom>
            <a:avLst/>
            <a:gdLst/>
            <a:ahLst/>
            <a:cxnLst/>
            <a:rect l="0" t="0" r="r" b="b"/>
            <a:pathLst>
              <a:path w="25002" h="2502">
                <a:moveTo>
                  <a:pt x="416" y="0"/>
                </a:moveTo>
                <a:lnTo>
                  <a:pt x="417" y="0"/>
                </a:lnTo>
                <a:cubicBezTo>
                  <a:pt x="344" y="0"/>
                  <a:pt x="272" y="19"/>
                  <a:pt x="208" y="56"/>
                </a:cubicBezTo>
                <a:cubicBezTo>
                  <a:pt x="145" y="92"/>
                  <a:pt x="92" y="145"/>
                  <a:pt x="56" y="208"/>
                </a:cubicBezTo>
                <a:cubicBezTo>
                  <a:pt x="19" y="272"/>
                  <a:pt x="0" y="344"/>
                  <a:pt x="0" y="417"/>
                </a:cubicBezTo>
                <a:lnTo>
                  <a:pt x="0" y="2084"/>
                </a:lnTo>
                <a:lnTo>
                  <a:pt x="0" y="2084"/>
                </a:lnTo>
                <a:cubicBezTo>
                  <a:pt x="0" y="2157"/>
                  <a:pt x="19" y="2229"/>
                  <a:pt x="56" y="2293"/>
                </a:cubicBezTo>
                <a:cubicBezTo>
                  <a:pt x="92" y="2356"/>
                  <a:pt x="145" y="2409"/>
                  <a:pt x="208" y="2445"/>
                </a:cubicBezTo>
                <a:cubicBezTo>
                  <a:pt x="272" y="2482"/>
                  <a:pt x="344" y="2501"/>
                  <a:pt x="417" y="2501"/>
                </a:cubicBezTo>
                <a:lnTo>
                  <a:pt x="24584" y="2501"/>
                </a:lnTo>
                <a:lnTo>
                  <a:pt x="24584" y="2501"/>
                </a:lnTo>
                <a:cubicBezTo>
                  <a:pt x="24657" y="2501"/>
                  <a:pt x="24729" y="2482"/>
                  <a:pt x="24793" y="2445"/>
                </a:cubicBezTo>
                <a:cubicBezTo>
                  <a:pt x="24856" y="2409"/>
                  <a:pt x="24909" y="2356"/>
                  <a:pt x="24945" y="2293"/>
                </a:cubicBezTo>
                <a:cubicBezTo>
                  <a:pt x="24982" y="2229"/>
                  <a:pt x="25001" y="2157"/>
                  <a:pt x="25001" y="2084"/>
                </a:cubicBezTo>
                <a:lnTo>
                  <a:pt x="25001" y="416"/>
                </a:lnTo>
                <a:lnTo>
                  <a:pt x="25001" y="417"/>
                </a:lnTo>
                <a:lnTo>
                  <a:pt x="25001" y="417"/>
                </a:lnTo>
                <a:cubicBezTo>
                  <a:pt x="25001" y="344"/>
                  <a:pt x="24982" y="272"/>
                  <a:pt x="24945" y="208"/>
                </a:cubicBezTo>
                <a:cubicBezTo>
                  <a:pt x="24909" y="145"/>
                  <a:pt x="24856" y="92"/>
                  <a:pt x="24793" y="56"/>
                </a:cubicBezTo>
                <a:cubicBezTo>
                  <a:pt x="24729" y="19"/>
                  <a:pt x="24657" y="0"/>
                  <a:pt x="24584" y="0"/>
                </a:cubicBezTo>
                <a:lnTo>
                  <a:pt x="416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Que se passe-t-il lors d'une collision de protons ?</a:t>
            </a:r>
          </a:p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Quelle illustration représente le mieux cette collision ?</a:t>
            </a:r>
          </a:p>
        </p:txBody>
      </p:sp>
      <p:sp>
        <p:nvSpPr>
          <p:cNvPr id="358" name="ZoneTexte 357"/>
          <p:cNvSpPr txBox="1"/>
          <p:nvPr/>
        </p:nvSpPr>
        <p:spPr>
          <a:xfrm>
            <a:off x="1080000" y="2160000"/>
            <a:ext cx="1800000" cy="430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400" b="1" strike="noStrike" spc="-1">
                <a:latin typeface="Arial"/>
              </a:rPr>
              <a:t>Réponse B</a:t>
            </a:r>
            <a:endParaRPr lang="fr-FR" sz="24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5DC8CD3-856A-4D3E-9FEB-12429FF45A8E}" type="slidenum">
              <a:rPr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Organigramme : Procédé 358"/>
          <p:cNvSpPr/>
          <p:nvPr/>
        </p:nvSpPr>
        <p:spPr>
          <a:xfrm>
            <a:off x="180000" y="4140000"/>
            <a:ext cx="3420000" cy="2160000"/>
          </a:xfrm>
          <a:prstGeom prst="flowChartProcess">
            <a:avLst/>
          </a:prstGeom>
          <a:solidFill>
            <a:srgbClr val="FFFF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60" name="Forme libre : forme 359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Collisions : transformation de l'énergie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361" name="Image 360"/>
          <p:cNvPicPr/>
          <p:nvPr/>
        </p:nvPicPr>
        <p:blipFill>
          <a:blip r:embed="rId2"/>
          <a:stretch/>
        </p:blipFill>
        <p:spPr>
          <a:xfrm>
            <a:off x="3960000" y="2235960"/>
            <a:ext cx="2526120" cy="1364040"/>
          </a:xfrm>
          <a:prstGeom prst="rect">
            <a:avLst/>
          </a:prstGeom>
          <a:ln w="0">
            <a:noFill/>
          </a:ln>
        </p:spPr>
      </p:pic>
      <p:pic>
        <p:nvPicPr>
          <p:cNvPr id="362" name="Image 361"/>
          <p:cNvPicPr/>
          <p:nvPr/>
        </p:nvPicPr>
        <p:blipFill>
          <a:blip r:embed="rId3"/>
          <a:stretch/>
        </p:blipFill>
        <p:spPr>
          <a:xfrm>
            <a:off x="4500000" y="900000"/>
            <a:ext cx="1440000" cy="1335600"/>
          </a:xfrm>
          <a:prstGeom prst="rect">
            <a:avLst/>
          </a:prstGeom>
          <a:ln w="0">
            <a:noFill/>
          </a:ln>
        </p:spPr>
      </p:pic>
      <p:pic>
        <p:nvPicPr>
          <p:cNvPr id="363" name="Image 362"/>
          <p:cNvPicPr/>
          <p:nvPr/>
        </p:nvPicPr>
        <p:blipFill>
          <a:blip r:embed="rId4"/>
          <a:stretch/>
        </p:blipFill>
        <p:spPr>
          <a:xfrm>
            <a:off x="360000" y="4373640"/>
            <a:ext cx="3072240" cy="1746360"/>
          </a:xfrm>
          <a:prstGeom prst="rect">
            <a:avLst/>
          </a:prstGeom>
          <a:ln w="0">
            <a:noFill/>
          </a:ln>
        </p:spPr>
      </p:pic>
      <p:sp>
        <p:nvSpPr>
          <p:cNvPr id="364" name="Rectangle 363"/>
          <p:cNvSpPr/>
          <p:nvPr/>
        </p:nvSpPr>
        <p:spPr>
          <a:xfrm>
            <a:off x="4248000" y="2556000"/>
            <a:ext cx="576000" cy="720000"/>
          </a:xfrm>
          <a:prstGeom prst="rect">
            <a:avLst/>
          </a:prstGeom>
          <a:noFill/>
          <a:ln w="54720">
            <a:solidFill>
              <a:srgbClr val="FFFF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65" name="Image 364"/>
          <p:cNvPicPr/>
          <p:nvPr/>
        </p:nvPicPr>
        <p:blipFill>
          <a:blip r:embed="rId5"/>
          <a:stretch/>
        </p:blipFill>
        <p:spPr>
          <a:xfrm>
            <a:off x="7034760" y="4428000"/>
            <a:ext cx="1353240" cy="1134000"/>
          </a:xfrm>
          <a:prstGeom prst="rect">
            <a:avLst/>
          </a:prstGeom>
          <a:ln w="0">
            <a:noFill/>
          </a:ln>
        </p:spPr>
      </p:pic>
      <p:sp>
        <p:nvSpPr>
          <p:cNvPr id="366" name="Rectangle 365"/>
          <p:cNvSpPr/>
          <p:nvPr/>
        </p:nvSpPr>
        <p:spPr>
          <a:xfrm>
            <a:off x="5292000" y="2556000"/>
            <a:ext cx="576000" cy="720000"/>
          </a:xfrm>
          <a:prstGeom prst="rect">
            <a:avLst/>
          </a:prstGeom>
          <a:noFill/>
          <a:ln w="547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67" name="Rectangle 366"/>
          <p:cNvSpPr/>
          <p:nvPr/>
        </p:nvSpPr>
        <p:spPr>
          <a:xfrm>
            <a:off x="6912000" y="4248000"/>
            <a:ext cx="1656000" cy="1620000"/>
          </a:xfrm>
          <a:prstGeom prst="rect">
            <a:avLst/>
          </a:prstGeom>
          <a:noFill/>
          <a:ln w="5472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68" name="ZoneTexte 367"/>
          <p:cNvSpPr txBox="1"/>
          <p:nvPr/>
        </p:nvSpPr>
        <p:spPr>
          <a:xfrm>
            <a:off x="5904000" y="5976000"/>
            <a:ext cx="3780000" cy="71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Boson de Higgs</a:t>
            </a:r>
            <a:endParaRPr lang="fr-FR" sz="2200" b="0" strike="noStrike" spc="-1">
              <a:latin typeface="Arial"/>
            </a:endParaRPr>
          </a:p>
          <a:p>
            <a:pPr algn="ctr">
              <a:buNone/>
            </a:pPr>
            <a:r>
              <a:rPr lang="fr-FR" sz="2200" b="0" strike="noStrike" spc="-1">
                <a:latin typeface="Arial"/>
              </a:rPr>
              <a:t>~ 125 x la masse du proton</a:t>
            </a:r>
          </a:p>
        </p:txBody>
      </p:sp>
      <p:sp>
        <p:nvSpPr>
          <p:cNvPr id="369" name="Forme libre : forme 368"/>
          <p:cNvSpPr/>
          <p:nvPr/>
        </p:nvSpPr>
        <p:spPr>
          <a:xfrm rot="16800000">
            <a:off x="2125080" y="2734560"/>
            <a:ext cx="2058480" cy="2350800"/>
          </a:xfrm>
          <a:custGeom>
            <a:avLst/>
            <a:gdLst/>
            <a:ahLst/>
            <a:cxnLst/>
            <a:rect l="0" t="0" r="r" b="b"/>
            <a:pathLst>
              <a:path w="4288" h="4884">
                <a:moveTo>
                  <a:pt x="2169" y="3265"/>
                </a:moveTo>
                <a:lnTo>
                  <a:pt x="2166" y="3181"/>
                </a:lnTo>
                <a:lnTo>
                  <a:pt x="2161" y="3097"/>
                </a:lnTo>
                <a:lnTo>
                  <a:pt x="2152" y="3013"/>
                </a:lnTo>
                <a:lnTo>
                  <a:pt x="2139" y="2930"/>
                </a:lnTo>
                <a:lnTo>
                  <a:pt x="2123" y="2848"/>
                </a:lnTo>
                <a:lnTo>
                  <a:pt x="2101" y="2767"/>
                </a:lnTo>
                <a:lnTo>
                  <a:pt x="2077" y="2688"/>
                </a:lnTo>
                <a:lnTo>
                  <a:pt x="2050" y="2610"/>
                </a:lnTo>
                <a:lnTo>
                  <a:pt x="2019" y="2533"/>
                </a:lnTo>
                <a:lnTo>
                  <a:pt x="1986" y="2458"/>
                </a:lnTo>
                <a:lnTo>
                  <a:pt x="1949" y="2386"/>
                </a:lnTo>
                <a:lnTo>
                  <a:pt x="1908" y="2315"/>
                </a:lnTo>
                <a:lnTo>
                  <a:pt x="1864" y="2247"/>
                </a:lnTo>
                <a:lnTo>
                  <a:pt x="1817" y="2182"/>
                </a:lnTo>
                <a:lnTo>
                  <a:pt x="1769" y="2120"/>
                </a:lnTo>
                <a:lnTo>
                  <a:pt x="1717" y="2060"/>
                </a:lnTo>
                <a:lnTo>
                  <a:pt x="1662" y="2004"/>
                </a:lnTo>
                <a:lnTo>
                  <a:pt x="1605" y="1950"/>
                </a:lnTo>
                <a:lnTo>
                  <a:pt x="1544" y="1901"/>
                </a:lnTo>
                <a:lnTo>
                  <a:pt x="1483" y="1854"/>
                </a:lnTo>
                <a:lnTo>
                  <a:pt x="1420" y="1811"/>
                </a:lnTo>
                <a:lnTo>
                  <a:pt x="1355" y="1772"/>
                </a:lnTo>
                <a:lnTo>
                  <a:pt x="1288" y="1737"/>
                </a:lnTo>
                <a:lnTo>
                  <a:pt x="1220" y="1706"/>
                </a:lnTo>
                <a:lnTo>
                  <a:pt x="1150" y="1679"/>
                </a:lnTo>
                <a:lnTo>
                  <a:pt x="1079" y="1655"/>
                </a:lnTo>
                <a:lnTo>
                  <a:pt x="1006" y="1636"/>
                </a:lnTo>
                <a:lnTo>
                  <a:pt x="935" y="1621"/>
                </a:lnTo>
                <a:lnTo>
                  <a:pt x="862" y="1611"/>
                </a:lnTo>
                <a:lnTo>
                  <a:pt x="787" y="1604"/>
                </a:lnTo>
                <a:lnTo>
                  <a:pt x="714" y="1601"/>
                </a:lnTo>
                <a:lnTo>
                  <a:pt x="641" y="1604"/>
                </a:lnTo>
                <a:lnTo>
                  <a:pt x="567" y="1610"/>
                </a:lnTo>
                <a:lnTo>
                  <a:pt x="494" y="1621"/>
                </a:lnTo>
                <a:lnTo>
                  <a:pt x="420" y="1636"/>
                </a:lnTo>
                <a:lnTo>
                  <a:pt x="350" y="1654"/>
                </a:lnTo>
                <a:lnTo>
                  <a:pt x="0" y="103"/>
                </a:lnTo>
                <a:lnTo>
                  <a:pt x="140" y="66"/>
                </a:lnTo>
                <a:lnTo>
                  <a:pt x="284" y="37"/>
                </a:lnTo>
                <a:lnTo>
                  <a:pt x="427" y="16"/>
                </a:lnTo>
                <a:lnTo>
                  <a:pt x="571" y="4"/>
                </a:lnTo>
                <a:lnTo>
                  <a:pt x="716" y="0"/>
                </a:lnTo>
                <a:lnTo>
                  <a:pt x="861" y="4"/>
                </a:lnTo>
                <a:lnTo>
                  <a:pt x="1005" y="17"/>
                </a:lnTo>
                <a:lnTo>
                  <a:pt x="1149" y="38"/>
                </a:lnTo>
                <a:lnTo>
                  <a:pt x="1291" y="67"/>
                </a:lnTo>
                <a:lnTo>
                  <a:pt x="1432" y="105"/>
                </a:lnTo>
                <a:lnTo>
                  <a:pt x="1571" y="151"/>
                </a:lnTo>
                <a:lnTo>
                  <a:pt x="1707" y="204"/>
                </a:lnTo>
                <a:lnTo>
                  <a:pt x="1843" y="266"/>
                </a:lnTo>
                <a:lnTo>
                  <a:pt x="1974" y="334"/>
                </a:lnTo>
                <a:lnTo>
                  <a:pt x="2101" y="411"/>
                </a:lnTo>
                <a:lnTo>
                  <a:pt x="2227" y="495"/>
                </a:lnTo>
                <a:lnTo>
                  <a:pt x="2348" y="587"/>
                </a:lnTo>
                <a:lnTo>
                  <a:pt x="2465" y="683"/>
                </a:lnTo>
                <a:lnTo>
                  <a:pt x="2577" y="789"/>
                </a:lnTo>
                <a:lnTo>
                  <a:pt x="2684" y="900"/>
                </a:lnTo>
                <a:lnTo>
                  <a:pt x="2786" y="1017"/>
                </a:lnTo>
                <a:lnTo>
                  <a:pt x="2883" y="1140"/>
                </a:lnTo>
                <a:lnTo>
                  <a:pt x="2974" y="1268"/>
                </a:lnTo>
                <a:lnTo>
                  <a:pt x="3060" y="1401"/>
                </a:lnTo>
                <a:lnTo>
                  <a:pt x="3140" y="1539"/>
                </a:lnTo>
                <a:lnTo>
                  <a:pt x="3213" y="1682"/>
                </a:lnTo>
                <a:lnTo>
                  <a:pt x="3280" y="1828"/>
                </a:lnTo>
                <a:lnTo>
                  <a:pt x="3341" y="1978"/>
                </a:lnTo>
                <a:lnTo>
                  <a:pt x="3394" y="2132"/>
                </a:lnTo>
                <a:lnTo>
                  <a:pt x="3441" y="2288"/>
                </a:lnTo>
                <a:lnTo>
                  <a:pt x="3481" y="2447"/>
                </a:lnTo>
                <a:lnTo>
                  <a:pt x="3514" y="2607"/>
                </a:lnTo>
                <a:lnTo>
                  <a:pt x="3539" y="2771"/>
                </a:lnTo>
                <a:lnTo>
                  <a:pt x="3557" y="2935"/>
                </a:lnTo>
                <a:lnTo>
                  <a:pt x="3567" y="3100"/>
                </a:lnTo>
                <a:lnTo>
                  <a:pt x="3572" y="3264"/>
                </a:lnTo>
                <a:lnTo>
                  <a:pt x="4287" y="3265"/>
                </a:lnTo>
                <a:lnTo>
                  <a:pt x="2870" y="4883"/>
                </a:lnTo>
                <a:lnTo>
                  <a:pt x="1454" y="3265"/>
                </a:lnTo>
                <a:lnTo>
                  <a:pt x="2169" y="3265"/>
                </a:lnTo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70" name="Forme libre : forme 369"/>
          <p:cNvSpPr/>
          <p:nvPr/>
        </p:nvSpPr>
        <p:spPr>
          <a:xfrm>
            <a:off x="5737320" y="2552760"/>
            <a:ext cx="2099160" cy="2350800"/>
          </a:xfrm>
          <a:custGeom>
            <a:avLst/>
            <a:gdLst/>
            <a:ahLst/>
            <a:cxnLst/>
            <a:rect l="0" t="0" r="r" b="b"/>
            <a:pathLst>
              <a:path w="4374" h="4884">
                <a:moveTo>
                  <a:pt x="2213" y="3265"/>
                </a:moveTo>
                <a:lnTo>
                  <a:pt x="2211" y="3181"/>
                </a:lnTo>
                <a:lnTo>
                  <a:pt x="2205" y="3097"/>
                </a:lnTo>
                <a:lnTo>
                  <a:pt x="2196" y="3013"/>
                </a:lnTo>
                <a:lnTo>
                  <a:pt x="2183" y="2930"/>
                </a:lnTo>
                <a:lnTo>
                  <a:pt x="2166" y="2848"/>
                </a:lnTo>
                <a:lnTo>
                  <a:pt x="2145" y="2767"/>
                </a:lnTo>
                <a:lnTo>
                  <a:pt x="2121" y="2688"/>
                </a:lnTo>
                <a:lnTo>
                  <a:pt x="2093" y="2610"/>
                </a:lnTo>
                <a:lnTo>
                  <a:pt x="2061" y="2533"/>
                </a:lnTo>
                <a:lnTo>
                  <a:pt x="2027" y="2458"/>
                </a:lnTo>
                <a:lnTo>
                  <a:pt x="1988" y="2386"/>
                </a:lnTo>
                <a:lnTo>
                  <a:pt x="1947" y="2315"/>
                </a:lnTo>
                <a:lnTo>
                  <a:pt x="1903" y="2248"/>
                </a:lnTo>
                <a:lnTo>
                  <a:pt x="1855" y="2182"/>
                </a:lnTo>
                <a:lnTo>
                  <a:pt x="1805" y="2120"/>
                </a:lnTo>
                <a:lnTo>
                  <a:pt x="1752" y="2060"/>
                </a:lnTo>
                <a:lnTo>
                  <a:pt x="1696" y="2004"/>
                </a:lnTo>
                <a:lnTo>
                  <a:pt x="1638" y="1950"/>
                </a:lnTo>
                <a:lnTo>
                  <a:pt x="1577" y="1901"/>
                </a:lnTo>
                <a:lnTo>
                  <a:pt x="1514" y="1854"/>
                </a:lnTo>
                <a:lnTo>
                  <a:pt x="1449" y="1811"/>
                </a:lnTo>
                <a:lnTo>
                  <a:pt x="1383" y="1772"/>
                </a:lnTo>
                <a:lnTo>
                  <a:pt x="1314" y="1737"/>
                </a:lnTo>
                <a:lnTo>
                  <a:pt x="1245" y="1706"/>
                </a:lnTo>
                <a:lnTo>
                  <a:pt x="1173" y="1679"/>
                </a:lnTo>
                <a:lnTo>
                  <a:pt x="1101" y="1655"/>
                </a:lnTo>
                <a:lnTo>
                  <a:pt x="1028" y="1636"/>
                </a:lnTo>
                <a:lnTo>
                  <a:pt x="954" y="1621"/>
                </a:lnTo>
                <a:lnTo>
                  <a:pt x="879" y="1611"/>
                </a:lnTo>
                <a:lnTo>
                  <a:pt x="804" y="1604"/>
                </a:lnTo>
                <a:lnTo>
                  <a:pt x="729" y="1602"/>
                </a:lnTo>
                <a:lnTo>
                  <a:pt x="654" y="1604"/>
                </a:lnTo>
                <a:lnTo>
                  <a:pt x="579" y="1610"/>
                </a:lnTo>
                <a:lnTo>
                  <a:pt x="504" y="1621"/>
                </a:lnTo>
                <a:lnTo>
                  <a:pt x="430" y="1636"/>
                </a:lnTo>
                <a:lnTo>
                  <a:pt x="357" y="1655"/>
                </a:lnTo>
                <a:lnTo>
                  <a:pt x="0" y="103"/>
                </a:lnTo>
                <a:lnTo>
                  <a:pt x="144" y="66"/>
                </a:lnTo>
                <a:lnTo>
                  <a:pt x="289" y="37"/>
                </a:lnTo>
                <a:lnTo>
                  <a:pt x="436" y="16"/>
                </a:lnTo>
                <a:lnTo>
                  <a:pt x="583" y="4"/>
                </a:lnTo>
                <a:lnTo>
                  <a:pt x="731" y="0"/>
                </a:lnTo>
                <a:lnTo>
                  <a:pt x="878" y="4"/>
                </a:lnTo>
                <a:lnTo>
                  <a:pt x="1025" y="17"/>
                </a:lnTo>
                <a:lnTo>
                  <a:pt x="1172" y="38"/>
                </a:lnTo>
                <a:lnTo>
                  <a:pt x="1317" y="67"/>
                </a:lnTo>
                <a:lnTo>
                  <a:pt x="1461" y="105"/>
                </a:lnTo>
                <a:lnTo>
                  <a:pt x="1603" y="150"/>
                </a:lnTo>
                <a:lnTo>
                  <a:pt x="1743" y="204"/>
                </a:lnTo>
                <a:lnTo>
                  <a:pt x="1880" y="265"/>
                </a:lnTo>
                <a:lnTo>
                  <a:pt x="2014" y="335"/>
                </a:lnTo>
                <a:lnTo>
                  <a:pt x="2145" y="411"/>
                </a:lnTo>
                <a:lnTo>
                  <a:pt x="2272" y="495"/>
                </a:lnTo>
                <a:lnTo>
                  <a:pt x="2395" y="586"/>
                </a:lnTo>
                <a:lnTo>
                  <a:pt x="2514" y="684"/>
                </a:lnTo>
                <a:lnTo>
                  <a:pt x="2629" y="789"/>
                </a:lnTo>
                <a:lnTo>
                  <a:pt x="2738" y="900"/>
                </a:lnTo>
                <a:lnTo>
                  <a:pt x="2842" y="1017"/>
                </a:lnTo>
                <a:lnTo>
                  <a:pt x="2941" y="1139"/>
                </a:lnTo>
                <a:lnTo>
                  <a:pt x="3035" y="1267"/>
                </a:lnTo>
                <a:lnTo>
                  <a:pt x="3122" y="1401"/>
                </a:lnTo>
                <a:lnTo>
                  <a:pt x="3203" y="1539"/>
                </a:lnTo>
                <a:lnTo>
                  <a:pt x="3278" y="1681"/>
                </a:lnTo>
                <a:lnTo>
                  <a:pt x="3346" y="1828"/>
                </a:lnTo>
                <a:lnTo>
                  <a:pt x="3408" y="1978"/>
                </a:lnTo>
                <a:lnTo>
                  <a:pt x="3463" y="2132"/>
                </a:lnTo>
                <a:lnTo>
                  <a:pt x="3510" y="2288"/>
                </a:lnTo>
                <a:lnTo>
                  <a:pt x="3551" y="2447"/>
                </a:lnTo>
                <a:lnTo>
                  <a:pt x="3584" y="2608"/>
                </a:lnTo>
                <a:lnTo>
                  <a:pt x="3610" y="2771"/>
                </a:lnTo>
                <a:lnTo>
                  <a:pt x="3629" y="2935"/>
                </a:lnTo>
                <a:lnTo>
                  <a:pt x="3640" y="3100"/>
                </a:lnTo>
                <a:lnTo>
                  <a:pt x="3644" y="3265"/>
                </a:lnTo>
                <a:lnTo>
                  <a:pt x="4373" y="3265"/>
                </a:lnTo>
                <a:lnTo>
                  <a:pt x="2928" y="4883"/>
                </a:lnTo>
                <a:lnTo>
                  <a:pt x="1484" y="3265"/>
                </a:lnTo>
                <a:lnTo>
                  <a:pt x="2213" y="3265"/>
                </a:lnTo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71" name="Forme libre : forme 370"/>
          <p:cNvSpPr/>
          <p:nvPr/>
        </p:nvSpPr>
        <p:spPr>
          <a:xfrm>
            <a:off x="72000" y="6660000"/>
            <a:ext cx="9900000" cy="720000"/>
          </a:xfrm>
          <a:custGeom>
            <a:avLst/>
            <a:gdLst/>
            <a:ahLst/>
            <a:cxnLst/>
            <a:rect l="0" t="0" r="r" b="b"/>
            <a:pathLst>
              <a:path w="275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27167" y="2001"/>
                </a:lnTo>
                <a:lnTo>
                  <a:pt x="27168" y="2001"/>
                </a:lnTo>
                <a:cubicBezTo>
                  <a:pt x="27226" y="2001"/>
                  <a:pt x="27284" y="1986"/>
                  <a:pt x="27334" y="1956"/>
                </a:cubicBezTo>
                <a:cubicBezTo>
                  <a:pt x="27385" y="1927"/>
                  <a:pt x="27427" y="1885"/>
                  <a:pt x="27456" y="1834"/>
                </a:cubicBezTo>
                <a:cubicBezTo>
                  <a:pt x="27486" y="1784"/>
                  <a:pt x="27501" y="1726"/>
                  <a:pt x="27501" y="1668"/>
                </a:cubicBezTo>
                <a:lnTo>
                  <a:pt x="27501" y="333"/>
                </a:lnTo>
                <a:lnTo>
                  <a:pt x="27501" y="334"/>
                </a:lnTo>
                <a:lnTo>
                  <a:pt x="27501" y="334"/>
                </a:lnTo>
                <a:cubicBezTo>
                  <a:pt x="27501" y="275"/>
                  <a:pt x="27486" y="217"/>
                  <a:pt x="27456" y="167"/>
                </a:cubicBezTo>
                <a:cubicBezTo>
                  <a:pt x="27427" y="116"/>
                  <a:pt x="27385" y="74"/>
                  <a:pt x="27334" y="45"/>
                </a:cubicBezTo>
                <a:cubicBezTo>
                  <a:pt x="27284" y="15"/>
                  <a:pt x="27226" y="0"/>
                  <a:pt x="27168" y="0"/>
                </a:cubicBezTo>
                <a:lnTo>
                  <a:pt x="333" y="0"/>
                </a:ln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0" strike="noStrike" spc="-1">
                <a:latin typeface="Arial"/>
              </a:rPr>
              <a:t>«</a:t>
            </a:r>
            <a:r>
              <a:rPr lang="fr-FR" sz="2200" b="0" i="1" strike="noStrike" spc="-1">
                <a:latin typeface="Arial"/>
              </a:rPr>
              <a:t> Devise du LHC </a:t>
            </a:r>
            <a:r>
              <a:rPr lang="fr-FR" sz="2200" b="0" strike="noStrike" spc="-1">
                <a:latin typeface="Arial"/>
              </a:rPr>
              <a:t>» : </a:t>
            </a:r>
          </a:p>
          <a:p>
            <a:pPr algn="ctr">
              <a:buNone/>
            </a:pPr>
            <a:r>
              <a:rPr lang="fr-FR" sz="2200" b="1" strike="noStrike" spc="-1">
                <a:latin typeface="Arial"/>
              </a:rPr>
              <a:t>battre des records d'énergie pour produire des particules très massives !!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3C00F6B-B10D-47DF-B63D-25D8F257CEBB}" type="slidenum">
              <a:rPr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Forme libre : forme 371"/>
          <p:cNvSpPr/>
          <p:nvPr/>
        </p:nvSpPr>
        <p:spPr>
          <a:xfrm>
            <a:off x="179640" y="10800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Le CERN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373" name="Content Placeholder 11"/>
          <p:cNvPicPr/>
          <p:nvPr/>
        </p:nvPicPr>
        <p:blipFill>
          <a:blip r:embed="rId2"/>
          <a:stretch/>
        </p:blipFill>
        <p:spPr>
          <a:xfrm>
            <a:off x="6958800" y="943200"/>
            <a:ext cx="1681200" cy="1576800"/>
          </a:xfrm>
          <a:prstGeom prst="rect">
            <a:avLst/>
          </a:prstGeom>
          <a:ln w="9360">
            <a:noFill/>
          </a:ln>
        </p:spPr>
      </p:pic>
      <p:sp>
        <p:nvSpPr>
          <p:cNvPr id="374" name="Text Box 21"/>
          <p:cNvSpPr/>
          <p:nvPr/>
        </p:nvSpPr>
        <p:spPr>
          <a:xfrm>
            <a:off x="540000" y="1064160"/>
            <a:ext cx="4930920" cy="10958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Le plus grand laboratoire au monde</a:t>
            </a:r>
            <a:endParaRPr lang="fr-FR" sz="2200" b="0" strike="noStrike" spc="-1">
              <a:latin typeface="Arial"/>
            </a:endParaRPr>
          </a:p>
          <a:p>
            <a:r>
              <a:rPr lang="fr-FR" sz="2200" b="0" strike="noStrike" spc="-1">
                <a:solidFill>
                  <a:srgbClr val="000000"/>
                </a:solidFill>
                <a:latin typeface="Arial"/>
              </a:rPr>
              <a:t>        - 100 nationalités.</a:t>
            </a:r>
            <a:endParaRPr lang="fr-FR" sz="2200" b="0" strike="noStrike" spc="-1">
              <a:latin typeface="Arial"/>
            </a:endParaRPr>
          </a:p>
          <a:p>
            <a:r>
              <a:rPr lang="fr-FR" sz="2200" b="0" strike="noStrike" spc="-1">
                <a:solidFill>
                  <a:srgbClr val="000000"/>
                </a:solidFill>
                <a:latin typeface="Arial"/>
              </a:rPr>
              <a:t>        - 10 000 scientifiques.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375" name="Image 374"/>
          <p:cNvPicPr/>
          <p:nvPr/>
        </p:nvPicPr>
        <p:blipFill>
          <a:blip r:embed="rId3"/>
          <a:srcRect t="10046" b="20092"/>
          <a:stretch/>
        </p:blipFill>
        <p:spPr>
          <a:xfrm>
            <a:off x="720000" y="2160000"/>
            <a:ext cx="4500000" cy="2248920"/>
          </a:xfrm>
          <a:prstGeom prst="rect">
            <a:avLst/>
          </a:prstGeom>
          <a:ln w="0">
            <a:noFill/>
          </a:ln>
        </p:spPr>
      </p:pic>
      <p:sp>
        <p:nvSpPr>
          <p:cNvPr id="376" name="ZoneTexte 375"/>
          <p:cNvSpPr txBox="1"/>
          <p:nvPr/>
        </p:nvSpPr>
        <p:spPr>
          <a:xfrm>
            <a:off x="5400000" y="2704680"/>
            <a:ext cx="4680000" cy="71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2200" b="0" strike="noStrike" spc="-1">
                <a:latin typeface="Arial"/>
              </a:rPr>
              <a:t>Situé sur la frontière franco-suisse, près de Genève</a:t>
            </a:r>
          </a:p>
        </p:txBody>
      </p:sp>
      <p:grpSp>
        <p:nvGrpSpPr>
          <p:cNvPr id="377" name="Groupe 376"/>
          <p:cNvGrpSpPr/>
          <p:nvPr/>
        </p:nvGrpSpPr>
        <p:grpSpPr>
          <a:xfrm>
            <a:off x="6645240" y="3326760"/>
            <a:ext cx="3290400" cy="4124880"/>
            <a:chOff x="6645240" y="3326760"/>
            <a:chExt cx="3290400" cy="4124880"/>
          </a:xfrm>
        </p:grpSpPr>
        <p:grpSp>
          <p:nvGrpSpPr>
            <p:cNvPr id="378" name="Groupe 377"/>
            <p:cNvGrpSpPr/>
            <p:nvPr/>
          </p:nvGrpSpPr>
          <p:grpSpPr>
            <a:xfrm>
              <a:off x="6732000" y="3326760"/>
              <a:ext cx="3203640" cy="4124880"/>
              <a:chOff x="6732000" y="3326760"/>
              <a:chExt cx="3203640" cy="4124880"/>
            </a:xfrm>
          </p:grpSpPr>
          <p:pic>
            <p:nvPicPr>
              <p:cNvPr id="379" name="Image 378"/>
              <p:cNvPicPr/>
              <p:nvPr/>
            </p:nvPicPr>
            <p:blipFill>
              <a:blip r:embed="rId4"/>
              <a:stretch/>
            </p:blipFill>
            <p:spPr>
              <a:xfrm>
                <a:off x="7920000" y="6371640"/>
                <a:ext cx="1688400" cy="10800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80" name="Forme libre : forme 379"/>
              <p:cNvSpPr/>
              <p:nvPr/>
            </p:nvSpPr>
            <p:spPr>
              <a:xfrm>
                <a:off x="6732000" y="3420000"/>
                <a:ext cx="3203640" cy="3959640"/>
              </a:xfrm>
              <a:custGeom>
                <a:avLst/>
                <a:gdLst/>
                <a:ahLst/>
                <a:cxnLst/>
                <a:rect l="0" t="0" r="r" b="b"/>
                <a:pathLst>
                  <a:path w="8901" h="11001">
                    <a:moveTo>
                      <a:pt x="1483" y="0"/>
                    </a:moveTo>
                    <a:lnTo>
                      <a:pt x="1483" y="0"/>
                    </a:lnTo>
                    <a:cubicBezTo>
                      <a:pt x="1223" y="0"/>
                      <a:pt x="967" y="69"/>
                      <a:pt x="742" y="199"/>
                    </a:cubicBezTo>
                    <a:cubicBezTo>
                      <a:pt x="516" y="329"/>
                      <a:pt x="329" y="516"/>
                      <a:pt x="199" y="742"/>
                    </a:cubicBezTo>
                    <a:cubicBezTo>
                      <a:pt x="69" y="967"/>
                      <a:pt x="0" y="1223"/>
                      <a:pt x="0" y="1483"/>
                    </a:cubicBezTo>
                    <a:lnTo>
                      <a:pt x="0" y="9516"/>
                    </a:lnTo>
                    <a:lnTo>
                      <a:pt x="0" y="9517"/>
                    </a:lnTo>
                    <a:cubicBezTo>
                      <a:pt x="0" y="9777"/>
                      <a:pt x="69" y="10033"/>
                      <a:pt x="199" y="10258"/>
                    </a:cubicBezTo>
                    <a:cubicBezTo>
                      <a:pt x="329" y="10484"/>
                      <a:pt x="516" y="10671"/>
                      <a:pt x="742" y="10801"/>
                    </a:cubicBezTo>
                    <a:cubicBezTo>
                      <a:pt x="967" y="10931"/>
                      <a:pt x="1223" y="11000"/>
                      <a:pt x="1483" y="11000"/>
                    </a:cubicBezTo>
                    <a:lnTo>
                      <a:pt x="7416" y="11000"/>
                    </a:lnTo>
                    <a:lnTo>
                      <a:pt x="7417" y="11000"/>
                    </a:lnTo>
                    <a:cubicBezTo>
                      <a:pt x="7677" y="11000"/>
                      <a:pt x="7933" y="10931"/>
                      <a:pt x="8158" y="10801"/>
                    </a:cubicBezTo>
                    <a:cubicBezTo>
                      <a:pt x="8384" y="10671"/>
                      <a:pt x="8571" y="10484"/>
                      <a:pt x="8701" y="10258"/>
                    </a:cubicBezTo>
                    <a:cubicBezTo>
                      <a:pt x="8831" y="10033"/>
                      <a:pt x="8900" y="9777"/>
                      <a:pt x="8900" y="9517"/>
                    </a:cubicBezTo>
                    <a:lnTo>
                      <a:pt x="8900" y="1483"/>
                    </a:lnTo>
                    <a:lnTo>
                      <a:pt x="8900" y="1483"/>
                    </a:lnTo>
                    <a:lnTo>
                      <a:pt x="8900" y="1483"/>
                    </a:lnTo>
                    <a:cubicBezTo>
                      <a:pt x="8900" y="1223"/>
                      <a:pt x="8831" y="967"/>
                      <a:pt x="8701" y="742"/>
                    </a:cubicBezTo>
                    <a:cubicBezTo>
                      <a:pt x="8571" y="516"/>
                      <a:pt x="8384" y="329"/>
                      <a:pt x="8158" y="199"/>
                    </a:cubicBezTo>
                    <a:cubicBezTo>
                      <a:pt x="7933" y="69"/>
                      <a:pt x="7677" y="0"/>
                      <a:pt x="7417" y="0"/>
                    </a:cubicBezTo>
                    <a:lnTo>
                      <a:pt x="1483" y="0"/>
                    </a:lnTo>
                  </a:path>
                </a:pathLst>
              </a:custGeom>
              <a:solidFill>
                <a:srgbClr val="FFFFCC"/>
              </a:solidFill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5000" rIns="90000" bIns="45000" anchor="ctr">
                <a:noAutofit/>
              </a:bodyPr>
              <a:lstStyle/>
              <a:p>
                <a:pPr algn="ctr">
                  <a:buNone/>
                </a:pPr>
                <a:r>
                  <a:rPr lang="fr-FR" sz="2200" b="1" strike="noStrike" spc="-1">
                    <a:latin typeface="Arial"/>
                  </a:rPr>
                  <a:t>Applications</a:t>
                </a:r>
                <a:endParaRPr lang="fr-FR" sz="22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22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  <a:p>
                <a:pPr algn="ctr">
                  <a:buNone/>
                </a:pPr>
                <a:endParaRPr lang="fr-FR" sz="1800" b="0" strike="noStrike" spc="-1">
                  <a:latin typeface="Arial"/>
                </a:endParaRPr>
              </a:p>
            </p:txBody>
          </p:sp>
          <p:pic>
            <p:nvPicPr>
              <p:cNvPr id="381" name="Image 380"/>
              <p:cNvPicPr/>
              <p:nvPr/>
            </p:nvPicPr>
            <p:blipFill>
              <a:blip r:embed="rId4"/>
              <a:stretch/>
            </p:blipFill>
            <p:spPr>
              <a:xfrm>
                <a:off x="7560000" y="3960000"/>
                <a:ext cx="1688400" cy="10800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382" name="Image 381"/>
              <p:cNvPicPr/>
              <p:nvPr/>
            </p:nvPicPr>
            <p:blipFill>
              <a:blip r:embed="rId5"/>
              <a:stretch/>
            </p:blipFill>
            <p:spPr>
              <a:xfrm>
                <a:off x="7920000" y="5184000"/>
                <a:ext cx="1362600" cy="204840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383" name="ZoneTexte 382"/>
              <p:cNvSpPr txBox="1"/>
              <p:nvPr/>
            </p:nvSpPr>
            <p:spPr>
              <a:xfrm rot="18000000">
                <a:off x="6503400" y="3941280"/>
                <a:ext cx="1620000" cy="34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fr-FR" sz="1800" b="1" strike="noStrike" spc="-1">
                    <a:solidFill>
                      <a:srgbClr val="FF0000"/>
                    </a:solidFill>
                    <a:latin typeface="Arial"/>
                  </a:rPr>
                  <a:t>web</a:t>
                </a:r>
                <a:endParaRPr lang="fr-FR" sz="1800" b="0" strike="noStrike" spc="-1">
                  <a:latin typeface="Arial"/>
                </a:endParaRPr>
              </a:p>
            </p:txBody>
          </p:sp>
        </p:grpSp>
        <p:sp>
          <p:nvSpPr>
            <p:cNvPr id="384" name="ZoneTexte 383"/>
            <p:cNvSpPr txBox="1"/>
            <p:nvPr/>
          </p:nvSpPr>
          <p:spPr>
            <a:xfrm rot="18000000">
              <a:off x="6283440" y="5723640"/>
              <a:ext cx="204696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1" strike="noStrike" spc="-1">
                  <a:solidFill>
                    <a:srgbClr val="FF0000"/>
                  </a:solidFill>
                  <a:latin typeface="Arial"/>
                </a:rPr>
                <a:t>hadronthérapie</a:t>
              </a:r>
              <a:endParaRPr lang="fr-FR" sz="1800" b="0" strike="noStrike" spc="-1">
                <a:latin typeface="Arial"/>
              </a:endParaRPr>
            </a:p>
          </p:txBody>
        </p:sp>
      </p:grpSp>
      <p:grpSp>
        <p:nvGrpSpPr>
          <p:cNvPr id="385" name="Groupe 384"/>
          <p:cNvGrpSpPr/>
          <p:nvPr/>
        </p:nvGrpSpPr>
        <p:grpSpPr>
          <a:xfrm>
            <a:off x="216000" y="4500000"/>
            <a:ext cx="3060000" cy="2880000"/>
            <a:chOff x="216000" y="4500000"/>
            <a:chExt cx="3060000" cy="2880000"/>
          </a:xfrm>
        </p:grpSpPr>
        <p:sp>
          <p:nvSpPr>
            <p:cNvPr id="386" name="Forme libre : forme 385"/>
            <p:cNvSpPr/>
            <p:nvPr/>
          </p:nvSpPr>
          <p:spPr>
            <a:xfrm>
              <a:off x="216000" y="4500000"/>
              <a:ext cx="3060000" cy="2880000"/>
            </a:xfrm>
            <a:custGeom>
              <a:avLst/>
              <a:gdLst/>
              <a:ahLst/>
              <a:cxnLst/>
              <a:rect l="0" t="0" r="r" b="b"/>
              <a:pathLst>
                <a:path w="8502" h="8002">
                  <a:moveTo>
                    <a:pt x="1333" y="0"/>
                  </a:moveTo>
                  <a:lnTo>
                    <a:pt x="1333" y="0"/>
                  </a:lnTo>
                  <a:cubicBezTo>
                    <a:pt x="1099" y="0"/>
                    <a:pt x="869" y="62"/>
                    <a:pt x="667" y="179"/>
                  </a:cubicBezTo>
                  <a:cubicBezTo>
                    <a:pt x="464" y="296"/>
                    <a:pt x="296" y="464"/>
                    <a:pt x="179" y="667"/>
                  </a:cubicBezTo>
                  <a:cubicBezTo>
                    <a:pt x="62" y="869"/>
                    <a:pt x="0" y="1099"/>
                    <a:pt x="0" y="1334"/>
                  </a:cubicBezTo>
                  <a:lnTo>
                    <a:pt x="0" y="6667"/>
                  </a:lnTo>
                  <a:lnTo>
                    <a:pt x="0" y="6668"/>
                  </a:lnTo>
                  <a:cubicBezTo>
                    <a:pt x="0" y="6902"/>
                    <a:pt x="62" y="7132"/>
                    <a:pt x="179" y="7334"/>
                  </a:cubicBezTo>
                  <a:cubicBezTo>
                    <a:pt x="296" y="7537"/>
                    <a:pt x="464" y="7705"/>
                    <a:pt x="667" y="7822"/>
                  </a:cubicBezTo>
                  <a:cubicBezTo>
                    <a:pt x="869" y="7939"/>
                    <a:pt x="1099" y="8001"/>
                    <a:pt x="1334" y="8001"/>
                  </a:cubicBezTo>
                  <a:lnTo>
                    <a:pt x="7167" y="8001"/>
                  </a:lnTo>
                  <a:lnTo>
                    <a:pt x="7168" y="8001"/>
                  </a:lnTo>
                  <a:cubicBezTo>
                    <a:pt x="7402" y="8001"/>
                    <a:pt x="7632" y="7939"/>
                    <a:pt x="7834" y="7822"/>
                  </a:cubicBezTo>
                  <a:cubicBezTo>
                    <a:pt x="8037" y="7705"/>
                    <a:pt x="8205" y="7537"/>
                    <a:pt x="8322" y="7334"/>
                  </a:cubicBezTo>
                  <a:cubicBezTo>
                    <a:pt x="8439" y="7132"/>
                    <a:pt x="8501" y="6902"/>
                    <a:pt x="8501" y="6668"/>
                  </a:cubicBezTo>
                  <a:lnTo>
                    <a:pt x="8501" y="1333"/>
                  </a:lnTo>
                  <a:lnTo>
                    <a:pt x="8501" y="1334"/>
                  </a:lnTo>
                  <a:lnTo>
                    <a:pt x="8501" y="1334"/>
                  </a:lnTo>
                  <a:cubicBezTo>
                    <a:pt x="8501" y="1099"/>
                    <a:pt x="8439" y="869"/>
                    <a:pt x="8322" y="667"/>
                  </a:cubicBezTo>
                  <a:cubicBezTo>
                    <a:pt x="8205" y="464"/>
                    <a:pt x="8037" y="296"/>
                    <a:pt x="7834" y="179"/>
                  </a:cubicBezTo>
                  <a:cubicBezTo>
                    <a:pt x="7632" y="62"/>
                    <a:pt x="7402" y="0"/>
                    <a:pt x="7168" y="0"/>
                  </a:cubicBezTo>
                  <a:lnTo>
                    <a:pt x="1333" y="0"/>
                  </a:lnTo>
                </a:path>
              </a:pathLst>
            </a:custGeom>
            <a:solidFill>
              <a:srgbClr val="FFFFCC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fr-FR" sz="2200" b="1" strike="noStrike" spc="-1">
                  <a:latin typeface="Arial"/>
                </a:rPr>
                <a:t>Découvertes</a:t>
              </a:r>
              <a:endParaRPr lang="fr-FR" sz="2200" b="0" strike="noStrike" spc="-1">
                <a:latin typeface="Arial"/>
              </a:endParaRPr>
            </a:p>
            <a:p>
              <a:pPr algn="ctr">
                <a:buNone/>
              </a:pPr>
              <a:endParaRPr lang="fr-FR" sz="22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</p:txBody>
        </p:sp>
        <p:pic>
          <p:nvPicPr>
            <p:cNvPr id="387" name="Image 386"/>
            <p:cNvPicPr/>
            <p:nvPr/>
          </p:nvPicPr>
          <p:blipFill>
            <a:blip r:embed="rId6"/>
            <a:stretch/>
          </p:blipFill>
          <p:spPr>
            <a:xfrm>
              <a:off x="397800" y="4967280"/>
              <a:ext cx="2734200" cy="23407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88" name="Groupe 387"/>
          <p:cNvGrpSpPr/>
          <p:nvPr/>
        </p:nvGrpSpPr>
        <p:grpSpPr>
          <a:xfrm>
            <a:off x="3527640" y="4500000"/>
            <a:ext cx="3060360" cy="2880000"/>
            <a:chOff x="3527640" y="4500000"/>
            <a:chExt cx="3060360" cy="2880000"/>
          </a:xfrm>
        </p:grpSpPr>
        <p:sp>
          <p:nvSpPr>
            <p:cNvPr id="389" name="Forme libre : forme 388"/>
            <p:cNvSpPr/>
            <p:nvPr/>
          </p:nvSpPr>
          <p:spPr>
            <a:xfrm>
              <a:off x="3527640" y="4500000"/>
              <a:ext cx="3060000" cy="2879640"/>
            </a:xfrm>
            <a:custGeom>
              <a:avLst/>
              <a:gdLst/>
              <a:ahLst/>
              <a:cxnLst/>
              <a:rect l="0" t="0" r="r" b="b"/>
              <a:pathLst>
                <a:path w="8502" h="8001">
                  <a:moveTo>
                    <a:pt x="1333" y="0"/>
                  </a:moveTo>
                  <a:lnTo>
                    <a:pt x="1333" y="0"/>
                  </a:lnTo>
                  <a:cubicBezTo>
                    <a:pt x="1099" y="0"/>
                    <a:pt x="869" y="62"/>
                    <a:pt x="667" y="179"/>
                  </a:cubicBezTo>
                  <a:cubicBezTo>
                    <a:pt x="464" y="296"/>
                    <a:pt x="296" y="464"/>
                    <a:pt x="179" y="667"/>
                  </a:cubicBezTo>
                  <a:cubicBezTo>
                    <a:pt x="62" y="869"/>
                    <a:pt x="0" y="1099"/>
                    <a:pt x="0" y="1333"/>
                  </a:cubicBezTo>
                  <a:lnTo>
                    <a:pt x="0" y="6666"/>
                  </a:lnTo>
                  <a:lnTo>
                    <a:pt x="0" y="6667"/>
                  </a:lnTo>
                  <a:cubicBezTo>
                    <a:pt x="0" y="6901"/>
                    <a:pt x="62" y="7131"/>
                    <a:pt x="179" y="7333"/>
                  </a:cubicBezTo>
                  <a:cubicBezTo>
                    <a:pt x="296" y="7536"/>
                    <a:pt x="464" y="7704"/>
                    <a:pt x="667" y="7821"/>
                  </a:cubicBezTo>
                  <a:cubicBezTo>
                    <a:pt x="869" y="7938"/>
                    <a:pt x="1099" y="8000"/>
                    <a:pt x="1333" y="8000"/>
                  </a:cubicBezTo>
                  <a:lnTo>
                    <a:pt x="7167" y="8000"/>
                  </a:lnTo>
                  <a:lnTo>
                    <a:pt x="7168" y="8000"/>
                  </a:lnTo>
                  <a:cubicBezTo>
                    <a:pt x="7402" y="8000"/>
                    <a:pt x="7632" y="7938"/>
                    <a:pt x="7834" y="7821"/>
                  </a:cubicBezTo>
                  <a:cubicBezTo>
                    <a:pt x="8037" y="7704"/>
                    <a:pt x="8205" y="7536"/>
                    <a:pt x="8322" y="7333"/>
                  </a:cubicBezTo>
                  <a:cubicBezTo>
                    <a:pt x="8439" y="7131"/>
                    <a:pt x="8501" y="6901"/>
                    <a:pt x="8501" y="6667"/>
                  </a:cubicBezTo>
                  <a:lnTo>
                    <a:pt x="8501" y="1333"/>
                  </a:lnTo>
                  <a:lnTo>
                    <a:pt x="8501" y="1333"/>
                  </a:lnTo>
                  <a:lnTo>
                    <a:pt x="8501" y="1333"/>
                  </a:lnTo>
                  <a:cubicBezTo>
                    <a:pt x="8501" y="1099"/>
                    <a:pt x="8439" y="869"/>
                    <a:pt x="8322" y="667"/>
                  </a:cubicBezTo>
                  <a:cubicBezTo>
                    <a:pt x="8205" y="464"/>
                    <a:pt x="8037" y="296"/>
                    <a:pt x="7834" y="179"/>
                  </a:cubicBezTo>
                  <a:cubicBezTo>
                    <a:pt x="7632" y="62"/>
                    <a:pt x="7402" y="0"/>
                    <a:pt x="7168" y="0"/>
                  </a:cubicBezTo>
                  <a:lnTo>
                    <a:pt x="1333" y="0"/>
                  </a:lnTo>
                </a:path>
              </a:pathLst>
            </a:custGeom>
            <a:solidFill>
              <a:srgbClr val="FFFFCC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fr-FR" sz="2200" b="1" strike="noStrike" spc="-1">
                  <a:latin typeface="Arial"/>
                </a:rPr>
                <a:t>Prix Nobel</a:t>
              </a:r>
              <a:endParaRPr lang="fr-FR" sz="2200" b="0" strike="noStrike" spc="-1">
                <a:latin typeface="Arial"/>
              </a:endParaRPr>
            </a:p>
            <a:p>
              <a:pPr algn="ctr">
                <a:buNone/>
              </a:pPr>
              <a:endParaRPr lang="fr-FR" sz="22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  <a:p>
              <a:pPr algn="ctr">
                <a:buNone/>
              </a:pPr>
              <a:endParaRPr lang="fr-FR" sz="1800" b="0" strike="noStrike" spc="-1">
                <a:latin typeface="Arial"/>
              </a:endParaRPr>
            </a:p>
          </p:txBody>
        </p:sp>
        <p:pic>
          <p:nvPicPr>
            <p:cNvPr id="390" name="Image 389"/>
            <p:cNvPicPr/>
            <p:nvPr/>
          </p:nvPicPr>
          <p:blipFill>
            <a:blip r:embed="rId7"/>
            <a:srcRect t="5220" b="10458"/>
            <a:stretch/>
          </p:blipFill>
          <p:spPr>
            <a:xfrm>
              <a:off x="3559320" y="4941000"/>
              <a:ext cx="3028680" cy="1618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1" name="Image 390"/>
            <p:cNvPicPr/>
            <p:nvPr/>
          </p:nvPicPr>
          <p:blipFill>
            <a:blip r:embed="rId8"/>
            <a:stretch/>
          </p:blipFill>
          <p:spPr>
            <a:xfrm>
              <a:off x="4284000" y="6557040"/>
              <a:ext cx="1454040" cy="822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987074-3836-4D17-B71D-78CBE9B5F822}" type="slidenum">
              <a:rPr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Forme libre : forme 391"/>
          <p:cNvSpPr/>
          <p:nvPr/>
        </p:nvSpPr>
        <p:spPr>
          <a:xfrm>
            <a:off x="179640" y="10800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4000" b="1" strike="noStrike" spc="-1">
                <a:solidFill>
                  <a:srgbClr val="FFFFFF"/>
                </a:solidFill>
                <a:latin typeface="Arial"/>
              </a:rPr>
              <a:t>Le LHC</a:t>
            </a:r>
            <a:endParaRPr lang="fr-FR" sz="4000" b="1" strike="noStrike" spc="-1">
              <a:latin typeface="Arial"/>
            </a:endParaRPr>
          </a:p>
        </p:txBody>
      </p:sp>
      <p:sp>
        <p:nvSpPr>
          <p:cNvPr id="393" name="ZoneTexte 392"/>
          <p:cNvSpPr txBox="1"/>
          <p:nvPr/>
        </p:nvSpPr>
        <p:spPr>
          <a:xfrm>
            <a:off x="1628640" y="5823360"/>
            <a:ext cx="6759360" cy="1361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400" b="1" strike="noStrike" spc="-1">
                <a:solidFill>
                  <a:srgbClr val="800000"/>
                </a:solidFill>
                <a:latin typeface="Comic Sans MS"/>
              </a:rPr>
              <a:t>L</a:t>
            </a:r>
            <a:r>
              <a:rPr lang="fr-FR" sz="2400" b="1" strike="noStrike" spc="-1">
                <a:latin typeface="Comic Sans MS"/>
              </a:rPr>
              <a:t>arge :</a:t>
            </a:r>
            <a:r>
              <a:rPr lang="fr-FR" sz="2400" b="0" strike="noStrike" spc="-1">
                <a:latin typeface="Comic Sans MS"/>
              </a:rPr>
              <a:t>   anneau</a:t>
            </a:r>
            <a:r>
              <a:rPr lang="fr-FR" sz="2400" b="0" strike="noStrike" spc="-1">
                <a:latin typeface="Arial"/>
              </a:rPr>
              <a:t> de </a:t>
            </a:r>
            <a:r>
              <a:rPr lang="fr-FR" sz="2400" b="1" strike="noStrike" spc="-1">
                <a:solidFill>
                  <a:srgbClr val="FF0000"/>
                </a:solidFill>
                <a:latin typeface="Arial"/>
              </a:rPr>
              <a:t>27 km de circonférence</a:t>
            </a:r>
            <a:r>
              <a:rPr lang="fr-FR" sz="2400" b="0" strike="noStrike" spc="-1">
                <a:latin typeface="Arial"/>
              </a:rPr>
              <a:t> </a:t>
            </a:r>
          </a:p>
          <a:p>
            <a:r>
              <a:rPr lang="fr-FR" sz="2400" b="1" strike="noStrike" spc="-1">
                <a:solidFill>
                  <a:srgbClr val="800000"/>
                </a:solidFill>
                <a:latin typeface="Comic Sans MS"/>
              </a:rPr>
              <a:t>H</a:t>
            </a:r>
            <a:r>
              <a:rPr lang="fr-FR" sz="2400" b="1" strike="noStrike" spc="-1">
                <a:latin typeface="Comic Sans MS"/>
              </a:rPr>
              <a:t>adron</a:t>
            </a:r>
            <a:r>
              <a:rPr lang="fr-FR" sz="2400" b="0" strike="noStrike" spc="-1">
                <a:latin typeface="Comic Sans MS"/>
              </a:rPr>
              <a:t> :</a:t>
            </a:r>
            <a:r>
              <a:rPr lang="fr-FR" sz="2400" b="0" i="1" strike="noStrike" spc="-1">
                <a:latin typeface="Comic Sans MS"/>
              </a:rPr>
              <a:t> =</a:t>
            </a:r>
            <a:r>
              <a:rPr lang="fr-FR" sz="2400" b="0" strike="noStrike" spc="-1">
                <a:latin typeface="Arial"/>
              </a:rPr>
              <a:t> </a:t>
            </a:r>
            <a:r>
              <a:rPr lang="fr-FR" sz="2400" b="1" strike="noStrike" spc="-1">
                <a:solidFill>
                  <a:srgbClr val="FF0000"/>
                </a:solidFill>
                <a:latin typeface="Arial"/>
              </a:rPr>
              <a:t>protons</a:t>
            </a:r>
            <a:r>
              <a:rPr lang="fr-FR" sz="2400" b="0" strike="noStrike" spc="-1">
                <a:latin typeface="Arial"/>
              </a:rPr>
              <a:t> </a:t>
            </a:r>
          </a:p>
          <a:p>
            <a:r>
              <a:rPr lang="fr-FR" sz="2400" b="1" strike="noStrike" spc="-1">
                <a:solidFill>
                  <a:srgbClr val="800000"/>
                </a:solidFill>
                <a:latin typeface="Comic Sans MS"/>
              </a:rPr>
              <a:t>C</a:t>
            </a:r>
            <a:r>
              <a:rPr lang="fr-FR" sz="2400" b="1" strike="noStrike" spc="-1">
                <a:latin typeface="Comic Sans MS"/>
              </a:rPr>
              <a:t>ollider</a:t>
            </a:r>
            <a:r>
              <a:rPr lang="fr-FR" sz="2400" b="0" strike="noStrike" spc="-1">
                <a:latin typeface="Comic Sans MS"/>
              </a:rPr>
              <a:t> : </a:t>
            </a:r>
            <a:r>
              <a:rPr lang="fr-FR" sz="2400" b="0" strike="noStrike" spc="-1">
                <a:latin typeface="Arial"/>
              </a:rPr>
              <a:t>production de </a:t>
            </a:r>
            <a:r>
              <a:rPr lang="fr-FR" sz="2400" b="1" strike="noStrike" spc="-1">
                <a:solidFill>
                  <a:srgbClr val="FF0000"/>
                </a:solidFill>
                <a:latin typeface="Arial"/>
              </a:rPr>
              <a:t>collisions frontales</a:t>
            </a:r>
            <a:r>
              <a:rPr lang="fr-FR" sz="2400" b="0" strike="noStrike" spc="-1">
                <a:latin typeface="Arial"/>
              </a:rPr>
              <a:t> </a:t>
            </a:r>
          </a:p>
        </p:txBody>
      </p:sp>
      <p:pic>
        <p:nvPicPr>
          <p:cNvPr id="394" name="Picture 3"/>
          <p:cNvPicPr/>
          <p:nvPr/>
        </p:nvPicPr>
        <p:blipFill>
          <a:blip r:embed="rId2"/>
          <a:srcRect t="5021" b="10037"/>
          <a:stretch/>
        </p:blipFill>
        <p:spPr>
          <a:xfrm>
            <a:off x="1223640" y="1008360"/>
            <a:ext cx="7452000" cy="4752000"/>
          </a:xfrm>
          <a:prstGeom prst="rect">
            <a:avLst/>
          </a:prstGeom>
          <a:ln w="0">
            <a:noFill/>
          </a:ln>
        </p:spPr>
      </p:pic>
      <p:sp>
        <p:nvSpPr>
          <p:cNvPr id="395" name="Connecteur droit 394"/>
          <p:cNvSpPr/>
          <p:nvPr/>
        </p:nvSpPr>
        <p:spPr>
          <a:xfrm>
            <a:off x="1080000" y="3240000"/>
            <a:ext cx="0" cy="2340000"/>
          </a:xfrm>
          <a:prstGeom prst="line">
            <a:avLst/>
          </a:prstGeom>
          <a:ln w="0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96" name="ZoneTexte 395"/>
          <p:cNvSpPr txBox="1"/>
          <p:nvPr/>
        </p:nvSpPr>
        <p:spPr>
          <a:xfrm>
            <a:off x="180000" y="4320000"/>
            <a:ext cx="90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latin typeface="Arial"/>
              </a:rPr>
              <a:t>100 m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3712EED-1DA7-4499-8DCE-67D6F7A6A4E5}" type="slidenum">
              <a:rPr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Forme libre : forme 396"/>
          <p:cNvSpPr/>
          <p:nvPr/>
        </p:nvSpPr>
        <p:spPr>
          <a:xfrm>
            <a:off x="174960" y="10332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Une collision au LHC ...</a:t>
            </a:r>
            <a:endParaRPr lang="fr-FR" sz="3600" b="1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9529D03-D762-473A-9069-EEAC26C9F950}" type="slidenum">
              <a:rPr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 397"/>
          <p:cNvSpPr/>
          <p:nvPr/>
        </p:nvSpPr>
        <p:spPr>
          <a:xfrm>
            <a:off x="-7200" y="370080"/>
            <a:ext cx="10087200" cy="674316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99" name="ZoneTexte 398"/>
          <p:cNvSpPr txBox="1"/>
          <p:nvPr/>
        </p:nvSpPr>
        <p:spPr>
          <a:xfrm>
            <a:off x="108720" y="545760"/>
            <a:ext cx="9900000" cy="65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1" u="sng" strike="noStrike" spc="-1">
                <a:solidFill>
                  <a:srgbClr val="FFFFFF"/>
                </a:solidFill>
                <a:uFillTx/>
                <a:latin typeface="Arial"/>
              </a:rPr>
              <a:t>Partie 2 :</a:t>
            </a:r>
            <a:r>
              <a:rPr lang="fr-FR" sz="4000" b="1" strike="noStrike" spc="-1">
                <a:solidFill>
                  <a:srgbClr val="FFFFFF"/>
                </a:solidFill>
                <a:latin typeface="Arial"/>
              </a:rPr>
              <a:t> … à la détection de particules</a:t>
            </a:r>
            <a:endParaRPr lang="fr-FR" sz="4000" b="0" strike="noStrike" spc="-1">
              <a:latin typeface="Arial"/>
            </a:endParaRPr>
          </a:p>
        </p:txBody>
      </p:sp>
      <p:pic>
        <p:nvPicPr>
          <p:cNvPr id="400" name="Image 399"/>
          <p:cNvPicPr/>
          <p:nvPr/>
        </p:nvPicPr>
        <p:blipFill>
          <a:blip r:embed="rId2"/>
          <a:stretch/>
        </p:blipFill>
        <p:spPr>
          <a:xfrm>
            <a:off x="-6840" y="1073520"/>
            <a:ext cx="10115640" cy="607140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A2462FE-1D7B-4442-890B-74CE136BE044}" type="slidenum">
              <a:rPr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Image 400"/>
          <p:cNvPicPr/>
          <p:nvPr/>
        </p:nvPicPr>
        <p:blipFill>
          <a:blip r:embed="rId2"/>
          <a:stretch/>
        </p:blipFill>
        <p:spPr>
          <a:xfrm>
            <a:off x="720" y="1080360"/>
            <a:ext cx="10079640" cy="6309720"/>
          </a:xfrm>
          <a:prstGeom prst="rect">
            <a:avLst/>
          </a:prstGeom>
          <a:ln w="0">
            <a:noFill/>
          </a:ln>
        </p:spPr>
      </p:pic>
      <p:sp>
        <p:nvSpPr>
          <p:cNvPr id="402" name="Forme libre : forme 401"/>
          <p:cNvSpPr/>
          <p:nvPr/>
        </p:nvSpPr>
        <p:spPr>
          <a:xfrm>
            <a:off x="179640" y="10800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Détecter les particules créées par le LHC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403" name="Image 402"/>
          <p:cNvPicPr/>
          <p:nvPr/>
        </p:nvPicPr>
        <p:blipFill>
          <a:blip r:embed="rId3"/>
          <a:stretch/>
        </p:blipFill>
        <p:spPr>
          <a:xfrm rot="622800">
            <a:off x="3861360" y="4051800"/>
            <a:ext cx="1780200" cy="1334880"/>
          </a:xfrm>
          <a:prstGeom prst="rect">
            <a:avLst/>
          </a:prstGeom>
          <a:ln w="0">
            <a:noFill/>
          </a:ln>
        </p:spPr>
      </p:pic>
      <p:pic>
        <p:nvPicPr>
          <p:cNvPr id="404" name="Image 403"/>
          <p:cNvPicPr/>
          <p:nvPr/>
        </p:nvPicPr>
        <p:blipFill>
          <a:blip r:embed="rId4"/>
          <a:srcRect l="10123"/>
          <a:stretch/>
        </p:blipFill>
        <p:spPr>
          <a:xfrm>
            <a:off x="4245120" y="5772240"/>
            <a:ext cx="2348640" cy="1352160"/>
          </a:xfrm>
          <a:prstGeom prst="rect">
            <a:avLst/>
          </a:prstGeom>
          <a:ln w="0">
            <a:noFill/>
          </a:ln>
        </p:spPr>
      </p:pic>
      <p:pic>
        <p:nvPicPr>
          <p:cNvPr id="405" name="Image 404"/>
          <p:cNvPicPr/>
          <p:nvPr/>
        </p:nvPicPr>
        <p:blipFill>
          <a:blip r:embed="rId5"/>
          <a:stretch/>
        </p:blipFill>
        <p:spPr>
          <a:xfrm>
            <a:off x="1410120" y="4929480"/>
            <a:ext cx="1961640" cy="1437840"/>
          </a:xfrm>
          <a:prstGeom prst="rect">
            <a:avLst/>
          </a:prstGeom>
          <a:ln w="0">
            <a:noFill/>
          </a:ln>
        </p:spPr>
      </p:pic>
      <p:pic>
        <p:nvPicPr>
          <p:cNvPr id="406" name="Image 405"/>
          <p:cNvPicPr/>
          <p:nvPr/>
        </p:nvPicPr>
        <p:blipFill>
          <a:blip r:embed="rId6"/>
          <a:stretch/>
        </p:blipFill>
        <p:spPr>
          <a:xfrm>
            <a:off x="6810480" y="4636080"/>
            <a:ext cx="1724040" cy="1521720"/>
          </a:xfrm>
          <a:prstGeom prst="rect">
            <a:avLst/>
          </a:prstGeom>
          <a:ln w="0">
            <a:noFill/>
          </a:ln>
        </p:spPr>
      </p:pic>
      <p:sp>
        <p:nvSpPr>
          <p:cNvPr id="407" name="ZoneTexte 406"/>
          <p:cNvSpPr txBox="1"/>
          <p:nvPr/>
        </p:nvSpPr>
        <p:spPr>
          <a:xfrm>
            <a:off x="5886360" y="6770520"/>
            <a:ext cx="9259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ATLAS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08" name="ZoneTexte 407"/>
          <p:cNvSpPr txBox="1"/>
          <p:nvPr/>
        </p:nvSpPr>
        <p:spPr>
          <a:xfrm>
            <a:off x="7715160" y="6046920"/>
            <a:ext cx="7902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LHCb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09" name="ZoneTexte 408"/>
          <p:cNvSpPr txBox="1"/>
          <p:nvPr/>
        </p:nvSpPr>
        <p:spPr>
          <a:xfrm>
            <a:off x="4820040" y="5182200"/>
            <a:ext cx="6883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CMS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10" name="ZoneTexte 409"/>
          <p:cNvSpPr txBox="1"/>
          <p:nvPr/>
        </p:nvSpPr>
        <p:spPr>
          <a:xfrm>
            <a:off x="1857960" y="6367320"/>
            <a:ext cx="8665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ALICE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140D3D3-ABAA-41D9-BAFC-12F9667DFE79}" type="slidenum"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Forme libre : forme 410"/>
          <p:cNvSpPr/>
          <p:nvPr/>
        </p:nvSpPr>
        <p:spPr>
          <a:xfrm>
            <a:off x="179640" y="10800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Des détecteurs impressionnants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412" name="Image 411"/>
          <p:cNvPicPr/>
          <p:nvPr/>
        </p:nvPicPr>
        <p:blipFill>
          <a:blip r:embed="rId2"/>
          <a:stretch/>
        </p:blipFill>
        <p:spPr>
          <a:xfrm>
            <a:off x="166320" y="2160000"/>
            <a:ext cx="9695160" cy="5069520"/>
          </a:xfrm>
          <a:prstGeom prst="rect">
            <a:avLst/>
          </a:prstGeom>
          <a:ln w="0">
            <a:noFill/>
          </a:ln>
        </p:spPr>
      </p:pic>
      <p:pic>
        <p:nvPicPr>
          <p:cNvPr id="413" name="Picture 14"/>
          <p:cNvPicPr/>
          <p:nvPr/>
        </p:nvPicPr>
        <p:blipFill>
          <a:blip r:embed="rId3"/>
          <a:stretch/>
        </p:blipFill>
        <p:spPr>
          <a:xfrm>
            <a:off x="532800" y="1080000"/>
            <a:ext cx="1087200" cy="1303200"/>
          </a:xfrm>
          <a:prstGeom prst="rect">
            <a:avLst/>
          </a:prstGeom>
          <a:ln w="18000">
            <a:solidFill>
              <a:srgbClr val="000000"/>
            </a:solidFill>
            <a:round/>
          </a:ln>
        </p:spPr>
      </p:pic>
      <p:pic>
        <p:nvPicPr>
          <p:cNvPr id="414" name="Image 413"/>
          <p:cNvPicPr/>
          <p:nvPr/>
        </p:nvPicPr>
        <p:blipFill>
          <a:blip r:embed="rId4"/>
          <a:stretch/>
        </p:blipFill>
        <p:spPr>
          <a:xfrm>
            <a:off x="6120000" y="1080000"/>
            <a:ext cx="2714400" cy="980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A37A1235-36EB-4A04-AB17-63BB9068F68A}" type="slidenum"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Forme libre : forme 168"/>
          <p:cNvSpPr/>
          <p:nvPr/>
        </p:nvSpPr>
        <p:spPr>
          <a:xfrm>
            <a:off x="180000" y="108360"/>
            <a:ext cx="9720360" cy="971640"/>
          </a:xfrm>
          <a:custGeom>
            <a:avLst/>
            <a:gdLst/>
            <a:ahLst/>
            <a:cxnLst/>
            <a:rect l="0" t="0" r="r" b="b"/>
            <a:pathLst>
              <a:path w="27003" h="2701">
                <a:moveTo>
                  <a:pt x="450" y="0"/>
                </a:moveTo>
                <a:lnTo>
                  <a:pt x="450" y="0"/>
                </a:lnTo>
                <a:cubicBezTo>
                  <a:pt x="371" y="0"/>
                  <a:pt x="293" y="21"/>
                  <a:pt x="225" y="60"/>
                </a:cubicBezTo>
                <a:cubicBezTo>
                  <a:pt x="157" y="100"/>
                  <a:pt x="100" y="157"/>
                  <a:pt x="60" y="225"/>
                </a:cubicBezTo>
                <a:cubicBezTo>
                  <a:pt x="21" y="293"/>
                  <a:pt x="0" y="371"/>
                  <a:pt x="0" y="450"/>
                </a:cubicBezTo>
                <a:lnTo>
                  <a:pt x="0" y="2250"/>
                </a:lnTo>
                <a:lnTo>
                  <a:pt x="0" y="2250"/>
                </a:lnTo>
                <a:cubicBezTo>
                  <a:pt x="0" y="2329"/>
                  <a:pt x="21" y="2407"/>
                  <a:pt x="60" y="2475"/>
                </a:cubicBezTo>
                <a:cubicBezTo>
                  <a:pt x="100" y="2543"/>
                  <a:pt x="157" y="2600"/>
                  <a:pt x="225" y="2640"/>
                </a:cubicBezTo>
                <a:cubicBezTo>
                  <a:pt x="293" y="2679"/>
                  <a:pt x="371" y="2700"/>
                  <a:pt x="450" y="2700"/>
                </a:cubicBezTo>
                <a:lnTo>
                  <a:pt x="26552" y="2700"/>
                </a:lnTo>
                <a:lnTo>
                  <a:pt x="26552" y="2700"/>
                </a:lnTo>
                <a:cubicBezTo>
                  <a:pt x="26631" y="2700"/>
                  <a:pt x="26709" y="2679"/>
                  <a:pt x="26777" y="2640"/>
                </a:cubicBezTo>
                <a:cubicBezTo>
                  <a:pt x="26845" y="2600"/>
                  <a:pt x="26902" y="2543"/>
                  <a:pt x="26942" y="2475"/>
                </a:cubicBezTo>
                <a:cubicBezTo>
                  <a:pt x="26981" y="2407"/>
                  <a:pt x="27002" y="2329"/>
                  <a:pt x="27002" y="2250"/>
                </a:cubicBezTo>
                <a:lnTo>
                  <a:pt x="27002" y="450"/>
                </a:lnTo>
                <a:lnTo>
                  <a:pt x="27002" y="450"/>
                </a:lnTo>
                <a:lnTo>
                  <a:pt x="27002" y="450"/>
                </a:lnTo>
                <a:cubicBezTo>
                  <a:pt x="27002" y="371"/>
                  <a:pt x="26981" y="293"/>
                  <a:pt x="26942" y="225"/>
                </a:cubicBezTo>
                <a:cubicBezTo>
                  <a:pt x="26902" y="157"/>
                  <a:pt x="26845" y="100"/>
                  <a:pt x="26777" y="60"/>
                </a:cubicBezTo>
                <a:cubicBezTo>
                  <a:pt x="26709" y="21"/>
                  <a:pt x="26631" y="0"/>
                  <a:pt x="26552" y="0"/>
                </a:cubicBezTo>
                <a:lnTo>
                  <a:pt x="450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Ces phénomènes physiques peuvent-ils</a:t>
            </a:r>
            <a:endParaRPr lang="fr-FR" sz="3600" b="1" strike="noStrike" spc="-1"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créer  les particules listées ci-dessous ?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170" name="Image 169"/>
          <p:cNvPicPr/>
          <p:nvPr/>
        </p:nvPicPr>
        <p:blipFill>
          <a:blip r:embed="rId2"/>
          <a:srcRect t="9918" b="27040"/>
          <a:stretch/>
        </p:blipFill>
        <p:spPr>
          <a:xfrm>
            <a:off x="356040" y="2651400"/>
            <a:ext cx="2294640" cy="1215720"/>
          </a:xfrm>
          <a:prstGeom prst="rect">
            <a:avLst/>
          </a:prstGeom>
          <a:ln w="0">
            <a:noFill/>
          </a:ln>
        </p:spPr>
      </p:pic>
      <p:pic>
        <p:nvPicPr>
          <p:cNvPr id="171" name="Image 170"/>
          <p:cNvPicPr/>
          <p:nvPr/>
        </p:nvPicPr>
        <p:blipFill>
          <a:blip r:embed="rId3"/>
          <a:srcRect b="34344"/>
          <a:stretch/>
        </p:blipFill>
        <p:spPr>
          <a:xfrm>
            <a:off x="360000" y="5121360"/>
            <a:ext cx="2286360" cy="1124280"/>
          </a:xfrm>
          <a:prstGeom prst="rect">
            <a:avLst/>
          </a:prstGeom>
          <a:ln w="0">
            <a:noFill/>
          </a:ln>
        </p:spPr>
      </p:pic>
      <p:pic>
        <p:nvPicPr>
          <p:cNvPr id="172" name="Image 171"/>
          <p:cNvPicPr/>
          <p:nvPr/>
        </p:nvPicPr>
        <p:blipFill>
          <a:blip r:embed="rId4"/>
          <a:stretch/>
        </p:blipFill>
        <p:spPr>
          <a:xfrm>
            <a:off x="360000" y="6300000"/>
            <a:ext cx="2286000" cy="1179720"/>
          </a:xfrm>
          <a:prstGeom prst="rect">
            <a:avLst/>
          </a:prstGeom>
          <a:ln w="0">
            <a:noFill/>
          </a:ln>
        </p:spPr>
      </p:pic>
      <p:pic>
        <p:nvPicPr>
          <p:cNvPr id="173" name="Image 172"/>
          <p:cNvPicPr/>
          <p:nvPr/>
        </p:nvPicPr>
        <p:blipFill>
          <a:blip r:embed="rId5"/>
          <a:stretch/>
        </p:blipFill>
        <p:spPr>
          <a:xfrm>
            <a:off x="5724000" y="1380600"/>
            <a:ext cx="1104480" cy="923400"/>
          </a:xfrm>
          <a:prstGeom prst="rect">
            <a:avLst/>
          </a:prstGeom>
          <a:ln w="0">
            <a:noFill/>
          </a:ln>
        </p:spPr>
      </p:pic>
      <p:pic>
        <p:nvPicPr>
          <p:cNvPr id="174" name="Image 173"/>
          <p:cNvPicPr/>
          <p:nvPr/>
        </p:nvPicPr>
        <p:blipFill>
          <a:blip r:embed="rId6"/>
          <a:stretch/>
        </p:blipFill>
        <p:spPr>
          <a:xfrm>
            <a:off x="6915960" y="1296000"/>
            <a:ext cx="1076040" cy="990360"/>
          </a:xfrm>
          <a:prstGeom prst="rect">
            <a:avLst/>
          </a:prstGeom>
          <a:ln w="0">
            <a:noFill/>
          </a:ln>
        </p:spPr>
      </p:pic>
      <p:pic>
        <p:nvPicPr>
          <p:cNvPr id="175" name="Image 174"/>
          <p:cNvPicPr/>
          <p:nvPr/>
        </p:nvPicPr>
        <p:blipFill>
          <a:blip r:embed="rId7"/>
          <a:stretch/>
        </p:blipFill>
        <p:spPr>
          <a:xfrm>
            <a:off x="3070440" y="1296000"/>
            <a:ext cx="961560" cy="1066320"/>
          </a:xfrm>
          <a:prstGeom prst="rect">
            <a:avLst/>
          </a:prstGeom>
          <a:ln w="0">
            <a:noFill/>
          </a:ln>
        </p:spPr>
      </p:pic>
      <p:sp>
        <p:nvSpPr>
          <p:cNvPr id="176" name="ZoneTexte 175"/>
          <p:cNvSpPr txBox="1"/>
          <p:nvPr/>
        </p:nvSpPr>
        <p:spPr>
          <a:xfrm>
            <a:off x="2952000" y="2340000"/>
            <a:ext cx="104400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000" b="1" strike="noStrike" spc="-1">
                <a:latin typeface="Arial"/>
              </a:rPr>
              <a:t>photon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7" name="ZoneTexte 176"/>
          <p:cNvSpPr txBox="1"/>
          <p:nvPr/>
        </p:nvSpPr>
        <p:spPr>
          <a:xfrm>
            <a:off x="5796000" y="2304000"/>
            <a:ext cx="104400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000" b="1" strike="noStrike" spc="-1">
                <a:latin typeface="Arial"/>
              </a:rPr>
              <a:t>muon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78" name="ZoneTexte 177"/>
          <p:cNvSpPr txBox="1"/>
          <p:nvPr/>
        </p:nvSpPr>
        <p:spPr>
          <a:xfrm>
            <a:off x="6732000" y="2340000"/>
            <a:ext cx="176400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000" b="1" strike="noStrike" spc="-1">
                <a:latin typeface="Arial"/>
              </a:rPr>
              <a:t>quark top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79" name="Image 178"/>
          <p:cNvPicPr/>
          <p:nvPr/>
        </p:nvPicPr>
        <p:blipFill>
          <a:blip r:embed="rId8"/>
          <a:stretch/>
        </p:blipFill>
        <p:spPr>
          <a:xfrm>
            <a:off x="4570560" y="1378440"/>
            <a:ext cx="1009440" cy="961560"/>
          </a:xfrm>
          <a:prstGeom prst="rect">
            <a:avLst/>
          </a:prstGeom>
          <a:ln w="0">
            <a:noFill/>
          </a:ln>
        </p:spPr>
      </p:pic>
      <p:sp>
        <p:nvSpPr>
          <p:cNvPr id="180" name="ZoneTexte 179"/>
          <p:cNvSpPr txBox="1"/>
          <p:nvPr/>
        </p:nvSpPr>
        <p:spPr>
          <a:xfrm>
            <a:off x="4320000" y="2326320"/>
            <a:ext cx="126000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000" b="1" strike="noStrike" spc="-1">
                <a:latin typeface="Arial"/>
              </a:rPr>
              <a:t>neutrino</a:t>
            </a:r>
            <a:endParaRPr lang="fr-FR" sz="2000" b="0" strike="noStrike" spc="-1">
              <a:latin typeface="Arial"/>
            </a:endParaRPr>
          </a:p>
        </p:txBody>
      </p:sp>
      <p:pic>
        <p:nvPicPr>
          <p:cNvPr id="181" name="Image 180"/>
          <p:cNvPicPr/>
          <p:nvPr/>
        </p:nvPicPr>
        <p:blipFill>
          <a:blip r:embed="rId9"/>
          <a:stretch/>
        </p:blipFill>
        <p:spPr>
          <a:xfrm>
            <a:off x="8366760" y="1260000"/>
            <a:ext cx="1353240" cy="1134000"/>
          </a:xfrm>
          <a:prstGeom prst="rect">
            <a:avLst/>
          </a:prstGeom>
          <a:ln w="0">
            <a:noFill/>
          </a:ln>
        </p:spPr>
      </p:pic>
      <p:sp>
        <p:nvSpPr>
          <p:cNvPr id="182" name="ZoneTexte 181"/>
          <p:cNvSpPr txBox="1"/>
          <p:nvPr/>
        </p:nvSpPr>
        <p:spPr>
          <a:xfrm>
            <a:off x="8064000" y="2340000"/>
            <a:ext cx="226800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000" b="1" strike="noStrike" spc="-1">
                <a:latin typeface="Arial"/>
              </a:rPr>
              <a:t>Boson de Higgs</a:t>
            </a:r>
            <a:endParaRPr lang="fr-FR" sz="2000" b="0" strike="noStrike" spc="-1">
              <a:latin typeface="Arial"/>
            </a:endParaRPr>
          </a:p>
        </p:txBody>
      </p:sp>
      <p:grpSp>
        <p:nvGrpSpPr>
          <p:cNvPr id="183" name="Groupe 182"/>
          <p:cNvGrpSpPr/>
          <p:nvPr/>
        </p:nvGrpSpPr>
        <p:grpSpPr>
          <a:xfrm>
            <a:off x="360000" y="3924000"/>
            <a:ext cx="2286000" cy="1146240"/>
            <a:chOff x="360000" y="3924000"/>
            <a:chExt cx="2286000" cy="1146240"/>
          </a:xfrm>
        </p:grpSpPr>
        <p:sp>
          <p:nvSpPr>
            <p:cNvPr id="184" name="Rectangle 183"/>
            <p:cNvSpPr/>
            <p:nvPr/>
          </p:nvSpPr>
          <p:spPr>
            <a:xfrm>
              <a:off x="360000" y="3924000"/>
              <a:ext cx="2286000" cy="1143000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185" name="Image 184"/>
            <p:cNvPicPr/>
            <p:nvPr/>
          </p:nvPicPr>
          <p:blipFill>
            <a:blip r:embed="rId10"/>
            <a:stretch/>
          </p:blipFill>
          <p:spPr>
            <a:xfrm>
              <a:off x="756360" y="3945600"/>
              <a:ext cx="1499760" cy="1124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6" name="Connecteur droit 185"/>
          <p:cNvSpPr/>
          <p:nvPr/>
        </p:nvSpPr>
        <p:spPr>
          <a:xfrm>
            <a:off x="4320000" y="1260000"/>
            <a:ext cx="0" cy="630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87" name="Connecteur droit 186"/>
          <p:cNvSpPr/>
          <p:nvPr/>
        </p:nvSpPr>
        <p:spPr>
          <a:xfrm>
            <a:off x="5615640" y="1259640"/>
            <a:ext cx="0" cy="630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88" name="Connecteur droit 187"/>
          <p:cNvSpPr/>
          <p:nvPr/>
        </p:nvSpPr>
        <p:spPr>
          <a:xfrm>
            <a:off x="6782040" y="1295280"/>
            <a:ext cx="0" cy="630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89" name="Connecteur droit 188"/>
          <p:cNvSpPr/>
          <p:nvPr/>
        </p:nvSpPr>
        <p:spPr>
          <a:xfrm>
            <a:off x="8077680" y="1294920"/>
            <a:ext cx="0" cy="630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0" name="Connecteur droit 189"/>
          <p:cNvSpPr/>
          <p:nvPr/>
        </p:nvSpPr>
        <p:spPr>
          <a:xfrm>
            <a:off x="360000" y="6264000"/>
            <a:ext cx="9720000" cy="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1" name="Connecteur droit 190"/>
          <p:cNvSpPr/>
          <p:nvPr/>
        </p:nvSpPr>
        <p:spPr>
          <a:xfrm>
            <a:off x="359640" y="5111640"/>
            <a:ext cx="9720000" cy="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2" name="Connecteur droit 191"/>
          <p:cNvSpPr/>
          <p:nvPr/>
        </p:nvSpPr>
        <p:spPr>
          <a:xfrm>
            <a:off x="359280" y="3887280"/>
            <a:ext cx="9720000" cy="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93" name="Connecteur droit 192"/>
          <p:cNvSpPr/>
          <p:nvPr/>
        </p:nvSpPr>
        <p:spPr>
          <a:xfrm>
            <a:off x="358920" y="2662920"/>
            <a:ext cx="9720000" cy="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194" name="Groupe 193"/>
          <p:cNvGrpSpPr/>
          <p:nvPr/>
        </p:nvGrpSpPr>
        <p:grpSpPr>
          <a:xfrm>
            <a:off x="3060000" y="2880000"/>
            <a:ext cx="906120" cy="4442400"/>
            <a:chOff x="3060000" y="2880000"/>
            <a:chExt cx="906120" cy="4442400"/>
          </a:xfrm>
        </p:grpSpPr>
        <p:pic>
          <p:nvPicPr>
            <p:cNvPr id="195" name="Image 194"/>
            <p:cNvPicPr/>
            <p:nvPr/>
          </p:nvPicPr>
          <p:blipFill>
            <a:blip r:embed="rId11"/>
            <a:stretch/>
          </p:blipFill>
          <p:spPr>
            <a:xfrm>
              <a:off x="3060000" y="3960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6" name="Image 195"/>
            <p:cNvPicPr/>
            <p:nvPr/>
          </p:nvPicPr>
          <p:blipFill>
            <a:blip r:embed="rId11"/>
            <a:stretch/>
          </p:blipFill>
          <p:spPr>
            <a:xfrm>
              <a:off x="3060360" y="5220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7" name="Image 196"/>
            <p:cNvPicPr/>
            <p:nvPr/>
          </p:nvPicPr>
          <p:blipFill>
            <a:blip r:embed="rId11"/>
            <a:stretch/>
          </p:blipFill>
          <p:spPr>
            <a:xfrm>
              <a:off x="3060720" y="6408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" name="Image 197"/>
            <p:cNvPicPr/>
            <p:nvPr/>
          </p:nvPicPr>
          <p:blipFill>
            <a:blip r:embed="rId11"/>
            <a:stretch/>
          </p:blipFill>
          <p:spPr>
            <a:xfrm>
              <a:off x="3060360" y="2880000"/>
              <a:ext cx="905400" cy="914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99" name="Groupe 198"/>
          <p:cNvGrpSpPr/>
          <p:nvPr/>
        </p:nvGrpSpPr>
        <p:grpSpPr>
          <a:xfrm>
            <a:off x="4500720" y="2880000"/>
            <a:ext cx="906480" cy="4442400"/>
            <a:chOff x="4500720" y="2880000"/>
            <a:chExt cx="906480" cy="4442400"/>
          </a:xfrm>
        </p:grpSpPr>
        <p:pic>
          <p:nvPicPr>
            <p:cNvPr id="200" name="Image 199"/>
            <p:cNvPicPr/>
            <p:nvPr/>
          </p:nvPicPr>
          <p:blipFill>
            <a:blip r:embed="rId11"/>
            <a:stretch/>
          </p:blipFill>
          <p:spPr>
            <a:xfrm>
              <a:off x="4500720" y="2880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1" name="Image 200"/>
            <p:cNvPicPr/>
            <p:nvPr/>
          </p:nvPicPr>
          <p:blipFill>
            <a:blip r:embed="rId11"/>
            <a:stretch/>
          </p:blipFill>
          <p:spPr>
            <a:xfrm>
              <a:off x="4501080" y="3924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2" name="Image 201"/>
            <p:cNvPicPr/>
            <p:nvPr/>
          </p:nvPicPr>
          <p:blipFill>
            <a:blip r:embed="rId11"/>
            <a:stretch/>
          </p:blipFill>
          <p:spPr>
            <a:xfrm>
              <a:off x="4501440" y="5256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3" name="Image 202"/>
            <p:cNvPicPr/>
            <p:nvPr/>
          </p:nvPicPr>
          <p:blipFill>
            <a:blip r:embed="rId11"/>
            <a:stretch/>
          </p:blipFill>
          <p:spPr>
            <a:xfrm>
              <a:off x="4501800" y="6408000"/>
              <a:ext cx="905400" cy="914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04" name="Groupe 203"/>
          <p:cNvGrpSpPr/>
          <p:nvPr/>
        </p:nvGrpSpPr>
        <p:grpSpPr>
          <a:xfrm>
            <a:off x="6950520" y="2880000"/>
            <a:ext cx="965160" cy="4442400"/>
            <a:chOff x="6950520" y="2880000"/>
            <a:chExt cx="965160" cy="4442400"/>
          </a:xfrm>
        </p:grpSpPr>
        <p:pic>
          <p:nvPicPr>
            <p:cNvPr id="205" name="Image 204"/>
            <p:cNvPicPr/>
            <p:nvPr/>
          </p:nvPicPr>
          <p:blipFill>
            <a:blip r:embed="rId11"/>
            <a:stretch/>
          </p:blipFill>
          <p:spPr>
            <a:xfrm>
              <a:off x="6950520" y="6408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6" name="Image 205"/>
            <p:cNvPicPr/>
            <p:nvPr/>
          </p:nvPicPr>
          <p:blipFill>
            <a:blip r:embed="rId12"/>
            <a:stretch/>
          </p:blipFill>
          <p:spPr>
            <a:xfrm>
              <a:off x="7020000" y="2880000"/>
              <a:ext cx="85968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7" name="Image 206"/>
            <p:cNvPicPr/>
            <p:nvPr/>
          </p:nvPicPr>
          <p:blipFill>
            <a:blip r:embed="rId12"/>
            <a:stretch/>
          </p:blipFill>
          <p:spPr>
            <a:xfrm>
              <a:off x="7056000" y="4032000"/>
              <a:ext cx="85968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8" name="Image 207"/>
            <p:cNvPicPr/>
            <p:nvPr/>
          </p:nvPicPr>
          <p:blipFill>
            <a:blip r:embed="rId12"/>
            <a:stretch/>
          </p:blipFill>
          <p:spPr>
            <a:xfrm>
              <a:off x="7056000" y="5220000"/>
              <a:ext cx="859680" cy="914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09" name="Groupe 208"/>
          <p:cNvGrpSpPr/>
          <p:nvPr/>
        </p:nvGrpSpPr>
        <p:grpSpPr>
          <a:xfrm>
            <a:off x="8570880" y="2880000"/>
            <a:ext cx="905400" cy="4442400"/>
            <a:chOff x="8570880" y="2880000"/>
            <a:chExt cx="905400" cy="4442400"/>
          </a:xfrm>
        </p:grpSpPr>
        <p:pic>
          <p:nvPicPr>
            <p:cNvPr id="210" name="Image 209"/>
            <p:cNvPicPr/>
            <p:nvPr/>
          </p:nvPicPr>
          <p:blipFill>
            <a:blip r:embed="rId11"/>
            <a:stretch/>
          </p:blipFill>
          <p:spPr>
            <a:xfrm>
              <a:off x="8570880" y="6408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1" name="Image 210"/>
            <p:cNvPicPr/>
            <p:nvPr/>
          </p:nvPicPr>
          <p:blipFill>
            <a:blip r:embed="rId12"/>
            <a:stretch/>
          </p:blipFill>
          <p:spPr>
            <a:xfrm>
              <a:off x="8604000" y="2880000"/>
              <a:ext cx="85968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2" name="Image 211"/>
            <p:cNvPicPr/>
            <p:nvPr/>
          </p:nvPicPr>
          <p:blipFill>
            <a:blip r:embed="rId12"/>
            <a:stretch/>
          </p:blipFill>
          <p:spPr>
            <a:xfrm>
              <a:off x="8604000" y="4032000"/>
              <a:ext cx="85968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3" name="Image 212"/>
            <p:cNvPicPr/>
            <p:nvPr/>
          </p:nvPicPr>
          <p:blipFill>
            <a:blip r:embed="rId12"/>
            <a:stretch/>
          </p:blipFill>
          <p:spPr>
            <a:xfrm>
              <a:off x="8604000" y="5220000"/>
              <a:ext cx="859680" cy="9144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14" name="Groupe 213"/>
          <p:cNvGrpSpPr/>
          <p:nvPr/>
        </p:nvGrpSpPr>
        <p:grpSpPr>
          <a:xfrm>
            <a:off x="5725080" y="2880000"/>
            <a:ext cx="906480" cy="4442400"/>
            <a:chOff x="5725080" y="2880000"/>
            <a:chExt cx="906480" cy="4442400"/>
          </a:xfrm>
        </p:grpSpPr>
        <p:pic>
          <p:nvPicPr>
            <p:cNvPr id="215" name="Image 214"/>
            <p:cNvPicPr/>
            <p:nvPr/>
          </p:nvPicPr>
          <p:blipFill>
            <a:blip r:embed="rId11"/>
            <a:stretch/>
          </p:blipFill>
          <p:spPr>
            <a:xfrm>
              <a:off x="5726160" y="6408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6" name="Image 215"/>
            <p:cNvPicPr/>
            <p:nvPr/>
          </p:nvPicPr>
          <p:blipFill>
            <a:blip r:embed="rId11"/>
            <a:stretch/>
          </p:blipFill>
          <p:spPr>
            <a:xfrm>
              <a:off x="5725080" y="2880000"/>
              <a:ext cx="90540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7" name="Image 216"/>
            <p:cNvPicPr/>
            <p:nvPr/>
          </p:nvPicPr>
          <p:blipFill>
            <a:blip r:embed="rId12"/>
            <a:stretch/>
          </p:blipFill>
          <p:spPr>
            <a:xfrm>
              <a:off x="5760000" y="5220000"/>
              <a:ext cx="859680" cy="914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8" name="Image 217"/>
            <p:cNvPicPr/>
            <p:nvPr/>
          </p:nvPicPr>
          <p:blipFill>
            <a:blip r:embed="rId12"/>
            <a:stretch/>
          </p:blipFill>
          <p:spPr>
            <a:xfrm>
              <a:off x="5760000" y="3996000"/>
              <a:ext cx="859680" cy="9144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A2330CF-DE7D-42BD-AFB8-094464EE7B3D}" type="slidenum">
              <a:rPr/>
              <a:t>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Image 414"/>
          <p:cNvPicPr/>
          <p:nvPr/>
        </p:nvPicPr>
        <p:blipFill>
          <a:blip r:embed="rId2"/>
          <a:stretch/>
        </p:blipFill>
        <p:spPr>
          <a:xfrm>
            <a:off x="280800" y="993600"/>
            <a:ext cx="9527760" cy="6206400"/>
          </a:xfrm>
          <a:prstGeom prst="rect">
            <a:avLst/>
          </a:prstGeom>
          <a:ln w="36000">
            <a:solidFill>
              <a:srgbClr val="FFFFFF"/>
            </a:solidFill>
            <a:round/>
          </a:ln>
        </p:spPr>
      </p:pic>
      <p:sp>
        <p:nvSpPr>
          <p:cNvPr id="416" name="Forme libre : forme 415"/>
          <p:cNvSpPr/>
          <p:nvPr/>
        </p:nvSpPr>
        <p:spPr>
          <a:xfrm>
            <a:off x="179640" y="10800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Des détecteurs impressionnants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417" name="Picture 14"/>
          <p:cNvPicPr/>
          <p:nvPr/>
        </p:nvPicPr>
        <p:blipFill>
          <a:blip r:embed="rId3"/>
          <a:stretch/>
        </p:blipFill>
        <p:spPr>
          <a:xfrm>
            <a:off x="532800" y="1080000"/>
            <a:ext cx="1087200" cy="1303200"/>
          </a:xfrm>
          <a:prstGeom prst="rect">
            <a:avLst/>
          </a:prstGeom>
          <a:ln w="18000">
            <a:solidFill>
              <a:srgbClr val="000000"/>
            </a:solidFill>
            <a:round/>
          </a:ln>
        </p:spPr>
      </p:pic>
      <p:pic>
        <p:nvPicPr>
          <p:cNvPr id="418" name="Image 417"/>
          <p:cNvPicPr/>
          <p:nvPr/>
        </p:nvPicPr>
        <p:blipFill>
          <a:blip r:embed="rId4"/>
          <a:stretch/>
        </p:blipFill>
        <p:spPr>
          <a:xfrm>
            <a:off x="6120000" y="1080000"/>
            <a:ext cx="2714400" cy="9806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710B2F2-99BE-46D0-9D49-5381195E87A7}" type="slidenum"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Rectangle 418"/>
          <p:cNvSpPr/>
          <p:nvPr/>
        </p:nvSpPr>
        <p:spPr>
          <a:xfrm>
            <a:off x="6605640" y="6805800"/>
            <a:ext cx="2058840" cy="568440"/>
          </a:xfrm>
          <a:prstGeom prst="rect">
            <a:avLst/>
          </a:prstGeom>
          <a:solidFill>
            <a:srgbClr val="FFFF99"/>
          </a:solidFill>
          <a:ln w="0">
            <a:solidFill>
              <a:srgbClr val="FF66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20" name="Rectangle 419"/>
          <p:cNvSpPr/>
          <p:nvPr/>
        </p:nvSpPr>
        <p:spPr>
          <a:xfrm>
            <a:off x="1125360" y="6805800"/>
            <a:ext cx="2058840" cy="568440"/>
          </a:xfrm>
          <a:prstGeom prst="rect">
            <a:avLst/>
          </a:prstGeom>
          <a:solidFill>
            <a:srgbClr val="FFFF99"/>
          </a:solidFill>
          <a:ln w="0">
            <a:solidFill>
              <a:srgbClr val="FF6633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21" name="Forme libre : forme 420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Principe de détection de particules</a:t>
            </a:r>
            <a:endParaRPr lang="fr-FR" sz="3600" b="1" strike="noStrike" spc="-1">
              <a:latin typeface="Arial"/>
            </a:endParaRPr>
          </a:p>
        </p:txBody>
      </p:sp>
      <p:sp>
        <p:nvSpPr>
          <p:cNvPr id="422" name="ZoneTexte 421"/>
          <p:cNvSpPr txBox="1"/>
          <p:nvPr/>
        </p:nvSpPr>
        <p:spPr>
          <a:xfrm>
            <a:off x="2039040" y="1732680"/>
            <a:ext cx="62571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On signe la présence des particules par l'</a:t>
            </a:r>
            <a:r>
              <a:rPr lang="fr-FR" sz="1800" b="1" strike="noStrike" spc="-1">
                <a:solidFill>
                  <a:srgbClr val="800080"/>
                </a:solidFill>
                <a:latin typeface="Arial"/>
              </a:rPr>
              <a:t>observation de leurs interactions avec le milieu</a:t>
            </a:r>
            <a:r>
              <a:rPr lang="fr-FR" sz="1800" b="1" strike="noStrike" spc="-1">
                <a:latin typeface="Arial"/>
              </a:rPr>
              <a:t> qu'elles traversent.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23" name="ZoneTexte 422"/>
          <p:cNvSpPr txBox="1"/>
          <p:nvPr/>
        </p:nvSpPr>
        <p:spPr>
          <a:xfrm>
            <a:off x="216000" y="900000"/>
            <a:ext cx="96624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Les particules élémentaires ne peuvent pas être « </a:t>
            </a:r>
            <a:r>
              <a:rPr lang="fr-FR" sz="1800" b="1" i="1" strike="noStrike" spc="-1">
                <a:solidFill>
                  <a:srgbClr val="000000"/>
                </a:solidFill>
                <a:latin typeface="Arial"/>
              </a:rPr>
              <a:t>vues</a:t>
            </a: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 » directement  comme une cellule pourrait l'être avec un microscope ...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424" name="Picture 9"/>
          <p:cNvPicPr/>
          <p:nvPr/>
        </p:nvPicPr>
        <p:blipFill>
          <a:blip r:embed="rId2"/>
          <a:srcRect l="1272" b="1958"/>
          <a:stretch/>
        </p:blipFill>
        <p:spPr>
          <a:xfrm flipH="1">
            <a:off x="588960" y="3031560"/>
            <a:ext cx="3131640" cy="2054520"/>
          </a:xfrm>
          <a:prstGeom prst="rect">
            <a:avLst/>
          </a:prstGeom>
          <a:ln w="3600">
            <a:solidFill>
              <a:srgbClr val="000000"/>
            </a:solidFill>
            <a:round/>
          </a:ln>
        </p:spPr>
      </p:pic>
      <p:sp>
        <p:nvSpPr>
          <p:cNvPr id="425" name="ZoneTexte 424"/>
          <p:cNvSpPr txBox="1"/>
          <p:nvPr/>
        </p:nvSpPr>
        <p:spPr>
          <a:xfrm>
            <a:off x="1199880" y="6913080"/>
            <a:ext cx="190944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Arial"/>
              </a:rPr>
              <a:t>Trajectographe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26" name="ZoneTexte 425"/>
          <p:cNvSpPr txBox="1"/>
          <p:nvPr/>
        </p:nvSpPr>
        <p:spPr>
          <a:xfrm>
            <a:off x="529560" y="5178240"/>
            <a:ext cx="325044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>
                <a:latin typeface="Arial"/>
              </a:rPr>
              <a:t>On place un </a:t>
            </a:r>
            <a:r>
              <a:rPr lang="fr-FR" sz="1800" b="0" strike="noStrike" spc="-1">
                <a:solidFill>
                  <a:srgbClr val="0000FF"/>
                </a:solidFill>
                <a:latin typeface="Arial"/>
              </a:rPr>
              <a:t>peu de matière</a:t>
            </a:r>
            <a:r>
              <a:rPr lang="fr-FR" sz="1800" b="0" strike="noStrike" spc="-1">
                <a:latin typeface="Arial"/>
              </a:rPr>
              <a:t> sur le chemin des particules pour </a:t>
            </a: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visualiser</a:t>
            </a:r>
            <a:r>
              <a:rPr lang="fr-FR" sz="1800" b="0" strike="noStrike" spc="-1">
                <a:latin typeface="Arial"/>
              </a:rPr>
              <a:t> sa trajectoire. </a:t>
            </a:r>
          </a:p>
        </p:txBody>
      </p:sp>
      <p:sp>
        <p:nvSpPr>
          <p:cNvPr id="427" name="ZoneTexte 426"/>
          <p:cNvSpPr txBox="1"/>
          <p:nvPr/>
        </p:nvSpPr>
        <p:spPr>
          <a:xfrm>
            <a:off x="5790600" y="5484600"/>
            <a:ext cx="368892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>
                <a:latin typeface="Arial"/>
              </a:rPr>
              <a:t>On place </a:t>
            </a:r>
            <a:r>
              <a:rPr lang="fr-FR" sz="1800" b="0" strike="noStrike" spc="-1">
                <a:solidFill>
                  <a:srgbClr val="0000FF"/>
                </a:solidFill>
                <a:latin typeface="Arial"/>
              </a:rPr>
              <a:t>suffisamment de matière</a:t>
            </a:r>
            <a:r>
              <a:rPr lang="fr-FR" sz="1800" b="0" strike="noStrike" spc="-1">
                <a:latin typeface="Arial"/>
              </a:rPr>
              <a:t> pour </a:t>
            </a: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stopper</a:t>
            </a:r>
            <a:r>
              <a:rPr lang="fr-FR" sz="1800" b="0" strike="noStrike" spc="-1">
                <a:latin typeface="Arial"/>
              </a:rPr>
              <a:t> la particule. </a:t>
            </a:r>
          </a:p>
        </p:txBody>
      </p:sp>
      <p:sp>
        <p:nvSpPr>
          <p:cNvPr id="428" name="ZoneTexte 427"/>
          <p:cNvSpPr txBox="1"/>
          <p:nvPr/>
        </p:nvSpPr>
        <p:spPr>
          <a:xfrm>
            <a:off x="6734880" y="6913080"/>
            <a:ext cx="180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Arial"/>
              </a:rPr>
              <a:t>Calorimètre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429" name="Image 428"/>
          <p:cNvPicPr/>
          <p:nvPr/>
        </p:nvPicPr>
        <p:blipFill>
          <a:blip r:embed="rId3"/>
          <a:stretch/>
        </p:blipFill>
        <p:spPr>
          <a:xfrm>
            <a:off x="6448320" y="3050280"/>
            <a:ext cx="2373120" cy="2373120"/>
          </a:xfrm>
          <a:prstGeom prst="rect">
            <a:avLst/>
          </a:prstGeom>
          <a:ln w="3600">
            <a:solidFill>
              <a:srgbClr val="000000"/>
            </a:solidFill>
            <a:round/>
          </a:ln>
        </p:spPr>
      </p:pic>
      <p:sp>
        <p:nvSpPr>
          <p:cNvPr id="430" name="Forme libre : forme 429"/>
          <p:cNvSpPr/>
          <p:nvPr/>
        </p:nvSpPr>
        <p:spPr>
          <a:xfrm>
            <a:off x="1939680" y="6237000"/>
            <a:ext cx="430200" cy="460800"/>
          </a:xfrm>
          <a:custGeom>
            <a:avLst/>
            <a:gdLst/>
            <a:ahLst/>
            <a:cxnLst/>
            <a:rect l="0" t="0" r="r" b="b"/>
            <a:pathLst>
              <a:path w="1197" h="1282">
                <a:moveTo>
                  <a:pt x="299" y="0"/>
                </a:moveTo>
                <a:lnTo>
                  <a:pt x="299" y="960"/>
                </a:lnTo>
                <a:lnTo>
                  <a:pt x="0" y="960"/>
                </a:lnTo>
                <a:lnTo>
                  <a:pt x="598" y="1281"/>
                </a:lnTo>
                <a:lnTo>
                  <a:pt x="1196" y="960"/>
                </a:lnTo>
                <a:lnTo>
                  <a:pt x="897" y="960"/>
                </a:lnTo>
                <a:lnTo>
                  <a:pt x="897" y="0"/>
                </a:lnTo>
                <a:lnTo>
                  <a:pt x="299" y="0"/>
                </a:lnTo>
              </a:path>
            </a:pathLst>
          </a:custGeom>
          <a:solidFill>
            <a:srgbClr val="5C8526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1" name="Forme libre : forme 430"/>
          <p:cNvSpPr/>
          <p:nvPr/>
        </p:nvSpPr>
        <p:spPr>
          <a:xfrm>
            <a:off x="7419960" y="6237000"/>
            <a:ext cx="430200" cy="460800"/>
          </a:xfrm>
          <a:custGeom>
            <a:avLst/>
            <a:gdLst/>
            <a:ahLst/>
            <a:cxnLst/>
            <a:rect l="0" t="0" r="r" b="b"/>
            <a:pathLst>
              <a:path w="1197" h="1282">
                <a:moveTo>
                  <a:pt x="299" y="0"/>
                </a:moveTo>
                <a:lnTo>
                  <a:pt x="299" y="960"/>
                </a:lnTo>
                <a:lnTo>
                  <a:pt x="0" y="960"/>
                </a:lnTo>
                <a:lnTo>
                  <a:pt x="598" y="1281"/>
                </a:lnTo>
                <a:lnTo>
                  <a:pt x="1196" y="960"/>
                </a:lnTo>
                <a:lnTo>
                  <a:pt x="897" y="960"/>
                </a:lnTo>
                <a:lnTo>
                  <a:pt x="897" y="0"/>
                </a:lnTo>
                <a:lnTo>
                  <a:pt x="299" y="0"/>
                </a:lnTo>
              </a:path>
            </a:pathLst>
          </a:custGeom>
          <a:solidFill>
            <a:srgbClr val="5C8526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32" name="Image 431"/>
          <p:cNvPicPr/>
          <p:nvPr/>
        </p:nvPicPr>
        <p:blipFill>
          <a:blip r:embed="rId4"/>
          <a:stretch/>
        </p:blipFill>
        <p:spPr>
          <a:xfrm>
            <a:off x="6712920" y="3528720"/>
            <a:ext cx="933120" cy="618840"/>
          </a:xfrm>
          <a:prstGeom prst="rect">
            <a:avLst/>
          </a:prstGeom>
          <a:ln w="0">
            <a:noFill/>
          </a:ln>
        </p:spPr>
      </p:pic>
      <p:sp>
        <p:nvSpPr>
          <p:cNvPr id="433" name="Forme libre : forme 432"/>
          <p:cNvSpPr/>
          <p:nvPr/>
        </p:nvSpPr>
        <p:spPr>
          <a:xfrm rot="10822200">
            <a:off x="4151160" y="2449080"/>
            <a:ext cx="1777680" cy="1720440"/>
          </a:xfrm>
          <a:custGeom>
            <a:avLst/>
            <a:gdLst/>
            <a:ahLst/>
            <a:cxnLst/>
            <a:rect l="l" t="t" r="r" b="b"/>
            <a:pathLst>
              <a:path w="144" h="122">
                <a:moveTo>
                  <a:pt x="85" y="69"/>
                </a:moveTo>
                <a:cubicBezTo>
                  <a:pt x="85" y="55"/>
                  <a:pt x="97" y="44"/>
                  <a:pt x="111" y="44"/>
                </a:cubicBezTo>
                <a:cubicBezTo>
                  <a:pt x="111" y="61"/>
                  <a:pt x="111" y="61"/>
                  <a:pt x="111" y="61"/>
                </a:cubicBezTo>
                <a:cubicBezTo>
                  <a:pt x="144" y="30"/>
                  <a:pt x="144" y="30"/>
                  <a:pt x="144" y="3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1" y="17"/>
                  <a:pt x="111" y="17"/>
                  <a:pt x="111" y="17"/>
                </a:cubicBezTo>
                <a:cubicBezTo>
                  <a:pt x="95" y="17"/>
                  <a:pt x="81" y="24"/>
                  <a:pt x="71" y="35"/>
                </a:cubicBezTo>
                <a:cubicBezTo>
                  <a:pt x="62" y="25"/>
                  <a:pt x="48" y="18"/>
                  <a:pt x="32" y="18"/>
                </a:cubicBezTo>
                <a:cubicBezTo>
                  <a:pt x="32" y="0"/>
                  <a:pt x="32" y="0"/>
                  <a:pt x="32" y="0"/>
                </a:cubicBezTo>
                <a:cubicBezTo>
                  <a:pt x="0" y="31"/>
                  <a:pt x="0" y="31"/>
                  <a:pt x="0" y="31"/>
                </a:cubicBezTo>
                <a:cubicBezTo>
                  <a:pt x="32" y="61"/>
                  <a:pt x="32" y="61"/>
                  <a:pt x="32" y="61"/>
                </a:cubicBezTo>
                <a:cubicBezTo>
                  <a:pt x="32" y="44"/>
                  <a:pt x="32" y="44"/>
                  <a:pt x="32" y="44"/>
                </a:cubicBezTo>
                <a:cubicBezTo>
                  <a:pt x="46" y="44"/>
                  <a:pt x="58" y="55"/>
                  <a:pt x="58" y="69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58" y="122"/>
                  <a:pt x="58" y="122"/>
                  <a:pt x="58" y="122"/>
                </a:cubicBezTo>
                <a:cubicBezTo>
                  <a:pt x="85" y="122"/>
                  <a:pt x="85" y="122"/>
                  <a:pt x="85" y="122"/>
                </a:cubicBezTo>
                <a:cubicBezTo>
                  <a:pt x="85" y="122"/>
                  <a:pt x="85" y="122"/>
                  <a:pt x="85" y="122"/>
                </a:cubicBezTo>
                <a:lnTo>
                  <a:pt x="85" y="69"/>
                </a:lnTo>
                <a:close/>
              </a:path>
            </a:pathLst>
          </a:custGeom>
          <a:solidFill>
            <a:srgbClr val="5C8526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AC8AFD5-D658-469A-8E5E-50857CD8DCE8}" type="slidenum">
              <a:rPr/>
              <a:t>21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Forme libre : forme 433"/>
          <p:cNvSpPr/>
          <p:nvPr/>
        </p:nvSpPr>
        <p:spPr>
          <a:xfrm>
            <a:off x="4847040" y="3951000"/>
            <a:ext cx="405720" cy="44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5" name="Forme libre : forme 434"/>
          <p:cNvSpPr/>
          <p:nvPr/>
        </p:nvSpPr>
        <p:spPr>
          <a:xfrm>
            <a:off x="175320" y="10368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6" name="ZoneTexte 435"/>
          <p:cNvSpPr txBox="1"/>
          <p:nvPr/>
        </p:nvSpPr>
        <p:spPr>
          <a:xfrm>
            <a:off x="715320" y="128160"/>
            <a:ext cx="900000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Principe du trajectographe</a:t>
            </a:r>
            <a:endParaRPr lang="fr-FR" sz="3600" b="0" strike="noStrike" spc="-1">
              <a:latin typeface="Arial"/>
            </a:endParaRPr>
          </a:p>
        </p:txBody>
      </p:sp>
      <p:sp>
        <p:nvSpPr>
          <p:cNvPr id="437" name="Ellipse 436"/>
          <p:cNvSpPr/>
          <p:nvPr/>
        </p:nvSpPr>
        <p:spPr>
          <a:xfrm>
            <a:off x="4084920" y="3225960"/>
            <a:ext cx="1910160" cy="191016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8" name="Ellipse 437"/>
          <p:cNvSpPr/>
          <p:nvPr/>
        </p:nvSpPr>
        <p:spPr>
          <a:xfrm>
            <a:off x="2958120" y="2099160"/>
            <a:ext cx="4163760" cy="416376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9" name="Ellipse 438"/>
          <p:cNvSpPr/>
          <p:nvPr/>
        </p:nvSpPr>
        <p:spPr>
          <a:xfrm>
            <a:off x="2240280" y="1381320"/>
            <a:ext cx="5599440" cy="559944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0" name="Ellipse 439"/>
          <p:cNvSpPr/>
          <p:nvPr/>
        </p:nvSpPr>
        <p:spPr>
          <a:xfrm>
            <a:off x="3546360" y="2687400"/>
            <a:ext cx="2987640" cy="298764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1" name="Émoticône 440"/>
          <p:cNvSpPr/>
          <p:nvPr/>
        </p:nvSpPr>
        <p:spPr>
          <a:xfrm>
            <a:off x="4941000" y="4074120"/>
            <a:ext cx="198000" cy="198000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2" name="AutoShape 14"/>
          <p:cNvSpPr/>
          <p:nvPr/>
        </p:nvSpPr>
        <p:spPr>
          <a:xfrm>
            <a:off x="5624280" y="340380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3" name="AutoShape 14"/>
          <p:cNvSpPr/>
          <p:nvPr/>
        </p:nvSpPr>
        <p:spPr>
          <a:xfrm>
            <a:off x="5995080" y="301752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4" name="AutoShape 14"/>
          <p:cNvSpPr/>
          <p:nvPr/>
        </p:nvSpPr>
        <p:spPr>
          <a:xfrm>
            <a:off x="6423840" y="259884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5" name="AutoShape 14"/>
          <p:cNvSpPr/>
          <p:nvPr/>
        </p:nvSpPr>
        <p:spPr>
          <a:xfrm>
            <a:off x="6915240" y="209916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6" name="Forme libre : forme 445"/>
          <p:cNvSpPr/>
          <p:nvPr/>
        </p:nvSpPr>
        <p:spPr>
          <a:xfrm>
            <a:off x="5052960" y="1524240"/>
            <a:ext cx="2662200" cy="2641680"/>
          </a:xfrm>
          <a:custGeom>
            <a:avLst/>
            <a:gdLst/>
            <a:ahLst/>
            <a:cxnLst/>
            <a:rect l="0" t="0" r="r" b="b"/>
            <a:pathLst>
              <a:path w="7395" h="7338" fill="none">
                <a:moveTo>
                  <a:pt x="0" y="7338"/>
                </a:moveTo>
                <a:lnTo>
                  <a:pt x="7395" y="0"/>
                </a:ln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447" name="ZoneTexte 446"/>
          <p:cNvSpPr txBox="1"/>
          <p:nvPr/>
        </p:nvSpPr>
        <p:spPr>
          <a:xfrm>
            <a:off x="7839720" y="1093680"/>
            <a:ext cx="21715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latin typeface="Arial"/>
              </a:rPr>
              <a:t>Cas d'un </a:t>
            </a:r>
            <a:r>
              <a:rPr lang="fr-FR" sz="1800" b="0" strike="noStrike" spc="-1">
                <a:solidFill>
                  <a:srgbClr val="DC2300"/>
                </a:solidFill>
                <a:latin typeface="Arial"/>
              </a:rPr>
              <a:t>e-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"/>
                            </p:stCondLst>
                            <p:childTnLst>
                              <p:par>
                                <p:cTn id="11" presetID="56" presetClass="path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-0.3331 E">
                                      <p:cBhvr>
                                        <p:cTn id="12" dur="2000" fill="hold"/>
                                        <p:tgtEl>
                                          <p:spTgt spid="44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2"/>
                            </p:stCondLst>
                            <p:childTnLst>
                              <p:par>
                                <p:cTn id="1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5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1"/>
                            </p:stCondLst>
                            <p:childTnLst>
                              <p:par>
                                <p:cTn id="40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2"/>
                            </p:stCondLst>
                            <p:childTnLst>
                              <p:par>
                                <p:cTn id="43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3"/>
                            </p:stCondLst>
                            <p:childTnLst>
                              <p:par>
                                <p:cTn id="4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Forme libre : forme 447"/>
          <p:cNvSpPr/>
          <p:nvPr/>
        </p:nvSpPr>
        <p:spPr>
          <a:xfrm>
            <a:off x="4847040" y="3951000"/>
            <a:ext cx="405720" cy="44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9" name="Forme libre : forme 448"/>
          <p:cNvSpPr/>
          <p:nvPr/>
        </p:nvSpPr>
        <p:spPr>
          <a:xfrm>
            <a:off x="175320" y="10368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0" name="ZoneTexte 449"/>
          <p:cNvSpPr txBox="1"/>
          <p:nvPr/>
        </p:nvSpPr>
        <p:spPr>
          <a:xfrm>
            <a:off x="715320" y="128160"/>
            <a:ext cx="900000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Principe du trajectographe</a:t>
            </a:r>
            <a:endParaRPr lang="fr-FR" sz="3600" b="0" strike="noStrike" spc="-1">
              <a:latin typeface="Arial"/>
            </a:endParaRPr>
          </a:p>
        </p:txBody>
      </p:sp>
      <p:sp>
        <p:nvSpPr>
          <p:cNvPr id="451" name="Ellipse 450"/>
          <p:cNvSpPr/>
          <p:nvPr/>
        </p:nvSpPr>
        <p:spPr>
          <a:xfrm>
            <a:off x="4084920" y="3225960"/>
            <a:ext cx="1910160" cy="191016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2" name="Ellipse 451"/>
          <p:cNvSpPr/>
          <p:nvPr/>
        </p:nvSpPr>
        <p:spPr>
          <a:xfrm>
            <a:off x="2958120" y="2099160"/>
            <a:ext cx="4163760" cy="416376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3" name="Ellipse 452"/>
          <p:cNvSpPr/>
          <p:nvPr/>
        </p:nvSpPr>
        <p:spPr>
          <a:xfrm>
            <a:off x="2240280" y="1381320"/>
            <a:ext cx="5599440" cy="559944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4" name="Ellipse 453"/>
          <p:cNvSpPr/>
          <p:nvPr/>
        </p:nvSpPr>
        <p:spPr>
          <a:xfrm>
            <a:off x="3546360" y="2687400"/>
            <a:ext cx="2987640" cy="2987640"/>
          </a:xfrm>
          <a:prstGeom prst="ellipse">
            <a:avLst/>
          </a:prstGeom>
          <a:noFill/>
          <a:ln w="72000">
            <a:solidFill>
              <a:srgbClr val="80808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5" name="Émoticône 454"/>
          <p:cNvSpPr/>
          <p:nvPr/>
        </p:nvSpPr>
        <p:spPr>
          <a:xfrm>
            <a:off x="4941000" y="4074120"/>
            <a:ext cx="198000" cy="198000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6" name="AutoShape 14"/>
          <p:cNvSpPr/>
          <p:nvPr/>
        </p:nvSpPr>
        <p:spPr>
          <a:xfrm>
            <a:off x="5624280" y="340380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7" name="AutoShape 14"/>
          <p:cNvSpPr/>
          <p:nvPr/>
        </p:nvSpPr>
        <p:spPr>
          <a:xfrm>
            <a:off x="5995080" y="301752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8" name="AutoShape 14"/>
          <p:cNvSpPr/>
          <p:nvPr/>
        </p:nvSpPr>
        <p:spPr>
          <a:xfrm>
            <a:off x="6423840" y="259884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9" name="AutoShape 14"/>
          <p:cNvSpPr/>
          <p:nvPr/>
        </p:nvSpPr>
        <p:spPr>
          <a:xfrm>
            <a:off x="6915240" y="209916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60" name="Forme libre : forme 459"/>
          <p:cNvSpPr/>
          <p:nvPr/>
        </p:nvSpPr>
        <p:spPr>
          <a:xfrm>
            <a:off x="5052960" y="1524240"/>
            <a:ext cx="2662200" cy="2641680"/>
          </a:xfrm>
          <a:custGeom>
            <a:avLst/>
            <a:gdLst/>
            <a:ahLst/>
            <a:cxnLst/>
            <a:rect l="0" t="0" r="r" b="b"/>
            <a:pathLst>
              <a:path w="7395" h="7338" fill="none">
                <a:moveTo>
                  <a:pt x="0" y="7338"/>
                </a:moveTo>
                <a:lnTo>
                  <a:pt x="7395" y="0"/>
                </a:ln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461" name="ZoneTexte 460"/>
          <p:cNvSpPr txBox="1"/>
          <p:nvPr/>
        </p:nvSpPr>
        <p:spPr>
          <a:xfrm>
            <a:off x="7839720" y="1093680"/>
            <a:ext cx="21715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latin typeface="Arial"/>
              </a:rPr>
              <a:t>Cas d'un </a:t>
            </a:r>
            <a:r>
              <a:rPr lang="fr-FR" sz="1800" b="0" strike="noStrike" spc="-1">
                <a:solidFill>
                  <a:srgbClr val="DC2300"/>
                </a:solidFill>
                <a:latin typeface="Arial"/>
              </a:rPr>
              <a:t>e+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"/>
                            </p:stCondLst>
                            <p:childTnLst>
                              <p:par>
                                <p:cTn id="11" presetID="56" presetClass="path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 0 L 0.25 -0.3331 E">
                                      <p:cBhvr>
                                        <p:cTn id="12" dur="2000" fill="hold"/>
                                        <p:tgtEl>
                                          <p:spTgt spid="45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2"/>
                            </p:stCondLst>
                            <p:childTnLst>
                              <p:par>
                                <p:cTn id="1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35" dur="5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1"/>
                            </p:stCondLst>
                            <p:childTnLst>
                              <p:par>
                                <p:cTn id="40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2"/>
                            </p:stCondLst>
                            <p:childTnLst>
                              <p:par>
                                <p:cTn id="43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3"/>
                            </p:stCondLst>
                            <p:childTnLst>
                              <p:par>
                                <p:cTn id="4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Forme libre : forme 461"/>
          <p:cNvSpPr/>
          <p:nvPr/>
        </p:nvSpPr>
        <p:spPr>
          <a:xfrm>
            <a:off x="4847040" y="3951000"/>
            <a:ext cx="405720" cy="44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63" name="Forme libre : forme 462"/>
          <p:cNvSpPr/>
          <p:nvPr/>
        </p:nvSpPr>
        <p:spPr>
          <a:xfrm>
            <a:off x="175320" y="10368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64" name="ZoneTexte 463"/>
          <p:cNvSpPr txBox="1"/>
          <p:nvPr/>
        </p:nvSpPr>
        <p:spPr>
          <a:xfrm>
            <a:off x="715320" y="128160"/>
            <a:ext cx="900000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Principe du trajectographe</a:t>
            </a:r>
            <a:endParaRPr lang="fr-FR" sz="3600" b="0" strike="noStrike" spc="-1">
              <a:latin typeface="Arial"/>
            </a:endParaRPr>
          </a:p>
        </p:txBody>
      </p:sp>
      <p:grpSp>
        <p:nvGrpSpPr>
          <p:cNvPr id="465" name="Groupe 464"/>
          <p:cNvGrpSpPr/>
          <p:nvPr/>
        </p:nvGrpSpPr>
        <p:grpSpPr>
          <a:xfrm>
            <a:off x="1952640" y="1093680"/>
            <a:ext cx="6175080" cy="6175080"/>
            <a:chOff x="1952640" y="1093680"/>
            <a:chExt cx="6175080" cy="6175080"/>
          </a:xfrm>
        </p:grpSpPr>
        <p:sp>
          <p:nvSpPr>
            <p:cNvPr id="466" name="Ellipse 465"/>
            <p:cNvSpPr/>
            <p:nvPr/>
          </p:nvSpPr>
          <p:spPr>
            <a:xfrm>
              <a:off x="4084920" y="3225960"/>
              <a:ext cx="1910160" cy="191016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7" name="Ellipse 466"/>
            <p:cNvSpPr/>
            <p:nvPr/>
          </p:nvSpPr>
          <p:spPr>
            <a:xfrm>
              <a:off x="2958120" y="2099160"/>
              <a:ext cx="4163760" cy="416376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8" name="Ellipse 467"/>
            <p:cNvSpPr/>
            <p:nvPr/>
          </p:nvSpPr>
          <p:spPr>
            <a:xfrm>
              <a:off x="2240280" y="1381320"/>
              <a:ext cx="5599440" cy="559944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9" name="Ellipse 468"/>
            <p:cNvSpPr/>
            <p:nvPr/>
          </p:nvSpPr>
          <p:spPr>
            <a:xfrm>
              <a:off x="3546360" y="2687400"/>
              <a:ext cx="2987640" cy="2987640"/>
            </a:xfrm>
            <a:prstGeom prst="ellipse">
              <a:avLst/>
            </a:prstGeom>
            <a:noFill/>
            <a:ln w="72000">
              <a:solidFill>
                <a:srgbClr val="80808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70" name="Ellipse 469"/>
            <p:cNvSpPr/>
            <p:nvPr/>
          </p:nvSpPr>
          <p:spPr>
            <a:xfrm>
              <a:off x="1952640" y="1093680"/>
              <a:ext cx="6175080" cy="6175080"/>
            </a:xfrm>
            <a:prstGeom prst="ellipse">
              <a:avLst/>
            </a:prstGeom>
            <a:noFill/>
            <a:ln w="288000">
              <a:solidFill>
                <a:srgbClr val="B847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471" name="Émoticône 470"/>
          <p:cNvSpPr/>
          <p:nvPr/>
        </p:nvSpPr>
        <p:spPr>
          <a:xfrm>
            <a:off x="4941000" y="4074120"/>
            <a:ext cx="198000" cy="198000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2" name="AutoShape 14"/>
          <p:cNvSpPr/>
          <p:nvPr/>
        </p:nvSpPr>
        <p:spPr>
          <a:xfrm>
            <a:off x="5849640" y="379296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3" name="AutoShape 14"/>
          <p:cNvSpPr/>
          <p:nvPr/>
        </p:nvSpPr>
        <p:spPr>
          <a:xfrm>
            <a:off x="6381720" y="366156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4" name="AutoShape 14"/>
          <p:cNvSpPr/>
          <p:nvPr/>
        </p:nvSpPr>
        <p:spPr>
          <a:xfrm>
            <a:off x="6992640" y="357696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5" name="AutoShape 14"/>
          <p:cNvSpPr/>
          <p:nvPr/>
        </p:nvSpPr>
        <p:spPr>
          <a:xfrm>
            <a:off x="7690320" y="357408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6" name="ZoneTexte 475"/>
          <p:cNvSpPr txBox="1"/>
          <p:nvPr/>
        </p:nvSpPr>
        <p:spPr>
          <a:xfrm>
            <a:off x="8309880" y="3341520"/>
            <a:ext cx="1602720" cy="40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latin typeface="Arial"/>
              </a:rPr>
              <a:t>Cas d'un </a:t>
            </a:r>
            <a:r>
              <a:rPr lang="fr-FR" sz="1800" b="0" strike="noStrike" spc="-1">
                <a:solidFill>
                  <a:srgbClr val="DC2300"/>
                </a:solidFill>
                <a:latin typeface="Arial"/>
              </a:rPr>
              <a:t>e+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77" name="Connecteur droit 476"/>
          <p:cNvSpPr/>
          <p:nvPr/>
        </p:nvSpPr>
        <p:spPr>
          <a:xfrm flipH="1">
            <a:off x="1657440" y="5667480"/>
            <a:ext cx="582840" cy="42876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8" name="ZoneTexte 477"/>
          <p:cNvSpPr txBox="1"/>
          <p:nvPr/>
        </p:nvSpPr>
        <p:spPr>
          <a:xfrm>
            <a:off x="466920" y="6162840"/>
            <a:ext cx="16545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>
                <a:latin typeface="Arial"/>
              </a:rPr>
              <a:t>Electro-aimant</a:t>
            </a:r>
          </a:p>
          <a:p>
            <a:pPr algn="ctr">
              <a:buNone/>
            </a:pPr>
            <a:r>
              <a:rPr lang="fr-FR" sz="1800" b="0" strike="noStrike" spc="-1">
                <a:latin typeface="Arial"/>
              </a:rPr>
              <a:t>(solénoïde)</a:t>
            </a:r>
          </a:p>
        </p:txBody>
      </p:sp>
      <p:sp>
        <p:nvSpPr>
          <p:cNvPr id="479" name="Forme libre : forme 478"/>
          <p:cNvSpPr/>
          <p:nvPr/>
        </p:nvSpPr>
        <p:spPr>
          <a:xfrm>
            <a:off x="1952640" y="502344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480" name="Forme libre : forme 479"/>
          <p:cNvSpPr/>
          <p:nvPr/>
        </p:nvSpPr>
        <p:spPr>
          <a:xfrm>
            <a:off x="-722160" y="325692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481" name="Forme libre : forme 480"/>
          <p:cNvSpPr/>
          <p:nvPr/>
        </p:nvSpPr>
        <p:spPr>
          <a:xfrm>
            <a:off x="322560" y="422496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482" name="ZoneTexte 481"/>
          <p:cNvSpPr txBox="1"/>
          <p:nvPr/>
        </p:nvSpPr>
        <p:spPr>
          <a:xfrm>
            <a:off x="232560" y="978120"/>
            <a:ext cx="243180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solidFill>
                  <a:srgbClr val="000080"/>
                </a:solidFill>
                <a:latin typeface="Arial"/>
              </a:rPr>
              <a:t>Appliquons un champ magnétique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83" name="Forme libre : forme 482"/>
          <p:cNvSpPr/>
          <p:nvPr/>
        </p:nvSpPr>
        <p:spPr>
          <a:xfrm>
            <a:off x="5139000" y="3661560"/>
            <a:ext cx="3758400" cy="504360"/>
          </a:xfrm>
          <a:custGeom>
            <a:avLst/>
            <a:gdLst/>
            <a:ahLst/>
            <a:cxnLst/>
            <a:rect l="0" t="0" r="r" b="b"/>
            <a:pathLst>
              <a:path w="10440" h="1401" fill="none">
                <a:moveTo>
                  <a:pt x="0" y="1401"/>
                </a:moveTo>
                <a:cubicBezTo>
                  <a:pt x="4576" y="-637"/>
                  <a:pt x="10440" y="149"/>
                  <a:pt x="10440" y="149"/>
                </a:cubicBez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484" name="ZoneTexte 483"/>
          <p:cNvSpPr txBox="1"/>
          <p:nvPr/>
        </p:nvSpPr>
        <p:spPr>
          <a:xfrm>
            <a:off x="6915240" y="903600"/>
            <a:ext cx="1602720" cy="40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latin typeface="Arial"/>
              </a:rPr>
              <a:t>Cas d'un </a:t>
            </a:r>
            <a:r>
              <a:rPr lang="fr-FR" sz="1800" b="0" strike="noStrike" spc="-1">
                <a:solidFill>
                  <a:srgbClr val="DC2300"/>
                </a:solidFill>
                <a:latin typeface="Arial"/>
              </a:rPr>
              <a:t>e-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85" name="AutoShape 14"/>
          <p:cNvSpPr/>
          <p:nvPr/>
        </p:nvSpPr>
        <p:spPr>
          <a:xfrm>
            <a:off x="5554080" y="335520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86" name="AutoShape 14"/>
          <p:cNvSpPr/>
          <p:nvPr/>
        </p:nvSpPr>
        <p:spPr>
          <a:xfrm>
            <a:off x="5857920" y="288108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87" name="AutoShape 14"/>
          <p:cNvSpPr/>
          <p:nvPr/>
        </p:nvSpPr>
        <p:spPr>
          <a:xfrm>
            <a:off x="6154200" y="235836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88" name="AutoShape 14"/>
          <p:cNvSpPr/>
          <p:nvPr/>
        </p:nvSpPr>
        <p:spPr>
          <a:xfrm>
            <a:off x="6471000" y="1707480"/>
            <a:ext cx="206640" cy="208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00CC99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89" name="Forme libre : forme 488"/>
          <p:cNvSpPr/>
          <p:nvPr/>
        </p:nvSpPr>
        <p:spPr>
          <a:xfrm>
            <a:off x="5032800" y="903600"/>
            <a:ext cx="1792440" cy="3333960"/>
          </a:xfrm>
          <a:custGeom>
            <a:avLst/>
            <a:gdLst/>
            <a:ahLst/>
            <a:cxnLst/>
            <a:rect l="0" t="0" r="r" b="b"/>
            <a:pathLst>
              <a:path w="4979" h="9261" fill="none">
                <a:moveTo>
                  <a:pt x="4979" y="0"/>
                </a:moveTo>
                <a:cubicBezTo>
                  <a:pt x="4015" y="4916"/>
                  <a:pt x="0" y="9261"/>
                  <a:pt x="0" y="9261"/>
                </a:cubicBezTo>
              </a:path>
            </a:pathLst>
          </a:custGeom>
          <a:ln w="1800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"/>
                            </p:stCondLst>
                            <p:childTnLst>
                              <p:par>
                                <p:cTn id="11" presetID="44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7857142857143 0.00857142857142857 L 0.0789642857142857 -0.0265714285714285 C 0.0929642857142857 -0.0385714285714285 0.177642857142857 -0.053095238095238 0.199392857142857 -0.0581428571428571 C 0.224 -0.0638571428571428 0.2555 -0.0631904761904762 0.270607142857142 -0.0581428571428571 L 0.384892857142856 -0.0536190476190476 E">
                                      <p:cBhvr>
                                        <p:cTn id="12" dur="2000" fill="hold"/>
                                        <p:tgtEl>
                                          <p:spTgt spid="47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2"/>
                            </p:stCondLst>
                            <p:childTnLst>
                              <p:par>
                                <p:cTn id="16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"/>
                            </p:stCondLst>
                            <p:childTnLst>
                              <p:par>
                                <p:cTn id="23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"/>
                            </p:stCondLst>
                            <p:childTnLst>
                              <p:par>
                                <p:cTn id="2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"/>
                            </p:stCondLst>
                            <p:childTnLst>
                              <p:par>
                                <p:cTn id="2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"/>
                            </p:stCondLst>
                            <p:childTnLst>
                              <p:par>
                                <p:cTn id="3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"/>
                            </p:stCondLst>
                            <p:childTnLst>
                              <p:par>
                                <p:cTn id="39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"/>
                            </p:stCondLst>
                            <p:childTnLst>
                              <p:par>
                                <p:cTn id="42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"/>
                            </p:stCondLst>
                            <p:childTnLst>
                              <p:par>
                                <p:cTn id="45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"/>
                            </p:stCondLst>
                            <p:childTnLst>
                              <p:par>
                                <p:cTn id="4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"/>
                            </p:stCondLst>
                            <p:childTnLst>
                              <p:par>
                                <p:cTn id="55" presetID="44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41428571428572 -0.0969047619047619 C 0.0811428571428572 -0.143333333333333 0.114857142857143 -0.194571428571429 0.120535714285714 -0.228571428571429 C 0.133071428571429 -0.255142857142857 0.14025 -0.286095238095238 0.151571428571429 -0.311285714285715 L 0.177107142857143 -0.432476190476191 E">
                                      <p:cBhvr>
                                        <p:cTn id="56" dur="2000" fill="hold"/>
                                        <p:tgtEl>
                                          <p:spTgt spid="47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1"/>
                            </p:stCondLst>
                            <p:childTnLst>
                              <p:par>
                                <p:cTn id="5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"/>
                            </p:stCondLst>
                            <p:childTnLst>
                              <p:par>
                                <p:cTn id="6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"/>
                            </p:stCondLst>
                            <p:childTnLst>
                              <p:par>
                                <p:cTn id="6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"/>
                            </p:stCondLst>
                            <p:childTnLst>
                              <p:par>
                                <p:cTn id="7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"/>
                            </p:stCondLst>
                            <p:childTnLst>
                              <p:par>
                                <p:cTn id="78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"/>
                            </p:stCondLst>
                            <p:childTnLst>
                              <p:par>
                                <p:cTn id="81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"/>
                            </p:stCondLst>
                            <p:childTnLst>
                              <p:par>
                                <p:cTn id="84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"/>
                            </p:stCondLst>
                            <p:childTnLst>
                              <p:par>
                                <p:cTn id="87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"/>
                            </p:stCondLst>
                            <p:childTnLst>
                              <p:par>
                                <p:cTn id="9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Picture 1"/>
          <p:cNvPicPr/>
          <p:nvPr/>
        </p:nvPicPr>
        <p:blipFill>
          <a:blip r:embed="rId2"/>
          <a:stretch/>
        </p:blipFill>
        <p:spPr>
          <a:xfrm>
            <a:off x="218160" y="902520"/>
            <a:ext cx="6271920" cy="6272280"/>
          </a:xfrm>
          <a:prstGeom prst="rect">
            <a:avLst/>
          </a:prstGeom>
          <a:ln w="0">
            <a:noFill/>
          </a:ln>
        </p:spPr>
      </p:pic>
      <p:sp>
        <p:nvSpPr>
          <p:cNvPr id="491" name="ZoneTexte 490"/>
          <p:cNvSpPr txBox="1"/>
          <p:nvPr/>
        </p:nvSpPr>
        <p:spPr>
          <a:xfrm>
            <a:off x="7039080" y="1181160"/>
            <a:ext cx="304092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>
                <a:latin typeface="Arial"/>
              </a:rPr>
              <a:t>Seules les particules </a:t>
            </a: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chargées</a:t>
            </a:r>
            <a:r>
              <a:rPr lang="fr-FR" sz="1800" b="0" strike="noStrike" spc="-1">
                <a:latin typeface="Arial"/>
              </a:rPr>
              <a:t> </a:t>
            </a: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électriquement</a:t>
            </a:r>
            <a:r>
              <a:rPr lang="fr-FR" sz="1800" b="0" strike="noStrike" spc="-1">
                <a:latin typeface="Arial"/>
              </a:rPr>
              <a:t> sont visibles !</a:t>
            </a:r>
          </a:p>
        </p:txBody>
      </p:sp>
      <p:pic>
        <p:nvPicPr>
          <p:cNvPr id="492" name="Image 491"/>
          <p:cNvPicPr/>
          <p:nvPr/>
        </p:nvPicPr>
        <p:blipFill>
          <a:blip r:embed="rId3"/>
          <a:stretch/>
        </p:blipFill>
        <p:spPr>
          <a:xfrm>
            <a:off x="6248880" y="1235520"/>
            <a:ext cx="780840" cy="650520"/>
          </a:xfrm>
          <a:prstGeom prst="rect">
            <a:avLst/>
          </a:prstGeom>
          <a:ln w="0">
            <a:noFill/>
          </a:ln>
        </p:spPr>
      </p:pic>
      <p:sp>
        <p:nvSpPr>
          <p:cNvPr id="493" name="ZoneTexte 492"/>
          <p:cNvSpPr txBox="1"/>
          <p:nvPr/>
        </p:nvSpPr>
        <p:spPr>
          <a:xfrm>
            <a:off x="7030080" y="5029560"/>
            <a:ext cx="2698200" cy="1626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latin typeface="Arial"/>
              </a:rPr>
              <a:t> La </a:t>
            </a: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charge électrique</a:t>
            </a:r>
            <a:r>
              <a:rPr lang="fr-FR" sz="1800" b="0" strike="noStrike" spc="-1">
                <a:latin typeface="Arial"/>
              </a:rPr>
              <a:t> des particules </a:t>
            </a: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fr-FR" sz="1800" b="0" strike="noStrike" spc="-1">
              <a:latin typeface="Arial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latin typeface="Arial"/>
              </a:rPr>
              <a:t> La </a:t>
            </a: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vitesse</a:t>
            </a:r>
            <a:r>
              <a:rPr lang="fr-FR" sz="1800" b="0" strike="noStrike" spc="-1">
                <a:latin typeface="Arial"/>
              </a:rPr>
              <a:t> des particules </a:t>
            </a:r>
            <a:r>
              <a:rPr lang="fr-FR" sz="1800" b="0" i="1" strike="noStrike" spc="-1">
                <a:latin typeface="Arial"/>
              </a:rPr>
              <a:t>(rayon de courbure des traces)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494" name="Forme libre : forme 493"/>
          <p:cNvSpPr/>
          <p:nvPr/>
        </p:nvSpPr>
        <p:spPr>
          <a:xfrm>
            <a:off x="175680" y="10368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5" name="ZoneTexte 494"/>
          <p:cNvSpPr txBox="1"/>
          <p:nvPr/>
        </p:nvSpPr>
        <p:spPr>
          <a:xfrm>
            <a:off x="715680" y="128160"/>
            <a:ext cx="900000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Principe du trajectographe</a:t>
            </a:r>
            <a:endParaRPr lang="fr-FR" sz="3600" b="0" strike="noStrike" spc="-1">
              <a:latin typeface="Arial"/>
            </a:endParaRPr>
          </a:p>
        </p:txBody>
      </p:sp>
      <p:sp>
        <p:nvSpPr>
          <p:cNvPr id="496" name="ZoneTexte 495"/>
          <p:cNvSpPr txBox="1"/>
          <p:nvPr/>
        </p:nvSpPr>
        <p:spPr>
          <a:xfrm>
            <a:off x="6781320" y="4108680"/>
            <a:ext cx="308484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>
              <a:buClr>
                <a:srgbClr val="000000"/>
              </a:buClr>
              <a:buFont typeface="StarSymbol"/>
              <a:buAutoNum type="alphaLcParenBoth"/>
            </a:pPr>
            <a:r>
              <a:rPr lang="fr-FR" sz="1800" b="1" strike="noStrike" spc="-1">
                <a:solidFill>
                  <a:srgbClr val="000080"/>
                </a:solidFill>
                <a:latin typeface="Arial"/>
              </a:rPr>
              <a:t>Informations accessibles à partir des traces :</a:t>
            </a:r>
            <a:r>
              <a:rPr lang="fr-FR" sz="1800" b="0" strike="noStrike" spc="-1">
                <a:solidFill>
                  <a:srgbClr val="000080"/>
                </a:solidFill>
                <a:latin typeface="Arial"/>
              </a:rPr>
              <a:t> </a:t>
            </a:r>
            <a:endParaRPr lang="fr-FR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 additive="repl">
                                        <p:cTn id="7"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7" name="Groupe 496"/>
          <p:cNvGrpSpPr/>
          <p:nvPr/>
        </p:nvGrpSpPr>
        <p:grpSpPr>
          <a:xfrm>
            <a:off x="743040" y="1743480"/>
            <a:ext cx="4929840" cy="4929840"/>
            <a:chOff x="743040" y="1743480"/>
            <a:chExt cx="4929840" cy="4929840"/>
          </a:xfrm>
        </p:grpSpPr>
        <p:sp>
          <p:nvSpPr>
            <p:cNvPr id="498" name="Ellipse 497"/>
            <p:cNvSpPr/>
            <p:nvPr/>
          </p:nvSpPr>
          <p:spPr>
            <a:xfrm>
              <a:off x="1389960" y="2373120"/>
              <a:ext cx="3636000" cy="3670560"/>
            </a:xfrm>
            <a:prstGeom prst="ellipse">
              <a:avLst/>
            </a:prstGeom>
            <a:noFill/>
            <a:ln w="720000">
              <a:solidFill>
                <a:srgbClr val="00AE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99" name="Ellipse 498"/>
            <p:cNvSpPr/>
            <p:nvPr/>
          </p:nvSpPr>
          <p:spPr>
            <a:xfrm>
              <a:off x="743040" y="1743480"/>
              <a:ext cx="4929840" cy="4929840"/>
            </a:xfrm>
            <a:prstGeom prst="ellipse">
              <a:avLst/>
            </a:prstGeom>
            <a:noFill/>
            <a:ln w="93600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00" name="Forme libre : forme 499"/>
          <p:cNvSpPr/>
          <p:nvPr/>
        </p:nvSpPr>
        <p:spPr>
          <a:xfrm>
            <a:off x="3005280" y="3986640"/>
            <a:ext cx="405720" cy="443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99"/>
          </a:solidFill>
          <a:ln w="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01" name="Forme libre : forme 500"/>
          <p:cNvSpPr/>
          <p:nvPr/>
        </p:nvSpPr>
        <p:spPr>
          <a:xfrm>
            <a:off x="175320" y="10368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02" name="ZoneTexte 501"/>
          <p:cNvSpPr txBox="1"/>
          <p:nvPr/>
        </p:nvSpPr>
        <p:spPr>
          <a:xfrm>
            <a:off x="715320" y="128160"/>
            <a:ext cx="900000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Principe du calorimètre</a:t>
            </a:r>
            <a:endParaRPr lang="fr-FR" sz="3600" b="0" strike="noStrike" spc="-1">
              <a:latin typeface="Arial"/>
            </a:endParaRPr>
          </a:p>
        </p:txBody>
      </p:sp>
      <p:sp>
        <p:nvSpPr>
          <p:cNvPr id="503" name="Émoticône 502"/>
          <p:cNvSpPr/>
          <p:nvPr/>
        </p:nvSpPr>
        <p:spPr>
          <a:xfrm>
            <a:off x="3108960" y="4109400"/>
            <a:ext cx="198000" cy="198000"/>
          </a:xfrm>
          <a:prstGeom prst="smileyFace">
            <a:avLst>
              <a:gd name="adj" fmla="val 4653"/>
            </a:avLst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04" name="ZoneTexte 503"/>
          <p:cNvSpPr txBox="1"/>
          <p:nvPr/>
        </p:nvSpPr>
        <p:spPr>
          <a:xfrm>
            <a:off x="3101400" y="2968560"/>
            <a:ext cx="13359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Cas d'un photon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05" name="Forme libre : forme 504"/>
          <p:cNvSpPr/>
          <p:nvPr/>
        </p:nvSpPr>
        <p:spPr>
          <a:xfrm>
            <a:off x="3207960" y="420840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506" name="Forme libre : forme 505"/>
          <p:cNvSpPr/>
          <p:nvPr/>
        </p:nvSpPr>
        <p:spPr>
          <a:xfrm>
            <a:off x="-722160" y="325692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507" name="Forme libre : forme 506"/>
          <p:cNvSpPr/>
          <p:nvPr/>
        </p:nvSpPr>
        <p:spPr>
          <a:xfrm>
            <a:off x="322560" y="422496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508" name="Forme libre : forme 507"/>
          <p:cNvSpPr/>
          <p:nvPr/>
        </p:nvSpPr>
        <p:spPr>
          <a:xfrm>
            <a:off x="4256280" y="2828160"/>
            <a:ext cx="430200" cy="414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09" name="Forme libre : forme 508"/>
          <p:cNvSpPr/>
          <p:nvPr/>
        </p:nvSpPr>
        <p:spPr>
          <a:xfrm rot="4803000">
            <a:off x="4352760" y="5393880"/>
            <a:ext cx="1005480" cy="930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10" name="ZoneTexte 509"/>
          <p:cNvSpPr txBox="1"/>
          <p:nvPr/>
        </p:nvSpPr>
        <p:spPr>
          <a:xfrm>
            <a:off x="3096000" y="4846320"/>
            <a:ext cx="13359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Cas d'un neutron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511" name="Groupe 510"/>
          <p:cNvGrpSpPr/>
          <p:nvPr/>
        </p:nvGrpSpPr>
        <p:grpSpPr>
          <a:xfrm>
            <a:off x="4686480" y="1189080"/>
            <a:ext cx="4958640" cy="1767960"/>
            <a:chOff x="4686480" y="1189080"/>
            <a:chExt cx="4958640" cy="1767960"/>
          </a:xfrm>
        </p:grpSpPr>
        <p:pic>
          <p:nvPicPr>
            <p:cNvPr id="512" name="Image 511"/>
            <p:cNvPicPr/>
            <p:nvPr/>
          </p:nvPicPr>
          <p:blipFill>
            <a:blip r:embed="rId2"/>
            <a:stretch/>
          </p:blipFill>
          <p:spPr>
            <a:xfrm>
              <a:off x="5997240" y="1189080"/>
              <a:ext cx="3647880" cy="1628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3" name="Connecteur droit 512"/>
            <p:cNvSpPr/>
            <p:nvPr/>
          </p:nvSpPr>
          <p:spPr>
            <a:xfrm flipV="1">
              <a:off x="4686480" y="2416680"/>
              <a:ext cx="1639800" cy="5403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14" name="Groupe 513"/>
          <p:cNvGrpSpPr/>
          <p:nvPr/>
        </p:nvGrpSpPr>
        <p:grpSpPr>
          <a:xfrm>
            <a:off x="6550560" y="2632680"/>
            <a:ext cx="3071160" cy="968040"/>
            <a:chOff x="6550560" y="2632680"/>
            <a:chExt cx="3071160" cy="968040"/>
          </a:xfrm>
        </p:grpSpPr>
        <p:sp>
          <p:nvSpPr>
            <p:cNvPr id="515" name="ZoneTexte 514"/>
            <p:cNvSpPr txBox="1"/>
            <p:nvPr/>
          </p:nvSpPr>
          <p:spPr>
            <a:xfrm>
              <a:off x="7440120" y="3254040"/>
              <a:ext cx="21816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0" strike="noStrike" spc="-1">
                  <a:latin typeface="Arial"/>
                </a:rPr>
                <a:t>mesure de l'énergie</a:t>
              </a:r>
            </a:p>
          </p:txBody>
        </p:sp>
        <p:pic>
          <p:nvPicPr>
            <p:cNvPr id="516" name="Image 515"/>
            <p:cNvPicPr/>
            <p:nvPr/>
          </p:nvPicPr>
          <p:blipFill>
            <a:blip r:embed="rId3"/>
            <a:srcRect l="26298" t="5430" r="50236" b="57290"/>
            <a:stretch/>
          </p:blipFill>
          <p:spPr>
            <a:xfrm>
              <a:off x="6550560" y="2632680"/>
              <a:ext cx="974880" cy="96804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517" name="Groupe 516"/>
          <p:cNvGrpSpPr/>
          <p:nvPr/>
        </p:nvGrpSpPr>
        <p:grpSpPr>
          <a:xfrm>
            <a:off x="5493240" y="6109560"/>
            <a:ext cx="3071160" cy="968040"/>
            <a:chOff x="5493240" y="6109560"/>
            <a:chExt cx="3071160" cy="968040"/>
          </a:xfrm>
        </p:grpSpPr>
        <p:sp>
          <p:nvSpPr>
            <p:cNvPr id="518" name="ZoneTexte 517"/>
            <p:cNvSpPr txBox="1"/>
            <p:nvPr/>
          </p:nvSpPr>
          <p:spPr>
            <a:xfrm>
              <a:off x="6382800" y="6730920"/>
              <a:ext cx="2181600" cy="3463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800" b="0" strike="noStrike" spc="-1">
                  <a:latin typeface="Arial"/>
                </a:rPr>
                <a:t>mesure de l'énergie</a:t>
              </a:r>
            </a:p>
          </p:txBody>
        </p:sp>
        <p:pic>
          <p:nvPicPr>
            <p:cNvPr id="519" name="Image 518"/>
            <p:cNvPicPr/>
            <p:nvPr/>
          </p:nvPicPr>
          <p:blipFill>
            <a:blip r:embed="rId3"/>
            <a:srcRect l="26298" t="5430" r="50236" b="57290"/>
            <a:stretch/>
          </p:blipFill>
          <p:spPr>
            <a:xfrm>
              <a:off x="5493240" y="6109560"/>
              <a:ext cx="974880" cy="968040"/>
            </a:xfrm>
            <a:prstGeom prst="rect">
              <a:avLst/>
            </a:prstGeom>
            <a:ln w="0"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285714285714 0.00376190476190476 L 0.126428571428572 -0.16 E">
                                      <p:cBhvr>
                                        <p:cTn id="17" dur="2000" fill="hold"/>
                                        <p:tgtEl>
                                          <p:spTgt spid="50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8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0494156959732 0.00443228674701831 L 0.168975537578583 0.22657236873591 E">
                                      <p:cBhvr>
                                        <p:cTn id="41" dur="2000" fill="hold"/>
                                        <p:tgtEl>
                                          <p:spTgt spid="50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" name="Groupe 519"/>
          <p:cNvGrpSpPr/>
          <p:nvPr/>
        </p:nvGrpSpPr>
        <p:grpSpPr>
          <a:xfrm>
            <a:off x="743040" y="1743480"/>
            <a:ext cx="4929840" cy="4929840"/>
            <a:chOff x="743040" y="1743480"/>
            <a:chExt cx="4929840" cy="4929840"/>
          </a:xfrm>
        </p:grpSpPr>
        <p:sp>
          <p:nvSpPr>
            <p:cNvPr id="521" name="Ellipse 520"/>
            <p:cNvSpPr/>
            <p:nvPr/>
          </p:nvSpPr>
          <p:spPr>
            <a:xfrm>
              <a:off x="1389960" y="2373120"/>
              <a:ext cx="3636000" cy="3670560"/>
            </a:xfrm>
            <a:prstGeom prst="ellipse">
              <a:avLst/>
            </a:prstGeom>
            <a:noFill/>
            <a:ln w="720000">
              <a:solidFill>
                <a:srgbClr val="00AE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22" name="Ellipse 521"/>
            <p:cNvSpPr/>
            <p:nvPr/>
          </p:nvSpPr>
          <p:spPr>
            <a:xfrm>
              <a:off x="743040" y="1743480"/>
              <a:ext cx="4929840" cy="4929840"/>
            </a:xfrm>
            <a:prstGeom prst="ellipse">
              <a:avLst/>
            </a:prstGeom>
            <a:noFill/>
            <a:ln w="936000">
              <a:solidFill>
                <a:srgbClr val="FF333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523" name="Forme libre : forme 522"/>
          <p:cNvSpPr/>
          <p:nvPr/>
        </p:nvSpPr>
        <p:spPr>
          <a:xfrm>
            <a:off x="175320" y="10368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24" name="ZoneTexte 523"/>
          <p:cNvSpPr txBox="1"/>
          <p:nvPr/>
        </p:nvSpPr>
        <p:spPr>
          <a:xfrm>
            <a:off x="715320" y="128160"/>
            <a:ext cx="9000000" cy="60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93000"/>
              </a:lnSpc>
              <a:buNone/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Principe du calorimètre</a:t>
            </a:r>
            <a:endParaRPr lang="fr-FR" sz="3600" b="0" strike="noStrike" spc="-1">
              <a:latin typeface="Arial"/>
            </a:endParaRPr>
          </a:p>
        </p:txBody>
      </p:sp>
      <p:sp>
        <p:nvSpPr>
          <p:cNvPr id="525" name="Forme libre : forme 524"/>
          <p:cNvSpPr/>
          <p:nvPr/>
        </p:nvSpPr>
        <p:spPr>
          <a:xfrm>
            <a:off x="-722160" y="325692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526" name="Forme libre : forme 525"/>
          <p:cNvSpPr/>
          <p:nvPr/>
        </p:nvSpPr>
        <p:spPr>
          <a:xfrm>
            <a:off x="322560" y="4224960"/>
            <a:ext cx="0" cy="0"/>
          </a:xfrm>
          <a:custGeom>
            <a:avLst/>
            <a:gdLst/>
            <a:ahLst/>
            <a:cxnLst/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527" name="ZoneTexte 526"/>
          <p:cNvSpPr txBox="1"/>
          <p:nvPr/>
        </p:nvSpPr>
        <p:spPr>
          <a:xfrm>
            <a:off x="6198480" y="3068280"/>
            <a:ext cx="371052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Calorimètre</a:t>
            </a:r>
            <a:endParaRPr lang="fr-FR" sz="1800" b="0" strike="noStrike" spc="-1">
              <a:latin typeface="Arial"/>
            </a:endParaRPr>
          </a:p>
          <a:p>
            <a:pPr algn="ctr">
              <a:buNone/>
            </a:pPr>
            <a:r>
              <a:rPr lang="fr-FR" sz="1800" b="1" strike="noStrike" spc="-1">
                <a:latin typeface="Arial"/>
              </a:rPr>
              <a:t>électromagnétique</a:t>
            </a:r>
            <a:r>
              <a:rPr lang="fr-FR" sz="1800" b="0" strike="noStrike" spc="-1">
                <a:latin typeface="Arial"/>
              </a:rPr>
              <a:t> </a:t>
            </a:r>
          </a:p>
          <a:p>
            <a:pPr algn="ctr">
              <a:buNone/>
            </a:pPr>
            <a:r>
              <a:rPr lang="fr-FR" sz="1800" b="0" i="1" strike="noStrike" spc="-1">
                <a:latin typeface="Arial"/>
              </a:rPr>
              <a:t>électron, photon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28" name="ZoneTexte 527"/>
          <p:cNvSpPr txBox="1"/>
          <p:nvPr/>
        </p:nvSpPr>
        <p:spPr>
          <a:xfrm>
            <a:off x="6198840" y="5058360"/>
            <a:ext cx="3710520" cy="1114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Calorimètre </a:t>
            </a:r>
            <a:endParaRPr lang="fr-FR" sz="1800" b="0" strike="noStrike" spc="-1">
              <a:latin typeface="Arial"/>
            </a:endParaRPr>
          </a:p>
          <a:p>
            <a:pPr algn="ctr">
              <a:buNone/>
            </a:pPr>
            <a:r>
              <a:rPr lang="fr-FR" sz="1800" b="1" strike="noStrike" spc="-1">
                <a:latin typeface="Arial"/>
              </a:rPr>
              <a:t>hadronique</a:t>
            </a:r>
            <a:r>
              <a:rPr lang="fr-FR" sz="1800" b="0" strike="noStrike" spc="-1">
                <a:latin typeface="Arial"/>
              </a:rPr>
              <a:t> </a:t>
            </a:r>
          </a:p>
          <a:p>
            <a:pPr algn="ctr">
              <a:buNone/>
            </a:pPr>
            <a:r>
              <a:rPr lang="fr-FR" sz="1800" b="0" i="1" strike="noStrike" spc="-1">
                <a:latin typeface="Arial"/>
              </a:rPr>
              <a:t>hadrons généralement </a:t>
            </a:r>
            <a:br>
              <a:rPr sz="1800"/>
            </a:br>
            <a:r>
              <a:rPr lang="fr-FR" sz="1800" b="0" i="1" strike="noStrike" spc="-1">
                <a:latin typeface="Arial"/>
              </a:rPr>
              <a:t>sous forme de jets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29" name="Connecteur droit 528"/>
          <p:cNvSpPr/>
          <p:nvPr/>
        </p:nvSpPr>
        <p:spPr>
          <a:xfrm flipV="1">
            <a:off x="4819680" y="3511440"/>
            <a:ext cx="1990080" cy="34128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30" name="Connecteur droit 529"/>
          <p:cNvSpPr/>
          <p:nvPr/>
        </p:nvSpPr>
        <p:spPr>
          <a:xfrm>
            <a:off x="5558760" y="5032800"/>
            <a:ext cx="1606320" cy="35532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Image 530"/>
          <p:cNvPicPr/>
          <p:nvPr/>
        </p:nvPicPr>
        <p:blipFill>
          <a:blip r:embed="rId2"/>
          <a:stretch/>
        </p:blipFill>
        <p:spPr>
          <a:xfrm>
            <a:off x="166680" y="1833120"/>
            <a:ext cx="9695160" cy="5069520"/>
          </a:xfrm>
          <a:prstGeom prst="rect">
            <a:avLst/>
          </a:prstGeom>
          <a:ln w="0">
            <a:noFill/>
          </a:ln>
        </p:spPr>
      </p:pic>
      <p:sp>
        <p:nvSpPr>
          <p:cNvPr id="532" name="Forme libre : forme 531"/>
          <p:cNvSpPr/>
          <p:nvPr/>
        </p:nvSpPr>
        <p:spPr>
          <a:xfrm>
            <a:off x="179640" y="10800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Constitution du détecteur ATLAS</a:t>
            </a:r>
            <a:endParaRPr lang="fr-FR" sz="3600" b="1" strike="noStrike" spc="-1">
              <a:latin typeface="Arial"/>
            </a:endParaRPr>
          </a:p>
        </p:txBody>
      </p:sp>
      <p:grpSp>
        <p:nvGrpSpPr>
          <p:cNvPr id="533" name="Groupe 532"/>
          <p:cNvGrpSpPr/>
          <p:nvPr/>
        </p:nvGrpSpPr>
        <p:grpSpPr>
          <a:xfrm>
            <a:off x="1440000" y="936000"/>
            <a:ext cx="3080160" cy="2580120"/>
            <a:chOff x="1440000" y="936000"/>
            <a:chExt cx="3080160" cy="2580120"/>
          </a:xfrm>
        </p:grpSpPr>
        <p:sp>
          <p:nvSpPr>
            <p:cNvPr id="534" name="Rectangle 533"/>
            <p:cNvSpPr/>
            <p:nvPr/>
          </p:nvSpPr>
          <p:spPr>
            <a:xfrm>
              <a:off x="1440000" y="936000"/>
              <a:ext cx="2340000" cy="360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fr-FR" sz="1200" b="0" strike="noStrike" spc="-1">
                  <a:latin typeface="Arial"/>
                </a:rPr>
                <a:t>Trajectographe externe </a:t>
              </a:r>
            </a:p>
            <a:p>
              <a:pPr algn="ctr">
                <a:buNone/>
              </a:pPr>
              <a:r>
                <a:rPr lang="fr-FR" sz="1200" b="0" strike="noStrike" spc="-1">
                  <a:latin typeface="Arial"/>
                </a:rPr>
                <a:t>( = détecteurs à muons )</a:t>
              </a:r>
            </a:p>
          </p:txBody>
        </p:sp>
        <p:sp>
          <p:nvSpPr>
            <p:cNvPr id="535" name="Connecteur droit 534"/>
            <p:cNvSpPr/>
            <p:nvPr/>
          </p:nvSpPr>
          <p:spPr>
            <a:xfrm flipV="1">
              <a:off x="1477800" y="1296000"/>
              <a:ext cx="1108080" cy="152352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36" name="Connecteur droit 535"/>
            <p:cNvSpPr/>
            <p:nvPr/>
          </p:nvSpPr>
          <p:spPr>
            <a:xfrm flipH="1" flipV="1">
              <a:off x="2585880" y="1296000"/>
              <a:ext cx="1934280" cy="222012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37" name="Connecteur droit 536"/>
            <p:cNvSpPr/>
            <p:nvPr/>
          </p:nvSpPr>
          <p:spPr>
            <a:xfrm flipH="1" flipV="1">
              <a:off x="2585880" y="1296000"/>
              <a:ext cx="1863000" cy="10544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38" name="Groupe 537"/>
          <p:cNvGrpSpPr/>
          <p:nvPr/>
        </p:nvGrpSpPr>
        <p:grpSpPr>
          <a:xfrm>
            <a:off x="4286880" y="1797120"/>
            <a:ext cx="1229040" cy="2226240"/>
            <a:chOff x="4286880" y="1797120"/>
            <a:chExt cx="1229040" cy="2226240"/>
          </a:xfrm>
        </p:grpSpPr>
        <p:sp>
          <p:nvSpPr>
            <p:cNvPr id="539" name="Rectangle 538"/>
            <p:cNvSpPr/>
            <p:nvPr/>
          </p:nvSpPr>
          <p:spPr>
            <a:xfrm>
              <a:off x="4286880" y="1797120"/>
              <a:ext cx="900000" cy="360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fr-FR" sz="1200" b="0" strike="noStrike" spc="-1">
                  <a:latin typeface="Arial"/>
                </a:rPr>
                <a:t>électro-aimant</a:t>
              </a:r>
            </a:p>
          </p:txBody>
        </p:sp>
        <p:sp>
          <p:nvSpPr>
            <p:cNvPr id="540" name="Connecteur droit 539"/>
            <p:cNvSpPr/>
            <p:nvPr/>
          </p:nvSpPr>
          <p:spPr>
            <a:xfrm flipH="1" flipV="1">
              <a:off x="4762440" y="2060640"/>
              <a:ext cx="753480" cy="196272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41" name="Groupe 540"/>
          <p:cNvGrpSpPr/>
          <p:nvPr/>
        </p:nvGrpSpPr>
        <p:grpSpPr>
          <a:xfrm>
            <a:off x="3096360" y="4176000"/>
            <a:ext cx="2547720" cy="3312000"/>
            <a:chOff x="3096360" y="4176000"/>
            <a:chExt cx="2547720" cy="3312000"/>
          </a:xfrm>
        </p:grpSpPr>
        <p:sp>
          <p:nvSpPr>
            <p:cNvPr id="542" name="Rectangle 541"/>
            <p:cNvSpPr/>
            <p:nvPr/>
          </p:nvSpPr>
          <p:spPr>
            <a:xfrm>
              <a:off x="3096360" y="7095960"/>
              <a:ext cx="2547720" cy="3920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fr-FR" sz="1200" b="0" strike="noStrike" spc="-1">
                  <a:latin typeface="Arial"/>
                </a:rPr>
                <a:t>Trajectographe</a:t>
              </a:r>
            </a:p>
          </p:txBody>
        </p:sp>
        <p:sp>
          <p:nvSpPr>
            <p:cNvPr id="543" name="Connecteur droit 542"/>
            <p:cNvSpPr/>
            <p:nvPr/>
          </p:nvSpPr>
          <p:spPr>
            <a:xfrm flipV="1">
              <a:off x="4443120" y="4176000"/>
              <a:ext cx="1114560" cy="286452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44" name="Groupe 543"/>
          <p:cNvGrpSpPr/>
          <p:nvPr/>
        </p:nvGrpSpPr>
        <p:grpSpPr>
          <a:xfrm>
            <a:off x="5623200" y="1274040"/>
            <a:ext cx="2340000" cy="2678040"/>
            <a:chOff x="5623200" y="1274040"/>
            <a:chExt cx="2340000" cy="2678040"/>
          </a:xfrm>
        </p:grpSpPr>
        <p:sp>
          <p:nvSpPr>
            <p:cNvPr id="545" name="Rectangle 544"/>
            <p:cNvSpPr/>
            <p:nvPr/>
          </p:nvSpPr>
          <p:spPr>
            <a:xfrm>
              <a:off x="5623200" y="1274040"/>
              <a:ext cx="2340000" cy="360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fr-FR" sz="1200" b="0" strike="noStrike" spc="-1">
                  <a:latin typeface="Arial"/>
                </a:rPr>
                <a:t>Calorimètre électromagnétique</a:t>
              </a:r>
            </a:p>
          </p:txBody>
        </p:sp>
        <p:sp>
          <p:nvSpPr>
            <p:cNvPr id="546" name="Connecteur droit 545"/>
            <p:cNvSpPr/>
            <p:nvPr/>
          </p:nvSpPr>
          <p:spPr>
            <a:xfrm flipH="1">
              <a:off x="5800320" y="1634040"/>
              <a:ext cx="781920" cy="23180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47" name="Connecteur droit 546"/>
            <p:cNvSpPr/>
            <p:nvPr/>
          </p:nvSpPr>
          <p:spPr>
            <a:xfrm flipV="1">
              <a:off x="6354720" y="1634040"/>
              <a:ext cx="227520" cy="231804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48" name="Groupe 547"/>
          <p:cNvGrpSpPr/>
          <p:nvPr/>
        </p:nvGrpSpPr>
        <p:grpSpPr>
          <a:xfrm>
            <a:off x="6426000" y="4420440"/>
            <a:ext cx="2733840" cy="2136960"/>
            <a:chOff x="6426000" y="4420440"/>
            <a:chExt cx="2733840" cy="2136960"/>
          </a:xfrm>
        </p:grpSpPr>
        <p:sp>
          <p:nvSpPr>
            <p:cNvPr id="549" name="Rectangle 548"/>
            <p:cNvSpPr/>
            <p:nvPr/>
          </p:nvSpPr>
          <p:spPr>
            <a:xfrm>
              <a:off x="6819840" y="6197400"/>
              <a:ext cx="2340000" cy="36000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>
              <a:noAutofit/>
            </a:bodyPr>
            <a:lstStyle/>
            <a:p>
              <a:pPr algn="ctr">
                <a:buNone/>
              </a:pPr>
              <a:r>
                <a:rPr lang="fr-FR" sz="1200" b="0" strike="noStrike" spc="-1">
                  <a:latin typeface="Arial"/>
                </a:rPr>
                <a:t>Calorimètre hadronique</a:t>
              </a:r>
            </a:p>
          </p:txBody>
        </p:sp>
        <p:sp>
          <p:nvSpPr>
            <p:cNvPr id="550" name="Connecteur droit 549"/>
            <p:cNvSpPr/>
            <p:nvPr/>
          </p:nvSpPr>
          <p:spPr>
            <a:xfrm flipH="1" flipV="1">
              <a:off x="6426000" y="4420440"/>
              <a:ext cx="1321920" cy="177696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316B53-456A-4799-AF6B-927386095373}" type="slidenum">
              <a:rPr/>
              <a:t>28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Forme libre : forme 550"/>
          <p:cNvSpPr/>
          <p:nvPr/>
        </p:nvSpPr>
        <p:spPr>
          <a:xfrm>
            <a:off x="174960" y="10332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Ce qu’on observe dans ATLAS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552" name="Image 551"/>
          <p:cNvPicPr/>
          <p:nvPr/>
        </p:nvPicPr>
        <p:blipFill>
          <a:blip r:embed="rId2"/>
          <a:stretch/>
        </p:blipFill>
        <p:spPr>
          <a:xfrm>
            <a:off x="673200" y="900000"/>
            <a:ext cx="8326800" cy="66495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10B0C4A-72C3-4540-B238-EA1E295865A4}" type="slidenum"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 218"/>
          <p:cNvPicPr/>
          <p:nvPr/>
        </p:nvPicPr>
        <p:blipFill>
          <a:blip r:embed="rId2"/>
          <a:stretch/>
        </p:blipFill>
        <p:spPr>
          <a:xfrm>
            <a:off x="-7200" y="370080"/>
            <a:ext cx="10079640" cy="6743160"/>
          </a:xfrm>
          <a:prstGeom prst="rect">
            <a:avLst/>
          </a:prstGeom>
          <a:ln w="0">
            <a:noFill/>
          </a:ln>
        </p:spPr>
      </p:pic>
      <p:sp>
        <p:nvSpPr>
          <p:cNvPr id="220" name="ZoneTexte 219"/>
          <p:cNvSpPr txBox="1"/>
          <p:nvPr/>
        </p:nvSpPr>
        <p:spPr>
          <a:xfrm>
            <a:off x="180000" y="602640"/>
            <a:ext cx="9900000" cy="65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1" u="sng" strike="noStrike" spc="-1">
                <a:solidFill>
                  <a:srgbClr val="FFFFFF"/>
                </a:solidFill>
                <a:uFillTx/>
                <a:latin typeface="Arial"/>
              </a:rPr>
              <a:t>Partie 1 :</a:t>
            </a:r>
            <a:r>
              <a:rPr lang="fr-FR" sz="4000" b="1" strike="noStrike" spc="-1">
                <a:solidFill>
                  <a:srgbClr val="FFFFFF"/>
                </a:solidFill>
                <a:latin typeface="Arial"/>
              </a:rPr>
              <a:t> De la création de particules ...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221" name="ZoneTexte 220"/>
          <p:cNvSpPr txBox="1"/>
          <p:nvPr/>
        </p:nvSpPr>
        <p:spPr>
          <a:xfrm>
            <a:off x="2340000" y="2762280"/>
            <a:ext cx="7347960" cy="65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1" strike="noStrike" spc="-1">
                <a:solidFill>
                  <a:srgbClr val="FFFFFF"/>
                </a:solidFill>
                <a:latin typeface="Arial"/>
              </a:rPr>
              <a:t>Le LHC !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AF9319D-0320-4C36-8841-34CD5F66E3E1}" type="slidenum">
              <a:rPr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Image 552"/>
          <p:cNvPicPr/>
          <p:nvPr/>
        </p:nvPicPr>
        <p:blipFill>
          <a:blip r:embed="rId2"/>
          <a:stretch/>
        </p:blipFill>
        <p:spPr>
          <a:xfrm>
            <a:off x="7324200" y="824040"/>
            <a:ext cx="1819440" cy="2422440"/>
          </a:xfrm>
          <a:prstGeom prst="rect">
            <a:avLst/>
          </a:prstGeom>
          <a:ln w="0">
            <a:noFill/>
          </a:ln>
        </p:spPr>
      </p:pic>
      <p:sp>
        <p:nvSpPr>
          <p:cNvPr id="554" name="Forme libre : forme 553"/>
          <p:cNvSpPr/>
          <p:nvPr/>
        </p:nvSpPr>
        <p:spPr>
          <a:xfrm>
            <a:off x="174960" y="10332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Limites de détection</a:t>
            </a:r>
            <a:endParaRPr lang="fr-FR" sz="3600" b="1" strike="noStrike" spc="-1">
              <a:latin typeface="Arial"/>
            </a:endParaRPr>
          </a:p>
        </p:txBody>
      </p:sp>
      <p:sp>
        <p:nvSpPr>
          <p:cNvPr id="555" name="ZoneTexte 554"/>
          <p:cNvSpPr txBox="1"/>
          <p:nvPr/>
        </p:nvSpPr>
        <p:spPr>
          <a:xfrm>
            <a:off x="500040" y="1005120"/>
            <a:ext cx="6824160" cy="184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fr-FR" sz="1800" b="1" strike="noStrike" spc="-1">
                <a:solidFill>
                  <a:srgbClr val="000080"/>
                </a:solidFill>
                <a:latin typeface="Comic Sans MS"/>
              </a:rPr>
              <a:t>Est-ce qu'une particule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50000"/>
              </a:lnSpc>
              <a:buNone/>
            </a:pPr>
            <a:r>
              <a:rPr lang="fr-FR" sz="1800" b="1" strike="noStrike" spc="-1">
                <a:solidFill>
                  <a:srgbClr val="000080"/>
                </a:solidFill>
                <a:latin typeface="Comic Sans MS"/>
              </a:rPr>
              <a:t>qui n'interagit pas (ou très faiblement) avec la matière 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50000"/>
              </a:lnSpc>
              <a:buNone/>
            </a:pPr>
            <a:r>
              <a:rPr lang="fr-FR" sz="1800" b="1" strike="noStrike" spc="-1">
                <a:solidFill>
                  <a:srgbClr val="000080"/>
                </a:solidFill>
                <a:latin typeface="Comic Sans MS"/>
              </a:rPr>
              <a:t>est invisible pour le détecteur ATLAS ?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 </a:t>
            </a:r>
            <a:endParaRPr lang="fr-FR" sz="1800" b="0" strike="noStrike" spc="-1">
              <a:latin typeface="Arial"/>
            </a:endParaRPr>
          </a:p>
        </p:txBody>
      </p:sp>
      <p:pic>
        <p:nvPicPr>
          <p:cNvPr id="556" name="Image 555"/>
          <p:cNvPicPr/>
          <p:nvPr/>
        </p:nvPicPr>
        <p:blipFill>
          <a:blip r:embed="rId3"/>
          <a:stretch/>
        </p:blipFill>
        <p:spPr>
          <a:xfrm>
            <a:off x="4455360" y="2527920"/>
            <a:ext cx="533160" cy="497520"/>
          </a:xfrm>
          <a:prstGeom prst="rect">
            <a:avLst/>
          </a:prstGeom>
          <a:ln w="0">
            <a:noFill/>
          </a:ln>
        </p:spPr>
      </p:pic>
      <p:sp>
        <p:nvSpPr>
          <p:cNvPr id="557" name="ZoneTexte 556"/>
          <p:cNvSpPr txBox="1"/>
          <p:nvPr/>
        </p:nvSpPr>
        <p:spPr>
          <a:xfrm>
            <a:off x="1833120" y="2341800"/>
            <a:ext cx="2496240" cy="730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Exemple du neutrino</a:t>
            </a:r>
            <a:endParaRPr lang="fr-FR" sz="1800" b="0" strike="noStrike" spc="-1">
              <a:latin typeface="Arial"/>
            </a:endParaRPr>
          </a:p>
        </p:txBody>
      </p:sp>
      <p:grpSp>
        <p:nvGrpSpPr>
          <p:cNvPr id="558" name="Groupe 557"/>
          <p:cNvGrpSpPr/>
          <p:nvPr/>
        </p:nvGrpSpPr>
        <p:grpSpPr>
          <a:xfrm>
            <a:off x="229320" y="3623400"/>
            <a:ext cx="9509400" cy="3926160"/>
            <a:chOff x="229320" y="3623400"/>
            <a:chExt cx="9509400" cy="3926160"/>
          </a:xfrm>
        </p:grpSpPr>
        <p:sp>
          <p:nvSpPr>
            <p:cNvPr id="559" name="ZoneTexte 558"/>
            <p:cNvSpPr txBox="1"/>
            <p:nvPr/>
          </p:nvSpPr>
          <p:spPr>
            <a:xfrm>
              <a:off x="512280" y="4845240"/>
              <a:ext cx="1618560" cy="7275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800" b="1" strike="noStrike" spc="-1">
                  <a:solidFill>
                    <a:srgbClr val="000000"/>
                  </a:solidFill>
                  <a:latin typeface="Comic Sans MS"/>
                </a:rPr>
                <a:t>conservation d'énergie</a:t>
              </a:r>
              <a:endParaRPr lang="fr-FR" sz="1800" b="0" strike="noStrike" spc="-1">
                <a:latin typeface="Arial"/>
              </a:endParaRPr>
            </a:p>
          </p:txBody>
        </p:sp>
        <p:sp>
          <p:nvSpPr>
            <p:cNvPr id="560" name="ZoneTexte 559"/>
            <p:cNvSpPr txBox="1"/>
            <p:nvPr/>
          </p:nvSpPr>
          <p:spPr>
            <a:xfrm>
              <a:off x="229320" y="3623400"/>
              <a:ext cx="8550000" cy="730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fr-FR" sz="1800" b="1" strike="noStrike" spc="-1">
                  <a:solidFill>
                    <a:srgbClr val="000000"/>
                  </a:solidFill>
                  <a:latin typeface="Comic Sans MS"/>
                </a:rPr>
                <a:t>Oui MAIS il est possible de déduire indirectement sa présence : </a:t>
              </a:r>
              <a:endParaRPr lang="fr-FR" sz="1800" b="0" strike="noStrike" spc="-1">
                <a:latin typeface="Arial"/>
              </a:endParaRPr>
            </a:p>
          </p:txBody>
        </p:sp>
        <p:grpSp>
          <p:nvGrpSpPr>
            <p:cNvPr id="561" name="Groupe 560"/>
            <p:cNvGrpSpPr/>
            <p:nvPr/>
          </p:nvGrpSpPr>
          <p:grpSpPr>
            <a:xfrm>
              <a:off x="2215800" y="4426200"/>
              <a:ext cx="3104640" cy="2009160"/>
              <a:chOff x="2215800" y="4426200"/>
              <a:chExt cx="3104640" cy="2009160"/>
            </a:xfrm>
          </p:grpSpPr>
          <p:pic>
            <p:nvPicPr>
              <p:cNvPr id="562" name="Image 561"/>
              <p:cNvPicPr/>
              <p:nvPr/>
            </p:nvPicPr>
            <p:blipFill>
              <a:blip r:embed="rId4"/>
              <a:stretch/>
            </p:blipFill>
            <p:spPr>
              <a:xfrm>
                <a:off x="2215800" y="4530600"/>
                <a:ext cx="3104640" cy="190476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63" name="Rectangle 562"/>
              <p:cNvSpPr/>
              <p:nvPr/>
            </p:nvSpPr>
            <p:spPr>
              <a:xfrm>
                <a:off x="2215800" y="4634280"/>
                <a:ext cx="1188720" cy="46764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64" name="Rectangle 563"/>
              <p:cNvSpPr/>
              <p:nvPr/>
            </p:nvSpPr>
            <p:spPr>
              <a:xfrm>
                <a:off x="4131720" y="4426200"/>
                <a:ext cx="1188720" cy="467640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65" name="Forme libre : forme 564"/>
            <p:cNvSpPr/>
            <p:nvPr/>
          </p:nvSpPr>
          <p:spPr>
            <a:xfrm>
              <a:off x="5779080" y="5136480"/>
              <a:ext cx="848880" cy="779400"/>
            </a:xfrm>
            <a:custGeom>
              <a:avLst/>
              <a:gdLst/>
              <a:ahLst/>
              <a:cxnLst/>
              <a:rect l="0" t="0" r="r" b="b"/>
              <a:pathLst>
                <a:path w="2360" h="2167">
                  <a:moveTo>
                    <a:pt x="0" y="541"/>
                  </a:moveTo>
                  <a:lnTo>
                    <a:pt x="1769" y="541"/>
                  </a:lnTo>
                  <a:lnTo>
                    <a:pt x="1769" y="0"/>
                  </a:lnTo>
                  <a:lnTo>
                    <a:pt x="2359" y="1083"/>
                  </a:lnTo>
                  <a:lnTo>
                    <a:pt x="1769" y="2166"/>
                  </a:lnTo>
                  <a:lnTo>
                    <a:pt x="1769" y="1624"/>
                  </a:lnTo>
                  <a:lnTo>
                    <a:pt x="0" y="1624"/>
                  </a:lnTo>
                  <a:lnTo>
                    <a:pt x="0" y="541"/>
                  </a:lnTo>
                </a:path>
              </a:pathLst>
            </a:custGeom>
            <a:solidFill>
              <a:srgbClr val="355E0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66" name="ZoneTexte 565"/>
            <p:cNvSpPr txBox="1"/>
            <p:nvPr/>
          </p:nvSpPr>
          <p:spPr>
            <a:xfrm>
              <a:off x="6942600" y="4717800"/>
              <a:ext cx="2796120" cy="16833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fr-FR" sz="1800" b="1" strike="noStrike" spc="-1">
                  <a:solidFill>
                    <a:srgbClr val="DC2300"/>
                  </a:solidFill>
                  <a:latin typeface="Comic Sans MS"/>
                </a:rPr>
                <a:t>Énergie manquante</a:t>
              </a:r>
              <a:r>
                <a:rPr lang="fr-FR" sz="1800" b="1" strike="noStrike" spc="-1">
                  <a:solidFill>
                    <a:srgbClr val="000000"/>
                  </a:solidFill>
                  <a:latin typeface="Comic Sans MS"/>
                </a:rPr>
                <a:t> dans l'état final </a:t>
              </a: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fr-FR" sz="1800" b="1" strike="noStrike" spc="-1">
                  <a:solidFill>
                    <a:srgbClr val="000000"/>
                  </a:solidFill>
                  <a:latin typeface="Comic Sans MS"/>
                </a:rPr>
                <a:t>=</a:t>
              </a:r>
              <a:endParaRPr lang="fr-FR" sz="18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</a:pPr>
              <a:r>
                <a:rPr lang="fr-FR" sz="1800" b="1" strike="noStrike" spc="-1">
                  <a:solidFill>
                    <a:srgbClr val="000000"/>
                  </a:solidFill>
                  <a:latin typeface="Comic Sans MS"/>
                </a:rPr>
                <a:t> somme des énergies des particules invisibles</a:t>
              </a:r>
              <a:endParaRPr lang="fr-FR" sz="1800" b="0" strike="noStrike" spc="-1">
                <a:latin typeface="Arial"/>
              </a:endParaRPr>
            </a:p>
          </p:txBody>
        </p:sp>
        <p:pic>
          <p:nvPicPr>
            <p:cNvPr id="567" name="Image 566"/>
            <p:cNvPicPr/>
            <p:nvPr/>
          </p:nvPicPr>
          <p:blipFill>
            <a:blip r:embed="rId5"/>
            <a:srcRect b="11570"/>
            <a:stretch/>
          </p:blipFill>
          <p:spPr>
            <a:xfrm>
              <a:off x="2313720" y="4265640"/>
              <a:ext cx="955080" cy="905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68" name="Image 567"/>
            <p:cNvPicPr/>
            <p:nvPr/>
          </p:nvPicPr>
          <p:blipFill>
            <a:blip r:embed="rId5"/>
            <a:srcRect b="11570"/>
            <a:stretch/>
          </p:blipFill>
          <p:spPr>
            <a:xfrm>
              <a:off x="4291560" y="4246200"/>
              <a:ext cx="747720" cy="708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69" name="ZoneTexte 568"/>
            <p:cNvSpPr txBox="1"/>
            <p:nvPr/>
          </p:nvSpPr>
          <p:spPr>
            <a:xfrm>
              <a:off x="3868200" y="6435360"/>
              <a:ext cx="1697040" cy="11142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>
                <a:buNone/>
              </a:pPr>
              <a:r>
                <a:rPr lang="fr-FR" sz="1800" b="0" strike="noStrike" spc="-1">
                  <a:latin typeface="Arial"/>
                </a:rPr>
                <a:t>Énergie des produits de collision mesurée</a:t>
              </a:r>
            </a:p>
          </p:txBody>
        </p:sp>
        <p:sp>
          <p:nvSpPr>
            <p:cNvPr id="570" name="ZoneTexte 569"/>
            <p:cNvSpPr txBox="1"/>
            <p:nvPr/>
          </p:nvSpPr>
          <p:spPr>
            <a:xfrm>
              <a:off x="2026080" y="6435360"/>
              <a:ext cx="145476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>
                <a:buNone/>
              </a:pPr>
              <a:r>
                <a:rPr lang="fr-FR" sz="1800" b="0" strike="noStrike" spc="-1">
                  <a:latin typeface="Arial"/>
                </a:rPr>
                <a:t>Énergie des protons incidents</a:t>
              </a:r>
            </a:p>
          </p:txBody>
        </p:sp>
      </p:grp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6F9BBC7-8174-498F-B012-0B32C37DF496}" type="slidenum">
              <a:t>30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Forme libre : forme 570"/>
          <p:cNvSpPr/>
          <p:nvPr/>
        </p:nvSpPr>
        <p:spPr>
          <a:xfrm>
            <a:off x="174960" y="103320"/>
            <a:ext cx="9720360" cy="725760"/>
          </a:xfrm>
          <a:custGeom>
            <a:avLst/>
            <a:gdLst/>
            <a:ahLst/>
            <a:cxnLst/>
            <a:rect l="0" t="0" r="r" b="b"/>
            <a:pathLst>
              <a:path w="27003" h="2018">
                <a:moveTo>
                  <a:pt x="336" y="0"/>
                </a:moveTo>
                <a:lnTo>
                  <a:pt x="336" y="0"/>
                </a:lnTo>
                <a:cubicBezTo>
                  <a:pt x="277" y="0"/>
                  <a:pt x="219" y="16"/>
                  <a:pt x="168" y="45"/>
                </a:cubicBezTo>
                <a:cubicBezTo>
                  <a:pt x="117" y="75"/>
                  <a:pt x="75" y="117"/>
                  <a:pt x="45" y="168"/>
                </a:cubicBezTo>
                <a:cubicBezTo>
                  <a:pt x="16" y="219"/>
                  <a:pt x="0" y="277"/>
                  <a:pt x="0" y="336"/>
                </a:cubicBezTo>
                <a:lnTo>
                  <a:pt x="0" y="1680"/>
                </a:lnTo>
                <a:lnTo>
                  <a:pt x="0" y="1681"/>
                </a:lnTo>
                <a:cubicBezTo>
                  <a:pt x="0" y="1740"/>
                  <a:pt x="16" y="1798"/>
                  <a:pt x="45" y="1849"/>
                </a:cubicBezTo>
                <a:cubicBezTo>
                  <a:pt x="75" y="1900"/>
                  <a:pt x="117" y="1942"/>
                  <a:pt x="168" y="1972"/>
                </a:cubicBezTo>
                <a:cubicBezTo>
                  <a:pt x="219" y="2001"/>
                  <a:pt x="277" y="2017"/>
                  <a:pt x="336" y="2017"/>
                </a:cubicBezTo>
                <a:lnTo>
                  <a:pt x="26665" y="2017"/>
                </a:lnTo>
                <a:lnTo>
                  <a:pt x="26666" y="2017"/>
                </a:lnTo>
                <a:cubicBezTo>
                  <a:pt x="26725" y="2017"/>
                  <a:pt x="26783" y="2001"/>
                  <a:pt x="26834" y="1972"/>
                </a:cubicBezTo>
                <a:cubicBezTo>
                  <a:pt x="26885" y="1942"/>
                  <a:pt x="26927" y="1900"/>
                  <a:pt x="26957" y="1849"/>
                </a:cubicBezTo>
                <a:cubicBezTo>
                  <a:pt x="26986" y="1798"/>
                  <a:pt x="27002" y="1740"/>
                  <a:pt x="27002" y="1681"/>
                </a:cubicBezTo>
                <a:lnTo>
                  <a:pt x="27001" y="336"/>
                </a:lnTo>
                <a:lnTo>
                  <a:pt x="27002" y="336"/>
                </a:lnTo>
                <a:lnTo>
                  <a:pt x="27002" y="336"/>
                </a:lnTo>
                <a:cubicBezTo>
                  <a:pt x="27002" y="277"/>
                  <a:pt x="26986" y="219"/>
                  <a:pt x="26957" y="168"/>
                </a:cubicBezTo>
                <a:cubicBezTo>
                  <a:pt x="26927" y="117"/>
                  <a:pt x="26885" y="75"/>
                  <a:pt x="26834" y="45"/>
                </a:cubicBezTo>
                <a:cubicBezTo>
                  <a:pt x="26783" y="16"/>
                  <a:pt x="26725" y="0"/>
                  <a:pt x="26666" y="0"/>
                </a:cubicBezTo>
                <a:lnTo>
                  <a:pt x="336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Conclusion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572" name="Image 571"/>
          <p:cNvPicPr/>
          <p:nvPr/>
        </p:nvPicPr>
        <p:blipFill>
          <a:blip r:embed="rId2"/>
          <a:stretch/>
        </p:blipFill>
        <p:spPr>
          <a:xfrm>
            <a:off x="244800" y="1112400"/>
            <a:ext cx="3888720" cy="2912400"/>
          </a:xfrm>
          <a:prstGeom prst="rect">
            <a:avLst/>
          </a:prstGeom>
          <a:ln w="0">
            <a:noFill/>
          </a:ln>
        </p:spPr>
      </p:pic>
      <p:sp>
        <p:nvSpPr>
          <p:cNvPr id="573" name="ZoneTexte 572"/>
          <p:cNvSpPr txBox="1"/>
          <p:nvPr/>
        </p:nvSpPr>
        <p:spPr>
          <a:xfrm>
            <a:off x="1299240" y="3619800"/>
            <a:ext cx="206784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FFFFFF"/>
                </a:solidFill>
                <a:latin typeface="Arial"/>
              </a:rPr>
              <a:t>LHC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574" name="Image 573"/>
          <p:cNvPicPr/>
          <p:nvPr/>
        </p:nvPicPr>
        <p:blipFill>
          <a:blip r:embed="rId3"/>
          <a:stretch/>
        </p:blipFill>
        <p:spPr>
          <a:xfrm>
            <a:off x="5244840" y="1175760"/>
            <a:ext cx="4638600" cy="2424600"/>
          </a:xfrm>
          <a:prstGeom prst="rect">
            <a:avLst/>
          </a:prstGeom>
          <a:ln w="0">
            <a:noFill/>
          </a:ln>
        </p:spPr>
      </p:pic>
      <p:sp>
        <p:nvSpPr>
          <p:cNvPr id="575" name="ZoneTexte 574"/>
          <p:cNvSpPr txBox="1"/>
          <p:nvPr/>
        </p:nvSpPr>
        <p:spPr>
          <a:xfrm>
            <a:off x="6089400" y="3625560"/>
            <a:ext cx="302184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0000"/>
                </a:solidFill>
                <a:latin typeface="Arial"/>
              </a:rPr>
              <a:t>Détecteur ATLAS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576" name="Forme libre : forme 575"/>
          <p:cNvSpPr/>
          <p:nvPr/>
        </p:nvSpPr>
        <p:spPr>
          <a:xfrm>
            <a:off x="4349520" y="2359800"/>
            <a:ext cx="708840" cy="490320"/>
          </a:xfrm>
          <a:custGeom>
            <a:avLst/>
            <a:gdLst/>
            <a:ahLst/>
            <a:cxnLst/>
            <a:rect l="0" t="0" r="r" b="b"/>
            <a:pathLst>
              <a:path w="1971" h="1364">
                <a:moveTo>
                  <a:pt x="0" y="340"/>
                </a:moveTo>
                <a:lnTo>
                  <a:pt x="1477" y="340"/>
                </a:lnTo>
                <a:lnTo>
                  <a:pt x="1477" y="0"/>
                </a:lnTo>
                <a:lnTo>
                  <a:pt x="1970" y="681"/>
                </a:lnTo>
                <a:lnTo>
                  <a:pt x="1477" y="1363"/>
                </a:lnTo>
                <a:lnTo>
                  <a:pt x="1477" y="1022"/>
                </a:lnTo>
                <a:lnTo>
                  <a:pt x="0" y="1022"/>
                </a:lnTo>
                <a:lnTo>
                  <a:pt x="0" y="340"/>
                </a:lnTo>
              </a:path>
            </a:pathLst>
          </a:custGeom>
          <a:solidFill>
            <a:srgbClr val="355E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77" name="ZoneTexte 576"/>
          <p:cNvSpPr txBox="1"/>
          <p:nvPr/>
        </p:nvSpPr>
        <p:spPr>
          <a:xfrm>
            <a:off x="511920" y="4336920"/>
            <a:ext cx="3401640" cy="2320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Accélération de protons dans l'anneau du LHC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Collisions à E = 13 TeV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FF0000"/>
                </a:solidFill>
                <a:latin typeface="Comic Sans MS"/>
              </a:rPr>
              <a:t>Création de particules non observables à l'état naturel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78" name="ZoneTexte 577"/>
          <p:cNvSpPr txBox="1"/>
          <p:nvPr/>
        </p:nvSpPr>
        <p:spPr>
          <a:xfrm>
            <a:off x="6234840" y="4367160"/>
            <a:ext cx="3377160" cy="727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Deux grandes catégories de 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sous-détecteurs :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79" name="ZoneTexte 578"/>
          <p:cNvSpPr txBox="1"/>
          <p:nvPr/>
        </p:nvSpPr>
        <p:spPr>
          <a:xfrm>
            <a:off x="6608520" y="5223960"/>
            <a:ext cx="2189160" cy="870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 Trajectographe</a:t>
            </a:r>
            <a:endParaRPr lang="fr-FR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fr-FR" sz="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1" strike="noStrike" spc="-1">
                <a:solidFill>
                  <a:srgbClr val="000000"/>
                </a:solidFill>
                <a:latin typeface="Comic Sans MS"/>
              </a:rPr>
              <a:t> Calorimètre 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80" name="ZoneTexte 579"/>
          <p:cNvSpPr txBox="1"/>
          <p:nvPr/>
        </p:nvSpPr>
        <p:spPr>
          <a:xfrm>
            <a:off x="5939640" y="6303240"/>
            <a:ext cx="3609000" cy="730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1800" b="1" strike="noStrike" spc="-1">
                <a:solidFill>
                  <a:srgbClr val="FF0000"/>
                </a:solidFill>
                <a:latin typeface="Comic Sans MS"/>
              </a:rPr>
              <a:t>Reconstruction des particules « stables »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581" name="ZoneTexte 580"/>
          <p:cNvSpPr txBox="1"/>
          <p:nvPr/>
        </p:nvSpPr>
        <p:spPr>
          <a:xfrm rot="20930400">
            <a:off x="5351400" y="6413400"/>
            <a:ext cx="4175280" cy="631080"/>
          </a:xfrm>
          <a:prstGeom prst="rect">
            <a:avLst/>
          </a:prstGeom>
          <a:solidFill>
            <a:srgbClr val="FFFF00">
              <a:alpha val="90000"/>
            </a:srgbClr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fr-FR" sz="2800" b="1" strike="noStrike" spc="-1">
                <a:solidFill>
                  <a:srgbClr val="FF0000"/>
                </a:solidFill>
                <a:latin typeface="Comic Sans MS"/>
              </a:rPr>
              <a:t>et le boson de Higgs ?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7360278-9EE6-464A-8B82-712B122EB854}" type="slidenum">
              <a:rPr/>
              <a:t>31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Forme libre : forme 581"/>
          <p:cNvSpPr/>
          <p:nvPr/>
        </p:nvSpPr>
        <p:spPr>
          <a:xfrm>
            <a:off x="174960" y="103320"/>
            <a:ext cx="9720360" cy="725760"/>
          </a:xfrm>
          <a:custGeom>
            <a:avLst/>
            <a:gdLst/>
            <a:ahLst/>
            <a:cxnLst/>
            <a:rect l="0" t="0" r="r" b="b"/>
            <a:pathLst>
              <a:path w="27003" h="2018">
                <a:moveTo>
                  <a:pt x="336" y="0"/>
                </a:moveTo>
                <a:lnTo>
                  <a:pt x="336" y="0"/>
                </a:lnTo>
                <a:cubicBezTo>
                  <a:pt x="277" y="0"/>
                  <a:pt x="219" y="16"/>
                  <a:pt x="168" y="45"/>
                </a:cubicBezTo>
                <a:cubicBezTo>
                  <a:pt x="117" y="75"/>
                  <a:pt x="75" y="117"/>
                  <a:pt x="45" y="168"/>
                </a:cubicBezTo>
                <a:cubicBezTo>
                  <a:pt x="16" y="219"/>
                  <a:pt x="0" y="277"/>
                  <a:pt x="0" y="336"/>
                </a:cubicBezTo>
                <a:lnTo>
                  <a:pt x="0" y="1680"/>
                </a:lnTo>
                <a:lnTo>
                  <a:pt x="0" y="1681"/>
                </a:lnTo>
                <a:cubicBezTo>
                  <a:pt x="0" y="1740"/>
                  <a:pt x="16" y="1798"/>
                  <a:pt x="45" y="1849"/>
                </a:cubicBezTo>
                <a:cubicBezTo>
                  <a:pt x="75" y="1900"/>
                  <a:pt x="117" y="1942"/>
                  <a:pt x="168" y="1972"/>
                </a:cubicBezTo>
                <a:cubicBezTo>
                  <a:pt x="219" y="2001"/>
                  <a:pt x="277" y="2017"/>
                  <a:pt x="336" y="2017"/>
                </a:cubicBezTo>
                <a:lnTo>
                  <a:pt x="26665" y="2017"/>
                </a:lnTo>
                <a:lnTo>
                  <a:pt x="26666" y="2017"/>
                </a:lnTo>
                <a:cubicBezTo>
                  <a:pt x="26725" y="2017"/>
                  <a:pt x="26783" y="2001"/>
                  <a:pt x="26834" y="1972"/>
                </a:cubicBezTo>
                <a:cubicBezTo>
                  <a:pt x="26885" y="1942"/>
                  <a:pt x="26927" y="1900"/>
                  <a:pt x="26957" y="1849"/>
                </a:cubicBezTo>
                <a:cubicBezTo>
                  <a:pt x="26986" y="1798"/>
                  <a:pt x="27002" y="1740"/>
                  <a:pt x="27002" y="1681"/>
                </a:cubicBezTo>
                <a:lnTo>
                  <a:pt x="27001" y="336"/>
                </a:lnTo>
                <a:lnTo>
                  <a:pt x="27002" y="336"/>
                </a:lnTo>
                <a:lnTo>
                  <a:pt x="27002" y="336"/>
                </a:lnTo>
                <a:cubicBezTo>
                  <a:pt x="27002" y="277"/>
                  <a:pt x="26986" y="219"/>
                  <a:pt x="26957" y="168"/>
                </a:cubicBezTo>
                <a:cubicBezTo>
                  <a:pt x="26927" y="117"/>
                  <a:pt x="26885" y="75"/>
                  <a:pt x="26834" y="45"/>
                </a:cubicBezTo>
                <a:cubicBezTo>
                  <a:pt x="26783" y="16"/>
                  <a:pt x="26725" y="0"/>
                  <a:pt x="26666" y="0"/>
                </a:cubicBezTo>
                <a:lnTo>
                  <a:pt x="336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Epilogue</a:t>
            </a:r>
            <a:endParaRPr lang="fr-FR" sz="3600" b="1" strike="noStrike" spc="-1">
              <a:latin typeface="Arial"/>
            </a:endParaRPr>
          </a:p>
        </p:txBody>
      </p:sp>
      <p:grpSp>
        <p:nvGrpSpPr>
          <p:cNvPr id="583" name="Groupe 582"/>
          <p:cNvGrpSpPr/>
          <p:nvPr/>
        </p:nvGrpSpPr>
        <p:grpSpPr>
          <a:xfrm>
            <a:off x="-1080000" y="7200000"/>
            <a:ext cx="360000" cy="360000"/>
            <a:chOff x="-1080000" y="7200000"/>
            <a:chExt cx="360000" cy="360000"/>
          </a:xfrm>
        </p:grpSpPr>
        <p:sp>
          <p:nvSpPr>
            <p:cNvPr id="584" name="Forme libre : forme 583"/>
            <p:cNvSpPr/>
            <p:nvPr/>
          </p:nvSpPr>
          <p:spPr>
            <a:xfrm>
              <a:off x="-1080000" y="7200000"/>
              <a:ext cx="360000" cy="360000"/>
            </a:xfrm>
            <a:custGeom>
              <a:avLst/>
              <a:gdLst/>
              <a:ahLst/>
              <a:cxnLst/>
              <a:rect l="0" t="0" r="r" b="b"/>
              <a:pathLst>
                <a:path w="505" h="831">
                  <a:moveTo>
                    <a:pt x="0" y="0"/>
                  </a:moveTo>
                  <a:lnTo>
                    <a:pt x="26" y="0"/>
                  </a:lnTo>
                  <a:lnTo>
                    <a:pt x="51" y="2"/>
                  </a:lnTo>
                  <a:lnTo>
                    <a:pt x="76" y="5"/>
                  </a:lnTo>
                  <a:lnTo>
                    <a:pt x="102" y="10"/>
                  </a:lnTo>
                  <a:lnTo>
                    <a:pt x="126" y="15"/>
                  </a:lnTo>
                  <a:lnTo>
                    <a:pt x="151" y="22"/>
                  </a:lnTo>
                  <a:lnTo>
                    <a:pt x="175" y="30"/>
                  </a:lnTo>
                  <a:lnTo>
                    <a:pt x="199" y="40"/>
                  </a:lnTo>
                  <a:lnTo>
                    <a:pt x="222" y="50"/>
                  </a:lnTo>
                  <a:lnTo>
                    <a:pt x="245" y="62"/>
                  </a:lnTo>
                  <a:lnTo>
                    <a:pt x="267" y="75"/>
                  </a:lnTo>
                  <a:lnTo>
                    <a:pt x="288" y="89"/>
                  </a:lnTo>
                  <a:lnTo>
                    <a:pt x="309" y="104"/>
                  </a:lnTo>
                  <a:lnTo>
                    <a:pt x="329" y="120"/>
                  </a:lnTo>
                  <a:lnTo>
                    <a:pt x="348" y="137"/>
                  </a:lnTo>
                  <a:lnTo>
                    <a:pt x="366" y="155"/>
                  </a:lnTo>
                  <a:lnTo>
                    <a:pt x="383" y="174"/>
                  </a:lnTo>
                  <a:lnTo>
                    <a:pt x="399" y="194"/>
                  </a:lnTo>
                  <a:lnTo>
                    <a:pt x="414" y="214"/>
                  </a:lnTo>
                  <a:lnTo>
                    <a:pt x="428" y="236"/>
                  </a:lnTo>
                  <a:lnTo>
                    <a:pt x="441" y="258"/>
                  </a:lnTo>
                  <a:lnTo>
                    <a:pt x="453" y="280"/>
                  </a:lnTo>
                  <a:lnTo>
                    <a:pt x="464" y="304"/>
                  </a:lnTo>
                  <a:lnTo>
                    <a:pt x="473" y="327"/>
                  </a:lnTo>
                  <a:lnTo>
                    <a:pt x="481" y="352"/>
                  </a:lnTo>
                  <a:lnTo>
                    <a:pt x="488" y="376"/>
                  </a:lnTo>
                  <a:lnTo>
                    <a:pt x="494" y="401"/>
                  </a:lnTo>
                  <a:lnTo>
                    <a:pt x="499" y="426"/>
                  </a:lnTo>
                  <a:lnTo>
                    <a:pt x="502" y="452"/>
                  </a:lnTo>
                  <a:lnTo>
                    <a:pt x="503" y="477"/>
                  </a:lnTo>
                  <a:lnTo>
                    <a:pt x="504" y="503"/>
                  </a:lnTo>
                  <a:lnTo>
                    <a:pt x="503" y="528"/>
                  </a:lnTo>
                  <a:lnTo>
                    <a:pt x="501" y="554"/>
                  </a:lnTo>
                  <a:lnTo>
                    <a:pt x="498" y="579"/>
                  </a:lnTo>
                  <a:lnTo>
                    <a:pt x="493" y="604"/>
                  </a:lnTo>
                  <a:lnTo>
                    <a:pt x="487" y="629"/>
                  </a:lnTo>
                  <a:lnTo>
                    <a:pt x="480" y="653"/>
                  </a:lnTo>
                  <a:lnTo>
                    <a:pt x="471" y="677"/>
                  </a:lnTo>
                  <a:lnTo>
                    <a:pt x="462" y="701"/>
                  </a:lnTo>
                  <a:lnTo>
                    <a:pt x="451" y="724"/>
                  </a:lnTo>
                  <a:lnTo>
                    <a:pt x="439" y="747"/>
                  </a:lnTo>
                  <a:lnTo>
                    <a:pt x="426" y="769"/>
                  </a:lnTo>
                  <a:lnTo>
                    <a:pt x="411" y="790"/>
                  </a:lnTo>
                  <a:lnTo>
                    <a:pt x="396" y="810"/>
                  </a:lnTo>
                  <a:lnTo>
                    <a:pt x="380" y="830"/>
                  </a:lnTo>
                  <a:lnTo>
                    <a:pt x="4" y="500"/>
                  </a:lnTo>
                  <a:lnTo>
                    <a:pt x="0" y="0"/>
                  </a:lnTo>
                </a:path>
              </a:pathLst>
            </a:custGeom>
            <a:solidFill>
              <a:srgbClr val="00CC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85" name="Forme libre : forme 584"/>
            <p:cNvSpPr/>
            <p:nvPr/>
          </p:nvSpPr>
          <p:spPr>
            <a:xfrm>
              <a:off x="-1080000" y="7200000"/>
              <a:ext cx="360000" cy="360000"/>
            </a:xfrm>
            <a:custGeom>
              <a:avLst/>
              <a:gdLst/>
              <a:ahLst/>
              <a:cxnLst/>
              <a:rect l="0" t="0" r="r" b="b"/>
              <a:pathLst>
                <a:path w="501" h="812">
                  <a:moveTo>
                    <a:pt x="108" y="811"/>
                  </a:moveTo>
                  <a:lnTo>
                    <a:pt x="93" y="790"/>
                  </a:lnTo>
                  <a:lnTo>
                    <a:pt x="79" y="769"/>
                  </a:lnTo>
                  <a:lnTo>
                    <a:pt x="66" y="748"/>
                  </a:lnTo>
                  <a:lnTo>
                    <a:pt x="54" y="725"/>
                  </a:lnTo>
                  <a:lnTo>
                    <a:pt x="43" y="702"/>
                  </a:lnTo>
                  <a:lnTo>
                    <a:pt x="33" y="678"/>
                  </a:lnTo>
                  <a:lnTo>
                    <a:pt x="24" y="654"/>
                  </a:lnTo>
                  <a:lnTo>
                    <a:pt x="17" y="630"/>
                  </a:lnTo>
                  <a:lnTo>
                    <a:pt x="11" y="605"/>
                  </a:lnTo>
                  <a:lnTo>
                    <a:pt x="6" y="580"/>
                  </a:lnTo>
                  <a:lnTo>
                    <a:pt x="3" y="555"/>
                  </a:lnTo>
                  <a:lnTo>
                    <a:pt x="1" y="530"/>
                  </a:lnTo>
                  <a:lnTo>
                    <a:pt x="0" y="504"/>
                  </a:lnTo>
                  <a:lnTo>
                    <a:pt x="0" y="479"/>
                  </a:lnTo>
                  <a:lnTo>
                    <a:pt x="2" y="453"/>
                  </a:lnTo>
                  <a:lnTo>
                    <a:pt x="5" y="428"/>
                  </a:lnTo>
                  <a:lnTo>
                    <a:pt x="10" y="403"/>
                  </a:lnTo>
                  <a:lnTo>
                    <a:pt x="15" y="378"/>
                  </a:lnTo>
                  <a:lnTo>
                    <a:pt x="22" y="354"/>
                  </a:lnTo>
                  <a:lnTo>
                    <a:pt x="30" y="329"/>
                  </a:lnTo>
                  <a:lnTo>
                    <a:pt x="39" y="306"/>
                  </a:lnTo>
                  <a:lnTo>
                    <a:pt x="50" y="282"/>
                  </a:lnTo>
                  <a:lnTo>
                    <a:pt x="61" y="260"/>
                  </a:lnTo>
                  <a:lnTo>
                    <a:pt x="74" y="238"/>
                  </a:lnTo>
                  <a:lnTo>
                    <a:pt x="88" y="216"/>
                  </a:lnTo>
                  <a:lnTo>
                    <a:pt x="103" y="196"/>
                  </a:lnTo>
                  <a:lnTo>
                    <a:pt x="119" y="176"/>
                  </a:lnTo>
                  <a:lnTo>
                    <a:pt x="136" y="157"/>
                  </a:lnTo>
                  <a:lnTo>
                    <a:pt x="154" y="139"/>
                  </a:lnTo>
                  <a:lnTo>
                    <a:pt x="173" y="122"/>
                  </a:lnTo>
                  <a:lnTo>
                    <a:pt x="193" y="106"/>
                  </a:lnTo>
                  <a:lnTo>
                    <a:pt x="213" y="91"/>
                  </a:lnTo>
                  <a:lnTo>
                    <a:pt x="234" y="76"/>
                  </a:lnTo>
                  <a:lnTo>
                    <a:pt x="256" y="63"/>
                  </a:lnTo>
                  <a:lnTo>
                    <a:pt x="279" y="52"/>
                  </a:lnTo>
                  <a:lnTo>
                    <a:pt x="302" y="41"/>
                  </a:lnTo>
                  <a:lnTo>
                    <a:pt x="325" y="31"/>
                  </a:lnTo>
                  <a:lnTo>
                    <a:pt x="350" y="23"/>
                  </a:lnTo>
                  <a:lnTo>
                    <a:pt x="374" y="16"/>
                  </a:lnTo>
                  <a:lnTo>
                    <a:pt x="399" y="10"/>
                  </a:lnTo>
                  <a:lnTo>
                    <a:pt x="424" y="6"/>
                  </a:lnTo>
                  <a:lnTo>
                    <a:pt x="449" y="3"/>
                  </a:lnTo>
                  <a:lnTo>
                    <a:pt x="475" y="1"/>
                  </a:lnTo>
                  <a:lnTo>
                    <a:pt x="500" y="0"/>
                  </a:lnTo>
                  <a:lnTo>
                    <a:pt x="500" y="500"/>
                  </a:lnTo>
                  <a:lnTo>
                    <a:pt x="108" y="811"/>
                  </a:lnTo>
                </a:path>
              </a:pathLst>
            </a:custGeom>
            <a:solidFill>
              <a:srgbClr val="FF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86" name="Forme libre : forme 585"/>
            <p:cNvSpPr/>
            <p:nvPr/>
          </p:nvSpPr>
          <p:spPr>
            <a:xfrm>
              <a:off x="-1080000" y="7200000"/>
              <a:ext cx="360000" cy="360000"/>
            </a:xfrm>
            <a:custGeom>
              <a:avLst/>
              <a:gdLst/>
              <a:ahLst/>
              <a:cxnLst/>
              <a:rect l="0" t="0" r="r" b="b"/>
              <a:pathLst>
                <a:path w="772" h="501">
                  <a:moveTo>
                    <a:pt x="771" y="328"/>
                  </a:moveTo>
                  <a:lnTo>
                    <a:pt x="753" y="347"/>
                  </a:lnTo>
                  <a:lnTo>
                    <a:pt x="735" y="365"/>
                  </a:lnTo>
                  <a:lnTo>
                    <a:pt x="715" y="382"/>
                  </a:lnTo>
                  <a:lnTo>
                    <a:pt x="695" y="398"/>
                  </a:lnTo>
                  <a:lnTo>
                    <a:pt x="674" y="413"/>
                  </a:lnTo>
                  <a:lnTo>
                    <a:pt x="653" y="427"/>
                  </a:lnTo>
                  <a:lnTo>
                    <a:pt x="630" y="440"/>
                  </a:lnTo>
                  <a:lnTo>
                    <a:pt x="607" y="452"/>
                  </a:lnTo>
                  <a:lnTo>
                    <a:pt x="583" y="462"/>
                  </a:lnTo>
                  <a:lnTo>
                    <a:pt x="559" y="472"/>
                  </a:lnTo>
                  <a:lnTo>
                    <a:pt x="535" y="480"/>
                  </a:lnTo>
                  <a:lnTo>
                    <a:pt x="510" y="486"/>
                  </a:lnTo>
                  <a:lnTo>
                    <a:pt x="484" y="492"/>
                  </a:lnTo>
                  <a:lnTo>
                    <a:pt x="459" y="496"/>
                  </a:lnTo>
                  <a:lnTo>
                    <a:pt x="433" y="498"/>
                  </a:lnTo>
                  <a:lnTo>
                    <a:pt x="407" y="500"/>
                  </a:lnTo>
                  <a:lnTo>
                    <a:pt x="381" y="500"/>
                  </a:lnTo>
                  <a:lnTo>
                    <a:pt x="355" y="499"/>
                  </a:lnTo>
                  <a:lnTo>
                    <a:pt x="330" y="496"/>
                  </a:lnTo>
                  <a:lnTo>
                    <a:pt x="304" y="492"/>
                  </a:lnTo>
                  <a:lnTo>
                    <a:pt x="279" y="487"/>
                  </a:lnTo>
                  <a:lnTo>
                    <a:pt x="254" y="480"/>
                  </a:lnTo>
                  <a:lnTo>
                    <a:pt x="229" y="472"/>
                  </a:lnTo>
                  <a:lnTo>
                    <a:pt x="205" y="463"/>
                  </a:lnTo>
                  <a:lnTo>
                    <a:pt x="181" y="453"/>
                  </a:lnTo>
                  <a:lnTo>
                    <a:pt x="158" y="441"/>
                  </a:lnTo>
                  <a:lnTo>
                    <a:pt x="136" y="429"/>
                  </a:lnTo>
                  <a:lnTo>
                    <a:pt x="114" y="415"/>
                  </a:lnTo>
                  <a:lnTo>
                    <a:pt x="93" y="400"/>
                  </a:lnTo>
                  <a:lnTo>
                    <a:pt x="72" y="384"/>
                  </a:lnTo>
                  <a:lnTo>
                    <a:pt x="53" y="367"/>
                  </a:lnTo>
                  <a:lnTo>
                    <a:pt x="35" y="349"/>
                  </a:lnTo>
                  <a:lnTo>
                    <a:pt x="17" y="330"/>
                  </a:lnTo>
                  <a:lnTo>
                    <a:pt x="0" y="310"/>
                  </a:lnTo>
                  <a:lnTo>
                    <a:pt x="393" y="0"/>
                  </a:lnTo>
                  <a:lnTo>
                    <a:pt x="771" y="328"/>
                  </a:lnTo>
                </a:path>
              </a:pathLst>
            </a:custGeom>
            <a:solidFill>
              <a:srgbClr val="0000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87" name="Groupe 586"/>
          <p:cNvGrpSpPr/>
          <p:nvPr/>
        </p:nvGrpSpPr>
        <p:grpSpPr>
          <a:xfrm>
            <a:off x="10620000" y="900000"/>
            <a:ext cx="360000" cy="360000"/>
            <a:chOff x="10620000" y="900000"/>
            <a:chExt cx="360000" cy="360000"/>
          </a:xfrm>
        </p:grpSpPr>
        <p:sp>
          <p:nvSpPr>
            <p:cNvPr id="588" name="Forme libre : forme 587"/>
            <p:cNvSpPr/>
            <p:nvPr/>
          </p:nvSpPr>
          <p:spPr>
            <a:xfrm>
              <a:off x="10620000" y="900000"/>
              <a:ext cx="360000" cy="360000"/>
            </a:xfrm>
            <a:custGeom>
              <a:avLst/>
              <a:gdLst/>
              <a:ahLst/>
              <a:cxnLst/>
              <a:rect l="0" t="0" r="r" b="b"/>
              <a:pathLst>
                <a:path w="505" h="831">
                  <a:moveTo>
                    <a:pt x="0" y="0"/>
                  </a:moveTo>
                  <a:lnTo>
                    <a:pt x="26" y="0"/>
                  </a:lnTo>
                  <a:lnTo>
                    <a:pt x="51" y="2"/>
                  </a:lnTo>
                  <a:lnTo>
                    <a:pt x="76" y="5"/>
                  </a:lnTo>
                  <a:lnTo>
                    <a:pt x="102" y="10"/>
                  </a:lnTo>
                  <a:lnTo>
                    <a:pt x="126" y="15"/>
                  </a:lnTo>
                  <a:lnTo>
                    <a:pt x="151" y="22"/>
                  </a:lnTo>
                  <a:lnTo>
                    <a:pt x="175" y="30"/>
                  </a:lnTo>
                  <a:lnTo>
                    <a:pt x="199" y="40"/>
                  </a:lnTo>
                  <a:lnTo>
                    <a:pt x="222" y="50"/>
                  </a:lnTo>
                  <a:lnTo>
                    <a:pt x="245" y="62"/>
                  </a:lnTo>
                  <a:lnTo>
                    <a:pt x="267" y="75"/>
                  </a:lnTo>
                  <a:lnTo>
                    <a:pt x="288" y="89"/>
                  </a:lnTo>
                  <a:lnTo>
                    <a:pt x="309" y="104"/>
                  </a:lnTo>
                  <a:lnTo>
                    <a:pt x="329" y="120"/>
                  </a:lnTo>
                  <a:lnTo>
                    <a:pt x="348" y="137"/>
                  </a:lnTo>
                  <a:lnTo>
                    <a:pt x="366" y="155"/>
                  </a:lnTo>
                  <a:lnTo>
                    <a:pt x="383" y="174"/>
                  </a:lnTo>
                  <a:lnTo>
                    <a:pt x="399" y="194"/>
                  </a:lnTo>
                  <a:lnTo>
                    <a:pt x="414" y="214"/>
                  </a:lnTo>
                  <a:lnTo>
                    <a:pt x="428" y="236"/>
                  </a:lnTo>
                  <a:lnTo>
                    <a:pt x="441" y="258"/>
                  </a:lnTo>
                  <a:lnTo>
                    <a:pt x="453" y="280"/>
                  </a:lnTo>
                  <a:lnTo>
                    <a:pt x="464" y="304"/>
                  </a:lnTo>
                  <a:lnTo>
                    <a:pt x="473" y="327"/>
                  </a:lnTo>
                  <a:lnTo>
                    <a:pt x="481" y="352"/>
                  </a:lnTo>
                  <a:lnTo>
                    <a:pt x="488" y="376"/>
                  </a:lnTo>
                  <a:lnTo>
                    <a:pt x="494" y="401"/>
                  </a:lnTo>
                  <a:lnTo>
                    <a:pt x="499" y="426"/>
                  </a:lnTo>
                  <a:lnTo>
                    <a:pt x="502" y="452"/>
                  </a:lnTo>
                  <a:lnTo>
                    <a:pt x="503" y="477"/>
                  </a:lnTo>
                  <a:lnTo>
                    <a:pt x="504" y="503"/>
                  </a:lnTo>
                  <a:lnTo>
                    <a:pt x="503" y="528"/>
                  </a:lnTo>
                  <a:lnTo>
                    <a:pt x="501" y="554"/>
                  </a:lnTo>
                  <a:lnTo>
                    <a:pt x="498" y="579"/>
                  </a:lnTo>
                  <a:lnTo>
                    <a:pt x="493" y="604"/>
                  </a:lnTo>
                  <a:lnTo>
                    <a:pt x="487" y="629"/>
                  </a:lnTo>
                  <a:lnTo>
                    <a:pt x="480" y="653"/>
                  </a:lnTo>
                  <a:lnTo>
                    <a:pt x="471" y="677"/>
                  </a:lnTo>
                  <a:lnTo>
                    <a:pt x="462" y="701"/>
                  </a:lnTo>
                  <a:lnTo>
                    <a:pt x="451" y="724"/>
                  </a:lnTo>
                  <a:lnTo>
                    <a:pt x="439" y="747"/>
                  </a:lnTo>
                  <a:lnTo>
                    <a:pt x="426" y="769"/>
                  </a:lnTo>
                  <a:lnTo>
                    <a:pt x="411" y="790"/>
                  </a:lnTo>
                  <a:lnTo>
                    <a:pt x="396" y="810"/>
                  </a:lnTo>
                  <a:lnTo>
                    <a:pt x="380" y="830"/>
                  </a:lnTo>
                  <a:lnTo>
                    <a:pt x="4" y="500"/>
                  </a:lnTo>
                  <a:lnTo>
                    <a:pt x="0" y="0"/>
                  </a:lnTo>
                </a:path>
              </a:pathLst>
            </a:custGeom>
            <a:solidFill>
              <a:srgbClr val="00CC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89" name="Forme libre : forme 588"/>
            <p:cNvSpPr/>
            <p:nvPr/>
          </p:nvSpPr>
          <p:spPr>
            <a:xfrm>
              <a:off x="10620000" y="900000"/>
              <a:ext cx="360000" cy="360000"/>
            </a:xfrm>
            <a:custGeom>
              <a:avLst/>
              <a:gdLst/>
              <a:ahLst/>
              <a:cxnLst/>
              <a:rect l="0" t="0" r="r" b="b"/>
              <a:pathLst>
                <a:path w="501" h="812">
                  <a:moveTo>
                    <a:pt x="108" y="811"/>
                  </a:moveTo>
                  <a:lnTo>
                    <a:pt x="93" y="790"/>
                  </a:lnTo>
                  <a:lnTo>
                    <a:pt x="79" y="769"/>
                  </a:lnTo>
                  <a:lnTo>
                    <a:pt x="66" y="748"/>
                  </a:lnTo>
                  <a:lnTo>
                    <a:pt x="54" y="725"/>
                  </a:lnTo>
                  <a:lnTo>
                    <a:pt x="43" y="702"/>
                  </a:lnTo>
                  <a:lnTo>
                    <a:pt x="33" y="678"/>
                  </a:lnTo>
                  <a:lnTo>
                    <a:pt x="24" y="654"/>
                  </a:lnTo>
                  <a:lnTo>
                    <a:pt x="17" y="630"/>
                  </a:lnTo>
                  <a:lnTo>
                    <a:pt x="11" y="605"/>
                  </a:lnTo>
                  <a:lnTo>
                    <a:pt x="6" y="580"/>
                  </a:lnTo>
                  <a:lnTo>
                    <a:pt x="3" y="555"/>
                  </a:lnTo>
                  <a:lnTo>
                    <a:pt x="1" y="530"/>
                  </a:lnTo>
                  <a:lnTo>
                    <a:pt x="0" y="504"/>
                  </a:lnTo>
                  <a:lnTo>
                    <a:pt x="0" y="479"/>
                  </a:lnTo>
                  <a:lnTo>
                    <a:pt x="2" y="453"/>
                  </a:lnTo>
                  <a:lnTo>
                    <a:pt x="5" y="428"/>
                  </a:lnTo>
                  <a:lnTo>
                    <a:pt x="10" y="403"/>
                  </a:lnTo>
                  <a:lnTo>
                    <a:pt x="15" y="378"/>
                  </a:lnTo>
                  <a:lnTo>
                    <a:pt x="22" y="354"/>
                  </a:lnTo>
                  <a:lnTo>
                    <a:pt x="30" y="329"/>
                  </a:lnTo>
                  <a:lnTo>
                    <a:pt x="39" y="306"/>
                  </a:lnTo>
                  <a:lnTo>
                    <a:pt x="50" y="282"/>
                  </a:lnTo>
                  <a:lnTo>
                    <a:pt x="61" y="260"/>
                  </a:lnTo>
                  <a:lnTo>
                    <a:pt x="74" y="238"/>
                  </a:lnTo>
                  <a:lnTo>
                    <a:pt x="88" y="216"/>
                  </a:lnTo>
                  <a:lnTo>
                    <a:pt x="103" y="196"/>
                  </a:lnTo>
                  <a:lnTo>
                    <a:pt x="119" y="176"/>
                  </a:lnTo>
                  <a:lnTo>
                    <a:pt x="136" y="157"/>
                  </a:lnTo>
                  <a:lnTo>
                    <a:pt x="154" y="139"/>
                  </a:lnTo>
                  <a:lnTo>
                    <a:pt x="173" y="122"/>
                  </a:lnTo>
                  <a:lnTo>
                    <a:pt x="193" y="106"/>
                  </a:lnTo>
                  <a:lnTo>
                    <a:pt x="213" y="91"/>
                  </a:lnTo>
                  <a:lnTo>
                    <a:pt x="234" y="76"/>
                  </a:lnTo>
                  <a:lnTo>
                    <a:pt x="256" y="63"/>
                  </a:lnTo>
                  <a:lnTo>
                    <a:pt x="279" y="52"/>
                  </a:lnTo>
                  <a:lnTo>
                    <a:pt x="302" y="41"/>
                  </a:lnTo>
                  <a:lnTo>
                    <a:pt x="325" y="31"/>
                  </a:lnTo>
                  <a:lnTo>
                    <a:pt x="350" y="23"/>
                  </a:lnTo>
                  <a:lnTo>
                    <a:pt x="374" y="16"/>
                  </a:lnTo>
                  <a:lnTo>
                    <a:pt x="399" y="10"/>
                  </a:lnTo>
                  <a:lnTo>
                    <a:pt x="424" y="6"/>
                  </a:lnTo>
                  <a:lnTo>
                    <a:pt x="449" y="3"/>
                  </a:lnTo>
                  <a:lnTo>
                    <a:pt x="475" y="1"/>
                  </a:lnTo>
                  <a:lnTo>
                    <a:pt x="500" y="0"/>
                  </a:lnTo>
                  <a:lnTo>
                    <a:pt x="500" y="500"/>
                  </a:lnTo>
                  <a:lnTo>
                    <a:pt x="108" y="811"/>
                  </a:lnTo>
                </a:path>
              </a:pathLst>
            </a:custGeom>
            <a:solidFill>
              <a:srgbClr val="FF0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90" name="Forme libre : forme 589"/>
            <p:cNvSpPr/>
            <p:nvPr/>
          </p:nvSpPr>
          <p:spPr>
            <a:xfrm>
              <a:off x="10620000" y="900000"/>
              <a:ext cx="360000" cy="360000"/>
            </a:xfrm>
            <a:custGeom>
              <a:avLst/>
              <a:gdLst/>
              <a:ahLst/>
              <a:cxnLst/>
              <a:rect l="0" t="0" r="r" b="b"/>
              <a:pathLst>
                <a:path w="772" h="501">
                  <a:moveTo>
                    <a:pt x="771" y="328"/>
                  </a:moveTo>
                  <a:lnTo>
                    <a:pt x="753" y="347"/>
                  </a:lnTo>
                  <a:lnTo>
                    <a:pt x="735" y="365"/>
                  </a:lnTo>
                  <a:lnTo>
                    <a:pt x="715" y="382"/>
                  </a:lnTo>
                  <a:lnTo>
                    <a:pt x="695" y="398"/>
                  </a:lnTo>
                  <a:lnTo>
                    <a:pt x="674" y="413"/>
                  </a:lnTo>
                  <a:lnTo>
                    <a:pt x="653" y="427"/>
                  </a:lnTo>
                  <a:lnTo>
                    <a:pt x="630" y="440"/>
                  </a:lnTo>
                  <a:lnTo>
                    <a:pt x="607" y="452"/>
                  </a:lnTo>
                  <a:lnTo>
                    <a:pt x="583" y="462"/>
                  </a:lnTo>
                  <a:lnTo>
                    <a:pt x="559" y="472"/>
                  </a:lnTo>
                  <a:lnTo>
                    <a:pt x="535" y="480"/>
                  </a:lnTo>
                  <a:lnTo>
                    <a:pt x="510" y="486"/>
                  </a:lnTo>
                  <a:lnTo>
                    <a:pt x="484" y="492"/>
                  </a:lnTo>
                  <a:lnTo>
                    <a:pt x="459" y="496"/>
                  </a:lnTo>
                  <a:lnTo>
                    <a:pt x="433" y="498"/>
                  </a:lnTo>
                  <a:lnTo>
                    <a:pt x="407" y="500"/>
                  </a:lnTo>
                  <a:lnTo>
                    <a:pt x="381" y="500"/>
                  </a:lnTo>
                  <a:lnTo>
                    <a:pt x="355" y="499"/>
                  </a:lnTo>
                  <a:lnTo>
                    <a:pt x="330" y="496"/>
                  </a:lnTo>
                  <a:lnTo>
                    <a:pt x="304" y="492"/>
                  </a:lnTo>
                  <a:lnTo>
                    <a:pt x="279" y="487"/>
                  </a:lnTo>
                  <a:lnTo>
                    <a:pt x="254" y="480"/>
                  </a:lnTo>
                  <a:lnTo>
                    <a:pt x="229" y="472"/>
                  </a:lnTo>
                  <a:lnTo>
                    <a:pt x="205" y="463"/>
                  </a:lnTo>
                  <a:lnTo>
                    <a:pt x="181" y="453"/>
                  </a:lnTo>
                  <a:lnTo>
                    <a:pt x="158" y="441"/>
                  </a:lnTo>
                  <a:lnTo>
                    <a:pt x="136" y="429"/>
                  </a:lnTo>
                  <a:lnTo>
                    <a:pt x="114" y="415"/>
                  </a:lnTo>
                  <a:lnTo>
                    <a:pt x="93" y="400"/>
                  </a:lnTo>
                  <a:lnTo>
                    <a:pt x="72" y="384"/>
                  </a:lnTo>
                  <a:lnTo>
                    <a:pt x="53" y="367"/>
                  </a:lnTo>
                  <a:lnTo>
                    <a:pt x="35" y="349"/>
                  </a:lnTo>
                  <a:lnTo>
                    <a:pt x="17" y="330"/>
                  </a:lnTo>
                  <a:lnTo>
                    <a:pt x="0" y="310"/>
                  </a:lnTo>
                  <a:lnTo>
                    <a:pt x="393" y="0"/>
                  </a:lnTo>
                  <a:lnTo>
                    <a:pt x="771" y="328"/>
                  </a:lnTo>
                </a:path>
              </a:pathLst>
            </a:custGeom>
            <a:solidFill>
              <a:srgbClr val="0000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591" name="Image 590"/>
          <p:cNvPicPr/>
          <p:nvPr/>
        </p:nvPicPr>
        <p:blipFill>
          <a:blip r:embed="rId2"/>
          <a:stretch/>
        </p:blipFill>
        <p:spPr>
          <a:xfrm>
            <a:off x="4680000" y="3696480"/>
            <a:ext cx="616680" cy="623520"/>
          </a:xfrm>
          <a:prstGeom prst="rect">
            <a:avLst/>
          </a:prstGeom>
          <a:ln w="0">
            <a:noFill/>
          </a:ln>
        </p:spPr>
      </p:pic>
      <p:pic>
        <p:nvPicPr>
          <p:cNvPr id="592" name="Image 591"/>
          <p:cNvPicPr/>
          <p:nvPr/>
        </p:nvPicPr>
        <p:blipFill>
          <a:blip r:embed="rId3"/>
          <a:stretch/>
        </p:blipFill>
        <p:spPr>
          <a:xfrm>
            <a:off x="4860000" y="3960000"/>
            <a:ext cx="360360" cy="360000"/>
          </a:xfrm>
          <a:prstGeom prst="rect">
            <a:avLst/>
          </a:prstGeom>
          <a:ln w="0">
            <a:noFill/>
          </a:ln>
        </p:spPr>
      </p:pic>
      <p:pic>
        <p:nvPicPr>
          <p:cNvPr id="593" name="Image 592"/>
          <p:cNvPicPr/>
          <p:nvPr/>
        </p:nvPicPr>
        <p:blipFill>
          <a:blip r:embed="rId4"/>
          <a:stretch/>
        </p:blipFill>
        <p:spPr>
          <a:xfrm>
            <a:off x="4860000" y="4019760"/>
            <a:ext cx="300960" cy="300240"/>
          </a:xfrm>
          <a:prstGeom prst="rect">
            <a:avLst/>
          </a:prstGeom>
          <a:ln w="0">
            <a:noFill/>
          </a:ln>
        </p:spPr>
      </p:pic>
      <p:pic>
        <p:nvPicPr>
          <p:cNvPr id="594" name="Image 593"/>
          <p:cNvPicPr/>
          <p:nvPr/>
        </p:nvPicPr>
        <p:blipFill>
          <a:blip r:embed="rId5"/>
          <a:stretch/>
        </p:blipFill>
        <p:spPr>
          <a:xfrm>
            <a:off x="3780000" y="3456000"/>
            <a:ext cx="396720" cy="396000"/>
          </a:xfrm>
          <a:prstGeom prst="rect">
            <a:avLst/>
          </a:prstGeom>
          <a:ln w="0">
            <a:noFill/>
          </a:ln>
        </p:spPr>
      </p:pic>
      <p:pic>
        <p:nvPicPr>
          <p:cNvPr id="595" name="Image 594"/>
          <p:cNvPicPr/>
          <p:nvPr/>
        </p:nvPicPr>
        <p:blipFill>
          <a:blip r:embed="rId6"/>
          <a:stretch/>
        </p:blipFill>
        <p:spPr>
          <a:xfrm>
            <a:off x="3636000" y="3564000"/>
            <a:ext cx="468000" cy="468000"/>
          </a:xfrm>
          <a:prstGeom prst="rect">
            <a:avLst/>
          </a:prstGeom>
          <a:ln w="0">
            <a:noFill/>
          </a:ln>
        </p:spPr>
      </p:pic>
      <p:grpSp>
        <p:nvGrpSpPr>
          <p:cNvPr id="596" name="Groupe 595"/>
          <p:cNvGrpSpPr/>
          <p:nvPr/>
        </p:nvGrpSpPr>
        <p:grpSpPr>
          <a:xfrm>
            <a:off x="-360000" y="-720000"/>
            <a:ext cx="10980000" cy="8820000"/>
            <a:chOff x="-360000" y="-720000"/>
            <a:chExt cx="10980000" cy="8820000"/>
          </a:xfrm>
        </p:grpSpPr>
        <p:sp>
          <p:nvSpPr>
            <p:cNvPr id="597" name="Connecteur droit 596"/>
            <p:cNvSpPr/>
            <p:nvPr/>
          </p:nvSpPr>
          <p:spPr>
            <a:xfrm flipH="1" flipV="1">
              <a:off x="5040000" y="4140000"/>
              <a:ext cx="5580000" cy="25200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98" name="Connecteur droit 597"/>
            <p:cNvSpPr/>
            <p:nvPr/>
          </p:nvSpPr>
          <p:spPr>
            <a:xfrm flipH="1" flipV="1">
              <a:off x="5040000" y="4140000"/>
              <a:ext cx="3240000" cy="39600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99" name="Connecteur droit 598"/>
            <p:cNvSpPr/>
            <p:nvPr/>
          </p:nvSpPr>
          <p:spPr>
            <a:xfrm>
              <a:off x="360000" y="-720000"/>
              <a:ext cx="3600000" cy="45000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00" name="Connecteur droit 599"/>
            <p:cNvSpPr/>
            <p:nvPr/>
          </p:nvSpPr>
          <p:spPr>
            <a:xfrm>
              <a:off x="-360000" y="1260000"/>
              <a:ext cx="4320000" cy="2520000"/>
            </a:xfrm>
            <a:prstGeom prst="line">
              <a:avLst/>
            </a:prstGeom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601" name="Groupe 600"/>
          <p:cNvGrpSpPr/>
          <p:nvPr/>
        </p:nvGrpSpPr>
        <p:grpSpPr>
          <a:xfrm>
            <a:off x="108000" y="78120"/>
            <a:ext cx="9288000" cy="7371360"/>
            <a:chOff x="108000" y="78120"/>
            <a:chExt cx="9288000" cy="7371360"/>
          </a:xfrm>
        </p:grpSpPr>
        <p:grpSp>
          <p:nvGrpSpPr>
            <p:cNvPr id="602" name="Groupe 601"/>
            <p:cNvGrpSpPr/>
            <p:nvPr/>
          </p:nvGrpSpPr>
          <p:grpSpPr>
            <a:xfrm>
              <a:off x="5940000" y="4500360"/>
              <a:ext cx="3456000" cy="1656000"/>
              <a:chOff x="5940000" y="4500360"/>
              <a:chExt cx="3456000" cy="1656000"/>
            </a:xfrm>
          </p:grpSpPr>
          <p:sp>
            <p:nvSpPr>
              <p:cNvPr id="603" name="Organigramme : Jonction de sommaire 602"/>
              <p:cNvSpPr/>
              <p:nvPr/>
            </p:nvSpPr>
            <p:spPr>
              <a:xfrm>
                <a:off x="5940000" y="4500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04" name="Organigramme : Jonction de sommaire 603"/>
              <p:cNvSpPr/>
              <p:nvPr/>
            </p:nvSpPr>
            <p:spPr>
              <a:xfrm>
                <a:off x="6588000" y="4788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05" name="Organigramme : Jonction de sommaire 604"/>
              <p:cNvSpPr/>
              <p:nvPr/>
            </p:nvSpPr>
            <p:spPr>
              <a:xfrm>
                <a:off x="7272000" y="5112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06" name="Organigramme : Jonction de sommaire 605"/>
              <p:cNvSpPr/>
              <p:nvPr/>
            </p:nvSpPr>
            <p:spPr>
              <a:xfrm>
                <a:off x="8280000" y="5544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07" name="Organigramme : Jonction de sommaire 606"/>
              <p:cNvSpPr/>
              <p:nvPr/>
            </p:nvSpPr>
            <p:spPr>
              <a:xfrm>
                <a:off x="9216000" y="5976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08" name="Groupe 607"/>
            <p:cNvGrpSpPr/>
            <p:nvPr/>
          </p:nvGrpSpPr>
          <p:grpSpPr>
            <a:xfrm>
              <a:off x="5271480" y="4467240"/>
              <a:ext cx="2489040" cy="2982240"/>
              <a:chOff x="5271480" y="4467240"/>
              <a:chExt cx="2489040" cy="2982240"/>
            </a:xfrm>
          </p:grpSpPr>
          <p:sp>
            <p:nvSpPr>
              <p:cNvPr id="609" name="Organigramme : Jonction de sommaire 608"/>
              <p:cNvSpPr/>
              <p:nvPr/>
            </p:nvSpPr>
            <p:spPr>
              <a:xfrm rot="1800000">
                <a:off x="5304240" y="450000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10" name="Organigramme : Jonction de sommaire 609"/>
              <p:cNvSpPr/>
              <p:nvPr/>
            </p:nvSpPr>
            <p:spPr>
              <a:xfrm rot="1800000">
                <a:off x="5721480" y="496548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11" name="Organigramme : Jonction de sommaire 610"/>
              <p:cNvSpPr/>
              <p:nvPr/>
            </p:nvSpPr>
            <p:spPr>
              <a:xfrm rot="1800000">
                <a:off x="6187680" y="558792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12" name="Organigramme : Jonction de sommaire 611"/>
              <p:cNvSpPr/>
              <p:nvPr/>
            </p:nvSpPr>
            <p:spPr>
              <a:xfrm rot="1800000">
                <a:off x="6880680" y="643032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13" name="Organigramme : Jonction de sommaire 612"/>
              <p:cNvSpPr/>
              <p:nvPr/>
            </p:nvSpPr>
            <p:spPr>
              <a:xfrm rot="1800000">
                <a:off x="7547400" y="7236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14" name="Groupe 613"/>
            <p:cNvGrpSpPr/>
            <p:nvPr/>
          </p:nvGrpSpPr>
          <p:grpSpPr>
            <a:xfrm>
              <a:off x="930960" y="78120"/>
              <a:ext cx="2489040" cy="2982240"/>
              <a:chOff x="930960" y="78120"/>
              <a:chExt cx="2489040" cy="2982240"/>
            </a:xfrm>
          </p:grpSpPr>
          <p:sp>
            <p:nvSpPr>
              <p:cNvPr id="615" name="Organigramme : Jonction de sommaire 614"/>
              <p:cNvSpPr/>
              <p:nvPr/>
            </p:nvSpPr>
            <p:spPr>
              <a:xfrm rot="1800000">
                <a:off x="963720" y="11088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16" name="Organigramme : Jonction de sommaire 615"/>
              <p:cNvSpPr/>
              <p:nvPr/>
            </p:nvSpPr>
            <p:spPr>
              <a:xfrm rot="1800000">
                <a:off x="1847160" y="119880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17" name="Organigramme : Jonction de sommaire 616"/>
              <p:cNvSpPr/>
              <p:nvPr/>
            </p:nvSpPr>
            <p:spPr>
              <a:xfrm rot="1800000">
                <a:off x="2540160" y="204120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18" name="Organigramme : Jonction de sommaire 617"/>
              <p:cNvSpPr/>
              <p:nvPr/>
            </p:nvSpPr>
            <p:spPr>
              <a:xfrm rot="1800000">
                <a:off x="3206880" y="284724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19" name="Groupe 618"/>
            <p:cNvGrpSpPr/>
            <p:nvPr/>
          </p:nvGrpSpPr>
          <p:grpSpPr>
            <a:xfrm>
              <a:off x="108000" y="1512360"/>
              <a:ext cx="3168000" cy="1908000"/>
              <a:chOff x="108000" y="1512360"/>
              <a:chExt cx="3168000" cy="1908000"/>
            </a:xfrm>
          </p:grpSpPr>
          <p:sp>
            <p:nvSpPr>
              <p:cNvPr id="620" name="Organigramme : Jonction de sommaire 619"/>
              <p:cNvSpPr/>
              <p:nvPr/>
            </p:nvSpPr>
            <p:spPr>
              <a:xfrm>
                <a:off x="108000" y="1512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21" name="Organigramme : Jonction de sommaire 620"/>
              <p:cNvSpPr/>
              <p:nvPr/>
            </p:nvSpPr>
            <p:spPr>
              <a:xfrm>
                <a:off x="720000" y="1836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22" name="Organigramme : Jonction de sommaire 621"/>
              <p:cNvSpPr/>
              <p:nvPr/>
            </p:nvSpPr>
            <p:spPr>
              <a:xfrm>
                <a:off x="1260000" y="2160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23" name="Organigramme : Jonction de sommaire 622"/>
              <p:cNvSpPr/>
              <p:nvPr/>
            </p:nvSpPr>
            <p:spPr>
              <a:xfrm>
                <a:off x="2160000" y="2700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24" name="Organigramme : Jonction de sommaire 623"/>
              <p:cNvSpPr/>
              <p:nvPr/>
            </p:nvSpPr>
            <p:spPr>
              <a:xfrm>
                <a:off x="3096000" y="3240360"/>
                <a:ext cx="180000" cy="180000"/>
              </a:xfrm>
              <a:prstGeom prst="flowChartSummingJunction">
                <a:avLst/>
              </a:prstGeom>
              <a:noFill/>
              <a:ln w="0">
                <a:solidFill>
                  <a:srgbClr val="000000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</p:grpSp>
      <p:pic>
        <p:nvPicPr>
          <p:cNvPr id="625" name="Image 624"/>
          <p:cNvPicPr/>
          <p:nvPr/>
        </p:nvPicPr>
        <p:blipFill>
          <a:blip r:embed="rId2"/>
          <a:stretch/>
        </p:blipFill>
        <p:spPr>
          <a:xfrm>
            <a:off x="3672360" y="3372480"/>
            <a:ext cx="616680" cy="623520"/>
          </a:xfrm>
          <a:prstGeom prst="rect">
            <a:avLst/>
          </a:prstGeom>
          <a:ln w="0">
            <a:noFill/>
          </a:ln>
        </p:spPr>
      </p:pic>
      <p:grpSp>
        <p:nvGrpSpPr>
          <p:cNvPr id="626" name="Groupe 625"/>
          <p:cNvGrpSpPr/>
          <p:nvPr/>
        </p:nvGrpSpPr>
        <p:grpSpPr>
          <a:xfrm>
            <a:off x="4680000" y="3913200"/>
            <a:ext cx="511560" cy="406800"/>
            <a:chOff x="4680000" y="3913200"/>
            <a:chExt cx="511560" cy="406800"/>
          </a:xfrm>
        </p:grpSpPr>
        <p:grpSp>
          <p:nvGrpSpPr>
            <p:cNvPr id="627" name="Groupe 626"/>
            <p:cNvGrpSpPr/>
            <p:nvPr/>
          </p:nvGrpSpPr>
          <p:grpSpPr>
            <a:xfrm>
              <a:off x="4831560" y="3913200"/>
              <a:ext cx="360000" cy="360000"/>
              <a:chOff x="4831560" y="3913200"/>
              <a:chExt cx="360000" cy="360000"/>
            </a:xfrm>
          </p:grpSpPr>
          <p:sp>
            <p:nvSpPr>
              <p:cNvPr id="628" name="Forme libre : forme 627"/>
              <p:cNvSpPr/>
              <p:nvPr/>
            </p:nvSpPr>
            <p:spPr>
              <a:xfrm>
                <a:off x="4831560" y="3913200"/>
                <a:ext cx="360000" cy="360000"/>
              </a:xfrm>
              <a:custGeom>
                <a:avLst/>
                <a:gdLst/>
                <a:ahLst/>
                <a:cxnLst/>
                <a:rect l="0" t="0" r="r" b="b"/>
                <a:pathLst>
                  <a:path w="505" h="831">
                    <a:moveTo>
                      <a:pt x="0" y="0"/>
                    </a:moveTo>
                    <a:lnTo>
                      <a:pt x="26" y="0"/>
                    </a:lnTo>
                    <a:lnTo>
                      <a:pt x="51" y="2"/>
                    </a:lnTo>
                    <a:lnTo>
                      <a:pt x="76" y="5"/>
                    </a:lnTo>
                    <a:lnTo>
                      <a:pt x="102" y="10"/>
                    </a:lnTo>
                    <a:lnTo>
                      <a:pt x="126" y="15"/>
                    </a:lnTo>
                    <a:lnTo>
                      <a:pt x="151" y="22"/>
                    </a:lnTo>
                    <a:lnTo>
                      <a:pt x="175" y="30"/>
                    </a:lnTo>
                    <a:lnTo>
                      <a:pt x="199" y="40"/>
                    </a:lnTo>
                    <a:lnTo>
                      <a:pt x="222" y="50"/>
                    </a:lnTo>
                    <a:lnTo>
                      <a:pt x="245" y="62"/>
                    </a:lnTo>
                    <a:lnTo>
                      <a:pt x="267" y="75"/>
                    </a:lnTo>
                    <a:lnTo>
                      <a:pt x="288" y="89"/>
                    </a:lnTo>
                    <a:lnTo>
                      <a:pt x="309" y="104"/>
                    </a:lnTo>
                    <a:lnTo>
                      <a:pt x="329" y="120"/>
                    </a:lnTo>
                    <a:lnTo>
                      <a:pt x="348" y="137"/>
                    </a:lnTo>
                    <a:lnTo>
                      <a:pt x="366" y="155"/>
                    </a:lnTo>
                    <a:lnTo>
                      <a:pt x="383" y="174"/>
                    </a:lnTo>
                    <a:lnTo>
                      <a:pt x="399" y="194"/>
                    </a:lnTo>
                    <a:lnTo>
                      <a:pt x="414" y="214"/>
                    </a:lnTo>
                    <a:lnTo>
                      <a:pt x="428" y="236"/>
                    </a:lnTo>
                    <a:lnTo>
                      <a:pt x="441" y="258"/>
                    </a:lnTo>
                    <a:lnTo>
                      <a:pt x="453" y="280"/>
                    </a:lnTo>
                    <a:lnTo>
                      <a:pt x="464" y="304"/>
                    </a:lnTo>
                    <a:lnTo>
                      <a:pt x="473" y="327"/>
                    </a:lnTo>
                    <a:lnTo>
                      <a:pt x="481" y="352"/>
                    </a:lnTo>
                    <a:lnTo>
                      <a:pt x="488" y="376"/>
                    </a:lnTo>
                    <a:lnTo>
                      <a:pt x="494" y="401"/>
                    </a:lnTo>
                    <a:lnTo>
                      <a:pt x="499" y="426"/>
                    </a:lnTo>
                    <a:lnTo>
                      <a:pt x="502" y="452"/>
                    </a:lnTo>
                    <a:lnTo>
                      <a:pt x="503" y="477"/>
                    </a:lnTo>
                    <a:lnTo>
                      <a:pt x="504" y="503"/>
                    </a:lnTo>
                    <a:lnTo>
                      <a:pt x="503" y="528"/>
                    </a:lnTo>
                    <a:lnTo>
                      <a:pt x="501" y="554"/>
                    </a:lnTo>
                    <a:lnTo>
                      <a:pt x="498" y="579"/>
                    </a:lnTo>
                    <a:lnTo>
                      <a:pt x="493" y="604"/>
                    </a:lnTo>
                    <a:lnTo>
                      <a:pt x="487" y="629"/>
                    </a:lnTo>
                    <a:lnTo>
                      <a:pt x="480" y="653"/>
                    </a:lnTo>
                    <a:lnTo>
                      <a:pt x="471" y="677"/>
                    </a:lnTo>
                    <a:lnTo>
                      <a:pt x="462" y="701"/>
                    </a:lnTo>
                    <a:lnTo>
                      <a:pt x="451" y="724"/>
                    </a:lnTo>
                    <a:lnTo>
                      <a:pt x="439" y="747"/>
                    </a:lnTo>
                    <a:lnTo>
                      <a:pt x="426" y="769"/>
                    </a:lnTo>
                    <a:lnTo>
                      <a:pt x="411" y="790"/>
                    </a:lnTo>
                    <a:lnTo>
                      <a:pt x="396" y="810"/>
                    </a:lnTo>
                    <a:lnTo>
                      <a:pt x="380" y="830"/>
                    </a:lnTo>
                    <a:lnTo>
                      <a:pt x="4" y="5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CC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29" name="Forme libre : forme 628"/>
              <p:cNvSpPr/>
              <p:nvPr/>
            </p:nvSpPr>
            <p:spPr>
              <a:xfrm>
                <a:off x="4831560" y="3913200"/>
                <a:ext cx="360000" cy="360000"/>
              </a:xfrm>
              <a:custGeom>
                <a:avLst/>
                <a:gdLst/>
                <a:ahLst/>
                <a:cxnLst/>
                <a:rect l="0" t="0" r="r" b="b"/>
                <a:pathLst>
                  <a:path w="501" h="812">
                    <a:moveTo>
                      <a:pt x="108" y="811"/>
                    </a:moveTo>
                    <a:lnTo>
                      <a:pt x="93" y="790"/>
                    </a:lnTo>
                    <a:lnTo>
                      <a:pt x="79" y="769"/>
                    </a:lnTo>
                    <a:lnTo>
                      <a:pt x="66" y="748"/>
                    </a:lnTo>
                    <a:lnTo>
                      <a:pt x="54" y="725"/>
                    </a:lnTo>
                    <a:lnTo>
                      <a:pt x="43" y="702"/>
                    </a:lnTo>
                    <a:lnTo>
                      <a:pt x="33" y="678"/>
                    </a:lnTo>
                    <a:lnTo>
                      <a:pt x="24" y="654"/>
                    </a:lnTo>
                    <a:lnTo>
                      <a:pt x="17" y="630"/>
                    </a:lnTo>
                    <a:lnTo>
                      <a:pt x="11" y="605"/>
                    </a:lnTo>
                    <a:lnTo>
                      <a:pt x="6" y="580"/>
                    </a:lnTo>
                    <a:lnTo>
                      <a:pt x="3" y="555"/>
                    </a:lnTo>
                    <a:lnTo>
                      <a:pt x="1" y="530"/>
                    </a:lnTo>
                    <a:lnTo>
                      <a:pt x="0" y="504"/>
                    </a:lnTo>
                    <a:lnTo>
                      <a:pt x="0" y="479"/>
                    </a:lnTo>
                    <a:lnTo>
                      <a:pt x="2" y="453"/>
                    </a:lnTo>
                    <a:lnTo>
                      <a:pt x="5" y="428"/>
                    </a:lnTo>
                    <a:lnTo>
                      <a:pt x="10" y="403"/>
                    </a:lnTo>
                    <a:lnTo>
                      <a:pt x="15" y="378"/>
                    </a:lnTo>
                    <a:lnTo>
                      <a:pt x="22" y="354"/>
                    </a:lnTo>
                    <a:lnTo>
                      <a:pt x="30" y="329"/>
                    </a:lnTo>
                    <a:lnTo>
                      <a:pt x="39" y="306"/>
                    </a:lnTo>
                    <a:lnTo>
                      <a:pt x="50" y="282"/>
                    </a:lnTo>
                    <a:lnTo>
                      <a:pt x="61" y="260"/>
                    </a:lnTo>
                    <a:lnTo>
                      <a:pt x="74" y="238"/>
                    </a:lnTo>
                    <a:lnTo>
                      <a:pt x="88" y="216"/>
                    </a:lnTo>
                    <a:lnTo>
                      <a:pt x="103" y="196"/>
                    </a:lnTo>
                    <a:lnTo>
                      <a:pt x="119" y="176"/>
                    </a:lnTo>
                    <a:lnTo>
                      <a:pt x="136" y="157"/>
                    </a:lnTo>
                    <a:lnTo>
                      <a:pt x="154" y="139"/>
                    </a:lnTo>
                    <a:lnTo>
                      <a:pt x="173" y="122"/>
                    </a:lnTo>
                    <a:lnTo>
                      <a:pt x="193" y="106"/>
                    </a:lnTo>
                    <a:lnTo>
                      <a:pt x="213" y="91"/>
                    </a:lnTo>
                    <a:lnTo>
                      <a:pt x="234" y="76"/>
                    </a:lnTo>
                    <a:lnTo>
                      <a:pt x="256" y="63"/>
                    </a:lnTo>
                    <a:lnTo>
                      <a:pt x="279" y="52"/>
                    </a:lnTo>
                    <a:lnTo>
                      <a:pt x="302" y="41"/>
                    </a:lnTo>
                    <a:lnTo>
                      <a:pt x="325" y="31"/>
                    </a:lnTo>
                    <a:lnTo>
                      <a:pt x="350" y="23"/>
                    </a:lnTo>
                    <a:lnTo>
                      <a:pt x="374" y="16"/>
                    </a:lnTo>
                    <a:lnTo>
                      <a:pt x="399" y="10"/>
                    </a:lnTo>
                    <a:lnTo>
                      <a:pt x="424" y="6"/>
                    </a:lnTo>
                    <a:lnTo>
                      <a:pt x="449" y="3"/>
                    </a:lnTo>
                    <a:lnTo>
                      <a:pt x="475" y="1"/>
                    </a:lnTo>
                    <a:lnTo>
                      <a:pt x="500" y="0"/>
                    </a:lnTo>
                    <a:lnTo>
                      <a:pt x="500" y="500"/>
                    </a:lnTo>
                    <a:lnTo>
                      <a:pt x="108" y="811"/>
                    </a:lnTo>
                  </a:path>
                </a:pathLst>
              </a:custGeom>
              <a:solidFill>
                <a:srgbClr val="FF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30" name="Forme libre : forme 629"/>
              <p:cNvSpPr/>
              <p:nvPr/>
            </p:nvSpPr>
            <p:spPr>
              <a:xfrm>
                <a:off x="4831560" y="3913200"/>
                <a:ext cx="360000" cy="360000"/>
              </a:xfrm>
              <a:custGeom>
                <a:avLst/>
                <a:gdLst/>
                <a:ahLst/>
                <a:cxnLst/>
                <a:rect l="0" t="0" r="r" b="b"/>
                <a:pathLst>
                  <a:path w="772" h="501">
                    <a:moveTo>
                      <a:pt x="771" y="328"/>
                    </a:moveTo>
                    <a:lnTo>
                      <a:pt x="753" y="347"/>
                    </a:lnTo>
                    <a:lnTo>
                      <a:pt x="735" y="365"/>
                    </a:lnTo>
                    <a:lnTo>
                      <a:pt x="715" y="382"/>
                    </a:lnTo>
                    <a:lnTo>
                      <a:pt x="695" y="398"/>
                    </a:lnTo>
                    <a:lnTo>
                      <a:pt x="674" y="413"/>
                    </a:lnTo>
                    <a:lnTo>
                      <a:pt x="653" y="427"/>
                    </a:lnTo>
                    <a:lnTo>
                      <a:pt x="630" y="440"/>
                    </a:lnTo>
                    <a:lnTo>
                      <a:pt x="607" y="452"/>
                    </a:lnTo>
                    <a:lnTo>
                      <a:pt x="583" y="462"/>
                    </a:lnTo>
                    <a:lnTo>
                      <a:pt x="559" y="472"/>
                    </a:lnTo>
                    <a:lnTo>
                      <a:pt x="535" y="480"/>
                    </a:lnTo>
                    <a:lnTo>
                      <a:pt x="510" y="486"/>
                    </a:lnTo>
                    <a:lnTo>
                      <a:pt x="484" y="492"/>
                    </a:lnTo>
                    <a:lnTo>
                      <a:pt x="459" y="496"/>
                    </a:lnTo>
                    <a:lnTo>
                      <a:pt x="433" y="498"/>
                    </a:lnTo>
                    <a:lnTo>
                      <a:pt x="407" y="500"/>
                    </a:lnTo>
                    <a:lnTo>
                      <a:pt x="381" y="500"/>
                    </a:lnTo>
                    <a:lnTo>
                      <a:pt x="355" y="499"/>
                    </a:lnTo>
                    <a:lnTo>
                      <a:pt x="330" y="496"/>
                    </a:lnTo>
                    <a:lnTo>
                      <a:pt x="304" y="492"/>
                    </a:lnTo>
                    <a:lnTo>
                      <a:pt x="279" y="487"/>
                    </a:lnTo>
                    <a:lnTo>
                      <a:pt x="254" y="480"/>
                    </a:lnTo>
                    <a:lnTo>
                      <a:pt x="229" y="472"/>
                    </a:lnTo>
                    <a:lnTo>
                      <a:pt x="205" y="463"/>
                    </a:lnTo>
                    <a:lnTo>
                      <a:pt x="181" y="453"/>
                    </a:lnTo>
                    <a:lnTo>
                      <a:pt x="158" y="441"/>
                    </a:lnTo>
                    <a:lnTo>
                      <a:pt x="136" y="429"/>
                    </a:lnTo>
                    <a:lnTo>
                      <a:pt x="114" y="415"/>
                    </a:lnTo>
                    <a:lnTo>
                      <a:pt x="93" y="400"/>
                    </a:lnTo>
                    <a:lnTo>
                      <a:pt x="72" y="384"/>
                    </a:lnTo>
                    <a:lnTo>
                      <a:pt x="53" y="367"/>
                    </a:lnTo>
                    <a:lnTo>
                      <a:pt x="35" y="349"/>
                    </a:lnTo>
                    <a:lnTo>
                      <a:pt x="17" y="330"/>
                    </a:lnTo>
                    <a:lnTo>
                      <a:pt x="0" y="310"/>
                    </a:lnTo>
                    <a:lnTo>
                      <a:pt x="393" y="0"/>
                    </a:lnTo>
                    <a:lnTo>
                      <a:pt x="771" y="328"/>
                    </a:lnTo>
                  </a:path>
                </a:pathLst>
              </a:custGeom>
              <a:solidFill>
                <a:srgbClr val="0000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31" name="Groupe 630"/>
            <p:cNvGrpSpPr/>
            <p:nvPr/>
          </p:nvGrpSpPr>
          <p:grpSpPr>
            <a:xfrm>
              <a:off x="4680000" y="3960000"/>
              <a:ext cx="360000" cy="360000"/>
              <a:chOff x="4680000" y="3960000"/>
              <a:chExt cx="360000" cy="360000"/>
            </a:xfrm>
          </p:grpSpPr>
          <p:sp>
            <p:nvSpPr>
              <p:cNvPr id="632" name="Forme libre : forme 631"/>
              <p:cNvSpPr/>
              <p:nvPr/>
            </p:nvSpPr>
            <p:spPr>
              <a:xfrm>
                <a:off x="4680000" y="3960000"/>
                <a:ext cx="360000" cy="360000"/>
              </a:xfrm>
              <a:custGeom>
                <a:avLst/>
                <a:gdLst/>
                <a:ahLst/>
                <a:cxnLst/>
                <a:rect l="0" t="0" r="r" b="b"/>
                <a:pathLst>
                  <a:path w="505" h="831">
                    <a:moveTo>
                      <a:pt x="0" y="0"/>
                    </a:moveTo>
                    <a:lnTo>
                      <a:pt x="26" y="0"/>
                    </a:lnTo>
                    <a:lnTo>
                      <a:pt x="51" y="2"/>
                    </a:lnTo>
                    <a:lnTo>
                      <a:pt x="76" y="5"/>
                    </a:lnTo>
                    <a:lnTo>
                      <a:pt x="102" y="10"/>
                    </a:lnTo>
                    <a:lnTo>
                      <a:pt x="126" y="15"/>
                    </a:lnTo>
                    <a:lnTo>
                      <a:pt x="151" y="22"/>
                    </a:lnTo>
                    <a:lnTo>
                      <a:pt x="175" y="30"/>
                    </a:lnTo>
                    <a:lnTo>
                      <a:pt x="199" y="40"/>
                    </a:lnTo>
                    <a:lnTo>
                      <a:pt x="222" y="50"/>
                    </a:lnTo>
                    <a:lnTo>
                      <a:pt x="245" y="62"/>
                    </a:lnTo>
                    <a:lnTo>
                      <a:pt x="267" y="75"/>
                    </a:lnTo>
                    <a:lnTo>
                      <a:pt x="288" y="89"/>
                    </a:lnTo>
                    <a:lnTo>
                      <a:pt x="309" y="104"/>
                    </a:lnTo>
                    <a:lnTo>
                      <a:pt x="329" y="120"/>
                    </a:lnTo>
                    <a:lnTo>
                      <a:pt x="348" y="137"/>
                    </a:lnTo>
                    <a:lnTo>
                      <a:pt x="366" y="155"/>
                    </a:lnTo>
                    <a:lnTo>
                      <a:pt x="383" y="174"/>
                    </a:lnTo>
                    <a:lnTo>
                      <a:pt x="399" y="194"/>
                    </a:lnTo>
                    <a:lnTo>
                      <a:pt x="414" y="214"/>
                    </a:lnTo>
                    <a:lnTo>
                      <a:pt x="428" y="236"/>
                    </a:lnTo>
                    <a:lnTo>
                      <a:pt x="441" y="258"/>
                    </a:lnTo>
                    <a:lnTo>
                      <a:pt x="453" y="280"/>
                    </a:lnTo>
                    <a:lnTo>
                      <a:pt x="464" y="304"/>
                    </a:lnTo>
                    <a:lnTo>
                      <a:pt x="473" y="327"/>
                    </a:lnTo>
                    <a:lnTo>
                      <a:pt x="481" y="352"/>
                    </a:lnTo>
                    <a:lnTo>
                      <a:pt x="488" y="376"/>
                    </a:lnTo>
                    <a:lnTo>
                      <a:pt x="494" y="401"/>
                    </a:lnTo>
                    <a:lnTo>
                      <a:pt x="499" y="426"/>
                    </a:lnTo>
                    <a:lnTo>
                      <a:pt x="502" y="452"/>
                    </a:lnTo>
                    <a:lnTo>
                      <a:pt x="503" y="477"/>
                    </a:lnTo>
                    <a:lnTo>
                      <a:pt x="504" y="503"/>
                    </a:lnTo>
                    <a:lnTo>
                      <a:pt x="503" y="528"/>
                    </a:lnTo>
                    <a:lnTo>
                      <a:pt x="501" y="554"/>
                    </a:lnTo>
                    <a:lnTo>
                      <a:pt x="498" y="579"/>
                    </a:lnTo>
                    <a:lnTo>
                      <a:pt x="493" y="604"/>
                    </a:lnTo>
                    <a:lnTo>
                      <a:pt x="487" y="629"/>
                    </a:lnTo>
                    <a:lnTo>
                      <a:pt x="480" y="653"/>
                    </a:lnTo>
                    <a:lnTo>
                      <a:pt x="471" y="677"/>
                    </a:lnTo>
                    <a:lnTo>
                      <a:pt x="462" y="701"/>
                    </a:lnTo>
                    <a:lnTo>
                      <a:pt x="451" y="724"/>
                    </a:lnTo>
                    <a:lnTo>
                      <a:pt x="439" y="747"/>
                    </a:lnTo>
                    <a:lnTo>
                      <a:pt x="426" y="769"/>
                    </a:lnTo>
                    <a:lnTo>
                      <a:pt x="411" y="790"/>
                    </a:lnTo>
                    <a:lnTo>
                      <a:pt x="396" y="810"/>
                    </a:lnTo>
                    <a:lnTo>
                      <a:pt x="380" y="830"/>
                    </a:lnTo>
                    <a:lnTo>
                      <a:pt x="4" y="50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CC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33" name="Forme libre : forme 632"/>
              <p:cNvSpPr/>
              <p:nvPr/>
            </p:nvSpPr>
            <p:spPr>
              <a:xfrm>
                <a:off x="4680000" y="3960000"/>
                <a:ext cx="360000" cy="360000"/>
              </a:xfrm>
              <a:custGeom>
                <a:avLst/>
                <a:gdLst/>
                <a:ahLst/>
                <a:cxnLst/>
                <a:rect l="0" t="0" r="r" b="b"/>
                <a:pathLst>
                  <a:path w="501" h="812">
                    <a:moveTo>
                      <a:pt x="108" y="811"/>
                    </a:moveTo>
                    <a:lnTo>
                      <a:pt x="93" y="790"/>
                    </a:lnTo>
                    <a:lnTo>
                      <a:pt x="79" y="769"/>
                    </a:lnTo>
                    <a:lnTo>
                      <a:pt x="66" y="748"/>
                    </a:lnTo>
                    <a:lnTo>
                      <a:pt x="54" y="725"/>
                    </a:lnTo>
                    <a:lnTo>
                      <a:pt x="43" y="702"/>
                    </a:lnTo>
                    <a:lnTo>
                      <a:pt x="33" y="678"/>
                    </a:lnTo>
                    <a:lnTo>
                      <a:pt x="24" y="654"/>
                    </a:lnTo>
                    <a:lnTo>
                      <a:pt x="17" y="630"/>
                    </a:lnTo>
                    <a:lnTo>
                      <a:pt x="11" y="605"/>
                    </a:lnTo>
                    <a:lnTo>
                      <a:pt x="6" y="580"/>
                    </a:lnTo>
                    <a:lnTo>
                      <a:pt x="3" y="555"/>
                    </a:lnTo>
                    <a:lnTo>
                      <a:pt x="1" y="530"/>
                    </a:lnTo>
                    <a:lnTo>
                      <a:pt x="0" y="504"/>
                    </a:lnTo>
                    <a:lnTo>
                      <a:pt x="0" y="479"/>
                    </a:lnTo>
                    <a:lnTo>
                      <a:pt x="2" y="453"/>
                    </a:lnTo>
                    <a:lnTo>
                      <a:pt x="5" y="428"/>
                    </a:lnTo>
                    <a:lnTo>
                      <a:pt x="10" y="403"/>
                    </a:lnTo>
                    <a:lnTo>
                      <a:pt x="15" y="378"/>
                    </a:lnTo>
                    <a:lnTo>
                      <a:pt x="22" y="354"/>
                    </a:lnTo>
                    <a:lnTo>
                      <a:pt x="30" y="329"/>
                    </a:lnTo>
                    <a:lnTo>
                      <a:pt x="39" y="306"/>
                    </a:lnTo>
                    <a:lnTo>
                      <a:pt x="50" y="282"/>
                    </a:lnTo>
                    <a:lnTo>
                      <a:pt x="61" y="260"/>
                    </a:lnTo>
                    <a:lnTo>
                      <a:pt x="74" y="238"/>
                    </a:lnTo>
                    <a:lnTo>
                      <a:pt x="88" y="216"/>
                    </a:lnTo>
                    <a:lnTo>
                      <a:pt x="103" y="196"/>
                    </a:lnTo>
                    <a:lnTo>
                      <a:pt x="119" y="176"/>
                    </a:lnTo>
                    <a:lnTo>
                      <a:pt x="136" y="157"/>
                    </a:lnTo>
                    <a:lnTo>
                      <a:pt x="154" y="139"/>
                    </a:lnTo>
                    <a:lnTo>
                      <a:pt x="173" y="122"/>
                    </a:lnTo>
                    <a:lnTo>
                      <a:pt x="193" y="106"/>
                    </a:lnTo>
                    <a:lnTo>
                      <a:pt x="213" y="91"/>
                    </a:lnTo>
                    <a:lnTo>
                      <a:pt x="234" y="76"/>
                    </a:lnTo>
                    <a:lnTo>
                      <a:pt x="256" y="63"/>
                    </a:lnTo>
                    <a:lnTo>
                      <a:pt x="279" y="52"/>
                    </a:lnTo>
                    <a:lnTo>
                      <a:pt x="302" y="41"/>
                    </a:lnTo>
                    <a:lnTo>
                      <a:pt x="325" y="31"/>
                    </a:lnTo>
                    <a:lnTo>
                      <a:pt x="350" y="23"/>
                    </a:lnTo>
                    <a:lnTo>
                      <a:pt x="374" y="16"/>
                    </a:lnTo>
                    <a:lnTo>
                      <a:pt x="399" y="10"/>
                    </a:lnTo>
                    <a:lnTo>
                      <a:pt x="424" y="6"/>
                    </a:lnTo>
                    <a:lnTo>
                      <a:pt x="449" y="3"/>
                    </a:lnTo>
                    <a:lnTo>
                      <a:pt x="475" y="1"/>
                    </a:lnTo>
                    <a:lnTo>
                      <a:pt x="500" y="0"/>
                    </a:lnTo>
                    <a:lnTo>
                      <a:pt x="500" y="500"/>
                    </a:lnTo>
                    <a:lnTo>
                      <a:pt x="108" y="811"/>
                    </a:lnTo>
                  </a:path>
                </a:pathLst>
              </a:custGeom>
              <a:solidFill>
                <a:srgbClr val="FF0000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34" name="Forme libre : forme 633"/>
              <p:cNvSpPr/>
              <p:nvPr/>
            </p:nvSpPr>
            <p:spPr>
              <a:xfrm>
                <a:off x="4680000" y="3960000"/>
                <a:ext cx="360000" cy="360000"/>
              </a:xfrm>
              <a:custGeom>
                <a:avLst/>
                <a:gdLst/>
                <a:ahLst/>
                <a:cxnLst/>
                <a:rect l="0" t="0" r="r" b="b"/>
                <a:pathLst>
                  <a:path w="772" h="501">
                    <a:moveTo>
                      <a:pt x="771" y="328"/>
                    </a:moveTo>
                    <a:lnTo>
                      <a:pt x="753" y="347"/>
                    </a:lnTo>
                    <a:lnTo>
                      <a:pt x="735" y="365"/>
                    </a:lnTo>
                    <a:lnTo>
                      <a:pt x="715" y="382"/>
                    </a:lnTo>
                    <a:lnTo>
                      <a:pt x="695" y="398"/>
                    </a:lnTo>
                    <a:lnTo>
                      <a:pt x="674" y="413"/>
                    </a:lnTo>
                    <a:lnTo>
                      <a:pt x="653" y="427"/>
                    </a:lnTo>
                    <a:lnTo>
                      <a:pt x="630" y="440"/>
                    </a:lnTo>
                    <a:lnTo>
                      <a:pt x="607" y="452"/>
                    </a:lnTo>
                    <a:lnTo>
                      <a:pt x="583" y="462"/>
                    </a:lnTo>
                    <a:lnTo>
                      <a:pt x="559" y="472"/>
                    </a:lnTo>
                    <a:lnTo>
                      <a:pt x="535" y="480"/>
                    </a:lnTo>
                    <a:lnTo>
                      <a:pt x="510" y="486"/>
                    </a:lnTo>
                    <a:lnTo>
                      <a:pt x="484" y="492"/>
                    </a:lnTo>
                    <a:lnTo>
                      <a:pt x="459" y="496"/>
                    </a:lnTo>
                    <a:lnTo>
                      <a:pt x="433" y="498"/>
                    </a:lnTo>
                    <a:lnTo>
                      <a:pt x="407" y="500"/>
                    </a:lnTo>
                    <a:lnTo>
                      <a:pt x="381" y="500"/>
                    </a:lnTo>
                    <a:lnTo>
                      <a:pt x="355" y="499"/>
                    </a:lnTo>
                    <a:lnTo>
                      <a:pt x="330" y="496"/>
                    </a:lnTo>
                    <a:lnTo>
                      <a:pt x="304" y="492"/>
                    </a:lnTo>
                    <a:lnTo>
                      <a:pt x="279" y="487"/>
                    </a:lnTo>
                    <a:lnTo>
                      <a:pt x="254" y="480"/>
                    </a:lnTo>
                    <a:lnTo>
                      <a:pt x="229" y="472"/>
                    </a:lnTo>
                    <a:lnTo>
                      <a:pt x="205" y="463"/>
                    </a:lnTo>
                    <a:lnTo>
                      <a:pt x="181" y="453"/>
                    </a:lnTo>
                    <a:lnTo>
                      <a:pt x="158" y="441"/>
                    </a:lnTo>
                    <a:lnTo>
                      <a:pt x="136" y="429"/>
                    </a:lnTo>
                    <a:lnTo>
                      <a:pt x="114" y="415"/>
                    </a:lnTo>
                    <a:lnTo>
                      <a:pt x="93" y="400"/>
                    </a:lnTo>
                    <a:lnTo>
                      <a:pt x="72" y="384"/>
                    </a:lnTo>
                    <a:lnTo>
                      <a:pt x="53" y="367"/>
                    </a:lnTo>
                    <a:lnTo>
                      <a:pt x="35" y="349"/>
                    </a:lnTo>
                    <a:lnTo>
                      <a:pt x="17" y="330"/>
                    </a:lnTo>
                    <a:lnTo>
                      <a:pt x="0" y="310"/>
                    </a:lnTo>
                    <a:lnTo>
                      <a:pt x="393" y="0"/>
                    </a:lnTo>
                    <a:lnTo>
                      <a:pt x="771" y="328"/>
                    </a:lnTo>
                  </a:path>
                </a:pathLst>
              </a:custGeom>
              <a:solidFill>
                <a:srgbClr val="0000FF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635" name="ZoneTexte 634"/>
          <p:cNvSpPr txBox="1"/>
          <p:nvPr/>
        </p:nvSpPr>
        <p:spPr>
          <a:xfrm>
            <a:off x="360000" y="6120000"/>
            <a:ext cx="7020000" cy="2160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0" strike="noStrike" spc="-1">
                <a:latin typeface="Arial"/>
              </a:rPr>
              <a:t>Comment démontrer</a:t>
            </a:r>
            <a:br>
              <a:rPr sz="4000"/>
            </a:br>
            <a:r>
              <a:rPr lang="fr-FR" sz="4000" b="0" strike="noStrike" spc="-1">
                <a:latin typeface="Arial"/>
              </a:rPr>
              <a:t>qu'une fraise a été produite ?</a:t>
            </a:r>
          </a:p>
        </p:txBody>
      </p:sp>
      <p:grpSp>
        <p:nvGrpSpPr>
          <p:cNvPr id="636" name="Groupe 635"/>
          <p:cNvGrpSpPr/>
          <p:nvPr/>
        </p:nvGrpSpPr>
        <p:grpSpPr>
          <a:xfrm>
            <a:off x="2520000" y="2340000"/>
            <a:ext cx="5400360" cy="3960000"/>
            <a:chOff x="2520000" y="2340000"/>
            <a:chExt cx="5400360" cy="3960000"/>
          </a:xfrm>
        </p:grpSpPr>
        <p:pic>
          <p:nvPicPr>
            <p:cNvPr id="637" name="Image 636"/>
            <p:cNvPicPr/>
            <p:nvPr/>
          </p:nvPicPr>
          <p:blipFill>
            <a:blip r:embed="rId6"/>
            <a:stretch/>
          </p:blipFill>
          <p:spPr>
            <a:xfrm>
              <a:off x="2520000" y="2880000"/>
              <a:ext cx="468000" cy="468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38" name="Image 637"/>
            <p:cNvPicPr/>
            <p:nvPr/>
          </p:nvPicPr>
          <p:blipFill>
            <a:blip r:embed="rId5"/>
            <a:stretch/>
          </p:blipFill>
          <p:spPr>
            <a:xfrm>
              <a:off x="2843280" y="2340000"/>
              <a:ext cx="396720" cy="396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39" name="Image 638"/>
            <p:cNvPicPr/>
            <p:nvPr/>
          </p:nvPicPr>
          <p:blipFill>
            <a:blip r:embed="rId4"/>
            <a:stretch/>
          </p:blipFill>
          <p:spPr>
            <a:xfrm>
              <a:off x="6539040" y="5999760"/>
              <a:ext cx="300960" cy="300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40" name="Image 639"/>
            <p:cNvPicPr/>
            <p:nvPr/>
          </p:nvPicPr>
          <p:blipFill>
            <a:blip r:embed="rId3"/>
            <a:stretch/>
          </p:blipFill>
          <p:spPr>
            <a:xfrm>
              <a:off x="7560000" y="5148000"/>
              <a:ext cx="360360" cy="36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DFF7B1F-22FC-4DF4-802C-FC015B573B49}" type="slidenum">
              <a:rPr/>
              <a:t>32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9600000">
                                      <p:cBhvr>
                                        <p:cTn id="6" dur="3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0074119019349 -0.00551306826968704 L 0.576467307975905 -0.442458197544951 E">
                                      <p:cBhvr>
                                        <p:cTn id="8" dur="3000" fill="hold"/>
                                        <p:tgtEl>
                                          <p:spTgt spid="58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4400000">
                                      <p:cBhvr>
                                        <p:cTn id="10" dur="30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6194094659144 0.00399471039407564 L -0.573054059921841 0.416030864850569 E">
                                      <p:cBhvr>
                                        <p:cTn id="12" dur="3000" fill="hold"/>
                                        <p:tgtEl>
                                          <p:spTgt spid="587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3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3000" fill="hold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2020128484446 0.00759250159114734 L 0.316026615085804 0.50658998024552 E">
                                      <p:cBhvr>
                                        <p:cTn id="23" dur="3000" fill="hold"/>
                                        <p:tgtEl>
                                          <p:spTgt spid="59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" dur="3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3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7790286699636 6.63814692421251E-005 L 0.540987684146907 0.325589920215605 E">
                                      <p:cBhvr>
                                        <p:cTn id="29" dur="3000" fill="hold"/>
                                        <p:tgtEl>
                                          <p:spTgt spid="59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6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8231701561291 0.0146547020818377 L -0.0994847269157432 -0.0288659009332376 E">
                                      <p:cBhvr>
                                        <p:cTn id="35" dur="500" fill="hold"/>
                                        <p:tgtEl>
                                          <p:spTgt spid="591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9" presetClass="exit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dissolve">
                                      <p:cBhvr additive="repl">
                                        <p:cTn id="37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3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3000" fill="hold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path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3833340791562 -0.00868035045454382 L -0.343567868775988 -0.545839393205756 E">
                                      <p:cBhvr>
                                        <p:cTn id="44" dur="3000" fill="hold"/>
                                        <p:tgtEl>
                                          <p:spTgt spid="594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" dur="3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" dur="3000" fill="hold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6" presetClass="path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56100502180521 0.00264885832672137 L -0.52555454605524 -0.408902755003086 E">
                                      <p:cBhvr>
                                        <p:cTn id="50" dur="3000" fill="hold"/>
                                        <p:tgtEl>
                                          <p:spTgt spid="595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Forme libre : forme 640"/>
          <p:cNvSpPr/>
          <p:nvPr/>
        </p:nvSpPr>
        <p:spPr>
          <a:xfrm>
            <a:off x="174960" y="103320"/>
            <a:ext cx="9720360" cy="725760"/>
          </a:xfrm>
          <a:custGeom>
            <a:avLst/>
            <a:gdLst/>
            <a:ahLst/>
            <a:cxnLst/>
            <a:rect l="0" t="0" r="r" b="b"/>
            <a:pathLst>
              <a:path w="27003" h="2018">
                <a:moveTo>
                  <a:pt x="336" y="0"/>
                </a:moveTo>
                <a:lnTo>
                  <a:pt x="336" y="0"/>
                </a:lnTo>
                <a:cubicBezTo>
                  <a:pt x="277" y="0"/>
                  <a:pt x="219" y="16"/>
                  <a:pt x="168" y="45"/>
                </a:cubicBezTo>
                <a:cubicBezTo>
                  <a:pt x="117" y="75"/>
                  <a:pt x="75" y="117"/>
                  <a:pt x="45" y="168"/>
                </a:cubicBezTo>
                <a:cubicBezTo>
                  <a:pt x="16" y="219"/>
                  <a:pt x="0" y="277"/>
                  <a:pt x="0" y="336"/>
                </a:cubicBezTo>
                <a:lnTo>
                  <a:pt x="0" y="1680"/>
                </a:lnTo>
                <a:lnTo>
                  <a:pt x="0" y="1681"/>
                </a:lnTo>
                <a:cubicBezTo>
                  <a:pt x="0" y="1740"/>
                  <a:pt x="16" y="1798"/>
                  <a:pt x="45" y="1849"/>
                </a:cubicBezTo>
                <a:cubicBezTo>
                  <a:pt x="75" y="1900"/>
                  <a:pt x="117" y="1942"/>
                  <a:pt x="168" y="1972"/>
                </a:cubicBezTo>
                <a:cubicBezTo>
                  <a:pt x="219" y="2001"/>
                  <a:pt x="277" y="2017"/>
                  <a:pt x="336" y="2017"/>
                </a:cubicBezTo>
                <a:lnTo>
                  <a:pt x="26665" y="2017"/>
                </a:lnTo>
                <a:lnTo>
                  <a:pt x="26666" y="2017"/>
                </a:lnTo>
                <a:cubicBezTo>
                  <a:pt x="26725" y="2017"/>
                  <a:pt x="26783" y="2001"/>
                  <a:pt x="26834" y="1972"/>
                </a:cubicBezTo>
                <a:cubicBezTo>
                  <a:pt x="26885" y="1942"/>
                  <a:pt x="26927" y="1900"/>
                  <a:pt x="26957" y="1849"/>
                </a:cubicBezTo>
                <a:cubicBezTo>
                  <a:pt x="26986" y="1798"/>
                  <a:pt x="27002" y="1740"/>
                  <a:pt x="27002" y="1681"/>
                </a:cubicBezTo>
                <a:lnTo>
                  <a:pt x="27001" y="336"/>
                </a:lnTo>
                <a:lnTo>
                  <a:pt x="27002" y="336"/>
                </a:lnTo>
                <a:lnTo>
                  <a:pt x="27002" y="336"/>
                </a:lnTo>
                <a:cubicBezTo>
                  <a:pt x="27002" y="277"/>
                  <a:pt x="26986" y="219"/>
                  <a:pt x="26957" y="168"/>
                </a:cubicBezTo>
                <a:cubicBezTo>
                  <a:pt x="26927" y="117"/>
                  <a:pt x="26885" y="75"/>
                  <a:pt x="26834" y="45"/>
                </a:cubicBezTo>
                <a:cubicBezTo>
                  <a:pt x="26783" y="16"/>
                  <a:pt x="26725" y="0"/>
                  <a:pt x="26666" y="0"/>
                </a:cubicBezTo>
                <a:lnTo>
                  <a:pt x="336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Epilogue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642" name="Image 641"/>
          <p:cNvPicPr/>
          <p:nvPr/>
        </p:nvPicPr>
        <p:blipFill>
          <a:blip r:embed="rId2"/>
          <a:stretch/>
        </p:blipFill>
        <p:spPr>
          <a:xfrm>
            <a:off x="1584000" y="1011960"/>
            <a:ext cx="2526120" cy="1364040"/>
          </a:xfrm>
          <a:prstGeom prst="rect">
            <a:avLst/>
          </a:prstGeom>
          <a:ln w="0">
            <a:noFill/>
          </a:ln>
        </p:spPr>
      </p:pic>
      <p:pic>
        <p:nvPicPr>
          <p:cNvPr id="643" name="Image 642"/>
          <p:cNvPicPr/>
          <p:nvPr/>
        </p:nvPicPr>
        <p:blipFill>
          <a:blip r:embed="rId3"/>
          <a:stretch/>
        </p:blipFill>
        <p:spPr>
          <a:xfrm>
            <a:off x="144000" y="1004400"/>
            <a:ext cx="1440000" cy="1335600"/>
          </a:xfrm>
          <a:prstGeom prst="rect">
            <a:avLst/>
          </a:prstGeom>
          <a:ln w="0">
            <a:noFill/>
          </a:ln>
        </p:spPr>
      </p:pic>
      <p:sp>
        <p:nvSpPr>
          <p:cNvPr id="644" name="Connecteur droit 643"/>
          <p:cNvSpPr/>
          <p:nvPr/>
        </p:nvSpPr>
        <p:spPr>
          <a:xfrm>
            <a:off x="4176000" y="1800000"/>
            <a:ext cx="504000" cy="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645" name="Image 644"/>
          <p:cNvPicPr/>
          <p:nvPr/>
        </p:nvPicPr>
        <p:blipFill>
          <a:blip r:embed="rId4"/>
          <a:srcRect l="5003" t="60029" r="5003" b="5002"/>
          <a:stretch/>
        </p:blipFill>
        <p:spPr>
          <a:xfrm>
            <a:off x="180000" y="5400000"/>
            <a:ext cx="5594040" cy="1630440"/>
          </a:xfrm>
          <a:prstGeom prst="rect">
            <a:avLst/>
          </a:prstGeom>
          <a:ln w="0">
            <a:noFill/>
          </a:ln>
        </p:spPr>
      </p:pic>
      <p:pic>
        <p:nvPicPr>
          <p:cNvPr id="646" name="Image 645"/>
          <p:cNvPicPr/>
          <p:nvPr/>
        </p:nvPicPr>
        <p:blipFill>
          <a:blip r:embed="rId4"/>
          <a:srcRect l="5003" t="30014" r="25012" b="40019"/>
          <a:stretch/>
        </p:blipFill>
        <p:spPr>
          <a:xfrm>
            <a:off x="180000" y="3240000"/>
            <a:ext cx="4352040" cy="1396800"/>
          </a:xfrm>
          <a:prstGeom prst="rect">
            <a:avLst/>
          </a:prstGeom>
          <a:ln w="0">
            <a:noFill/>
          </a:ln>
        </p:spPr>
      </p:pic>
      <p:grpSp>
        <p:nvGrpSpPr>
          <p:cNvPr id="647" name="Groupe 646"/>
          <p:cNvGrpSpPr/>
          <p:nvPr/>
        </p:nvGrpSpPr>
        <p:grpSpPr>
          <a:xfrm>
            <a:off x="4749120" y="1260000"/>
            <a:ext cx="4970880" cy="1771920"/>
            <a:chOff x="4749120" y="1260000"/>
            <a:chExt cx="4970880" cy="1771920"/>
          </a:xfrm>
        </p:grpSpPr>
        <p:sp>
          <p:nvSpPr>
            <p:cNvPr id="648" name="ZoneTexte 647"/>
            <p:cNvSpPr txBox="1"/>
            <p:nvPr/>
          </p:nvSpPr>
          <p:spPr>
            <a:xfrm>
              <a:off x="8280000" y="2173680"/>
              <a:ext cx="129852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>
                <a:buNone/>
              </a:pPr>
              <a:r>
                <a:rPr lang="fr-FR" sz="1800" b="0" strike="noStrike" spc="-1">
                  <a:latin typeface="Arial"/>
                </a:rPr>
                <a:t>Energie cinétique</a:t>
              </a:r>
            </a:p>
            <a:p>
              <a:pPr algn="ctr">
                <a:buNone/>
              </a:pPr>
              <a:r>
                <a:rPr lang="fr-FR" sz="1800" b="0" strike="noStrike" spc="-1">
                  <a:latin typeface="Arial"/>
                </a:rPr>
                <a:t>(p=mv)</a:t>
              </a:r>
            </a:p>
          </p:txBody>
        </p:sp>
        <p:grpSp>
          <p:nvGrpSpPr>
            <p:cNvPr id="649" name="Groupe 648"/>
            <p:cNvGrpSpPr/>
            <p:nvPr/>
          </p:nvGrpSpPr>
          <p:grpSpPr>
            <a:xfrm>
              <a:off x="4749120" y="1260000"/>
              <a:ext cx="4970880" cy="1692000"/>
              <a:chOff x="4749120" y="1260000"/>
              <a:chExt cx="4970880" cy="1692000"/>
            </a:xfrm>
          </p:grpSpPr>
          <p:pic>
            <p:nvPicPr>
              <p:cNvPr id="650" name="Image 649"/>
              <p:cNvPicPr/>
              <p:nvPr/>
            </p:nvPicPr>
            <p:blipFill>
              <a:blip r:embed="rId4"/>
              <a:srcRect l="5003" t="5002" r="15008" b="75035"/>
              <a:stretch/>
            </p:blipFill>
            <p:spPr>
              <a:xfrm>
                <a:off x="4749120" y="1260000"/>
                <a:ext cx="4970880" cy="9316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51" name="ZoneTexte 650"/>
              <p:cNvSpPr txBox="1"/>
              <p:nvPr/>
            </p:nvSpPr>
            <p:spPr>
              <a:xfrm>
                <a:off x="6480000" y="2173680"/>
                <a:ext cx="1298520" cy="70632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algn="ctr">
                  <a:buNone/>
                </a:pPr>
                <a:r>
                  <a:rPr lang="fr-FR" sz="1800" b="0" strike="noStrike" spc="-1">
                    <a:latin typeface="Arial"/>
                  </a:rPr>
                  <a:t>Energie de masse</a:t>
                </a:r>
              </a:p>
            </p:txBody>
          </p:sp>
          <p:sp>
            <p:nvSpPr>
              <p:cNvPr id="652" name="ZoneTexte 651"/>
              <p:cNvSpPr txBox="1"/>
              <p:nvPr/>
            </p:nvSpPr>
            <p:spPr>
              <a:xfrm>
                <a:off x="8421480" y="2592000"/>
                <a:ext cx="398520" cy="3600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algn="ctr">
                  <a:buNone/>
                </a:pPr>
                <a:r>
                  <a:rPr lang="fr-FR" sz="1400" b="0" strike="noStrike" spc="-1">
                    <a:latin typeface="Arial"/>
                    <a:ea typeface="Arial"/>
                  </a:rPr>
                  <a:t>→</a:t>
                </a:r>
                <a:endParaRPr lang="fr-FR" sz="1400" b="0" strike="noStrike" spc="-1">
                  <a:latin typeface="Arial"/>
                </a:endParaRPr>
              </a:p>
            </p:txBody>
          </p:sp>
          <p:sp>
            <p:nvSpPr>
              <p:cNvPr id="653" name="ZoneTexte 652"/>
              <p:cNvSpPr txBox="1"/>
              <p:nvPr/>
            </p:nvSpPr>
            <p:spPr>
              <a:xfrm>
                <a:off x="8856000" y="2592000"/>
                <a:ext cx="398520" cy="36000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pPr algn="ctr">
                  <a:buNone/>
                </a:pPr>
                <a:r>
                  <a:rPr lang="fr-FR" sz="1400" b="0" strike="noStrike" spc="-1">
                    <a:latin typeface="Arial"/>
                    <a:ea typeface="Arial"/>
                  </a:rPr>
                  <a:t>→</a:t>
                </a:r>
                <a:endParaRPr lang="fr-FR" sz="1400" b="0" strike="noStrike" spc="-1">
                  <a:latin typeface="Arial"/>
                </a:endParaRPr>
              </a:p>
            </p:txBody>
          </p:sp>
        </p:grpSp>
        <p:sp>
          <p:nvSpPr>
            <p:cNvPr id="654" name="ZoneTexte 653"/>
            <p:cNvSpPr txBox="1"/>
            <p:nvPr/>
          </p:nvSpPr>
          <p:spPr>
            <a:xfrm>
              <a:off x="4860000" y="2160000"/>
              <a:ext cx="1260000" cy="858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pPr algn="ctr">
                <a:buNone/>
              </a:pPr>
              <a:r>
                <a:rPr lang="fr-FR" sz="1800" b="0" strike="noStrike" spc="-1">
                  <a:latin typeface="Arial"/>
                </a:rPr>
                <a:t>Energie de la particule</a:t>
              </a:r>
            </a:p>
          </p:txBody>
        </p:sp>
      </p:grpSp>
      <p:grpSp>
        <p:nvGrpSpPr>
          <p:cNvPr id="655" name="Groupe 654"/>
          <p:cNvGrpSpPr/>
          <p:nvPr/>
        </p:nvGrpSpPr>
        <p:grpSpPr>
          <a:xfrm>
            <a:off x="6300000" y="3744000"/>
            <a:ext cx="2914560" cy="1848240"/>
            <a:chOff x="6300000" y="3744000"/>
            <a:chExt cx="2914560" cy="1848240"/>
          </a:xfrm>
        </p:grpSpPr>
        <p:grpSp>
          <p:nvGrpSpPr>
            <p:cNvPr id="656" name="Groupe 655"/>
            <p:cNvGrpSpPr/>
            <p:nvPr/>
          </p:nvGrpSpPr>
          <p:grpSpPr>
            <a:xfrm>
              <a:off x="6300000" y="3793680"/>
              <a:ext cx="2914560" cy="1798560"/>
              <a:chOff x="6300000" y="3793680"/>
              <a:chExt cx="2914560" cy="1798560"/>
            </a:xfrm>
          </p:grpSpPr>
          <p:sp>
            <p:nvSpPr>
              <p:cNvPr id="657" name="Connecteur droit 656"/>
              <p:cNvSpPr/>
              <p:nvPr/>
            </p:nvSpPr>
            <p:spPr>
              <a:xfrm>
                <a:off x="6300000" y="4680000"/>
                <a:ext cx="1260000" cy="0"/>
              </a:xfrm>
              <a:prstGeom prst="line">
                <a:avLst/>
              </a:prstGeom>
              <a:ln w="0"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58" name="Connecteur droit 657"/>
              <p:cNvSpPr/>
              <p:nvPr/>
            </p:nvSpPr>
            <p:spPr>
              <a:xfrm>
                <a:off x="7488000" y="4680000"/>
                <a:ext cx="720000" cy="540000"/>
              </a:xfrm>
              <a:prstGeom prst="line">
                <a:avLst/>
              </a:prstGeom>
              <a:ln w="0"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59" name="Connecteur droit 658"/>
              <p:cNvSpPr/>
              <p:nvPr/>
            </p:nvSpPr>
            <p:spPr>
              <a:xfrm flipV="1">
                <a:off x="7488000" y="4140000"/>
                <a:ext cx="540000" cy="540000"/>
              </a:xfrm>
              <a:prstGeom prst="line">
                <a:avLst/>
              </a:prstGeom>
              <a:ln w="0">
                <a:solidFill>
                  <a:srgbClr val="000000"/>
                </a:solidFill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60" name="ZoneTexte 659"/>
              <p:cNvSpPr txBox="1"/>
              <p:nvPr/>
            </p:nvSpPr>
            <p:spPr>
              <a:xfrm>
                <a:off x="6444000" y="4248000"/>
                <a:ext cx="768960" cy="4593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fr-FR" sz="2600" b="0" strike="noStrike" spc="-1">
                    <a:latin typeface="Arial"/>
                  </a:rPr>
                  <a:t>E, p</a:t>
                </a:r>
              </a:p>
            </p:txBody>
          </p:sp>
          <p:sp>
            <p:nvSpPr>
              <p:cNvPr id="661" name="ZoneTexte 660"/>
              <p:cNvSpPr txBox="1"/>
              <p:nvPr/>
            </p:nvSpPr>
            <p:spPr>
              <a:xfrm>
                <a:off x="8100000" y="3793680"/>
                <a:ext cx="982080" cy="5385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fr-FR" sz="2600" b="0" strike="noStrike" spc="-1">
                    <a:latin typeface="Arial"/>
                  </a:rPr>
                  <a:t>E</a:t>
                </a:r>
                <a:r>
                  <a:rPr lang="fr-FR" sz="2600" b="0" strike="noStrike" spc="-1" baseline="-33000">
                    <a:latin typeface="Arial"/>
                  </a:rPr>
                  <a:t>1</a:t>
                </a:r>
                <a:r>
                  <a:rPr lang="fr-FR" sz="2600" b="0" strike="noStrike" spc="-1">
                    <a:latin typeface="Arial"/>
                  </a:rPr>
                  <a:t>, p</a:t>
                </a:r>
                <a:r>
                  <a:rPr lang="fr-FR" sz="2600" b="0" strike="noStrike" spc="-1" baseline="-33000">
                    <a:latin typeface="Arial"/>
                  </a:rPr>
                  <a:t>1</a:t>
                </a:r>
                <a:endParaRPr lang="fr-FR" sz="2600" b="0" strike="noStrike" spc="-1">
                  <a:latin typeface="Arial"/>
                </a:endParaRPr>
              </a:p>
            </p:txBody>
          </p:sp>
          <p:sp>
            <p:nvSpPr>
              <p:cNvPr id="662" name="ZoneTexte 661"/>
              <p:cNvSpPr txBox="1"/>
              <p:nvPr/>
            </p:nvSpPr>
            <p:spPr>
              <a:xfrm>
                <a:off x="8232480" y="5053680"/>
                <a:ext cx="982080" cy="538560"/>
              </a:xfrm>
              <a:prstGeom prst="rect">
                <a:avLst/>
              </a:prstGeom>
              <a:noFill/>
              <a:ln w="0">
                <a:noFill/>
              </a:ln>
            </p:spPr>
            <p:txBody>
              <a:bodyPr lIns="90000" tIns="45000" rIns="90000" bIns="45000" anchor="t">
                <a:noAutofit/>
              </a:bodyPr>
              <a:lstStyle/>
              <a:p>
                <a:r>
                  <a:rPr lang="fr-FR" sz="2600" b="0" strike="noStrike" spc="-1">
                    <a:latin typeface="Arial"/>
                  </a:rPr>
                  <a:t>E</a:t>
                </a:r>
                <a:r>
                  <a:rPr lang="fr-FR" sz="2600" b="0" strike="noStrike" spc="-1" baseline="-33000">
                    <a:latin typeface="Arial"/>
                  </a:rPr>
                  <a:t>2</a:t>
                </a:r>
                <a:r>
                  <a:rPr lang="fr-FR" sz="2600" b="0" strike="noStrike" spc="-1">
                    <a:latin typeface="Arial"/>
                  </a:rPr>
                  <a:t>, p</a:t>
                </a:r>
                <a:r>
                  <a:rPr lang="fr-FR" sz="2600" b="0" strike="noStrike" spc="-1" baseline="-33000">
                    <a:latin typeface="Arial"/>
                  </a:rPr>
                  <a:t>2</a:t>
                </a:r>
                <a:endParaRPr lang="fr-FR" sz="2600" b="0" strike="noStrike" spc="-1">
                  <a:latin typeface="Arial"/>
                </a:endParaRPr>
              </a:p>
            </p:txBody>
          </p:sp>
        </p:grpSp>
        <p:sp>
          <p:nvSpPr>
            <p:cNvPr id="663" name="ZoneTexte 662"/>
            <p:cNvSpPr txBox="1"/>
            <p:nvPr/>
          </p:nvSpPr>
          <p:spPr>
            <a:xfrm>
              <a:off x="6841080" y="4209840"/>
              <a:ext cx="358920" cy="290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400" b="0" strike="noStrike" spc="-1">
                  <a:latin typeface="Arial"/>
                  <a:ea typeface="Arial"/>
                </a:rPr>
                <a:t>→</a:t>
              </a:r>
              <a:endParaRPr lang="fr-FR" sz="1400" b="0" strike="noStrike" spc="-1">
                <a:latin typeface="Arial"/>
              </a:endParaRPr>
            </a:p>
          </p:txBody>
        </p:sp>
        <p:sp>
          <p:nvSpPr>
            <p:cNvPr id="664" name="ZoneTexte 663"/>
            <p:cNvSpPr txBox="1"/>
            <p:nvPr/>
          </p:nvSpPr>
          <p:spPr>
            <a:xfrm>
              <a:off x="8640000" y="3744000"/>
              <a:ext cx="358920" cy="290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400" b="0" strike="noStrike" spc="-1">
                  <a:latin typeface="Arial"/>
                  <a:ea typeface="Arial"/>
                </a:rPr>
                <a:t>→</a:t>
              </a:r>
              <a:endParaRPr lang="fr-FR" sz="1400" b="0" strike="noStrike" spc="-1">
                <a:latin typeface="Arial"/>
              </a:endParaRPr>
            </a:p>
          </p:txBody>
        </p:sp>
        <p:sp>
          <p:nvSpPr>
            <p:cNvPr id="665" name="ZoneTexte 664"/>
            <p:cNvSpPr txBox="1"/>
            <p:nvPr/>
          </p:nvSpPr>
          <p:spPr>
            <a:xfrm>
              <a:off x="8785080" y="5001840"/>
              <a:ext cx="358920" cy="290160"/>
            </a:xfrm>
            <a:prstGeom prst="rect">
              <a:avLst/>
            </a:prstGeom>
            <a:noFill/>
            <a:ln w="0">
              <a:noFill/>
            </a:ln>
          </p:spPr>
          <p:txBody>
            <a:bodyPr lIns="90000" tIns="45000" rIns="90000" bIns="45000" anchor="t">
              <a:noAutofit/>
            </a:bodyPr>
            <a:lstStyle/>
            <a:p>
              <a:r>
                <a:rPr lang="fr-FR" sz="1400" b="0" strike="noStrike" spc="-1">
                  <a:latin typeface="Arial"/>
                  <a:ea typeface="Arial"/>
                </a:rPr>
                <a:t>→</a:t>
              </a:r>
              <a:endParaRPr lang="fr-FR" sz="1400" b="0" strike="noStrike" spc="-1">
                <a:latin typeface="Arial"/>
              </a:endParaRPr>
            </a:p>
          </p:txBody>
        </p:sp>
      </p:grp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EEF3D9C-A9B9-487E-A12C-3585C2AD60F1}" type="slidenum">
              <a:rPr/>
              <a:t>33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Forme libre : forme 665"/>
          <p:cNvSpPr/>
          <p:nvPr/>
        </p:nvSpPr>
        <p:spPr>
          <a:xfrm>
            <a:off x="174960" y="10332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A vous de jouer ...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667" name="Image 666"/>
          <p:cNvPicPr/>
          <p:nvPr/>
        </p:nvPicPr>
        <p:blipFill>
          <a:blip r:embed="rId2"/>
          <a:stretch/>
        </p:blipFill>
        <p:spPr>
          <a:xfrm>
            <a:off x="360" y="900360"/>
            <a:ext cx="10079640" cy="6299640"/>
          </a:xfrm>
          <a:prstGeom prst="rect">
            <a:avLst/>
          </a:prstGeom>
          <a:ln w="0">
            <a:noFill/>
          </a:ln>
        </p:spPr>
      </p:pic>
      <p:pic>
        <p:nvPicPr>
          <p:cNvPr id="668" name="Image 667"/>
          <p:cNvPicPr/>
          <p:nvPr/>
        </p:nvPicPr>
        <p:blipFill>
          <a:blip r:embed="rId3"/>
          <a:stretch/>
        </p:blipFill>
        <p:spPr>
          <a:xfrm flipH="1">
            <a:off x="1159200" y="3128040"/>
            <a:ext cx="2980800" cy="3099960"/>
          </a:xfrm>
          <a:prstGeom prst="rect">
            <a:avLst/>
          </a:prstGeom>
          <a:ln w="0">
            <a:noFill/>
          </a:ln>
        </p:spPr>
      </p:pic>
      <p:pic>
        <p:nvPicPr>
          <p:cNvPr id="669" name="Image 668"/>
          <p:cNvPicPr/>
          <p:nvPr/>
        </p:nvPicPr>
        <p:blipFill>
          <a:blip r:embed="rId4"/>
          <a:stretch/>
        </p:blipFill>
        <p:spPr>
          <a:xfrm>
            <a:off x="4331160" y="3132000"/>
            <a:ext cx="5028840" cy="313344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713C255-2228-42A1-B498-4756983F4C21}" type="slidenum">
              <a:rPr/>
              <a:t>34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Forme libre : forme 669"/>
          <p:cNvSpPr/>
          <p:nvPr/>
        </p:nvSpPr>
        <p:spPr>
          <a:xfrm>
            <a:off x="179640" y="10800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Collaborations internationales</a:t>
            </a:r>
            <a:endParaRPr lang="fr-FR" sz="3600" b="1" strike="noStrike" spc="-1">
              <a:latin typeface="Arial"/>
            </a:endParaRPr>
          </a:p>
        </p:txBody>
      </p:sp>
      <p:pic>
        <p:nvPicPr>
          <p:cNvPr id="671" name="Image 670"/>
          <p:cNvPicPr/>
          <p:nvPr/>
        </p:nvPicPr>
        <p:blipFill>
          <a:blip r:embed="rId2"/>
          <a:stretch/>
        </p:blipFill>
        <p:spPr>
          <a:xfrm>
            <a:off x="259200" y="1008000"/>
            <a:ext cx="4852800" cy="3600000"/>
          </a:xfrm>
          <a:prstGeom prst="rect">
            <a:avLst/>
          </a:prstGeom>
          <a:ln w="36000">
            <a:solidFill>
              <a:srgbClr val="000000"/>
            </a:solidFill>
            <a:round/>
          </a:ln>
        </p:spPr>
      </p:pic>
      <p:pic>
        <p:nvPicPr>
          <p:cNvPr id="672" name="Image 671"/>
          <p:cNvPicPr/>
          <p:nvPr/>
        </p:nvPicPr>
        <p:blipFill>
          <a:blip r:embed="rId3"/>
          <a:srcRect b="14935"/>
          <a:stretch/>
        </p:blipFill>
        <p:spPr>
          <a:xfrm>
            <a:off x="5378040" y="1010160"/>
            <a:ext cx="4295520" cy="4860000"/>
          </a:xfrm>
          <a:prstGeom prst="rect">
            <a:avLst/>
          </a:prstGeom>
          <a:ln w="36000">
            <a:solidFill>
              <a:srgbClr val="000000"/>
            </a:solidFill>
            <a:round/>
          </a:ln>
        </p:spPr>
      </p:pic>
      <p:sp>
        <p:nvSpPr>
          <p:cNvPr id="673" name="Forme libre : forme 672"/>
          <p:cNvSpPr/>
          <p:nvPr/>
        </p:nvSpPr>
        <p:spPr>
          <a:xfrm>
            <a:off x="252000" y="4068000"/>
            <a:ext cx="1656000" cy="540000"/>
          </a:xfrm>
          <a:custGeom>
            <a:avLst/>
            <a:gdLst/>
            <a:ahLst/>
            <a:cxnLst/>
            <a:rect l="0" t="0" r="r" b="b"/>
            <a:pathLst>
              <a:path w="4602" h="1502">
                <a:moveTo>
                  <a:pt x="250" y="0"/>
                </a:moveTo>
                <a:lnTo>
                  <a:pt x="250" y="0"/>
                </a:lnTo>
                <a:cubicBezTo>
                  <a:pt x="206" y="0"/>
                  <a:pt x="163" y="12"/>
                  <a:pt x="125" y="34"/>
                </a:cubicBezTo>
                <a:cubicBezTo>
                  <a:pt x="87" y="55"/>
                  <a:pt x="55" y="87"/>
                  <a:pt x="34" y="125"/>
                </a:cubicBezTo>
                <a:cubicBezTo>
                  <a:pt x="12" y="163"/>
                  <a:pt x="0" y="206"/>
                  <a:pt x="0" y="250"/>
                </a:cubicBezTo>
                <a:lnTo>
                  <a:pt x="0" y="1250"/>
                </a:lnTo>
                <a:lnTo>
                  <a:pt x="0" y="1251"/>
                </a:lnTo>
                <a:cubicBezTo>
                  <a:pt x="0" y="1295"/>
                  <a:pt x="12" y="1338"/>
                  <a:pt x="34" y="1376"/>
                </a:cubicBezTo>
                <a:cubicBezTo>
                  <a:pt x="55" y="1414"/>
                  <a:pt x="87" y="1446"/>
                  <a:pt x="125" y="1467"/>
                </a:cubicBezTo>
                <a:cubicBezTo>
                  <a:pt x="163" y="1489"/>
                  <a:pt x="206" y="1501"/>
                  <a:pt x="250" y="1501"/>
                </a:cubicBezTo>
                <a:lnTo>
                  <a:pt x="4350" y="1501"/>
                </a:lnTo>
                <a:lnTo>
                  <a:pt x="4351" y="1501"/>
                </a:lnTo>
                <a:cubicBezTo>
                  <a:pt x="4395" y="1501"/>
                  <a:pt x="4438" y="1489"/>
                  <a:pt x="4476" y="1467"/>
                </a:cubicBezTo>
                <a:cubicBezTo>
                  <a:pt x="4514" y="1446"/>
                  <a:pt x="4546" y="1414"/>
                  <a:pt x="4567" y="1376"/>
                </a:cubicBezTo>
                <a:cubicBezTo>
                  <a:pt x="4589" y="1338"/>
                  <a:pt x="4601" y="1295"/>
                  <a:pt x="4601" y="1251"/>
                </a:cubicBezTo>
                <a:lnTo>
                  <a:pt x="4601" y="250"/>
                </a:lnTo>
                <a:lnTo>
                  <a:pt x="4601" y="250"/>
                </a:lnTo>
                <a:lnTo>
                  <a:pt x="4601" y="250"/>
                </a:lnTo>
                <a:cubicBezTo>
                  <a:pt x="4601" y="206"/>
                  <a:pt x="4589" y="163"/>
                  <a:pt x="4567" y="125"/>
                </a:cubicBezTo>
                <a:cubicBezTo>
                  <a:pt x="4546" y="87"/>
                  <a:pt x="4514" y="55"/>
                  <a:pt x="4476" y="34"/>
                </a:cubicBezTo>
                <a:cubicBezTo>
                  <a:pt x="4438" y="12"/>
                  <a:pt x="4395" y="0"/>
                  <a:pt x="4351" y="0"/>
                </a:cubicBezTo>
                <a:lnTo>
                  <a:pt x="250" y="0"/>
                </a:lnTo>
              </a:path>
            </a:pathLst>
          </a:custGeom>
          <a:solidFill>
            <a:srgbClr val="FFFF00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>
            <a:noAutofit/>
          </a:bodyPr>
          <a:lstStyle/>
          <a:p>
            <a:pPr algn="ctr">
              <a:buNone/>
            </a:pPr>
            <a:r>
              <a:rPr lang="fr-FR" sz="2000" b="1" strike="noStrike" spc="-1">
                <a:latin typeface="Comic Sans MS"/>
              </a:rPr>
              <a:t>ATLAS</a:t>
            </a:r>
            <a:endParaRPr lang="fr-FR" sz="2000" b="0" strike="noStrike" spc="-1">
              <a:latin typeface="Comic Sans MS"/>
            </a:endParaRPr>
          </a:p>
        </p:txBody>
      </p:sp>
      <p:sp>
        <p:nvSpPr>
          <p:cNvPr id="674" name="Forme libre : forme 673"/>
          <p:cNvSpPr/>
          <p:nvPr/>
        </p:nvSpPr>
        <p:spPr>
          <a:xfrm>
            <a:off x="5364000" y="5328000"/>
            <a:ext cx="1656000" cy="540000"/>
          </a:xfrm>
          <a:custGeom>
            <a:avLst/>
            <a:gdLst/>
            <a:ahLst/>
            <a:cxnLst/>
            <a:rect l="0" t="0" r="r" b="b"/>
            <a:pathLst>
              <a:path w="4602" h="1502">
                <a:moveTo>
                  <a:pt x="250" y="0"/>
                </a:moveTo>
                <a:lnTo>
                  <a:pt x="250" y="0"/>
                </a:lnTo>
                <a:cubicBezTo>
                  <a:pt x="206" y="0"/>
                  <a:pt x="163" y="12"/>
                  <a:pt x="125" y="34"/>
                </a:cubicBezTo>
                <a:cubicBezTo>
                  <a:pt x="87" y="55"/>
                  <a:pt x="55" y="87"/>
                  <a:pt x="34" y="125"/>
                </a:cubicBezTo>
                <a:cubicBezTo>
                  <a:pt x="12" y="163"/>
                  <a:pt x="0" y="206"/>
                  <a:pt x="0" y="250"/>
                </a:cubicBezTo>
                <a:lnTo>
                  <a:pt x="0" y="1250"/>
                </a:lnTo>
                <a:lnTo>
                  <a:pt x="0" y="1251"/>
                </a:lnTo>
                <a:cubicBezTo>
                  <a:pt x="0" y="1295"/>
                  <a:pt x="12" y="1338"/>
                  <a:pt x="34" y="1376"/>
                </a:cubicBezTo>
                <a:cubicBezTo>
                  <a:pt x="55" y="1414"/>
                  <a:pt x="87" y="1446"/>
                  <a:pt x="125" y="1467"/>
                </a:cubicBezTo>
                <a:cubicBezTo>
                  <a:pt x="163" y="1489"/>
                  <a:pt x="206" y="1501"/>
                  <a:pt x="250" y="1501"/>
                </a:cubicBezTo>
                <a:lnTo>
                  <a:pt x="4350" y="1501"/>
                </a:lnTo>
                <a:lnTo>
                  <a:pt x="4351" y="1501"/>
                </a:lnTo>
                <a:cubicBezTo>
                  <a:pt x="4395" y="1501"/>
                  <a:pt x="4438" y="1489"/>
                  <a:pt x="4476" y="1467"/>
                </a:cubicBezTo>
                <a:cubicBezTo>
                  <a:pt x="4514" y="1446"/>
                  <a:pt x="4546" y="1414"/>
                  <a:pt x="4567" y="1376"/>
                </a:cubicBezTo>
                <a:cubicBezTo>
                  <a:pt x="4589" y="1338"/>
                  <a:pt x="4601" y="1295"/>
                  <a:pt x="4601" y="1251"/>
                </a:cubicBezTo>
                <a:lnTo>
                  <a:pt x="4601" y="250"/>
                </a:lnTo>
                <a:lnTo>
                  <a:pt x="4601" y="250"/>
                </a:lnTo>
                <a:lnTo>
                  <a:pt x="4601" y="250"/>
                </a:lnTo>
                <a:cubicBezTo>
                  <a:pt x="4601" y="206"/>
                  <a:pt x="4589" y="163"/>
                  <a:pt x="4567" y="125"/>
                </a:cubicBezTo>
                <a:cubicBezTo>
                  <a:pt x="4546" y="87"/>
                  <a:pt x="4514" y="55"/>
                  <a:pt x="4476" y="34"/>
                </a:cubicBezTo>
                <a:cubicBezTo>
                  <a:pt x="4438" y="12"/>
                  <a:pt x="4395" y="0"/>
                  <a:pt x="4351" y="0"/>
                </a:cubicBezTo>
                <a:lnTo>
                  <a:pt x="250" y="0"/>
                </a:lnTo>
              </a:path>
            </a:pathLst>
          </a:custGeom>
          <a:solidFill>
            <a:srgbClr val="FFFF00"/>
          </a:solidFill>
          <a:ln w="360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000" tIns="63000" rIns="108000" bIns="63000" anchor="ctr">
            <a:noAutofit/>
          </a:bodyPr>
          <a:lstStyle/>
          <a:p>
            <a:pPr algn="ctr">
              <a:buNone/>
            </a:pPr>
            <a:r>
              <a:rPr lang="fr-FR" sz="2000" b="1" strike="noStrike" spc="-1">
                <a:latin typeface="Comic Sans MS"/>
              </a:rPr>
              <a:t>CMS</a:t>
            </a:r>
            <a:endParaRPr lang="fr-FR" sz="2000" b="0" strike="noStrike" spc="-1">
              <a:latin typeface="Comic Sans MS"/>
            </a:endParaRPr>
          </a:p>
        </p:txBody>
      </p:sp>
      <p:sp>
        <p:nvSpPr>
          <p:cNvPr id="675" name="Connecteur droit 674"/>
          <p:cNvSpPr/>
          <p:nvPr/>
        </p:nvSpPr>
        <p:spPr>
          <a:xfrm flipV="1">
            <a:off x="2772000" y="4716000"/>
            <a:ext cx="0" cy="1260000"/>
          </a:xfrm>
          <a:prstGeom prst="line">
            <a:avLst/>
          </a:prstGeom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76" name="ZoneTexte 675"/>
          <p:cNvSpPr txBox="1"/>
          <p:nvPr/>
        </p:nvSpPr>
        <p:spPr>
          <a:xfrm>
            <a:off x="3852000" y="6238440"/>
            <a:ext cx="9360000" cy="1141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000" b="0" strike="noStrike" spc="-1">
                <a:solidFill>
                  <a:srgbClr val="800000"/>
                </a:solidFill>
                <a:latin typeface="Arial"/>
              </a:rPr>
              <a:t>Par collaboration</a:t>
            </a:r>
            <a:r>
              <a:rPr lang="fr-FR" sz="1800" b="0" strike="noStrike" spc="-1">
                <a:latin typeface="Arial"/>
              </a:rPr>
              <a:t> : ~ 40 pays impliqués</a:t>
            </a:r>
          </a:p>
          <a:p>
            <a:r>
              <a:rPr lang="fr-FR" sz="1800" b="0" strike="noStrike" spc="-1">
                <a:latin typeface="Arial"/>
              </a:rPr>
              <a:t>                                 ~170 instituts</a:t>
            </a:r>
          </a:p>
          <a:p>
            <a:r>
              <a:rPr lang="fr-FR" sz="1800" b="0" strike="noStrike" spc="-1">
                <a:latin typeface="Arial"/>
              </a:rPr>
              <a:t>                                 ~ 3200 physiciens dont 1500 doctorants</a:t>
            </a:r>
          </a:p>
          <a:p>
            <a:r>
              <a:rPr lang="fr-FR" sz="1800" b="0" strike="noStrike" spc="-1">
                <a:latin typeface="Arial"/>
              </a:rPr>
              <a:t>                                 ~ 800 ingénieurs &amp; techniciens</a:t>
            </a:r>
          </a:p>
        </p:txBody>
      </p:sp>
      <p:pic>
        <p:nvPicPr>
          <p:cNvPr id="677" name="Image 676"/>
          <p:cNvPicPr/>
          <p:nvPr/>
        </p:nvPicPr>
        <p:blipFill>
          <a:blip r:embed="rId4"/>
          <a:stretch/>
        </p:blipFill>
        <p:spPr>
          <a:xfrm>
            <a:off x="42120" y="4793400"/>
            <a:ext cx="3880800" cy="2703600"/>
          </a:xfrm>
          <a:prstGeom prst="rect">
            <a:avLst/>
          </a:prstGeom>
          <a:ln w="0">
            <a:noFill/>
          </a:ln>
        </p:spPr>
      </p:pic>
      <p:pic>
        <p:nvPicPr>
          <p:cNvPr id="678" name="Image 677"/>
          <p:cNvPicPr/>
          <p:nvPr/>
        </p:nvPicPr>
        <p:blipFill>
          <a:blip r:embed="rId5"/>
          <a:srcRect t="29839" b="14909"/>
          <a:stretch/>
        </p:blipFill>
        <p:spPr>
          <a:xfrm>
            <a:off x="3719160" y="997560"/>
            <a:ext cx="2832840" cy="1198440"/>
          </a:xfrm>
          <a:prstGeom prst="rect">
            <a:avLst/>
          </a:prstGeom>
          <a:ln w="36000">
            <a:solidFill>
              <a:srgbClr val="000000"/>
            </a:solidFill>
            <a:round/>
          </a:ln>
        </p:spPr>
      </p:pic>
      <p:sp>
        <p:nvSpPr>
          <p:cNvPr id="679" name="ZoneTexte 678"/>
          <p:cNvSpPr txBox="1"/>
          <p:nvPr/>
        </p:nvSpPr>
        <p:spPr>
          <a:xfrm>
            <a:off x="4068000" y="1908000"/>
            <a:ext cx="270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solidFill>
                  <a:srgbClr val="FFFFFF"/>
                </a:solidFill>
                <a:latin typeface="Arial"/>
              </a:rPr>
              <a:t>Bâtiment 40 - CERN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B37D5C1-F414-4879-81F4-FC0ECFB0B153}" type="slidenum">
              <a:rPr/>
              <a:t>35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orme libre : forme 221"/>
          <p:cNvSpPr/>
          <p:nvPr/>
        </p:nvSpPr>
        <p:spPr>
          <a:xfrm>
            <a:off x="180000" y="108360"/>
            <a:ext cx="9720360" cy="971640"/>
          </a:xfrm>
          <a:custGeom>
            <a:avLst/>
            <a:gdLst/>
            <a:ahLst/>
            <a:cxnLst/>
            <a:rect l="0" t="0" r="r" b="b"/>
            <a:pathLst>
              <a:path w="27003" h="2701">
                <a:moveTo>
                  <a:pt x="450" y="0"/>
                </a:moveTo>
                <a:lnTo>
                  <a:pt x="450" y="0"/>
                </a:lnTo>
                <a:cubicBezTo>
                  <a:pt x="371" y="0"/>
                  <a:pt x="293" y="21"/>
                  <a:pt x="225" y="60"/>
                </a:cubicBezTo>
                <a:cubicBezTo>
                  <a:pt x="157" y="100"/>
                  <a:pt x="100" y="157"/>
                  <a:pt x="60" y="225"/>
                </a:cubicBezTo>
                <a:cubicBezTo>
                  <a:pt x="21" y="293"/>
                  <a:pt x="0" y="371"/>
                  <a:pt x="0" y="450"/>
                </a:cubicBezTo>
                <a:lnTo>
                  <a:pt x="0" y="2250"/>
                </a:lnTo>
                <a:lnTo>
                  <a:pt x="0" y="2250"/>
                </a:lnTo>
                <a:cubicBezTo>
                  <a:pt x="0" y="2329"/>
                  <a:pt x="21" y="2407"/>
                  <a:pt x="60" y="2475"/>
                </a:cubicBezTo>
                <a:cubicBezTo>
                  <a:pt x="100" y="2543"/>
                  <a:pt x="157" y="2600"/>
                  <a:pt x="225" y="2640"/>
                </a:cubicBezTo>
                <a:cubicBezTo>
                  <a:pt x="293" y="2679"/>
                  <a:pt x="371" y="2700"/>
                  <a:pt x="450" y="2700"/>
                </a:cubicBezTo>
                <a:lnTo>
                  <a:pt x="26552" y="2700"/>
                </a:lnTo>
                <a:lnTo>
                  <a:pt x="26552" y="2700"/>
                </a:lnTo>
                <a:cubicBezTo>
                  <a:pt x="26631" y="2700"/>
                  <a:pt x="26709" y="2679"/>
                  <a:pt x="26777" y="2640"/>
                </a:cubicBezTo>
                <a:cubicBezTo>
                  <a:pt x="26845" y="2600"/>
                  <a:pt x="26902" y="2543"/>
                  <a:pt x="26942" y="2475"/>
                </a:cubicBezTo>
                <a:cubicBezTo>
                  <a:pt x="26981" y="2407"/>
                  <a:pt x="27002" y="2329"/>
                  <a:pt x="27002" y="2250"/>
                </a:cubicBezTo>
                <a:lnTo>
                  <a:pt x="27002" y="450"/>
                </a:lnTo>
                <a:lnTo>
                  <a:pt x="27002" y="450"/>
                </a:lnTo>
                <a:lnTo>
                  <a:pt x="27002" y="450"/>
                </a:lnTo>
                <a:cubicBezTo>
                  <a:pt x="27002" y="371"/>
                  <a:pt x="26981" y="293"/>
                  <a:pt x="26942" y="225"/>
                </a:cubicBezTo>
                <a:cubicBezTo>
                  <a:pt x="26902" y="157"/>
                  <a:pt x="26845" y="100"/>
                  <a:pt x="26777" y="60"/>
                </a:cubicBezTo>
                <a:cubicBezTo>
                  <a:pt x="26709" y="21"/>
                  <a:pt x="26631" y="0"/>
                  <a:pt x="26552" y="0"/>
                </a:cubicBezTo>
                <a:lnTo>
                  <a:pt x="450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Comment accélère-t-on des protons?</a:t>
            </a:r>
            <a:endParaRPr lang="fr-FR" sz="3600" b="1" strike="noStrike" spc="-1">
              <a:latin typeface="Arial"/>
            </a:endParaRPr>
          </a:p>
        </p:txBody>
      </p:sp>
      <p:sp>
        <p:nvSpPr>
          <p:cNvPr id="223" name="Émoticône 222"/>
          <p:cNvSpPr/>
          <p:nvPr/>
        </p:nvSpPr>
        <p:spPr>
          <a:xfrm>
            <a:off x="1980000" y="3024000"/>
            <a:ext cx="360000" cy="360000"/>
          </a:xfrm>
          <a:prstGeom prst="smileyFace">
            <a:avLst>
              <a:gd name="adj" fmla="val 4653"/>
            </a:avLst>
          </a:prstGeom>
          <a:solidFill>
            <a:srgbClr val="FF8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4" name="Rectangle 223"/>
          <p:cNvSpPr/>
          <p:nvPr/>
        </p:nvSpPr>
        <p:spPr>
          <a:xfrm>
            <a:off x="8099640" y="1871640"/>
            <a:ext cx="540360" cy="1692360"/>
          </a:xfrm>
          <a:prstGeom prst="rect">
            <a:avLst/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5" name="Rectangle 224"/>
          <p:cNvSpPr/>
          <p:nvPr/>
        </p:nvSpPr>
        <p:spPr>
          <a:xfrm>
            <a:off x="1332000" y="1764000"/>
            <a:ext cx="576000" cy="1980000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26" name="ZoneTexte 225"/>
          <p:cNvSpPr txBox="1"/>
          <p:nvPr/>
        </p:nvSpPr>
        <p:spPr>
          <a:xfrm>
            <a:off x="8064000" y="3564000"/>
            <a:ext cx="540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1" strike="noStrike" spc="-1">
                <a:latin typeface="Arial"/>
              </a:rPr>
              <a:t>  -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227" name="ZoneTexte 226"/>
          <p:cNvSpPr txBox="1"/>
          <p:nvPr/>
        </p:nvSpPr>
        <p:spPr>
          <a:xfrm>
            <a:off x="1332000" y="3744360"/>
            <a:ext cx="540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1" strike="noStrike" spc="-1">
                <a:latin typeface="Arial"/>
              </a:rPr>
              <a:t> +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228" name="Image 227"/>
          <p:cNvPicPr/>
          <p:nvPr/>
        </p:nvPicPr>
        <p:blipFill>
          <a:blip r:embed="rId2"/>
          <a:stretch/>
        </p:blipFill>
        <p:spPr>
          <a:xfrm>
            <a:off x="3600000" y="4183560"/>
            <a:ext cx="3038040" cy="1504440"/>
          </a:xfrm>
          <a:prstGeom prst="rect">
            <a:avLst/>
          </a:prstGeom>
          <a:ln w="0">
            <a:noFill/>
          </a:ln>
        </p:spPr>
      </p:pic>
      <p:cxnSp>
        <p:nvCxnSpPr>
          <p:cNvPr id="229" name="Connecteur : en angle 228"/>
          <p:cNvCxnSpPr>
            <a:stCxn id="227" idx="2"/>
            <a:endCxn id="228" idx="1"/>
          </p:cNvCxnSpPr>
          <p:nvPr/>
        </p:nvCxnSpPr>
        <p:spPr>
          <a:xfrm>
            <a:off x="1602000" y="4147200"/>
            <a:ext cx="1998360" cy="788760"/>
          </a:xfrm>
          <a:prstGeom prst="bentConnector3">
            <a:avLst/>
          </a:prstGeom>
          <a:ln w="36720">
            <a:solidFill>
              <a:srgbClr val="000000"/>
            </a:solidFill>
            <a:round/>
          </a:ln>
        </p:spPr>
      </p:cxnSp>
      <p:cxnSp>
        <p:nvCxnSpPr>
          <p:cNvPr id="230" name="Connecteur : en angle 229"/>
          <p:cNvCxnSpPr>
            <a:stCxn id="228" idx="3"/>
            <a:endCxn id="226" idx="2"/>
          </p:cNvCxnSpPr>
          <p:nvPr/>
        </p:nvCxnSpPr>
        <p:spPr>
          <a:xfrm flipV="1">
            <a:off x="6638040" y="3966840"/>
            <a:ext cx="1696320" cy="969120"/>
          </a:xfrm>
          <a:prstGeom prst="bentConnector3">
            <a:avLst/>
          </a:prstGeom>
          <a:ln w="36720">
            <a:solidFill>
              <a:srgbClr val="000000"/>
            </a:solidFill>
            <a:round/>
          </a:ln>
        </p:spPr>
      </p:cxnSp>
      <p:cxnSp>
        <p:nvCxnSpPr>
          <p:cNvPr id="231" name="Connecteur : en angle 230"/>
          <p:cNvCxnSpPr>
            <a:stCxn id="225" idx="0"/>
            <a:endCxn id="224" idx="0"/>
          </p:cNvCxnSpPr>
          <p:nvPr/>
        </p:nvCxnSpPr>
        <p:spPr>
          <a:xfrm>
            <a:off x="1620000" y="1764000"/>
            <a:ext cx="6750000" cy="108000"/>
          </a:xfrm>
          <a:prstGeom prst="bentConnector3">
            <a:avLst/>
          </a:prstGeom>
          <a:ln w="36720">
            <a:solidFill>
              <a:srgbClr val="000000"/>
            </a:solidFill>
            <a:round/>
          </a:ln>
        </p:spPr>
      </p:cxnSp>
      <p:sp>
        <p:nvSpPr>
          <p:cNvPr id="232" name="Forme libre : forme 231"/>
          <p:cNvSpPr/>
          <p:nvPr/>
        </p:nvSpPr>
        <p:spPr>
          <a:xfrm>
            <a:off x="4140000" y="4104000"/>
            <a:ext cx="900000" cy="1080000"/>
          </a:xfrm>
          <a:custGeom>
            <a:avLst/>
            <a:gdLst/>
            <a:ahLst/>
            <a:cxnLst/>
            <a:rect l="0" t="0" r="r" b="b"/>
            <a:pathLst>
              <a:path w="2500" h="3000" fill="none">
                <a:moveTo>
                  <a:pt x="2500" y="3000"/>
                </a:moveTo>
                <a:lnTo>
                  <a:pt x="0" y="0"/>
                </a:lnTo>
              </a:path>
            </a:pathLst>
          </a:custGeom>
          <a:ln w="3672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3" name="Forme libre : forme 232"/>
          <p:cNvSpPr/>
          <p:nvPr/>
        </p:nvSpPr>
        <p:spPr>
          <a:xfrm>
            <a:off x="5040000" y="3924000"/>
            <a:ext cx="0" cy="1260000"/>
          </a:xfrm>
          <a:custGeom>
            <a:avLst/>
            <a:gdLst/>
            <a:ahLst/>
            <a:cxnLst/>
            <a:rect l="0" t="0" r="r" b="b"/>
            <a:pathLst>
              <a:path h="3500" fill="none">
                <a:moveTo>
                  <a:pt x="0" y="3500"/>
                </a:moveTo>
                <a:lnTo>
                  <a:pt x="0" y="0"/>
                </a:lnTo>
              </a:path>
            </a:pathLst>
          </a:custGeom>
          <a:ln w="3672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4" name="Forme libre : forme 233"/>
          <p:cNvSpPr/>
          <p:nvPr/>
        </p:nvSpPr>
        <p:spPr>
          <a:xfrm>
            <a:off x="5029560" y="4104000"/>
            <a:ext cx="802440" cy="1080000"/>
          </a:xfrm>
          <a:custGeom>
            <a:avLst/>
            <a:gdLst/>
            <a:ahLst/>
            <a:cxnLst/>
            <a:rect l="0" t="0" r="r" b="b"/>
            <a:pathLst>
              <a:path w="2229" h="3000" fill="none">
                <a:moveTo>
                  <a:pt x="0" y="3000"/>
                </a:moveTo>
                <a:lnTo>
                  <a:pt x="2229" y="0"/>
                </a:lnTo>
              </a:path>
            </a:pathLst>
          </a:custGeom>
          <a:ln w="36720">
            <a:solidFill>
              <a:srgbClr val="FF0000"/>
            </a:solidFill>
            <a:rou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35" name="Forme libre : forme 234"/>
          <p:cNvSpPr/>
          <p:nvPr/>
        </p:nvSpPr>
        <p:spPr>
          <a:xfrm>
            <a:off x="71640" y="5903640"/>
            <a:ext cx="9900000" cy="720000"/>
          </a:xfrm>
          <a:custGeom>
            <a:avLst/>
            <a:gdLst/>
            <a:ahLst/>
            <a:cxnLst/>
            <a:rect l="0" t="0" r="r" b="b"/>
            <a:pathLst>
              <a:path w="27502" h="2002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7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7"/>
                  <a:pt x="0" y="275"/>
                  <a:pt x="0" y="334"/>
                </a:cubicBezTo>
                <a:lnTo>
                  <a:pt x="0" y="1667"/>
                </a:lnTo>
                <a:lnTo>
                  <a:pt x="0" y="1668"/>
                </a:lnTo>
                <a:cubicBezTo>
                  <a:pt x="0" y="1726"/>
                  <a:pt x="15" y="1784"/>
                  <a:pt x="45" y="1834"/>
                </a:cubicBezTo>
                <a:cubicBezTo>
                  <a:pt x="74" y="1885"/>
                  <a:pt x="116" y="1927"/>
                  <a:pt x="167" y="1956"/>
                </a:cubicBezTo>
                <a:cubicBezTo>
                  <a:pt x="217" y="1986"/>
                  <a:pt x="275" y="2001"/>
                  <a:pt x="334" y="2001"/>
                </a:cubicBezTo>
                <a:lnTo>
                  <a:pt x="27167" y="2001"/>
                </a:lnTo>
                <a:lnTo>
                  <a:pt x="27168" y="2001"/>
                </a:lnTo>
                <a:cubicBezTo>
                  <a:pt x="27226" y="2001"/>
                  <a:pt x="27284" y="1986"/>
                  <a:pt x="27334" y="1956"/>
                </a:cubicBezTo>
                <a:cubicBezTo>
                  <a:pt x="27385" y="1927"/>
                  <a:pt x="27427" y="1885"/>
                  <a:pt x="27456" y="1834"/>
                </a:cubicBezTo>
                <a:cubicBezTo>
                  <a:pt x="27486" y="1784"/>
                  <a:pt x="27501" y="1726"/>
                  <a:pt x="27501" y="1668"/>
                </a:cubicBezTo>
                <a:lnTo>
                  <a:pt x="27501" y="333"/>
                </a:lnTo>
                <a:lnTo>
                  <a:pt x="27501" y="334"/>
                </a:lnTo>
                <a:lnTo>
                  <a:pt x="27501" y="334"/>
                </a:lnTo>
                <a:cubicBezTo>
                  <a:pt x="27501" y="275"/>
                  <a:pt x="27486" y="217"/>
                  <a:pt x="27456" y="167"/>
                </a:cubicBezTo>
                <a:cubicBezTo>
                  <a:pt x="27427" y="116"/>
                  <a:pt x="27385" y="74"/>
                  <a:pt x="27334" y="45"/>
                </a:cubicBezTo>
                <a:cubicBezTo>
                  <a:pt x="27284" y="15"/>
                  <a:pt x="27226" y="0"/>
                  <a:pt x="27168" y="0"/>
                </a:cubicBezTo>
                <a:lnTo>
                  <a:pt x="333" y="0"/>
                </a:ln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latin typeface="Arial"/>
              </a:rPr>
              <a:t>Plus les protons sont soumis à des grandes différences de potentiels</a:t>
            </a:r>
            <a:endParaRPr lang="fr-FR" sz="2200" b="0" strike="noStrike" spc="-1">
              <a:latin typeface="Arial"/>
            </a:endParaRPr>
          </a:p>
          <a:p>
            <a:pPr algn="ctr">
              <a:buNone/>
            </a:pPr>
            <a:r>
              <a:rPr lang="fr-FR" sz="2200" b="1" strike="noStrike" spc="-1">
                <a:latin typeface="Arial"/>
              </a:rPr>
              <a:t>électriques, plus ils acquièrent de la vitesse.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236" name="Forme libre : forme 235"/>
          <p:cNvSpPr/>
          <p:nvPr/>
        </p:nvSpPr>
        <p:spPr>
          <a:xfrm>
            <a:off x="576000" y="5760000"/>
            <a:ext cx="2160000" cy="1260000"/>
          </a:xfrm>
          <a:custGeom>
            <a:avLst/>
            <a:gdLst/>
            <a:ahLst/>
            <a:cxnLst/>
            <a:rect l="0" t="0" r="r" b="b"/>
            <a:pathLst>
              <a:path w="6002" h="3502">
                <a:moveTo>
                  <a:pt x="583" y="0"/>
                </a:moveTo>
                <a:lnTo>
                  <a:pt x="584" y="0"/>
                </a:lnTo>
                <a:cubicBezTo>
                  <a:pt x="481" y="0"/>
                  <a:pt x="380" y="27"/>
                  <a:pt x="292" y="78"/>
                </a:cubicBezTo>
                <a:cubicBezTo>
                  <a:pt x="203" y="129"/>
                  <a:pt x="129" y="203"/>
                  <a:pt x="78" y="292"/>
                </a:cubicBezTo>
                <a:cubicBezTo>
                  <a:pt x="27" y="380"/>
                  <a:pt x="0" y="481"/>
                  <a:pt x="0" y="584"/>
                </a:cubicBezTo>
                <a:lnTo>
                  <a:pt x="0" y="2917"/>
                </a:lnTo>
                <a:lnTo>
                  <a:pt x="0" y="2918"/>
                </a:lnTo>
                <a:cubicBezTo>
                  <a:pt x="0" y="3020"/>
                  <a:pt x="27" y="3121"/>
                  <a:pt x="78" y="3209"/>
                </a:cubicBezTo>
                <a:cubicBezTo>
                  <a:pt x="129" y="3298"/>
                  <a:pt x="203" y="3372"/>
                  <a:pt x="292" y="3423"/>
                </a:cubicBezTo>
                <a:cubicBezTo>
                  <a:pt x="380" y="3474"/>
                  <a:pt x="481" y="3501"/>
                  <a:pt x="584" y="3501"/>
                </a:cubicBezTo>
                <a:lnTo>
                  <a:pt x="5417" y="3501"/>
                </a:lnTo>
                <a:lnTo>
                  <a:pt x="5417" y="3501"/>
                </a:lnTo>
                <a:cubicBezTo>
                  <a:pt x="5520" y="3501"/>
                  <a:pt x="5621" y="3474"/>
                  <a:pt x="5709" y="3423"/>
                </a:cubicBezTo>
                <a:cubicBezTo>
                  <a:pt x="5798" y="3372"/>
                  <a:pt x="5872" y="3298"/>
                  <a:pt x="5923" y="3209"/>
                </a:cubicBezTo>
                <a:cubicBezTo>
                  <a:pt x="5974" y="3121"/>
                  <a:pt x="6001" y="3020"/>
                  <a:pt x="6001" y="2918"/>
                </a:cubicBezTo>
                <a:lnTo>
                  <a:pt x="6000" y="583"/>
                </a:lnTo>
                <a:lnTo>
                  <a:pt x="6001" y="584"/>
                </a:lnTo>
                <a:lnTo>
                  <a:pt x="6001" y="584"/>
                </a:lnTo>
                <a:cubicBezTo>
                  <a:pt x="6001" y="481"/>
                  <a:pt x="5974" y="380"/>
                  <a:pt x="5923" y="292"/>
                </a:cubicBezTo>
                <a:cubicBezTo>
                  <a:pt x="5872" y="203"/>
                  <a:pt x="5798" y="129"/>
                  <a:pt x="5709" y="78"/>
                </a:cubicBezTo>
                <a:cubicBezTo>
                  <a:pt x="5621" y="27"/>
                  <a:pt x="5520" y="0"/>
                  <a:pt x="5417" y="0"/>
                </a:cubicBezTo>
                <a:lnTo>
                  <a:pt x="583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latin typeface="Arial"/>
              </a:rPr>
              <a:t>Champ </a:t>
            </a:r>
          </a:p>
          <a:p>
            <a:pPr algn="ctr">
              <a:buNone/>
            </a:pPr>
            <a:r>
              <a:rPr lang="fr-FR" sz="2200" b="1" strike="noStrike" spc="-1">
                <a:latin typeface="Arial"/>
              </a:rPr>
              <a:t>électrique</a:t>
            </a:r>
          </a:p>
        </p:txBody>
      </p:sp>
      <p:sp>
        <p:nvSpPr>
          <p:cNvPr id="237" name="Forme libre : forme 236"/>
          <p:cNvSpPr/>
          <p:nvPr/>
        </p:nvSpPr>
        <p:spPr>
          <a:xfrm>
            <a:off x="3599640" y="5759640"/>
            <a:ext cx="2160000" cy="1260000"/>
          </a:xfrm>
          <a:custGeom>
            <a:avLst/>
            <a:gdLst/>
            <a:ahLst/>
            <a:cxnLst/>
            <a:rect l="0" t="0" r="r" b="b"/>
            <a:pathLst>
              <a:path w="6002" h="3502">
                <a:moveTo>
                  <a:pt x="583" y="0"/>
                </a:moveTo>
                <a:lnTo>
                  <a:pt x="584" y="0"/>
                </a:lnTo>
                <a:cubicBezTo>
                  <a:pt x="481" y="0"/>
                  <a:pt x="380" y="27"/>
                  <a:pt x="292" y="78"/>
                </a:cubicBezTo>
                <a:cubicBezTo>
                  <a:pt x="203" y="129"/>
                  <a:pt x="129" y="203"/>
                  <a:pt x="78" y="292"/>
                </a:cubicBezTo>
                <a:cubicBezTo>
                  <a:pt x="27" y="380"/>
                  <a:pt x="0" y="481"/>
                  <a:pt x="0" y="584"/>
                </a:cubicBezTo>
                <a:lnTo>
                  <a:pt x="0" y="2917"/>
                </a:lnTo>
                <a:lnTo>
                  <a:pt x="0" y="2918"/>
                </a:lnTo>
                <a:cubicBezTo>
                  <a:pt x="0" y="3020"/>
                  <a:pt x="27" y="3121"/>
                  <a:pt x="78" y="3209"/>
                </a:cubicBezTo>
                <a:cubicBezTo>
                  <a:pt x="129" y="3298"/>
                  <a:pt x="203" y="3372"/>
                  <a:pt x="292" y="3423"/>
                </a:cubicBezTo>
                <a:cubicBezTo>
                  <a:pt x="380" y="3474"/>
                  <a:pt x="481" y="3501"/>
                  <a:pt x="584" y="3501"/>
                </a:cubicBezTo>
                <a:lnTo>
                  <a:pt x="5417" y="3501"/>
                </a:lnTo>
                <a:lnTo>
                  <a:pt x="5418" y="3501"/>
                </a:lnTo>
                <a:cubicBezTo>
                  <a:pt x="5520" y="3501"/>
                  <a:pt x="5621" y="3474"/>
                  <a:pt x="5709" y="3423"/>
                </a:cubicBezTo>
                <a:cubicBezTo>
                  <a:pt x="5798" y="3372"/>
                  <a:pt x="5872" y="3298"/>
                  <a:pt x="5923" y="3209"/>
                </a:cubicBezTo>
                <a:cubicBezTo>
                  <a:pt x="5974" y="3121"/>
                  <a:pt x="6001" y="3020"/>
                  <a:pt x="6001" y="2918"/>
                </a:cubicBezTo>
                <a:lnTo>
                  <a:pt x="6000" y="583"/>
                </a:lnTo>
                <a:lnTo>
                  <a:pt x="6001" y="584"/>
                </a:lnTo>
                <a:lnTo>
                  <a:pt x="6001" y="584"/>
                </a:lnTo>
                <a:cubicBezTo>
                  <a:pt x="6001" y="481"/>
                  <a:pt x="5974" y="380"/>
                  <a:pt x="5923" y="292"/>
                </a:cubicBezTo>
                <a:cubicBezTo>
                  <a:pt x="5872" y="203"/>
                  <a:pt x="5798" y="129"/>
                  <a:pt x="5709" y="78"/>
                </a:cubicBezTo>
                <a:cubicBezTo>
                  <a:pt x="5621" y="27"/>
                  <a:pt x="5520" y="0"/>
                  <a:pt x="5418" y="0"/>
                </a:cubicBezTo>
                <a:lnTo>
                  <a:pt x="583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latin typeface="Arial"/>
              </a:rPr>
              <a:t>Accélération</a:t>
            </a:r>
          </a:p>
        </p:txBody>
      </p:sp>
      <p:sp>
        <p:nvSpPr>
          <p:cNvPr id="238" name="Forme libre : forme 237"/>
          <p:cNvSpPr/>
          <p:nvPr/>
        </p:nvSpPr>
        <p:spPr>
          <a:xfrm>
            <a:off x="6947280" y="5507280"/>
            <a:ext cx="2160000" cy="684720"/>
          </a:xfrm>
          <a:custGeom>
            <a:avLst/>
            <a:gdLst/>
            <a:ahLst/>
            <a:cxnLst/>
            <a:rect l="0" t="0" r="r" b="b"/>
            <a:pathLst>
              <a:path w="6002" h="1904">
                <a:moveTo>
                  <a:pt x="317" y="0"/>
                </a:moveTo>
                <a:lnTo>
                  <a:pt x="317" y="0"/>
                </a:lnTo>
                <a:cubicBezTo>
                  <a:pt x="261" y="0"/>
                  <a:pt x="207" y="15"/>
                  <a:pt x="159" y="42"/>
                </a:cubicBezTo>
                <a:cubicBezTo>
                  <a:pt x="110" y="70"/>
                  <a:pt x="70" y="110"/>
                  <a:pt x="42" y="159"/>
                </a:cubicBezTo>
                <a:cubicBezTo>
                  <a:pt x="15" y="207"/>
                  <a:pt x="0" y="261"/>
                  <a:pt x="0" y="317"/>
                </a:cubicBezTo>
                <a:lnTo>
                  <a:pt x="0" y="1585"/>
                </a:lnTo>
                <a:lnTo>
                  <a:pt x="0" y="1586"/>
                </a:lnTo>
                <a:cubicBezTo>
                  <a:pt x="0" y="1642"/>
                  <a:pt x="15" y="1696"/>
                  <a:pt x="42" y="1744"/>
                </a:cubicBezTo>
                <a:cubicBezTo>
                  <a:pt x="70" y="1793"/>
                  <a:pt x="110" y="1833"/>
                  <a:pt x="159" y="1861"/>
                </a:cubicBezTo>
                <a:cubicBezTo>
                  <a:pt x="207" y="1888"/>
                  <a:pt x="261" y="1903"/>
                  <a:pt x="317" y="1903"/>
                </a:cubicBezTo>
                <a:lnTo>
                  <a:pt x="5683" y="1903"/>
                </a:lnTo>
                <a:lnTo>
                  <a:pt x="5684" y="1903"/>
                </a:lnTo>
                <a:cubicBezTo>
                  <a:pt x="5740" y="1903"/>
                  <a:pt x="5794" y="1888"/>
                  <a:pt x="5842" y="1861"/>
                </a:cubicBezTo>
                <a:cubicBezTo>
                  <a:pt x="5891" y="1833"/>
                  <a:pt x="5931" y="1793"/>
                  <a:pt x="5959" y="1744"/>
                </a:cubicBezTo>
                <a:cubicBezTo>
                  <a:pt x="5986" y="1696"/>
                  <a:pt x="6001" y="1642"/>
                  <a:pt x="6001" y="1586"/>
                </a:cubicBezTo>
                <a:lnTo>
                  <a:pt x="6001" y="317"/>
                </a:lnTo>
                <a:lnTo>
                  <a:pt x="6001" y="317"/>
                </a:lnTo>
                <a:lnTo>
                  <a:pt x="6001" y="317"/>
                </a:lnTo>
                <a:cubicBezTo>
                  <a:pt x="6001" y="261"/>
                  <a:pt x="5986" y="207"/>
                  <a:pt x="5959" y="159"/>
                </a:cubicBezTo>
                <a:cubicBezTo>
                  <a:pt x="5931" y="110"/>
                  <a:pt x="5891" y="70"/>
                  <a:pt x="5842" y="42"/>
                </a:cubicBezTo>
                <a:cubicBezTo>
                  <a:pt x="5794" y="15"/>
                  <a:pt x="5740" y="0"/>
                  <a:pt x="5684" y="0"/>
                </a:cubicBezTo>
                <a:lnTo>
                  <a:pt x="317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latin typeface="Arial"/>
              </a:rPr>
              <a:t>Vitesse</a:t>
            </a:r>
          </a:p>
        </p:txBody>
      </p:sp>
      <p:sp>
        <p:nvSpPr>
          <p:cNvPr id="239" name="Forme libre : forme 238"/>
          <p:cNvSpPr/>
          <p:nvPr/>
        </p:nvSpPr>
        <p:spPr>
          <a:xfrm>
            <a:off x="6946920" y="6514920"/>
            <a:ext cx="2160000" cy="684720"/>
          </a:xfrm>
          <a:custGeom>
            <a:avLst/>
            <a:gdLst/>
            <a:ahLst/>
            <a:cxnLst/>
            <a:rect l="0" t="0" r="r" b="b"/>
            <a:pathLst>
              <a:path w="6002" h="1904">
                <a:moveTo>
                  <a:pt x="317" y="0"/>
                </a:moveTo>
                <a:lnTo>
                  <a:pt x="317" y="0"/>
                </a:lnTo>
                <a:cubicBezTo>
                  <a:pt x="261" y="0"/>
                  <a:pt x="207" y="15"/>
                  <a:pt x="159" y="42"/>
                </a:cubicBezTo>
                <a:cubicBezTo>
                  <a:pt x="110" y="70"/>
                  <a:pt x="70" y="110"/>
                  <a:pt x="42" y="159"/>
                </a:cubicBezTo>
                <a:cubicBezTo>
                  <a:pt x="15" y="207"/>
                  <a:pt x="0" y="261"/>
                  <a:pt x="0" y="317"/>
                </a:cubicBezTo>
                <a:lnTo>
                  <a:pt x="0" y="1585"/>
                </a:lnTo>
                <a:lnTo>
                  <a:pt x="0" y="1586"/>
                </a:lnTo>
                <a:cubicBezTo>
                  <a:pt x="0" y="1642"/>
                  <a:pt x="15" y="1696"/>
                  <a:pt x="42" y="1744"/>
                </a:cubicBezTo>
                <a:cubicBezTo>
                  <a:pt x="70" y="1793"/>
                  <a:pt x="110" y="1833"/>
                  <a:pt x="159" y="1861"/>
                </a:cubicBezTo>
                <a:cubicBezTo>
                  <a:pt x="207" y="1888"/>
                  <a:pt x="261" y="1903"/>
                  <a:pt x="317" y="1903"/>
                </a:cubicBezTo>
                <a:lnTo>
                  <a:pt x="5683" y="1903"/>
                </a:lnTo>
                <a:lnTo>
                  <a:pt x="5684" y="1903"/>
                </a:lnTo>
                <a:cubicBezTo>
                  <a:pt x="5740" y="1903"/>
                  <a:pt x="5794" y="1888"/>
                  <a:pt x="5842" y="1861"/>
                </a:cubicBezTo>
                <a:cubicBezTo>
                  <a:pt x="5891" y="1833"/>
                  <a:pt x="5931" y="1793"/>
                  <a:pt x="5959" y="1744"/>
                </a:cubicBezTo>
                <a:cubicBezTo>
                  <a:pt x="5986" y="1696"/>
                  <a:pt x="6001" y="1642"/>
                  <a:pt x="6001" y="1586"/>
                </a:cubicBezTo>
                <a:lnTo>
                  <a:pt x="6001" y="317"/>
                </a:lnTo>
                <a:lnTo>
                  <a:pt x="6001" y="317"/>
                </a:lnTo>
                <a:lnTo>
                  <a:pt x="6001" y="317"/>
                </a:lnTo>
                <a:cubicBezTo>
                  <a:pt x="6001" y="261"/>
                  <a:pt x="5986" y="207"/>
                  <a:pt x="5959" y="159"/>
                </a:cubicBezTo>
                <a:cubicBezTo>
                  <a:pt x="5931" y="110"/>
                  <a:pt x="5891" y="70"/>
                  <a:pt x="5842" y="42"/>
                </a:cubicBezTo>
                <a:cubicBezTo>
                  <a:pt x="5794" y="15"/>
                  <a:pt x="5740" y="0"/>
                  <a:pt x="5684" y="0"/>
                </a:cubicBezTo>
                <a:lnTo>
                  <a:pt x="317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latin typeface="Arial"/>
              </a:rPr>
              <a:t>Énergie</a:t>
            </a:r>
          </a:p>
        </p:txBody>
      </p:sp>
      <p:sp>
        <p:nvSpPr>
          <p:cNvPr id="240" name="Forme libre : forme 239"/>
          <p:cNvSpPr/>
          <p:nvPr/>
        </p:nvSpPr>
        <p:spPr>
          <a:xfrm>
            <a:off x="2628000" y="6228000"/>
            <a:ext cx="1080000" cy="360000"/>
          </a:xfrm>
          <a:custGeom>
            <a:avLst/>
            <a:gdLst/>
            <a:ahLst/>
            <a:cxnLst/>
            <a:rect l="0" t="0" r="r" b="b"/>
            <a:pathLst>
              <a:path w="3002" h="1002">
                <a:moveTo>
                  <a:pt x="0" y="250"/>
                </a:moveTo>
                <a:lnTo>
                  <a:pt x="2250" y="250"/>
                </a:lnTo>
                <a:lnTo>
                  <a:pt x="2250" y="0"/>
                </a:lnTo>
                <a:lnTo>
                  <a:pt x="3001" y="500"/>
                </a:lnTo>
                <a:lnTo>
                  <a:pt x="2250" y="1001"/>
                </a:lnTo>
                <a:lnTo>
                  <a:pt x="2250" y="750"/>
                </a:lnTo>
                <a:lnTo>
                  <a:pt x="0" y="750"/>
                </a:lnTo>
                <a:lnTo>
                  <a:pt x="375" y="500"/>
                </a:lnTo>
                <a:lnTo>
                  <a:pt x="0" y="250"/>
                </a:lnTo>
              </a:path>
            </a:pathLst>
          </a:custGeom>
          <a:solidFill>
            <a:srgbClr val="77216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1" name="Forme libre : forme 240"/>
          <p:cNvSpPr/>
          <p:nvPr/>
        </p:nvSpPr>
        <p:spPr>
          <a:xfrm>
            <a:off x="5616000" y="6192000"/>
            <a:ext cx="1080000" cy="360000"/>
          </a:xfrm>
          <a:custGeom>
            <a:avLst/>
            <a:gdLst/>
            <a:ahLst/>
            <a:cxnLst/>
            <a:rect l="0" t="0" r="r" b="b"/>
            <a:pathLst>
              <a:path w="3002" h="1002">
                <a:moveTo>
                  <a:pt x="0" y="250"/>
                </a:moveTo>
                <a:lnTo>
                  <a:pt x="2250" y="250"/>
                </a:lnTo>
                <a:lnTo>
                  <a:pt x="2250" y="0"/>
                </a:lnTo>
                <a:lnTo>
                  <a:pt x="3001" y="500"/>
                </a:lnTo>
                <a:lnTo>
                  <a:pt x="2250" y="1001"/>
                </a:lnTo>
                <a:lnTo>
                  <a:pt x="2250" y="750"/>
                </a:lnTo>
                <a:lnTo>
                  <a:pt x="0" y="750"/>
                </a:lnTo>
                <a:lnTo>
                  <a:pt x="375" y="500"/>
                </a:lnTo>
                <a:lnTo>
                  <a:pt x="0" y="250"/>
                </a:lnTo>
              </a:path>
            </a:pathLst>
          </a:custGeom>
          <a:solidFill>
            <a:srgbClr val="77216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2" name="Forme libre : forme 241"/>
          <p:cNvSpPr/>
          <p:nvPr/>
        </p:nvSpPr>
        <p:spPr>
          <a:xfrm>
            <a:off x="6732000" y="5472000"/>
            <a:ext cx="360000" cy="1800000"/>
          </a:xfrm>
          <a:custGeom>
            <a:avLst/>
            <a:gdLst/>
            <a:ahLst/>
            <a:cxnLst/>
            <a:rect l="0" t="0" r="r" b="b"/>
            <a:pathLst>
              <a:path w="1002" h="5002">
                <a:moveTo>
                  <a:pt x="1001" y="0"/>
                </a:moveTo>
                <a:cubicBezTo>
                  <a:pt x="750" y="0"/>
                  <a:pt x="500" y="208"/>
                  <a:pt x="500" y="416"/>
                </a:cubicBezTo>
                <a:lnTo>
                  <a:pt x="500" y="2083"/>
                </a:lnTo>
                <a:cubicBezTo>
                  <a:pt x="500" y="2292"/>
                  <a:pt x="250" y="2500"/>
                  <a:pt x="0" y="2500"/>
                </a:cubicBezTo>
                <a:cubicBezTo>
                  <a:pt x="250" y="2500"/>
                  <a:pt x="500" y="2708"/>
                  <a:pt x="500" y="2917"/>
                </a:cubicBezTo>
                <a:lnTo>
                  <a:pt x="500" y="4584"/>
                </a:lnTo>
                <a:cubicBezTo>
                  <a:pt x="500" y="4792"/>
                  <a:pt x="750" y="5001"/>
                  <a:pt x="1001" y="5001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3" name="Forme libre : forme 242"/>
          <p:cNvSpPr/>
          <p:nvPr/>
        </p:nvSpPr>
        <p:spPr>
          <a:xfrm>
            <a:off x="7920000" y="6120000"/>
            <a:ext cx="180000" cy="540000"/>
          </a:xfrm>
          <a:custGeom>
            <a:avLst/>
            <a:gdLst/>
            <a:ahLst/>
            <a:cxnLst/>
            <a:rect l="0" t="0" r="r" b="b"/>
            <a:pathLst>
              <a:path w="502" h="1502">
                <a:moveTo>
                  <a:pt x="0" y="298"/>
                </a:moveTo>
                <a:lnTo>
                  <a:pt x="250" y="0"/>
                </a:lnTo>
                <a:lnTo>
                  <a:pt x="501" y="298"/>
                </a:lnTo>
                <a:lnTo>
                  <a:pt x="375" y="298"/>
                </a:lnTo>
                <a:lnTo>
                  <a:pt x="375" y="1202"/>
                </a:lnTo>
                <a:lnTo>
                  <a:pt x="501" y="1202"/>
                </a:lnTo>
                <a:lnTo>
                  <a:pt x="250" y="1501"/>
                </a:lnTo>
                <a:lnTo>
                  <a:pt x="0" y="1202"/>
                </a:lnTo>
                <a:lnTo>
                  <a:pt x="125" y="1202"/>
                </a:lnTo>
                <a:lnTo>
                  <a:pt x="125" y="298"/>
                </a:lnTo>
                <a:lnTo>
                  <a:pt x="0" y="298"/>
                </a:lnTo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A21C863-49CD-472A-9379-E2C9474B3E8B}" type="slidenum">
              <a:rPr/>
              <a:t>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443289237285 -0.00238095238095238 L 1.02261995679056 -0.00238095238095238 E">
                                      <p:cBhvr>
                                        <p:cTn id="26" dur="5000" fill="hold"/>
                                        <p:tgtEl>
                                          <p:spTgt spid="22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3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983420888765 0 L 1.02262308648255 0 E">
                                      <p:cBhvr>
                                        <p:cTn id="34" dur="2000" fill="hold"/>
                                        <p:tgtEl>
                                          <p:spTgt spid="22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3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2536825371293 0.00476190476190476 L 1.02288917460573 0.00476190476190476 E">
                                      <p:cBhvr>
                                        <p:cTn id="42" dur="500" fill="hold"/>
                                        <p:tgtEl>
                                          <p:spTgt spid="223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 243"/>
          <p:cNvPicPr/>
          <p:nvPr/>
        </p:nvPicPr>
        <p:blipFill>
          <a:blip r:embed="rId2"/>
          <a:stretch/>
        </p:blipFill>
        <p:spPr>
          <a:xfrm>
            <a:off x="771120" y="4373280"/>
            <a:ext cx="1856880" cy="2466720"/>
          </a:xfrm>
          <a:prstGeom prst="rect">
            <a:avLst/>
          </a:prstGeom>
          <a:ln w="0">
            <a:noFill/>
          </a:ln>
        </p:spPr>
      </p:pic>
      <p:sp>
        <p:nvSpPr>
          <p:cNvPr id="245" name="Rectangle 244"/>
          <p:cNvSpPr/>
          <p:nvPr/>
        </p:nvSpPr>
        <p:spPr>
          <a:xfrm>
            <a:off x="360000" y="5760000"/>
            <a:ext cx="2700000" cy="1080000"/>
          </a:xfrm>
          <a:prstGeom prst="rect">
            <a:avLst/>
          </a:prstGeom>
          <a:solidFill>
            <a:srgbClr val="FFFF00"/>
          </a:solidFill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360" tIns="63360" rIns="108360" bIns="63360" anchor="ctr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DANGER</a:t>
            </a:r>
          </a:p>
          <a:p>
            <a:pPr algn="ctr">
              <a:buNone/>
            </a:pPr>
            <a:r>
              <a:rPr lang="fr-FR" sz="1800" b="1" strike="noStrike" spc="-1">
                <a:latin typeface="Arial"/>
              </a:rPr>
              <a:t>6 500 000 000 000 volts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360000" y="5760000"/>
            <a:ext cx="2700000" cy="1080000"/>
          </a:xfrm>
          <a:prstGeom prst="rect">
            <a:avLst/>
          </a:prstGeom>
          <a:solidFill>
            <a:srgbClr val="FFFF00"/>
          </a:solidFill>
          <a:ln w="3672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8360" tIns="63360" rIns="108360" bIns="63360" anchor="ctr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latin typeface="Arial"/>
              </a:rPr>
              <a:t>DANGER</a:t>
            </a:r>
          </a:p>
          <a:p>
            <a:pPr algn="ctr">
              <a:buNone/>
            </a:pPr>
            <a:r>
              <a:rPr lang="fr-FR" sz="1800" b="1" strike="noStrike" spc="-1">
                <a:latin typeface="Arial"/>
              </a:rPr>
              <a:t>220 volts</a:t>
            </a:r>
          </a:p>
        </p:txBody>
      </p:sp>
      <p:sp>
        <p:nvSpPr>
          <p:cNvPr id="247" name="Rectangle 246"/>
          <p:cNvSpPr/>
          <p:nvPr/>
        </p:nvSpPr>
        <p:spPr>
          <a:xfrm>
            <a:off x="2160000" y="3600000"/>
            <a:ext cx="5760000" cy="720000"/>
          </a:xfrm>
          <a:prstGeom prst="rect">
            <a:avLst/>
          </a:prstGeom>
          <a:solidFill>
            <a:srgbClr val="FFFF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8" name="Forme libre : forme 247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Accélérateurs de particules : </a:t>
            </a:r>
            <a:r>
              <a:rPr lang="fr-FR" sz="3600" b="1" strike="noStrike" spc="-1">
                <a:solidFill>
                  <a:srgbClr val="FFFF00"/>
                </a:solidFill>
                <a:latin typeface="Arial"/>
              </a:rPr>
              <a:t>Énergie</a:t>
            </a:r>
            <a:endParaRPr lang="fr-FR" sz="3600" b="1" strike="noStrike" spc="-1">
              <a:latin typeface="Arial"/>
            </a:endParaRPr>
          </a:p>
        </p:txBody>
      </p:sp>
      <p:sp>
        <p:nvSpPr>
          <p:cNvPr id="249" name="ZoneTexte 248"/>
          <p:cNvSpPr txBox="1"/>
          <p:nvPr/>
        </p:nvSpPr>
        <p:spPr>
          <a:xfrm>
            <a:off x="540000" y="1224000"/>
            <a:ext cx="9000000" cy="24667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0" strike="noStrike" spc="-1" dirty="0">
                <a:latin typeface="Arial"/>
              </a:rPr>
              <a:t>Le </a:t>
            </a:r>
            <a:r>
              <a:rPr lang="fr-FR" sz="2200" b="1" strike="noStrike" spc="-1" dirty="0">
                <a:solidFill>
                  <a:srgbClr val="FF0000"/>
                </a:solidFill>
                <a:latin typeface="Arial"/>
              </a:rPr>
              <a:t>LHC</a:t>
            </a:r>
            <a:r>
              <a:rPr lang="fr-FR" sz="2200" b="0" strike="noStrike" spc="-1" dirty="0">
                <a:latin typeface="Arial"/>
              </a:rPr>
              <a:t> accélère des protons à 	</a:t>
            </a:r>
            <a:r>
              <a:rPr lang="fr-FR" sz="2200" b="1" spc="-1" dirty="0">
                <a:solidFill>
                  <a:srgbClr val="FF0000"/>
                </a:solidFill>
                <a:latin typeface="Arial"/>
              </a:rPr>
              <a:t>6.5</a:t>
            </a:r>
            <a:r>
              <a:rPr lang="fr-FR" sz="2200" b="1" strike="noStrike" spc="-1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200" b="1" strike="noStrike" spc="-1" dirty="0" err="1">
                <a:solidFill>
                  <a:srgbClr val="0000FF"/>
                </a:solidFill>
                <a:latin typeface="Arial"/>
              </a:rPr>
              <a:t>Tera</a:t>
            </a:r>
            <a:r>
              <a:rPr lang="fr-FR" sz="2200" b="1" strike="noStrike" spc="-1" dirty="0">
                <a:solidFill>
                  <a:srgbClr val="FF0000"/>
                </a:solidFill>
                <a:latin typeface="Arial"/>
              </a:rPr>
              <a:t>-Electron-Volt</a:t>
            </a:r>
            <a:endParaRPr lang="fr-FR" sz="2200" b="0" strike="noStrike" spc="-1" dirty="0">
              <a:latin typeface="Arial"/>
            </a:endParaRPr>
          </a:p>
          <a:p>
            <a:r>
              <a:rPr lang="fr-FR" sz="2200" b="1" strike="noStrike" spc="-1" dirty="0">
                <a:solidFill>
                  <a:srgbClr val="FF0000"/>
                </a:solidFill>
                <a:latin typeface="Arial"/>
              </a:rPr>
              <a:t>				</a:t>
            </a:r>
            <a:r>
              <a:rPr lang="fr-FR" sz="2200" b="1" spc="-1" dirty="0">
                <a:solidFill>
                  <a:srgbClr val="FF0000"/>
                </a:solidFill>
                <a:latin typeface="Arial"/>
              </a:rPr>
              <a:t>	</a:t>
            </a:r>
            <a:r>
              <a:rPr lang="fr-FR" sz="2200" b="1" strike="noStrike" spc="-1" dirty="0">
                <a:solidFill>
                  <a:srgbClr val="FF0000"/>
                </a:solidFill>
                <a:latin typeface="Arial"/>
              </a:rPr>
              <a:t>6.5x</a:t>
            </a:r>
            <a:r>
              <a:rPr lang="fr-FR" sz="2200" b="1" strike="noStrike" spc="-1" dirty="0">
                <a:solidFill>
                  <a:srgbClr val="0000FF"/>
                </a:solidFill>
                <a:latin typeface="Arial"/>
              </a:rPr>
              <a:t>10</a:t>
            </a:r>
            <a:r>
              <a:rPr lang="fr-FR" sz="2200" b="1" strike="noStrike" spc="-1" baseline="33000" dirty="0">
                <a:solidFill>
                  <a:srgbClr val="0000FF"/>
                </a:solidFill>
                <a:latin typeface="Arial"/>
              </a:rPr>
              <a:t>12</a:t>
            </a:r>
            <a:r>
              <a:rPr lang="fr-FR" sz="2200" b="1" strike="noStrike" spc="-1" dirty="0">
                <a:solidFill>
                  <a:srgbClr val="FF0000"/>
                </a:solidFill>
                <a:latin typeface="Arial"/>
              </a:rPr>
              <a:t>  Electron-Volt</a:t>
            </a:r>
            <a:endParaRPr lang="fr-FR" sz="2200" b="0" strike="noStrike" spc="-1" dirty="0">
              <a:latin typeface="Arial"/>
            </a:endParaRPr>
          </a:p>
          <a:p>
            <a:endParaRPr lang="fr-FR" sz="2200" b="0" strike="noStrike" spc="-1" dirty="0">
              <a:latin typeface="Arial"/>
            </a:endParaRPr>
          </a:p>
          <a:p>
            <a:endParaRPr lang="fr-FR" sz="2200" b="0" strike="noStrike" spc="-1" dirty="0">
              <a:latin typeface="Arial"/>
            </a:endParaRPr>
          </a:p>
          <a:p>
            <a:r>
              <a:rPr lang="fr-FR" sz="2200" b="0" strike="noStrike" spc="-1" dirty="0">
                <a:latin typeface="Arial"/>
              </a:rPr>
              <a:t>C'est </a:t>
            </a:r>
            <a:r>
              <a:rPr lang="fr-FR" sz="2200" b="0" strike="noStrike" spc="-1" dirty="0">
                <a:solidFill>
                  <a:srgbClr val="0000FF"/>
                </a:solidFill>
                <a:latin typeface="Arial"/>
              </a:rPr>
              <a:t>l'énergie</a:t>
            </a:r>
            <a:r>
              <a:rPr lang="fr-FR" sz="2200" b="0" strike="noStrike" spc="-1" dirty="0">
                <a:latin typeface="Arial"/>
              </a:rPr>
              <a:t> qu'aurait atteint un proton s'il avait été soumis une seule fois à une différence de potentiel de    	</a:t>
            </a:r>
            <a:r>
              <a:rPr lang="fr-FR" sz="2200" b="1" strike="noStrike" spc="-1" dirty="0">
                <a:solidFill>
                  <a:srgbClr val="FF0000"/>
                </a:solidFill>
                <a:latin typeface="Arial"/>
              </a:rPr>
              <a:t> 6</a:t>
            </a:r>
            <a:r>
              <a:rPr lang="fr-FR" sz="2200" b="0" strike="noStrike" spc="-1" dirty="0">
                <a:solidFill>
                  <a:srgbClr val="0000FF"/>
                </a:solidFill>
                <a:latin typeface="Arial"/>
              </a:rPr>
              <a:t> </a:t>
            </a:r>
            <a:r>
              <a:rPr lang="fr-FR" sz="2200" b="1" spc="-1" dirty="0">
                <a:solidFill>
                  <a:srgbClr val="0000FF"/>
                </a:solidFill>
                <a:latin typeface="Arial"/>
              </a:rPr>
              <a:t>500</a:t>
            </a:r>
            <a:r>
              <a:rPr lang="fr-FR" sz="2200" b="1" strike="noStrike" spc="-1" dirty="0">
                <a:solidFill>
                  <a:srgbClr val="0000FF"/>
                </a:solidFill>
                <a:latin typeface="Arial"/>
              </a:rPr>
              <a:t> 000 000 000</a:t>
            </a:r>
            <a:r>
              <a:rPr lang="fr-FR" sz="2200" b="0" strike="noStrike" spc="-1" dirty="0">
                <a:latin typeface="Arial"/>
              </a:rPr>
              <a:t> </a:t>
            </a:r>
            <a:r>
              <a:rPr lang="fr-FR" sz="2200" b="1" strike="noStrike" spc="-1" dirty="0">
                <a:solidFill>
                  <a:srgbClr val="FF0000"/>
                </a:solidFill>
                <a:latin typeface="Arial"/>
              </a:rPr>
              <a:t>Volts</a:t>
            </a:r>
            <a:endParaRPr lang="fr-FR" sz="2200" b="0" strike="noStrike" spc="-1" dirty="0">
              <a:latin typeface="Arial"/>
            </a:endParaRPr>
          </a:p>
          <a:p>
            <a:endParaRPr lang="fr-FR" sz="2200" b="0" strike="noStrike" spc="-1" dirty="0">
              <a:latin typeface="Arial"/>
            </a:endParaRPr>
          </a:p>
          <a:p>
            <a:endParaRPr lang="fr-FR" sz="2200" b="0" strike="noStrike" spc="-1" dirty="0">
              <a:latin typeface="Arial"/>
            </a:endParaRPr>
          </a:p>
          <a:p>
            <a:endParaRPr lang="fr-FR" sz="1800" b="0" strike="noStrike" spc="-1" dirty="0">
              <a:latin typeface="Arial"/>
            </a:endParaRPr>
          </a:p>
        </p:txBody>
      </p:sp>
      <p:pic>
        <p:nvPicPr>
          <p:cNvPr id="250" name="Image 249"/>
          <p:cNvPicPr/>
          <p:nvPr/>
        </p:nvPicPr>
        <p:blipFill>
          <a:blip r:embed="rId3"/>
          <a:stretch/>
        </p:blipFill>
        <p:spPr>
          <a:xfrm>
            <a:off x="3636000" y="4680000"/>
            <a:ext cx="3291840" cy="2221920"/>
          </a:xfrm>
          <a:prstGeom prst="rect">
            <a:avLst/>
          </a:prstGeom>
          <a:ln w="0">
            <a:noFill/>
          </a:ln>
        </p:spPr>
      </p:pic>
      <p:pic>
        <p:nvPicPr>
          <p:cNvPr id="251" name="Image 250"/>
          <p:cNvPicPr/>
          <p:nvPr/>
        </p:nvPicPr>
        <p:blipFill>
          <a:blip r:embed="rId4"/>
          <a:stretch/>
        </p:blipFill>
        <p:spPr>
          <a:xfrm flipH="1">
            <a:off x="2234520" y="4860000"/>
            <a:ext cx="1545480" cy="154548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8E069A0-192D-4152-AFB8-7E5014119CBC}" type="slidenum">
              <a:rPr/>
              <a:t>5</a:t>
            </a:fld>
            <a:endParaRPr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75A459-7E27-3AE6-516B-5C4BB826175B}"/>
              </a:ext>
            </a:extLst>
          </p:cNvPr>
          <p:cNvSpPr txBox="1"/>
          <p:nvPr/>
        </p:nvSpPr>
        <p:spPr>
          <a:xfrm>
            <a:off x="2087827" y="3755808"/>
            <a:ext cx="59043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fr-FR" sz="2400" b="1" strike="noStrike" spc="-1" dirty="0">
                <a:solidFill>
                  <a:srgbClr val="800080"/>
                </a:solidFill>
                <a:latin typeface="Arial"/>
              </a:rPr>
              <a:t>Le LHC détient le record du monde  !!</a:t>
            </a:r>
            <a:endParaRPr lang="fr-FR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Ellipse 251"/>
          <p:cNvSpPr/>
          <p:nvPr/>
        </p:nvSpPr>
        <p:spPr>
          <a:xfrm>
            <a:off x="2160000" y="3600000"/>
            <a:ext cx="3780000" cy="3780000"/>
          </a:xfrm>
          <a:prstGeom prst="ellipse">
            <a:avLst/>
          </a:pr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53" name="Forme libre : forme 252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Comment atteindre cette énergie ?</a:t>
            </a:r>
          </a:p>
        </p:txBody>
      </p:sp>
      <p:sp>
        <p:nvSpPr>
          <p:cNvPr id="254" name="ZoneTexte 253"/>
          <p:cNvSpPr txBox="1"/>
          <p:nvPr/>
        </p:nvSpPr>
        <p:spPr>
          <a:xfrm>
            <a:off x="540000" y="1224000"/>
            <a:ext cx="9540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0" strike="noStrike" spc="-1">
                <a:latin typeface="Arial"/>
              </a:rPr>
              <a:t>Il n'est pas possible de délivrer une tension de </a:t>
            </a:r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 6 500 000 000 000</a:t>
            </a:r>
            <a:r>
              <a:rPr lang="fr-FR" sz="2200" b="0" strike="noStrike" spc="-1">
                <a:latin typeface="Arial"/>
              </a:rPr>
              <a:t> </a:t>
            </a:r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Volts</a:t>
            </a:r>
            <a:endParaRPr lang="fr-FR" sz="2200" b="0" strike="noStrike" spc="-1">
              <a:latin typeface="Arial"/>
            </a:endParaRPr>
          </a:p>
        </p:txBody>
      </p:sp>
      <p:pic>
        <p:nvPicPr>
          <p:cNvPr id="255" name="Image 254"/>
          <p:cNvPicPr/>
          <p:nvPr/>
        </p:nvPicPr>
        <p:blipFill>
          <a:blip r:embed="rId2"/>
          <a:stretch/>
        </p:blipFill>
        <p:spPr>
          <a:xfrm>
            <a:off x="0" y="1980000"/>
            <a:ext cx="1051560" cy="1454040"/>
          </a:xfrm>
          <a:prstGeom prst="rect">
            <a:avLst/>
          </a:prstGeom>
          <a:ln w="0">
            <a:noFill/>
          </a:ln>
        </p:spPr>
      </p:pic>
      <p:sp>
        <p:nvSpPr>
          <p:cNvPr id="256" name="ZoneTexte 255"/>
          <p:cNvSpPr txBox="1"/>
          <p:nvPr/>
        </p:nvSpPr>
        <p:spPr>
          <a:xfrm>
            <a:off x="822240" y="1980000"/>
            <a:ext cx="9437760" cy="162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400" b="1" strike="noStrike" spc="-1">
                <a:solidFill>
                  <a:srgbClr val="0000FF"/>
                </a:solidFill>
                <a:latin typeface="Arial"/>
              </a:rPr>
              <a:t>Comment est-il possible d'atteindre une telle énergie ?</a:t>
            </a:r>
            <a:endParaRPr lang="fr-FR" sz="2400" b="0" strike="noStrike" spc="-1">
              <a:latin typeface="Arial"/>
            </a:endParaRPr>
          </a:p>
          <a:p>
            <a:endParaRPr lang="fr-FR" sz="2200" b="0" strike="noStrike" spc="-1">
              <a:latin typeface="Arial"/>
            </a:endParaRPr>
          </a:p>
          <a:p>
            <a:r>
              <a:rPr lang="fr-FR" sz="2200" b="1" strike="noStrike" spc="-1">
                <a:latin typeface="Arial"/>
              </a:rPr>
              <a:t>Réponse : </a:t>
            </a:r>
            <a:r>
              <a:rPr lang="fr-FR" sz="2200" b="0" strike="noStrike" spc="-1">
                <a:latin typeface="Arial"/>
              </a:rPr>
              <a:t>il faut </a:t>
            </a:r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courber</a:t>
            </a:r>
            <a:r>
              <a:rPr lang="fr-FR" sz="2200" b="0" strike="noStrike" spc="-1">
                <a:latin typeface="Arial"/>
              </a:rPr>
              <a:t> la trajectoire les particules                                                   pour les soumettre </a:t>
            </a:r>
            <a:r>
              <a:rPr lang="fr-FR" sz="2200" b="1" strike="noStrike" spc="-1">
                <a:solidFill>
                  <a:srgbClr val="0000FF"/>
                </a:solidFill>
                <a:latin typeface="Arial"/>
              </a:rPr>
              <a:t>plusieurs fois au même champ électrique</a:t>
            </a:r>
            <a:endParaRPr lang="fr-FR" sz="2200" b="0" strike="noStrike" spc="-1">
              <a:latin typeface="Arial"/>
            </a:endParaRPr>
          </a:p>
          <a:p>
            <a:endParaRPr lang="fr-FR" sz="1800" b="0" strike="noStrike" spc="-1">
              <a:latin typeface="Arial"/>
            </a:endParaRPr>
          </a:p>
        </p:txBody>
      </p:sp>
      <p:sp>
        <p:nvSpPr>
          <p:cNvPr id="257" name="Ellipse 256"/>
          <p:cNvSpPr/>
          <p:nvPr/>
        </p:nvSpPr>
        <p:spPr>
          <a:xfrm>
            <a:off x="2700000" y="4140000"/>
            <a:ext cx="2700000" cy="2700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58" name="Rectangle 257"/>
          <p:cNvSpPr/>
          <p:nvPr/>
        </p:nvSpPr>
        <p:spPr>
          <a:xfrm flipV="1">
            <a:off x="3599640" y="3420000"/>
            <a:ext cx="288360" cy="1008000"/>
          </a:xfrm>
          <a:prstGeom prst="rect">
            <a:avLst/>
          </a:prstGeom>
          <a:solidFill>
            <a:srgbClr val="FF000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59" name="Rectangle 258"/>
          <p:cNvSpPr/>
          <p:nvPr/>
        </p:nvSpPr>
        <p:spPr>
          <a:xfrm flipV="1">
            <a:off x="4355280" y="3455640"/>
            <a:ext cx="288360" cy="972000"/>
          </a:xfrm>
          <a:prstGeom prst="rect">
            <a:avLst/>
          </a:prstGeom>
          <a:solidFill>
            <a:srgbClr val="00B8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60" name="ZoneTexte 259"/>
          <p:cNvSpPr txBox="1"/>
          <p:nvPr/>
        </p:nvSpPr>
        <p:spPr>
          <a:xfrm>
            <a:off x="3420000" y="4457160"/>
            <a:ext cx="540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1" strike="noStrike" spc="-1">
                <a:latin typeface="Arial"/>
              </a:rPr>
              <a:t> +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261" name="ZoneTexte 260"/>
          <p:cNvSpPr txBox="1"/>
          <p:nvPr/>
        </p:nvSpPr>
        <p:spPr>
          <a:xfrm>
            <a:off x="4320000" y="4457520"/>
            <a:ext cx="540000" cy="402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1" strike="noStrike" spc="-1">
                <a:latin typeface="Arial"/>
              </a:rPr>
              <a:t> -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262" name="Émoticône 261"/>
          <p:cNvSpPr/>
          <p:nvPr/>
        </p:nvSpPr>
        <p:spPr>
          <a:xfrm>
            <a:off x="3924000" y="3708000"/>
            <a:ext cx="360000" cy="360000"/>
          </a:xfrm>
          <a:prstGeom prst="smileyFace">
            <a:avLst>
              <a:gd name="adj" fmla="val 4653"/>
            </a:avLst>
          </a:prstGeom>
          <a:solidFill>
            <a:srgbClr val="FF8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E5D70E5-7618-48C3-95E3-D1F7BD46B9AA}" type="slidenum">
              <a:rPr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500"/>
                                        <p:tgtEl>
                                          <p:spTgt spid="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8" dur="500"/>
                                        <p:tgtEl>
                                          <p:spTgt spid="2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path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4821428571429 0.0031009650635119 C 0.077202090219121 0.0031009650635119 0.149989293875219 0.10052140201732 0.149989293875219 0.220570121673305 C 0.149989293875219 0.34061884132929 0.0772020902191209 0.438039278283098 -0.0124821428571429 0.438039278283098 C -0.102166375933407 0.438039278283098 -0.174953579589505 0.34061884132929 -0.174953579589505 0.220570121673305 C -0.174953579589505 0.10052140201732 -0.102166375933407 0.00310096506351187 -0.0124821428571429 0.00310096506351187 E">
                                      <p:cBhvr>
                                        <p:cTn id="38" dur="5000" fill="hold"/>
                                        <p:tgtEl>
                                          <p:spTgt spid="26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3928571428571 0.00296274609978415 C 0.0823740818949688 0.00296274609978415 0.153561742563349 0.100414138292951 0.153561742563349 0.220501003300856 C 0.153561742563349 0.340587868308761 0.0823740818949689 0.438039260501928 -0.00533928571428571 0.438039260501928 C -0.0930526533235403 0.438039260501928 -0.164240313991921 0.340587868308761 -0.164240313991921 0.220501003300856 C -0.164240313991921 0.100414138292951 -0.0930526533235402 0.00296274609978414 -0.00533928571428571 0.00296274609978414 E">
                                      <p:cBhvr>
                                        <p:cTn id="41" dur="2000" fill="hold"/>
                                        <p:tgtEl>
                                          <p:spTgt spid="26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path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91071428571429 0.0031009650635119 C 0.0788026533235402 0.0031009650635119 0.149990313991921 0.10052140201732 0.149990313991921 0.220570121673305 C 0.149990313991921 0.34061884132929 0.0788026533235403 0.438039278283098 -0.0089107142857143 0.438039278283098 C -0.0966240818949689 0.438039278283098 -0.167811742563349 0.34061884132929 -0.167811742563349 0.220570121673305 C -0.167811742563349 0.10052140201732 -0.0966240818949688 0.00310096506351187 -0.0089107142857143 0.00310096506351187 E">
                                      <p:cBhvr>
                                        <p:cTn id="44" dur="500" fill="hold"/>
                                        <p:tgtEl>
                                          <p:spTgt spid="262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Forme libre : forme 262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Comment atteindre cette énergie ?</a:t>
            </a:r>
          </a:p>
        </p:txBody>
      </p:sp>
      <p:pic>
        <p:nvPicPr>
          <p:cNvPr id="264" name="Image 263"/>
          <p:cNvPicPr/>
          <p:nvPr/>
        </p:nvPicPr>
        <p:blipFill>
          <a:blip r:embed="rId2"/>
          <a:stretch/>
        </p:blipFill>
        <p:spPr>
          <a:xfrm>
            <a:off x="0" y="1548360"/>
            <a:ext cx="1051560" cy="1454040"/>
          </a:xfrm>
          <a:prstGeom prst="rect">
            <a:avLst/>
          </a:prstGeom>
          <a:ln w="0">
            <a:noFill/>
          </a:ln>
        </p:spPr>
      </p:pic>
      <p:sp>
        <p:nvSpPr>
          <p:cNvPr id="265" name="ZoneTexte 264"/>
          <p:cNvSpPr txBox="1"/>
          <p:nvPr/>
        </p:nvSpPr>
        <p:spPr>
          <a:xfrm>
            <a:off x="822240" y="1692360"/>
            <a:ext cx="9437760" cy="162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400" b="1" strike="noStrike" spc="-1">
                <a:solidFill>
                  <a:srgbClr val="0000FF"/>
                </a:solidFill>
                <a:latin typeface="Arial"/>
              </a:rPr>
              <a:t>Comment peut-on courber la trajectoire d'une particule ?</a:t>
            </a:r>
            <a:endParaRPr lang="fr-FR" sz="2400" b="0" strike="noStrike" spc="-1">
              <a:latin typeface="Arial"/>
            </a:endParaRPr>
          </a:p>
          <a:p>
            <a:endParaRPr lang="fr-FR" sz="2200" b="0" strike="noStrike" spc="-1">
              <a:latin typeface="Arial"/>
            </a:endParaRPr>
          </a:p>
          <a:p>
            <a:r>
              <a:rPr lang="fr-FR" sz="2200" b="1" strike="noStrike" spc="-1">
                <a:latin typeface="Arial"/>
              </a:rPr>
              <a:t>Réponse : </a:t>
            </a:r>
            <a:r>
              <a:rPr lang="fr-FR" sz="2200" b="0" strike="noStrike" spc="-1">
                <a:latin typeface="Arial"/>
              </a:rPr>
              <a:t>avec un </a:t>
            </a:r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champ magnétique</a:t>
            </a:r>
            <a:r>
              <a:rPr lang="fr-FR" sz="2200" b="0" strike="noStrike" spc="-1">
                <a:latin typeface="Arial"/>
              </a:rPr>
              <a:t> si la particule est chargée</a:t>
            </a:r>
          </a:p>
          <a:p>
            <a:endParaRPr lang="fr-FR" sz="2200" b="0" strike="noStrike" spc="-1">
              <a:latin typeface="Arial"/>
            </a:endParaRPr>
          </a:p>
          <a:p>
            <a:endParaRPr lang="fr-FR" sz="1800" b="0" strike="noStrike" spc="-1">
              <a:latin typeface="Arial"/>
            </a:endParaRPr>
          </a:p>
        </p:txBody>
      </p:sp>
      <p:sp>
        <p:nvSpPr>
          <p:cNvPr id="266" name="Émoticône 265"/>
          <p:cNvSpPr/>
          <p:nvPr/>
        </p:nvSpPr>
        <p:spPr>
          <a:xfrm>
            <a:off x="1943640" y="3635640"/>
            <a:ext cx="360000" cy="360000"/>
          </a:xfrm>
          <a:prstGeom prst="smileyFace">
            <a:avLst>
              <a:gd name="adj" fmla="val 4653"/>
            </a:avLst>
          </a:prstGeom>
          <a:solidFill>
            <a:srgbClr val="FF8080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267" name="Groupe 266"/>
          <p:cNvGrpSpPr/>
          <p:nvPr/>
        </p:nvGrpSpPr>
        <p:grpSpPr>
          <a:xfrm>
            <a:off x="426960" y="3299760"/>
            <a:ext cx="1046160" cy="1049040"/>
            <a:chOff x="426960" y="3299760"/>
            <a:chExt cx="1046160" cy="1049040"/>
          </a:xfrm>
        </p:grpSpPr>
        <p:pic>
          <p:nvPicPr>
            <p:cNvPr id="268" name="Image 267"/>
            <p:cNvPicPr/>
            <p:nvPr/>
          </p:nvPicPr>
          <p:blipFill>
            <a:blip r:embed="rId3"/>
            <a:stretch/>
          </p:blipFill>
          <p:spPr>
            <a:xfrm rot="10800000">
              <a:off x="430560" y="3299760"/>
              <a:ext cx="1042560" cy="1042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9" name="Image 268"/>
            <p:cNvPicPr/>
            <p:nvPr/>
          </p:nvPicPr>
          <p:blipFill>
            <a:blip r:embed="rId3"/>
            <a:stretch/>
          </p:blipFill>
          <p:spPr>
            <a:xfrm>
              <a:off x="426960" y="3306240"/>
              <a:ext cx="1042560" cy="1042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0" name="Groupe 269"/>
          <p:cNvGrpSpPr/>
          <p:nvPr/>
        </p:nvGrpSpPr>
        <p:grpSpPr>
          <a:xfrm>
            <a:off x="321840" y="3306960"/>
            <a:ext cx="1046160" cy="1049040"/>
            <a:chOff x="321840" y="3306960"/>
            <a:chExt cx="1046160" cy="1049040"/>
          </a:xfrm>
        </p:grpSpPr>
        <p:pic>
          <p:nvPicPr>
            <p:cNvPr id="271" name="Image 270"/>
            <p:cNvPicPr/>
            <p:nvPr/>
          </p:nvPicPr>
          <p:blipFill>
            <a:blip r:embed="rId3"/>
            <a:stretch/>
          </p:blipFill>
          <p:spPr>
            <a:xfrm>
              <a:off x="321840" y="3313440"/>
              <a:ext cx="1042560" cy="1042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2" name="Image 271"/>
            <p:cNvPicPr/>
            <p:nvPr/>
          </p:nvPicPr>
          <p:blipFill>
            <a:blip r:embed="rId3"/>
            <a:stretch/>
          </p:blipFill>
          <p:spPr>
            <a:xfrm rot="10800000">
              <a:off x="325440" y="3306960"/>
              <a:ext cx="1042560" cy="1042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3" name="Forme libre : forme 272"/>
          <p:cNvSpPr/>
          <p:nvPr/>
        </p:nvSpPr>
        <p:spPr>
          <a:xfrm>
            <a:off x="3563640" y="5993640"/>
            <a:ext cx="2160000" cy="1260000"/>
          </a:xfrm>
          <a:custGeom>
            <a:avLst/>
            <a:gdLst/>
            <a:ahLst/>
            <a:cxnLst/>
            <a:rect l="0" t="0" r="r" b="b"/>
            <a:pathLst>
              <a:path w="6002" h="3502">
                <a:moveTo>
                  <a:pt x="583" y="0"/>
                </a:moveTo>
                <a:lnTo>
                  <a:pt x="584" y="0"/>
                </a:lnTo>
                <a:cubicBezTo>
                  <a:pt x="481" y="0"/>
                  <a:pt x="380" y="27"/>
                  <a:pt x="292" y="78"/>
                </a:cubicBezTo>
                <a:cubicBezTo>
                  <a:pt x="203" y="129"/>
                  <a:pt x="129" y="203"/>
                  <a:pt x="78" y="292"/>
                </a:cubicBezTo>
                <a:cubicBezTo>
                  <a:pt x="27" y="380"/>
                  <a:pt x="0" y="481"/>
                  <a:pt x="0" y="584"/>
                </a:cubicBezTo>
                <a:lnTo>
                  <a:pt x="0" y="2917"/>
                </a:lnTo>
                <a:lnTo>
                  <a:pt x="0" y="2918"/>
                </a:lnTo>
                <a:cubicBezTo>
                  <a:pt x="0" y="3020"/>
                  <a:pt x="27" y="3121"/>
                  <a:pt x="78" y="3209"/>
                </a:cubicBezTo>
                <a:cubicBezTo>
                  <a:pt x="129" y="3298"/>
                  <a:pt x="203" y="3372"/>
                  <a:pt x="292" y="3423"/>
                </a:cubicBezTo>
                <a:cubicBezTo>
                  <a:pt x="380" y="3474"/>
                  <a:pt x="481" y="3501"/>
                  <a:pt x="584" y="3501"/>
                </a:cubicBezTo>
                <a:lnTo>
                  <a:pt x="5417" y="3501"/>
                </a:lnTo>
                <a:lnTo>
                  <a:pt x="5418" y="3501"/>
                </a:lnTo>
                <a:cubicBezTo>
                  <a:pt x="5520" y="3501"/>
                  <a:pt x="5621" y="3474"/>
                  <a:pt x="5709" y="3423"/>
                </a:cubicBezTo>
                <a:cubicBezTo>
                  <a:pt x="5798" y="3372"/>
                  <a:pt x="5872" y="3298"/>
                  <a:pt x="5923" y="3209"/>
                </a:cubicBezTo>
                <a:cubicBezTo>
                  <a:pt x="5974" y="3121"/>
                  <a:pt x="6001" y="3020"/>
                  <a:pt x="6001" y="2918"/>
                </a:cubicBezTo>
                <a:lnTo>
                  <a:pt x="6000" y="583"/>
                </a:lnTo>
                <a:lnTo>
                  <a:pt x="6001" y="584"/>
                </a:lnTo>
                <a:lnTo>
                  <a:pt x="6001" y="584"/>
                </a:lnTo>
                <a:cubicBezTo>
                  <a:pt x="6001" y="481"/>
                  <a:pt x="5974" y="380"/>
                  <a:pt x="5923" y="292"/>
                </a:cubicBezTo>
                <a:cubicBezTo>
                  <a:pt x="5872" y="203"/>
                  <a:pt x="5798" y="129"/>
                  <a:pt x="5709" y="78"/>
                </a:cubicBezTo>
                <a:cubicBezTo>
                  <a:pt x="5621" y="27"/>
                  <a:pt x="5520" y="0"/>
                  <a:pt x="5418" y="0"/>
                </a:cubicBezTo>
                <a:lnTo>
                  <a:pt x="583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latin typeface="Arial"/>
              </a:rPr>
              <a:t>Champ </a:t>
            </a:r>
          </a:p>
          <a:p>
            <a:pPr algn="ctr">
              <a:buNone/>
            </a:pPr>
            <a:r>
              <a:rPr lang="fr-FR" sz="2200" b="1" strike="noStrike" spc="-1">
                <a:solidFill>
                  <a:srgbClr val="0000FF"/>
                </a:solidFill>
                <a:latin typeface="Arial"/>
              </a:rPr>
              <a:t>magnétique</a:t>
            </a:r>
            <a:endParaRPr lang="fr-FR" sz="2200" b="1" strike="noStrike" spc="-1">
              <a:latin typeface="Arial"/>
            </a:endParaRPr>
          </a:p>
        </p:txBody>
      </p:sp>
      <p:sp>
        <p:nvSpPr>
          <p:cNvPr id="274" name="Forme libre : forme 273"/>
          <p:cNvSpPr/>
          <p:nvPr/>
        </p:nvSpPr>
        <p:spPr>
          <a:xfrm>
            <a:off x="6623280" y="5993280"/>
            <a:ext cx="2160000" cy="1260000"/>
          </a:xfrm>
          <a:custGeom>
            <a:avLst/>
            <a:gdLst/>
            <a:ahLst/>
            <a:cxnLst/>
            <a:rect l="0" t="0" r="r" b="b"/>
            <a:pathLst>
              <a:path w="6002" h="3502">
                <a:moveTo>
                  <a:pt x="583" y="0"/>
                </a:moveTo>
                <a:lnTo>
                  <a:pt x="584" y="0"/>
                </a:lnTo>
                <a:cubicBezTo>
                  <a:pt x="481" y="0"/>
                  <a:pt x="380" y="27"/>
                  <a:pt x="292" y="78"/>
                </a:cubicBezTo>
                <a:cubicBezTo>
                  <a:pt x="203" y="129"/>
                  <a:pt x="129" y="203"/>
                  <a:pt x="78" y="292"/>
                </a:cubicBezTo>
                <a:cubicBezTo>
                  <a:pt x="27" y="380"/>
                  <a:pt x="0" y="481"/>
                  <a:pt x="0" y="584"/>
                </a:cubicBezTo>
                <a:lnTo>
                  <a:pt x="0" y="2917"/>
                </a:lnTo>
                <a:lnTo>
                  <a:pt x="0" y="2918"/>
                </a:lnTo>
                <a:cubicBezTo>
                  <a:pt x="0" y="3020"/>
                  <a:pt x="27" y="3121"/>
                  <a:pt x="78" y="3209"/>
                </a:cubicBezTo>
                <a:cubicBezTo>
                  <a:pt x="129" y="3298"/>
                  <a:pt x="203" y="3372"/>
                  <a:pt x="292" y="3423"/>
                </a:cubicBezTo>
                <a:cubicBezTo>
                  <a:pt x="380" y="3474"/>
                  <a:pt x="481" y="3501"/>
                  <a:pt x="584" y="3501"/>
                </a:cubicBezTo>
                <a:lnTo>
                  <a:pt x="5417" y="3501"/>
                </a:lnTo>
                <a:lnTo>
                  <a:pt x="5418" y="3501"/>
                </a:lnTo>
                <a:cubicBezTo>
                  <a:pt x="5520" y="3501"/>
                  <a:pt x="5621" y="3474"/>
                  <a:pt x="5709" y="3423"/>
                </a:cubicBezTo>
                <a:cubicBezTo>
                  <a:pt x="5798" y="3372"/>
                  <a:pt x="5872" y="3298"/>
                  <a:pt x="5923" y="3209"/>
                </a:cubicBezTo>
                <a:cubicBezTo>
                  <a:pt x="5974" y="3121"/>
                  <a:pt x="6001" y="3020"/>
                  <a:pt x="6001" y="2918"/>
                </a:cubicBezTo>
                <a:lnTo>
                  <a:pt x="6000" y="583"/>
                </a:lnTo>
                <a:lnTo>
                  <a:pt x="6001" y="584"/>
                </a:lnTo>
                <a:lnTo>
                  <a:pt x="6001" y="584"/>
                </a:lnTo>
                <a:cubicBezTo>
                  <a:pt x="6001" y="481"/>
                  <a:pt x="5974" y="380"/>
                  <a:pt x="5923" y="292"/>
                </a:cubicBezTo>
                <a:cubicBezTo>
                  <a:pt x="5872" y="203"/>
                  <a:pt x="5798" y="129"/>
                  <a:pt x="5709" y="78"/>
                </a:cubicBezTo>
                <a:cubicBezTo>
                  <a:pt x="5621" y="27"/>
                  <a:pt x="5520" y="0"/>
                  <a:pt x="5418" y="0"/>
                </a:cubicBezTo>
                <a:lnTo>
                  <a:pt x="583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00FF"/>
                </a:solidFill>
                <a:latin typeface="Arial"/>
              </a:rPr>
              <a:t>Courber</a:t>
            </a:r>
          </a:p>
        </p:txBody>
      </p:sp>
      <p:sp>
        <p:nvSpPr>
          <p:cNvPr id="275" name="Forme libre : forme 274"/>
          <p:cNvSpPr/>
          <p:nvPr/>
        </p:nvSpPr>
        <p:spPr>
          <a:xfrm>
            <a:off x="5615640" y="6461640"/>
            <a:ext cx="1080000" cy="360000"/>
          </a:xfrm>
          <a:custGeom>
            <a:avLst/>
            <a:gdLst/>
            <a:ahLst/>
            <a:cxnLst/>
            <a:rect l="0" t="0" r="r" b="b"/>
            <a:pathLst>
              <a:path w="3002" h="1002">
                <a:moveTo>
                  <a:pt x="0" y="250"/>
                </a:moveTo>
                <a:lnTo>
                  <a:pt x="2250" y="250"/>
                </a:lnTo>
                <a:lnTo>
                  <a:pt x="2250" y="0"/>
                </a:lnTo>
                <a:lnTo>
                  <a:pt x="3001" y="500"/>
                </a:lnTo>
                <a:lnTo>
                  <a:pt x="2250" y="1001"/>
                </a:lnTo>
                <a:lnTo>
                  <a:pt x="2250" y="750"/>
                </a:lnTo>
                <a:lnTo>
                  <a:pt x="0" y="750"/>
                </a:lnTo>
                <a:lnTo>
                  <a:pt x="375" y="500"/>
                </a:lnTo>
                <a:lnTo>
                  <a:pt x="0" y="250"/>
                </a:lnTo>
              </a:path>
            </a:pathLst>
          </a:custGeom>
          <a:solidFill>
            <a:srgbClr val="77216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76" name="Forme libre : forme 275"/>
          <p:cNvSpPr/>
          <p:nvPr/>
        </p:nvSpPr>
        <p:spPr>
          <a:xfrm>
            <a:off x="3599640" y="4625640"/>
            <a:ext cx="2160000" cy="1260000"/>
          </a:xfrm>
          <a:custGeom>
            <a:avLst/>
            <a:gdLst/>
            <a:ahLst/>
            <a:cxnLst/>
            <a:rect l="0" t="0" r="r" b="b"/>
            <a:pathLst>
              <a:path w="6002" h="3502">
                <a:moveTo>
                  <a:pt x="583" y="0"/>
                </a:moveTo>
                <a:lnTo>
                  <a:pt x="584" y="0"/>
                </a:lnTo>
                <a:cubicBezTo>
                  <a:pt x="481" y="0"/>
                  <a:pt x="380" y="27"/>
                  <a:pt x="292" y="78"/>
                </a:cubicBezTo>
                <a:cubicBezTo>
                  <a:pt x="203" y="129"/>
                  <a:pt x="129" y="203"/>
                  <a:pt x="78" y="292"/>
                </a:cubicBezTo>
                <a:cubicBezTo>
                  <a:pt x="27" y="380"/>
                  <a:pt x="0" y="481"/>
                  <a:pt x="0" y="584"/>
                </a:cubicBezTo>
                <a:lnTo>
                  <a:pt x="0" y="2917"/>
                </a:lnTo>
                <a:lnTo>
                  <a:pt x="0" y="2918"/>
                </a:lnTo>
                <a:cubicBezTo>
                  <a:pt x="0" y="3020"/>
                  <a:pt x="27" y="3121"/>
                  <a:pt x="78" y="3209"/>
                </a:cubicBezTo>
                <a:cubicBezTo>
                  <a:pt x="129" y="3298"/>
                  <a:pt x="203" y="3372"/>
                  <a:pt x="292" y="3423"/>
                </a:cubicBezTo>
                <a:cubicBezTo>
                  <a:pt x="380" y="3474"/>
                  <a:pt x="481" y="3501"/>
                  <a:pt x="584" y="3501"/>
                </a:cubicBezTo>
                <a:lnTo>
                  <a:pt x="5417" y="3501"/>
                </a:lnTo>
                <a:lnTo>
                  <a:pt x="5418" y="3501"/>
                </a:lnTo>
                <a:cubicBezTo>
                  <a:pt x="5520" y="3501"/>
                  <a:pt x="5621" y="3474"/>
                  <a:pt x="5709" y="3423"/>
                </a:cubicBezTo>
                <a:cubicBezTo>
                  <a:pt x="5798" y="3372"/>
                  <a:pt x="5872" y="3298"/>
                  <a:pt x="5923" y="3209"/>
                </a:cubicBezTo>
                <a:cubicBezTo>
                  <a:pt x="5974" y="3121"/>
                  <a:pt x="6001" y="3020"/>
                  <a:pt x="6001" y="2918"/>
                </a:cubicBezTo>
                <a:lnTo>
                  <a:pt x="6000" y="583"/>
                </a:lnTo>
                <a:lnTo>
                  <a:pt x="6001" y="584"/>
                </a:lnTo>
                <a:lnTo>
                  <a:pt x="6001" y="584"/>
                </a:lnTo>
                <a:cubicBezTo>
                  <a:pt x="6001" y="481"/>
                  <a:pt x="5974" y="380"/>
                  <a:pt x="5923" y="292"/>
                </a:cubicBezTo>
                <a:cubicBezTo>
                  <a:pt x="5872" y="203"/>
                  <a:pt x="5798" y="129"/>
                  <a:pt x="5709" y="78"/>
                </a:cubicBezTo>
                <a:cubicBezTo>
                  <a:pt x="5621" y="27"/>
                  <a:pt x="5520" y="0"/>
                  <a:pt x="5418" y="0"/>
                </a:cubicBezTo>
                <a:lnTo>
                  <a:pt x="583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latin typeface="Arial"/>
              </a:rPr>
              <a:t>Champ </a:t>
            </a:r>
          </a:p>
          <a:p>
            <a:pPr algn="ctr">
              <a:buNone/>
            </a:pPr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électrique</a:t>
            </a:r>
            <a:endParaRPr lang="fr-FR" sz="2200" b="1" strike="noStrike" spc="-1">
              <a:latin typeface="Arial"/>
            </a:endParaRPr>
          </a:p>
        </p:txBody>
      </p:sp>
      <p:sp>
        <p:nvSpPr>
          <p:cNvPr id="277" name="Forme libre : forme 276"/>
          <p:cNvSpPr/>
          <p:nvPr/>
        </p:nvSpPr>
        <p:spPr>
          <a:xfrm>
            <a:off x="6623280" y="4625280"/>
            <a:ext cx="2160000" cy="1260000"/>
          </a:xfrm>
          <a:custGeom>
            <a:avLst/>
            <a:gdLst/>
            <a:ahLst/>
            <a:cxnLst/>
            <a:rect l="0" t="0" r="r" b="b"/>
            <a:pathLst>
              <a:path w="6002" h="3502">
                <a:moveTo>
                  <a:pt x="583" y="0"/>
                </a:moveTo>
                <a:lnTo>
                  <a:pt x="584" y="0"/>
                </a:lnTo>
                <a:cubicBezTo>
                  <a:pt x="481" y="0"/>
                  <a:pt x="380" y="27"/>
                  <a:pt x="292" y="78"/>
                </a:cubicBezTo>
                <a:cubicBezTo>
                  <a:pt x="203" y="129"/>
                  <a:pt x="129" y="203"/>
                  <a:pt x="78" y="292"/>
                </a:cubicBezTo>
                <a:cubicBezTo>
                  <a:pt x="27" y="380"/>
                  <a:pt x="0" y="481"/>
                  <a:pt x="0" y="584"/>
                </a:cubicBezTo>
                <a:lnTo>
                  <a:pt x="0" y="2917"/>
                </a:lnTo>
                <a:lnTo>
                  <a:pt x="0" y="2918"/>
                </a:lnTo>
                <a:cubicBezTo>
                  <a:pt x="0" y="3020"/>
                  <a:pt x="27" y="3121"/>
                  <a:pt x="78" y="3209"/>
                </a:cubicBezTo>
                <a:cubicBezTo>
                  <a:pt x="129" y="3298"/>
                  <a:pt x="203" y="3372"/>
                  <a:pt x="292" y="3423"/>
                </a:cubicBezTo>
                <a:cubicBezTo>
                  <a:pt x="380" y="3474"/>
                  <a:pt x="481" y="3501"/>
                  <a:pt x="584" y="3501"/>
                </a:cubicBezTo>
                <a:lnTo>
                  <a:pt x="5417" y="3501"/>
                </a:lnTo>
                <a:lnTo>
                  <a:pt x="5418" y="3501"/>
                </a:lnTo>
                <a:cubicBezTo>
                  <a:pt x="5520" y="3501"/>
                  <a:pt x="5621" y="3474"/>
                  <a:pt x="5709" y="3423"/>
                </a:cubicBezTo>
                <a:cubicBezTo>
                  <a:pt x="5798" y="3372"/>
                  <a:pt x="5872" y="3298"/>
                  <a:pt x="5923" y="3209"/>
                </a:cubicBezTo>
                <a:cubicBezTo>
                  <a:pt x="5974" y="3121"/>
                  <a:pt x="6001" y="3020"/>
                  <a:pt x="6001" y="2918"/>
                </a:cubicBezTo>
                <a:lnTo>
                  <a:pt x="6000" y="583"/>
                </a:lnTo>
                <a:lnTo>
                  <a:pt x="6001" y="584"/>
                </a:lnTo>
                <a:lnTo>
                  <a:pt x="6001" y="584"/>
                </a:lnTo>
                <a:cubicBezTo>
                  <a:pt x="6001" y="481"/>
                  <a:pt x="5974" y="380"/>
                  <a:pt x="5923" y="292"/>
                </a:cubicBezTo>
                <a:cubicBezTo>
                  <a:pt x="5872" y="203"/>
                  <a:pt x="5798" y="129"/>
                  <a:pt x="5709" y="78"/>
                </a:cubicBezTo>
                <a:cubicBezTo>
                  <a:pt x="5621" y="27"/>
                  <a:pt x="5520" y="0"/>
                  <a:pt x="5418" y="0"/>
                </a:cubicBezTo>
                <a:lnTo>
                  <a:pt x="583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Accélérer</a:t>
            </a:r>
          </a:p>
        </p:txBody>
      </p:sp>
      <p:sp>
        <p:nvSpPr>
          <p:cNvPr id="278" name="Forme libre : forme 277"/>
          <p:cNvSpPr/>
          <p:nvPr/>
        </p:nvSpPr>
        <p:spPr>
          <a:xfrm>
            <a:off x="5651640" y="5093640"/>
            <a:ext cx="1080000" cy="360000"/>
          </a:xfrm>
          <a:custGeom>
            <a:avLst/>
            <a:gdLst/>
            <a:ahLst/>
            <a:cxnLst/>
            <a:rect l="0" t="0" r="r" b="b"/>
            <a:pathLst>
              <a:path w="3002" h="1002">
                <a:moveTo>
                  <a:pt x="0" y="250"/>
                </a:moveTo>
                <a:lnTo>
                  <a:pt x="2250" y="250"/>
                </a:lnTo>
                <a:lnTo>
                  <a:pt x="2250" y="0"/>
                </a:lnTo>
                <a:lnTo>
                  <a:pt x="3001" y="500"/>
                </a:lnTo>
                <a:lnTo>
                  <a:pt x="2250" y="1001"/>
                </a:lnTo>
                <a:lnTo>
                  <a:pt x="2250" y="750"/>
                </a:lnTo>
                <a:lnTo>
                  <a:pt x="0" y="750"/>
                </a:lnTo>
                <a:lnTo>
                  <a:pt x="375" y="500"/>
                </a:lnTo>
                <a:lnTo>
                  <a:pt x="0" y="250"/>
                </a:lnTo>
              </a:path>
            </a:pathLst>
          </a:custGeom>
          <a:solidFill>
            <a:srgbClr val="77216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79" name="Forme libre : forme 278"/>
          <p:cNvSpPr/>
          <p:nvPr/>
        </p:nvSpPr>
        <p:spPr>
          <a:xfrm>
            <a:off x="1224000" y="4608000"/>
            <a:ext cx="2052000" cy="2700000"/>
          </a:xfrm>
          <a:custGeom>
            <a:avLst/>
            <a:gdLst/>
            <a:ahLst/>
            <a:cxnLst/>
            <a:rect l="0" t="0" r="r" b="b"/>
            <a:pathLst>
              <a:path w="5702" h="7502">
                <a:moveTo>
                  <a:pt x="950" y="0"/>
                </a:moveTo>
                <a:lnTo>
                  <a:pt x="950" y="0"/>
                </a:lnTo>
                <a:cubicBezTo>
                  <a:pt x="783" y="0"/>
                  <a:pt x="620" y="44"/>
                  <a:pt x="475" y="127"/>
                </a:cubicBezTo>
                <a:cubicBezTo>
                  <a:pt x="331" y="211"/>
                  <a:pt x="211" y="331"/>
                  <a:pt x="127" y="475"/>
                </a:cubicBezTo>
                <a:cubicBezTo>
                  <a:pt x="44" y="620"/>
                  <a:pt x="0" y="783"/>
                  <a:pt x="0" y="950"/>
                </a:cubicBezTo>
                <a:lnTo>
                  <a:pt x="0" y="6550"/>
                </a:lnTo>
                <a:lnTo>
                  <a:pt x="0" y="6551"/>
                </a:lnTo>
                <a:cubicBezTo>
                  <a:pt x="0" y="6718"/>
                  <a:pt x="44" y="6881"/>
                  <a:pt x="127" y="7026"/>
                </a:cubicBezTo>
                <a:cubicBezTo>
                  <a:pt x="211" y="7170"/>
                  <a:pt x="331" y="7290"/>
                  <a:pt x="475" y="7374"/>
                </a:cubicBezTo>
                <a:cubicBezTo>
                  <a:pt x="620" y="7457"/>
                  <a:pt x="783" y="7501"/>
                  <a:pt x="950" y="7501"/>
                </a:cubicBezTo>
                <a:lnTo>
                  <a:pt x="4750" y="7501"/>
                </a:lnTo>
                <a:lnTo>
                  <a:pt x="4751" y="7501"/>
                </a:lnTo>
                <a:cubicBezTo>
                  <a:pt x="4918" y="7501"/>
                  <a:pt x="5081" y="7457"/>
                  <a:pt x="5226" y="7374"/>
                </a:cubicBezTo>
                <a:cubicBezTo>
                  <a:pt x="5370" y="7290"/>
                  <a:pt x="5490" y="7170"/>
                  <a:pt x="5574" y="7026"/>
                </a:cubicBezTo>
                <a:cubicBezTo>
                  <a:pt x="5657" y="6881"/>
                  <a:pt x="5701" y="6718"/>
                  <a:pt x="5701" y="6551"/>
                </a:cubicBezTo>
                <a:lnTo>
                  <a:pt x="5700" y="950"/>
                </a:lnTo>
                <a:lnTo>
                  <a:pt x="5701" y="950"/>
                </a:lnTo>
                <a:lnTo>
                  <a:pt x="5701" y="950"/>
                </a:lnTo>
                <a:cubicBezTo>
                  <a:pt x="5701" y="783"/>
                  <a:pt x="5657" y="620"/>
                  <a:pt x="5574" y="475"/>
                </a:cubicBezTo>
                <a:cubicBezTo>
                  <a:pt x="5490" y="331"/>
                  <a:pt x="5370" y="211"/>
                  <a:pt x="5226" y="127"/>
                </a:cubicBezTo>
                <a:cubicBezTo>
                  <a:pt x="5081" y="44"/>
                  <a:pt x="4918" y="0"/>
                  <a:pt x="4751" y="0"/>
                </a:cubicBezTo>
                <a:lnTo>
                  <a:pt x="950" y="0"/>
                </a:lnTo>
              </a:path>
            </a:pathLst>
          </a:custGeom>
          <a:solidFill>
            <a:srgbClr val="FFFFC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0000"/>
                </a:solidFill>
                <a:latin typeface="Arial"/>
              </a:rPr>
              <a:t>Accélérateur</a:t>
            </a:r>
          </a:p>
          <a:p>
            <a:pPr algn="ctr">
              <a:buNone/>
            </a:pPr>
            <a:r>
              <a:rPr lang="fr-FR" sz="2200" b="1" strike="noStrike" spc="-1">
                <a:solidFill>
                  <a:srgbClr val="000000"/>
                </a:solidFill>
                <a:latin typeface="Arial"/>
              </a:rPr>
              <a:t>Type LHC</a:t>
            </a:r>
          </a:p>
        </p:txBody>
      </p:sp>
      <p:sp>
        <p:nvSpPr>
          <p:cNvPr id="280" name="Forme libre : forme 279"/>
          <p:cNvSpPr/>
          <p:nvPr/>
        </p:nvSpPr>
        <p:spPr>
          <a:xfrm>
            <a:off x="108000" y="4463280"/>
            <a:ext cx="9900000" cy="396720"/>
          </a:xfrm>
          <a:custGeom>
            <a:avLst/>
            <a:gdLst/>
            <a:ahLst/>
            <a:cxnLst/>
            <a:rect l="0" t="0" r="r" b="b"/>
            <a:pathLst>
              <a:path w="27502" h="1104">
                <a:moveTo>
                  <a:pt x="183" y="0"/>
                </a:moveTo>
                <a:lnTo>
                  <a:pt x="184" y="0"/>
                </a:lnTo>
                <a:cubicBezTo>
                  <a:pt x="152" y="0"/>
                  <a:pt x="120" y="8"/>
                  <a:pt x="92" y="25"/>
                </a:cubicBezTo>
                <a:cubicBezTo>
                  <a:pt x="64" y="41"/>
                  <a:pt x="41" y="64"/>
                  <a:pt x="25" y="92"/>
                </a:cubicBezTo>
                <a:cubicBezTo>
                  <a:pt x="8" y="120"/>
                  <a:pt x="0" y="152"/>
                  <a:pt x="0" y="184"/>
                </a:cubicBezTo>
                <a:lnTo>
                  <a:pt x="0" y="919"/>
                </a:lnTo>
                <a:lnTo>
                  <a:pt x="0" y="919"/>
                </a:lnTo>
                <a:cubicBezTo>
                  <a:pt x="0" y="951"/>
                  <a:pt x="8" y="983"/>
                  <a:pt x="25" y="1011"/>
                </a:cubicBezTo>
                <a:cubicBezTo>
                  <a:pt x="41" y="1039"/>
                  <a:pt x="64" y="1062"/>
                  <a:pt x="92" y="1078"/>
                </a:cubicBezTo>
                <a:cubicBezTo>
                  <a:pt x="120" y="1095"/>
                  <a:pt x="152" y="1103"/>
                  <a:pt x="184" y="1103"/>
                </a:cubicBezTo>
                <a:lnTo>
                  <a:pt x="27317" y="1103"/>
                </a:lnTo>
                <a:lnTo>
                  <a:pt x="27317" y="1103"/>
                </a:lnTo>
                <a:cubicBezTo>
                  <a:pt x="27349" y="1103"/>
                  <a:pt x="27381" y="1095"/>
                  <a:pt x="27409" y="1078"/>
                </a:cubicBezTo>
                <a:cubicBezTo>
                  <a:pt x="27437" y="1062"/>
                  <a:pt x="27460" y="1039"/>
                  <a:pt x="27476" y="1011"/>
                </a:cubicBezTo>
                <a:cubicBezTo>
                  <a:pt x="27493" y="983"/>
                  <a:pt x="27501" y="951"/>
                  <a:pt x="27501" y="919"/>
                </a:cubicBezTo>
                <a:lnTo>
                  <a:pt x="27501" y="183"/>
                </a:lnTo>
                <a:lnTo>
                  <a:pt x="27501" y="184"/>
                </a:lnTo>
                <a:lnTo>
                  <a:pt x="27501" y="184"/>
                </a:lnTo>
                <a:cubicBezTo>
                  <a:pt x="27501" y="152"/>
                  <a:pt x="27493" y="120"/>
                  <a:pt x="27476" y="92"/>
                </a:cubicBezTo>
                <a:cubicBezTo>
                  <a:pt x="27460" y="64"/>
                  <a:pt x="27437" y="41"/>
                  <a:pt x="27409" y="25"/>
                </a:cubicBezTo>
                <a:cubicBezTo>
                  <a:pt x="27381" y="8"/>
                  <a:pt x="27349" y="0"/>
                  <a:pt x="27317" y="0"/>
                </a:cubicBezTo>
                <a:lnTo>
                  <a:pt x="183" y="0"/>
                </a:lnTo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latin typeface="Arial"/>
              </a:rPr>
              <a:t>La courbure dépend du sens du champ magnétique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421F9EE-10ED-4922-842D-68F6AB5FFCB1}" type="slidenum">
              <a:rPr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3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171992481203 0 L 0.586218515037594 0 E">
                                      <p:cBhvr>
                                        <p:cTn id="16" dur="2000" fill="hold"/>
                                        <p:tgtEl>
                                          <p:spTgt spid="26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4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563056644104 0 L 0.170213727898299 -0.0533 C 0.202300353439709 -0.06529 0.250430291751824 -0.0719500000000001 0.300852131888324 -0.0719500000000001 C 0.358149677497984 -0.0719500000000001 0.403987713985712 -0.06529 0.436074339527122 -0.0533 L 0.589631761761011 0 E">
                                      <p:cBhvr>
                                        <p:cTn id="22" dur="2000" fill="hold"/>
                                        <p:tgtEl>
                                          <p:spTgt spid="26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pat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563056644104 0 L 0.170213727898299 0.0533 C 0.202300353439709 0.06529 0.250430291751824 0.0719500000000001 0.300852131888324 0.0719500000000001 C 0.358149677497984 0.0719500000000001 0.403987713985712 0.06529 0.436074339527122 0.0533 L 0.589631761761011 0 E">
                                      <p:cBhvr>
                                        <p:cTn id="28" dur="2000" fill="hold"/>
                                        <p:tgtEl>
                                          <p:spTgt spid="266"/>
                                        </p:tgtEl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onnecteur droit 280"/>
          <p:cNvSpPr/>
          <p:nvPr/>
        </p:nvSpPr>
        <p:spPr>
          <a:xfrm flipV="1">
            <a:off x="2196000" y="2340000"/>
            <a:ext cx="0" cy="342000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82" name="Connecteur droit 281"/>
          <p:cNvSpPr/>
          <p:nvPr/>
        </p:nvSpPr>
        <p:spPr>
          <a:xfrm>
            <a:off x="2160000" y="5760000"/>
            <a:ext cx="6300000" cy="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83" name="ZoneTexte 282"/>
          <p:cNvSpPr txBox="1"/>
          <p:nvPr/>
        </p:nvSpPr>
        <p:spPr>
          <a:xfrm>
            <a:off x="7740000" y="5940000"/>
            <a:ext cx="198000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000" b="1" strike="noStrike" spc="-1">
                <a:latin typeface="Arial"/>
              </a:rPr>
              <a:t>vitesse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284" name="ZoneTexte 283"/>
          <p:cNvSpPr txBox="1"/>
          <p:nvPr/>
        </p:nvSpPr>
        <p:spPr>
          <a:xfrm>
            <a:off x="900000" y="2340000"/>
            <a:ext cx="108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énergie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285" name="Forme libre : forme 284"/>
          <p:cNvSpPr/>
          <p:nvPr/>
        </p:nvSpPr>
        <p:spPr>
          <a:xfrm>
            <a:off x="2160000" y="1080000"/>
            <a:ext cx="7920000" cy="4680000"/>
          </a:xfrm>
          <a:custGeom>
            <a:avLst/>
            <a:gdLst/>
            <a:ahLst/>
            <a:cxnLst/>
            <a:rect l="0" t="0" r="r" b="b"/>
            <a:pathLst>
              <a:path w="22000" h="13000" fill="none">
                <a:moveTo>
                  <a:pt x="0" y="13000"/>
                </a:moveTo>
                <a:lnTo>
                  <a:pt x="22000" y="0"/>
                </a:lnTo>
              </a:path>
            </a:pathLst>
          </a:custGeom>
          <a:ln w="36720">
            <a:solidFill>
              <a:srgbClr val="00800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286" name="Forme libre : forme 285"/>
          <p:cNvSpPr/>
          <p:nvPr/>
        </p:nvSpPr>
        <p:spPr>
          <a:xfrm>
            <a:off x="2160000" y="1980000"/>
            <a:ext cx="7920360" cy="3780000"/>
          </a:xfrm>
          <a:custGeom>
            <a:avLst/>
            <a:gdLst/>
            <a:ahLst/>
            <a:cxnLst/>
            <a:rect l="0" t="0" r="r" b="b"/>
            <a:pathLst>
              <a:path w="22001" h="10500" fill="none">
                <a:moveTo>
                  <a:pt x="0" y="10500"/>
                </a:moveTo>
                <a:cubicBezTo>
                  <a:pt x="8517" y="1167"/>
                  <a:pt x="22001" y="0"/>
                  <a:pt x="22001" y="0"/>
                </a:cubicBezTo>
              </a:path>
            </a:pathLst>
          </a:custGeom>
          <a:ln w="36720">
            <a:solidFill>
              <a:srgbClr val="00008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287" name="Forme libre : forme 286"/>
          <p:cNvSpPr/>
          <p:nvPr/>
        </p:nvSpPr>
        <p:spPr>
          <a:xfrm>
            <a:off x="2160000" y="2700000"/>
            <a:ext cx="7920000" cy="3060000"/>
          </a:xfrm>
          <a:custGeom>
            <a:avLst/>
            <a:gdLst/>
            <a:ahLst/>
            <a:cxnLst/>
            <a:rect l="0" t="0" r="r" b="b"/>
            <a:pathLst>
              <a:path w="22000" h="8500" fill="none">
                <a:moveTo>
                  <a:pt x="0" y="8500"/>
                </a:moveTo>
                <a:cubicBezTo>
                  <a:pt x="4258" y="0"/>
                  <a:pt x="22000" y="0"/>
                  <a:pt x="22000" y="0"/>
                </a:cubicBezTo>
              </a:path>
            </a:pathLst>
          </a:custGeom>
          <a:ln w="36720">
            <a:solidFill>
              <a:srgbClr val="00DCFF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288" name="Forme libre : forme 287"/>
          <p:cNvSpPr/>
          <p:nvPr/>
        </p:nvSpPr>
        <p:spPr>
          <a:xfrm>
            <a:off x="2160000" y="720000"/>
            <a:ext cx="6840000" cy="5039640"/>
          </a:xfrm>
          <a:custGeom>
            <a:avLst/>
            <a:gdLst/>
            <a:ahLst/>
            <a:cxnLst/>
            <a:rect l="0" t="0" r="r" b="b"/>
            <a:pathLst>
              <a:path w="19000" h="13999" fill="none">
                <a:moveTo>
                  <a:pt x="0" y="13999"/>
                </a:moveTo>
                <a:cubicBezTo>
                  <a:pt x="13485" y="10111"/>
                  <a:pt x="19000" y="0"/>
                  <a:pt x="19000" y="0"/>
                </a:cubicBezTo>
              </a:path>
            </a:pathLst>
          </a:custGeom>
          <a:ln w="36720">
            <a:solidFill>
              <a:srgbClr val="80000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289" name="Forme libre : forme 288"/>
          <p:cNvSpPr/>
          <p:nvPr/>
        </p:nvSpPr>
        <p:spPr>
          <a:xfrm>
            <a:off x="2340000" y="719640"/>
            <a:ext cx="5400000" cy="5040360"/>
          </a:xfrm>
          <a:custGeom>
            <a:avLst/>
            <a:gdLst/>
            <a:ahLst/>
            <a:cxnLst/>
            <a:rect l="0" t="0" r="r" b="b"/>
            <a:pathLst>
              <a:path w="15000" h="14001" fill="none">
                <a:moveTo>
                  <a:pt x="0" y="14001"/>
                </a:moveTo>
                <a:cubicBezTo>
                  <a:pt x="14999" y="12443"/>
                  <a:pt x="15000" y="0"/>
                  <a:pt x="15000" y="0"/>
                </a:cubicBezTo>
              </a:path>
            </a:pathLst>
          </a:custGeom>
          <a:ln w="36720">
            <a:solidFill>
              <a:srgbClr val="FF0000"/>
            </a:solidFill>
            <a:round/>
          </a:ln>
        </p:spPr>
        <p:txBody>
          <a:bodyPr/>
          <a:lstStyle/>
          <a:p>
            <a:endParaRPr lang="fr-FR"/>
          </a:p>
        </p:txBody>
      </p:sp>
      <p:sp>
        <p:nvSpPr>
          <p:cNvPr id="290" name="ZoneTexte 289"/>
          <p:cNvSpPr txBox="1"/>
          <p:nvPr/>
        </p:nvSpPr>
        <p:spPr>
          <a:xfrm>
            <a:off x="720000" y="6300000"/>
            <a:ext cx="1080000" cy="65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0" strike="noStrike" spc="-1">
                <a:solidFill>
                  <a:srgbClr val="008000"/>
                </a:solidFill>
                <a:latin typeface="Arial"/>
              </a:rPr>
              <a:t>a)</a:t>
            </a:r>
            <a:r>
              <a:rPr lang="fr-FR" sz="4000" b="0" strike="noStrike" spc="-1">
                <a:latin typeface="Arial"/>
              </a:rPr>
              <a:t>  </a:t>
            </a:r>
            <a:r>
              <a:rPr lang="fr-FR" sz="4000" b="0" strike="noStrike" spc="-1">
                <a:solidFill>
                  <a:srgbClr val="FF0000"/>
                </a:solidFill>
                <a:latin typeface="Arial"/>
              </a:rPr>
              <a:t> 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291" name="Forme libre : forme 290"/>
          <p:cNvSpPr/>
          <p:nvPr/>
        </p:nvSpPr>
        <p:spPr>
          <a:xfrm>
            <a:off x="2232000" y="2484000"/>
            <a:ext cx="7848000" cy="36000"/>
          </a:xfrm>
          <a:custGeom>
            <a:avLst/>
            <a:gdLst/>
            <a:ahLst/>
            <a:cxnLst/>
            <a:rect l="0" t="0" r="r" b="b"/>
            <a:pathLst>
              <a:path w="21800" h="100" fill="none">
                <a:moveTo>
                  <a:pt x="21800" y="100"/>
                </a:moveTo>
                <a:lnTo>
                  <a:pt x="0" y="0"/>
                </a:lnTo>
              </a:path>
            </a:pathLst>
          </a:custGeom>
          <a:ln w="0">
            <a:solidFill>
              <a:srgbClr val="00FFFF"/>
            </a:solidFill>
            <a:custDash>
              <a:ds d="197000" sp="127000"/>
            </a:custDash>
          </a:ln>
        </p:spPr>
        <p:txBody>
          <a:bodyPr/>
          <a:lstStyle/>
          <a:p>
            <a:endParaRPr lang="fr-FR"/>
          </a:p>
        </p:txBody>
      </p:sp>
      <p:sp>
        <p:nvSpPr>
          <p:cNvPr id="292" name="Forme libre : forme 291"/>
          <p:cNvSpPr/>
          <p:nvPr/>
        </p:nvSpPr>
        <p:spPr>
          <a:xfrm>
            <a:off x="7776000" y="1980000"/>
            <a:ext cx="0" cy="3780000"/>
          </a:xfrm>
          <a:custGeom>
            <a:avLst/>
            <a:gdLst/>
            <a:ahLst/>
            <a:cxnLst/>
            <a:rect l="0" t="0" r="r" b="b"/>
            <a:pathLst>
              <a:path h="10500" fill="none">
                <a:moveTo>
                  <a:pt x="0" y="0"/>
                </a:moveTo>
                <a:lnTo>
                  <a:pt x="0" y="10500"/>
                </a:lnTo>
              </a:path>
            </a:pathLst>
          </a:custGeom>
          <a:ln w="0">
            <a:solidFill>
              <a:srgbClr val="FF0000"/>
            </a:solidFill>
            <a:custDash>
              <a:ds d="197000" sp="120000"/>
            </a:custDash>
          </a:ln>
        </p:spPr>
        <p:txBody>
          <a:bodyPr/>
          <a:lstStyle/>
          <a:p>
            <a:endParaRPr lang="fr-FR"/>
          </a:p>
        </p:txBody>
      </p:sp>
      <p:pic>
        <p:nvPicPr>
          <p:cNvPr id="293" name="Image 292"/>
          <p:cNvPicPr/>
          <p:nvPr/>
        </p:nvPicPr>
        <p:blipFill>
          <a:blip r:embed="rId2"/>
          <a:stretch/>
        </p:blipFill>
        <p:spPr>
          <a:xfrm>
            <a:off x="36000" y="900000"/>
            <a:ext cx="1051560" cy="1454040"/>
          </a:xfrm>
          <a:prstGeom prst="rect">
            <a:avLst/>
          </a:prstGeom>
          <a:ln w="0">
            <a:noFill/>
          </a:ln>
        </p:spPr>
      </p:pic>
      <p:sp>
        <p:nvSpPr>
          <p:cNvPr id="294" name="Forme libre : forme 293"/>
          <p:cNvSpPr/>
          <p:nvPr/>
        </p:nvSpPr>
        <p:spPr>
          <a:xfrm>
            <a:off x="1044000" y="1080000"/>
            <a:ext cx="9000000" cy="900000"/>
          </a:xfrm>
          <a:custGeom>
            <a:avLst/>
            <a:gdLst/>
            <a:ahLst/>
            <a:cxnLst/>
            <a:rect l="0" t="0" r="r" b="b"/>
            <a:pathLst>
              <a:path w="25002" h="2502">
                <a:moveTo>
                  <a:pt x="416" y="0"/>
                </a:moveTo>
                <a:lnTo>
                  <a:pt x="417" y="0"/>
                </a:lnTo>
                <a:cubicBezTo>
                  <a:pt x="344" y="0"/>
                  <a:pt x="272" y="19"/>
                  <a:pt x="208" y="56"/>
                </a:cubicBezTo>
                <a:cubicBezTo>
                  <a:pt x="145" y="92"/>
                  <a:pt x="92" y="145"/>
                  <a:pt x="56" y="208"/>
                </a:cubicBezTo>
                <a:cubicBezTo>
                  <a:pt x="19" y="272"/>
                  <a:pt x="0" y="344"/>
                  <a:pt x="0" y="417"/>
                </a:cubicBezTo>
                <a:lnTo>
                  <a:pt x="0" y="2084"/>
                </a:lnTo>
                <a:lnTo>
                  <a:pt x="0" y="2084"/>
                </a:lnTo>
                <a:cubicBezTo>
                  <a:pt x="0" y="2157"/>
                  <a:pt x="19" y="2229"/>
                  <a:pt x="56" y="2293"/>
                </a:cubicBezTo>
                <a:cubicBezTo>
                  <a:pt x="92" y="2356"/>
                  <a:pt x="145" y="2409"/>
                  <a:pt x="208" y="2445"/>
                </a:cubicBezTo>
                <a:cubicBezTo>
                  <a:pt x="272" y="2482"/>
                  <a:pt x="344" y="2501"/>
                  <a:pt x="417" y="2501"/>
                </a:cubicBezTo>
                <a:lnTo>
                  <a:pt x="24584" y="2501"/>
                </a:lnTo>
                <a:lnTo>
                  <a:pt x="24584" y="2501"/>
                </a:lnTo>
                <a:cubicBezTo>
                  <a:pt x="24657" y="2501"/>
                  <a:pt x="24729" y="2482"/>
                  <a:pt x="24793" y="2445"/>
                </a:cubicBezTo>
                <a:cubicBezTo>
                  <a:pt x="24856" y="2409"/>
                  <a:pt x="24909" y="2356"/>
                  <a:pt x="24945" y="2293"/>
                </a:cubicBezTo>
                <a:cubicBezTo>
                  <a:pt x="24982" y="2229"/>
                  <a:pt x="25001" y="2157"/>
                  <a:pt x="25001" y="2084"/>
                </a:cubicBezTo>
                <a:lnTo>
                  <a:pt x="25001" y="416"/>
                </a:lnTo>
                <a:lnTo>
                  <a:pt x="25001" y="417"/>
                </a:lnTo>
                <a:lnTo>
                  <a:pt x="25001" y="417"/>
                </a:lnTo>
                <a:cubicBezTo>
                  <a:pt x="25001" y="344"/>
                  <a:pt x="24982" y="272"/>
                  <a:pt x="24945" y="208"/>
                </a:cubicBezTo>
                <a:cubicBezTo>
                  <a:pt x="24909" y="145"/>
                  <a:pt x="24856" y="92"/>
                  <a:pt x="24793" y="56"/>
                </a:cubicBezTo>
                <a:cubicBezTo>
                  <a:pt x="24729" y="19"/>
                  <a:pt x="24657" y="0"/>
                  <a:pt x="24584" y="0"/>
                </a:cubicBezTo>
                <a:lnTo>
                  <a:pt x="416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Lorsque l'on accélère des particules, à quoi ressemble la courbe </a:t>
            </a:r>
          </a:p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d'évolution de l'énergie en fonction de la vitesse ?</a:t>
            </a:r>
          </a:p>
        </p:txBody>
      </p:sp>
      <p:sp>
        <p:nvSpPr>
          <p:cNvPr id="295" name="ZoneTexte 294"/>
          <p:cNvSpPr txBox="1"/>
          <p:nvPr/>
        </p:nvSpPr>
        <p:spPr>
          <a:xfrm>
            <a:off x="1736640" y="6321960"/>
            <a:ext cx="631800" cy="65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0" strike="noStrike" spc="-1">
                <a:solidFill>
                  <a:srgbClr val="280099"/>
                </a:solidFill>
                <a:latin typeface="Arial"/>
              </a:rPr>
              <a:t>b)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296" name="ZoneTexte 295"/>
          <p:cNvSpPr txBox="1"/>
          <p:nvPr/>
        </p:nvSpPr>
        <p:spPr>
          <a:xfrm>
            <a:off x="2424240" y="6290280"/>
            <a:ext cx="887760" cy="65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0" strike="noStrike" spc="-1">
                <a:latin typeface="Arial"/>
              </a:rPr>
              <a:t>  </a:t>
            </a:r>
            <a:r>
              <a:rPr lang="fr-FR" sz="4000" b="0" strike="noStrike" spc="-1">
                <a:solidFill>
                  <a:srgbClr val="00FFFF"/>
                </a:solidFill>
                <a:latin typeface="Arial"/>
              </a:rPr>
              <a:t>c)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297" name="ZoneTexte 296"/>
          <p:cNvSpPr txBox="1"/>
          <p:nvPr/>
        </p:nvSpPr>
        <p:spPr>
          <a:xfrm>
            <a:off x="3680640" y="6321960"/>
            <a:ext cx="631800" cy="65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0" strike="noStrike" spc="-1">
                <a:solidFill>
                  <a:srgbClr val="800000"/>
                </a:solidFill>
                <a:latin typeface="Arial"/>
              </a:rPr>
              <a:t>d)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298" name="ZoneTexte 297"/>
          <p:cNvSpPr txBox="1"/>
          <p:nvPr/>
        </p:nvSpPr>
        <p:spPr>
          <a:xfrm>
            <a:off x="4508640" y="6321960"/>
            <a:ext cx="631800" cy="6588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4000" b="0" strike="noStrike" spc="-1">
                <a:solidFill>
                  <a:srgbClr val="FF0000"/>
                </a:solidFill>
                <a:latin typeface="Arial"/>
              </a:rPr>
              <a:t>e)</a:t>
            </a:r>
            <a:endParaRPr lang="fr-FR" sz="4000" b="0" strike="noStrike" spc="-1">
              <a:latin typeface="Arial"/>
            </a:endParaRPr>
          </a:p>
        </p:txBody>
      </p:sp>
      <p:sp>
        <p:nvSpPr>
          <p:cNvPr id="299" name="ZoneTexte 298"/>
          <p:cNvSpPr txBox="1"/>
          <p:nvPr/>
        </p:nvSpPr>
        <p:spPr>
          <a:xfrm>
            <a:off x="6048000" y="2052000"/>
            <a:ext cx="1620000" cy="346320"/>
          </a:xfrm>
          <a:prstGeom prst="rect">
            <a:avLst/>
          </a:prstGeom>
          <a:solidFill>
            <a:srgbClr val="9966CC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solidFill>
                  <a:srgbClr val="00FFFF"/>
                </a:solidFill>
                <a:latin typeface="Arial"/>
              </a:rPr>
              <a:t>Énergie limite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00" name="ZoneTexte 299"/>
          <p:cNvSpPr txBox="1"/>
          <p:nvPr/>
        </p:nvSpPr>
        <p:spPr>
          <a:xfrm>
            <a:off x="7848000" y="2052000"/>
            <a:ext cx="1620000" cy="346320"/>
          </a:xfrm>
          <a:prstGeom prst="rect">
            <a:avLst/>
          </a:prstGeom>
          <a:solidFill>
            <a:srgbClr val="CFE7F5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solidFill>
                  <a:srgbClr val="FF0000"/>
                </a:solidFill>
                <a:latin typeface="Arial"/>
              </a:rPr>
              <a:t>Vitesse limite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01" name="Forme libre : forme 300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Accélérateurs de particules : </a:t>
            </a:r>
            <a:r>
              <a:rPr lang="fr-FR" sz="3600" b="1" strike="noStrike" spc="-1">
                <a:solidFill>
                  <a:srgbClr val="FFFF00"/>
                </a:solidFill>
                <a:latin typeface="Arial"/>
              </a:rPr>
              <a:t>vitesse</a:t>
            </a:r>
            <a:endParaRPr lang="fr-FR" sz="3600" b="1" strike="noStrike" spc="-1">
              <a:latin typeface="Arial"/>
            </a:endParaRPr>
          </a:p>
        </p:txBody>
      </p:sp>
      <p:sp>
        <p:nvSpPr>
          <p:cNvPr id="302" name="ZoneTexte 301"/>
          <p:cNvSpPr txBox="1"/>
          <p:nvPr/>
        </p:nvSpPr>
        <p:spPr>
          <a:xfrm>
            <a:off x="7632000" y="5724000"/>
            <a:ext cx="54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0" strike="noStrike" spc="-1">
                <a:latin typeface="Arial"/>
              </a:rPr>
              <a:t>c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37257D8-0946-480A-BF8A-E995A7234C7A}" type="slidenum">
              <a:rPr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Image 302"/>
          <p:cNvPicPr/>
          <p:nvPr/>
        </p:nvPicPr>
        <p:blipFill>
          <a:blip r:embed="rId2"/>
          <a:stretch/>
        </p:blipFill>
        <p:spPr>
          <a:xfrm>
            <a:off x="36000" y="900000"/>
            <a:ext cx="1051560" cy="1454040"/>
          </a:xfrm>
          <a:prstGeom prst="rect">
            <a:avLst/>
          </a:prstGeom>
          <a:ln w="0">
            <a:noFill/>
          </a:ln>
        </p:spPr>
      </p:pic>
      <p:sp>
        <p:nvSpPr>
          <p:cNvPr id="304" name="Rectangle 303"/>
          <p:cNvSpPr/>
          <p:nvPr/>
        </p:nvSpPr>
        <p:spPr>
          <a:xfrm>
            <a:off x="7812000" y="1980000"/>
            <a:ext cx="2160000" cy="3744000"/>
          </a:xfrm>
          <a:prstGeom prst="rect">
            <a:avLst/>
          </a:prstGeom>
          <a:pattFill prst="wdUpDiag">
            <a:fgClr>
              <a:srgbClr val="000000"/>
            </a:fgClr>
            <a:bgClr>
              <a:srgbClr val="FFFFFF">
                <a:alpha val="0"/>
              </a:srgbClr>
            </a:bgClr>
          </a:patt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05" name="Forme libre : forme 304"/>
          <p:cNvSpPr/>
          <p:nvPr/>
        </p:nvSpPr>
        <p:spPr>
          <a:xfrm>
            <a:off x="180000" y="108360"/>
            <a:ext cx="9720360" cy="720720"/>
          </a:xfrm>
          <a:custGeom>
            <a:avLst/>
            <a:gdLst/>
            <a:ahLst/>
            <a:cxnLst/>
            <a:rect l="0" t="0" r="r" b="b"/>
            <a:pathLst>
              <a:path w="27003" h="2004">
                <a:moveTo>
                  <a:pt x="333" y="0"/>
                </a:moveTo>
                <a:lnTo>
                  <a:pt x="334" y="0"/>
                </a:lnTo>
                <a:cubicBezTo>
                  <a:pt x="275" y="0"/>
                  <a:pt x="218" y="15"/>
                  <a:pt x="167" y="45"/>
                </a:cubicBezTo>
                <a:cubicBezTo>
                  <a:pt x="116" y="74"/>
                  <a:pt x="74" y="116"/>
                  <a:pt x="45" y="167"/>
                </a:cubicBezTo>
                <a:cubicBezTo>
                  <a:pt x="15" y="218"/>
                  <a:pt x="0" y="275"/>
                  <a:pt x="0" y="334"/>
                </a:cubicBezTo>
                <a:lnTo>
                  <a:pt x="0" y="1669"/>
                </a:lnTo>
                <a:lnTo>
                  <a:pt x="0" y="1669"/>
                </a:lnTo>
                <a:cubicBezTo>
                  <a:pt x="0" y="1728"/>
                  <a:pt x="15" y="1785"/>
                  <a:pt x="45" y="1836"/>
                </a:cubicBezTo>
                <a:cubicBezTo>
                  <a:pt x="74" y="1887"/>
                  <a:pt x="116" y="1929"/>
                  <a:pt x="167" y="1958"/>
                </a:cubicBezTo>
                <a:cubicBezTo>
                  <a:pt x="218" y="1988"/>
                  <a:pt x="275" y="2003"/>
                  <a:pt x="334" y="2003"/>
                </a:cubicBezTo>
                <a:lnTo>
                  <a:pt x="26668" y="2003"/>
                </a:lnTo>
                <a:lnTo>
                  <a:pt x="26668" y="2003"/>
                </a:lnTo>
                <a:cubicBezTo>
                  <a:pt x="26727" y="2003"/>
                  <a:pt x="26784" y="1988"/>
                  <a:pt x="26835" y="1958"/>
                </a:cubicBezTo>
                <a:cubicBezTo>
                  <a:pt x="26886" y="1929"/>
                  <a:pt x="26928" y="1887"/>
                  <a:pt x="26957" y="1836"/>
                </a:cubicBezTo>
                <a:cubicBezTo>
                  <a:pt x="26987" y="1785"/>
                  <a:pt x="27002" y="1728"/>
                  <a:pt x="27002" y="1669"/>
                </a:cubicBezTo>
                <a:lnTo>
                  <a:pt x="27002" y="333"/>
                </a:lnTo>
                <a:lnTo>
                  <a:pt x="27002" y="334"/>
                </a:lnTo>
                <a:lnTo>
                  <a:pt x="27002" y="334"/>
                </a:lnTo>
                <a:cubicBezTo>
                  <a:pt x="27002" y="275"/>
                  <a:pt x="26987" y="218"/>
                  <a:pt x="26957" y="167"/>
                </a:cubicBezTo>
                <a:cubicBezTo>
                  <a:pt x="26928" y="116"/>
                  <a:pt x="26886" y="74"/>
                  <a:pt x="26835" y="45"/>
                </a:cubicBezTo>
                <a:cubicBezTo>
                  <a:pt x="26784" y="15"/>
                  <a:pt x="26727" y="0"/>
                  <a:pt x="26668" y="0"/>
                </a:cubicBezTo>
                <a:lnTo>
                  <a:pt x="333" y="0"/>
                </a:lnTo>
              </a:path>
            </a:pathLst>
          </a:custGeom>
          <a:gradFill rotWithShape="0">
            <a:gsLst>
              <a:gs pos="0">
                <a:srgbClr val="800000"/>
              </a:gs>
              <a:gs pos="5000">
                <a:srgbClr val="800000"/>
              </a:gs>
              <a:gs pos="50000">
                <a:srgbClr val="000080"/>
              </a:gs>
              <a:gs pos="95000">
                <a:srgbClr val="800000"/>
              </a:gs>
              <a:gs pos="100000">
                <a:srgbClr val="800000"/>
              </a:gs>
            </a:gsLst>
            <a:lin ang="3600000"/>
          </a:gra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6680" rIns="90000" bIns="45000" anchor="ctr">
            <a:noAutofit/>
          </a:bodyPr>
          <a:lstStyle/>
          <a:p>
            <a:pPr algn="ctr">
              <a:lnSpc>
                <a:spcPct val="93000"/>
              </a:lnSpc>
            </a:pPr>
            <a:r>
              <a:rPr lang="fr-FR" sz="3600" b="1" strike="noStrike" spc="-1">
                <a:solidFill>
                  <a:srgbClr val="FFFFFF"/>
                </a:solidFill>
                <a:latin typeface="Arial"/>
              </a:rPr>
              <a:t>Accélérateurs de particules : </a:t>
            </a:r>
            <a:r>
              <a:rPr lang="fr-FR" sz="3600" b="1" strike="noStrike" spc="-1">
                <a:solidFill>
                  <a:srgbClr val="FFFF00"/>
                </a:solidFill>
                <a:latin typeface="Arial"/>
              </a:rPr>
              <a:t>vitesse</a:t>
            </a:r>
            <a:endParaRPr lang="fr-FR" sz="3600" b="1" strike="noStrike" spc="-1">
              <a:latin typeface="Arial"/>
            </a:endParaRPr>
          </a:p>
        </p:txBody>
      </p:sp>
      <p:sp>
        <p:nvSpPr>
          <p:cNvPr id="306" name="Connecteur droit 305"/>
          <p:cNvSpPr/>
          <p:nvPr/>
        </p:nvSpPr>
        <p:spPr>
          <a:xfrm flipV="1">
            <a:off x="2196000" y="2340000"/>
            <a:ext cx="0" cy="342000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07" name="Connecteur droit 306"/>
          <p:cNvSpPr/>
          <p:nvPr/>
        </p:nvSpPr>
        <p:spPr>
          <a:xfrm>
            <a:off x="2160000" y="5760000"/>
            <a:ext cx="6300000" cy="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08" name="ZoneTexte 307"/>
          <p:cNvSpPr txBox="1"/>
          <p:nvPr/>
        </p:nvSpPr>
        <p:spPr>
          <a:xfrm>
            <a:off x="5760000" y="5926320"/>
            <a:ext cx="1980000" cy="3736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000" b="1" strike="noStrike" spc="-1">
                <a:latin typeface="Arial"/>
              </a:rPr>
              <a:t>vitesse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309" name="ZoneTexte 308"/>
          <p:cNvSpPr txBox="1"/>
          <p:nvPr/>
        </p:nvSpPr>
        <p:spPr>
          <a:xfrm>
            <a:off x="900000" y="2340000"/>
            <a:ext cx="1080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1800" b="1" strike="noStrike" spc="-1">
                <a:latin typeface="Arial"/>
              </a:rPr>
              <a:t>énergie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10" name="ZoneTexte 309"/>
          <p:cNvSpPr txBox="1"/>
          <p:nvPr/>
        </p:nvSpPr>
        <p:spPr>
          <a:xfrm>
            <a:off x="3780000" y="2160000"/>
            <a:ext cx="9180000" cy="71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fr-FR" sz="2200" b="0" strike="noStrike" spc="-1">
              <a:latin typeface="Arial"/>
            </a:endParaRPr>
          </a:p>
          <a:p>
            <a:r>
              <a:rPr lang="fr-FR" sz="2200" b="1" strike="noStrike" spc="-1">
                <a:solidFill>
                  <a:srgbClr val="000000"/>
                </a:solidFill>
                <a:latin typeface="Arial"/>
              </a:rPr>
              <a:t>Réponse </a:t>
            </a:r>
            <a:r>
              <a:rPr lang="fr-FR" sz="2200" b="0" strike="noStrike" spc="-1">
                <a:solidFill>
                  <a:srgbClr val="000000"/>
                </a:solidFill>
                <a:latin typeface="Arial"/>
              </a:rPr>
              <a:t>: </a:t>
            </a:r>
            <a:r>
              <a:rPr lang="fr-FR" sz="2200" b="0" strike="noStrike" spc="-1">
                <a:solidFill>
                  <a:srgbClr val="008000"/>
                </a:solidFill>
                <a:latin typeface="Arial"/>
              </a:rPr>
              <a:t> </a:t>
            </a:r>
            <a:r>
              <a:rPr lang="fr-FR" sz="2200" b="1" strike="noStrike" spc="-1">
                <a:solidFill>
                  <a:srgbClr val="FF0000"/>
                </a:solidFill>
                <a:latin typeface="Arial"/>
              </a:rPr>
              <a:t>e)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311" name="Forme libre : forme 310"/>
          <p:cNvSpPr/>
          <p:nvPr/>
        </p:nvSpPr>
        <p:spPr>
          <a:xfrm>
            <a:off x="2160000" y="2520000"/>
            <a:ext cx="5580000" cy="3240000"/>
          </a:xfrm>
          <a:custGeom>
            <a:avLst/>
            <a:gdLst/>
            <a:ahLst/>
            <a:cxnLst/>
            <a:rect l="0" t="0" r="r" b="b"/>
            <a:pathLst>
              <a:path w="15500" h="9000" fill="none">
                <a:moveTo>
                  <a:pt x="0" y="9000"/>
                </a:moveTo>
                <a:cubicBezTo>
                  <a:pt x="15500" y="8000"/>
                  <a:pt x="15500" y="0"/>
                  <a:pt x="15500" y="0"/>
                </a:cubicBezTo>
              </a:path>
            </a:pathLst>
          </a:custGeom>
          <a:ln w="0">
            <a:solidFill>
              <a:srgbClr val="FF0000"/>
            </a:solidFill>
          </a:ln>
        </p:spPr>
        <p:txBody>
          <a:bodyPr/>
          <a:lstStyle/>
          <a:p>
            <a:endParaRPr lang="fr-FR"/>
          </a:p>
        </p:txBody>
      </p:sp>
      <p:sp>
        <p:nvSpPr>
          <p:cNvPr id="312" name="Connecteur droit 311"/>
          <p:cNvSpPr/>
          <p:nvPr/>
        </p:nvSpPr>
        <p:spPr>
          <a:xfrm>
            <a:off x="7776000" y="1980000"/>
            <a:ext cx="0" cy="3780000"/>
          </a:xfrm>
          <a:prstGeom prst="line">
            <a:avLst/>
          </a:prstGeom>
          <a:ln w="36720">
            <a:solidFill>
              <a:srgbClr val="FF0000"/>
            </a:solidFill>
            <a:custDash>
              <a:ds d="197000" sp="12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13" name="ZoneTexte 312"/>
          <p:cNvSpPr txBox="1"/>
          <p:nvPr/>
        </p:nvSpPr>
        <p:spPr>
          <a:xfrm>
            <a:off x="5760000" y="6624000"/>
            <a:ext cx="342000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Vitesse limite</a:t>
            </a:r>
            <a:endParaRPr lang="fr-FR" sz="1800" b="0" strike="noStrike" spc="-1">
              <a:latin typeface="Arial"/>
            </a:endParaRPr>
          </a:p>
          <a:p>
            <a:pPr algn="ctr">
              <a:buNone/>
            </a:pP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 = </a:t>
            </a:r>
            <a:endParaRPr lang="fr-FR" sz="1800" b="0" strike="noStrike" spc="-1">
              <a:latin typeface="Arial"/>
            </a:endParaRPr>
          </a:p>
          <a:p>
            <a:pPr algn="ctr">
              <a:buNone/>
            </a:pPr>
            <a:r>
              <a:rPr lang="fr-FR" sz="1800" b="1" strike="noStrike" spc="-1">
                <a:solidFill>
                  <a:srgbClr val="FF0000"/>
                </a:solidFill>
                <a:latin typeface="Arial"/>
              </a:rPr>
              <a:t>Vitesse de la lumière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14" name="Connecteur droit 313"/>
          <p:cNvSpPr/>
          <p:nvPr/>
        </p:nvSpPr>
        <p:spPr>
          <a:xfrm flipV="1">
            <a:off x="7560000" y="5868000"/>
            <a:ext cx="180000" cy="720000"/>
          </a:xfrm>
          <a:prstGeom prst="line">
            <a:avLst/>
          </a:prstGeom>
          <a:ln w="0"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15" name="Image 314"/>
          <p:cNvPicPr/>
          <p:nvPr/>
        </p:nvPicPr>
        <p:blipFill>
          <a:blip r:embed="rId3"/>
          <a:stretch/>
        </p:blipFill>
        <p:spPr>
          <a:xfrm>
            <a:off x="7848000" y="4320000"/>
            <a:ext cx="1440000" cy="1335600"/>
          </a:xfrm>
          <a:prstGeom prst="rect">
            <a:avLst/>
          </a:prstGeom>
          <a:ln w="0">
            <a:noFill/>
          </a:ln>
        </p:spPr>
      </p:pic>
      <p:sp>
        <p:nvSpPr>
          <p:cNvPr id="316" name="ZoneTexte 315"/>
          <p:cNvSpPr txBox="1"/>
          <p:nvPr/>
        </p:nvSpPr>
        <p:spPr>
          <a:xfrm>
            <a:off x="7848000" y="3960000"/>
            <a:ext cx="1404000" cy="34632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algn="ctr">
              <a:buNone/>
            </a:pPr>
            <a:r>
              <a:rPr lang="fr-FR" sz="1800" b="0" strike="noStrike" spc="-1">
                <a:solidFill>
                  <a:srgbClr val="FFFFFF"/>
                </a:solidFill>
                <a:latin typeface="Arial"/>
              </a:rPr>
              <a:t>Einstein</a:t>
            </a:r>
            <a:endParaRPr lang="fr-FR" sz="1800" b="0" strike="noStrike" spc="-1">
              <a:latin typeface="Arial"/>
            </a:endParaRPr>
          </a:p>
        </p:txBody>
      </p:sp>
      <p:sp>
        <p:nvSpPr>
          <p:cNvPr id="317" name="ZoneTexte 316"/>
          <p:cNvSpPr txBox="1"/>
          <p:nvPr/>
        </p:nvSpPr>
        <p:spPr>
          <a:xfrm>
            <a:off x="252000" y="6561720"/>
            <a:ext cx="7560000" cy="715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fr-FR" sz="2200" b="0" strike="noStrike" spc="-1">
                <a:solidFill>
                  <a:srgbClr val="0000FF"/>
                </a:solidFill>
                <a:latin typeface="Arial"/>
              </a:rPr>
              <a:t>Vitesse des protons au LHC :</a:t>
            </a:r>
            <a:endParaRPr lang="fr-FR" sz="2200" b="0" strike="noStrike" spc="-1">
              <a:latin typeface="Arial"/>
            </a:endParaRPr>
          </a:p>
          <a:p>
            <a:r>
              <a:rPr lang="fr-FR" sz="2200" b="0" strike="noStrike" spc="-1">
                <a:solidFill>
                  <a:srgbClr val="0000FF"/>
                </a:solidFill>
                <a:latin typeface="Arial"/>
              </a:rPr>
              <a:t> </a:t>
            </a:r>
            <a:r>
              <a:rPr lang="fr-FR" sz="2200" b="0" strike="noStrike" spc="-1">
                <a:solidFill>
                  <a:srgbClr val="FF0000"/>
                </a:solidFill>
                <a:latin typeface="Arial"/>
              </a:rPr>
              <a:t>99.999999%</a:t>
            </a:r>
            <a:r>
              <a:rPr lang="fr-FR" sz="2200" b="0" strike="noStrike" spc="-1">
                <a:solidFill>
                  <a:srgbClr val="0000FF"/>
                </a:solidFill>
                <a:latin typeface="Arial"/>
              </a:rPr>
              <a:t> de la vitesse de la lumière</a:t>
            </a:r>
            <a:endParaRPr lang="fr-FR" sz="2200" b="0" strike="noStrike" spc="-1">
              <a:latin typeface="Arial"/>
            </a:endParaRPr>
          </a:p>
        </p:txBody>
      </p:sp>
      <p:sp>
        <p:nvSpPr>
          <p:cNvPr id="318" name="Forme libre : forme 317"/>
          <p:cNvSpPr/>
          <p:nvPr/>
        </p:nvSpPr>
        <p:spPr>
          <a:xfrm>
            <a:off x="1043640" y="1079640"/>
            <a:ext cx="9000000" cy="900000"/>
          </a:xfrm>
          <a:custGeom>
            <a:avLst/>
            <a:gdLst/>
            <a:ahLst/>
            <a:cxnLst/>
            <a:rect l="0" t="0" r="r" b="b"/>
            <a:pathLst>
              <a:path w="25002" h="2502">
                <a:moveTo>
                  <a:pt x="416" y="0"/>
                </a:moveTo>
                <a:lnTo>
                  <a:pt x="417" y="0"/>
                </a:lnTo>
                <a:cubicBezTo>
                  <a:pt x="344" y="0"/>
                  <a:pt x="272" y="19"/>
                  <a:pt x="208" y="56"/>
                </a:cubicBezTo>
                <a:cubicBezTo>
                  <a:pt x="145" y="92"/>
                  <a:pt x="92" y="145"/>
                  <a:pt x="56" y="208"/>
                </a:cubicBezTo>
                <a:cubicBezTo>
                  <a:pt x="19" y="272"/>
                  <a:pt x="0" y="344"/>
                  <a:pt x="0" y="417"/>
                </a:cubicBezTo>
                <a:lnTo>
                  <a:pt x="0" y="2084"/>
                </a:lnTo>
                <a:lnTo>
                  <a:pt x="0" y="2084"/>
                </a:lnTo>
                <a:cubicBezTo>
                  <a:pt x="0" y="2157"/>
                  <a:pt x="19" y="2229"/>
                  <a:pt x="56" y="2293"/>
                </a:cubicBezTo>
                <a:cubicBezTo>
                  <a:pt x="92" y="2356"/>
                  <a:pt x="145" y="2409"/>
                  <a:pt x="208" y="2445"/>
                </a:cubicBezTo>
                <a:cubicBezTo>
                  <a:pt x="272" y="2482"/>
                  <a:pt x="344" y="2501"/>
                  <a:pt x="417" y="2501"/>
                </a:cubicBezTo>
                <a:lnTo>
                  <a:pt x="24584" y="2501"/>
                </a:lnTo>
                <a:lnTo>
                  <a:pt x="24584" y="2501"/>
                </a:lnTo>
                <a:cubicBezTo>
                  <a:pt x="24657" y="2501"/>
                  <a:pt x="24729" y="2482"/>
                  <a:pt x="24793" y="2445"/>
                </a:cubicBezTo>
                <a:cubicBezTo>
                  <a:pt x="24856" y="2409"/>
                  <a:pt x="24909" y="2356"/>
                  <a:pt x="24945" y="2293"/>
                </a:cubicBezTo>
                <a:cubicBezTo>
                  <a:pt x="24982" y="2229"/>
                  <a:pt x="25001" y="2157"/>
                  <a:pt x="25001" y="2084"/>
                </a:cubicBezTo>
                <a:lnTo>
                  <a:pt x="25001" y="416"/>
                </a:lnTo>
                <a:lnTo>
                  <a:pt x="25001" y="417"/>
                </a:lnTo>
                <a:lnTo>
                  <a:pt x="25001" y="417"/>
                </a:lnTo>
                <a:cubicBezTo>
                  <a:pt x="25001" y="344"/>
                  <a:pt x="24982" y="272"/>
                  <a:pt x="24945" y="208"/>
                </a:cubicBezTo>
                <a:cubicBezTo>
                  <a:pt x="24909" y="145"/>
                  <a:pt x="24856" y="92"/>
                  <a:pt x="24793" y="56"/>
                </a:cubicBezTo>
                <a:cubicBezTo>
                  <a:pt x="24729" y="19"/>
                  <a:pt x="24657" y="0"/>
                  <a:pt x="24584" y="0"/>
                </a:cubicBezTo>
                <a:lnTo>
                  <a:pt x="416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Lorsque l'on accélère des particules, à quoi ressemble la courbe </a:t>
            </a:r>
          </a:p>
          <a:p>
            <a:pPr algn="ctr">
              <a:buNone/>
            </a:pPr>
            <a:r>
              <a:rPr lang="fr-FR" sz="2200" b="1" strike="noStrike" spc="-1">
                <a:solidFill>
                  <a:srgbClr val="008000"/>
                </a:solidFill>
                <a:latin typeface="Arial"/>
              </a:rPr>
              <a:t>d'évolution de l'énergie en fonction de la vitesse ?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F285A9E-0E05-474C-A0DD-C46E036FA575}" type="slidenum">
              <a:rPr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9993</TotalTime>
  <Words>977</Words>
  <Application>Microsoft Office PowerPoint</Application>
  <PresentationFormat>Personnalisé</PresentationFormat>
  <Paragraphs>280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35</vt:i4>
      </vt:variant>
    </vt:vector>
  </HeadingPairs>
  <TitlesOfParts>
    <vt:vector size="47" baseType="lpstr">
      <vt:lpstr>Arial</vt:lpstr>
      <vt:lpstr>Calibri</vt:lpstr>
      <vt:lpstr>Comic Sans MS</vt:lpstr>
      <vt:lpstr>StarSymbol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Eric Chabert</dc:creator>
  <dc:description/>
  <cp:lastModifiedBy>Eric Conte</cp:lastModifiedBy>
  <cp:revision>123</cp:revision>
  <dcterms:created xsi:type="dcterms:W3CDTF">2012-09-05T14:35:45Z</dcterms:created>
  <dcterms:modified xsi:type="dcterms:W3CDTF">2024-02-19T11:40:48Z</dcterms:modified>
  <dc:language>fr-FR</dc:language>
</cp:coreProperties>
</file>