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4" r:id="rId2"/>
    <p:sldId id="289" r:id="rId3"/>
    <p:sldId id="273" r:id="rId4"/>
    <p:sldId id="294" r:id="rId5"/>
    <p:sldId id="285" r:id="rId6"/>
    <p:sldId id="270" r:id="rId7"/>
    <p:sldId id="286" r:id="rId8"/>
    <p:sldId id="287" r:id="rId9"/>
    <p:sldId id="290" r:id="rId10"/>
    <p:sldId id="304" r:id="rId11"/>
    <p:sldId id="276" r:id="rId12"/>
    <p:sldId id="274" r:id="rId13"/>
    <p:sldId id="296" r:id="rId14"/>
    <p:sldId id="298" r:id="rId15"/>
    <p:sldId id="306" r:id="rId16"/>
    <p:sldId id="307" r:id="rId17"/>
    <p:sldId id="303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B21"/>
    <a:srgbClr val="EFD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94660"/>
  </p:normalViewPr>
  <p:slideViewPr>
    <p:cSldViewPr snapToGrid="0">
      <p:cViewPr varScale="1">
        <p:scale>
          <a:sx n="71" d="100"/>
          <a:sy n="71" d="100"/>
        </p:scale>
        <p:origin x="293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AA127-F474-45B3-A9EE-F1014DB28171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3A040-F5BE-4849-8F78-6ADC7B9CD4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58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26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28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81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86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55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0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71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30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25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75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3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4292-F368-4CFC-95FE-3B0775C91B8B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9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61255" y="504460"/>
            <a:ext cx="8268789" cy="132343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Etudier les données prises par le détecteur ATLAS</a:t>
            </a:r>
          </a:p>
        </p:txBody>
      </p:sp>
      <p:pic>
        <p:nvPicPr>
          <p:cNvPr id="5124" name="Picture 4" descr="http://pprc.qmul.ac.uk/sites/default/files/Atlas_Gold_displa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8" b="17517"/>
          <a:stretch/>
        </p:blipFill>
        <p:spPr bwMode="auto">
          <a:xfrm>
            <a:off x="1302962" y="1985554"/>
            <a:ext cx="6538077" cy="334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798117" y="5669280"/>
            <a:ext cx="3547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latin typeface="Levenim MT" panose="02010502060101010101" pitchFamily="2" charset="-79"/>
                <a:cs typeface="Levenim MT" panose="02010502060101010101" pitchFamily="2" charset="-79"/>
              </a:rPr>
              <a:t>MasterClasses</a:t>
            </a:r>
            <a:r>
              <a:rPr lang="fr-FR" b="1">
                <a:latin typeface="Levenim MT" panose="02010502060101010101" pitchFamily="2" charset="-79"/>
                <a:cs typeface="Levenim MT" panose="02010502060101010101" pitchFamily="2" charset="-79"/>
              </a:rPr>
              <a:t> 2025 </a:t>
            </a:r>
            <a:r>
              <a:rPr lang="fr-FR" b="1" dirty="0">
                <a:latin typeface="Levenim MT" panose="02010502060101010101" pitchFamily="2" charset="-79"/>
                <a:cs typeface="Levenim MT" panose="02010502060101010101" pitchFamily="2" charset="-79"/>
              </a:rPr>
              <a:t>@ Colmar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737" y="4400275"/>
            <a:ext cx="1368718" cy="22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095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10</a:t>
            </a:fld>
            <a:endParaRPr lang="en-GB" sz="1400"/>
          </a:p>
        </p:txBody>
      </p:sp>
      <p:sp>
        <p:nvSpPr>
          <p:cNvPr id="3" name="ZoneTexte 2"/>
          <p:cNvSpPr txBox="1"/>
          <p:nvPr/>
        </p:nvSpPr>
        <p:spPr>
          <a:xfrm>
            <a:off x="606973" y="1686908"/>
            <a:ext cx="7930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Deuxième partie : </a:t>
            </a:r>
          </a:p>
          <a:p>
            <a:endParaRPr lang="fr-FR" dirty="0"/>
          </a:p>
          <a:p>
            <a:r>
              <a:rPr lang="fr-FR" sz="4000" dirty="0"/>
              <a:t>Qu’est-ce qu’a vu le détecteur ?</a:t>
            </a:r>
          </a:p>
          <a:p>
            <a:endParaRPr lang="fr-FR" dirty="0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9132" r="18666" b="8995"/>
          <a:stretch/>
        </p:blipFill>
        <p:spPr bwMode="auto">
          <a:xfrm>
            <a:off x="6416566" y="3220722"/>
            <a:ext cx="1718442" cy="227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724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t="4936" r="66690" b="40102"/>
          <a:stretch/>
        </p:blipFill>
        <p:spPr bwMode="auto">
          <a:xfrm>
            <a:off x="3354574" y="902058"/>
            <a:ext cx="5151330" cy="52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11</a:t>
            </a:fld>
            <a:endParaRPr lang="en-GB" sz="1400"/>
          </a:p>
        </p:txBody>
      </p:sp>
      <p:grpSp>
        <p:nvGrpSpPr>
          <p:cNvPr id="17" name="Groupe 16"/>
          <p:cNvGrpSpPr/>
          <p:nvPr/>
        </p:nvGrpSpPr>
        <p:grpSpPr>
          <a:xfrm>
            <a:off x="267286" y="1147690"/>
            <a:ext cx="4944794" cy="369332"/>
            <a:chOff x="267286" y="1147690"/>
            <a:chExt cx="4944794" cy="369332"/>
          </a:xfrm>
        </p:grpSpPr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267286" y="1147690"/>
              <a:ext cx="17162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Segments</a:t>
              </a:r>
            </a:p>
          </p:txBody>
        </p:sp>
        <p:cxnSp>
          <p:nvCxnSpPr>
            <p:cNvPr id="3" name="Connecteur droit 2"/>
            <p:cNvCxnSpPr/>
            <p:nvPr/>
          </p:nvCxnSpPr>
          <p:spPr>
            <a:xfrm flipV="1">
              <a:off x="1489166" y="1147690"/>
              <a:ext cx="3722914" cy="2239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/>
        </p:nvGrpSpPr>
        <p:grpSpPr>
          <a:xfrm>
            <a:off x="267286" y="2002133"/>
            <a:ext cx="4513720" cy="923330"/>
            <a:chOff x="267286" y="2002133"/>
            <a:chExt cx="4513720" cy="1119890"/>
          </a:xfrm>
        </p:grpSpPr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267286" y="2002133"/>
              <a:ext cx="204684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Dépôt d’énergie dans le calorimètre hadronique</a:t>
              </a:r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2390503" y="2586446"/>
              <a:ext cx="2390503" cy="5355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6"/>
          <p:cNvGrpSpPr/>
          <p:nvPr/>
        </p:nvGrpSpPr>
        <p:grpSpPr>
          <a:xfrm>
            <a:off x="267286" y="3344091"/>
            <a:ext cx="4944794" cy="1297965"/>
            <a:chOff x="267286" y="3344091"/>
            <a:chExt cx="4944794" cy="1297965"/>
          </a:xfrm>
        </p:grpSpPr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267286" y="3718726"/>
              <a:ext cx="215470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Dépôt d’énergie dans le calorimètre électromagnétique</a:t>
              </a:r>
            </a:p>
          </p:txBody>
        </p:sp>
        <p:cxnSp>
          <p:nvCxnSpPr>
            <p:cNvPr id="35" name="Connecteur droit 34"/>
            <p:cNvCxnSpPr/>
            <p:nvPr/>
          </p:nvCxnSpPr>
          <p:spPr>
            <a:xfrm flipV="1">
              <a:off x="2390503" y="3344091"/>
              <a:ext cx="2821577" cy="67926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3"/>
          <p:cNvGrpSpPr/>
          <p:nvPr/>
        </p:nvGrpSpPr>
        <p:grpSpPr>
          <a:xfrm>
            <a:off x="267286" y="3344091"/>
            <a:ext cx="5662953" cy="1968861"/>
            <a:chOff x="267286" y="3931920"/>
            <a:chExt cx="5454245" cy="1381032"/>
          </a:xfrm>
        </p:grpSpPr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267286" y="4943620"/>
              <a:ext cx="21547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/>
                <a:t>Traces</a:t>
              </a:r>
            </a:p>
          </p:txBody>
        </p:sp>
        <p:cxnSp>
          <p:nvCxnSpPr>
            <p:cNvPr id="38" name="Connecteur droit 37"/>
            <p:cNvCxnSpPr/>
            <p:nvPr/>
          </p:nvCxnSpPr>
          <p:spPr>
            <a:xfrm flipV="1">
              <a:off x="1181686" y="3931920"/>
              <a:ext cx="4539845" cy="1202789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Connecteur droit 13"/>
          <p:cNvCxnSpPr/>
          <p:nvPr/>
        </p:nvCxnSpPr>
        <p:spPr>
          <a:xfrm flipV="1">
            <a:off x="2307102" y="3105807"/>
            <a:ext cx="4926668" cy="2929234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67286" y="5813472"/>
            <a:ext cx="21547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b="1" dirty="0"/>
              <a:t>Energie manquante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Les objets reconstruits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</p:spTree>
    <p:extLst>
      <p:ext uri="{BB962C8B-B14F-4D97-AF65-F5344CB8AC3E}">
        <p14:creationId xmlns:p14="http://schemas.microsoft.com/office/powerpoint/2010/main" val="1657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12</a:t>
            </a:fld>
            <a:endParaRPr lang="en-GB" sz="1400"/>
          </a:p>
        </p:txBody>
      </p:sp>
      <p:pic>
        <p:nvPicPr>
          <p:cNvPr id="4" name="Picture 2" descr="http://atlas.physicsmasterclasses.org/img/Elektron_einsch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7366"/>
            <a:ext cx="3079963" cy="272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6" t="18123" r="50827" b="46769"/>
          <a:stretch/>
        </p:blipFill>
        <p:spPr bwMode="auto">
          <a:xfrm>
            <a:off x="1098736" y="1653529"/>
            <a:ext cx="2661138" cy="267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kjende.web.cern.ch/kjende/images/elektron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2410" b="6283"/>
          <a:stretch/>
        </p:blipFill>
        <p:spPr bwMode="auto">
          <a:xfrm>
            <a:off x="4586068" y="2644726"/>
            <a:ext cx="4100097" cy="40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courbée vers la droite 6"/>
          <p:cNvSpPr/>
          <p:nvPr/>
        </p:nvSpPr>
        <p:spPr>
          <a:xfrm rot="19128377">
            <a:off x="3849821" y="3720660"/>
            <a:ext cx="367659" cy="1216152"/>
          </a:xfrm>
          <a:prstGeom prst="curvedRightArrow">
            <a:avLst>
              <a:gd name="adj1" fmla="val 64184"/>
              <a:gd name="adj2" fmla="val 932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6" y="195921"/>
            <a:ext cx="7890313" cy="134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Comment reconnaître </a:t>
            </a:r>
            <a:br>
              <a:rPr lang="fr-FR" sz="3600" b="1" dirty="0">
                <a:solidFill>
                  <a:srgbClr val="003478"/>
                </a:solidFill>
              </a:rPr>
            </a:br>
            <a:r>
              <a:rPr lang="fr-FR" sz="3600" b="1" dirty="0">
                <a:solidFill>
                  <a:srgbClr val="003478"/>
                </a:solidFill>
              </a:rPr>
              <a:t>un électron ou un </a:t>
            </a:r>
            <a:r>
              <a:rPr lang="fr-FR" sz="3600" b="1" dirty="0" err="1">
                <a:solidFill>
                  <a:srgbClr val="003478"/>
                </a:solidFill>
              </a:rPr>
              <a:t>anti-électron</a:t>
            </a:r>
            <a:r>
              <a:rPr lang="fr-FR" sz="3600" b="1" dirty="0">
                <a:solidFill>
                  <a:srgbClr val="003478"/>
                </a:solidFill>
              </a:rPr>
              <a:t> ?</a:t>
            </a:r>
            <a:endParaRPr lang="de-DE" sz="3600" b="1" dirty="0">
              <a:solidFill>
                <a:srgbClr val="0034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536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0" y="164391"/>
            <a:ext cx="637682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13</a:t>
            </a:fld>
            <a:endParaRPr lang="en-GB" sz="140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65867" y="195921"/>
            <a:ext cx="7275458" cy="134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b="1" dirty="0">
                <a:solidFill>
                  <a:srgbClr val="003478"/>
                </a:solidFill>
              </a:rPr>
              <a:t>Comment reconnaître</a:t>
            </a:r>
            <a:br>
              <a:rPr lang="fr-FR" sz="3600" b="1" dirty="0">
                <a:solidFill>
                  <a:srgbClr val="003478"/>
                </a:solidFill>
              </a:rPr>
            </a:br>
            <a:r>
              <a:rPr lang="fr-FR" sz="3600" b="1" dirty="0">
                <a:solidFill>
                  <a:srgbClr val="003478"/>
                </a:solidFill>
              </a:rPr>
              <a:t>un muon ou un anti-muon?</a:t>
            </a:r>
            <a:endParaRPr lang="de-DE" sz="3600" b="1" dirty="0">
              <a:solidFill>
                <a:srgbClr val="003478"/>
              </a:solidFill>
            </a:endParaRPr>
          </a:p>
        </p:txBody>
      </p:sp>
      <p:pic>
        <p:nvPicPr>
          <p:cNvPr id="11" name="Picture 2" descr="http://atlas.physicsmasterclasses.org/img/Myon_einsch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1349"/>
            <a:ext cx="240982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kjende.web.cern.ch/kjende/images/myon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" t="3909" r="50538" b="52093"/>
          <a:stretch/>
        </p:blipFill>
        <p:spPr bwMode="auto">
          <a:xfrm>
            <a:off x="2714300" y="1545020"/>
            <a:ext cx="2602524" cy="260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kjende.web.cern.ch/kjende/images/myon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" t="1180" r="2542" b="5889"/>
          <a:stretch/>
        </p:blipFill>
        <p:spPr bwMode="auto">
          <a:xfrm>
            <a:off x="4783015" y="2644725"/>
            <a:ext cx="3924886" cy="39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èche courbée vers la droite 13"/>
          <p:cNvSpPr/>
          <p:nvPr/>
        </p:nvSpPr>
        <p:spPr>
          <a:xfrm rot="19128377">
            <a:off x="3849821" y="3720660"/>
            <a:ext cx="367659" cy="1216152"/>
          </a:xfrm>
          <a:prstGeom prst="curvedRightArrow">
            <a:avLst>
              <a:gd name="adj1" fmla="val 64184"/>
              <a:gd name="adj2" fmla="val 932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1617785" y="6246055"/>
            <a:ext cx="295421" cy="407963"/>
          </a:xfrm>
          <a:custGeom>
            <a:avLst/>
            <a:gdLst>
              <a:gd name="connsiteX0" fmla="*/ 140677 w 295421"/>
              <a:gd name="connsiteY0" fmla="*/ 56271 h 407963"/>
              <a:gd name="connsiteX1" fmla="*/ 295421 w 295421"/>
              <a:gd name="connsiteY1" fmla="*/ 0 h 407963"/>
              <a:gd name="connsiteX2" fmla="*/ 267286 w 295421"/>
              <a:gd name="connsiteY2" fmla="*/ 379828 h 407963"/>
              <a:gd name="connsiteX3" fmla="*/ 0 w 295421"/>
              <a:gd name="connsiteY3" fmla="*/ 407963 h 407963"/>
              <a:gd name="connsiteX4" fmla="*/ 140677 w 295421"/>
              <a:gd name="connsiteY4" fmla="*/ 56271 h 40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421" h="407963">
                <a:moveTo>
                  <a:pt x="140677" y="56271"/>
                </a:moveTo>
                <a:lnTo>
                  <a:pt x="295421" y="0"/>
                </a:lnTo>
                <a:lnTo>
                  <a:pt x="267286" y="379828"/>
                </a:lnTo>
                <a:lnTo>
                  <a:pt x="0" y="407963"/>
                </a:lnTo>
                <a:lnTo>
                  <a:pt x="140677" y="56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32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Comment reconnaître un photon ?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14</a:t>
            </a:fld>
            <a:endParaRPr lang="en-GB" sz="1400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6" t="18123" r="50827" b="46769"/>
          <a:stretch/>
        </p:blipFill>
        <p:spPr bwMode="auto">
          <a:xfrm>
            <a:off x="2848709" y="1010529"/>
            <a:ext cx="2661138" cy="267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http://kjende.web.cern.ch/kjende/images/elektron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2410" b="6283"/>
          <a:stretch/>
        </p:blipFill>
        <p:spPr bwMode="auto">
          <a:xfrm>
            <a:off x="4586068" y="2644726"/>
            <a:ext cx="4100097" cy="40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èche courbée vers la droite 3"/>
          <p:cNvSpPr/>
          <p:nvPr/>
        </p:nvSpPr>
        <p:spPr>
          <a:xfrm rot="19128377">
            <a:off x="3849821" y="3720660"/>
            <a:ext cx="367659" cy="1216152"/>
          </a:xfrm>
          <a:prstGeom prst="curvedRightArrow">
            <a:avLst>
              <a:gd name="adj1" fmla="val 64184"/>
              <a:gd name="adj2" fmla="val 932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Forme libre 1"/>
          <p:cNvSpPr/>
          <p:nvPr/>
        </p:nvSpPr>
        <p:spPr>
          <a:xfrm rot="950319">
            <a:off x="5628972" y="4087957"/>
            <a:ext cx="1085240" cy="421316"/>
          </a:xfrm>
          <a:custGeom>
            <a:avLst/>
            <a:gdLst>
              <a:gd name="connsiteX0" fmla="*/ 43542 w 1012371"/>
              <a:gd name="connsiteY0" fmla="*/ 0 h 772886"/>
              <a:gd name="connsiteX1" fmla="*/ 0 w 1012371"/>
              <a:gd name="connsiteY1" fmla="*/ 108857 h 772886"/>
              <a:gd name="connsiteX2" fmla="*/ 957942 w 1012371"/>
              <a:gd name="connsiteY2" fmla="*/ 772886 h 772886"/>
              <a:gd name="connsiteX3" fmla="*/ 1012371 w 1012371"/>
              <a:gd name="connsiteY3" fmla="*/ 642257 h 772886"/>
              <a:gd name="connsiteX4" fmla="*/ 43542 w 1012371"/>
              <a:gd name="connsiteY4" fmla="*/ 0 h 77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371" h="772886">
                <a:moveTo>
                  <a:pt x="43542" y="0"/>
                </a:moveTo>
                <a:lnTo>
                  <a:pt x="0" y="108857"/>
                </a:lnTo>
                <a:lnTo>
                  <a:pt x="957942" y="772886"/>
                </a:lnTo>
                <a:lnTo>
                  <a:pt x="1012371" y="642257"/>
                </a:lnTo>
                <a:lnTo>
                  <a:pt x="43542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http://atlas.physicsmasterclasses.org/zpath_files/img/highslide/particle/Photon_einschu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98788"/>
            <a:ext cx="19240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rme libre 8"/>
          <p:cNvSpPr/>
          <p:nvPr/>
        </p:nvSpPr>
        <p:spPr>
          <a:xfrm rot="950319">
            <a:off x="3908229" y="2173386"/>
            <a:ext cx="295357" cy="137041"/>
          </a:xfrm>
          <a:custGeom>
            <a:avLst/>
            <a:gdLst>
              <a:gd name="connsiteX0" fmla="*/ 43542 w 1012371"/>
              <a:gd name="connsiteY0" fmla="*/ 0 h 772886"/>
              <a:gd name="connsiteX1" fmla="*/ 0 w 1012371"/>
              <a:gd name="connsiteY1" fmla="*/ 108857 h 772886"/>
              <a:gd name="connsiteX2" fmla="*/ 957942 w 1012371"/>
              <a:gd name="connsiteY2" fmla="*/ 772886 h 772886"/>
              <a:gd name="connsiteX3" fmla="*/ 1012371 w 1012371"/>
              <a:gd name="connsiteY3" fmla="*/ 642257 h 772886"/>
              <a:gd name="connsiteX4" fmla="*/ 43542 w 1012371"/>
              <a:gd name="connsiteY4" fmla="*/ 0 h 77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371" h="772886">
                <a:moveTo>
                  <a:pt x="43542" y="0"/>
                </a:moveTo>
                <a:lnTo>
                  <a:pt x="0" y="108857"/>
                </a:lnTo>
                <a:lnTo>
                  <a:pt x="957942" y="772886"/>
                </a:lnTo>
                <a:lnTo>
                  <a:pt x="1012371" y="642257"/>
                </a:lnTo>
                <a:lnTo>
                  <a:pt x="43542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355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233329" y="188802"/>
            <a:ext cx="867734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Je veux plus d’information sur les particules détectées !!!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15</a:t>
            </a:fld>
            <a:endParaRPr lang="en-GB" sz="140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11035" r="47345" b="53664"/>
          <a:stretch/>
        </p:blipFill>
        <p:spPr bwMode="auto">
          <a:xfrm>
            <a:off x="1221828" y="3831765"/>
            <a:ext cx="6700344" cy="30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152057" y="1563086"/>
            <a:ext cx="3577262" cy="3433458"/>
            <a:chOff x="152057" y="1563086"/>
            <a:chExt cx="3577262" cy="3433458"/>
          </a:xfrm>
        </p:grpSpPr>
        <p:sp>
          <p:nvSpPr>
            <p:cNvPr id="2" name="Flèche vers le bas 1"/>
            <p:cNvSpPr/>
            <p:nvPr/>
          </p:nvSpPr>
          <p:spPr>
            <a:xfrm>
              <a:off x="1992086" y="2949858"/>
              <a:ext cx="174171" cy="2046686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52057" y="1563086"/>
              <a:ext cx="357726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FF0000"/>
                  </a:solidFill>
                </a:rPr>
                <a:t>Catégorie des traces </a:t>
              </a:r>
            </a:p>
            <a:p>
              <a:pPr algn="ctr"/>
              <a:r>
                <a:rPr lang="fr-FR" dirty="0"/>
                <a:t>Tous les objets pouvant être reconstruits avec </a:t>
              </a:r>
              <a:r>
                <a:rPr lang="fr-FR" b="1" dirty="0"/>
                <a:t>le trajectographe </a:t>
              </a:r>
              <a:r>
                <a:rPr lang="fr-FR" dirty="0"/>
                <a:t>et/ou </a:t>
              </a:r>
              <a:r>
                <a:rPr lang="fr-FR" b="1" dirty="0"/>
                <a:t>chambre à muons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3729319" y="1563086"/>
            <a:ext cx="5090832" cy="3595169"/>
            <a:chOff x="3729319" y="1563086"/>
            <a:chExt cx="5090832" cy="3595169"/>
          </a:xfrm>
        </p:grpSpPr>
        <p:sp>
          <p:nvSpPr>
            <p:cNvPr id="15" name="Flèche vers le bas 14"/>
            <p:cNvSpPr/>
            <p:nvPr/>
          </p:nvSpPr>
          <p:spPr>
            <a:xfrm rot="2386925">
              <a:off x="4966168" y="2283683"/>
              <a:ext cx="116010" cy="2874572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729319" y="1563086"/>
              <a:ext cx="509083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FF0000"/>
                  </a:solidFill>
                </a:rPr>
                <a:t>Catégorie des objets calorimétriques </a:t>
              </a:r>
            </a:p>
            <a:p>
              <a:pPr algn="ctr"/>
              <a:r>
                <a:rPr lang="fr-FR" dirty="0"/>
                <a:t>Tous les objets pouvant être reconstruits avec le </a:t>
              </a:r>
              <a:r>
                <a:rPr lang="fr-FR" b="1" dirty="0"/>
                <a:t>calorimètre électromagnétique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49622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233329" y="188802"/>
            <a:ext cx="867734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Je veux plus d’information sur les particules détectées !!!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16</a:t>
            </a:fld>
            <a:endParaRPr lang="en-GB" sz="140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11035" r="47345" b="53664"/>
          <a:stretch/>
        </p:blipFill>
        <p:spPr bwMode="auto">
          <a:xfrm>
            <a:off x="1221828" y="3831765"/>
            <a:ext cx="6700344" cy="30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e 17"/>
          <p:cNvGrpSpPr/>
          <p:nvPr/>
        </p:nvGrpSpPr>
        <p:grpSpPr>
          <a:xfrm>
            <a:off x="76029" y="1521490"/>
            <a:ext cx="3294700" cy="3823392"/>
            <a:chOff x="76029" y="1521490"/>
            <a:chExt cx="3294700" cy="3823392"/>
          </a:xfrm>
        </p:grpSpPr>
        <p:sp>
          <p:nvSpPr>
            <p:cNvPr id="13" name="ZoneTexte 12"/>
            <p:cNvSpPr txBox="1"/>
            <p:nvPr/>
          </p:nvSpPr>
          <p:spPr>
            <a:xfrm>
              <a:off x="76029" y="1521490"/>
              <a:ext cx="27704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/>
                <a:t>Signe de la charge électrique</a:t>
              </a:r>
              <a:endParaRPr lang="fr-FR" b="1" dirty="0"/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  <p:cxnSp>
          <p:nvCxnSpPr>
            <p:cNvPr id="7" name="Connecteur droit avec flèche 6"/>
            <p:cNvCxnSpPr/>
            <p:nvPr/>
          </p:nvCxnSpPr>
          <p:spPr>
            <a:xfrm>
              <a:off x="1221828" y="2629486"/>
              <a:ext cx="2148901" cy="271539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/>
          <p:cNvGrpSpPr/>
          <p:nvPr/>
        </p:nvGrpSpPr>
        <p:grpSpPr>
          <a:xfrm>
            <a:off x="2919532" y="1521490"/>
            <a:ext cx="2821962" cy="3823392"/>
            <a:chOff x="2919532" y="1521490"/>
            <a:chExt cx="2821962" cy="3823392"/>
          </a:xfrm>
        </p:grpSpPr>
        <p:sp>
          <p:nvSpPr>
            <p:cNvPr id="11" name="ZoneTexte 10"/>
            <p:cNvSpPr txBox="1"/>
            <p:nvPr/>
          </p:nvSpPr>
          <p:spPr>
            <a:xfrm>
              <a:off x="2919532" y="1521490"/>
              <a:ext cx="282196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/>
                <a:t>Informations liées à l’énergie </a:t>
              </a:r>
              <a:endParaRPr lang="fr-FR" b="1" dirty="0"/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>
              <a:off x="4177553" y="2629486"/>
              <a:ext cx="394447" cy="271539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/>
          <p:cNvGrpSpPr/>
          <p:nvPr/>
        </p:nvGrpSpPr>
        <p:grpSpPr>
          <a:xfrm>
            <a:off x="5814560" y="1521490"/>
            <a:ext cx="3253412" cy="3823392"/>
            <a:chOff x="5814560" y="1521490"/>
            <a:chExt cx="3253412" cy="3823392"/>
          </a:xfrm>
        </p:grpSpPr>
        <p:sp>
          <p:nvSpPr>
            <p:cNvPr id="12" name="ZoneTexte 11"/>
            <p:cNvSpPr txBox="1"/>
            <p:nvPr/>
          </p:nvSpPr>
          <p:spPr>
            <a:xfrm>
              <a:off x="5814560" y="1521490"/>
              <a:ext cx="32534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/>
                <a:t>Informations liées à la direction de la trace</a:t>
              </a:r>
              <a:endParaRPr lang="fr-FR" b="1" dirty="0"/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H="1">
              <a:off x="6873301" y="2629486"/>
              <a:ext cx="423970" cy="271539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2656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74136" y="248195"/>
            <a:ext cx="7195729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Que voyez-vous sur ce premier événement ?</a:t>
            </a:r>
            <a:endParaRPr lang="de-DE" sz="3600" b="1" dirty="0">
              <a:solidFill>
                <a:srgbClr val="003478"/>
              </a:solidFill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5588643C-3975-801F-843E-22206781B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6"/>
          <a:stretch>
            <a:fillRect/>
          </a:stretch>
        </p:blipFill>
        <p:spPr bwMode="auto">
          <a:xfrm>
            <a:off x="4903765" y="4648318"/>
            <a:ext cx="1419395" cy="195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id="{C2865600-3346-ABAD-B5CE-8D35DDB8C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160" y="5424019"/>
            <a:ext cx="22696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2000" b="1" dirty="0"/>
              <a:t>Besoin d’aide ?</a:t>
            </a:r>
          </a:p>
          <a:p>
            <a:r>
              <a:rPr lang="fr-FR" dirty="0"/>
              <a:t>Appelez un GE </a:t>
            </a:r>
            <a:br>
              <a:rPr lang="fr-FR" dirty="0"/>
            </a:br>
            <a:r>
              <a:rPr lang="fr-FR" dirty="0"/>
              <a:t>(Gentil Encadrant)</a:t>
            </a:r>
          </a:p>
        </p:txBody>
      </p:sp>
    </p:spTree>
    <p:extLst>
      <p:ext uri="{BB962C8B-B14F-4D97-AF65-F5344CB8AC3E}">
        <p14:creationId xmlns:p14="http://schemas.microsoft.com/office/powerpoint/2010/main" val="206625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77458" y="2985871"/>
            <a:ext cx="4545204" cy="3077107"/>
            <a:chOff x="389403" y="3254246"/>
            <a:chExt cx="4032347" cy="2729902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47" b="-624"/>
            <a:stretch/>
          </p:blipFill>
          <p:spPr bwMode="auto">
            <a:xfrm>
              <a:off x="389403" y="3674544"/>
              <a:ext cx="4032347" cy="2309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2034478" y="5437083"/>
              <a:ext cx="1320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/>
                <a:t>LHC</a:t>
              </a:r>
            </a:p>
          </p:txBody>
        </p:sp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594" y="3562003"/>
              <a:ext cx="2066279" cy="1036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12"/>
            <p:cNvSpPr txBox="1">
              <a:spLocks noChangeArrowheads="1"/>
            </p:cNvSpPr>
            <p:nvPr/>
          </p:nvSpPr>
          <p:spPr bwMode="auto">
            <a:xfrm>
              <a:off x="1370952" y="3254246"/>
              <a:ext cx="1320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/>
                <a:t>ATLAS</a:t>
              </a: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2319829" y="1043500"/>
            <a:ext cx="2645180" cy="1262019"/>
            <a:chOff x="2319829" y="1043500"/>
            <a:chExt cx="2645180" cy="1262019"/>
          </a:xfrm>
        </p:grpSpPr>
        <p:pic>
          <p:nvPicPr>
            <p:cNvPr id="11" name="Picture 2" descr="http://static.guim.co.uk/sys-images/Guardian/Pix/pictures/2008/06/24/computers.article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98"/>
            <a:stretch/>
          </p:blipFill>
          <p:spPr bwMode="auto">
            <a:xfrm>
              <a:off x="2450060" y="1043500"/>
              <a:ext cx="2384718" cy="126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2319829" y="1051351"/>
              <a:ext cx="26451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/>
                <a:t>Centre </a:t>
              </a:r>
              <a:r>
                <a:rPr lang="en-US" b="1" dirty="0" err="1"/>
                <a:t>informatique</a:t>
              </a:r>
              <a:endParaRPr lang="en-US" b="1" dirty="0"/>
            </a:p>
          </p:txBody>
        </p:sp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-323850" y="165716"/>
            <a:ext cx="9791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3600" b="1" dirty="0">
                <a:solidFill>
                  <a:srgbClr val="003478"/>
                </a:solidFill>
              </a:rPr>
              <a:t>Des données à analyser ?</a:t>
            </a:r>
            <a:endParaRPr lang="de-DE" sz="3600" b="1" dirty="0">
              <a:solidFill>
                <a:srgbClr val="003478"/>
              </a:solidFill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177458" y="1257339"/>
            <a:ext cx="2902844" cy="2884971"/>
            <a:chOff x="177458" y="1257339"/>
            <a:chExt cx="2902844" cy="2884971"/>
          </a:xfrm>
        </p:grpSpPr>
        <p:sp>
          <p:nvSpPr>
            <p:cNvPr id="16" name="Flèche en arc 15"/>
            <p:cNvSpPr/>
            <p:nvPr/>
          </p:nvSpPr>
          <p:spPr>
            <a:xfrm rot="16897662">
              <a:off x="1140715" y="2202722"/>
              <a:ext cx="1975566" cy="190360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360919"/>
                <a:gd name="adj5" fmla="val 125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177458" y="1257339"/>
              <a:ext cx="1794381" cy="1490394"/>
              <a:chOff x="177458" y="1257339"/>
              <a:chExt cx="1794381" cy="1490394"/>
            </a:xfrm>
          </p:grpSpPr>
          <p:pic>
            <p:nvPicPr>
              <p:cNvPr id="15" name="Picture 4" descr="http://www.micello.com/sites/default/files/imagecache/full_size/wysiwyg_imageupload/112/dataprocessing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" t="17073" r="55245"/>
              <a:stretch/>
            </p:blipFill>
            <p:spPr bwMode="auto">
              <a:xfrm>
                <a:off x="849745" y="1903670"/>
                <a:ext cx="1122094" cy="844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12"/>
              <p:cNvSpPr txBox="1">
                <a:spLocks noChangeArrowheads="1"/>
              </p:cNvSpPr>
              <p:nvPr/>
            </p:nvSpPr>
            <p:spPr bwMode="auto">
              <a:xfrm>
                <a:off x="177458" y="1257339"/>
                <a:ext cx="107377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b="1" dirty="0">
                    <a:solidFill>
                      <a:srgbClr val="FF0000"/>
                    </a:solidFill>
                  </a:rPr>
                  <a:t>des 0 et des 1</a:t>
                </a:r>
              </a:p>
            </p:txBody>
          </p:sp>
        </p:grpSp>
      </p:grpSp>
      <p:grpSp>
        <p:nvGrpSpPr>
          <p:cNvPr id="6" name="Groupe 5"/>
          <p:cNvGrpSpPr/>
          <p:nvPr/>
        </p:nvGrpSpPr>
        <p:grpSpPr>
          <a:xfrm>
            <a:off x="4509540" y="996818"/>
            <a:ext cx="4612852" cy="2474205"/>
            <a:chOff x="4509540" y="996818"/>
            <a:chExt cx="4612852" cy="2474205"/>
          </a:xfrm>
        </p:grpSpPr>
        <p:sp>
          <p:nvSpPr>
            <p:cNvPr id="13" name="Flèche en arc 12"/>
            <p:cNvSpPr/>
            <p:nvPr/>
          </p:nvSpPr>
          <p:spPr>
            <a:xfrm rot="19213332">
              <a:off x="4509540" y="1455182"/>
              <a:ext cx="1975566" cy="190360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360919"/>
                <a:gd name="adj5" fmla="val 125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5454677" y="2547693"/>
              <a:ext cx="366771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ctr">
                <a:defRPr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9pPr>
            </a:lstStyle>
            <a:p>
              <a:r>
                <a:rPr lang="en-US" dirty="0" err="1">
                  <a:solidFill>
                    <a:schemeClr val="tx1"/>
                  </a:solidFill>
                </a:rPr>
                <a:t>Données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analysables</a:t>
              </a:r>
              <a:r>
                <a:rPr lang="en-US" dirty="0">
                  <a:solidFill>
                    <a:schemeClr val="tx1"/>
                  </a:solidFill>
                </a:rPr>
                <a:t> par les </a:t>
              </a:r>
              <a:r>
                <a:rPr lang="en-US" dirty="0" err="1">
                  <a:solidFill>
                    <a:schemeClr val="tx1"/>
                  </a:solidFill>
                </a:rPr>
                <a:t>physiciens</a:t>
              </a:r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i="1" dirty="0">
                  <a:sym typeface="Wingdings" panose="05000000000000000000" pitchFamily="2" charset="2"/>
                </a:rPr>
                <a:t> </a:t>
              </a:r>
              <a:r>
                <a:rPr lang="en-US" i="1" dirty="0" err="1">
                  <a:sym typeface="Wingdings" panose="05000000000000000000" pitchFamily="2" charset="2"/>
                </a:rPr>
                <a:t>Étude</a:t>
              </a:r>
              <a:r>
                <a:rPr lang="en-US" i="1" dirty="0">
                  <a:sym typeface="Wingdings" panose="05000000000000000000" pitchFamily="2" charset="2"/>
                </a:rPr>
                <a:t> quantitative</a:t>
              </a:r>
              <a:endParaRPr lang="en-US" i="1" dirty="0"/>
            </a:p>
          </p:txBody>
        </p:sp>
        <p:pic>
          <p:nvPicPr>
            <p:cNvPr id="4098" name="Picture 2" descr="Afficher l'image d'origine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135"/>
            <a:stretch/>
          </p:blipFill>
          <p:spPr bwMode="auto">
            <a:xfrm>
              <a:off x="6255287" y="996818"/>
              <a:ext cx="2066498" cy="1493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e 22"/>
          <p:cNvGrpSpPr/>
          <p:nvPr/>
        </p:nvGrpSpPr>
        <p:grpSpPr>
          <a:xfrm>
            <a:off x="5074377" y="2868001"/>
            <a:ext cx="3780614" cy="3766602"/>
            <a:chOff x="5074377" y="2868001"/>
            <a:chExt cx="3780614" cy="3766602"/>
          </a:xfrm>
        </p:grpSpPr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7083293" y="4880277"/>
              <a:ext cx="1771698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 err="1"/>
                <a:t>Données</a:t>
              </a:r>
              <a:r>
                <a:rPr lang="en-US" b="1" dirty="0"/>
                <a:t> </a:t>
              </a:r>
              <a:r>
                <a:rPr lang="en-US" b="1" dirty="0" err="1"/>
                <a:t>analysables</a:t>
              </a:r>
              <a:r>
                <a:rPr lang="en-US" b="1" dirty="0"/>
                <a:t> par des </a:t>
              </a:r>
              <a:r>
                <a:rPr lang="en-US" b="1" dirty="0" err="1"/>
                <a:t>lycéens</a:t>
              </a:r>
              <a:endParaRPr lang="en-US" b="1" dirty="0"/>
            </a:p>
            <a:p>
              <a:pPr algn="ctr" eaLnBrk="1" hangingPunct="1"/>
              <a:r>
                <a:rPr lang="en-US" b="1" i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 </a:t>
              </a:r>
              <a:r>
                <a:rPr lang="en-US" b="1" i="1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Étude</a:t>
              </a:r>
              <a:r>
                <a:rPr lang="en-US" b="1" i="1" dirty="0">
                  <a:solidFill>
                    <a:srgbClr val="FF0000"/>
                  </a:solidFill>
                  <a:sym typeface="Wingdings" panose="05000000000000000000" pitchFamily="2" charset="2"/>
                </a:rPr>
                <a:t> qualitative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556" b="9523"/>
            <a:stretch/>
          </p:blipFill>
          <p:spPr bwMode="auto">
            <a:xfrm>
              <a:off x="5074377" y="4031346"/>
              <a:ext cx="2008916" cy="20865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9" name="Flèche en arc 18"/>
            <p:cNvSpPr/>
            <p:nvPr/>
          </p:nvSpPr>
          <p:spPr>
            <a:xfrm rot="4324067">
              <a:off x="6300750" y="2903979"/>
              <a:ext cx="1975566" cy="190360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360919"/>
                <a:gd name="adj5" fmla="val 125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72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88" y="2199205"/>
            <a:ext cx="6851674" cy="385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-361950" y="206071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Prise en main du programme de visualisation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3</a:t>
            </a:fld>
            <a:endParaRPr lang="en-GB" sz="1400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98479" y="1383156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257256" y="6180822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longitudinale du détecteur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923740" y="1383156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Numéros d’identification de l’événement en cours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5481716" y="6247661"/>
            <a:ext cx="3338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Liste des objets reconstruits</a:t>
            </a:r>
          </a:p>
        </p:txBody>
      </p:sp>
      <p:cxnSp>
        <p:nvCxnSpPr>
          <p:cNvPr id="3" name="Connecteur droit 2"/>
          <p:cNvCxnSpPr/>
          <p:nvPr/>
        </p:nvCxnSpPr>
        <p:spPr>
          <a:xfrm flipV="1">
            <a:off x="1969120" y="5565228"/>
            <a:ext cx="463501" cy="67431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21" idx="0"/>
          </p:cNvCxnSpPr>
          <p:nvPr/>
        </p:nvCxnSpPr>
        <p:spPr>
          <a:xfrm flipH="1" flipV="1">
            <a:off x="6639957" y="5565229"/>
            <a:ext cx="510976" cy="68243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4089014" y="1972826"/>
            <a:ext cx="0" cy="63218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730368" y="1383156"/>
            <a:ext cx="30897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Liste des objets sélectionnés</a:t>
            </a: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6785811" y="1793401"/>
            <a:ext cx="343429" cy="107592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27" name="Connecteur droit 26"/>
          <p:cNvCxnSpPr/>
          <p:nvPr/>
        </p:nvCxnSpPr>
        <p:spPr>
          <a:xfrm>
            <a:off x="1389062" y="2032998"/>
            <a:ext cx="261058" cy="57201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908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4</a:t>
            </a:fld>
            <a:endParaRPr lang="en-GB" sz="1400"/>
          </a:p>
        </p:txBody>
      </p:sp>
      <p:sp>
        <p:nvSpPr>
          <p:cNvPr id="3" name="ZoneTexte 2"/>
          <p:cNvSpPr txBox="1"/>
          <p:nvPr/>
        </p:nvSpPr>
        <p:spPr>
          <a:xfrm>
            <a:off x="606973" y="1686908"/>
            <a:ext cx="79300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Première partie : </a:t>
            </a:r>
          </a:p>
          <a:p>
            <a:endParaRPr lang="fr-FR" dirty="0"/>
          </a:p>
          <a:p>
            <a:r>
              <a:rPr lang="fr-FR" sz="4000" dirty="0"/>
              <a:t>Comment voir le détecteur en 3D ?</a:t>
            </a:r>
          </a:p>
          <a:p>
            <a:endParaRPr lang="fr-FR" dirty="0"/>
          </a:p>
          <a:p>
            <a:pPr algn="r"/>
            <a:r>
              <a:rPr lang="fr-FR" sz="3200" i="1" dirty="0"/>
              <a:t>(sans lunette 3D)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903" y="4047296"/>
            <a:ext cx="2772124" cy="184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344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-361950" y="206071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Visualisation du détecteur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5</a:t>
            </a:fld>
            <a:endParaRPr lang="en-GB" sz="1400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7539466" y="1692313"/>
            <a:ext cx="14347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en 3D du détecteur</a:t>
            </a:r>
          </a:p>
        </p:txBody>
      </p:sp>
      <p:pic>
        <p:nvPicPr>
          <p:cNvPr id="17" name="Picture 4" descr="http://pprc.qmul.ac.uk/sites/default/files/Atlas_Gold_displa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8" b="17517"/>
          <a:stretch/>
        </p:blipFill>
        <p:spPr bwMode="auto">
          <a:xfrm>
            <a:off x="3156633" y="1267097"/>
            <a:ext cx="4204435" cy="214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e 14"/>
          <p:cNvGrpSpPr/>
          <p:nvPr/>
        </p:nvGrpSpPr>
        <p:grpSpPr>
          <a:xfrm>
            <a:off x="3426520" y="1294243"/>
            <a:ext cx="3919151" cy="2232728"/>
            <a:chOff x="2220686" y="2399212"/>
            <a:chExt cx="5029200" cy="2865119"/>
          </a:xfrm>
        </p:grpSpPr>
        <p:sp>
          <p:nvSpPr>
            <p:cNvPr id="5" name="Ellipse 4"/>
            <p:cNvSpPr/>
            <p:nvPr/>
          </p:nvSpPr>
          <p:spPr>
            <a:xfrm>
              <a:off x="2220686" y="2651759"/>
              <a:ext cx="953589" cy="261257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082938" y="2399212"/>
              <a:ext cx="1166948" cy="237744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" name="Connecteur droit 6"/>
            <p:cNvCxnSpPr>
              <a:stCxn id="5" idx="0"/>
              <a:endCxn id="14" idx="0"/>
            </p:cNvCxnSpPr>
            <p:nvPr/>
          </p:nvCxnSpPr>
          <p:spPr>
            <a:xfrm flipV="1">
              <a:off x="2697481" y="2399212"/>
              <a:ext cx="3968931" cy="252547"/>
            </a:xfrm>
            <a:prstGeom prst="lin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Connecteur droit 8"/>
            <p:cNvCxnSpPr>
              <a:stCxn id="5" idx="4"/>
              <a:endCxn id="14" idx="4"/>
            </p:cNvCxnSpPr>
            <p:nvPr/>
          </p:nvCxnSpPr>
          <p:spPr>
            <a:xfrm flipV="1">
              <a:off x="2697481" y="4776652"/>
              <a:ext cx="3968931" cy="487679"/>
            </a:xfrm>
            <a:prstGeom prst="lin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026" name="Picture 2" descr="http://www.lyceedeck.fr/PSD/cours/ADCS_VISION/oeil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86001"/>
            <a:ext cx="680700" cy="44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783770" y="3586427"/>
            <a:ext cx="2325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pic>
        <p:nvPicPr>
          <p:cNvPr id="30" name="Picture 2" descr="http://www.lyceedeck.fr/PSD/cours/ADCS_VISION/oeil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9749">
            <a:off x="7880117" y="6193843"/>
            <a:ext cx="738875" cy="48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cteur droit 20"/>
          <p:cNvCxnSpPr/>
          <p:nvPr/>
        </p:nvCxnSpPr>
        <p:spPr>
          <a:xfrm>
            <a:off x="757646" y="2481944"/>
            <a:ext cx="2547257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5930539" y="3461657"/>
            <a:ext cx="2020389" cy="272578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5258850" y="5991007"/>
            <a:ext cx="2325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longitudinale du détecteur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2646" r="64291" b="35557"/>
          <a:stretch/>
        </p:blipFill>
        <p:spPr bwMode="auto">
          <a:xfrm>
            <a:off x="927111" y="1480515"/>
            <a:ext cx="2038505" cy="205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9" t="62414" r="46026" b="10000"/>
          <a:stretch/>
        </p:blipFill>
        <p:spPr bwMode="auto">
          <a:xfrm>
            <a:off x="4593677" y="3711349"/>
            <a:ext cx="4111408" cy="222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02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2646" r="64291" b="35557"/>
          <a:stretch/>
        </p:blipFill>
        <p:spPr bwMode="auto">
          <a:xfrm>
            <a:off x="3360414" y="902058"/>
            <a:ext cx="5154323" cy="52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Les éléments de détection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6</a:t>
            </a:fld>
            <a:endParaRPr lang="en-GB" sz="1400"/>
          </a:p>
        </p:txBody>
      </p:sp>
      <p:grpSp>
        <p:nvGrpSpPr>
          <p:cNvPr id="8" name="Groupe 7"/>
          <p:cNvGrpSpPr/>
          <p:nvPr/>
        </p:nvGrpSpPr>
        <p:grpSpPr>
          <a:xfrm>
            <a:off x="597875" y="1147690"/>
            <a:ext cx="3386296" cy="968493"/>
            <a:chOff x="597875" y="1147690"/>
            <a:chExt cx="3386296" cy="968493"/>
          </a:xfrm>
        </p:grpSpPr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597875" y="1147690"/>
              <a:ext cx="17162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Détecteur de muons</a:t>
              </a:r>
            </a:p>
          </p:txBody>
        </p:sp>
        <p:cxnSp>
          <p:nvCxnSpPr>
            <p:cNvPr id="3" name="Connecteur droit 2"/>
            <p:cNvCxnSpPr/>
            <p:nvPr/>
          </p:nvCxnSpPr>
          <p:spPr>
            <a:xfrm>
              <a:off x="2067951" y="1533378"/>
              <a:ext cx="1916220" cy="58280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/>
        </p:nvGrpSpPr>
        <p:grpSpPr>
          <a:xfrm>
            <a:off x="597875" y="2433208"/>
            <a:ext cx="4052502" cy="646331"/>
            <a:chOff x="597875" y="2433208"/>
            <a:chExt cx="4052502" cy="646331"/>
          </a:xfrm>
        </p:grpSpPr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597875" y="2433208"/>
              <a:ext cx="17162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Calorimètre hadronique</a:t>
              </a:r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2095081" y="2694968"/>
              <a:ext cx="2555296" cy="3617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9"/>
          <p:cNvGrpSpPr/>
          <p:nvPr/>
        </p:nvGrpSpPr>
        <p:grpSpPr>
          <a:xfrm>
            <a:off x="597875" y="3579223"/>
            <a:ext cx="4561954" cy="785834"/>
            <a:chOff x="597875" y="3579223"/>
            <a:chExt cx="4561954" cy="785834"/>
          </a:xfrm>
        </p:grpSpPr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597875" y="3718726"/>
              <a:ext cx="215470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Calorimètre électromagnétique</a:t>
              </a:r>
            </a:p>
          </p:txBody>
        </p:sp>
        <p:cxnSp>
          <p:nvCxnSpPr>
            <p:cNvPr id="35" name="Connecteur droit 34"/>
            <p:cNvCxnSpPr/>
            <p:nvPr/>
          </p:nvCxnSpPr>
          <p:spPr>
            <a:xfrm flipV="1">
              <a:off x="2711380" y="3579223"/>
              <a:ext cx="2448449" cy="50375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10"/>
          <p:cNvGrpSpPr/>
          <p:nvPr/>
        </p:nvGrpSpPr>
        <p:grpSpPr>
          <a:xfrm>
            <a:off x="597875" y="3831102"/>
            <a:ext cx="4731771" cy="1542474"/>
            <a:chOff x="597875" y="3831102"/>
            <a:chExt cx="4731771" cy="1542474"/>
          </a:xfrm>
        </p:grpSpPr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597875" y="5004244"/>
              <a:ext cx="21547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/>
                <a:t>Aimant</a:t>
              </a:r>
            </a:p>
          </p:txBody>
        </p:sp>
        <p:cxnSp>
          <p:nvCxnSpPr>
            <p:cNvPr id="36" name="Connecteur droit 35"/>
            <p:cNvCxnSpPr/>
            <p:nvPr/>
          </p:nvCxnSpPr>
          <p:spPr>
            <a:xfrm flipV="1">
              <a:off x="1589649" y="3831102"/>
              <a:ext cx="3739997" cy="1359878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/>
          <p:cNvGrpSpPr/>
          <p:nvPr/>
        </p:nvGrpSpPr>
        <p:grpSpPr>
          <a:xfrm>
            <a:off x="597875" y="3718726"/>
            <a:ext cx="5188070" cy="2663370"/>
            <a:chOff x="597875" y="3866606"/>
            <a:chExt cx="5006091" cy="2515490"/>
          </a:xfrm>
        </p:grpSpPr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597875" y="6012764"/>
              <a:ext cx="21547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/>
                <a:t>Trajectographe</a:t>
              </a:r>
            </a:p>
          </p:txBody>
        </p:sp>
        <p:cxnSp>
          <p:nvCxnSpPr>
            <p:cNvPr id="38" name="Connecteur droit 37"/>
            <p:cNvCxnSpPr/>
            <p:nvPr/>
          </p:nvCxnSpPr>
          <p:spPr>
            <a:xfrm flipV="1">
              <a:off x="2194560" y="3866606"/>
              <a:ext cx="3409406" cy="2309112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</p:spTree>
    <p:extLst>
      <p:ext uri="{BB962C8B-B14F-4D97-AF65-F5344CB8AC3E}">
        <p14:creationId xmlns:p14="http://schemas.microsoft.com/office/powerpoint/2010/main" val="64383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Naviguer dans le détecteur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7</a:t>
            </a:fld>
            <a:endParaRPr lang="en-GB" sz="1400"/>
          </a:p>
        </p:txBody>
      </p:sp>
      <p:sp>
        <p:nvSpPr>
          <p:cNvPr id="2" name="ZoneTexte 1"/>
          <p:cNvSpPr txBox="1"/>
          <p:nvPr/>
        </p:nvSpPr>
        <p:spPr>
          <a:xfrm>
            <a:off x="117566" y="1040004"/>
            <a:ext cx="317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Possibilité de zoomer </a:t>
            </a:r>
          </a:p>
        </p:txBody>
      </p:sp>
      <p:sp>
        <p:nvSpPr>
          <p:cNvPr id="5" name="AutoShape 5" descr="data:image/jpeg;base64,/9j/4AAQSkZJRgABAQAAAQABAAD/2wCEAAkGBg8PEBAPDxEQDRAQEBAODg8ODxIQDQ0QExAVFRQQEhIXGyYfFxkjGRISHy8gLyc1LCwsFR4xNzAqNTIrLysBCQoKDgwOGg8PGjQkHyU1NSkrLiwsLyw0LyksLTQsLDAvNCwsKSwsKSwpLCwsLCwsLCwpLCwpKSwsLCkpLCksLP/AABEIAOEA4QMBIgACEQEDEQH/xAAbAAEAAgMBAQAAAAAAAAAAAAAABQYCBAcDAf/EAEoQAAEDAgEFDAYGCAUFAQAAAAEAAgMEERIFBgchMRMVFiJBUVNhcXKRshQyMzRSoRcjNXOB8CVCgoOiscHRJDZitNJUkpSz05P/xAAaAQEAAgMBAAAAAAAAAAAAAAAAAwQCBQYB/8QALxEAAgECAwYFBAIDAAAAAAAAAAECAxEEEjIhMTNRUnEFExRBgRUisfAjQmGCof/aAAwDAQACEQMRAD8A7iiIgCIiAIiIAiIgCIiAIi855gxrnu1BoJKAxqqxkTS6RwaBz8vUFW6vPtjTaNheOdxwqGnmmyhUYWkhvJ8LG/3VmoM3aaEDih7uVzuX8EBGsz+164hbqcb/AMlP5My7DUeo6zvhdqcvKfJNM8WdG23+mwPyVUyzkR9I4SwuJZfk2sP9kB0BFF5vZX9JiBPrt1P/ALqUQBERAEREAREQBERAEREAREQBERAEREAURlTOmlpiWySAvH6jdbl454ZbNJTlzdT38Rh5ucqk5t5rGsvPUPcGEm1jxnnnKp168oy8umrskjBNXZZ/pIo+aTwCfSRR80ngFhwIovhcnAii+EqLNieaMrQM/pIo+aTwCfSRR80ngFhwIovhK+8CKL4XJmxPNC0DL6SKPmk8AtLK+e0FTE6KLGHOIvcWFrra4E0PMfFaWV81qaGF0kPri2q+0LOnKvmWa1jxqFthvZpQBsJf+s8kHsGxRWducL2uMbSWsbqNtrit7NarBi3O+tpJ8VHZz5Ec9xe0EtO221pCuTzZXl3+xErX2kRkfOKVjwWud1gm4cF0N72zwkH1Xs/oueZKzeeX6getx2AK9SyCGK51BrbfJR0PMyfybzKVr/aVvIeXWUUjzJiwm7eL1HUpv6SKPmk8AoHIeSY6uR+7eoONt2m+xTfAqh5vmoq0qyl9lrGUVG20z+kij5pPAJ9JFHzSeAWPAii+Er5wIovhKhzYnmjK0DP6SKPmk8An0kUfNJ4BYcCKL4SnAii+EpmxPNC0Deoc+qKU2x7mdgx6rqfY8OAIIIOsEbCqFlfMGEsLqdzmvAuGu9U2Xno+y9I2Q0kpJGvADtaRtHYsqeInGahVW/c0eOCavE6GiIr5EEREAREQBERAEREBR9KXsYO+/wAq2c3JbUsQ/wBIWtpS9jB33+VYZCltTxd0LUVJZcRL4LEVeCJOXLsDCWukDSNoKw4R03StVbyVkmKryhKyYEtwk6jbWrV9H1D8Dv8AvWdPzaivG1jx5VsZ48IqfXaQG2uw2qEq8vzzOwxXYNgtt/EryziyNT00rY4GkG3Gub6yt+ggbE0AbTrJV2lTaV57yKUl7GgKKrOsud/3IcnVR1EkjtUxuqbqrBgRNFk+oieHtHaL7QrOyqBAxCxUduqbogJLdmDZrULlqOeY4WizB81vUwxOA5BrKkrDmQFNZkqpb6t29hss976v4neKsodjk1eq35rGvnAs0figK6zKVXTnjEkcztYUzS5zRObd53M8oK83kOBDtYKrtVRMbKGPF4y4E9iiqU8y+3eZJ23lr4R03StThFTdK1ekeYNA4BwY6xAI4/OoTPLNOlpafdImuDsbRrdcWVCca0IuTtsJk4t2LGyqDhcG4I1HnVLyAf0t+8d5Cp3Jc31MfdUBm4f0qPvHeQqvKeaUO6M0rJnVURFuyqEREAREQBERAEREBR9KXsYO+/yrRyPJ9TH2Bb2lL2UHff5VEZKk+qZ2BaLFO1dlunpNrM83ylJ3HLoq5xmWf0jJ3HLo6v4HhfJDV1HOs4z/AI5/a3+S991WvnJIG1z3HWAWkjn1LLf2Ho1fIT23VN1Xjv7D0ab+w9GgPbdU3VeO/sPRr7v7D0aAm6CPC252nWsqypwN6zqCh+FDPhKxfnHG612E22ICYg+rjudu09qi5KjESTyrB+crHCxYSF5b+w9GgPbdVGZXdctW7v7D0aj8qVrJbFrcNtqA6bQeyj7jPKFXNI3uf7xqsdB7KPuM8oVc0je5/vGqvieFLsZw1Ih8ny/VM7qi82T+lG/eO8hW1QyfVs7q081j+k2d93kK0dOV5x7ottbGdYREXRlIIiIAiIgCIiAIiICkaUvZQd9/lCgMnP8Aq2din9KPsoO+/wAoVaoHfVt7Fz2OdqzLlLSSeZB/SEnccukrmuYp/wAe/uFdKWywHCIK2o0KnIdPI4vfGHOO0nlXnwbpeib81Jor5ERnBul6JvzTg3S9E35qTRARnBul6JvzTg3S9E35qTRARnBul6JvzTg3S9E35qTRARnBul6JvzTg3S9E35qTRARnBul6JvzTg1S9E35qTRAYsYGgAagBYDmAVX0je5/vGq1KraRvc/22qDE8KXYzhqRVKN/1bOxeWaf2lH33eUr5Su4jexM0ftGPvu8pXPUHepHui5PSzrSIi6goBERAEREAREQBERAUjSj7KDvv8qq1EeI3sVp0o+yg77/KqnRniN7FzniHGf77F2jpJjMP35/cculrmeYXvz+45dMW08P4JXragovOTOKLJ8BqZg9zA5rA2IAvc5xsALkDxPIpRUjTD9mH7+DzFbKnFSkkyCbtFstGQssx1tPFUxBzWSgkNkAD2lri1zXAEi4LSNRsovLmfVNRVUFHK2Z0k+5kOja0xxiSQsaXEuB1kHYDsXhov+yqX9//ALmVUrSb9tUXcov95IpYU06jj3I5TagpHSc4M6KXJ7A+pkwYr7mwAulkta+Fo22uLnYLqt0GmHJ0rwxzamnvYB8sbCy5IFjub3Ebb3tbVtVW00RvFZTvc15i9HDW3LhG54leXsBGx2EsvbXa3MpzILc3spthhbBFBOGgiDjxTNILnOayVtt1AIcTYnURcDYslTioKTu78vY8c5OTii3Zw52UmT9zNU5zN1LwzDG+S+C174QbesFD/SzkrpZf/Gm/4qu6cfVou9UeWJeeTMqZr7lC2aKLddzjErnUc9t0wgPLn4LWvfXe3Kkaccik032EpyzNJr5LxW59UMNPBVvkduNQSIXNie4uIBJBaBcWwnbzKMOlrJPSy/8AjTf8VB6YqWOKjoY4mtjjZOWsYwAMa3cX6gAoms3g3qZ7D070WG/o/vXpO5tvj6sd8V+S/LZIU4OKbvtPJTkm1s2HV8k5Ygq4hNTyNljJLcTdocNrXA6weo863VzLQjHLuVU8uO4mRjWMtqEobd7gewxi3UumqGpHJJxJYSzRTCq2kb3P9tqtKqukb3P9tqqYnhS7E0NSKVTO4jexemaH2jH3neUrwpzxG9i98z/tGPvO8pXN4Z/yruvyXZ6TraIi6s14REQBERAEREAREQFI0o+yg77/ACqo0nqN7FbtKPsoO+/yqoUnqN7FzfiPFf77F2hpJrMH35/ccumLmeYPvz+45dMW18P4JXragqTpejJyY+wJwzQOdYeq3Ha55hcjxV2XjW0bJo3wytxxyMdG9puMTXCxFxrGorYwllkmQSWZNFH0UZxQOoG073xxSU73tLXPAc5kj3Pa+xttLnDVf1fwVRzzyvHWZap/R/rRFJS0+JnGEj2VBe8sttAxkfsHkU/lLQhC95dDVOiYS47nLAJsNzqDXB7dQGrXc9ans0NGtNk5+7Fxqp8Ia172NayL4jEzXhJ2XJJtqvrN7WenFuae1+xBlm0otEllaqybVOkyfVPhe9gZI+GUljgCLtexxte1xrB1X17Vx/PnN2DJ08TqOpxtfikaBKHTUrmOFnY28mvik6+Ibk7V0rPHRlBlGQziV1PMWta44RLE/DYAuYSDcNuNRG0bba4/N/Q1TU8jZaiU1eB2JsQhbFA7ULbo3E4usde2x1Ag8vlKcYbb/B7UjKWy3yV7SdVSy0OSJZhhlkie+UWIs8xwk6jrGtTuSNHmRXwwSSG73RRPkaaxwaXFgLgW4tlydSsmd2ZMOUxCJZJYRCXlu5YNeMNBviafgHiq39B1F/1FT4Qf/NFUi4JXseODzN2uYaayDS0ZBBBqDYjWCNxdYgqs5b0fxw5KgyjFJK97o6eadkjo9zayVgvudmg6nvbtJNr7Sr/lXRvFPQ01C2eRgpXYo5HMa8uve4e0Yf1XEC1ratuw2GDIkTaRtE68sTadtKcfrPYI8GvDbWQOReRrZIpRfv8A8PXSzSbZW9FWcXpVEInNDX0mGA4bASMDRgfbkNhY8lx12F0VPzM0eNyZNLM2pkmEjNzEZYGNw4g4OksTjeLOsbADG7VrVwUNTK5Nx3EsL5fuCqukb3P9tqtSqekI/wCDP3v9SqmJ4UuxNDUij0/qt7Fs5n/aMXed5CtWD1R2LZzO+0Iu87yFc1heKu6/JdqaTriIi6w14REQBERAEREAREQFI0o+yg77/KFT6U8RvYrhpR9lB33+UKm0x4o7FzfiPFf77F2jpJ3MD35/ccumLmWj/wB+f3HLpq2vh/BK9bUERQGVs/Mm0j9ynqGh+u7I2STOZY2s/c2nCeo8x5itgk3uIW0t5PooTI+emT6x2CnqGPeb2jcHRSm1rkMeASNfMvTKedlFSzxU0825zTYdzZgkcOM7C0uc1pDbuBAuRsK9yu9rDMt9yXRFD5IztoqySWGnmEskN90bge0WDsJc0uADxflFxrHOF5ZsXRMIomDOqikqnUTJmuqGhxdGA6wLTZzcdsOIWN23vbXZK7Oygp5HRTVUEMjbYmPkDXtuARcHqIP4r3K+QzIlkULT555Nke2NlZTPe42a0Stu42vYa+pTJNtfJtXjTW8Jp7j6igRn5kv/AK2m/wD2atzJmclHVOLKeohne0Yi2ORrnBt7XsOT+69cZL2PMy5kkqnpC9zP3v8AUq2Kp6Q/cz97/UqtieFLsSw1Io0B4o7Fs5nfaEXed5CtOA8Udi3MzftCLvO8hXNYbiruvyXamk64iIusNeEREAREQBERAEREBSNKPsoO+/yhUunPFCumlH2UHff5VSYDxQuc8Q4z/fYu0dJYNH3vru45dNXMdHvvru45dOW08P4JXraii6Ws4nUtI2CJ2CWqcWXa60jYm2MhFjcXu1t/9fIbFV7MrRpSzUjKqvMjN1u6Jm6bixsZIwPJ1El1idtrOGo7Vtab6IltHPrsx00JGE2BeGPBLuT2RFuW/UpLIdHT5byPT0rnui3EQxSBhY57X07Q0GzhscMLtn634rdReWkmtl3tZRazVHf4MPowycJqaSkqDE+KeKUxmRs4lEbw/CLuxNJwgXva19RUFpM+2qLuUP8AvJFXKrIUdDlmKmjJe2GsoQ17g0SHG6B5vhAH65HYp3SxUCLK1NKQXCOCllIb6zgypmcQ2+q+r5qWKamtt9hhJrK9ltp2Qrj2iD7Qq/uZP9wxdZlyjE2E1Be3cRHuxkDgY9ztixB17EW5VyTQ6/FX1Thezqd7hcW1Gdh18x1qClomS1NcTLNv/Ms/39d5XrXzsoWVGcIgkuY5ZKWN4a4tJaYGXsRsWxm3/mWf7+u8r0y5/meL7+k/9DFY/v8A6kP9fklc69E1KymkmozMyWFj5dzc50wnDRiwAG5DtRtblOsc33RFnFJNBUUksmPcGNfT4ngv3Jwc1zGjaWtIZrvq3QDULK553Zajo6OeaTX9W5jGXsZZHDC1g/Ei5tqFzyLnWhfJZvWVJxWZC2mYdWB5dx39dwGRdXHP4QqTlSeb4JWlGospXdH+TsmTmUZSmZA1scJhL6n0fE44sYBuMWoM7LrqmZ2bWSYXvqcnPbO7CYXSMqTO1gOFzm+sQCbMP4Bcu0dZmR5UMzZJZYNxjgcDEGHFjxgg4gfg+a65mfmXDkxsrY5JJjM5rnOlw3AaCGtAaAOV3issTJXau+xjQWxO3yWFVTSH7mfvB/Mq1qqaRPcz94P6rV4nhS7F2GpFAhPFHYt7M37Qi7zvKVHRHijsUhmZ9oRd53lK5vDcVd1+S7PSzrqIi6s14REQBERAEREAREQFI0o+yg77/KqPCeKFeNKPsoO+/wAoVEiOoLnPEOM/32LtHSWPR5767uOXT1zDR3747uOXT1tPD+CV62o08r5Ihq4XwTsEkbxrB2tPI5p5HDaCuXVmhqrifejq4y03BMjpKeUN1EAujDsWvFzWsNvJ11Fs4VZQ3FeUIy3nLsgaIqhlRFU1lSxxilZKWRbpI+Qxlro7zSW5Wi4w7Ba/Na89cyIsqMbd5hmiDtxkADmjEW3a9u0t4vIRzqzIvXVm3mueKnFKxxz6HspX3M1MG4Yre1nIwB1w7ccGG+w4cW3l5V0LM3M6LJkJY07pLJhM81rbo4XsA2/FaMTrDrPKVYUSdaU1ZiNOMXdFHyVo/lhytLlEzRuie6aRrA126XmxgtPIA27ddze51C2vWzp0Xy1tZJVsq2wY9zwt3Fxewsjay+MPHw3XQURVpp3v/geXG1jlo0MTPew1FeZWNvf6p5kAO0Mc+QhtyG31ci6BkbIENFTimpwWsAOtxxPe53rPceUk/hzWCkkXk6sp72exhGO45RT6FqmMcTKAj1AExwyMxWHLaXXyqx5nZi1VBUOmlrnVTHROjMREgBcXNLX8aRw1WcNn6yuiLKVaclZnipRi7oKq6RPc/wB4P6q1Kq6Rfc/3g/qqWJ4UuxPDUjnUR4o7FJZl+/xd53kKi4zqCk8yvf4e87yFc5h+LHuvyXJ6WdeREXVFAIiIAiIgCIiAIiICkaUfZQd9/lCoUR1BX3Sj7KDvv8qoDDqC53H8ZlyjpLNo698d3HLp5K5ho598d3HLpxC2fh/BIK2o+YimIpZLK+RDEUxFLJZAMRTEUslkAxFMRSyWQDEUxFLJZAMRTEUslkAxFVjSJ7n+21WeyrGkX3P9tqgxPCl2M4akc2YdQUrmV7/D3neQqHYdQUxmT7/D3neUrncPxY90XJ6WdeREXUlAIiIAiIgCIiALBz19cVpVE1kBU9Jr7xQd5/8AJUJh1K46QJsTIe87+SpjSuex3Gfx+C5S0lp0cn/GO7jl0/EOceK4TDO9hxMcWHnG1e++tR0z/FSYfGKjDLYxnTzO52/EOceKYhzjxXEN9ajpn+Kb61HTP8VY+pR6THyHzO34hzjxTEOceK4hvrUdM/xTfWo6Z/in1KPSPIfM7fiHOPFMQ5x4riG+tR0z/FN9ajpn+KfUo9I8h8zt+Ic48UxDnHiuIb61HTP8U31qOmf4p9Sj0jyHzO34hzjxTEOceK4hvrUdM/xTfWo6Z/in1KPSPIfM7fiHOPFMQ5x4riG+tR0z/FN9ajpn+KfUo9I8h8zt+Ic48VVtIrh6HtHrtXOd9ajpn+K85q2aQYXyOeNtidSwq49Tg423nsaLTuYNOoKYzLdauh7x8pUKCpTNV9quI/6j/IrX0OJHuiaelnYWyXXoCoynqLrfjdddQUD1REQBERAEREB5yKMrApVwWpPDdAUHPSBzo2uGxjji6rqqwwB41GzhtB5V1SsyeHgtcLtIsQqZlHMmQG8BxDkaTYj8VqsZhpSlnirlinNJWZA73v6vFN739XipA5rVnN/GFic2qzm/jCoenn0MlzrmaO97+rxTe9/V4rd4OVfN/GF84O1f5eE9PPoYzrmae97+rxTe9/V4rc4PVf5eF84PVX5eE9PPoYzrmam97+rxTe9/V4rb4P1X5eE4P1X5eE9PPoYzrmam97+rxTe9/V4rb4P1X5eE4P1X5eE9PPoYzrmam97+rxTe9/V4rb4P1X5eF94PVf5eE9PPoYzrmae97+rxTe9/V4rc4O1f5eF94OVf5eE9PPoYzrmaW97+rxTe9/V4reGbVXzfxhfRmxWc38YT08+hjOuZoehYdbyAOblK3s1qcuqA4DUy7j/Je0OZ1U8gPs0c5de34K35GyA2nbhbrJ9Zx2kqzhsLNzUpKyRhOorWRIUgKl4di1aenst6NtluyqZhfURAEREAREQBYuaskQGu+C6130i37L4WoCKfRLwfQqbMawMKAgXUS8zRKwGnCwNMEBXzRrE0asBpQsTSICA9EK+eiKf9EXz0NAQPoi++iKd9DT0NAQYo19FGpz0RZCkCAhBRr0bRKZFMFmKcICIbQr2ZRKTEIWYjQGiyjWwynstgNX2yAwaxZhfUQBERAEREAREQBERAEREAREQBERAfEREAREQBERAEREB9REQBERAEREAREQBERAEREB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68812" y="4513136"/>
            <a:ext cx="3162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1. Cliquez sur une vue </a:t>
            </a:r>
            <a:br>
              <a:rPr lang="fr-FR" b="1" dirty="0"/>
            </a:br>
            <a:r>
              <a:rPr lang="fr-FR" b="1" dirty="0"/>
              <a:t>(transversale ou longitudinale).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8811" y="5474399"/>
            <a:ext cx="27572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2. Bouton gauche appuyé de la souris + mouvement de souris.</a:t>
            </a:r>
          </a:p>
        </p:txBody>
      </p:sp>
      <p:sp>
        <p:nvSpPr>
          <p:cNvPr id="3" name="AutoShape 2" descr="data:image/jpeg;base64,/9j/4AAQSkZJRgABAQAAAQABAAD/2wCEAAkGBhQREBQUEBQUERQVFBUXGBUYFBQUEhYSFBQVFRUUFxYXHCYeFxkjHBQUHy8gIycpLSwsFx8xNTAqNSYrLCkBCQoKDgwOGg8PGjUlHiUtMCkqLTUwLjU0NDUsLzUsLzQtLCwpLCwqKiosLDUpLSktKSksLDYuLCkpNCwsKSwsLP/AABEIAMIBAwMBIgACEQEDEQH/xAAbAAEAAgMBAQAAAAAAAAAAAAAABQYCAwQHAf/EAEcQAAECAwQFCQUDCgUFAAAAAAEAAgMEEQUSITEGQVFhcRMyUoGRobHB0SJCU3LwFJLhBxUWIzNik7LC0iRDY6Lxc4KDo7P/xAAaAQEAAwEBAQAAAAAAAAAAAAAAAgQFAQMG/8QAKBEBAAIBAgQGAgMAAAAAAAAAAAECAxEhBFKRsRITMVFhgRRBBTNx/9oADAMBAAIRAxEAPwD3FERAREQEREBERAREQEREBERAREQEREBERAREQEXx2WGa5CyMBQOY47SDswy3+SDsWL3UBOwVXO6FEvVDhTUNXNHnVfLsXaz6Awy+qlB8Fpt1hwNBUUpSoJpU02HhrpQ0+fnNuw69WQBoCePrsKfrQAKsdlj1ZnrSKyJjR4xJoKgUGNMacOxBmZ8XahrjiOupph2H6NV8h2gCCSCKU35mnZvWt/KEi69tRgQThXE40zwLPwWUR77wo5gFKUxzpXLqdryQfYlpUJF0mhI7PrvbtWxk60uu41qRlhUV2ZZa920LUTFPvQxSmRO+uPUB2r7D5S8KllK4gHE4Gv8Auqg7EREBERAREQEREBERAREQEREBERAREQEREBERAREQEREBERBzCzYfR7z6/VTtK0x5eCyl8hooRQuONSK66nIfQC7nGgVSjThEIxbt6NFvlri0Ohww1926QThhVSpWbz4YQveKVm1vRYYUpCcQ5pvUNcHVFRlXh5oZGEwEuwGObjQVFDiTuUdKTYIhxGAtN5rHi7da4uaCSBsqk5HaY0V0UOeyAGUYBWrnnnXdaTWYt4f2ReJr4o9EjAbCdgwg5YBx1EkYV1VW6HJMaagYjXU8FDsnoUYO5Nj4TmNLw4w7g9mmFdampWLeY121oPaEtWazpLtbRaNYbURFFIREQERRVq262F7LKOf3N479yCSixmtFXENG0mii5jSNg5gL9/NHfj3Kux5t0Q1eS49w4DUsAUEy/SKIcg0dRPmsBbkXaPuhRgKyDkEvDt+JrDT1Eea7IFvNPOBbvzHqq8CswUFvhRg4VaQRuWaqUGOWmrSQVOSFrB/svwd3H0KCRREQEREBEUbaltNg4D2n7NQ3n0QSESIGiriANpNAoyY0iht5oL+4dp9FXJmefFNXmu7UOAWsFBNP0jecg1vaStf58i7R90KLBWYKCWZb0TWGnqI8CuyBb7Tz2lu8YhV8FZAoLfBmGvFWkFbFUYUUtNWkg7QpqQtgO9mJgdR1HjsKCUUFMWXEYHsY1sWDENTDLixzSTU3XDVUKdRdidN4cmNdpV2M6Izk3RWhrWUDGAlwFBQOc7XT61rqiwXOcI8sReIuuY7muA1E6iNqlY0EOBDsQVrk5JsJt1taVrialcdRc4+Yewh7BCZ711197hsGoV2ldtlzzYjQBgQKU3DBdxC5ZezWQ3ue2tXb8BwCDqREQERctpzwgwnPOrIbXHIII+3rZ5P9XDPtkYnoN9frYqteX2ZiEk3jVxNXH946upfJeCXuDWipJoAg2QmlxAaCScgMSp2S0aJxim7+6MT1nIKTsqyWwW7XnN3kNgXeg44NkQm5MB3n2vFb/srOg37oUfbuksGTDDHLgHkgUaXYgVOSih+UuT6UT+G5e1cGW8eKtZmHjbPjpOlrbrBFsuE7NgHD2fBR01o/TGGa7j5FdFiaRQpsOMEuNwgGrS3OtM+Ck152rNJ0tGkvStovGtZ2U57C00cCCNRX0FWaekGxRjgdR1j1CrUaCWOLXYEfVVFJN2TaV72HnHUdu471KKntfQ1GBVokJrlGA68jxQdCItE7NiFDc92TR2nUOsoOG27X5IXWftHD7o6RVRc+pqTUnWcydqzm5guJLsXP9p24Hmt7Kd2xaoTC4gNFSTQDaUG1gJNBiTq1qbkdG3Oxim4Ngxd16h3qSsexhBFTi85nZuHqpNBxQbGhN9wHe72vFdAlGdBv3QtqIOWJZkN2bG9Qoe5R8zo/rhnqPqppEFPiwi00cCDsXwFWmckmxG0d1HWCq1My5huLXfgRtCCVsm0smPPynyKmFTwVZbMnOUZjzhgfXrQdaIiAiIgIiICrGkk3ejBvuwm3yNrzzR4dpVnVCtCPe5Z/Ti0HytrTwCDhvVzVt0Ws66zlHD2n5bmfj6Kpy0K+9rRm5wHaaL0iHDDQAMAAAOAwCDJFHz9vwIDg2NFaxxFaGtaVIrgNxXONLpT47O/0XpGK8xrFZ6POctInSbR1Vv8AKpDvNlx+8/8AlaqXCk1ctNbRhTPI8i8RLpfWlcKhtM+tQ8KVW5w0zTDWJ+e7A4u8TmtMfHZYPyaw7ojjezwcrsqVojOw4Bi8q4MvXKVrjS9XLiFY/wBIpf4re/0WbxdL2yzMR7dmlwWakYYibR+/38pJRttyd5l4c5ve3X6rfK2tCiuuw3tcaVoM6fRXUQqU1mu0wv1tW0a1nVTgVJ2HMUiXdTh3jEeajpiFce5uwkdWpfZeLdc07CD2FcSW9V3SeZvPZC90AxH8BWg8e0KxKkWtHvRJh37zYY4CgPggjHRKkk5k1Vn0Us7AxXZmobwyJ8uoqqsFSAMzh1lekSsuIbGsGTQB2BBtRaJydZBYXxHBrRTE7SaAYbyuAaVS3xR2P9FOuO1o1iNULZKV2tMQlkUWNJpb4rex3osxpFL/ABW9/ou+Vflnoj5+LmjrCRRR/wCf4HxWdqfn6B8VnanlX5Z6Oefi5o6wkFw2tJcoyo5zcR5hb5WdZFBMNweAaEg61vUJiY2l6xMWjWFMBUhY8xdiAanYderv8Vyz8G5Fc3VXDgcR4rUx9CCNWPYuOrkixY6oB2ivaskBERAREQfHHBedRT+oZve4+K9FIXncVn+HprZEIPaR5hBs0ebWZhfMT2NJ8l6CvOrDjXZiEf3wPvez5r0VB53p1AvTrf8Aos/meoyFIjYrLpTZcZ81fhwnRG8m0VFMw59Rid4XA2zJj4ET/b6rdw5IjFWNY9Pd83xOO85baVn19pckKUA1LobDX2Kx8MgRYbod6tK0xpSuR3hHPU9dd1SYmJ0mNAwwsXNGxfILIkUkQWGJdpWlMK1pmdxWTrHmj/ku7W+qaxG0zHV2MVrbxWZ+nfomR9rNPhu8Wq6qnaKWTHhzJfFhljeTIqS3MluGBVxWXxkxOTaddm//AB9Zri0mNN5Va2hSO7q/lC46rotiJWO/cQOwALlCpr66QTVreA8FQZp1YcQ7Y7vNX+G2gA2AdyoU3DoyO3oRndl5Bz2SKx4QPxGfzBejrzOzo12LDcdT2nqDhVemIIDTh1JNx/1IX/0aqU2ZFFedMbPiR5R7ILbzy5hAqBW68E4kgZBUMaKT3wD/ABIX962OCtSMWk2iN/dicfhtfLExWZ29v9bPtIT7SFr/AEUnvgH+JC/vX0aJz3wf/ZC/uVvx4+eOsKP41+SejP7SE+0hfBohPfCH8SH6rIaGz3w2/wARnqnjx88dT8e/JPRa9BH1hRD/AKn9IVnVd0KsiLLwXtjgNcYlRRwdhdA1KxLE4mYnLaYb/CVmuGsTCtW+KRuLR5jyUeCu23olY53Bo7q+a4AVXWlwkTWEz5G+C3rTJtpDYNjW+AW5AREQEREBUqelaRpiF0jyjf8Aux8aK6qvaUy10sjj3PZf8jjgeo+KCmNcQajAjuIXpdnTgiwmPHvDHcciO2q8+tWXuvvDmux3V1+vWpXRO2RDdyTzRrzgdQf6HxQXVERBUdOn0fA4RfGGq5EmFPflDa6sAta51OUrdaTSvJ0rTgVUHmJ8KJ9x/ot3hY1w1++753jKz59vrst/5P31fMf+P+tXNUj8m8J4MwXscyvJ0vNLa8/Kqu6zeM/un67NbgY0wV++4tcxHDGOccgK/gtirWkVqXjybDgD7R2uHu9X1kqi4inRC4knMkk8TiumzoV+KwbwTwGJ8Fwgqw6NSnOiH5R5nwHagnlULUl7s1FYcorA4caXT31Kt6gtKpU3GxmiroRqd8M4O8u9BRyKEg5jA8V6PYk9y0BjtdKO+ZuB9etUa1YGIiNxa/xp5jzXZovbPIxLrzSG/M6mu1O4aj1bEF7REQEREBERAWMSIGgk4ACp4BZKv6R2p/lNPzeTfNBDx4997nH3iSs5WFfe1u0geq5QVOaNSlXGIcm4D5jn2DxQWMIiICIiAiIgLCNBD2lrhUOBBG0FZogo8xI8m50vFyzhu2t1dYUJHgFji134EbQvRrVspswy67AjFrhm120eiqU1LkHkpkXX+68c129p8kHZYGlV0CHHOGQfnTc71/5VsY8EAggg5EGoPWvMpqSdDOOI6Qy/ArZI2rFg/s3lo2ZtPUcEHpaKoy+mzv8AMhg72kt7jVdQ01Z8N/a1BZF8c6gqcAqtG00J5kMDe51e4U8VETlrRIvPcSOiMG9g80E9bGkgxZBPF/8Ab69irwK1NXXKyTojrrRV3c0bXHV9cEGyQlDFeGt6zsGsq4cqyCGMyGQ3DaVzS0uyVh44uOZ1uOwbAoyNGL3FxzP1RBZl8e0EEHEEUI1EFRdmWhkx3UfIqVQUqckOReYL8Yb6mG7+iu0H6xUHNSxhuoeo6iF6PaVnMjwyx44HW12ojeqjOSxYeSmR8kTU7fXU764ht0f0o5MCHGqWZB2ZaNh2t8FcIUYPAc0hwORBqCvNZuz3Q97ekPPYklaUSCaw3lu0Zg8QcCg9NRVCW02eP2kNrt4Jb3Gq6xpqz4b+1qCyL4SqvG00PuQwN7nV7gPNRM5bMWLg92HRGDezX1oLBa+kgbVsE3na3e6OG09yrd6ua0grpl5VznBrRVx93ZvOxBslJcxHhrcz3DWTuVwYWS7Gt1Zb97iueRkmSsMucauOZ2not3KOmJkxHXj1DYNiCyAr6oazbQu+y7LUdm7gplAREQEREBERAXPPSDIzLsRocO8HaDqK6EQVWasONB/Z/wCIh9E4RANmx31goaJAguNMYLtbXCncfVehrTMybIgpEY143gH/AIQefmx3+6WuG40WH5sidE9o9VcYmicucmuZ8r3Dxqtf6IwunG++PRBVRZsTWA3i4DzX1ss0GhdePRYC4nryVth6KQBmHP8AmcfKikpeSZDFIbGt4ADv1oKzIaPRH84cgztikeXdwUxHfDk4XsMOdMNbtRc7UpKIy8CMRUEVBoRXYRkVXZaMZd/2aa9uE+vJxDkQfdcfqh3EUCPi2g6I68447NQGwLdDiLntWzDLv2sPNd/Sd/itcGMgkVMWbaF72XZ6jt3cVBQ4i2goLStM1KMitLYjQ5p1Hx3Heuezp++LrucO8beK7kFXmtH4sHGAeWZ0HGjwNgORChY0GETRwdAfsIu9xw8F6EtUeVY8Ue1rxsIB8UHnxsd3uOa8cafh3rD82ROj3j1Vxi6KS5yaWH91zh3ZLX+iMLpxvvj0QVQWbE1inEgeayEs0c54J6LBePorZD0UgDMOf8zz5UUjLSEOH+zY1vACvbmgrEhYMR+N3kW9J2MQ8Bq7utThhw5OEXNaTlU5uJOVTqHcpIiqrjIzpSIYccmJAiE3Xuxuk5tcTq29u1BwR7TdFdV3UNQC2Q4iwtiyjAdebjDdkc7p6J8iuaDGQSQKlLMtDJjuo+RULDiLcCgtKKOs20L3suz1Hb+KkUBERAREQEREBERAREQEREBcto2e2PDLHjA5HWDqI3rqRBW5KOWkyk3jUUhv1Pbqx6Wzs4xNoSDpd912LTzXbR67lbLXspsxDuuwIxa7W123huUTKR+VDpWbwit5rukBk5p2+IrvQRMGKuyHEUdNSroEQsf1HU4bQtsGMgkmPoajAhWGSmL7AdeR4hViHEU5Yh9l3Hy/4QSSIiAiIgIiIC0Tkm2KwseKtPbuI2Fb0QVqUjGA77LNe1CdhDeciOidmrgd1FG2rZjpd+1h5rv6Tv8AFWy0rNZHhljxwOtp1EKFko5qZScxPuP6bdVD0th6s8wiYMZdkOIuKfkXS8S67EHFrtTh67QvsGMgkmu2Kfs+avsqcxgfVVqHEU1YZ5/V5oJVERAREQEREBERAREQEREBERAUbbVjCO0EG5Ebix+RBzod3hmpJEFV/ODI7eQnP1MZmTjgK7a5CuzI6t0XMSb4Jo8YanDFh3gq5WhZMKOP1jQSMjk4cCPBRbdDYYyfEA2Vb6IIeWcXEAYk5BXCQluTYBrzPErCRsuHB5jcekcXdq60BERAREQEREBERAXBbFktmId04OGLXa2u9Ny70QVVtoh7TLT3sRBzYmo7HV1Hfke5RkzIPgnEXm6ntxYRxGXAq5z1mw4zaRWh2w5EcCMQokaGwwfZfEA2Vb6IIWBEqQBiSrfZkpybKHnHE+ixkLHhwcWCp6RNXfh1LtQEREBERAREQEREBERAREQEREBERAREQEREBERAREQ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460375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6" name="Picture 8" descr="http://static.freepik.com/photos-libre/psd-icones-de-zoom-loupe_30-18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" t="10504" r="2490" b="7794"/>
          <a:stretch/>
        </p:blipFill>
        <p:spPr bwMode="auto">
          <a:xfrm>
            <a:off x="633549" y="1442883"/>
            <a:ext cx="2142308" cy="139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2646" r="64291" b="35557"/>
          <a:stretch/>
        </p:blipFill>
        <p:spPr bwMode="auto">
          <a:xfrm>
            <a:off x="3360414" y="902058"/>
            <a:ext cx="5154323" cy="52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88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Naviguer dans le détecteur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8</a:t>
            </a:fld>
            <a:endParaRPr lang="en-GB" sz="1400"/>
          </a:p>
        </p:txBody>
      </p:sp>
      <p:sp>
        <p:nvSpPr>
          <p:cNvPr id="2" name="ZoneTexte 1"/>
          <p:cNvSpPr txBox="1"/>
          <p:nvPr/>
        </p:nvSpPr>
        <p:spPr>
          <a:xfrm>
            <a:off x="378823" y="1053067"/>
            <a:ext cx="2364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Possibilité de se déplacer</a:t>
            </a:r>
          </a:p>
        </p:txBody>
      </p:sp>
      <p:sp>
        <p:nvSpPr>
          <p:cNvPr id="5" name="AutoShape 5" descr="data:image/jpeg;base64,/9j/4AAQSkZJRgABAQAAAQABAAD/2wCEAAkGBg8PEBAPDxEQDRAQEBAODg8ODxIQDQ0QExAVFRQQEhIXGyYfFxkjGRISHy8gLyc1LCwsFR4xNzAqNTIrLysBCQoKDgwOGg8PGjQkHyU1NSkrLiwsLyw0LyksLTQsLDAvNCwsKSwsKSwpLCwsLCwsLCwpLCwpKSwsLCkpLCksLP/AABEIAOEA4QMBIgACEQEDEQH/xAAbAAEAAgMBAQAAAAAAAAAAAAAABQYCBAcDAf/EAEoQAAEDAgEFDAYGCAUFAQAAAAEAAgMEERIFBgchMRMVFiJBUVNhcXKRshQyMzRSoRcjNXOB8CVCgoOiscHRJDZitNJUkpSz05P/xAAaAQEAAgMBAAAAAAAAAAAAAAAAAwQCBQYB/8QALxEAAgECAwYFBAIDAAAAAAAAAAECAxEEEjIhMTNRUnEFExRBgRUisfAjQmGCof/aAAwDAQACEQMRAD8A7iiIgCIiAIiIAiIgCIiAIi855gxrnu1BoJKAxqqxkTS6RwaBz8vUFW6vPtjTaNheOdxwqGnmmyhUYWkhvJ8LG/3VmoM3aaEDih7uVzuX8EBGsz+164hbqcb/AMlP5My7DUeo6zvhdqcvKfJNM8WdG23+mwPyVUyzkR9I4SwuJZfk2sP9kB0BFF5vZX9JiBPrt1P/ALqUQBERAEREAREQBERAEREAREQBERAEREAURlTOmlpiWySAvH6jdbl454ZbNJTlzdT38Rh5ucqk5t5rGsvPUPcGEm1jxnnnKp168oy8umrskjBNXZZ/pIo+aTwCfSRR80ngFhwIovhcnAii+EqLNieaMrQM/pIo+aTwCfSRR80ngFhwIovhK+8CKL4XJmxPNC0DL6SKPmk8AtLK+e0FTE6KLGHOIvcWFrra4E0PMfFaWV81qaGF0kPri2q+0LOnKvmWa1jxqFthvZpQBsJf+s8kHsGxRWducL2uMbSWsbqNtrit7NarBi3O+tpJ8VHZz5Ec9xe0EtO221pCuTzZXl3+xErX2kRkfOKVjwWud1gm4cF0N72zwkH1Xs/oueZKzeeX6getx2AK9SyCGK51BrbfJR0PMyfybzKVr/aVvIeXWUUjzJiwm7eL1HUpv6SKPmk8AoHIeSY6uR+7eoONt2m+xTfAqh5vmoq0qyl9lrGUVG20z+kij5pPAJ9JFHzSeAWPAii+Er5wIovhKhzYnmjK0DP6SKPmk8An0kUfNJ4BYcCKL4SnAii+EpmxPNC0Deoc+qKU2x7mdgx6rqfY8OAIIIOsEbCqFlfMGEsLqdzmvAuGu9U2Xno+y9I2Q0kpJGvADtaRtHYsqeInGahVW/c0eOCavE6GiIr5EEREAREQBERAEREBR9KXsYO+/wAq2c3JbUsQ/wBIWtpS9jB33+VYZCltTxd0LUVJZcRL4LEVeCJOXLsDCWukDSNoKw4R03StVbyVkmKryhKyYEtwk6jbWrV9H1D8Dv8AvWdPzaivG1jx5VsZ48IqfXaQG2uw2qEq8vzzOwxXYNgtt/EryziyNT00rY4GkG3Gub6yt+ggbE0AbTrJV2lTaV57yKUl7GgKKrOsud/3IcnVR1EkjtUxuqbqrBgRNFk+oieHtHaL7QrOyqBAxCxUduqbogJLdmDZrULlqOeY4WizB81vUwxOA5BrKkrDmQFNZkqpb6t29hss976v4neKsodjk1eq35rGvnAs0figK6zKVXTnjEkcztYUzS5zRObd53M8oK83kOBDtYKrtVRMbKGPF4y4E9iiqU8y+3eZJ23lr4R03StThFTdK1ekeYNA4BwY6xAI4/OoTPLNOlpafdImuDsbRrdcWVCca0IuTtsJk4t2LGyqDhcG4I1HnVLyAf0t+8d5Cp3Jc31MfdUBm4f0qPvHeQqvKeaUO6M0rJnVURFuyqEREAREQBERAEREBR9KXsYO+/yrRyPJ9TH2Bb2lL2UHff5VEZKk+qZ2BaLFO1dlunpNrM83ylJ3HLoq5xmWf0jJ3HLo6v4HhfJDV1HOs4z/AI5/a3+S991WvnJIG1z3HWAWkjn1LLf2Ho1fIT23VN1Xjv7D0ab+w9GgPbdU3VeO/sPRr7v7D0aAm6CPC252nWsqypwN6zqCh+FDPhKxfnHG612E22ICYg+rjudu09qi5KjESTyrB+crHCxYSF5b+w9GgPbdVGZXdctW7v7D0aj8qVrJbFrcNtqA6bQeyj7jPKFXNI3uf7xqsdB7KPuM8oVc0je5/vGqvieFLsZw1Ih8ny/VM7qi82T+lG/eO8hW1QyfVs7q081j+k2d93kK0dOV5x7ottbGdYREXRlIIiIAiIgCIiAIiICkaUvZQd9/lCgMnP8Aq2din9KPsoO+/wAoVaoHfVt7Fz2OdqzLlLSSeZB/SEnccukrmuYp/wAe/uFdKWywHCIK2o0KnIdPI4vfGHOO0nlXnwbpeib81Jor5ERnBul6JvzTg3S9E35qTRARnBul6JvzTg3S9E35qTRARnBul6JvzTg3S9E35qTRARnBul6JvzTg3S9E35qTRARnBul6JvzTg1S9E35qTRAYsYGgAagBYDmAVX0je5/vGq1KraRvc/22qDE8KXYzhqRVKN/1bOxeWaf2lH33eUr5Su4jexM0ftGPvu8pXPUHepHui5PSzrSIi6goBERAEREAREQBERAUjSj7KDvv8qq1EeI3sVp0o+yg77/KqnRniN7FzniHGf77F2jpJjMP35/cculrmeYXvz+45dMW08P4JXragovOTOKLJ8BqZg9zA5rA2IAvc5xsALkDxPIpRUjTD9mH7+DzFbKnFSkkyCbtFstGQssx1tPFUxBzWSgkNkAD2lri1zXAEi4LSNRsovLmfVNRVUFHK2Z0k+5kOja0xxiSQsaXEuB1kHYDsXhov+yqX9//ALmVUrSb9tUXcov95IpYU06jj3I5TagpHSc4M6KXJ7A+pkwYr7mwAulkta+Fo22uLnYLqt0GmHJ0rwxzamnvYB8sbCy5IFjub3Ebb3tbVtVW00RvFZTvc15i9HDW3LhG54leXsBGx2EsvbXa3MpzILc3spthhbBFBOGgiDjxTNILnOayVtt1AIcTYnURcDYslTioKTu78vY8c5OTii3Zw52UmT9zNU5zN1LwzDG+S+C174QbesFD/SzkrpZf/Gm/4qu6cfVou9UeWJeeTMqZr7lC2aKLddzjErnUc9t0wgPLn4LWvfXe3Kkaccik032EpyzNJr5LxW59UMNPBVvkduNQSIXNie4uIBJBaBcWwnbzKMOlrJPSy/8AjTf8VB6YqWOKjoY4mtjjZOWsYwAMa3cX6gAoms3g3qZ7D070WG/o/vXpO5tvj6sd8V+S/LZIU4OKbvtPJTkm1s2HV8k5Ygq4hNTyNljJLcTdocNrXA6weo863VzLQjHLuVU8uO4mRjWMtqEobd7gewxi3UumqGpHJJxJYSzRTCq2kb3P9tqtKqukb3P9tqqYnhS7E0NSKVTO4jexemaH2jH3neUrwpzxG9i98z/tGPvO8pXN4Z/yruvyXZ6TraIi6s14REQBERAEREAREQFI0o+yg77/ACqo0nqN7FbtKPsoO+/yqoUnqN7FzfiPFf77F2hpJrMH35/ccumLmeYPvz+45dMW18P4JXragqTpejJyY+wJwzQOdYeq3Ha55hcjxV2XjW0bJo3wytxxyMdG9puMTXCxFxrGorYwllkmQSWZNFH0UZxQOoG073xxSU73tLXPAc5kj3Pa+xttLnDVf1fwVRzzyvHWZap/R/rRFJS0+JnGEj2VBe8sttAxkfsHkU/lLQhC95dDVOiYS47nLAJsNzqDXB7dQGrXc9ans0NGtNk5+7Fxqp8Ia172NayL4jEzXhJ2XJJtqvrN7WenFuae1+xBlm0otEllaqybVOkyfVPhe9gZI+GUljgCLtexxte1xrB1X17Vx/PnN2DJ08TqOpxtfikaBKHTUrmOFnY28mvik6+Ibk7V0rPHRlBlGQziV1PMWta44RLE/DYAuYSDcNuNRG0bba4/N/Q1TU8jZaiU1eB2JsQhbFA7ULbo3E4usde2x1Ag8vlKcYbb/B7UjKWy3yV7SdVSy0OSJZhhlkie+UWIs8xwk6jrGtTuSNHmRXwwSSG73RRPkaaxwaXFgLgW4tlydSsmd2ZMOUxCJZJYRCXlu5YNeMNBviafgHiq39B1F/1FT4Qf/NFUi4JXseODzN2uYaayDS0ZBBBqDYjWCNxdYgqs5b0fxw5KgyjFJK97o6eadkjo9zayVgvudmg6nvbtJNr7Sr/lXRvFPQ01C2eRgpXYo5HMa8uve4e0Yf1XEC1ratuw2GDIkTaRtE68sTadtKcfrPYI8GvDbWQOReRrZIpRfv8A8PXSzSbZW9FWcXpVEInNDX0mGA4bASMDRgfbkNhY8lx12F0VPzM0eNyZNLM2pkmEjNzEZYGNw4g4OksTjeLOsbADG7VrVwUNTK5Nx3EsL5fuCqukb3P9tqtSqekI/wCDP3v9SqmJ4UuxNDUij0/qt7Fs5n/aMXed5CtWD1R2LZzO+0Iu87yFc1heKu6/JdqaTriIi6w14REQBERAEREAREQFI0o+yg77/KFT6U8RvYrhpR9lB33+UKm0x4o7FzfiPFf77F2jpJ3MD35/ccumLmWj/wB+f3HLpq2vh/BK9bUERQGVs/Mm0j9ynqGh+u7I2STOZY2s/c2nCeo8x5itgk3uIW0t5PooTI+emT6x2CnqGPeb2jcHRSm1rkMeASNfMvTKedlFSzxU0825zTYdzZgkcOM7C0uc1pDbuBAuRsK9yu9rDMt9yXRFD5IztoqySWGnmEskN90bge0WDsJc0uADxflFxrHOF5ZsXRMIomDOqikqnUTJmuqGhxdGA6wLTZzcdsOIWN23vbXZK7Oygp5HRTVUEMjbYmPkDXtuARcHqIP4r3K+QzIlkULT555Nke2NlZTPe42a0Stu42vYa+pTJNtfJtXjTW8Jp7j6igRn5kv/AK2m/wD2atzJmclHVOLKeohne0Yi2ORrnBt7XsOT+69cZL2PMy5kkqnpC9zP3v8AUq2Kp6Q/cz97/UqtieFLsSw1Io0B4o7Fs5nfaEXed5CtOA8Udi3MzftCLvO8hXNYbiruvyXamk64iIusNeEREAREQBERAEREBSNKPsoO+/yhUunPFCumlH2UHff5VSYDxQuc8Q4z/fYu0dJYNH3vru45dNXMdHvvru45dOW08P4JXraii6Ws4nUtI2CJ2CWqcWXa60jYm2MhFjcXu1t/9fIbFV7MrRpSzUjKqvMjN1u6Jm6bixsZIwPJ1El1idtrOGo7Vtab6IltHPrsx00JGE2BeGPBLuT2RFuW/UpLIdHT5byPT0rnui3EQxSBhY57X07Q0GzhscMLtn634rdReWkmtl3tZRazVHf4MPowycJqaSkqDE+KeKUxmRs4lEbw/CLuxNJwgXva19RUFpM+2qLuUP8AvJFXKrIUdDlmKmjJe2GsoQ17g0SHG6B5vhAH65HYp3SxUCLK1NKQXCOCllIb6zgypmcQ2+q+r5qWKamtt9hhJrK9ltp2Qrj2iD7Qq/uZP9wxdZlyjE2E1Be3cRHuxkDgY9ztixB17EW5VyTQ6/FX1Thezqd7hcW1Gdh18x1qClomS1NcTLNv/Ms/39d5XrXzsoWVGcIgkuY5ZKWN4a4tJaYGXsRsWxm3/mWf7+u8r0y5/meL7+k/9DFY/v8A6kP9fklc69E1KymkmozMyWFj5dzc50wnDRiwAG5DtRtblOsc33RFnFJNBUUksmPcGNfT4ngv3Jwc1zGjaWtIZrvq3QDULK553Zajo6OeaTX9W5jGXsZZHDC1g/Ei5tqFzyLnWhfJZvWVJxWZC2mYdWB5dx39dwGRdXHP4QqTlSeb4JWlGospXdH+TsmTmUZSmZA1scJhL6n0fE44sYBuMWoM7LrqmZ2bWSYXvqcnPbO7CYXSMqTO1gOFzm+sQCbMP4Bcu0dZmR5UMzZJZYNxjgcDEGHFjxgg4gfg+a65mfmXDkxsrY5JJjM5rnOlw3AaCGtAaAOV3issTJXau+xjQWxO3yWFVTSH7mfvB/Mq1qqaRPcz94P6rV4nhS7F2GpFAhPFHYt7M37Qi7zvKVHRHijsUhmZ9oRd53lK5vDcVd1+S7PSzrqIi6s14REQBERAEREAREQFI0o+yg77/KqPCeKFeNKPsoO+/wAoVEiOoLnPEOM/32LtHSWPR5767uOXT1zDR3747uOXT1tPD+CV62o08r5Ihq4XwTsEkbxrB2tPI5p5HDaCuXVmhqrifejq4y03BMjpKeUN1EAujDsWvFzWsNvJ11Fs4VZQ3FeUIy3nLsgaIqhlRFU1lSxxilZKWRbpI+Qxlro7zSW5Wi4w7Ba/Na89cyIsqMbd5hmiDtxkADmjEW3a9u0t4vIRzqzIvXVm3mueKnFKxxz6HspX3M1MG4Yre1nIwB1w7ccGG+w4cW3l5V0LM3M6LJkJY07pLJhM81rbo4XsA2/FaMTrDrPKVYUSdaU1ZiNOMXdFHyVo/lhytLlEzRuie6aRrA126XmxgtPIA27ddze51C2vWzp0Xy1tZJVsq2wY9zwt3Fxewsjay+MPHw3XQURVpp3v/geXG1jlo0MTPew1FeZWNvf6p5kAO0Mc+QhtyG31ci6BkbIENFTimpwWsAOtxxPe53rPceUk/hzWCkkXk6sp72exhGO45RT6FqmMcTKAj1AExwyMxWHLaXXyqx5nZi1VBUOmlrnVTHROjMREgBcXNLX8aRw1WcNn6yuiLKVaclZnipRi7oKq6RPc/wB4P6q1Kq6Rfc/3g/qqWJ4UuxPDUjnUR4o7FJZl+/xd53kKi4zqCk8yvf4e87yFc5h+LHuvyXJ6WdeREXVFAIiIAiIgCIiAIiICkaUfZQd9/lCoUR1BX3Sj7KDvv8qoDDqC53H8ZlyjpLNo698d3HLp5K5ho598d3HLpxC2fh/BIK2o+YimIpZLK+RDEUxFLJZAMRTEUslkAxFMRSyWQDEUxFLJZAMRTEUslkAxFVjSJ7n+21WeyrGkX3P9tqgxPCl2M4akc2YdQUrmV7/D3neQqHYdQUxmT7/D3neUrncPxY90XJ6WdeREXUlAIiIAiIgCIiALBz19cVpVE1kBU9Jr7xQd5/8AJUJh1K46QJsTIe87+SpjSuex3Gfx+C5S0lp0cn/GO7jl0/EOceK4TDO9hxMcWHnG1e++tR0z/FSYfGKjDLYxnTzO52/EOceKYhzjxXEN9ajpn+Kb61HTP8VY+pR6THyHzO34hzjxTEOceK4hvrUdM/xTfWo6Z/in1KPSPIfM7fiHOPFMQ5x4riG+tR0z/FN9ajpn+KfUo9I8h8zt+Ic48UxDnHiuIb61HTP8U31qOmf4p9Sj0jyHzO34hzjxTEOceK4hvrUdM/xTfWo6Z/in1KPSPIfM7fiHOPFMQ5x4riG+tR0z/FN9ajpn+KfUo9I8h8zt+Ic48VVtIrh6HtHrtXOd9ajpn+K85q2aQYXyOeNtidSwq49Tg423nsaLTuYNOoKYzLdauh7x8pUKCpTNV9quI/6j/IrX0OJHuiaelnYWyXXoCoynqLrfjdddQUD1REQBERAEREB5yKMrApVwWpPDdAUHPSBzo2uGxjji6rqqwwB41GzhtB5V1SsyeHgtcLtIsQqZlHMmQG8BxDkaTYj8VqsZhpSlnirlinNJWZA73v6vFN739XipA5rVnN/GFic2qzm/jCoenn0MlzrmaO97+rxTe9/V4rd4OVfN/GF84O1f5eE9PPoYzrmae97+rxTe9/V4rc4PVf5eF84PVX5eE9PPoYzrmam97+rxTe9/V4rb4P1X5eE4P1X5eE9PPoYzrmam97+rxTe9/V4rb4P1X5eE4P1X5eE9PPoYzrmam97+rxTe9/V4rb4P1X5eF94PVf5eE9PPoYzrmae97+rxTe9/V4rc4O1f5eF94OVf5eE9PPoYzrmaW97+rxTe9/V4reGbVXzfxhfRmxWc38YT08+hjOuZoehYdbyAOblK3s1qcuqA4DUy7j/Je0OZ1U8gPs0c5de34K35GyA2nbhbrJ9Zx2kqzhsLNzUpKyRhOorWRIUgKl4di1aenst6NtluyqZhfURAEREAREQBYuaskQGu+C6130i37L4WoCKfRLwfQqbMawMKAgXUS8zRKwGnCwNMEBXzRrE0asBpQsTSICA9EK+eiKf9EXz0NAQPoi++iKd9DT0NAQYo19FGpz0RZCkCAhBRr0bRKZFMFmKcICIbQr2ZRKTEIWYjQGiyjWwynstgNX2yAwaxZhfUQBERAEREAREQBERAEREAREQBERAfEREAREQBERAEREB9REQBERAEREAREQBERAEREB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68812" y="4513136"/>
            <a:ext cx="3162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1. Cliquez sur une vue </a:t>
            </a:r>
            <a:br>
              <a:rPr lang="fr-FR" b="1" dirty="0"/>
            </a:br>
            <a:r>
              <a:rPr lang="fr-FR" b="1" dirty="0"/>
              <a:t>(transversale ou longitudinale).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8811" y="5474399"/>
            <a:ext cx="3201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2. Touche «M» appuyée + bouton gauche appuyé de la souris + mouvement de souris.</a:t>
            </a:r>
          </a:p>
        </p:txBody>
      </p:sp>
      <p:sp>
        <p:nvSpPr>
          <p:cNvPr id="3" name="AutoShape 2" descr="data:image/jpeg;base64,/9j/4AAQSkZJRgABAQAAAQABAAD/2wCEAAkGBhQREBQUEBQUERQVFBUXGBUYFBQUEhYSFBQVFRUUFxYXHCYeFxkjHBQUHy8gIycpLSwsFx8xNTAqNSYrLCkBCQoKDgwOGg8PGjUlHiUtMCkqLTUwLjU0NDUsLzUsLzQtLCwpLCwqKiosLDUpLSktKSksLDYuLCkpNCwsKSwsLP/AABEIAMIBAwMBIgACEQEDEQH/xAAbAAEAAgMBAQAAAAAAAAAAAAAABQYCAwQHAf/EAEcQAAECAwQFCQUDCgUFAAAAAAEAAgMEEQUSITEGQVFhcRMyUoGRobHB0SJCU3LwFJLhBxUWIzNik7LC0iRDY6Lxc4KDo7P/xAAaAQEAAwEBAQAAAAAAAAAAAAAAAgQFAQMG/8QAKBEBAAIBAgQGAgMAAAAAAAAAAAECAxEhBFKRsRITMVFhgRRBBTNx/9oADAMBAAIRAxEAPwD3FERAREQEREBERAREQEREBERAREQEREBERAREQEXx2WGa5CyMBQOY47SDswy3+SDsWL3UBOwVXO6FEvVDhTUNXNHnVfLsXaz6Awy+qlB8Fpt1hwNBUUpSoJpU02HhrpQ0+fnNuw69WQBoCePrsKfrQAKsdlj1ZnrSKyJjR4xJoKgUGNMacOxBmZ8XahrjiOupph2H6NV8h2gCCSCKU35mnZvWt/KEi69tRgQThXE40zwLPwWUR77wo5gFKUxzpXLqdryQfYlpUJF0mhI7PrvbtWxk60uu41qRlhUV2ZZa920LUTFPvQxSmRO+uPUB2r7D5S8KllK4gHE4Gv8Auqg7EREBERAREQEREBERAREQEREBERAREQEREBERAREQEREBERBzCzYfR7z6/VTtK0x5eCyl8hooRQuONSK66nIfQC7nGgVSjThEIxbt6NFvlri0Ohww1926QThhVSpWbz4YQveKVm1vRYYUpCcQ5pvUNcHVFRlXh5oZGEwEuwGObjQVFDiTuUdKTYIhxGAtN5rHi7da4uaCSBsqk5HaY0V0UOeyAGUYBWrnnnXdaTWYt4f2ReJr4o9EjAbCdgwg5YBx1EkYV1VW6HJMaagYjXU8FDsnoUYO5Nj4TmNLw4w7g9mmFdampWLeY121oPaEtWazpLtbRaNYbURFFIREQERRVq262F7LKOf3N479yCSixmtFXENG0mii5jSNg5gL9/NHfj3Kux5t0Q1eS49w4DUsAUEy/SKIcg0dRPmsBbkXaPuhRgKyDkEvDt+JrDT1Eea7IFvNPOBbvzHqq8CswUFvhRg4VaQRuWaqUGOWmrSQVOSFrB/svwd3H0KCRREQEREBEUbaltNg4D2n7NQ3n0QSESIGiriANpNAoyY0iht5oL+4dp9FXJmefFNXmu7UOAWsFBNP0jecg1vaStf58i7R90KLBWYKCWZb0TWGnqI8CuyBb7Tz2lu8YhV8FZAoLfBmGvFWkFbFUYUUtNWkg7QpqQtgO9mJgdR1HjsKCUUFMWXEYHsY1sWDENTDLixzSTU3XDVUKdRdidN4cmNdpV2M6Izk3RWhrWUDGAlwFBQOc7XT61rqiwXOcI8sReIuuY7muA1E6iNqlY0EOBDsQVrk5JsJt1taVrialcdRc4+Yewh7BCZ711197hsGoV2ldtlzzYjQBgQKU3DBdxC5ZezWQ3ue2tXb8BwCDqREQERctpzwgwnPOrIbXHIII+3rZ5P9XDPtkYnoN9frYqteX2ZiEk3jVxNXH946upfJeCXuDWipJoAg2QmlxAaCScgMSp2S0aJxim7+6MT1nIKTsqyWwW7XnN3kNgXeg44NkQm5MB3n2vFb/srOg37oUfbuksGTDDHLgHkgUaXYgVOSih+UuT6UT+G5e1cGW8eKtZmHjbPjpOlrbrBFsuE7NgHD2fBR01o/TGGa7j5FdFiaRQpsOMEuNwgGrS3OtM+Ck152rNJ0tGkvStovGtZ2U57C00cCCNRX0FWaekGxRjgdR1j1CrUaCWOLXYEfVVFJN2TaV72HnHUdu471KKntfQ1GBVokJrlGA68jxQdCItE7NiFDc92TR2nUOsoOG27X5IXWftHD7o6RVRc+pqTUnWcydqzm5guJLsXP9p24Hmt7Kd2xaoTC4gNFSTQDaUG1gJNBiTq1qbkdG3Oxim4Ngxd16h3qSsexhBFTi85nZuHqpNBxQbGhN9wHe72vFdAlGdBv3QtqIOWJZkN2bG9Qoe5R8zo/rhnqPqppEFPiwi00cCDsXwFWmckmxG0d1HWCq1My5huLXfgRtCCVsm0smPPynyKmFTwVZbMnOUZjzhgfXrQdaIiAiIgIiICrGkk3ejBvuwm3yNrzzR4dpVnVCtCPe5Z/Ti0HytrTwCDhvVzVt0Ws66zlHD2n5bmfj6Kpy0K+9rRm5wHaaL0iHDDQAMAAAOAwCDJFHz9vwIDg2NFaxxFaGtaVIrgNxXONLpT47O/0XpGK8xrFZ6POctInSbR1Vv8AKpDvNlx+8/8AlaqXCk1ctNbRhTPI8i8RLpfWlcKhtM+tQ8KVW5w0zTDWJ+e7A4u8TmtMfHZYPyaw7ojjezwcrsqVojOw4Bi8q4MvXKVrjS9XLiFY/wBIpf4re/0WbxdL2yzMR7dmlwWakYYibR+/38pJRttyd5l4c5ve3X6rfK2tCiuuw3tcaVoM6fRXUQqU1mu0wv1tW0a1nVTgVJ2HMUiXdTh3jEeajpiFce5uwkdWpfZeLdc07CD2FcSW9V3SeZvPZC90AxH8BWg8e0KxKkWtHvRJh37zYY4CgPggjHRKkk5k1Vn0Us7AxXZmobwyJ8uoqqsFSAMzh1lekSsuIbGsGTQB2BBtRaJydZBYXxHBrRTE7SaAYbyuAaVS3xR2P9FOuO1o1iNULZKV2tMQlkUWNJpb4rex3osxpFL/ABW9/ou+Vflnoj5+LmjrCRRR/wCf4HxWdqfn6B8VnanlX5Z6Oefi5o6wkFw2tJcoyo5zcR5hb5WdZFBMNweAaEg61vUJiY2l6xMWjWFMBUhY8xdiAanYderv8Vyz8G5Fc3VXDgcR4rUx9CCNWPYuOrkixY6oB2ivaskBERAREQfHHBedRT+oZve4+K9FIXncVn+HprZEIPaR5hBs0ebWZhfMT2NJ8l6CvOrDjXZiEf3wPvez5r0VB53p1AvTrf8Aos/meoyFIjYrLpTZcZ81fhwnRG8m0VFMw59Rid4XA2zJj4ET/b6rdw5IjFWNY9Pd83xOO85baVn19pckKUA1LobDX2Kx8MgRYbod6tK0xpSuR3hHPU9dd1SYmJ0mNAwwsXNGxfILIkUkQWGJdpWlMK1pmdxWTrHmj/ku7W+qaxG0zHV2MVrbxWZ+nfomR9rNPhu8Wq6qnaKWTHhzJfFhljeTIqS3MluGBVxWXxkxOTaddm//AB9Zri0mNN5Va2hSO7q/lC46rotiJWO/cQOwALlCpr66QTVreA8FQZp1YcQ7Y7vNX+G2gA2AdyoU3DoyO3oRndl5Bz2SKx4QPxGfzBejrzOzo12LDcdT2nqDhVemIIDTh1JNx/1IX/0aqU2ZFFedMbPiR5R7ILbzy5hAqBW68E4kgZBUMaKT3wD/ABIX962OCtSMWk2iN/dicfhtfLExWZ29v9bPtIT7SFr/AEUnvgH+JC/vX0aJz3wf/ZC/uVvx4+eOsKP41+SejP7SE+0hfBohPfCH8SH6rIaGz3w2/wARnqnjx88dT8e/JPRa9BH1hRD/AKn9IVnVd0KsiLLwXtjgNcYlRRwdhdA1KxLE4mYnLaYb/CVmuGsTCtW+KRuLR5jyUeCu23olY53Bo7q+a4AVXWlwkTWEz5G+C3rTJtpDYNjW+AW5AREQEREBUqelaRpiF0jyjf8Aux8aK6qvaUy10sjj3PZf8jjgeo+KCmNcQajAjuIXpdnTgiwmPHvDHcciO2q8+tWXuvvDmux3V1+vWpXRO2RDdyTzRrzgdQf6HxQXVERBUdOn0fA4RfGGq5EmFPflDa6sAta51OUrdaTSvJ0rTgVUHmJ8KJ9x/ot3hY1w1++753jKz59vrst/5P31fMf+P+tXNUj8m8J4MwXscyvJ0vNLa8/Kqu6zeM/un67NbgY0wV++4tcxHDGOccgK/gtirWkVqXjybDgD7R2uHu9X1kqi4inRC4knMkk8TiumzoV+KwbwTwGJ8Fwgqw6NSnOiH5R5nwHagnlULUl7s1FYcorA4caXT31Kt6gtKpU3GxmiroRqd8M4O8u9BRyKEg5jA8V6PYk9y0BjtdKO+ZuB9etUa1YGIiNxa/xp5jzXZovbPIxLrzSG/M6mu1O4aj1bEF7REQEREBERAWMSIGgk4ACp4BZKv6R2p/lNPzeTfNBDx4997nH3iSs5WFfe1u0geq5QVOaNSlXGIcm4D5jn2DxQWMIiICIiAiIgLCNBD2lrhUOBBG0FZogo8xI8m50vFyzhu2t1dYUJHgFji134EbQvRrVspswy67AjFrhm120eiqU1LkHkpkXX+68c129p8kHZYGlV0CHHOGQfnTc71/5VsY8EAggg5EGoPWvMpqSdDOOI6Qy/ArZI2rFg/s3lo2ZtPUcEHpaKoy+mzv8AMhg72kt7jVdQ01Z8N/a1BZF8c6gqcAqtG00J5kMDe51e4U8VETlrRIvPcSOiMG9g80E9bGkgxZBPF/8Ab69irwK1NXXKyTojrrRV3c0bXHV9cEGyQlDFeGt6zsGsq4cqyCGMyGQ3DaVzS0uyVh44uOZ1uOwbAoyNGL3FxzP1RBZl8e0EEHEEUI1EFRdmWhkx3UfIqVQUqckOReYL8Yb6mG7+iu0H6xUHNSxhuoeo6iF6PaVnMjwyx44HW12ojeqjOSxYeSmR8kTU7fXU764ht0f0o5MCHGqWZB2ZaNh2t8FcIUYPAc0hwORBqCvNZuz3Q97ekPPYklaUSCaw3lu0Zg8QcCg9NRVCW02eP2kNrt4Jb3Gq6xpqz4b+1qCyL4SqvG00PuQwN7nV7gPNRM5bMWLg92HRGDezX1oLBa+kgbVsE3na3e6OG09yrd6ua0grpl5VznBrRVx93ZvOxBslJcxHhrcz3DWTuVwYWS7Gt1Zb97iueRkmSsMucauOZ2not3KOmJkxHXj1DYNiCyAr6oazbQu+y7LUdm7gplAREQEREBERAXPPSDIzLsRocO8HaDqK6EQVWasONB/Z/wCIh9E4RANmx31goaJAguNMYLtbXCncfVehrTMybIgpEY143gH/AIQefmx3+6WuG40WH5sidE9o9VcYmicucmuZ8r3Dxqtf6IwunG++PRBVRZsTWA3i4DzX1ss0GhdePRYC4nryVth6KQBmHP8AmcfKikpeSZDFIbGt4ADv1oKzIaPRH84cgztikeXdwUxHfDk4XsMOdMNbtRc7UpKIy8CMRUEVBoRXYRkVXZaMZd/2aa9uE+vJxDkQfdcfqh3EUCPi2g6I68447NQGwLdDiLntWzDLv2sPNd/Sd/itcGMgkVMWbaF72XZ6jt3cVBQ4i2goLStM1KMitLYjQ5p1Hx3Heuezp++LrucO8beK7kFXmtH4sHGAeWZ0HGjwNgORChY0GETRwdAfsIu9xw8F6EtUeVY8Ue1rxsIB8UHnxsd3uOa8cafh3rD82ROj3j1Vxi6KS5yaWH91zh3ZLX+iMLpxvvj0QVQWbE1inEgeayEs0c54J6LBePorZD0UgDMOf8zz5UUjLSEOH+zY1vACvbmgrEhYMR+N3kW9J2MQ8Bq7utThhw5OEXNaTlU5uJOVTqHcpIiqrjIzpSIYccmJAiE3Xuxuk5tcTq29u1BwR7TdFdV3UNQC2Q4iwtiyjAdebjDdkc7p6J8iuaDGQSQKlLMtDJjuo+RULDiLcCgtKKOs20L3suz1Hb+KkUBERAREQEREBERAREQEREBcto2e2PDLHjA5HWDqI3rqRBW5KOWkyk3jUUhv1Pbqx6Wzs4xNoSDpd912LTzXbR67lbLXspsxDuuwIxa7W123huUTKR+VDpWbwit5rukBk5p2+IrvQRMGKuyHEUdNSroEQsf1HU4bQtsGMgkmPoajAhWGSmL7AdeR4hViHEU5Yh9l3Hy/4QSSIiAiIgIiIC0Tkm2KwseKtPbuI2Fb0QVqUjGA77LNe1CdhDeciOidmrgd1FG2rZjpd+1h5rv6Tv8AFWy0rNZHhljxwOtp1EKFko5qZScxPuP6bdVD0th6s8wiYMZdkOIuKfkXS8S67EHFrtTh67QvsGMgkmu2Kfs+avsqcxgfVVqHEU1YZ5/V5oJVERAREQEREBERAREQEREBERAUbbVjCO0EG5Ebix+RBzod3hmpJEFV/ODI7eQnP1MZmTjgK7a5CuzI6t0XMSb4Jo8YanDFh3gq5WhZMKOP1jQSMjk4cCPBRbdDYYyfEA2Vb6IIeWcXEAYk5BXCQluTYBrzPErCRsuHB5jcekcXdq60BERAREQEREBERAXBbFktmId04OGLXa2u9Ny70QVVtoh7TLT3sRBzYmo7HV1Hfke5RkzIPgnEXm6ntxYRxGXAq5z1mw4zaRWh2w5EcCMQokaGwwfZfEA2Vb6IIWBEqQBiSrfZkpybKHnHE+ixkLHhwcWCp6RNXfh1LtQEREBERAREQEREBERAREQEREBERAREQEREBERAREQ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460375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0" name="Picture 4" descr="http://icons.iconarchive.com/icons/oxygen-icons.org/oxygen/256/Actions-transform-mov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67" y="1423849"/>
            <a:ext cx="1541420" cy="154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2646" r="64291" b="35557"/>
          <a:stretch/>
        </p:blipFill>
        <p:spPr bwMode="auto">
          <a:xfrm>
            <a:off x="3360414" y="902058"/>
            <a:ext cx="5154323" cy="52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1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9</a:t>
            </a:fld>
            <a:endParaRPr lang="en-GB" sz="1400"/>
          </a:p>
        </p:txBody>
      </p:sp>
      <p:sp>
        <p:nvSpPr>
          <p:cNvPr id="5" name="AutoShape 5" descr="data:image/jpeg;base64,/9j/4AAQSkZJRgABAQAAAQABAAD/2wCEAAkGBg8PEBAPDxEQDRAQEBAODg8ODxIQDQ0QExAVFRQQEhIXGyYfFxkjGRISHy8gLyc1LCwsFR4xNzAqNTIrLysBCQoKDgwOGg8PGjQkHyU1NSkrLiwsLyw0LyksLTQsLDAvNCwsKSwsKSwpLCwsLCwsLCwpLCwpKSwsLCkpLCksLP/AABEIAOEA4QMBIgACEQEDEQH/xAAbAAEAAgMBAQAAAAAAAAAAAAAABQYCBAcDAf/EAEoQAAEDAgEFDAYGCAUFAQAAAAEAAgMEERIFBgchMRMVFiJBUVNhcXKRshQyMzRSoRcjNXOB8CVCgoOiscHRJDZitNJUkpSz05P/xAAaAQEAAgMBAAAAAAAAAAAAAAAAAwQCBQYB/8QALxEAAgECAwYFBAIDAAAAAAAAAAECAxEEEjIhMTNRUnEFExRBgRUisfAjQmGCof/aAAwDAQACEQMRAD8A7iiIgCIiAIiIAiIgCIiAIi855gxrnu1BoJKAxqqxkTS6RwaBz8vUFW6vPtjTaNheOdxwqGnmmyhUYWkhvJ8LG/3VmoM3aaEDih7uVzuX8EBGsz+164hbqcb/AMlP5My7DUeo6zvhdqcvKfJNM8WdG23+mwPyVUyzkR9I4SwuJZfk2sP9kB0BFF5vZX9JiBPrt1P/ALqUQBERAEREAREQBERAEREAREQBERAEREAURlTOmlpiWySAvH6jdbl454ZbNJTlzdT38Rh5ucqk5t5rGsvPUPcGEm1jxnnnKp168oy8umrskjBNXZZ/pIo+aTwCfSRR80ngFhwIovhcnAii+EqLNieaMrQM/pIo+aTwCfSRR80ngFhwIovhK+8CKL4XJmxPNC0DL6SKPmk8AtLK+e0FTE6KLGHOIvcWFrra4E0PMfFaWV81qaGF0kPri2q+0LOnKvmWa1jxqFthvZpQBsJf+s8kHsGxRWducL2uMbSWsbqNtrit7NarBi3O+tpJ8VHZz5Ec9xe0EtO221pCuTzZXl3+xErX2kRkfOKVjwWud1gm4cF0N72zwkH1Xs/oueZKzeeX6getx2AK9SyCGK51BrbfJR0PMyfybzKVr/aVvIeXWUUjzJiwm7eL1HUpv6SKPmk8AoHIeSY6uR+7eoONt2m+xTfAqh5vmoq0qyl9lrGUVG20z+kij5pPAJ9JFHzSeAWPAii+Er5wIovhKhzYnmjK0DP6SKPmk8An0kUfNJ4BYcCKL4SnAii+EpmxPNC0Deoc+qKU2x7mdgx6rqfY8OAIIIOsEbCqFlfMGEsLqdzmvAuGu9U2Xno+y9I2Q0kpJGvADtaRtHYsqeInGahVW/c0eOCavE6GiIr5EEREAREQBERAEREBR9KXsYO+/wAq2c3JbUsQ/wBIWtpS9jB33+VYZCltTxd0LUVJZcRL4LEVeCJOXLsDCWukDSNoKw4R03StVbyVkmKryhKyYEtwk6jbWrV9H1D8Dv8AvWdPzaivG1jx5VsZ48IqfXaQG2uw2qEq8vzzOwxXYNgtt/EryziyNT00rY4GkG3Gub6yt+ggbE0AbTrJV2lTaV57yKUl7GgKKrOsud/3IcnVR1EkjtUxuqbqrBgRNFk+oieHtHaL7QrOyqBAxCxUduqbogJLdmDZrULlqOeY4WizB81vUwxOA5BrKkrDmQFNZkqpb6t29hss976v4neKsodjk1eq35rGvnAs0figK6zKVXTnjEkcztYUzS5zRObd53M8oK83kOBDtYKrtVRMbKGPF4y4E9iiqU8y+3eZJ23lr4R03StThFTdK1ekeYNA4BwY6xAI4/OoTPLNOlpafdImuDsbRrdcWVCca0IuTtsJk4t2LGyqDhcG4I1HnVLyAf0t+8d5Cp3Jc31MfdUBm4f0qPvHeQqvKeaUO6M0rJnVURFuyqEREAREQBERAEREBR9KXsYO+/yrRyPJ9TH2Bb2lL2UHff5VEZKk+qZ2BaLFO1dlunpNrM83ylJ3HLoq5xmWf0jJ3HLo6v4HhfJDV1HOs4z/AI5/a3+S991WvnJIG1z3HWAWkjn1LLf2Ho1fIT23VN1Xjv7D0ab+w9GgPbdU3VeO/sPRr7v7D0aAm6CPC252nWsqypwN6zqCh+FDPhKxfnHG612E22ICYg+rjudu09qi5KjESTyrB+crHCxYSF5b+w9GgPbdVGZXdctW7v7D0aj8qVrJbFrcNtqA6bQeyj7jPKFXNI3uf7xqsdB7KPuM8oVc0je5/vGqvieFLsZw1Ih8ny/VM7qi82T+lG/eO8hW1QyfVs7q081j+k2d93kK0dOV5x7ottbGdYREXRlIIiIAiIgCIiAIiICkaUvZQd9/lCgMnP8Aq2din9KPsoO+/wAoVaoHfVt7Fz2OdqzLlLSSeZB/SEnccukrmuYp/wAe/uFdKWywHCIK2o0KnIdPI4vfGHOO0nlXnwbpeib81Jor5ERnBul6JvzTg3S9E35qTRARnBul6JvzTg3S9E35qTRARnBul6JvzTg3S9E35qTRARnBul6JvzTg3S9E35qTRARnBul6JvzTg1S9E35qTRAYsYGgAagBYDmAVX0je5/vGq1KraRvc/22qDE8KXYzhqRVKN/1bOxeWaf2lH33eUr5Su4jexM0ftGPvu8pXPUHepHui5PSzrSIi6goBERAEREAREQBERAUjSj7KDvv8qq1EeI3sVp0o+yg77/KqnRniN7FzniHGf77F2jpJjMP35/cculrmeYXvz+45dMW08P4JXragovOTOKLJ8BqZg9zA5rA2IAvc5xsALkDxPIpRUjTD9mH7+DzFbKnFSkkyCbtFstGQssx1tPFUxBzWSgkNkAD2lri1zXAEi4LSNRsovLmfVNRVUFHK2Z0k+5kOja0xxiSQsaXEuB1kHYDsXhov+yqX9//ALmVUrSb9tUXcov95IpYU06jj3I5TagpHSc4M6KXJ7A+pkwYr7mwAulkta+Fo22uLnYLqt0GmHJ0rwxzamnvYB8sbCy5IFjub3Ebb3tbVtVW00RvFZTvc15i9HDW3LhG54leXsBGx2EsvbXa3MpzILc3spthhbBFBOGgiDjxTNILnOayVtt1AIcTYnURcDYslTioKTu78vY8c5OTii3Zw52UmT9zNU5zN1LwzDG+S+C174QbesFD/SzkrpZf/Gm/4qu6cfVou9UeWJeeTMqZr7lC2aKLddzjErnUc9t0wgPLn4LWvfXe3Kkaccik032EpyzNJr5LxW59UMNPBVvkduNQSIXNie4uIBJBaBcWwnbzKMOlrJPSy/8AjTf8VB6YqWOKjoY4mtjjZOWsYwAMa3cX6gAoms3g3qZ7D070WG/o/vXpO5tvj6sd8V+S/LZIU4OKbvtPJTkm1s2HV8k5Ygq4hNTyNljJLcTdocNrXA6weo863VzLQjHLuVU8uO4mRjWMtqEobd7gewxi3UumqGpHJJxJYSzRTCq2kb3P9tqtKqukb3P9tqqYnhS7E0NSKVTO4jexemaH2jH3neUrwpzxG9i98z/tGPvO8pXN4Z/yruvyXZ6TraIi6s14REQBERAEREAREQFI0o+yg77/ACqo0nqN7FbtKPsoO+/yqoUnqN7FzfiPFf77F2hpJrMH35/ccumLmeYPvz+45dMW18P4JXragqTpejJyY+wJwzQOdYeq3Ha55hcjxV2XjW0bJo3wytxxyMdG9puMTXCxFxrGorYwllkmQSWZNFH0UZxQOoG073xxSU73tLXPAc5kj3Pa+xttLnDVf1fwVRzzyvHWZap/R/rRFJS0+JnGEj2VBe8sttAxkfsHkU/lLQhC95dDVOiYS47nLAJsNzqDXB7dQGrXc9ans0NGtNk5+7Fxqp8Ia172NayL4jEzXhJ2XJJtqvrN7WenFuae1+xBlm0otEllaqybVOkyfVPhe9gZI+GUljgCLtexxte1xrB1X17Vx/PnN2DJ08TqOpxtfikaBKHTUrmOFnY28mvik6+Ibk7V0rPHRlBlGQziV1PMWta44RLE/DYAuYSDcNuNRG0bba4/N/Q1TU8jZaiU1eB2JsQhbFA7ULbo3E4usde2x1Ag8vlKcYbb/B7UjKWy3yV7SdVSy0OSJZhhlkie+UWIs8xwk6jrGtTuSNHmRXwwSSG73RRPkaaxwaXFgLgW4tlydSsmd2ZMOUxCJZJYRCXlu5YNeMNBviafgHiq39B1F/1FT4Qf/NFUi4JXseODzN2uYaayDS0ZBBBqDYjWCNxdYgqs5b0fxw5KgyjFJK97o6eadkjo9zayVgvudmg6nvbtJNr7Sr/lXRvFPQ01C2eRgpXYo5HMa8uve4e0Yf1XEC1ratuw2GDIkTaRtE68sTadtKcfrPYI8GvDbWQOReRrZIpRfv8A8PXSzSbZW9FWcXpVEInNDX0mGA4bASMDRgfbkNhY8lx12F0VPzM0eNyZNLM2pkmEjNzEZYGNw4g4OksTjeLOsbADG7VrVwUNTK5Nx3EsL5fuCqukb3P9tqtSqekI/wCDP3v9SqmJ4UuxNDUij0/qt7Fs5n/aMXed5CtWD1R2LZzO+0Iu87yFc1heKu6/JdqaTriIi6w14REQBERAEREAREQFI0o+yg77/KFT6U8RvYrhpR9lB33+UKm0x4o7FzfiPFf77F2jpJ3MD35/ccumLmWj/wB+f3HLpq2vh/BK9bUERQGVs/Mm0j9ynqGh+u7I2STOZY2s/c2nCeo8x5itgk3uIW0t5PooTI+emT6x2CnqGPeb2jcHRSm1rkMeASNfMvTKedlFSzxU0825zTYdzZgkcOM7C0uc1pDbuBAuRsK9yu9rDMt9yXRFD5IztoqySWGnmEskN90bge0WDsJc0uADxflFxrHOF5ZsXRMIomDOqikqnUTJmuqGhxdGA6wLTZzcdsOIWN23vbXZK7Oygp5HRTVUEMjbYmPkDXtuARcHqIP4r3K+QzIlkULT555Nke2NlZTPe42a0Stu42vYa+pTJNtfJtXjTW8Jp7j6igRn5kv/AK2m/wD2atzJmclHVOLKeohne0Yi2ORrnBt7XsOT+69cZL2PMy5kkqnpC9zP3v8AUq2Kp6Q/cz97/UqtieFLsSw1Io0B4o7Fs5nfaEXed5CtOA8Udi3MzftCLvO8hXNYbiruvyXamk64iIusNeEREAREQBERAEREBSNKPsoO+/yhUunPFCumlH2UHff5VSYDxQuc8Q4z/fYu0dJYNH3vru45dNXMdHvvru45dOW08P4JXraii6Ws4nUtI2CJ2CWqcWXa60jYm2MhFjcXu1t/9fIbFV7MrRpSzUjKqvMjN1u6Jm6bixsZIwPJ1El1idtrOGo7Vtab6IltHPrsx00JGE2BeGPBLuT2RFuW/UpLIdHT5byPT0rnui3EQxSBhY57X07Q0GzhscMLtn634rdReWkmtl3tZRazVHf4MPowycJqaSkqDE+KeKUxmRs4lEbw/CLuxNJwgXva19RUFpM+2qLuUP8AvJFXKrIUdDlmKmjJe2GsoQ17g0SHG6B5vhAH65HYp3SxUCLK1NKQXCOCllIb6zgypmcQ2+q+r5qWKamtt9hhJrK9ltp2Qrj2iD7Qq/uZP9wxdZlyjE2E1Be3cRHuxkDgY9ztixB17EW5VyTQ6/FX1Thezqd7hcW1Gdh18x1qClomS1NcTLNv/Ms/39d5XrXzsoWVGcIgkuY5ZKWN4a4tJaYGXsRsWxm3/mWf7+u8r0y5/meL7+k/9DFY/v8A6kP9fklc69E1KymkmozMyWFj5dzc50wnDRiwAG5DtRtblOsc33RFnFJNBUUksmPcGNfT4ngv3Jwc1zGjaWtIZrvq3QDULK553Zajo6OeaTX9W5jGXsZZHDC1g/Ei5tqFzyLnWhfJZvWVJxWZC2mYdWB5dx39dwGRdXHP4QqTlSeb4JWlGospXdH+TsmTmUZSmZA1scJhL6n0fE44sYBuMWoM7LrqmZ2bWSYXvqcnPbO7CYXSMqTO1gOFzm+sQCbMP4Bcu0dZmR5UMzZJZYNxjgcDEGHFjxgg4gfg+a65mfmXDkxsrY5JJjM5rnOlw3AaCGtAaAOV3issTJXau+xjQWxO3yWFVTSH7mfvB/Mq1qqaRPcz94P6rV4nhS7F2GpFAhPFHYt7M37Qi7zvKVHRHijsUhmZ9oRd53lK5vDcVd1+S7PSzrqIi6s14REQBERAEREAREQFI0o+yg77/KqPCeKFeNKPsoO+/wAoVEiOoLnPEOM/32LtHSWPR5767uOXT1zDR3747uOXT1tPD+CV62o08r5Ihq4XwTsEkbxrB2tPI5p5HDaCuXVmhqrifejq4y03BMjpKeUN1EAujDsWvFzWsNvJ11Fs4VZQ3FeUIy3nLsgaIqhlRFU1lSxxilZKWRbpI+Qxlro7zSW5Wi4w7Ba/Na89cyIsqMbd5hmiDtxkADmjEW3a9u0t4vIRzqzIvXVm3mueKnFKxxz6HspX3M1MG4Yre1nIwB1w7ccGG+w4cW3l5V0LM3M6LJkJY07pLJhM81rbo4XsA2/FaMTrDrPKVYUSdaU1ZiNOMXdFHyVo/lhytLlEzRuie6aRrA126XmxgtPIA27ddze51C2vWzp0Xy1tZJVsq2wY9zwt3Fxewsjay+MPHw3XQURVpp3v/geXG1jlo0MTPew1FeZWNvf6p5kAO0Mc+QhtyG31ci6BkbIENFTimpwWsAOtxxPe53rPceUk/hzWCkkXk6sp72exhGO45RT6FqmMcTKAj1AExwyMxWHLaXXyqx5nZi1VBUOmlrnVTHROjMREgBcXNLX8aRw1WcNn6yuiLKVaclZnipRi7oKq6RPc/wB4P6q1Kq6Rfc/3g/qqWJ4UuxPDUjnUR4o7FJZl+/xd53kKi4zqCk8yvf4e87yFc5h+LHuvyXJ6WdeREXVFAIiIAiIgCIiAIiICkaUfZQd9/lCoUR1BX3Sj7KDvv8qoDDqC53H8ZlyjpLNo698d3HLp5K5ho598d3HLpxC2fh/BIK2o+YimIpZLK+RDEUxFLJZAMRTEUslkAxFMRSyWQDEUxFLJZAMRTEUslkAxFVjSJ7n+21WeyrGkX3P9tqgxPCl2M4akc2YdQUrmV7/D3neQqHYdQUxmT7/D3neUrncPxY90XJ6WdeREXUlAIiIAiIgCIiALBz19cVpVE1kBU9Jr7xQd5/8AJUJh1K46QJsTIe87+SpjSuex3Gfx+C5S0lp0cn/GO7jl0/EOceK4TDO9hxMcWHnG1e++tR0z/FSYfGKjDLYxnTzO52/EOceKYhzjxXEN9ajpn+Kb61HTP8VY+pR6THyHzO34hzjxTEOceK4hvrUdM/xTfWo6Z/in1KPSPIfM7fiHOPFMQ5x4riG+tR0z/FN9ajpn+KfUo9I8h8zt+Ic48UxDnHiuIb61HTP8U31qOmf4p9Sj0jyHzO34hzjxTEOceK4hvrUdM/xTfWo6Z/in1KPSPIfM7fiHOPFMQ5x4riG+tR0z/FN9ajpn+KfUo9I8h8zt+Ic48VVtIrh6HtHrtXOd9ajpn+K85q2aQYXyOeNtidSwq49Tg423nsaLTuYNOoKYzLdauh7x8pUKCpTNV9quI/6j/IrX0OJHuiaelnYWyXXoCoynqLrfjdddQUD1REQBERAEREB5yKMrApVwWpPDdAUHPSBzo2uGxjji6rqqwwB41GzhtB5V1SsyeHgtcLtIsQqZlHMmQG8BxDkaTYj8VqsZhpSlnirlinNJWZA73v6vFN739XipA5rVnN/GFic2qzm/jCoenn0MlzrmaO97+rxTe9/V4rd4OVfN/GF84O1f5eE9PPoYzrmae97+rxTe9/V4rc4PVf5eF84PVX5eE9PPoYzrmam97+rxTe9/V4rb4P1X5eE4P1X5eE9PPoYzrmam97+rxTe9/V4rb4P1X5eE4P1X5eE9PPoYzrmam97+rxTe9/V4rb4P1X5eF94PVf5eE9PPoYzrmae97+rxTe9/V4rc4O1f5eF94OVf5eE9PPoYzrmaW97+rxTe9/V4reGbVXzfxhfRmxWc38YT08+hjOuZoehYdbyAOblK3s1qcuqA4DUy7j/Je0OZ1U8gPs0c5de34K35GyA2nbhbrJ9Zx2kqzhsLNzUpKyRhOorWRIUgKl4di1aenst6NtluyqZhfURAEREAREQBYuaskQGu+C6130i37L4WoCKfRLwfQqbMawMKAgXUS8zRKwGnCwNMEBXzRrE0asBpQsTSICA9EK+eiKf9EXz0NAQPoi++iKd9DT0NAQYo19FGpz0RZCkCAhBRr0bRKZFMFmKcICIbQr2ZRKTEIWYjQGiyjWwynstgNX2yAwaxZhfUQBERAEREAREQBERAEREAREQBERAfEREAREQBERAEREB9REQBERAEREAREQBERAEREB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data:image/jpeg;base64,/9j/4AAQSkZJRgABAQAAAQABAAD/2wCEAAkGBhQREBQUEBQUERQVFBUXGBUYFBQUEhYSFBQVFRUUFxYXHCYeFxkjHBQUHy8gIycpLSwsFx8xNTAqNSYrLCkBCQoKDgwOGg8PGjUlHiUtMCkqLTUwLjU0NDUsLzUsLzQtLCwpLCwqKiosLDUpLSktKSksLDYuLCkpNCwsKSwsLP/AABEIAMIBAwMBIgACEQEDEQH/xAAbAAEAAgMBAQAAAAAAAAAAAAAABQYCAwQHAf/EAEcQAAECAwQFCQUDCgUFAAAAAAEAAgMEEQUSITEGQVFhcRMyUoGRobHB0SJCU3LwFJLhBxUWIzNik7LC0iRDY6Lxc4KDo7P/xAAaAQEAAwEBAQAAAAAAAAAAAAAAAgQFAQMG/8QAKBEBAAIBAgQGAgMAAAAAAAAAAAECAxEhBFKRsRITMVFhgRRBBTNx/9oADAMBAAIRAxEAPwD3FERAREQEREBERAREQEREBERAREQEREBERAREQEXx2WGa5CyMBQOY47SDswy3+SDsWL3UBOwVXO6FEvVDhTUNXNHnVfLsXaz6Awy+qlB8Fpt1hwNBUUpSoJpU02HhrpQ0+fnNuw69WQBoCePrsKfrQAKsdlj1ZnrSKyJjR4xJoKgUGNMacOxBmZ8XahrjiOupph2H6NV8h2gCCSCKU35mnZvWt/KEi69tRgQThXE40zwLPwWUR77wo5gFKUxzpXLqdryQfYlpUJF0mhI7PrvbtWxk60uu41qRlhUV2ZZa920LUTFPvQxSmRO+uPUB2r7D5S8KllK4gHE4Gv8Auqg7EREBERAREQEREBERAREQEREBERAREQEREBERAREQEREBERBzCzYfR7z6/VTtK0x5eCyl8hooRQuONSK66nIfQC7nGgVSjThEIxbt6NFvlri0Ohww1926QThhVSpWbz4YQveKVm1vRYYUpCcQ5pvUNcHVFRlXh5oZGEwEuwGObjQVFDiTuUdKTYIhxGAtN5rHi7da4uaCSBsqk5HaY0V0UOeyAGUYBWrnnnXdaTWYt4f2ReJr4o9EjAbCdgwg5YBx1EkYV1VW6HJMaagYjXU8FDsnoUYO5Nj4TmNLw4w7g9mmFdampWLeY121oPaEtWazpLtbRaNYbURFFIREQERRVq262F7LKOf3N479yCSixmtFXENG0mii5jSNg5gL9/NHfj3Kux5t0Q1eS49w4DUsAUEy/SKIcg0dRPmsBbkXaPuhRgKyDkEvDt+JrDT1Eea7IFvNPOBbvzHqq8CswUFvhRg4VaQRuWaqUGOWmrSQVOSFrB/svwd3H0KCRREQEREBEUbaltNg4D2n7NQ3n0QSESIGiriANpNAoyY0iht5oL+4dp9FXJmefFNXmu7UOAWsFBNP0jecg1vaStf58i7R90KLBWYKCWZb0TWGnqI8CuyBb7Tz2lu8YhV8FZAoLfBmGvFWkFbFUYUUtNWkg7QpqQtgO9mJgdR1HjsKCUUFMWXEYHsY1sWDENTDLixzSTU3XDVUKdRdidN4cmNdpV2M6Izk3RWhrWUDGAlwFBQOc7XT61rqiwXOcI8sReIuuY7muA1E6iNqlY0EOBDsQVrk5JsJt1taVrialcdRc4+Yewh7BCZ711197hsGoV2ldtlzzYjQBgQKU3DBdxC5ZezWQ3ue2tXb8BwCDqREQERctpzwgwnPOrIbXHIII+3rZ5P9XDPtkYnoN9frYqteX2ZiEk3jVxNXH946upfJeCXuDWipJoAg2QmlxAaCScgMSp2S0aJxim7+6MT1nIKTsqyWwW7XnN3kNgXeg44NkQm5MB3n2vFb/srOg37oUfbuksGTDDHLgHkgUaXYgVOSih+UuT6UT+G5e1cGW8eKtZmHjbPjpOlrbrBFsuE7NgHD2fBR01o/TGGa7j5FdFiaRQpsOMEuNwgGrS3OtM+Ck152rNJ0tGkvStovGtZ2U57C00cCCNRX0FWaekGxRjgdR1j1CrUaCWOLXYEfVVFJN2TaV72HnHUdu471KKntfQ1GBVokJrlGA68jxQdCItE7NiFDc92TR2nUOsoOG27X5IXWftHD7o6RVRc+pqTUnWcydqzm5guJLsXP9p24Hmt7Kd2xaoTC4gNFSTQDaUG1gJNBiTq1qbkdG3Oxim4Ngxd16h3qSsexhBFTi85nZuHqpNBxQbGhN9wHe72vFdAlGdBv3QtqIOWJZkN2bG9Qoe5R8zo/rhnqPqppEFPiwi00cCDsXwFWmckmxG0d1HWCq1My5huLXfgRtCCVsm0smPPynyKmFTwVZbMnOUZjzhgfXrQdaIiAiIgIiICrGkk3ejBvuwm3yNrzzR4dpVnVCtCPe5Z/Ti0HytrTwCDhvVzVt0Ws66zlHD2n5bmfj6Kpy0K+9rRm5wHaaL0iHDDQAMAAAOAwCDJFHz9vwIDg2NFaxxFaGtaVIrgNxXONLpT47O/0XpGK8xrFZ6POctInSbR1Vv8AKpDvNlx+8/8AlaqXCk1ctNbRhTPI8i8RLpfWlcKhtM+tQ8KVW5w0zTDWJ+e7A4u8TmtMfHZYPyaw7ojjezwcrsqVojOw4Bi8q4MvXKVrjS9XLiFY/wBIpf4re/0WbxdL2yzMR7dmlwWakYYibR+/38pJRttyd5l4c5ve3X6rfK2tCiuuw3tcaVoM6fRXUQqU1mu0wv1tW0a1nVTgVJ2HMUiXdTh3jEeajpiFce5uwkdWpfZeLdc07CD2FcSW9V3SeZvPZC90AxH8BWg8e0KxKkWtHvRJh37zYY4CgPggjHRKkk5k1Vn0Us7AxXZmobwyJ8uoqqsFSAMzh1lekSsuIbGsGTQB2BBtRaJydZBYXxHBrRTE7SaAYbyuAaVS3xR2P9FOuO1o1iNULZKV2tMQlkUWNJpb4rex3osxpFL/ABW9/ou+Vflnoj5+LmjrCRRR/wCf4HxWdqfn6B8VnanlX5Z6Oefi5o6wkFw2tJcoyo5zcR5hb5WdZFBMNweAaEg61vUJiY2l6xMWjWFMBUhY8xdiAanYderv8Vyz8G5Fc3VXDgcR4rUx9CCNWPYuOrkixY6oB2ivaskBERAREQfHHBedRT+oZve4+K9FIXncVn+HprZEIPaR5hBs0ebWZhfMT2NJ8l6CvOrDjXZiEf3wPvez5r0VB53p1AvTrf8Aos/meoyFIjYrLpTZcZ81fhwnRG8m0VFMw59Rid4XA2zJj4ET/b6rdw5IjFWNY9Pd83xOO85baVn19pckKUA1LobDX2Kx8MgRYbod6tK0xpSuR3hHPU9dd1SYmJ0mNAwwsXNGxfILIkUkQWGJdpWlMK1pmdxWTrHmj/ku7W+qaxG0zHV2MVrbxWZ+nfomR9rNPhu8Wq6qnaKWTHhzJfFhljeTIqS3MluGBVxWXxkxOTaddm//AB9Zri0mNN5Va2hSO7q/lC46rotiJWO/cQOwALlCpr66QTVreA8FQZp1YcQ7Y7vNX+G2gA2AdyoU3DoyO3oRndl5Bz2SKx4QPxGfzBejrzOzo12LDcdT2nqDhVemIIDTh1JNx/1IX/0aqU2ZFFedMbPiR5R7ILbzy5hAqBW68E4kgZBUMaKT3wD/ABIX962OCtSMWk2iN/dicfhtfLExWZ29v9bPtIT7SFr/AEUnvgH+JC/vX0aJz3wf/ZC/uVvx4+eOsKP41+SejP7SE+0hfBohPfCH8SH6rIaGz3w2/wARnqnjx88dT8e/JPRa9BH1hRD/AKn9IVnVd0KsiLLwXtjgNcYlRRwdhdA1KxLE4mYnLaYb/CVmuGsTCtW+KRuLR5jyUeCu23olY53Bo7q+a4AVXWlwkTWEz5G+C3rTJtpDYNjW+AW5AREQEREBUqelaRpiF0jyjf8Aux8aK6qvaUy10sjj3PZf8jjgeo+KCmNcQajAjuIXpdnTgiwmPHvDHcciO2q8+tWXuvvDmux3V1+vWpXRO2RDdyTzRrzgdQf6HxQXVERBUdOn0fA4RfGGq5EmFPflDa6sAta51OUrdaTSvJ0rTgVUHmJ8KJ9x/ot3hY1w1++753jKz59vrst/5P31fMf+P+tXNUj8m8J4MwXscyvJ0vNLa8/Kqu6zeM/un67NbgY0wV++4tcxHDGOccgK/gtirWkVqXjybDgD7R2uHu9X1kqi4inRC4knMkk8TiumzoV+KwbwTwGJ8Fwgqw6NSnOiH5R5nwHagnlULUl7s1FYcorA4caXT31Kt6gtKpU3GxmiroRqd8M4O8u9BRyKEg5jA8V6PYk9y0BjtdKO+ZuB9etUa1YGIiNxa/xp5jzXZovbPIxLrzSG/M6mu1O4aj1bEF7REQEREBERAWMSIGgk4ACp4BZKv6R2p/lNPzeTfNBDx4997nH3iSs5WFfe1u0geq5QVOaNSlXGIcm4D5jn2DxQWMIiICIiAiIgLCNBD2lrhUOBBG0FZogo8xI8m50vFyzhu2t1dYUJHgFji134EbQvRrVspswy67AjFrhm120eiqU1LkHkpkXX+68c129p8kHZYGlV0CHHOGQfnTc71/5VsY8EAggg5EGoPWvMpqSdDOOI6Qy/ArZI2rFg/s3lo2ZtPUcEHpaKoy+mzv8AMhg72kt7jVdQ01Z8N/a1BZF8c6gqcAqtG00J5kMDe51e4U8VETlrRIvPcSOiMG9g80E9bGkgxZBPF/8Ab69irwK1NXXKyTojrrRV3c0bXHV9cEGyQlDFeGt6zsGsq4cqyCGMyGQ3DaVzS0uyVh44uOZ1uOwbAoyNGL3FxzP1RBZl8e0EEHEEUI1EFRdmWhkx3UfIqVQUqckOReYL8Yb6mG7+iu0H6xUHNSxhuoeo6iF6PaVnMjwyx44HW12ojeqjOSxYeSmR8kTU7fXU764ht0f0o5MCHGqWZB2ZaNh2t8FcIUYPAc0hwORBqCvNZuz3Q97ekPPYklaUSCaw3lu0Zg8QcCg9NRVCW02eP2kNrt4Jb3Gq6xpqz4b+1qCyL4SqvG00PuQwN7nV7gPNRM5bMWLg92HRGDezX1oLBa+kgbVsE3na3e6OG09yrd6ua0grpl5VznBrRVx93ZvOxBslJcxHhrcz3DWTuVwYWS7Gt1Zb97iueRkmSsMucauOZ2not3KOmJkxHXj1DYNiCyAr6oazbQu+y7LUdm7gplAREQEREBERAXPPSDIzLsRocO8HaDqK6EQVWasONB/Z/wCIh9E4RANmx31goaJAguNMYLtbXCncfVehrTMybIgpEY143gH/AIQefmx3+6WuG40WH5sidE9o9VcYmicucmuZ8r3Dxqtf6IwunG++PRBVRZsTWA3i4DzX1ss0GhdePRYC4nryVth6KQBmHP8AmcfKikpeSZDFIbGt4ADv1oKzIaPRH84cgztikeXdwUxHfDk4XsMOdMNbtRc7UpKIy8CMRUEVBoRXYRkVXZaMZd/2aa9uE+vJxDkQfdcfqh3EUCPi2g6I68447NQGwLdDiLntWzDLv2sPNd/Sd/itcGMgkVMWbaF72XZ6jt3cVBQ4i2goLStM1KMitLYjQ5p1Hx3Heuezp++LrucO8beK7kFXmtH4sHGAeWZ0HGjwNgORChY0GETRwdAfsIu9xw8F6EtUeVY8Ue1rxsIB8UHnxsd3uOa8cafh3rD82ROj3j1Vxi6KS5yaWH91zh3ZLX+iMLpxvvj0QVQWbE1inEgeayEs0c54J6LBePorZD0UgDMOf8zz5UUjLSEOH+zY1vACvbmgrEhYMR+N3kW9J2MQ8Bq7utThhw5OEXNaTlU5uJOVTqHcpIiqrjIzpSIYccmJAiE3Xuxuk5tcTq29u1BwR7TdFdV3UNQC2Q4iwtiyjAdebjDdkc7p6J8iuaDGQSQKlLMtDJjuo+RULDiLcCgtKKOs20L3suz1Hb+KkUBERAREQEREBERAREQEREBcto2e2PDLHjA5HWDqI3rqRBW5KOWkyk3jUUhv1Pbqx6Wzs4xNoSDpd912LTzXbR67lbLXspsxDuuwIxa7W123huUTKR+VDpWbwit5rukBk5p2+IrvQRMGKuyHEUdNSroEQsf1HU4bQtsGMgkmPoajAhWGSmL7AdeR4hViHEU5Yh9l3Hy/4QSSIiAiIgIiIC0Tkm2KwseKtPbuI2Fb0QVqUjGA77LNe1CdhDeciOidmrgd1FG2rZjpd+1h5rv6Tv8AFWy0rNZHhljxwOtp1EKFko5qZScxPuP6bdVD0th6s8wiYMZdkOIuKfkXS8S67EHFrtTh67QvsGMgkmu2Kfs+avsqcxgfVVqHEU1YZ5/V5oJVERAREQEREBERAREQEREBERAUbbVjCO0EG5Ebix+RBzod3hmpJEFV/ODI7eQnP1MZmTjgK7a5CuzI6t0XMSb4Jo8YanDFh3gq5WhZMKOP1jQSMjk4cCPBRbdDYYyfEA2Vb6IIeWcXEAYk5BXCQluTYBrzPErCRsuHB5jcekcXdq60BERAREQEREBERAXBbFktmId04OGLXa2u9Ny70QVVtoh7TLT3sRBzYmo7HV1Hfke5RkzIPgnEXm6ntxYRxGXAq5z1mw4zaRWh2w5EcCMQokaGwwfZfEA2Vb6IIWBEqQBiSrfZkpybKHnHE+ixkLHhwcWCp6RNXfh1LtQEREBERAREQEREBERAREQEREBERAREQEREBERAREQ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460375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BC63EC7-9E15-A7FF-F07E-08DDFC006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" t="4517" r="65305" b="39191"/>
          <a:stretch/>
        </p:blipFill>
        <p:spPr bwMode="auto">
          <a:xfrm>
            <a:off x="3363529" y="939254"/>
            <a:ext cx="5196134" cy="516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2CFFF2-7989-541F-8891-C122CB5363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4" t="3556" r="65072" b="85186"/>
          <a:stretch/>
        </p:blipFill>
        <p:spPr bwMode="auto">
          <a:xfrm>
            <a:off x="1004180" y="4425915"/>
            <a:ext cx="1481959" cy="96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00EEF8E-EBA0-5AD1-26CF-E28C62EF3A28}"/>
              </a:ext>
            </a:extLst>
          </p:cNvPr>
          <p:cNvSpPr txBox="1"/>
          <p:nvPr/>
        </p:nvSpPr>
        <p:spPr>
          <a:xfrm>
            <a:off x="562973" y="1138950"/>
            <a:ext cx="2364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Perdu dans le détecteur ?????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1400054E-2917-EE64-C155-7896E2A64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40DF8F-27D5-4919-61FA-52906D03F203}"/>
              </a:ext>
            </a:extLst>
          </p:cNvPr>
          <p:cNvSpPr/>
          <p:nvPr/>
        </p:nvSpPr>
        <p:spPr>
          <a:xfrm>
            <a:off x="168812" y="2220609"/>
            <a:ext cx="2905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fr-FR" b="1" dirty="0"/>
              <a:t>Cliquez sur la vue </a:t>
            </a:r>
            <a:br>
              <a:rPr lang="fr-FR" b="1" dirty="0"/>
            </a:br>
            <a:r>
              <a:rPr lang="fr-FR" b="1" dirty="0"/>
              <a:t>(transversale ou longitudinale).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E11137-BCC5-F532-4604-065A8D51D498}"/>
              </a:ext>
            </a:extLst>
          </p:cNvPr>
          <p:cNvSpPr/>
          <p:nvPr/>
        </p:nvSpPr>
        <p:spPr>
          <a:xfrm>
            <a:off x="181035" y="5777021"/>
            <a:ext cx="2893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fr-FR" b="1" dirty="0"/>
              <a:t>Appuyez sur  « </a:t>
            </a:r>
            <a:r>
              <a:rPr lang="fr-FR" b="1" dirty="0" err="1"/>
              <a:t>Unzoom</a:t>
            </a:r>
            <a:r>
              <a:rPr lang="fr-FR" b="1" dirty="0"/>
              <a:t> full »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4577E8-D4CC-88AA-9C96-08E62C1FBDD8}"/>
              </a:ext>
            </a:extLst>
          </p:cNvPr>
          <p:cNvSpPr/>
          <p:nvPr/>
        </p:nvSpPr>
        <p:spPr>
          <a:xfrm>
            <a:off x="181034" y="3502585"/>
            <a:ext cx="2593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FR" b="1" dirty="0"/>
              <a:t>Appuyez sur le bouton droit de la souris.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74654ABF-DB35-F717-BEFE-D6B6F4EC1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Naviguer dans le détecteur</a:t>
            </a:r>
            <a:endParaRPr lang="de-DE" sz="3600" b="1" dirty="0">
              <a:solidFill>
                <a:srgbClr val="0034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1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4535</TotalTime>
  <Words>390</Words>
  <Application>Microsoft Office PowerPoint</Application>
  <PresentationFormat>Affichage à l'écran (4:3)</PresentationFormat>
  <Paragraphs>88</Paragraphs>
  <Slides>17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Levenim MT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de Haute Alsace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eric.conte@uha.fr</cp:lastModifiedBy>
  <cp:revision>201</cp:revision>
  <dcterms:created xsi:type="dcterms:W3CDTF">2013-03-01T10:27:03Z</dcterms:created>
  <dcterms:modified xsi:type="dcterms:W3CDTF">2025-03-09T21:17:00Z</dcterms:modified>
</cp:coreProperties>
</file>