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4" r:id="rId2"/>
    <p:sldId id="268" r:id="rId3"/>
    <p:sldId id="272" r:id="rId4"/>
    <p:sldId id="279" r:id="rId5"/>
    <p:sldId id="275" r:id="rId6"/>
    <p:sldId id="276" r:id="rId7"/>
    <p:sldId id="277" r:id="rId8"/>
    <p:sldId id="260" r:id="rId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F0FA"/>
    <a:srgbClr val="E6E6E6"/>
    <a:srgbClr val="FFFFFF"/>
    <a:srgbClr val="0000FF"/>
    <a:srgbClr val="FF9933"/>
    <a:srgbClr val="EFD61D"/>
    <a:srgbClr val="DDE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288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CAA127-F474-45B3-A9EE-F1014DB28171}" type="datetimeFigureOut">
              <a:rPr lang="fr-FR" smtClean="0"/>
              <a:t>09/03/2025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C3A040-F5BE-4849-8F78-6ADC7B9CD4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5583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34292-F368-4CFC-95FE-3B0775C91B8B}" type="datetimeFigureOut">
              <a:rPr lang="fr-FR" smtClean="0"/>
              <a:t>09/03/2025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8A08-D704-420B-985A-828CD63D41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8266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34292-F368-4CFC-95FE-3B0775C91B8B}" type="datetimeFigureOut">
              <a:rPr lang="fr-FR" smtClean="0"/>
              <a:t>09/03/2025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8A08-D704-420B-985A-828CD63D41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8285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34292-F368-4CFC-95FE-3B0775C91B8B}" type="datetimeFigureOut">
              <a:rPr lang="fr-FR" smtClean="0"/>
              <a:t>09/03/2025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8A08-D704-420B-985A-828CD63D41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6811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34292-F368-4CFC-95FE-3B0775C91B8B}" type="datetimeFigureOut">
              <a:rPr lang="fr-FR" smtClean="0"/>
              <a:t>09/03/2025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8A08-D704-420B-985A-828CD63D41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6861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34292-F368-4CFC-95FE-3B0775C91B8B}" type="datetimeFigureOut">
              <a:rPr lang="fr-FR" smtClean="0"/>
              <a:t>09/03/2025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8A08-D704-420B-985A-828CD63D41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2555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34292-F368-4CFC-95FE-3B0775C91B8B}" type="datetimeFigureOut">
              <a:rPr lang="fr-FR" smtClean="0"/>
              <a:t>09/03/2025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8A08-D704-420B-985A-828CD63D41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220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34292-F368-4CFC-95FE-3B0775C91B8B}" type="datetimeFigureOut">
              <a:rPr lang="fr-FR" smtClean="0"/>
              <a:t>09/03/2025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8A08-D704-420B-985A-828CD63D41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0717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34292-F368-4CFC-95FE-3B0775C91B8B}" type="datetimeFigureOut">
              <a:rPr lang="fr-FR" smtClean="0"/>
              <a:t>09/03/2025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8A08-D704-420B-985A-828CD63D41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0304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34292-F368-4CFC-95FE-3B0775C91B8B}" type="datetimeFigureOut">
              <a:rPr lang="fr-FR" smtClean="0"/>
              <a:t>09/03/2025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8A08-D704-420B-985A-828CD63D41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3250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34292-F368-4CFC-95FE-3B0775C91B8B}" type="datetimeFigureOut">
              <a:rPr lang="fr-FR" smtClean="0"/>
              <a:t>09/03/2025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8A08-D704-420B-985A-828CD63D41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8758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34292-F368-4CFC-95FE-3B0775C91B8B}" type="datetimeFigureOut">
              <a:rPr lang="fr-FR" smtClean="0"/>
              <a:t>09/03/2025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8A08-D704-420B-985A-828CD63D41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1305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34292-F368-4CFC-95FE-3B0775C91B8B}" type="datetimeFigureOut">
              <a:rPr lang="fr-FR" smtClean="0"/>
              <a:t>09/03/2025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248A08-D704-420B-985A-828CD63D41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694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222511" y="457200"/>
            <a:ext cx="8268789" cy="1323439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Réveillez-vous ? </a:t>
            </a:r>
          </a:p>
          <a:p>
            <a:pPr algn="ctr"/>
            <a:r>
              <a:rPr lang="fr-FR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Ce n’est pas encore fini !</a:t>
            </a:r>
          </a:p>
        </p:txBody>
      </p:sp>
      <p:pic>
        <p:nvPicPr>
          <p:cNvPr id="1026" name="Picture 2" descr="A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2366451"/>
            <a:ext cx="571500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2095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483" b="55678"/>
          <a:stretch/>
        </p:blipFill>
        <p:spPr bwMode="auto">
          <a:xfrm>
            <a:off x="220718" y="3019095"/>
            <a:ext cx="2822028" cy="3799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2502534" y="0"/>
            <a:ext cx="6641466" cy="1200329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Sauvez les masses invariantes sur le bureau</a:t>
            </a:r>
          </a:p>
        </p:txBody>
      </p:sp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82416" cy="120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113177" y="1598795"/>
            <a:ext cx="4598308" cy="769441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Comic Sans MS" pitchFamily="66" charset="0"/>
              </a:rPr>
              <a:t>1. Sélectionnez </a:t>
            </a:r>
          </a:p>
          <a:p>
            <a:r>
              <a:rPr lang="fr-FR" sz="2000" b="1" i="1" dirty="0">
                <a:latin typeface="Comic Sans MS" pitchFamily="66" charset="0"/>
              </a:rPr>
              <a:t>File &gt; Export Invariant Masses</a:t>
            </a:r>
          </a:p>
        </p:txBody>
      </p:sp>
      <p:cxnSp>
        <p:nvCxnSpPr>
          <p:cNvPr id="11" name="Connecteur droit 10"/>
          <p:cNvCxnSpPr/>
          <p:nvPr/>
        </p:nvCxnSpPr>
        <p:spPr>
          <a:xfrm>
            <a:off x="0" y="1200329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7754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483" b="55678"/>
          <a:stretch/>
        </p:blipFill>
        <p:spPr bwMode="auto">
          <a:xfrm>
            <a:off x="220718" y="3019095"/>
            <a:ext cx="2822028" cy="3799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113177" y="1598795"/>
            <a:ext cx="4598308" cy="769441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Comic Sans MS" pitchFamily="66" charset="0"/>
              </a:rPr>
              <a:t>1. Sélectionnez </a:t>
            </a:r>
          </a:p>
          <a:p>
            <a:r>
              <a:rPr lang="fr-FR" sz="2000" b="1" i="1" dirty="0">
                <a:latin typeface="Comic Sans MS" pitchFamily="66" charset="0"/>
              </a:rPr>
              <a:t>File &gt; Export Invariant Masses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2502534" y="0"/>
            <a:ext cx="6641466" cy="1200329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Sauvez les masses invariantes sur le bureau</a:t>
            </a:r>
          </a:p>
        </p:txBody>
      </p:sp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82416" cy="120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52" t="14782" r="51448" b="44758"/>
          <a:stretch/>
        </p:blipFill>
        <p:spPr bwMode="auto">
          <a:xfrm>
            <a:off x="3965022" y="3350169"/>
            <a:ext cx="5029201" cy="3468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Flèche droite 10"/>
          <p:cNvSpPr/>
          <p:nvPr/>
        </p:nvSpPr>
        <p:spPr>
          <a:xfrm>
            <a:off x="2727756" y="4170303"/>
            <a:ext cx="1481637" cy="1497072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5385661" y="1983515"/>
            <a:ext cx="3758339" cy="1138773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Comic Sans MS" pitchFamily="66" charset="0"/>
              </a:rPr>
              <a:t>2. </a:t>
            </a:r>
            <a:r>
              <a:rPr lang="fr-FR" sz="2400" b="1">
                <a:latin typeface="Comic Sans MS" pitchFamily="66" charset="0"/>
              </a:rPr>
              <a:t>Enregistrez </a:t>
            </a:r>
            <a:r>
              <a:rPr lang="fr-FR" sz="2400" b="1" dirty="0">
                <a:latin typeface="Comic Sans MS" pitchFamily="66" charset="0"/>
              </a:rPr>
              <a:t>sur le bureau le fichier </a:t>
            </a:r>
            <a:r>
              <a:rPr lang="fr-FR" sz="2000" b="1" i="1" dirty="0">
                <a:latin typeface="Comic Sans MS" pitchFamily="66" charset="0"/>
              </a:rPr>
              <a:t>Invariant_Masses.txt</a:t>
            </a:r>
          </a:p>
        </p:txBody>
      </p:sp>
      <p:cxnSp>
        <p:nvCxnSpPr>
          <p:cNvPr id="9" name="Connecteur droit 8"/>
          <p:cNvCxnSpPr/>
          <p:nvPr/>
        </p:nvCxnSpPr>
        <p:spPr>
          <a:xfrm>
            <a:off x="0" y="1200329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27574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502534" y="0"/>
            <a:ext cx="6641466" cy="1200329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Envoyez vos résultats sur le serveur du CERN</a:t>
            </a:r>
          </a:p>
        </p:txBody>
      </p:sp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82416" cy="120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Connecteur droit 8"/>
          <p:cNvCxnSpPr/>
          <p:nvPr/>
        </p:nvCxnSpPr>
        <p:spPr>
          <a:xfrm>
            <a:off x="0" y="1200329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4" descr="http://media.materiel.net/live/16001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37"/>
          <a:stretch/>
        </p:blipFill>
        <p:spPr bwMode="auto">
          <a:xfrm>
            <a:off x="89930" y="2766701"/>
            <a:ext cx="5573210" cy="3936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22"/>
          <a:stretch/>
        </p:blipFill>
        <p:spPr bwMode="auto">
          <a:xfrm>
            <a:off x="568713" y="3712982"/>
            <a:ext cx="4368893" cy="1967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492"/>
          <a:stretch/>
        </p:blipFill>
        <p:spPr bwMode="auto">
          <a:xfrm>
            <a:off x="568713" y="3250261"/>
            <a:ext cx="4368893" cy="1380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à coins arrondis 15"/>
          <p:cNvSpPr/>
          <p:nvPr/>
        </p:nvSpPr>
        <p:spPr>
          <a:xfrm>
            <a:off x="568713" y="3244709"/>
            <a:ext cx="4374032" cy="2442187"/>
          </a:xfrm>
          <a:prstGeom prst="roundRect">
            <a:avLst>
              <a:gd name="adj" fmla="val 176"/>
            </a:avLst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2600178" y="5731927"/>
            <a:ext cx="261004" cy="19191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6" name="Picture 2" descr="Résultat de recherche d'images pour &quot;howard the duck film&quot;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80" b="14101"/>
          <a:stretch/>
        </p:blipFill>
        <p:spPr bwMode="auto">
          <a:xfrm>
            <a:off x="1790695" y="3326860"/>
            <a:ext cx="1924928" cy="2174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58" t="18120" b="60492"/>
          <a:stretch/>
        </p:blipFill>
        <p:spPr bwMode="auto">
          <a:xfrm>
            <a:off x="578069" y="3541986"/>
            <a:ext cx="255248" cy="747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ZoneTexte 20"/>
          <p:cNvSpPr txBox="1"/>
          <p:nvPr/>
        </p:nvSpPr>
        <p:spPr>
          <a:xfrm>
            <a:off x="214095" y="1583029"/>
            <a:ext cx="4918841" cy="677108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000" b="1" dirty="0">
                <a:latin typeface="Comic Sans MS" pitchFamily="66" charset="0"/>
              </a:rPr>
              <a:t>1. Faites un double-clic sur le lien : </a:t>
            </a:r>
            <a:r>
              <a:rPr lang="fr-FR" b="1" i="1" dirty="0">
                <a:latin typeface="Comic Sans MS" pitchFamily="66" charset="0"/>
              </a:rPr>
              <a:t>Sauvegarde Données 2025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5758100" y="2913268"/>
            <a:ext cx="3122908" cy="92333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latin typeface="Comic Sans MS" pitchFamily="66" charset="0"/>
              </a:rPr>
              <a:t>2. Entrez le mot de passe inscrit sur le tableau blanc</a:t>
            </a:r>
            <a:endParaRPr lang="fr-FR" sz="1600" b="1" i="1" dirty="0">
              <a:latin typeface="Comic Sans MS" pitchFamily="66" charset="0"/>
            </a:endParaRPr>
          </a:p>
        </p:txBody>
      </p:sp>
      <p:grpSp>
        <p:nvGrpSpPr>
          <p:cNvPr id="23" name="Groupe 22"/>
          <p:cNvGrpSpPr/>
          <p:nvPr/>
        </p:nvGrpSpPr>
        <p:grpSpPr>
          <a:xfrm>
            <a:off x="5935786" y="3940681"/>
            <a:ext cx="2790497" cy="3767959"/>
            <a:chOff x="5486399" y="2222938"/>
            <a:chExt cx="2790497" cy="3767959"/>
          </a:xfrm>
        </p:grpSpPr>
        <p:sp>
          <p:nvSpPr>
            <p:cNvPr id="24" name="Rectangle 23"/>
            <p:cNvSpPr/>
            <p:nvPr/>
          </p:nvSpPr>
          <p:spPr>
            <a:xfrm>
              <a:off x="5486399" y="2222938"/>
              <a:ext cx="2790497" cy="3767959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5" name="ZoneTexte 24"/>
            <p:cNvSpPr txBox="1"/>
            <p:nvPr/>
          </p:nvSpPr>
          <p:spPr>
            <a:xfrm>
              <a:off x="5758583" y="3040442"/>
              <a:ext cx="2246128" cy="830997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2400" b="1" dirty="0">
                  <a:latin typeface="Brush Script MT" panose="03060802040406070304" pitchFamily="66" charset="0"/>
                </a:rPr>
                <a:t>Le mot de passe est </a:t>
              </a:r>
            </a:p>
            <a:p>
              <a:pPr algn="ctr"/>
              <a:r>
                <a:rPr lang="fr-FR" sz="2400" b="1" dirty="0">
                  <a:solidFill>
                    <a:srgbClr val="FF0000"/>
                  </a:solidFill>
                  <a:latin typeface="Brush Script MT" panose="03060802040406070304" pitchFamily="66" charset="0"/>
                </a:rPr>
                <a:t>…</a:t>
              </a:r>
            </a:p>
          </p:txBody>
        </p:sp>
      </p:grpSp>
      <p:pic>
        <p:nvPicPr>
          <p:cNvPr id="2" name="Picture 2" descr="Fond d'écran humoristique / Chat Titanic">
            <a:extLst>
              <a:ext uri="{FF2B5EF4-FFF2-40B4-BE49-F238E27FC236}">
                <a16:creationId xmlns:a16="http://schemas.microsoft.com/office/drawing/2014/main" id="{46E9EEAE-51CE-450D-BF2C-BA5EE825AE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26" b="10158"/>
          <a:stretch/>
        </p:blipFill>
        <p:spPr bwMode="auto">
          <a:xfrm>
            <a:off x="568713" y="3244708"/>
            <a:ext cx="4368893" cy="2299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Flèche droite 18"/>
          <p:cNvSpPr/>
          <p:nvPr/>
        </p:nvSpPr>
        <p:spPr>
          <a:xfrm rot="7312971">
            <a:off x="507469" y="2860940"/>
            <a:ext cx="1442049" cy="359087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" name="Picture 4" descr="Dossier - Icônes interface gratuites">
            <a:extLst>
              <a:ext uri="{FF2B5EF4-FFF2-40B4-BE49-F238E27FC236}">
                <a16:creationId xmlns:a16="http://schemas.microsoft.com/office/drawing/2014/main" id="{1CCC5551-43D7-48CE-8C5A-987BF166AE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57" y="3574506"/>
            <a:ext cx="625183" cy="625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id="{87FB3C98-F4A7-49ED-A38C-136542CF6FBA}"/>
              </a:ext>
            </a:extLst>
          </p:cNvPr>
          <p:cNvSpPr txBox="1"/>
          <p:nvPr/>
        </p:nvSpPr>
        <p:spPr>
          <a:xfrm>
            <a:off x="621783" y="4160335"/>
            <a:ext cx="538930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200" b="1" dirty="0"/>
              <a:t>Lundi</a:t>
            </a:r>
          </a:p>
        </p:txBody>
      </p:sp>
    </p:spTree>
    <p:extLst>
      <p:ext uri="{BB962C8B-B14F-4D97-AF65-F5344CB8AC3E}">
        <p14:creationId xmlns:p14="http://schemas.microsoft.com/office/powerpoint/2010/main" val="674125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468898" y="0"/>
            <a:ext cx="6641466" cy="1200329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Envoyez vos résultats sur le serveur du CERN</a:t>
            </a:r>
          </a:p>
        </p:txBody>
      </p:sp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82416" cy="120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Connecteur droit 8"/>
          <p:cNvCxnSpPr/>
          <p:nvPr/>
        </p:nvCxnSpPr>
        <p:spPr>
          <a:xfrm>
            <a:off x="0" y="1200329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1" t="34747" r="30060" b="30336"/>
          <a:stretch/>
        </p:blipFill>
        <p:spPr bwMode="auto">
          <a:xfrm>
            <a:off x="187036" y="1567503"/>
            <a:ext cx="8749146" cy="2993206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18" t="19151" r="32228" b="4484"/>
          <a:stretch/>
        </p:blipFill>
        <p:spPr bwMode="auto">
          <a:xfrm>
            <a:off x="3647507" y="4135530"/>
            <a:ext cx="4916699" cy="3843076"/>
          </a:xfrm>
          <a:prstGeom prst="rect">
            <a:avLst/>
          </a:prstGeom>
          <a:noFill/>
          <a:ln w="76200">
            <a:solidFill>
              <a:schemeClr val="accent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6" name="ZoneTexte 25"/>
          <p:cNvSpPr txBox="1"/>
          <p:nvPr/>
        </p:nvSpPr>
        <p:spPr>
          <a:xfrm>
            <a:off x="187036" y="5010259"/>
            <a:ext cx="3122908" cy="1200329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Comic Sans MS" pitchFamily="66" charset="0"/>
              </a:rPr>
              <a:t>Entrez la date et le numéro de votre lot de données</a:t>
            </a:r>
            <a:endParaRPr lang="fr-FR" sz="2000" b="1" i="1" dirty="0"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" t="28256" r="68301" b="65865"/>
          <a:stretch/>
        </p:blipFill>
        <p:spPr bwMode="auto">
          <a:xfrm>
            <a:off x="238936" y="3067861"/>
            <a:ext cx="4877127" cy="522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Flèche droite 23"/>
          <p:cNvSpPr/>
          <p:nvPr/>
        </p:nvSpPr>
        <p:spPr>
          <a:xfrm rot="11830665" flipV="1">
            <a:off x="3446789" y="3696698"/>
            <a:ext cx="3049991" cy="10651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Flèche droite 24"/>
          <p:cNvSpPr/>
          <p:nvPr/>
        </p:nvSpPr>
        <p:spPr>
          <a:xfrm rot="12431437" flipV="1">
            <a:off x="4677449" y="3693884"/>
            <a:ext cx="1993746" cy="107767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0F714B8-983B-BC3C-877F-3AA230738117}"/>
              </a:ext>
            </a:extLst>
          </p:cNvPr>
          <p:cNvSpPr/>
          <p:nvPr/>
        </p:nvSpPr>
        <p:spPr>
          <a:xfrm>
            <a:off x="348343" y="3206277"/>
            <a:ext cx="328990" cy="121456"/>
          </a:xfrm>
          <a:prstGeom prst="rect">
            <a:avLst/>
          </a:prstGeom>
          <a:solidFill>
            <a:srgbClr val="E6F0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E2352893-1375-2EA1-11FA-99F69E75457A}"/>
              </a:ext>
            </a:extLst>
          </p:cNvPr>
          <p:cNvSpPr txBox="1"/>
          <p:nvPr/>
        </p:nvSpPr>
        <p:spPr>
          <a:xfrm>
            <a:off x="290749" y="3132862"/>
            <a:ext cx="4732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/>
              <a:t>2023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255AFB4-0F2D-401A-8E5B-9FE97C640DAD}"/>
              </a:ext>
            </a:extLst>
          </p:cNvPr>
          <p:cNvSpPr/>
          <p:nvPr/>
        </p:nvSpPr>
        <p:spPr>
          <a:xfrm>
            <a:off x="873362" y="3206277"/>
            <a:ext cx="557901" cy="121456"/>
          </a:xfrm>
          <a:prstGeom prst="rect">
            <a:avLst/>
          </a:prstGeom>
          <a:solidFill>
            <a:srgbClr val="E6F0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5E1026B-71BE-1B55-F191-099989D12A3B}"/>
              </a:ext>
            </a:extLst>
          </p:cNvPr>
          <p:cNvSpPr txBox="1"/>
          <p:nvPr/>
        </p:nvSpPr>
        <p:spPr>
          <a:xfrm>
            <a:off x="817991" y="3132862"/>
            <a:ext cx="5613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/>
              <a:t>March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D954AC6-3461-4555-6CB2-A303E7A1A154}"/>
              </a:ext>
            </a:extLst>
          </p:cNvPr>
          <p:cNvSpPr/>
          <p:nvPr/>
        </p:nvSpPr>
        <p:spPr>
          <a:xfrm>
            <a:off x="1849711" y="3202939"/>
            <a:ext cx="91526" cy="121456"/>
          </a:xfrm>
          <a:prstGeom prst="rect">
            <a:avLst/>
          </a:prstGeom>
          <a:solidFill>
            <a:srgbClr val="E6F0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80022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468898" y="0"/>
            <a:ext cx="6641466" cy="1200329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Envoyez vos résultats sur le serveur du CERN</a:t>
            </a:r>
          </a:p>
        </p:txBody>
      </p:sp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82416" cy="120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Connecteur droit 8"/>
          <p:cNvCxnSpPr/>
          <p:nvPr/>
        </p:nvCxnSpPr>
        <p:spPr>
          <a:xfrm>
            <a:off x="0" y="1200329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7" t="33481" r="6041" b="19489"/>
          <a:stretch/>
        </p:blipFill>
        <p:spPr bwMode="auto">
          <a:xfrm>
            <a:off x="166257" y="1789690"/>
            <a:ext cx="8850162" cy="2879031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Flèche droite 10"/>
          <p:cNvSpPr/>
          <p:nvPr/>
        </p:nvSpPr>
        <p:spPr>
          <a:xfrm>
            <a:off x="5505793" y="3635441"/>
            <a:ext cx="1079611" cy="432048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564268" y="3326856"/>
            <a:ext cx="4824429" cy="769441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Comic Sans MS" pitchFamily="66" charset="0"/>
              </a:rPr>
              <a:t>1. Sélectionnez le fichier </a:t>
            </a:r>
            <a:r>
              <a:rPr lang="fr-FR" sz="2000" b="1" i="1" dirty="0">
                <a:latin typeface="Comic Sans MS" pitchFamily="66" charset="0"/>
              </a:rPr>
              <a:t>Invariant_Masses.txt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7" t="11608" r="44191" b="84339"/>
          <a:stretch/>
        </p:blipFill>
        <p:spPr bwMode="auto">
          <a:xfrm>
            <a:off x="220721" y="1872321"/>
            <a:ext cx="6011916" cy="25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9BE3F2C-E9D6-0904-C0E9-FFF6871C3E9C}"/>
              </a:ext>
            </a:extLst>
          </p:cNvPr>
          <p:cNvSpPr/>
          <p:nvPr/>
        </p:nvSpPr>
        <p:spPr>
          <a:xfrm>
            <a:off x="5052767" y="1872320"/>
            <a:ext cx="1102936" cy="2507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625DA31A-63BE-35E8-91B2-8CAF8A1B4493}"/>
              </a:ext>
            </a:extLst>
          </p:cNvPr>
          <p:cNvSpPr txBox="1"/>
          <p:nvPr/>
        </p:nvSpPr>
        <p:spPr>
          <a:xfrm>
            <a:off x="4973293" y="1840556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0000FF"/>
                </a:solidFill>
              </a:rPr>
              <a:t>2024-02-20</a:t>
            </a:r>
          </a:p>
        </p:txBody>
      </p:sp>
    </p:spTree>
    <p:extLst>
      <p:ext uri="{BB962C8B-B14F-4D97-AF65-F5344CB8AC3E}">
        <p14:creationId xmlns:p14="http://schemas.microsoft.com/office/powerpoint/2010/main" val="36173545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468898" y="0"/>
            <a:ext cx="6641466" cy="1200329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Envoyez vos résultats sur le serveur du CERN</a:t>
            </a:r>
          </a:p>
        </p:txBody>
      </p:sp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82416" cy="120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Connecteur droit 8"/>
          <p:cNvCxnSpPr/>
          <p:nvPr/>
        </p:nvCxnSpPr>
        <p:spPr>
          <a:xfrm>
            <a:off x="0" y="1200329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7" t="33481" r="6041" b="19489"/>
          <a:stretch/>
        </p:blipFill>
        <p:spPr bwMode="auto">
          <a:xfrm>
            <a:off x="166257" y="1789690"/>
            <a:ext cx="8850162" cy="2879031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Flèche droite 10"/>
          <p:cNvSpPr/>
          <p:nvPr/>
        </p:nvSpPr>
        <p:spPr>
          <a:xfrm>
            <a:off x="5505793" y="3635441"/>
            <a:ext cx="1079611" cy="432048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564268" y="3326856"/>
            <a:ext cx="4824429" cy="769441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Comic Sans MS" pitchFamily="66" charset="0"/>
              </a:rPr>
              <a:t>1. Sélectionnez le fichier </a:t>
            </a:r>
            <a:r>
              <a:rPr lang="fr-FR" sz="2000" b="1" i="1" dirty="0">
                <a:latin typeface="Comic Sans MS" pitchFamily="66" charset="0"/>
              </a:rPr>
              <a:t>Invariant_Masses.txt</a:t>
            </a:r>
          </a:p>
        </p:txBody>
      </p:sp>
      <p:sp>
        <p:nvSpPr>
          <p:cNvPr id="13" name="Flèche droite 12"/>
          <p:cNvSpPr/>
          <p:nvPr/>
        </p:nvSpPr>
        <p:spPr>
          <a:xfrm rot="17931569">
            <a:off x="7717330" y="4414112"/>
            <a:ext cx="1079611" cy="432048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4319571" y="5191407"/>
            <a:ext cx="4824429" cy="1200329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Comic Sans MS" pitchFamily="66" charset="0"/>
              </a:rPr>
              <a:t>2. Appuyez sur le bouton </a:t>
            </a:r>
            <a:r>
              <a:rPr lang="fr-FR" sz="2000" b="1" i="1" dirty="0" err="1">
                <a:latin typeface="Comic Sans MS" pitchFamily="66" charset="0"/>
              </a:rPr>
              <a:t>submit</a:t>
            </a:r>
            <a:r>
              <a:rPr lang="fr-FR" sz="2400" b="1" dirty="0">
                <a:latin typeface="Comic Sans MS" pitchFamily="66" charset="0"/>
              </a:rPr>
              <a:t> pour confirmer l’envoi</a:t>
            </a:r>
          </a:p>
          <a:p>
            <a:r>
              <a:rPr lang="fr-FR" sz="2400" b="1" i="1" dirty="0">
                <a:latin typeface="Comic Sans MS" pitchFamily="66" charset="0"/>
              </a:rPr>
              <a:t>&amp; visualisez vos résultats</a:t>
            </a:r>
            <a:endParaRPr lang="fr-FR" sz="2000" b="1" i="1" dirty="0">
              <a:latin typeface="Comic Sans MS" pitchFamily="66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7" t="11608" r="44191" b="84339"/>
          <a:stretch/>
        </p:blipFill>
        <p:spPr bwMode="auto">
          <a:xfrm>
            <a:off x="220721" y="1872321"/>
            <a:ext cx="6011916" cy="25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6061421-BE03-AC45-02AE-DDA3789975FB}"/>
              </a:ext>
            </a:extLst>
          </p:cNvPr>
          <p:cNvSpPr/>
          <p:nvPr/>
        </p:nvSpPr>
        <p:spPr>
          <a:xfrm>
            <a:off x="5052767" y="1872320"/>
            <a:ext cx="1102936" cy="2507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BDCB206E-A6FD-CB8B-84D5-174B93995E87}"/>
              </a:ext>
            </a:extLst>
          </p:cNvPr>
          <p:cNvSpPr txBox="1"/>
          <p:nvPr/>
        </p:nvSpPr>
        <p:spPr>
          <a:xfrm>
            <a:off x="4973293" y="1840556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0000FF"/>
                </a:solidFill>
              </a:rPr>
              <a:t>2024-02-20</a:t>
            </a:r>
          </a:p>
        </p:txBody>
      </p:sp>
    </p:spTree>
    <p:extLst>
      <p:ext uri="{BB962C8B-B14F-4D97-AF65-F5344CB8AC3E}">
        <p14:creationId xmlns:p14="http://schemas.microsoft.com/office/powerpoint/2010/main" val="40020728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468898" y="0"/>
            <a:ext cx="6641466" cy="1200329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Etes-vous prêts pour </a:t>
            </a:r>
          </a:p>
          <a:p>
            <a:r>
              <a:rPr lang="fr-FR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la photo de groupe ?</a:t>
            </a:r>
          </a:p>
        </p:txBody>
      </p:sp>
      <p:pic>
        <p:nvPicPr>
          <p:cNvPr id="5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82416" cy="120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Connecteur droit 5"/>
          <p:cNvCxnSpPr/>
          <p:nvPr/>
        </p:nvCxnSpPr>
        <p:spPr>
          <a:xfrm>
            <a:off x="0" y="1200329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69" y="1994204"/>
            <a:ext cx="7603462" cy="4274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Afficher l'image d'origi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39093">
            <a:off x="744513" y="4994743"/>
            <a:ext cx="1816745" cy="1940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067708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4028</TotalTime>
  <Words>171</Words>
  <Application>Microsoft Office PowerPoint</Application>
  <PresentationFormat>Affichage à l'écran (4:3)</PresentationFormat>
  <Paragraphs>29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4" baseType="lpstr">
      <vt:lpstr>Arial</vt:lpstr>
      <vt:lpstr>Brush Script MT</vt:lpstr>
      <vt:lpstr>Calibri</vt:lpstr>
      <vt:lpstr>Century Gothic</vt:lpstr>
      <vt:lpstr>Comic Sans MS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Université de Haute Alsace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Windows</dc:creator>
  <cp:lastModifiedBy>eric.conte@uha.fr</cp:lastModifiedBy>
  <cp:revision>85</cp:revision>
  <dcterms:created xsi:type="dcterms:W3CDTF">2013-03-01T10:27:03Z</dcterms:created>
  <dcterms:modified xsi:type="dcterms:W3CDTF">2025-03-09T21:16:42Z</dcterms:modified>
</cp:coreProperties>
</file>