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6" r:id="rId2"/>
    <p:sldId id="263" r:id="rId3"/>
    <p:sldId id="279" r:id="rId4"/>
    <p:sldId id="280" r:id="rId5"/>
    <p:sldId id="281" r:id="rId6"/>
    <p:sldId id="282" r:id="rId7"/>
    <p:sldId id="278" r:id="rId8"/>
    <p:sldId id="262" r:id="rId9"/>
    <p:sldId id="277" r:id="rId10"/>
    <p:sldId id="275" r:id="rId11"/>
    <p:sldId id="260" r:id="rId12"/>
    <p:sldId id="264" r:id="rId13"/>
    <p:sldId id="285" r:id="rId14"/>
    <p:sldId id="266" r:id="rId15"/>
    <p:sldId id="284" r:id="rId16"/>
    <p:sldId id="283" r:id="rId17"/>
    <p:sldId id="271" r:id="rId18"/>
    <p:sldId id="272" r:id="rId19"/>
    <p:sldId id="265" r:id="rId20"/>
    <p:sldId id="286" r:id="rId21"/>
    <p:sldId id="287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4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3DE6906-95CC-40F8-9786-E3F5A3C5B08A}" type="datetimeFigureOut">
              <a:rPr lang="en-US"/>
              <a:pPr>
                <a:defRPr/>
              </a:pPr>
              <a:t>3/19/2010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5B9A0D6-236E-4847-A565-D4198CA90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25EA53-6233-4583-BB92-B9B2FA983EC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F4D3AB-CB31-45F3-974A-F29F748AC19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6B08A6-0080-4EF3-89CE-3E4D541DD7D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253C75-250B-4B1E-84EF-6468956605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2F08D1-A60C-4941-A4FF-EB8DFA8760D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089085-834C-495F-B2C7-E6C51713FC9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50B79A-039C-4BCD-B9FC-C89B5DAFBC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56BD9F-BA1F-44F4-99DB-541E1D941F7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B35F4C-BD66-47FE-A8A6-EF124B576A0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8E279B-1FC2-4197-94F8-28D66FA7207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E522234-40DA-431A-909D-76B1DA78F375}" type="datetimeFigureOut">
              <a:rPr lang="en-US"/>
              <a:pPr>
                <a:defRPr/>
              </a:pPr>
              <a:t>3/19/2010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0EC0DDA-BCB0-4852-922C-A44FFCD4D9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162AF-6FDB-457F-91C4-DCE530EF0A62}" type="datetimeFigureOut">
              <a:rPr lang="en-US"/>
              <a:pPr>
                <a:defRPr/>
              </a:pPr>
              <a:t>3/19/2010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27EA7-1999-4378-9BCB-DEE7F326D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3AEF9-5C35-4DA6-9311-A1DCFB78DDE4}" type="datetimeFigureOut">
              <a:rPr lang="en-US"/>
              <a:pPr>
                <a:defRPr/>
              </a:pPr>
              <a:t>3/19/2010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23ABA-2332-4C4A-816E-CF79EBB18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0D4914-6DE1-448A-8CEB-AAF5681BE007}" type="datetimeFigureOut">
              <a:rPr lang="en-US"/>
              <a:pPr>
                <a:defRPr/>
              </a:pPr>
              <a:t>3/19/2010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ABE50E-4C07-401C-998A-43885081C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938799-57AC-4D4F-9BC0-04F3F6980512}" type="datetimeFigureOut">
              <a:rPr lang="en-US"/>
              <a:pPr>
                <a:defRPr/>
              </a:pPr>
              <a:t>3/19/2010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F35E61-CB8E-453D-A3FF-2248A0EBB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9"/>
          <p:cNvSpPr txBox="1">
            <a:spLocks noChangeArrowheads="1"/>
          </p:cNvSpPr>
          <p:nvPr userDrawn="1"/>
        </p:nvSpPr>
        <p:spPr bwMode="auto">
          <a:xfrm>
            <a:off x="323850" y="333375"/>
            <a:ext cx="6408738" cy="234950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lIns="54000" tIns="36000" rIns="54000" bIns="3600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l-PL" sz="900" b="1">
                <a:solidFill>
                  <a:schemeClr val="accent2"/>
                </a:solidFill>
                <a:latin typeface="Tahoma" pitchFamily="34" charset="0"/>
              </a:rPr>
              <a:t>3D-IC Consortium Meeting, Marseilles France, 18-19 March 2010</a:t>
            </a:r>
            <a:endParaRPr lang="en-US" sz="900" b="1">
              <a:solidFill>
                <a:schemeClr val="accent2"/>
              </a:solidFill>
              <a:latin typeface="Tahoma" pitchFamily="34" charset="0"/>
            </a:endParaRPr>
          </a:p>
        </p:txBody>
      </p:sp>
      <p:pic>
        <p:nvPicPr>
          <p:cNvPr id="4" name="Picture 40" descr="FermiLogo_blue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293688"/>
            <a:ext cx="1655762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6C19F7-37D5-46F3-A799-B3F061302C66}" type="datetimeFigureOut">
              <a:rPr lang="en-US"/>
              <a:pPr>
                <a:defRPr/>
              </a:pPr>
              <a:t>3/19/2010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7A93E8-16A6-449F-B136-A4D52FDFA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29D14-C547-470C-A87C-963ECD8A1BD0}" type="datetimeFigureOut">
              <a:rPr lang="en-US"/>
              <a:pPr>
                <a:defRPr/>
              </a:pPr>
              <a:t>3/19/2010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BD653-35C4-4F23-88BA-06C2D17A3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ACCE05-571D-4FD9-ADC4-7F98926C38E8}" type="datetimeFigureOut">
              <a:rPr lang="en-US"/>
              <a:pPr>
                <a:defRPr/>
              </a:pPr>
              <a:t>3/19/2010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962DC5-D336-47B9-8FA9-FD98CDDF7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31AF428-9417-4B26-B9E4-493CBDD188D8}" type="datetimeFigureOut">
              <a:rPr lang="en-US"/>
              <a:pPr>
                <a:defRPr/>
              </a:pPr>
              <a:t>3/19/2010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34D2A47-D7C9-4B95-BAC8-6E168F1DD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025CA-C5F5-40F0-8696-7A4BD4A0B5DE}" type="datetimeFigureOut">
              <a:rPr lang="en-US"/>
              <a:pPr>
                <a:defRPr/>
              </a:pPr>
              <a:t>3/19/2010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00E2C-47D7-4985-AD67-DA9F26EF5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BDF0B26-B51D-405F-B4F0-C79256261AB5}" type="datetimeFigureOut">
              <a:rPr lang="en-US"/>
              <a:pPr>
                <a:defRPr/>
              </a:pPr>
              <a:t>3/19/2010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6617FD4-AF08-4D8E-94F2-CD9677C82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10" r:id="rId4"/>
    <p:sldLayoutId id="2147483711" r:id="rId5"/>
    <p:sldLayoutId id="2147483706" r:id="rId6"/>
    <p:sldLayoutId id="2147483712" r:id="rId7"/>
    <p:sldLayoutId id="2147483713" r:id="rId8"/>
    <p:sldLayoutId id="2147483705" r:id="rId9"/>
    <p:sldLayoutId id="2147483704" r:id="rId10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533400" y="2362200"/>
            <a:ext cx="7907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Lucida Sans Unicode" pitchFamily="34" charset="0"/>
              </a:rPr>
              <a:t>Grzegorz Deptuch, Jim Hoff, </a:t>
            </a:r>
            <a:r>
              <a:rPr lang="pl-PL" sz="1600">
                <a:latin typeface="Lucida Sans Unicode" pitchFamily="34" charset="0"/>
              </a:rPr>
              <a:t>Alpana Shenai, </a:t>
            </a:r>
            <a:r>
              <a:rPr lang="en-US" sz="1600">
                <a:latin typeface="Lucida Sans Unicode" pitchFamily="34" charset="0"/>
              </a:rPr>
              <a:t>Tom Zimmerman and Ray Yarema</a:t>
            </a:r>
          </a:p>
        </p:txBody>
      </p:sp>
      <p:sp>
        <p:nvSpPr>
          <p:cNvPr id="14340" name="TextBox 2"/>
          <p:cNvSpPr txBox="1">
            <a:spLocks noChangeArrowheads="1"/>
          </p:cNvSpPr>
          <p:nvPr/>
        </p:nvSpPr>
        <p:spPr bwMode="auto">
          <a:xfrm>
            <a:off x="533400" y="1295400"/>
            <a:ext cx="617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400">
                <a:solidFill>
                  <a:srgbClr val="99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 Unicode" pitchFamily="34" charset="0"/>
              </a:rPr>
              <a:t>VIP2B (Sub-reticule I)</a:t>
            </a:r>
            <a:endParaRPr lang="en-US" sz="4400">
              <a:solidFill>
                <a:srgbClr val="99CC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14342" name="Content Placeholder 3"/>
          <p:cNvSpPr>
            <a:spLocks/>
          </p:cNvSpPr>
          <p:nvPr/>
        </p:nvSpPr>
        <p:spPr bwMode="auto">
          <a:xfrm>
            <a:off x="457200" y="29416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en-US" sz="2700">
              <a:latin typeface="Lucida Sans Unicode" pitchFamily="34" charset="0"/>
            </a:endParaRPr>
          </a:p>
          <a:p>
            <a:pPr marL="620713" lvl="1" indent="-22860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</a:pPr>
            <a:r>
              <a:rPr lang="en-US" sz="2300">
                <a:latin typeface="Lucida Sans Unicode" pitchFamily="34" charset="0"/>
              </a:rPr>
              <a:t>A description of the VIP2B (Sub-reticule I)</a:t>
            </a:r>
          </a:p>
          <a:p>
            <a:pPr marL="1143000" lvl="3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</a:pPr>
            <a:r>
              <a:rPr lang="en-US" sz="1900">
                <a:latin typeface="Lucida Sans Unicode" pitchFamily="34" charset="0"/>
              </a:rPr>
              <a:t>Place it in Historical Context</a:t>
            </a:r>
          </a:p>
          <a:p>
            <a:pPr marL="1143000" lvl="3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</a:pPr>
            <a:r>
              <a:rPr lang="en-US" sz="1900">
                <a:latin typeface="Lucida Sans Unicode" pitchFamily="34" charset="0"/>
              </a:rPr>
              <a:t>New Architecture (3 Tiers down to 2)</a:t>
            </a:r>
          </a:p>
          <a:p>
            <a:pPr marL="858838" lvl="2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</a:pPr>
            <a:endParaRPr lang="en-US" sz="2100">
              <a:latin typeface="Lucida Sans Unicode" pitchFamily="34" charset="0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057400" y="5638800"/>
            <a:ext cx="51133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buClr>
                <a:srgbClr val="FF0000"/>
              </a:buClr>
              <a:buFont typeface="Webdings" pitchFamily="18" charset="2"/>
              <a:buNone/>
            </a:pPr>
            <a:r>
              <a:rPr lang="pl-PL" sz="20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VIP=Vertically Integrated Pixel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Box 2"/>
          <p:cNvSpPr txBox="1">
            <a:spLocks noChangeArrowheads="1"/>
          </p:cNvSpPr>
          <p:nvPr/>
        </p:nvSpPr>
        <p:spPr bwMode="auto">
          <a:xfrm>
            <a:off x="1219200" y="304800"/>
            <a:ext cx="6373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VIP</a:t>
            </a:r>
            <a:r>
              <a:rPr lang="pl-PL" b="1">
                <a:latin typeface="Calibri" pitchFamily="34" charset="0"/>
              </a:rPr>
              <a:t>2B</a:t>
            </a:r>
            <a:r>
              <a:rPr lang="en-US" b="1">
                <a:latin typeface="Calibri" pitchFamily="34" charset="0"/>
              </a:rPr>
              <a:t> (200</a:t>
            </a:r>
            <a:r>
              <a:rPr lang="pl-PL" b="1">
                <a:latin typeface="Calibri" pitchFamily="34" charset="0"/>
              </a:rPr>
              <a:t>9</a:t>
            </a:r>
            <a:r>
              <a:rPr lang="en-US" b="1">
                <a:latin typeface="Calibri" pitchFamily="34" charset="0"/>
              </a:rPr>
              <a:t>):  </a:t>
            </a:r>
            <a:r>
              <a:rPr lang="pl-PL" b="1">
                <a:latin typeface="Calibri" pitchFamily="34" charset="0"/>
              </a:rPr>
              <a:t>Tezzaron/Chartered</a:t>
            </a:r>
            <a:r>
              <a:rPr lang="en-US" b="1">
                <a:latin typeface="Calibri" pitchFamily="34" charset="0"/>
              </a:rPr>
              <a:t> 0.1</a:t>
            </a:r>
            <a:r>
              <a:rPr lang="pl-PL" b="1">
                <a:latin typeface="Calibri" pitchFamily="34" charset="0"/>
              </a:rPr>
              <a:t>3</a:t>
            </a:r>
            <a:r>
              <a:rPr lang="en-US" b="1">
                <a:latin typeface="Calibri" pitchFamily="34" charset="0"/>
              </a:rPr>
              <a:t>u</a:t>
            </a:r>
            <a:r>
              <a:rPr lang="pl-PL" b="1">
                <a:latin typeface="Calibri" pitchFamily="34" charset="0"/>
              </a:rPr>
              <a:t>m</a:t>
            </a:r>
            <a:r>
              <a:rPr lang="en-US" b="1">
                <a:latin typeface="Calibri" pitchFamily="34" charset="0"/>
              </a:rPr>
              <a:t> </a:t>
            </a:r>
            <a:r>
              <a:rPr lang="pl-PL" b="1">
                <a:latin typeface="Calibri" pitchFamily="34" charset="0"/>
              </a:rPr>
              <a:t>3D-IC </a:t>
            </a:r>
            <a:r>
              <a:rPr lang="en-US" b="1">
                <a:latin typeface="Calibri" pitchFamily="34" charset="0"/>
              </a:rPr>
              <a:t>process – </a:t>
            </a:r>
            <a:r>
              <a:rPr lang="pl-PL" b="1">
                <a:latin typeface="Calibri" pitchFamily="34" charset="0"/>
              </a:rPr>
              <a:t>2</a:t>
            </a:r>
            <a:r>
              <a:rPr lang="en-US" b="1">
                <a:latin typeface="Calibri" pitchFamily="34" charset="0"/>
              </a:rPr>
              <a:t> tiers</a:t>
            </a:r>
          </a:p>
        </p:txBody>
      </p:sp>
      <p:pic>
        <p:nvPicPr>
          <p:cNvPr id="11" name="Title 1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63" y="357188"/>
            <a:ext cx="8497887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80" name="Group 8"/>
          <p:cNvGrpSpPr>
            <a:grpSpLocks/>
          </p:cNvGrpSpPr>
          <p:nvPr/>
        </p:nvGrpSpPr>
        <p:grpSpPr bwMode="auto">
          <a:xfrm>
            <a:off x="381000" y="1295400"/>
            <a:ext cx="8382000" cy="4648200"/>
            <a:chOff x="981" y="1056"/>
            <a:chExt cx="3798" cy="2784"/>
          </a:xfrm>
        </p:grpSpPr>
        <p:pic>
          <p:nvPicPr>
            <p:cNvPr id="28678" name="Content Placeholder 13" descr="VIP2pixelcell.emf"/>
            <p:cNvPicPr>
              <a:picLocks noChangeAspect="1"/>
            </p:cNvPicPr>
            <p:nvPr/>
          </p:nvPicPr>
          <p:blipFill>
            <a:blip r:embed="rId4"/>
            <a:srcRect t="4001"/>
            <a:stretch>
              <a:fillRect/>
            </a:stretch>
          </p:blipFill>
          <p:spPr bwMode="auto">
            <a:xfrm>
              <a:off x="981" y="1103"/>
              <a:ext cx="3798" cy="2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79" name="Rectangle 7"/>
            <p:cNvSpPr>
              <a:spLocks noChangeArrowheads="1"/>
            </p:cNvSpPr>
            <p:nvPr/>
          </p:nvSpPr>
          <p:spPr bwMode="auto">
            <a:xfrm>
              <a:off x="2256" y="1056"/>
              <a:ext cx="864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250825" y="4495800"/>
            <a:ext cx="2492375" cy="14335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buClr>
                <a:srgbClr val="FF0000"/>
              </a:buClr>
              <a:buFont typeface="Webdings" pitchFamily="18" charset="2"/>
              <a:buNone/>
            </a:pP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signals </a:t>
            </a:r>
            <a:r>
              <a:rPr lang="pl-PL" sz="16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are accumulated and time stamped using global Gray code counter </a:t>
            </a:r>
            <a:endParaRPr lang="pl-PL" sz="1600" b="1">
              <a:solidFill>
                <a:srgbClr val="FF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5292725" y="836613"/>
            <a:ext cx="3671888" cy="36004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71450" lvl="1" indent="-171450">
              <a:lnSpc>
                <a:spcPts val="1400"/>
              </a:lnSpc>
              <a:spcBef>
                <a:spcPct val="20000"/>
              </a:spcBef>
              <a:buFontTx/>
              <a:buChar char="–"/>
            </a:pPr>
            <a:r>
              <a:rPr lang="pl-PL" sz="1400" b="1">
                <a:solidFill>
                  <a:srgbClr val="000000"/>
                </a:solidFill>
                <a:latin typeface="Arial" charset="0"/>
              </a:rPr>
              <a:t>How it works:</a:t>
            </a:r>
            <a:endParaRPr lang="pl-PL" sz="1400" b="1">
              <a:solidFill>
                <a:schemeClr val="tx1"/>
              </a:solidFill>
              <a:latin typeface="Arial" charset="0"/>
            </a:endParaRPr>
          </a:p>
          <a:p>
            <a:pPr marL="171450" indent="-171450">
              <a:lnSpc>
                <a:spcPts val="1400"/>
              </a:lnSpc>
              <a:spcBef>
                <a:spcPct val="20000"/>
              </a:spcBef>
              <a:buFontTx/>
              <a:buChar char="•"/>
            </a:pPr>
            <a:r>
              <a:rPr lang="pl-PL" sz="1400">
                <a:solidFill>
                  <a:schemeClr val="tx1"/>
                </a:solidFill>
                <a:latin typeface="Arial" charset="0"/>
              </a:rPr>
              <a:t>Adapted from earlier MITLL designs in FDSOI technology</a:t>
            </a:r>
          </a:p>
          <a:p>
            <a:pPr marL="171450" indent="-171450">
              <a:lnSpc>
                <a:spcPts val="1400"/>
              </a:lnSpc>
              <a:spcBef>
                <a:spcPct val="20000"/>
              </a:spcBef>
              <a:buFontTx/>
              <a:buChar char="•"/>
            </a:pPr>
            <a:r>
              <a:rPr lang="pl-PL" sz="1400">
                <a:solidFill>
                  <a:schemeClr val="tx1"/>
                </a:solidFill>
                <a:latin typeface="Arial" charset="0"/>
              </a:rPr>
              <a:t>192 × 192 array of 24 </a:t>
            </a:r>
            <a:r>
              <a:rPr lang="pl-PL" sz="140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pl-PL" sz="1400">
                <a:solidFill>
                  <a:schemeClr val="tx1"/>
                </a:solidFill>
                <a:latin typeface="Arial" charset="0"/>
              </a:rPr>
              <a:t>m</a:t>
            </a:r>
            <a:r>
              <a:rPr lang="pl-PL" sz="1400" baseline="30000">
                <a:solidFill>
                  <a:schemeClr val="tx1"/>
                </a:solidFill>
                <a:latin typeface="Arial" charset="0"/>
              </a:rPr>
              <a:t>2</a:t>
            </a:r>
            <a:r>
              <a:rPr lang="pl-PL" sz="1400">
                <a:solidFill>
                  <a:schemeClr val="tx1"/>
                </a:solidFill>
                <a:latin typeface="Arial" charset="0"/>
              </a:rPr>
              <a:t> pixels</a:t>
            </a:r>
          </a:p>
          <a:p>
            <a:pPr marL="171450" indent="-171450">
              <a:lnSpc>
                <a:spcPts val="1400"/>
              </a:lnSpc>
              <a:spcBef>
                <a:spcPct val="20000"/>
              </a:spcBef>
              <a:buFontTx/>
              <a:buChar char="•"/>
            </a:pPr>
            <a:r>
              <a:rPr lang="pl-PL" sz="1400">
                <a:solidFill>
                  <a:schemeClr val="tx1"/>
                </a:solidFill>
                <a:latin typeface="Arial" charset="0"/>
              </a:rPr>
              <a:t>8 bit digital time stamp (</a:t>
            </a:r>
            <a:r>
              <a:rPr lang="pl-PL" sz="140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pl-PL" sz="1400">
                <a:solidFill>
                  <a:schemeClr val="tx1"/>
                </a:solidFill>
                <a:latin typeface="Arial" charset="0"/>
              </a:rPr>
              <a:t>t=3.9 </a:t>
            </a:r>
            <a:r>
              <a:rPr lang="pl-PL" sz="140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pl-PL" sz="1400">
                <a:solidFill>
                  <a:schemeClr val="tx1"/>
                </a:solidFill>
                <a:latin typeface="Arial" charset="0"/>
              </a:rPr>
              <a:t>s)</a:t>
            </a:r>
          </a:p>
          <a:p>
            <a:pPr marL="171450" indent="-171450">
              <a:lnSpc>
                <a:spcPts val="1400"/>
              </a:lnSpc>
              <a:spcBef>
                <a:spcPct val="20000"/>
              </a:spcBef>
              <a:buFontTx/>
              <a:buChar char="•"/>
            </a:pPr>
            <a:r>
              <a:rPr lang="pl-PL" sz="1400">
                <a:solidFill>
                  <a:schemeClr val="tx1"/>
                </a:solidFill>
                <a:latin typeface="Arial" charset="0"/>
              </a:rPr>
              <a:t>Readout between ILC bunch trains of sparsified data</a:t>
            </a:r>
          </a:p>
          <a:p>
            <a:pPr marL="171450" indent="-171450">
              <a:lnSpc>
                <a:spcPts val="1400"/>
              </a:lnSpc>
              <a:spcBef>
                <a:spcPct val="20000"/>
              </a:spcBef>
              <a:buFontTx/>
              <a:buChar char="•"/>
            </a:pPr>
            <a:r>
              <a:rPr lang="pl-PL" sz="1400">
                <a:solidFill>
                  <a:schemeClr val="tx1"/>
                </a:solidFill>
                <a:latin typeface="Arial" charset="0"/>
              </a:rPr>
              <a:t>Sparsification based on token passing scheme</a:t>
            </a:r>
          </a:p>
          <a:p>
            <a:pPr marL="171450" indent="-171450">
              <a:lnSpc>
                <a:spcPts val="1400"/>
              </a:lnSpc>
              <a:spcBef>
                <a:spcPct val="20000"/>
              </a:spcBef>
              <a:buFontTx/>
              <a:buChar char="•"/>
            </a:pPr>
            <a:r>
              <a:rPr lang="pl-PL" sz="1400">
                <a:solidFill>
                  <a:schemeClr val="tx1"/>
                </a:solidFill>
                <a:latin typeface="Arial" charset="0"/>
              </a:rPr>
              <a:t>Single stage signal integrating front-end with 2 S/H circuits for analog signal output with CDS</a:t>
            </a:r>
          </a:p>
          <a:p>
            <a:pPr marL="171450" indent="-171450">
              <a:lnSpc>
                <a:spcPts val="1400"/>
              </a:lnSpc>
              <a:spcBef>
                <a:spcPct val="20000"/>
              </a:spcBef>
              <a:buFontTx/>
              <a:buChar char="•"/>
            </a:pPr>
            <a:r>
              <a:rPr lang="en-US" sz="1400">
                <a:solidFill>
                  <a:schemeClr val="tx1"/>
                </a:solidFill>
                <a:latin typeface="Arial" charset="0"/>
              </a:rPr>
              <a:t>Analog information available for improved resolution</a:t>
            </a:r>
            <a:endParaRPr lang="pl-PL" sz="1400">
              <a:solidFill>
                <a:schemeClr val="tx1"/>
              </a:solidFill>
              <a:latin typeface="Arial" charset="0"/>
            </a:endParaRPr>
          </a:p>
          <a:p>
            <a:pPr marL="171450" indent="-171450">
              <a:lnSpc>
                <a:spcPts val="1400"/>
              </a:lnSpc>
              <a:spcBef>
                <a:spcPct val="20000"/>
              </a:spcBef>
              <a:buFontTx/>
              <a:buChar char="•"/>
            </a:pPr>
            <a:r>
              <a:rPr lang="pl-PL" sz="1400">
                <a:solidFill>
                  <a:schemeClr val="tx1"/>
                </a:solidFill>
                <a:latin typeface="Arial" charset="0"/>
              </a:rPr>
              <a:t>Separate test input for every pixel cell</a:t>
            </a:r>
          </a:p>
          <a:p>
            <a:pPr marL="171450" indent="-171450">
              <a:lnSpc>
                <a:spcPts val="1400"/>
              </a:lnSpc>
              <a:spcBef>
                <a:spcPct val="20000"/>
              </a:spcBef>
              <a:buFontTx/>
              <a:buChar char="•"/>
            </a:pPr>
            <a:r>
              <a:rPr lang="pl-PL" sz="1400">
                <a:solidFill>
                  <a:schemeClr val="tx1"/>
                </a:solidFill>
                <a:latin typeface="Arial" charset="0"/>
              </a:rPr>
              <a:t>Serial output bus</a:t>
            </a:r>
          </a:p>
          <a:p>
            <a:pPr marL="171450" indent="-171450">
              <a:lnSpc>
                <a:spcPts val="1400"/>
              </a:lnSpc>
              <a:spcBef>
                <a:spcPct val="20000"/>
              </a:spcBef>
              <a:buFontTx/>
              <a:buChar char="•"/>
            </a:pPr>
            <a:r>
              <a:rPr lang="pl-PL" sz="1400">
                <a:solidFill>
                  <a:schemeClr val="tx1"/>
                </a:solidFill>
                <a:latin typeface="Arial" charset="0"/>
              </a:rPr>
              <a:t>Polarity switch for collection of e</a:t>
            </a:r>
            <a:r>
              <a:rPr lang="pl-PL" sz="1400" baseline="30000">
                <a:solidFill>
                  <a:schemeClr val="tx1"/>
                </a:solidFill>
                <a:latin typeface="Arial" charset="0"/>
              </a:rPr>
              <a:t>-</a:t>
            </a:r>
            <a:r>
              <a:rPr lang="pl-PL" sz="1400">
                <a:solidFill>
                  <a:schemeClr val="tx1"/>
                </a:solidFill>
                <a:latin typeface="Arial" charset="0"/>
              </a:rPr>
              <a:t> or h</a:t>
            </a:r>
            <a:r>
              <a:rPr lang="pl-PL" sz="1400" baseline="30000">
                <a:solidFill>
                  <a:schemeClr val="tx1"/>
                </a:solidFill>
                <a:latin typeface="Arial" charset="0"/>
              </a:rPr>
              <a:t>+</a:t>
            </a: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 type="none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3822700" y="1268413"/>
            <a:ext cx="125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latin typeface="Comic Sans MS" pitchFamily="66" charset="0"/>
              </a:rPr>
              <a:t>VIP Functional </a:t>
            </a:r>
            <a:r>
              <a:rPr lang="pl-PL" sz="1200">
                <a:latin typeface="Comic Sans MS" pitchFamily="66" charset="0"/>
              </a:rPr>
              <a:t/>
            </a:r>
            <a:br>
              <a:rPr lang="pl-PL" sz="1200">
                <a:latin typeface="Comic Sans MS" pitchFamily="66" charset="0"/>
              </a:rPr>
            </a:br>
            <a:r>
              <a:rPr lang="en-US" sz="1200">
                <a:latin typeface="Comic Sans MS" pitchFamily="66" charset="0"/>
              </a:rPr>
              <a:t>block diagram</a:t>
            </a:r>
          </a:p>
        </p:txBody>
      </p:sp>
      <p:pic>
        <p:nvPicPr>
          <p:cNvPr id="30732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685800"/>
            <a:ext cx="4800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0733" name="Object 13"/>
          <p:cNvGraphicFramePr>
            <a:graphicFrameLocks noChangeAspect="1"/>
          </p:cNvGraphicFramePr>
          <p:nvPr/>
        </p:nvGraphicFramePr>
        <p:xfrm>
          <a:off x="2819400" y="4505325"/>
          <a:ext cx="6292850" cy="2276475"/>
        </p:xfrm>
        <a:graphic>
          <a:graphicData uri="http://schemas.openxmlformats.org/presentationml/2006/ole">
            <p:oleObj spid="_x0000_s30733" r:id="rId5" imgW="7173000" imgH="2592000" progId="Canvas.Drawing.X">
              <p:embed/>
            </p:oleObj>
          </a:graphicData>
        </a:graphic>
      </p:graphicFrame>
      <p:sp>
        <p:nvSpPr>
          <p:cNvPr id="30734" name="TextBox 2"/>
          <p:cNvSpPr txBox="1">
            <a:spLocks noChangeArrowheads="1"/>
          </p:cNvSpPr>
          <p:nvPr/>
        </p:nvSpPr>
        <p:spPr bwMode="auto">
          <a:xfrm>
            <a:off x="1219200" y="304800"/>
            <a:ext cx="6373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VIP</a:t>
            </a:r>
            <a:r>
              <a:rPr lang="pl-PL" b="1">
                <a:latin typeface="Calibri" pitchFamily="34" charset="0"/>
              </a:rPr>
              <a:t>2B</a:t>
            </a:r>
            <a:r>
              <a:rPr lang="en-US" b="1">
                <a:latin typeface="Calibri" pitchFamily="34" charset="0"/>
              </a:rPr>
              <a:t> (200</a:t>
            </a:r>
            <a:r>
              <a:rPr lang="pl-PL" b="1">
                <a:latin typeface="Calibri" pitchFamily="34" charset="0"/>
              </a:rPr>
              <a:t>9</a:t>
            </a:r>
            <a:r>
              <a:rPr lang="en-US" b="1">
                <a:latin typeface="Calibri" pitchFamily="34" charset="0"/>
              </a:rPr>
              <a:t>):  </a:t>
            </a:r>
            <a:r>
              <a:rPr lang="pl-PL" b="1">
                <a:latin typeface="Calibri" pitchFamily="34" charset="0"/>
              </a:rPr>
              <a:t>Tezzaron/Chartered</a:t>
            </a:r>
            <a:r>
              <a:rPr lang="en-US" b="1">
                <a:latin typeface="Calibri" pitchFamily="34" charset="0"/>
              </a:rPr>
              <a:t> 0.1</a:t>
            </a:r>
            <a:r>
              <a:rPr lang="pl-PL" b="1">
                <a:latin typeface="Calibri" pitchFamily="34" charset="0"/>
              </a:rPr>
              <a:t>3</a:t>
            </a:r>
            <a:r>
              <a:rPr lang="en-US" b="1">
                <a:latin typeface="Calibri" pitchFamily="34" charset="0"/>
              </a:rPr>
              <a:t>u</a:t>
            </a:r>
            <a:r>
              <a:rPr lang="pl-PL" b="1">
                <a:latin typeface="Calibri" pitchFamily="34" charset="0"/>
              </a:rPr>
              <a:t>m</a:t>
            </a:r>
            <a:r>
              <a:rPr lang="en-US" b="1">
                <a:latin typeface="Calibri" pitchFamily="34" charset="0"/>
              </a:rPr>
              <a:t> </a:t>
            </a:r>
            <a:r>
              <a:rPr lang="pl-PL" b="1">
                <a:latin typeface="Calibri" pitchFamily="34" charset="0"/>
              </a:rPr>
              <a:t>3D-IC </a:t>
            </a:r>
            <a:r>
              <a:rPr lang="en-US" b="1">
                <a:latin typeface="Calibri" pitchFamily="34" charset="0"/>
              </a:rPr>
              <a:t>process – </a:t>
            </a:r>
            <a:r>
              <a:rPr lang="pl-PL" b="1">
                <a:latin typeface="Calibri" pitchFamily="34" charset="0"/>
              </a:rPr>
              <a:t>2</a:t>
            </a:r>
            <a:r>
              <a:rPr lang="en-US" b="1">
                <a:latin typeface="Calibri" pitchFamily="34" charset="0"/>
              </a:rPr>
              <a:t> tiers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Content Placeholder 3" descr="VIP2B Digital Tier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" y="1270000"/>
            <a:ext cx="8839200" cy="5511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7675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Digital Tier</a:t>
            </a:r>
            <a:endParaRPr lang="en-US" dirty="0"/>
          </a:p>
        </p:txBody>
      </p:sp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6324600" y="3048000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pl-PL">
                <a:latin typeface="Lucida Sans Unicode" pitchFamily="34" charset="0"/>
              </a:rPr>
              <a:t>X/Y addresses are hardcoded </a:t>
            </a:r>
            <a:r>
              <a:rPr lang="en-US">
                <a:latin typeface="Lucida Sans Unicode" pitchFamily="34" charset="0"/>
              </a:rPr>
              <a:t> </a:t>
            </a:r>
          </a:p>
        </p:txBody>
      </p:sp>
      <p:sp>
        <p:nvSpPr>
          <p:cNvPr id="32774" name="TextBox 2"/>
          <p:cNvSpPr txBox="1">
            <a:spLocks noChangeArrowheads="1"/>
          </p:cNvSpPr>
          <p:nvPr/>
        </p:nvSpPr>
        <p:spPr bwMode="auto">
          <a:xfrm>
            <a:off x="1219200" y="304800"/>
            <a:ext cx="6373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VIP</a:t>
            </a:r>
            <a:r>
              <a:rPr lang="pl-PL" b="1">
                <a:latin typeface="Calibri" pitchFamily="34" charset="0"/>
              </a:rPr>
              <a:t>2B</a:t>
            </a:r>
            <a:r>
              <a:rPr lang="en-US" b="1">
                <a:latin typeface="Calibri" pitchFamily="34" charset="0"/>
              </a:rPr>
              <a:t> (200</a:t>
            </a:r>
            <a:r>
              <a:rPr lang="pl-PL" b="1">
                <a:latin typeface="Calibri" pitchFamily="34" charset="0"/>
              </a:rPr>
              <a:t>9</a:t>
            </a:r>
            <a:r>
              <a:rPr lang="en-US" b="1">
                <a:latin typeface="Calibri" pitchFamily="34" charset="0"/>
              </a:rPr>
              <a:t>):  </a:t>
            </a:r>
            <a:r>
              <a:rPr lang="pl-PL" b="1">
                <a:latin typeface="Calibri" pitchFamily="34" charset="0"/>
              </a:rPr>
              <a:t>Tezzaron/Chartered</a:t>
            </a:r>
            <a:r>
              <a:rPr lang="en-US" b="1">
                <a:latin typeface="Calibri" pitchFamily="34" charset="0"/>
              </a:rPr>
              <a:t> 0.1</a:t>
            </a:r>
            <a:r>
              <a:rPr lang="pl-PL" b="1">
                <a:latin typeface="Calibri" pitchFamily="34" charset="0"/>
              </a:rPr>
              <a:t>3</a:t>
            </a:r>
            <a:r>
              <a:rPr lang="en-US" b="1">
                <a:latin typeface="Calibri" pitchFamily="34" charset="0"/>
              </a:rPr>
              <a:t>u</a:t>
            </a:r>
            <a:r>
              <a:rPr lang="pl-PL" b="1">
                <a:latin typeface="Calibri" pitchFamily="34" charset="0"/>
              </a:rPr>
              <a:t>m</a:t>
            </a:r>
            <a:r>
              <a:rPr lang="en-US" b="1">
                <a:latin typeface="Calibri" pitchFamily="34" charset="0"/>
              </a:rPr>
              <a:t> </a:t>
            </a:r>
            <a:r>
              <a:rPr lang="pl-PL" b="1">
                <a:latin typeface="Calibri" pitchFamily="34" charset="0"/>
              </a:rPr>
              <a:t>3D-IC </a:t>
            </a:r>
            <a:r>
              <a:rPr lang="en-US" b="1">
                <a:latin typeface="Calibri" pitchFamily="34" charset="0"/>
              </a:rPr>
              <a:t>process – </a:t>
            </a:r>
            <a:r>
              <a:rPr lang="pl-PL" b="1">
                <a:latin typeface="Calibri" pitchFamily="34" charset="0"/>
              </a:rPr>
              <a:t>2</a:t>
            </a:r>
            <a:r>
              <a:rPr lang="en-US" b="1">
                <a:latin typeface="Calibri" pitchFamily="34" charset="0"/>
              </a:rPr>
              <a:t> tiers</a:t>
            </a: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304800" y="2190750"/>
            <a:ext cx="3671888" cy="36004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71450" lvl="1" indent="-171450">
              <a:lnSpc>
                <a:spcPts val="1400"/>
              </a:lnSpc>
              <a:spcBef>
                <a:spcPct val="20000"/>
              </a:spcBef>
              <a:buFontTx/>
              <a:buChar char="–"/>
            </a:pPr>
            <a:r>
              <a:rPr lang="pl-PL" sz="1400" b="1">
                <a:solidFill>
                  <a:srgbClr val="000000"/>
                </a:solidFill>
                <a:latin typeface="Arial" charset="0"/>
              </a:rPr>
              <a:t>The ILC machine time-structure implies operation with two modes:</a:t>
            </a:r>
            <a:endParaRPr lang="pl-PL" sz="1400" b="1">
              <a:solidFill>
                <a:schemeClr val="tx1"/>
              </a:solidFill>
              <a:latin typeface="Arial" charset="0"/>
            </a:endParaRPr>
          </a:p>
          <a:p>
            <a:pPr marL="171450" indent="-171450">
              <a:lnSpc>
                <a:spcPts val="1400"/>
              </a:lnSpc>
              <a:spcBef>
                <a:spcPct val="20000"/>
              </a:spcBef>
              <a:buFontTx/>
              <a:buChar char="•"/>
            </a:pPr>
            <a:r>
              <a:rPr lang="pl-PL" sz="1400">
                <a:solidFill>
                  <a:schemeClr val="tx1"/>
                </a:solidFill>
                <a:latin typeface="Arial" charset="0"/>
              </a:rPr>
              <a:t>ACQUIRE:</a:t>
            </a:r>
            <a:br>
              <a:rPr lang="pl-PL" sz="1400">
                <a:solidFill>
                  <a:schemeClr val="tx1"/>
                </a:solidFill>
                <a:latin typeface="Arial" charset="0"/>
              </a:rPr>
            </a:br>
            <a:r>
              <a:rPr lang="pl-PL" sz="1400">
                <a:solidFill>
                  <a:schemeClr val="tx1"/>
                </a:solidFill>
                <a:latin typeface="Arial" charset="0"/>
              </a:rPr>
              <a:t>- </a:t>
            </a:r>
            <a:r>
              <a:rPr lang="en-US" sz="1400">
                <a:solidFill>
                  <a:schemeClr val="tx1"/>
                </a:solidFill>
                <a:latin typeface="Arial" charset="0"/>
              </a:rPr>
              <a:t>individual pixels gather hit</a:t>
            </a:r>
            <a:r>
              <a:rPr lang="pl-PL" sz="1400">
                <a:solidFill>
                  <a:schemeClr val="tx1"/>
                </a:solidFill>
                <a:latin typeface="Arial" charset="0"/>
              </a:rPr>
              <a:t>s</a:t>
            </a:r>
            <a:r>
              <a:rPr lang="en-US" sz="1400">
                <a:solidFill>
                  <a:schemeClr val="tx1"/>
                </a:solidFill>
                <a:latin typeface="Arial" charset="0"/>
              </a:rPr>
              <a:t>. </a:t>
            </a:r>
            <a:r>
              <a:rPr lang="pl-PL" sz="1400">
                <a:solidFill>
                  <a:schemeClr val="tx1"/>
                </a:solidFill>
                <a:latin typeface="Arial" charset="0"/>
              </a:rPr>
              <a:t/>
            </a:r>
            <a:br>
              <a:rPr lang="pl-PL" sz="1400">
                <a:solidFill>
                  <a:schemeClr val="tx1"/>
                </a:solidFill>
                <a:latin typeface="Arial" charset="0"/>
              </a:rPr>
            </a:br>
            <a:r>
              <a:rPr lang="pl-PL" sz="1400">
                <a:solidFill>
                  <a:schemeClr val="tx1"/>
                </a:solidFill>
                <a:latin typeface="Arial" charset="0"/>
              </a:rPr>
              <a:t>- arriving h</a:t>
            </a:r>
            <a:r>
              <a:rPr lang="en-US" sz="1400">
                <a:solidFill>
                  <a:schemeClr val="tx1"/>
                </a:solidFill>
                <a:latin typeface="Arial" charset="0"/>
              </a:rPr>
              <a:t>it </a:t>
            </a:r>
            <a:r>
              <a:rPr lang="pl-PL" sz="1400">
                <a:solidFill>
                  <a:schemeClr val="tx1"/>
                </a:solidFill>
                <a:latin typeface="Arial" charset="0"/>
              </a:rPr>
              <a:t>are time stamped by latching current state of a gary counter whose values are distributed to all pixels. </a:t>
            </a:r>
            <a:r>
              <a:rPr lang="en-US" sz="1400">
                <a:solidFill>
                  <a:schemeClr val="tx1"/>
                </a:solidFill>
                <a:latin typeface="Arial" charset="0"/>
              </a:rPr>
              <a:t> </a:t>
            </a:r>
            <a:r>
              <a:rPr lang="pl-PL" sz="1400">
                <a:solidFill>
                  <a:schemeClr val="tx1"/>
                </a:solidFill>
                <a:latin typeface="Arial" charset="0"/>
              </a:rPr>
              <a:t/>
            </a:r>
            <a:br>
              <a:rPr lang="pl-PL" sz="1400">
                <a:solidFill>
                  <a:schemeClr val="tx1"/>
                </a:solidFill>
                <a:latin typeface="Arial" charset="0"/>
              </a:rPr>
            </a:br>
            <a:r>
              <a:rPr lang="pl-PL" sz="1400">
                <a:solidFill>
                  <a:schemeClr val="tx1"/>
                </a:solidFill>
                <a:latin typeface="Arial" charset="0"/>
              </a:rPr>
              <a:t>- each pixel can stroe signature of a single hit (extending storage to more hits per pixel is not difficult)</a:t>
            </a:r>
          </a:p>
          <a:p>
            <a:pPr marL="171450" indent="-171450">
              <a:lnSpc>
                <a:spcPts val="1400"/>
              </a:lnSpc>
              <a:spcBef>
                <a:spcPct val="20000"/>
              </a:spcBef>
              <a:buFontTx/>
              <a:buChar char="•"/>
            </a:pPr>
            <a:r>
              <a:rPr lang="pl-PL" sz="1400">
                <a:solidFill>
                  <a:schemeClr val="tx1"/>
                </a:solidFill>
                <a:latin typeface="Arial" charset="0"/>
              </a:rPr>
              <a:t>REPORT:</a:t>
            </a:r>
            <a:br>
              <a:rPr lang="pl-PL" sz="1400">
                <a:solidFill>
                  <a:schemeClr val="tx1"/>
                </a:solidFill>
                <a:latin typeface="Arial" charset="0"/>
              </a:rPr>
            </a:br>
            <a:r>
              <a:rPr lang="pl-PL" sz="1400">
                <a:solidFill>
                  <a:schemeClr val="tx1"/>
                </a:solidFill>
                <a:latin typeface="Arial" charset="0"/>
              </a:rPr>
              <a:t>- </a:t>
            </a:r>
            <a:r>
              <a:rPr lang="en-US" sz="1400">
                <a:solidFill>
                  <a:schemeClr val="tx1"/>
                </a:solidFill>
                <a:latin typeface="Arial" charset="0"/>
              </a:rPr>
              <a:t>each hit pixel, in turn, releases its locatio</a:t>
            </a:r>
            <a:r>
              <a:rPr lang="pl-PL" sz="1400">
                <a:solidFill>
                  <a:schemeClr val="tx1"/>
                </a:solidFill>
                <a:latin typeface="Arial" charset="0"/>
              </a:rPr>
              <a:t>n</a:t>
            </a:r>
            <a:r>
              <a:rPr lang="en-US" sz="1400">
                <a:solidFill>
                  <a:schemeClr val="tx1"/>
                </a:solidFill>
                <a:latin typeface="Arial" charset="0"/>
              </a:rPr>
              <a:t>, magnitude and time information to the peripheral </a:t>
            </a:r>
            <a:r>
              <a:rPr lang="pl-PL" sz="1400">
                <a:solidFill>
                  <a:schemeClr val="tx1"/>
                </a:solidFill>
                <a:latin typeface="Arial" charset="0"/>
              </a:rPr>
              <a:t>circuitry from where the information is sent off chip (serializer and analog buffers)</a:t>
            </a:r>
            <a:br>
              <a:rPr lang="pl-PL" sz="1400">
                <a:solidFill>
                  <a:schemeClr val="tx1"/>
                </a:solidFill>
                <a:latin typeface="Arial" charset="0"/>
              </a:rPr>
            </a:br>
            <a:r>
              <a:rPr lang="pl-PL" sz="1400">
                <a:solidFill>
                  <a:schemeClr val="tx1"/>
                </a:solidFill>
                <a:latin typeface="Arial" charset="0"/>
              </a:rPr>
              <a:t>- sparsification ciruitry, based on token passing, allows selective readout of only hit pixels (reduce avarage readout time)</a:t>
            </a:r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 flipH="1" flipV="1">
            <a:off x="6096000" y="2438400"/>
            <a:ext cx="990600" cy="533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 flipH="1" flipV="1">
            <a:off x="4114800" y="1828800"/>
            <a:ext cx="2971800" cy="1143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79" name="TextBox 5"/>
          <p:cNvSpPr txBox="1">
            <a:spLocks noChangeArrowheads="1"/>
          </p:cNvSpPr>
          <p:nvPr/>
        </p:nvSpPr>
        <p:spPr bwMode="auto">
          <a:xfrm>
            <a:off x="6324600" y="3810000"/>
            <a:ext cx="24384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pl-PL" sz="1600">
                <a:latin typeface="Lucida Sans Unicode" pitchFamily="34" charset="0"/>
              </a:rPr>
              <a:t>Analog part of a pixel passes ‘hit’ pusle from discriminator down to digital part</a:t>
            </a:r>
            <a:endParaRPr lang="en-US" sz="1600">
              <a:latin typeface="Lucida Sans Unicode" pitchFamily="34" charset="0"/>
            </a:endParaRPr>
          </a:p>
        </p:txBody>
      </p:sp>
      <p:sp>
        <p:nvSpPr>
          <p:cNvPr id="32780" name="TextBox 5"/>
          <p:cNvSpPr txBox="1">
            <a:spLocks noChangeArrowheads="1"/>
          </p:cNvSpPr>
          <p:nvPr/>
        </p:nvSpPr>
        <p:spPr bwMode="auto">
          <a:xfrm>
            <a:off x="6324600" y="5105400"/>
            <a:ext cx="24384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pl-PL" sz="1600">
                <a:latin typeface="Lucida Sans Unicode" pitchFamily="34" charset="0"/>
              </a:rPr>
              <a:t>Digital part of a pixel passes ‘release data’ request to analog part when it comes to the turn of the readout</a:t>
            </a:r>
            <a:endParaRPr lang="en-US" sz="160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Content Placeholder 3" descr="VIP2B Drawings A.e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43000"/>
            <a:ext cx="6067425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Title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63" y="441325"/>
            <a:ext cx="8497887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6" name="TextBox 2"/>
          <p:cNvSpPr txBox="1">
            <a:spLocks noChangeArrowheads="1"/>
          </p:cNvSpPr>
          <p:nvPr/>
        </p:nvSpPr>
        <p:spPr bwMode="auto">
          <a:xfrm>
            <a:off x="1219200" y="304800"/>
            <a:ext cx="6373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VIP</a:t>
            </a:r>
            <a:r>
              <a:rPr lang="pl-PL" b="1">
                <a:latin typeface="Calibri" pitchFamily="34" charset="0"/>
              </a:rPr>
              <a:t>2B</a:t>
            </a:r>
            <a:r>
              <a:rPr lang="en-US" b="1">
                <a:latin typeface="Calibri" pitchFamily="34" charset="0"/>
              </a:rPr>
              <a:t> (200</a:t>
            </a:r>
            <a:r>
              <a:rPr lang="pl-PL" b="1">
                <a:latin typeface="Calibri" pitchFamily="34" charset="0"/>
              </a:rPr>
              <a:t>9</a:t>
            </a:r>
            <a:r>
              <a:rPr lang="en-US" b="1">
                <a:latin typeface="Calibri" pitchFamily="34" charset="0"/>
              </a:rPr>
              <a:t>):  </a:t>
            </a:r>
            <a:r>
              <a:rPr lang="pl-PL" b="1">
                <a:latin typeface="Calibri" pitchFamily="34" charset="0"/>
              </a:rPr>
              <a:t>Tezzaron/Chartered</a:t>
            </a:r>
            <a:r>
              <a:rPr lang="en-US" b="1">
                <a:latin typeface="Calibri" pitchFamily="34" charset="0"/>
              </a:rPr>
              <a:t> 0.1</a:t>
            </a:r>
            <a:r>
              <a:rPr lang="pl-PL" b="1">
                <a:latin typeface="Calibri" pitchFamily="34" charset="0"/>
              </a:rPr>
              <a:t>3</a:t>
            </a:r>
            <a:r>
              <a:rPr lang="en-US" b="1">
                <a:latin typeface="Calibri" pitchFamily="34" charset="0"/>
              </a:rPr>
              <a:t>u</a:t>
            </a:r>
            <a:r>
              <a:rPr lang="pl-PL" b="1">
                <a:latin typeface="Calibri" pitchFamily="34" charset="0"/>
              </a:rPr>
              <a:t>m</a:t>
            </a:r>
            <a:r>
              <a:rPr lang="en-US" b="1">
                <a:latin typeface="Calibri" pitchFamily="34" charset="0"/>
              </a:rPr>
              <a:t> </a:t>
            </a:r>
            <a:r>
              <a:rPr lang="pl-PL" b="1">
                <a:latin typeface="Calibri" pitchFamily="34" charset="0"/>
              </a:rPr>
              <a:t>3D-IC </a:t>
            </a:r>
            <a:r>
              <a:rPr lang="en-US" b="1">
                <a:latin typeface="Calibri" pitchFamily="34" charset="0"/>
              </a:rPr>
              <a:t>process – </a:t>
            </a:r>
            <a:r>
              <a:rPr lang="pl-PL" b="1">
                <a:latin typeface="Calibri" pitchFamily="34" charset="0"/>
              </a:rPr>
              <a:t>2</a:t>
            </a:r>
            <a:r>
              <a:rPr lang="en-US" b="1">
                <a:latin typeface="Calibri" pitchFamily="34" charset="0"/>
              </a:rPr>
              <a:t> tiers</a:t>
            </a:r>
          </a:p>
        </p:txBody>
      </p:sp>
      <p:sp>
        <p:nvSpPr>
          <p:cNvPr id="71687" name="TextBox 5"/>
          <p:cNvSpPr txBox="1">
            <a:spLocks noChangeArrowheads="1"/>
          </p:cNvSpPr>
          <p:nvPr/>
        </p:nvSpPr>
        <p:spPr bwMode="auto">
          <a:xfrm>
            <a:off x="6324600" y="2286000"/>
            <a:ext cx="236220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pl-PL" sz="1600">
                <a:latin typeface="Lucida Sans Unicode" pitchFamily="34" charset="0"/>
              </a:rPr>
              <a:t>Token races until it finds pixel taht was hit; it stops there and pixels radiates X/Y address selection line; Ttoken stay in a hit pixel until Data_Clk is pulsed (‘[I’m done with radout of you’)</a:t>
            </a:r>
            <a:endParaRPr lang="en-US" sz="1600"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Content Placeholder 4" descr="VIP2B Hit Repor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038600"/>
            <a:ext cx="4038600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7" name="Content Placeholder 3" descr="VIP2B Digital Control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52400" y="762000"/>
            <a:ext cx="8839200" cy="324961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5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Digital Pixel</a:t>
            </a:r>
            <a:endParaRPr lang="en-US" dirty="0"/>
          </a:p>
        </p:txBody>
      </p:sp>
      <p:sp>
        <p:nvSpPr>
          <p:cNvPr id="34820" name="TextBox 2"/>
          <p:cNvSpPr txBox="1">
            <a:spLocks noChangeArrowheads="1"/>
          </p:cNvSpPr>
          <p:nvPr/>
        </p:nvSpPr>
        <p:spPr bwMode="auto">
          <a:xfrm>
            <a:off x="1219200" y="304800"/>
            <a:ext cx="6373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VIP</a:t>
            </a:r>
            <a:r>
              <a:rPr lang="pl-PL" b="1">
                <a:latin typeface="Calibri" pitchFamily="34" charset="0"/>
              </a:rPr>
              <a:t>2B</a:t>
            </a:r>
            <a:r>
              <a:rPr lang="en-US" b="1">
                <a:latin typeface="Calibri" pitchFamily="34" charset="0"/>
              </a:rPr>
              <a:t> (200</a:t>
            </a:r>
            <a:r>
              <a:rPr lang="pl-PL" b="1">
                <a:latin typeface="Calibri" pitchFamily="34" charset="0"/>
              </a:rPr>
              <a:t>9</a:t>
            </a:r>
            <a:r>
              <a:rPr lang="en-US" b="1">
                <a:latin typeface="Calibri" pitchFamily="34" charset="0"/>
              </a:rPr>
              <a:t>):  </a:t>
            </a:r>
            <a:r>
              <a:rPr lang="pl-PL" b="1">
                <a:latin typeface="Calibri" pitchFamily="34" charset="0"/>
              </a:rPr>
              <a:t>Tezzaron/Chartered</a:t>
            </a:r>
            <a:r>
              <a:rPr lang="en-US" b="1">
                <a:latin typeface="Calibri" pitchFamily="34" charset="0"/>
              </a:rPr>
              <a:t> 0.1</a:t>
            </a:r>
            <a:r>
              <a:rPr lang="pl-PL" b="1">
                <a:latin typeface="Calibri" pitchFamily="34" charset="0"/>
              </a:rPr>
              <a:t>3</a:t>
            </a:r>
            <a:r>
              <a:rPr lang="en-US" b="1">
                <a:latin typeface="Calibri" pitchFamily="34" charset="0"/>
              </a:rPr>
              <a:t>u</a:t>
            </a:r>
            <a:r>
              <a:rPr lang="pl-PL" b="1">
                <a:latin typeface="Calibri" pitchFamily="34" charset="0"/>
              </a:rPr>
              <a:t>m</a:t>
            </a:r>
            <a:r>
              <a:rPr lang="en-US" b="1">
                <a:latin typeface="Calibri" pitchFamily="34" charset="0"/>
              </a:rPr>
              <a:t> </a:t>
            </a:r>
            <a:r>
              <a:rPr lang="pl-PL" b="1">
                <a:latin typeface="Calibri" pitchFamily="34" charset="0"/>
              </a:rPr>
              <a:t>3D-IC </a:t>
            </a:r>
            <a:r>
              <a:rPr lang="en-US" b="1">
                <a:latin typeface="Calibri" pitchFamily="34" charset="0"/>
              </a:rPr>
              <a:t>process – </a:t>
            </a:r>
            <a:r>
              <a:rPr lang="pl-PL" b="1">
                <a:latin typeface="Calibri" pitchFamily="34" charset="0"/>
              </a:rPr>
              <a:t>2</a:t>
            </a:r>
            <a:r>
              <a:rPr lang="en-US" b="1">
                <a:latin typeface="Calibri" pitchFamily="34" charset="0"/>
              </a:rPr>
              <a:t> tiers</a:t>
            </a:r>
          </a:p>
        </p:txBody>
      </p:sp>
      <p:pic>
        <p:nvPicPr>
          <p:cNvPr id="34821" name="Content Placeholder 6" descr="VIP2B Hit Acquisition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4191000"/>
            <a:ext cx="40386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Line 8"/>
          <p:cNvSpPr>
            <a:spLocks noChangeShapeType="1"/>
          </p:cNvSpPr>
          <p:nvPr/>
        </p:nvSpPr>
        <p:spPr bwMode="auto">
          <a:xfrm flipH="1">
            <a:off x="1600200" y="2819400"/>
            <a:ext cx="76200" cy="190500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 flipH="1">
            <a:off x="3048000" y="2971800"/>
            <a:ext cx="533400" cy="182880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26" name="TextBox 5"/>
          <p:cNvSpPr txBox="1">
            <a:spLocks noChangeArrowheads="1"/>
          </p:cNvSpPr>
          <p:nvPr/>
        </p:nvSpPr>
        <p:spPr bwMode="auto">
          <a:xfrm>
            <a:off x="457200" y="3625850"/>
            <a:ext cx="2438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pl-PL" sz="1600">
                <a:latin typeface="Lucida Sans Unicode" pitchFamily="34" charset="0"/>
              </a:rPr>
              <a:t>Pixel gets hit</a:t>
            </a:r>
            <a:endParaRPr lang="en-US" sz="1600">
              <a:latin typeface="Lucida Sans Unicode" pitchFamily="34" charset="0"/>
            </a:endParaRPr>
          </a:p>
        </p:txBody>
      </p:sp>
      <p:sp>
        <p:nvSpPr>
          <p:cNvPr id="34827" name="TextBox 5"/>
          <p:cNvSpPr txBox="1">
            <a:spLocks noChangeArrowheads="1"/>
          </p:cNvSpPr>
          <p:nvPr/>
        </p:nvSpPr>
        <p:spPr bwMode="auto">
          <a:xfrm>
            <a:off x="5486400" y="3581400"/>
            <a:ext cx="2438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pl-PL" sz="1600">
                <a:latin typeface="Lucida Sans Unicode" pitchFamily="34" charset="0"/>
              </a:rPr>
              <a:t>Readout token arrives</a:t>
            </a:r>
            <a:endParaRPr lang="en-US" sz="1600">
              <a:latin typeface="Lucida Sans Unicode" pitchFamily="34" charset="0"/>
            </a:endParaRPr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>
            <a:off x="3962400" y="2895600"/>
            <a:ext cx="1524000" cy="236220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>
            <a:off x="6781800" y="2667000"/>
            <a:ext cx="762000" cy="266700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30" name="Oval 14"/>
          <p:cNvSpPr>
            <a:spLocks noChangeArrowheads="1"/>
          </p:cNvSpPr>
          <p:nvPr/>
        </p:nvSpPr>
        <p:spPr bwMode="auto">
          <a:xfrm>
            <a:off x="1600200" y="1676400"/>
            <a:ext cx="2133600" cy="16764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31" name="Oval 15"/>
          <p:cNvSpPr>
            <a:spLocks noChangeArrowheads="1"/>
          </p:cNvSpPr>
          <p:nvPr/>
        </p:nvSpPr>
        <p:spPr bwMode="auto">
          <a:xfrm>
            <a:off x="3886200" y="1752600"/>
            <a:ext cx="2895600" cy="16764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Content Placeholder 4" descr="VIP2B Time Stampin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362200"/>
            <a:ext cx="65532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1" name="TextBox 2"/>
          <p:cNvSpPr txBox="1">
            <a:spLocks noChangeArrowheads="1"/>
          </p:cNvSpPr>
          <p:nvPr/>
        </p:nvSpPr>
        <p:spPr bwMode="auto">
          <a:xfrm>
            <a:off x="1219200" y="304800"/>
            <a:ext cx="6373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VIP</a:t>
            </a:r>
            <a:r>
              <a:rPr lang="pl-PL" b="1">
                <a:latin typeface="Calibri" pitchFamily="34" charset="0"/>
              </a:rPr>
              <a:t>2B</a:t>
            </a:r>
            <a:r>
              <a:rPr lang="en-US" b="1">
                <a:latin typeface="Calibri" pitchFamily="34" charset="0"/>
              </a:rPr>
              <a:t> (200</a:t>
            </a:r>
            <a:r>
              <a:rPr lang="pl-PL" b="1">
                <a:latin typeface="Calibri" pitchFamily="34" charset="0"/>
              </a:rPr>
              <a:t>9</a:t>
            </a:r>
            <a:r>
              <a:rPr lang="en-US" b="1">
                <a:latin typeface="Calibri" pitchFamily="34" charset="0"/>
              </a:rPr>
              <a:t>):  </a:t>
            </a:r>
            <a:r>
              <a:rPr lang="pl-PL" b="1">
                <a:latin typeface="Calibri" pitchFamily="34" charset="0"/>
              </a:rPr>
              <a:t>Tezzaron/Chartered</a:t>
            </a:r>
            <a:r>
              <a:rPr lang="en-US" b="1">
                <a:latin typeface="Calibri" pitchFamily="34" charset="0"/>
              </a:rPr>
              <a:t> 0.1</a:t>
            </a:r>
            <a:r>
              <a:rPr lang="pl-PL" b="1">
                <a:latin typeface="Calibri" pitchFamily="34" charset="0"/>
              </a:rPr>
              <a:t>3</a:t>
            </a:r>
            <a:r>
              <a:rPr lang="en-US" b="1">
                <a:latin typeface="Calibri" pitchFamily="34" charset="0"/>
              </a:rPr>
              <a:t>u</a:t>
            </a:r>
            <a:r>
              <a:rPr lang="pl-PL" b="1">
                <a:latin typeface="Calibri" pitchFamily="34" charset="0"/>
              </a:rPr>
              <a:t>m</a:t>
            </a:r>
            <a:r>
              <a:rPr lang="en-US" b="1">
                <a:latin typeface="Calibri" pitchFamily="34" charset="0"/>
              </a:rPr>
              <a:t> </a:t>
            </a:r>
            <a:r>
              <a:rPr lang="pl-PL" b="1">
                <a:latin typeface="Calibri" pitchFamily="34" charset="0"/>
              </a:rPr>
              <a:t>3D-IC </a:t>
            </a:r>
            <a:r>
              <a:rPr lang="en-US" b="1">
                <a:latin typeface="Calibri" pitchFamily="34" charset="0"/>
              </a:rPr>
              <a:t>process – </a:t>
            </a:r>
            <a:r>
              <a:rPr lang="pl-PL" b="1">
                <a:latin typeface="Calibri" pitchFamily="34" charset="0"/>
              </a:rPr>
              <a:t>2</a:t>
            </a:r>
            <a:r>
              <a:rPr lang="en-US" b="1">
                <a:latin typeface="Calibri" pitchFamily="34" charset="0"/>
              </a:rPr>
              <a:t> tiers</a:t>
            </a:r>
          </a:p>
        </p:txBody>
      </p:sp>
      <p:pic>
        <p:nvPicPr>
          <p:cNvPr id="2" name="Title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63" y="365125"/>
            <a:ext cx="8497887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/>
          </p:cNvSpPr>
          <p:nvPr/>
        </p:nvSpPr>
        <p:spPr bwMode="auto">
          <a:xfrm>
            <a:off x="457200" y="1646238"/>
            <a:ext cx="4038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2800" dirty="0">
                <a:latin typeface="+mn-lt"/>
              </a:rPr>
              <a:t>Pads in each tier in the same (X,Y) location.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2800" dirty="0">
                <a:latin typeface="+mn-lt"/>
              </a:rPr>
              <a:t>Full metal stack in both tiers.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2800" dirty="0">
                <a:latin typeface="+mn-lt"/>
              </a:rPr>
              <a:t>TSV and Back Metal on both tiers (even though no Back Metal will be </a:t>
            </a:r>
            <a:r>
              <a:rPr lang="en-US" sz="2800" i="1" dirty="0">
                <a:latin typeface="+mn-lt"/>
              </a:rPr>
              <a:t>fabricated </a:t>
            </a:r>
            <a:r>
              <a:rPr lang="en-US" sz="2800" dirty="0">
                <a:latin typeface="+mn-lt"/>
              </a:rPr>
              <a:t>on the un-flipped, un-thinned tier)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2800" dirty="0">
                <a:latin typeface="+mn-lt"/>
              </a:rPr>
              <a:t>When designed into a 3D stack, there will be a bondable pad on this (+/-X,Y) location regardless of which chip is on top.</a:t>
            </a:r>
            <a:endParaRPr lang="en-US" sz="2800" dirty="0">
              <a:latin typeface="+mn-lt"/>
            </a:endParaRPr>
          </a:p>
        </p:txBody>
      </p:sp>
      <p:pic>
        <p:nvPicPr>
          <p:cNvPr id="69637" name="Content Placeholder 6" descr="DoublePadSt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043113"/>
            <a:ext cx="4038600" cy="373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Titl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63" y="517525"/>
            <a:ext cx="8497887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9" name="TextBox 2"/>
          <p:cNvSpPr txBox="1">
            <a:spLocks noChangeArrowheads="1"/>
          </p:cNvSpPr>
          <p:nvPr/>
        </p:nvSpPr>
        <p:spPr bwMode="auto">
          <a:xfrm>
            <a:off x="1219200" y="304800"/>
            <a:ext cx="6373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VIP</a:t>
            </a:r>
            <a:r>
              <a:rPr lang="pl-PL" b="1">
                <a:latin typeface="Calibri" pitchFamily="34" charset="0"/>
              </a:rPr>
              <a:t>2B</a:t>
            </a:r>
            <a:r>
              <a:rPr lang="en-US" b="1">
                <a:latin typeface="Calibri" pitchFamily="34" charset="0"/>
              </a:rPr>
              <a:t> (200</a:t>
            </a:r>
            <a:r>
              <a:rPr lang="pl-PL" b="1">
                <a:latin typeface="Calibri" pitchFamily="34" charset="0"/>
              </a:rPr>
              <a:t>9</a:t>
            </a:r>
            <a:r>
              <a:rPr lang="en-US" b="1">
                <a:latin typeface="Calibri" pitchFamily="34" charset="0"/>
              </a:rPr>
              <a:t>):  </a:t>
            </a:r>
            <a:r>
              <a:rPr lang="pl-PL" b="1">
                <a:latin typeface="Calibri" pitchFamily="34" charset="0"/>
              </a:rPr>
              <a:t>Tezzaron/Chartered</a:t>
            </a:r>
            <a:r>
              <a:rPr lang="en-US" b="1">
                <a:latin typeface="Calibri" pitchFamily="34" charset="0"/>
              </a:rPr>
              <a:t> 0.1</a:t>
            </a:r>
            <a:r>
              <a:rPr lang="pl-PL" b="1">
                <a:latin typeface="Calibri" pitchFamily="34" charset="0"/>
              </a:rPr>
              <a:t>3</a:t>
            </a:r>
            <a:r>
              <a:rPr lang="en-US" b="1">
                <a:latin typeface="Calibri" pitchFamily="34" charset="0"/>
              </a:rPr>
              <a:t>u</a:t>
            </a:r>
            <a:r>
              <a:rPr lang="pl-PL" b="1">
                <a:latin typeface="Calibri" pitchFamily="34" charset="0"/>
              </a:rPr>
              <a:t>m</a:t>
            </a:r>
            <a:r>
              <a:rPr lang="en-US" b="1">
                <a:latin typeface="Calibri" pitchFamily="34" charset="0"/>
              </a:rPr>
              <a:t> </a:t>
            </a:r>
            <a:r>
              <a:rPr lang="pl-PL" b="1">
                <a:latin typeface="Calibri" pitchFamily="34" charset="0"/>
              </a:rPr>
              <a:t>3D-IC </a:t>
            </a:r>
            <a:r>
              <a:rPr lang="en-US" b="1">
                <a:latin typeface="Calibri" pitchFamily="34" charset="0"/>
              </a:rPr>
              <a:t>process – </a:t>
            </a:r>
            <a:r>
              <a:rPr lang="pl-PL" b="1">
                <a:latin typeface="Calibri" pitchFamily="34" charset="0"/>
              </a:rPr>
              <a:t>2</a:t>
            </a:r>
            <a:r>
              <a:rPr lang="en-US" b="1">
                <a:latin typeface="Calibri" pitchFamily="34" charset="0"/>
              </a:rPr>
              <a:t> tiers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Content Placeholder 6" descr="pads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76400" y="1481138"/>
            <a:ext cx="6035675" cy="4525962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Normal Pad Structure</a:t>
            </a:r>
            <a:endParaRPr lang="en-US" dirty="0"/>
          </a:p>
        </p:txBody>
      </p:sp>
      <p:sp>
        <p:nvSpPr>
          <p:cNvPr id="38916" name="TextBox 2"/>
          <p:cNvSpPr txBox="1">
            <a:spLocks noChangeArrowheads="1"/>
          </p:cNvSpPr>
          <p:nvPr/>
        </p:nvSpPr>
        <p:spPr bwMode="auto">
          <a:xfrm>
            <a:off x="1219200" y="304800"/>
            <a:ext cx="6373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VIP</a:t>
            </a:r>
            <a:r>
              <a:rPr lang="pl-PL" b="1">
                <a:latin typeface="Calibri" pitchFamily="34" charset="0"/>
              </a:rPr>
              <a:t>2B</a:t>
            </a:r>
            <a:r>
              <a:rPr lang="en-US" b="1">
                <a:latin typeface="Calibri" pitchFamily="34" charset="0"/>
              </a:rPr>
              <a:t> (200</a:t>
            </a:r>
            <a:r>
              <a:rPr lang="pl-PL" b="1">
                <a:latin typeface="Calibri" pitchFamily="34" charset="0"/>
              </a:rPr>
              <a:t>9</a:t>
            </a:r>
            <a:r>
              <a:rPr lang="en-US" b="1">
                <a:latin typeface="Calibri" pitchFamily="34" charset="0"/>
              </a:rPr>
              <a:t>):  </a:t>
            </a:r>
            <a:r>
              <a:rPr lang="pl-PL" b="1">
                <a:latin typeface="Calibri" pitchFamily="34" charset="0"/>
              </a:rPr>
              <a:t>Tezzaron/Chartered</a:t>
            </a:r>
            <a:r>
              <a:rPr lang="en-US" b="1">
                <a:latin typeface="Calibri" pitchFamily="34" charset="0"/>
              </a:rPr>
              <a:t> 0.1</a:t>
            </a:r>
            <a:r>
              <a:rPr lang="pl-PL" b="1">
                <a:latin typeface="Calibri" pitchFamily="34" charset="0"/>
              </a:rPr>
              <a:t>3</a:t>
            </a:r>
            <a:r>
              <a:rPr lang="en-US" b="1">
                <a:latin typeface="Calibri" pitchFamily="34" charset="0"/>
              </a:rPr>
              <a:t>u</a:t>
            </a:r>
            <a:r>
              <a:rPr lang="pl-PL" b="1">
                <a:latin typeface="Calibri" pitchFamily="34" charset="0"/>
              </a:rPr>
              <a:t>m</a:t>
            </a:r>
            <a:r>
              <a:rPr lang="en-US" b="1">
                <a:latin typeface="Calibri" pitchFamily="34" charset="0"/>
              </a:rPr>
              <a:t> </a:t>
            </a:r>
            <a:r>
              <a:rPr lang="pl-PL" b="1">
                <a:latin typeface="Calibri" pitchFamily="34" charset="0"/>
              </a:rPr>
              <a:t>3D-IC </a:t>
            </a:r>
            <a:r>
              <a:rPr lang="en-US" b="1">
                <a:latin typeface="Calibri" pitchFamily="34" charset="0"/>
              </a:rPr>
              <a:t>process – </a:t>
            </a:r>
            <a:r>
              <a:rPr lang="pl-PL" b="1">
                <a:latin typeface="Calibri" pitchFamily="34" charset="0"/>
              </a:rPr>
              <a:t>2</a:t>
            </a:r>
            <a:r>
              <a:rPr lang="en-US" b="1">
                <a:latin typeface="Calibri" pitchFamily="34" charset="0"/>
              </a:rPr>
              <a:t> tiers</a:t>
            </a:r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1905000" y="2743200"/>
            <a:ext cx="0" cy="381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19" name="TextBox 5"/>
          <p:cNvSpPr txBox="1">
            <a:spLocks noChangeArrowheads="1"/>
          </p:cNvSpPr>
          <p:nvPr/>
        </p:nvSpPr>
        <p:spPr bwMode="auto">
          <a:xfrm>
            <a:off x="76200" y="2555875"/>
            <a:ext cx="19812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pl-PL" sz="1600">
                <a:latin typeface="Lucida Sans Unicode" pitchFamily="34" charset="0"/>
              </a:rPr>
              <a:t>Selection of pull-ups strength on X/Y wiredOR lines – lesson from VIP1</a:t>
            </a:r>
          </a:p>
          <a:p>
            <a:pPr>
              <a:buFont typeface="Arial" charset="0"/>
              <a:buNone/>
            </a:pPr>
            <a:endParaRPr lang="en-US" sz="1600"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Content Placeholder 6" descr="pads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55725" y="1481138"/>
            <a:ext cx="6035675" cy="4525962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“Inverted” Pad Structure</a:t>
            </a:r>
            <a:endParaRPr lang="en-US" dirty="0"/>
          </a:p>
        </p:txBody>
      </p:sp>
      <p:pic>
        <p:nvPicPr>
          <p:cNvPr id="40963" name="Picture 3" descr="padImag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0613" y="1981200"/>
            <a:ext cx="426878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5" descr="padLabelsLeft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2000250"/>
            <a:ext cx="94456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0" y="2057400"/>
            <a:ext cx="1066800" cy="3886200"/>
          </a:xfrm>
          <a:prstGeom prst="rect">
            <a:avLst/>
          </a:prstGeom>
          <a:noFill/>
          <a:ln w="54991" cmpd="thickThin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40966" name="Picture 7" descr="padLabelsRight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36713" y="1924050"/>
            <a:ext cx="725487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743200" y="1524000"/>
            <a:ext cx="762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90800" y="5867400"/>
            <a:ext cx="914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0969" name="Picture 11" descr="padLabelsPwrTop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3600" y="1371600"/>
            <a:ext cx="7223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5638800" y="5867400"/>
            <a:ext cx="1905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0971" name="Picture 12" descr="padLabelsPwrBot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1200" y="5715000"/>
            <a:ext cx="10382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urved Left Arrow 14"/>
          <p:cNvSpPr/>
          <p:nvPr/>
        </p:nvSpPr>
        <p:spPr>
          <a:xfrm rot="16200000">
            <a:off x="4305300" y="-1409700"/>
            <a:ext cx="762000" cy="5715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Left Arrow 15"/>
          <p:cNvSpPr/>
          <p:nvPr/>
        </p:nvSpPr>
        <p:spPr>
          <a:xfrm rot="16200000" flipH="1" flipV="1">
            <a:off x="4305300" y="3390900"/>
            <a:ext cx="762000" cy="5715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0975" name="TextBox 2"/>
          <p:cNvSpPr txBox="1">
            <a:spLocks noChangeArrowheads="1"/>
          </p:cNvSpPr>
          <p:nvPr/>
        </p:nvSpPr>
        <p:spPr bwMode="auto">
          <a:xfrm>
            <a:off x="1219200" y="304800"/>
            <a:ext cx="6373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VIP</a:t>
            </a:r>
            <a:r>
              <a:rPr lang="pl-PL" b="1">
                <a:latin typeface="Calibri" pitchFamily="34" charset="0"/>
              </a:rPr>
              <a:t>2B</a:t>
            </a:r>
            <a:r>
              <a:rPr lang="en-US" b="1">
                <a:latin typeface="Calibri" pitchFamily="34" charset="0"/>
              </a:rPr>
              <a:t> (200</a:t>
            </a:r>
            <a:r>
              <a:rPr lang="pl-PL" b="1">
                <a:latin typeface="Calibri" pitchFamily="34" charset="0"/>
              </a:rPr>
              <a:t>9</a:t>
            </a:r>
            <a:r>
              <a:rPr lang="en-US" b="1">
                <a:latin typeface="Calibri" pitchFamily="34" charset="0"/>
              </a:rPr>
              <a:t>):  </a:t>
            </a:r>
            <a:r>
              <a:rPr lang="pl-PL" b="1">
                <a:latin typeface="Calibri" pitchFamily="34" charset="0"/>
              </a:rPr>
              <a:t>Tezzaron/Chartered</a:t>
            </a:r>
            <a:r>
              <a:rPr lang="en-US" b="1">
                <a:latin typeface="Calibri" pitchFamily="34" charset="0"/>
              </a:rPr>
              <a:t> 0.1</a:t>
            </a:r>
            <a:r>
              <a:rPr lang="pl-PL" b="1">
                <a:latin typeface="Calibri" pitchFamily="34" charset="0"/>
              </a:rPr>
              <a:t>3</a:t>
            </a:r>
            <a:r>
              <a:rPr lang="en-US" b="1">
                <a:latin typeface="Calibri" pitchFamily="34" charset="0"/>
              </a:rPr>
              <a:t>u</a:t>
            </a:r>
            <a:r>
              <a:rPr lang="pl-PL" b="1">
                <a:latin typeface="Calibri" pitchFamily="34" charset="0"/>
              </a:rPr>
              <a:t>m</a:t>
            </a:r>
            <a:r>
              <a:rPr lang="en-US" b="1">
                <a:latin typeface="Calibri" pitchFamily="34" charset="0"/>
              </a:rPr>
              <a:t> </a:t>
            </a:r>
            <a:r>
              <a:rPr lang="pl-PL" b="1">
                <a:latin typeface="Calibri" pitchFamily="34" charset="0"/>
              </a:rPr>
              <a:t>3D-IC </a:t>
            </a:r>
            <a:r>
              <a:rPr lang="en-US" b="1">
                <a:latin typeface="Calibri" pitchFamily="34" charset="0"/>
              </a:rPr>
              <a:t>process – </a:t>
            </a:r>
            <a:r>
              <a:rPr lang="pl-PL" b="1">
                <a:latin typeface="Calibri" pitchFamily="34" charset="0"/>
              </a:rPr>
              <a:t>2</a:t>
            </a:r>
            <a:r>
              <a:rPr lang="en-US" b="1">
                <a:latin typeface="Calibri" pitchFamily="34" charset="0"/>
              </a:rPr>
              <a:t> tiers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20688"/>
            <a:ext cx="7889875" cy="636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253" name="TextBox 2"/>
          <p:cNvSpPr txBox="1">
            <a:spLocks noChangeArrowheads="1"/>
          </p:cNvSpPr>
          <p:nvPr/>
        </p:nvSpPr>
        <p:spPr bwMode="auto">
          <a:xfrm>
            <a:off x="1219200" y="76200"/>
            <a:ext cx="6373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VIP</a:t>
            </a:r>
            <a:r>
              <a:rPr lang="pl-PL" b="1">
                <a:latin typeface="Calibri" pitchFamily="34" charset="0"/>
              </a:rPr>
              <a:t>2B</a:t>
            </a:r>
            <a:r>
              <a:rPr lang="en-US" b="1">
                <a:latin typeface="Calibri" pitchFamily="34" charset="0"/>
              </a:rPr>
              <a:t> (200</a:t>
            </a:r>
            <a:r>
              <a:rPr lang="pl-PL" b="1">
                <a:latin typeface="Calibri" pitchFamily="34" charset="0"/>
              </a:rPr>
              <a:t>9</a:t>
            </a:r>
            <a:r>
              <a:rPr lang="en-US" b="1">
                <a:latin typeface="Calibri" pitchFamily="34" charset="0"/>
              </a:rPr>
              <a:t>):  </a:t>
            </a:r>
            <a:r>
              <a:rPr lang="pl-PL" b="1">
                <a:latin typeface="Calibri" pitchFamily="34" charset="0"/>
              </a:rPr>
              <a:t>Tezzaron/Chartered</a:t>
            </a:r>
            <a:r>
              <a:rPr lang="en-US" b="1">
                <a:latin typeface="Calibri" pitchFamily="34" charset="0"/>
              </a:rPr>
              <a:t> 0.1</a:t>
            </a:r>
            <a:r>
              <a:rPr lang="pl-PL" b="1">
                <a:latin typeface="Calibri" pitchFamily="34" charset="0"/>
              </a:rPr>
              <a:t>3</a:t>
            </a:r>
            <a:r>
              <a:rPr lang="en-US" b="1">
                <a:latin typeface="Calibri" pitchFamily="34" charset="0"/>
              </a:rPr>
              <a:t>u</a:t>
            </a:r>
            <a:r>
              <a:rPr lang="pl-PL" b="1">
                <a:latin typeface="Calibri" pitchFamily="34" charset="0"/>
              </a:rPr>
              <a:t>m</a:t>
            </a:r>
            <a:r>
              <a:rPr lang="en-US" b="1">
                <a:latin typeface="Calibri" pitchFamily="34" charset="0"/>
              </a:rPr>
              <a:t> </a:t>
            </a:r>
            <a:r>
              <a:rPr lang="pl-PL" b="1">
                <a:latin typeface="Calibri" pitchFamily="34" charset="0"/>
              </a:rPr>
              <a:t>3D-IC </a:t>
            </a:r>
            <a:r>
              <a:rPr lang="en-US" b="1">
                <a:latin typeface="Calibri" pitchFamily="34" charset="0"/>
              </a:rPr>
              <a:t>process – </a:t>
            </a:r>
            <a:r>
              <a:rPr lang="pl-PL" b="1">
                <a:latin typeface="Calibri" pitchFamily="34" charset="0"/>
              </a:rPr>
              <a:t>2</a:t>
            </a:r>
            <a:r>
              <a:rPr lang="en-US" b="1">
                <a:latin typeface="Calibri" pitchFamily="34" charset="0"/>
              </a:rPr>
              <a:t> tiers</a:t>
            </a:r>
          </a:p>
        </p:txBody>
      </p:sp>
      <p:sp>
        <p:nvSpPr>
          <p:cNvPr id="53254" name="TextBox 2"/>
          <p:cNvSpPr txBox="1">
            <a:spLocks noChangeArrowheads="1"/>
          </p:cNvSpPr>
          <p:nvPr/>
        </p:nvSpPr>
        <p:spPr bwMode="auto">
          <a:xfrm>
            <a:off x="2743200" y="6324600"/>
            <a:ext cx="1866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VIP</a:t>
            </a:r>
            <a:r>
              <a:rPr lang="pl-PL" b="1">
                <a:latin typeface="Calibri" pitchFamily="34" charset="0"/>
              </a:rPr>
              <a:t>2B</a:t>
            </a:r>
            <a:r>
              <a:rPr lang="en-US" b="1">
                <a:latin typeface="Calibri" pitchFamily="34" charset="0"/>
              </a:rPr>
              <a:t> </a:t>
            </a:r>
            <a:r>
              <a:rPr lang="pl-PL" b="1">
                <a:latin typeface="Calibri" pitchFamily="34" charset="0"/>
              </a:rPr>
              <a:t>w shielding</a:t>
            </a:r>
            <a:endParaRPr lang="en-US" b="1">
              <a:latin typeface="Calibri" pitchFamily="34" charset="0"/>
            </a:endParaRPr>
          </a:p>
        </p:txBody>
      </p:sp>
      <p:sp>
        <p:nvSpPr>
          <p:cNvPr id="53255" name="TextBox 2"/>
          <p:cNvSpPr txBox="1">
            <a:spLocks noChangeArrowheads="1"/>
          </p:cNvSpPr>
          <p:nvPr/>
        </p:nvSpPr>
        <p:spPr bwMode="auto">
          <a:xfrm>
            <a:off x="5989638" y="6262688"/>
            <a:ext cx="2087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VIP</a:t>
            </a:r>
            <a:r>
              <a:rPr lang="pl-PL" b="1">
                <a:latin typeface="Calibri" pitchFamily="34" charset="0"/>
              </a:rPr>
              <a:t>2B</a:t>
            </a:r>
            <a:r>
              <a:rPr lang="en-US" b="1">
                <a:latin typeface="Calibri" pitchFamily="34" charset="0"/>
              </a:rPr>
              <a:t> </a:t>
            </a:r>
            <a:r>
              <a:rPr lang="pl-PL" b="1">
                <a:latin typeface="Calibri" pitchFamily="34" charset="0"/>
              </a:rPr>
              <a:t>w/o shielding</a:t>
            </a:r>
            <a:endParaRPr lang="en-US" b="1">
              <a:latin typeface="Calibri" pitchFamily="34" charset="0"/>
            </a:endParaRPr>
          </a:p>
        </p:txBody>
      </p:sp>
      <p:sp>
        <p:nvSpPr>
          <p:cNvPr id="53256" name="TextBox 2"/>
          <p:cNvSpPr txBox="1">
            <a:spLocks noChangeArrowheads="1"/>
          </p:cNvSpPr>
          <p:nvPr/>
        </p:nvSpPr>
        <p:spPr bwMode="auto">
          <a:xfrm>
            <a:off x="381000" y="319088"/>
            <a:ext cx="1646238" cy="36671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>
                <a:latin typeface="Calibri" pitchFamily="34" charset="0"/>
              </a:rPr>
              <a:t>3D-IC detectors</a:t>
            </a:r>
            <a:endParaRPr lang="en-US" b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44" name="Picture 36" descr="function_reparti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9350" y="1600200"/>
            <a:ext cx="36512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8" name="TextBox 2"/>
          <p:cNvSpPr txBox="1">
            <a:spLocks noChangeArrowheads="1"/>
          </p:cNvSpPr>
          <p:nvPr/>
        </p:nvSpPr>
        <p:spPr bwMode="auto">
          <a:xfrm>
            <a:off x="2209800" y="304800"/>
            <a:ext cx="4652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VIP1 (2006):  MIT-LL 0.18u SOI process – 3 tiers</a:t>
            </a:r>
          </a:p>
        </p:txBody>
      </p:sp>
      <p:sp>
        <p:nvSpPr>
          <p:cNvPr id="17429" name="TextBox 4"/>
          <p:cNvSpPr txBox="1">
            <a:spLocks noChangeArrowheads="1"/>
          </p:cNvSpPr>
          <p:nvPr/>
        </p:nvSpPr>
        <p:spPr bwMode="auto">
          <a:xfrm>
            <a:off x="5181600" y="5194300"/>
            <a:ext cx="32766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latin typeface="Calibri" pitchFamily="34" charset="0"/>
              </a:rPr>
              <a:t>Digital circuits:  record all hit pixels during Acquire mode, then force a readout of all digital and analog data in Readout mode (hit pixels only)   </a:t>
            </a:r>
          </a:p>
        </p:txBody>
      </p:sp>
      <p:sp>
        <p:nvSpPr>
          <p:cNvPr id="17430" name="TextBox 5"/>
          <p:cNvSpPr txBox="1">
            <a:spLocks noChangeArrowheads="1"/>
          </p:cNvSpPr>
          <p:nvPr/>
        </p:nvSpPr>
        <p:spPr bwMode="auto">
          <a:xfrm>
            <a:off x="5181600" y="1676400"/>
            <a:ext cx="37338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Analog circuits:  integrator, DCS, discriminator.  The discriminator firing takes the second sample and forms a hit signal, notifying the digital tier.  Analog samples are held until a readout and reset is performed.</a:t>
            </a:r>
          </a:p>
          <a:p>
            <a:endParaRPr lang="en-US" sz="1200">
              <a:latin typeface="Calibri" pitchFamily="34" charset="0"/>
            </a:endParaRPr>
          </a:p>
          <a:p>
            <a:r>
              <a:rPr lang="en-US" sz="1200">
                <a:latin typeface="Calibri" pitchFamily="34" charset="0"/>
              </a:rPr>
              <a:t>Analog tier is on “top” for proximity to detector, and farthest away from digital tier.</a:t>
            </a:r>
          </a:p>
          <a:p>
            <a:endParaRPr lang="en-US" sz="1200">
              <a:latin typeface="Calibri" pitchFamily="34" charset="0"/>
            </a:endParaRPr>
          </a:p>
          <a:p>
            <a:r>
              <a:rPr lang="en-US" sz="1200">
                <a:latin typeface="Calibri" pitchFamily="34" charset="0"/>
              </a:rPr>
              <a:t>Shielded from lower tiers with routing metals.</a:t>
            </a:r>
          </a:p>
        </p:txBody>
      </p:sp>
      <p:sp>
        <p:nvSpPr>
          <p:cNvPr id="17431" name="TextBox 6"/>
          <p:cNvSpPr txBox="1">
            <a:spLocks noChangeArrowheads="1"/>
          </p:cNvSpPr>
          <p:nvPr/>
        </p:nvSpPr>
        <p:spPr bwMode="auto">
          <a:xfrm>
            <a:off x="2133600" y="1720850"/>
            <a:ext cx="6905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>
                <a:solidFill>
                  <a:srgbClr val="FF0000"/>
                </a:solidFill>
                <a:latin typeface="Calibri" pitchFamily="34" charset="0"/>
              </a:rPr>
              <a:t>Backside</a:t>
            </a:r>
          </a:p>
        </p:txBody>
      </p:sp>
      <p:sp>
        <p:nvSpPr>
          <p:cNvPr id="17432" name="TextBox 7"/>
          <p:cNvSpPr txBox="1">
            <a:spLocks noChangeArrowheads="1"/>
          </p:cNvSpPr>
          <p:nvPr/>
        </p:nvSpPr>
        <p:spPr bwMode="auto">
          <a:xfrm>
            <a:off x="3124200" y="3124200"/>
            <a:ext cx="10699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>
                <a:solidFill>
                  <a:srgbClr val="FF0000"/>
                </a:solidFill>
                <a:latin typeface="Calibri" pitchFamily="34" charset="0"/>
              </a:rPr>
              <a:t>Routing Metals</a:t>
            </a:r>
          </a:p>
        </p:txBody>
      </p:sp>
      <p:sp>
        <p:nvSpPr>
          <p:cNvPr id="17433" name="TextBox 8"/>
          <p:cNvSpPr txBox="1">
            <a:spLocks noChangeArrowheads="1"/>
          </p:cNvSpPr>
          <p:nvPr/>
        </p:nvSpPr>
        <p:spPr bwMode="auto">
          <a:xfrm>
            <a:off x="3271838" y="3352800"/>
            <a:ext cx="6905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>
                <a:solidFill>
                  <a:srgbClr val="FF0000"/>
                </a:solidFill>
                <a:latin typeface="Calibri" pitchFamily="34" charset="0"/>
              </a:rPr>
              <a:t>Backside</a:t>
            </a:r>
          </a:p>
        </p:txBody>
      </p:sp>
      <p:sp>
        <p:nvSpPr>
          <p:cNvPr id="17434" name="TextBox 9"/>
          <p:cNvSpPr txBox="1">
            <a:spLocks noChangeArrowheads="1"/>
          </p:cNvSpPr>
          <p:nvPr/>
        </p:nvSpPr>
        <p:spPr bwMode="auto">
          <a:xfrm>
            <a:off x="1524000" y="4724400"/>
            <a:ext cx="10795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>
                <a:solidFill>
                  <a:srgbClr val="FF0000"/>
                </a:solidFill>
                <a:latin typeface="Calibri" pitchFamily="34" charset="0"/>
              </a:rPr>
              <a:t>Routing Metals</a:t>
            </a:r>
          </a:p>
        </p:txBody>
      </p:sp>
      <p:sp>
        <p:nvSpPr>
          <p:cNvPr id="17435" name="TextBox 10"/>
          <p:cNvSpPr txBox="1">
            <a:spLocks noChangeArrowheads="1"/>
          </p:cNvSpPr>
          <p:nvPr/>
        </p:nvSpPr>
        <p:spPr bwMode="auto">
          <a:xfrm>
            <a:off x="2359025" y="4845050"/>
            <a:ext cx="10699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>
                <a:solidFill>
                  <a:srgbClr val="FF0000"/>
                </a:solidFill>
                <a:latin typeface="Calibri" pitchFamily="34" charset="0"/>
              </a:rPr>
              <a:t>Routing Metals</a:t>
            </a:r>
          </a:p>
        </p:txBody>
      </p:sp>
      <p:sp>
        <p:nvSpPr>
          <p:cNvPr id="17436" name="TextBox 11"/>
          <p:cNvSpPr txBox="1">
            <a:spLocks noChangeArrowheads="1"/>
          </p:cNvSpPr>
          <p:nvPr/>
        </p:nvSpPr>
        <p:spPr bwMode="auto">
          <a:xfrm>
            <a:off x="3429000" y="6096000"/>
            <a:ext cx="6953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>
                <a:solidFill>
                  <a:srgbClr val="FF0000"/>
                </a:solidFill>
                <a:latin typeface="Calibri" pitchFamily="34" charset="0"/>
              </a:rPr>
              <a:t>Backside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257800" y="3581400"/>
            <a:ext cx="3733800" cy="158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257800" y="4953000"/>
            <a:ext cx="3733800" cy="158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39" name="TextBox 17"/>
          <p:cNvSpPr txBox="1">
            <a:spLocks noChangeArrowheads="1"/>
          </p:cNvSpPr>
          <p:nvPr/>
        </p:nvSpPr>
        <p:spPr bwMode="auto">
          <a:xfrm>
            <a:off x="1905000" y="685800"/>
            <a:ext cx="518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(64 X 64 array of 20u</a:t>
            </a:r>
            <a:r>
              <a:rPr lang="pl-PL" sz="1400">
                <a:latin typeface="Calibri" pitchFamily="34" charset="0"/>
              </a:rPr>
              <a:t>m</a:t>
            </a:r>
            <a:r>
              <a:rPr lang="en-US" sz="1400">
                <a:latin typeface="Calibri" pitchFamily="34" charset="0"/>
              </a:rPr>
              <a:t> square pixels)</a:t>
            </a:r>
            <a:r>
              <a:rPr lang="pl-PL" sz="1400">
                <a:latin typeface="Calibri" pitchFamily="34" charset="0"/>
              </a:rPr>
              <a:t> – vertex detector at the ILC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17440" name="TextBox 19"/>
          <p:cNvSpPr txBox="1">
            <a:spLocks noChangeArrowheads="1"/>
          </p:cNvSpPr>
          <p:nvPr/>
        </p:nvSpPr>
        <p:spPr bwMode="auto">
          <a:xfrm>
            <a:off x="5181600" y="3733800"/>
            <a:ext cx="3505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Time-stamping tier, 2 different methods:</a:t>
            </a:r>
          </a:p>
          <a:p>
            <a:endParaRPr lang="en-US" sz="1200">
              <a:latin typeface="Calibri" pitchFamily="34" charset="0"/>
            </a:endParaRPr>
          </a:p>
          <a:p>
            <a:r>
              <a:rPr lang="en-US" sz="1200">
                <a:latin typeface="Calibri" pitchFamily="34" charset="0"/>
              </a:rPr>
              <a:t>Analog time stamp:  sampled analog ramp</a:t>
            </a:r>
          </a:p>
          <a:p>
            <a:endParaRPr lang="en-US" sz="1200">
              <a:latin typeface="Calibri" pitchFamily="34" charset="0"/>
            </a:endParaRPr>
          </a:p>
          <a:p>
            <a:r>
              <a:rPr lang="en-US" sz="1200">
                <a:latin typeface="Calibri" pitchFamily="34" charset="0"/>
              </a:rPr>
              <a:t>Digital time stamp:  5-bit counter</a:t>
            </a:r>
          </a:p>
        </p:txBody>
      </p:sp>
      <p:sp>
        <p:nvSpPr>
          <p:cNvPr id="17441" name="TextBox 20"/>
          <p:cNvSpPr txBox="1">
            <a:spLocks noChangeArrowheads="1"/>
          </p:cNvSpPr>
          <p:nvPr/>
        </p:nvSpPr>
        <p:spPr bwMode="auto">
          <a:xfrm>
            <a:off x="1600200" y="1066800"/>
            <a:ext cx="609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2 modes of operation:  </a:t>
            </a:r>
            <a:r>
              <a:rPr lang="en-US" sz="1400" b="1">
                <a:latin typeface="Calibri" pitchFamily="34" charset="0"/>
              </a:rPr>
              <a:t>Acquire</a:t>
            </a:r>
            <a:r>
              <a:rPr lang="en-US" sz="1400">
                <a:latin typeface="Calibri" pitchFamily="34" charset="0"/>
              </a:rPr>
              <a:t> (accept input signals) </a:t>
            </a:r>
          </a:p>
          <a:p>
            <a:r>
              <a:rPr lang="en-US" sz="1400">
                <a:latin typeface="Calibri" pitchFamily="34" charset="0"/>
              </a:rPr>
              <a:t>and </a:t>
            </a:r>
            <a:r>
              <a:rPr lang="en-US" sz="1400" b="1">
                <a:latin typeface="Calibri" pitchFamily="34" charset="0"/>
              </a:rPr>
              <a:t>Readout</a:t>
            </a:r>
            <a:r>
              <a:rPr lang="en-US" sz="1400">
                <a:latin typeface="Calibri" pitchFamily="34" charset="0"/>
              </a:rPr>
              <a:t> (read out hit pixel addresses and data serially, and analog samples)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09600" y="2436813"/>
            <a:ext cx="457200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43" name="TextBox 22"/>
          <p:cNvSpPr txBox="1">
            <a:spLocks noChangeArrowheads="1"/>
          </p:cNvSpPr>
          <p:nvPr/>
        </p:nvSpPr>
        <p:spPr bwMode="auto">
          <a:xfrm>
            <a:off x="109538" y="1828800"/>
            <a:ext cx="11096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Calibri" pitchFamily="34" charset="0"/>
              </a:rPr>
              <a:t>Positive</a:t>
            </a:r>
          </a:p>
          <a:p>
            <a:r>
              <a:rPr lang="en-US" sz="1400" b="1">
                <a:latin typeface="Calibri" pitchFamily="34" charset="0"/>
              </a:rPr>
              <a:t>input charge</a:t>
            </a:r>
          </a:p>
          <a:p>
            <a:r>
              <a:rPr lang="en-US" sz="1400" b="1">
                <a:latin typeface="Calibri" pitchFamily="34" charset="0"/>
              </a:rPr>
              <a:t>only</a:t>
            </a:r>
          </a:p>
        </p:txBody>
      </p:sp>
      <p:sp>
        <p:nvSpPr>
          <p:cNvPr id="17447" name="Rectangle 39"/>
          <p:cNvSpPr>
            <a:spLocks noChangeArrowheads="1"/>
          </p:cNvSpPr>
          <p:nvPr/>
        </p:nvSpPr>
        <p:spPr bwMode="auto">
          <a:xfrm>
            <a:off x="190500" y="2670175"/>
            <a:ext cx="4778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Comic Sans MS" pitchFamily="66" charset="0"/>
              </a:rPr>
              <a:t>Tier </a:t>
            </a:r>
            <a:r>
              <a:rPr lang="pl-PL" sz="1300">
                <a:solidFill>
                  <a:srgbClr val="000000"/>
                </a:solidFill>
                <a:latin typeface="Comic Sans MS" pitchFamily="66" charset="0"/>
              </a:rPr>
              <a:t>C</a:t>
            </a:r>
            <a:endParaRPr lang="en-US"/>
          </a:p>
        </p:txBody>
      </p:sp>
      <p:sp>
        <p:nvSpPr>
          <p:cNvPr id="17448" name="Rectangle 40"/>
          <p:cNvSpPr>
            <a:spLocks noChangeArrowheads="1"/>
          </p:cNvSpPr>
          <p:nvPr/>
        </p:nvSpPr>
        <p:spPr bwMode="auto">
          <a:xfrm>
            <a:off x="190500" y="2868613"/>
            <a:ext cx="4730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Comic Sans MS" pitchFamily="66" charset="0"/>
              </a:rPr>
              <a:t>analog</a:t>
            </a:r>
            <a:endParaRPr lang="en-US"/>
          </a:p>
        </p:txBody>
      </p:sp>
      <p:sp>
        <p:nvSpPr>
          <p:cNvPr id="17449" name="Rectangle 41"/>
          <p:cNvSpPr>
            <a:spLocks noChangeArrowheads="1"/>
          </p:cNvSpPr>
          <p:nvPr/>
        </p:nvSpPr>
        <p:spPr bwMode="auto">
          <a:xfrm>
            <a:off x="190500" y="3513138"/>
            <a:ext cx="4826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Comic Sans MS" pitchFamily="66" charset="0"/>
              </a:rPr>
              <a:t>Tier </a:t>
            </a:r>
            <a:r>
              <a:rPr lang="pl-PL" sz="1300">
                <a:solidFill>
                  <a:srgbClr val="000000"/>
                </a:solidFill>
                <a:latin typeface="Comic Sans MS" pitchFamily="66" charset="0"/>
              </a:rPr>
              <a:t>B</a:t>
            </a:r>
            <a:endParaRPr lang="en-US"/>
          </a:p>
        </p:txBody>
      </p:sp>
      <p:sp>
        <p:nvSpPr>
          <p:cNvPr id="17450" name="Rectangle 42"/>
          <p:cNvSpPr>
            <a:spLocks noChangeArrowheads="1"/>
          </p:cNvSpPr>
          <p:nvPr/>
        </p:nvSpPr>
        <p:spPr bwMode="auto">
          <a:xfrm>
            <a:off x="190500" y="3711575"/>
            <a:ext cx="4270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Comic Sans MS" pitchFamily="66" charset="0"/>
              </a:rPr>
              <a:t>Time </a:t>
            </a:r>
            <a:endParaRPr lang="en-US"/>
          </a:p>
        </p:txBody>
      </p:sp>
      <p:sp>
        <p:nvSpPr>
          <p:cNvPr id="17451" name="Rectangle 43"/>
          <p:cNvSpPr>
            <a:spLocks noChangeArrowheads="1"/>
          </p:cNvSpPr>
          <p:nvPr/>
        </p:nvSpPr>
        <p:spPr bwMode="auto">
          <a:xfrm>
            <a:off x="190500" y="3916363"/>
            <a:ext cx="49371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Comic Sans MS" pitchFamily="66" charset="0"/>
              </a:rPr>
              <a:t>Stamp</a:t>
            </a:r>
            <a:endParaRPr lang="en-US"/>
          </a:p>
        </p:txBody>
      </p:sp>
      <p:sp>
        <p:nvSpPr>
          <p:cNvPr id="17452" name="Rectangle 44"/>
          <p:cNvSpPr>
            <a:spLocks noChangeArrowheads="1"/>
          </p:cNvSpPr>
          <p:nvPr/>
        </p:nvSpPr>
        <p:spPr bwMode="auto">
          <a:xfrm>
            <a:off x="190500" y="4583113"/>
            <a:ext cx="4984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Comic Sans MS" pitchFamily="66" charset="0"/>
              </a:rPr>
              <a:t>Tier </a:t>
            </a:r>
            <a:r>
              <a:rPr lang="pl-PL" sz="1300">
                <a:solidFill>
                  <a:srgbClr val="000000"/>
                </a:solidFill>
                <a:latin typeface="Comic Sans MS" pitchFamily="66" charset="0"/>
              </a:rPr>
              <a:t>A</a:t>
            </a:r>
            <a:endParaRPr lang="en-US"/>
          </a:p>
        </p:txBody>
      </p:sp>
      <p:sp>
        <p:nvSpPr>
          <p:cNvPr id="17453" name="Rectangle 45"/>
          <p:cNvSpPr>
            <a:spLocks noChangeArrowheads="1"/>
          </p:cNvSpPr>
          <p:nvPr/>
        </p:nvSpPr>
        <p:spPr bwMode="auto">
          <a:xfrm>
            <a:off x="190500" y="4781550"/>
            <a:ext cx="3651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Comic Sans MS" pitchFamily="66" charset="0"/>
              </a:rPr>
              <a:t>Data</a:t>
            </a:r>
            <a:endParaRPr lang="en-US"/>
          </a:p>
        </p:txBody>
      </p:sp>
      <p:sp>
        <p:nvSpPr>
          <p:cNvPr id="17454" name="Rectangle 46"/>
          <p:cNvSpPr>
            <a:spLocks noChangeArrowheads="1"/>
          </p:cNvSpPr>
          <p:nvPr/>
        </p:nvSpPr>
        <p:spPr bwMode="auto">
          <a:xfrm>
            <a:off x="190500" y="4986338"/>
            <a:ext cx="105568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Comic Sans MS" pitchFamily="66" charset="0"/>
              </a:rPr>
              <a:t>sparsification</a:t>
            </a:r>
            <a:endParaRPr lang="en-US"/>
          </a:p>
        </p:txBody>
      </p:sp>
      <p:sp>
        <p:nvSpPr>
          <p:cNvPr id="17455" name="Freeform 47"/>
          <p:cNvSpPr>
            <a:spLocks noEditPoints="1"/>
          </p:cNvSpPr>
          <p:nvPr/>
        </p:nvSpPr>
        <p:spPr bwMode="auto">
          <a:xfrm>
            <a:off x="4716463" y="2182813"/>
            <a:ext cx="341312" cy="560387"/>
          </a:xfrm>
          <a:custGeom>
            <a:avLst/>
            <a:gdLst/>
            <a:ahLst/>
            <a:cxnLst>
              <a:cxn ang="0">
                <a:pos x="215" y="0"/>
              </a:cxn>
              <a:cxn ang="0">
                <a:pos x="18" y="330"/>
              </a:cxn>
              <a:cxn ang="0">
                <a:pos x="13" y="326"/>
              </a:cxn>
              <a:cxn ang="0">
                <a:pos x="210" y="0"/>
              </a:cxn>
              <a:cxn ang="0">
                <a:pos x="215" y="0"/>
              </a:cxn>
              <a:cxn ang="0">
                <a:pos x="36" y="330"/>
              </a:cxn>
              <a:cxn ang="0">
                <a:pos x="0" y="353"/>
              </a:cxn>
              <a:cxn ang="0">
                <a:pos x="4" y="313"/>
              </a:cxn>
              <a:cxn ang="0">
                <a:pos x="36" y="330"/>
              </a:cxn>
            </a:cxnLst>
            <a:rect l="0" t="0" r="r" b="b"/>
            <a:pathLst>
              <a:path w="215" h="353">
                <a:moveTo>
                  <a:pt x="215" y="0"/>
                </a:moveTo>
                <a:lnTo>
                  <a:pt x="18" y="330"/>
                </a:lnTo>
                <a:lnTo>
                  <a:pt x="13" y="326"/>
                </a:lnTo>
                <a:lnTo>
                  <a:pt x="210" y="0"/>
                </a:lnTo>
                <a:lnTo>
                  <a:pt x="215" y="0"/>
                </a:lnTo>
                <a:close/>
                <a:moveTo>
                  <a:pt x="36" y="330"/>
                </a:moveTo>
                <a:lnTo>
                  <a:pt x="0" y="353"/>
                </a:lnTo>
                <a:lnTo>
                  <a:pt x="4" y="313"/>
                </a:lnTo>
                <a:lnTo>
                  <a:pt x="36" y="33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56" name="Rectangle 48"/>
          <p:cNvSpPr>
            <a:spLocks noChangeArrowheads="1"/>
          </p:cNvSpPr>
          <p:nvPr/>
        </p:nvSpPr>
        <p:spPr bwMode="auto">
          <a:xfrm>
            <a:off x="4843463" y="1743075"/>
            <a:ext cx="219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Comic Sans MS" pitchFamily="66" charset="0"/>
              </a:rPr>
              <a:t>3D</a:t>
            </a:r>
            <a:endParaRPr lang="en-US"/>
          </a:p>
        </p:txBody>
      </p:sp>
      <p:sp>
        <p:nvSpPr>
          <p:cNvPr id="17457" name="Rectangle 49"/>
          <p:cNvSpPr>
            <a:spLocks noChangeArrowheads="1"/>
          </p:cNvSpPr>
          <p:nvPr/>
        </p:nvSpPr>
        <p:spPr bwMode="auto">
          <a:xfrm>
            <a:off x="4843463" y="1941513"/>
            <a:ext cx="31908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Comic Sans MS" pitchFamily="66" charset="0"/>
              </a:rPr>
              <a:t>Vias</a:t>
            </a:r>
            <a:endParaRPr lang="en-US"/>
          </a:p>
        </p:txBody>
      </p:sp>
      <p:sp>
        <p:nvSpPr>
          <p:cNvPr id="17458" name="Freeform 50"/>
          <p:cNvSpPr>
            <a:spLocks noEditPoints="1"/>
          </p:cNvSpPr>
          <p:nvPr/>
        </p:nvSpPr>
        <p:spPr bwMode="auto">
          <a:xfrm>
            <a:off x="801688" y="2705100"/>
            <a:ext cx="504825" cy="127000"/>
          </a:xfrm>
          <a:custGeom>
            <a:avLst/>
            <a:gdLst/>
            <a:ahLst/>
            <a:cxnLst>
              <a:cxn ang="0">
                <a:pos x="0" y="27"/>
              </a:cxn>
              <a:cxn ang="0">
                <a:pos x="251" y="27"/>
              </a:cxn>
              <a:cxn ang="0">
                <a:pos x="251" y="54"/>
              </a:cxn>
              <a:cxn ang="0">
                <a:pos x="0" y="54"/>
              </a:cxn>
              <a:cxn ang="0">
                <a:pos x="0" y="27"/>
              </a:cxn>
              <a:cxn ang="0">
                <a:pos x="237" y="0"/>
              </a:cxn>
              <a:cxn ang="0">
                <a:pos x="318" y="40"/>
              </a:cxn>
              <a:cxn ang="0">
                <a:pos x="237" y="80"/>
              </a:cxn>
              <a:cxn ang="0">
                <a:pos x="237" y="0"/>
              </a:cxn>
            </a:cxnLst>
            <a:rect l="0" t="0" r="r" b="b"/>
            <a:pathLst>
              <a:path w="318" h="80">
                <a:moveTo>
                  <a:pt x="0" y="27"/>
                </a:moveTo>
                <a:lnTo>
                  <a:pt x="251" y="27"/>
                </a:lnTo>
                <a:lnTo>
                  <a:pt x="251" y="54"/>
                </a:lnTo>
                <a:lnTo>
                  <a:pt x="0" y="54"/>
                </a:lnTo>
                <a:lnTo>
                  <a:pt x="0" y="27"/>
                </a:lnTo>
                <a:close/>
                <a:moveTo>
                  <a:pt x="237" y="0"/>
                </a:moveTo>
                <a:lnTo>
                  <a:pt x="318" y="40"/>
                </a:lnTo>
                <a:lnTo>
                  <a:pt x="237" y="80"/>
                </a:lnTo>
                <a:lnTo>
                  <a:pt x="237" y="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59" name="Freeform 51"/>
          <p:cNvSpPr>
            <a:spLocks noEditPoints="1"/>
          </p:cNvSpPr>
          <p:nvPr/>
        </p:nvSpPr>
        <p:spPr bwMode="auto">
          <a:xfrm>
            <a:off x="744538" y="3548063"/>
            <a:ext cx="504825" cy="127000"/>
          </a:xfrm>
          <a:custGeom>
            <a:avLst/>
            <a:gdLst/>
            <a:ahLst/>
            <a:cxnLst>
              <a:cxn ang="0">
                <a:pos x="0" y="27"/>
              </a:cxn>
              <a:cxn ang="0">
                <a:pos x="251" y="27"/>
              </a:cxn>
              <a:cxn ang="0">
                <a:pos x="251" y="54"/>
              </a:cxn>
              <a:cxn ang="0">
                <a:pos x="0" y="54"/>
              </a:cxn>
              <a:cxn ang="0">
                <a:pos x="0" y="27"/>
              </a:cxn>
              <a:cxn ang="0">
                <a:pos x="237" y="0"/>
              </a:cxn>
              <a:cxn ang="0">
                <a:pos x="318" y="40"/>
              </a:cxn>
              <a:cxn ang="0">
                <a:pos x="237" y="80"/>
              </a:cxn>
              <a:cxn ang="0">
                <a:pos x="237" y="0"/>
              </a:cxn>
            </a:cxnLst>
            <a:rect l="0" t="0" r="r" b="b"/>
            <a:pathLst>
              <a:path w="318" h="80">
                <a:moveTo>
                  <a:pt x="0" y="27"/>
                </a:moveTo>
                <a:lnTo>
                  <a:pt x="251" y="27"/>
                </a:lnTo>
                <a:lnTo>
                  <a:pt x="251" y="54"/>
                </a:lnTo>
                <a:lnTo>
                  <a:pt x="0" y="54"/>
                </a:lnTo>
                <a:lnTo>
                  <a:pt x="0" y="27"/>
                </a:lnTo>
                <a:close/>
                <a:moveTo>
                  <a:pt x="237" y="0"/>
                </a:moveTo>
                <a:lnTo>
                  <a:pt x="318" y="40"/>
                </a:lnTo>
                <a:lnTo>
                  <a:pt x="237" y="80"/>
                </a:lnTo>
                <a:lnTo>
                  <a:pt x="237" y="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60" name="Freeform 52"/>
          <p:cNvSpPr>
            <a:spLocks noEditPoints="1"/>
          </p:cNvSpPr>
          <p:nvPr/>
        </p:nvSpPr>
        <p:spPr bwMode="auto">
          <a:xfrm>
            <a:off x="744538" y="4618038"/>
            <a:ext cx="504825" cy="127000"/>
          </a:xfrm>
          <a:custGeom>
            <a:avLst/>
            <a:gdLst/>
            <a:ahLst/>
            <a:cxnLst>
              <a:cxn ang="0">
                <a:pos x="0" y="27"/>
              </a:cxn>
              <a:cxn ang="0">
                <a:pos x="251" y="27"/>
              </a:cxn>
              <a:cxn ang="0">
                <a:pos x="251" y="54"/>
              </a:cxn>
              <a:cxn ang="0">
                <a:pos x="0" y="54"/>
              </a:cxn>
              <a:cxn ang="0">
                <a:pos x="0" y="27"/>
              </a:cxn>
              <a:cxn ang="0">
                <a:pos x="237" y="0"/>
              </a:cxn>
              <a:cxn ang="0">
                <a:pos x="318" y="40"/>
              </a:cxn>
              <a:cxn ang="0">
                <a:pos x="237" y="80"/>
              </a:cxn>
              <a:cxn ang="0">
                <a:pos x="237" y="0"/>
              </a:cxn>
            </a:cxnLst>
            <a:rect l="0" t="0" r="r" b="b"/>
            <a:pathLst>
              <a:path w="318" h="80">
                <a:moveTo>
                  <a:pt x="0" y="27"/>
                </a:moveTo>
                <a:lnTo>
                  <a:pt x="251" y="27"/>
                </a:lnTo>
                <a:lnTo>
                  <a:pt x="251" y="54"/>
                </a:lnTo>
                <a:lnTo>
                  <a:pt x="0" y="54"/>
                </a:lnTo>
                <a:lnTo>
                  <a:pt x="0" y="27"/>
                </a:lnTo>
                <a:close/>
                <a:moveTo>
                  <a:pt x="237" y="0"/>
                </a:moveTo>
                <a:lnTo>
                  <a:pt x="318" y="40"/>
                </a:lnTo>
                <a:lnTo>
                  <a:pt x="237" y="80"/>
                </a:lnTo>
                <a:lnTo>
                  <a:pt x="237" y="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81" name="Line 173"/>
          <p:cNvSpPr>
            <a:spLocks noChangeShapeType="1"/>
          </p:cNvSpPr>
          <p:nvPr/>
        </p:nvSpPr>
        <p:spPr bwMode="auto">
          <a:xfrm>
            <a:off x="9188450" y="1397000"/>
            <a:ext cx="0" cy="32654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15" name="Line 207"/>
          <p:cNvSpPr>
            <a:spLocks noChangeShapeType="1"/>
          </p:cNvSpPr>
          <p:nvPr/>
        </p:nvSpPr>
        <p:spPr bwMode="auto">
          <a:xfrm>
            <a:off x="1135063" y="3081338"/>
            <a:ext cx="93662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052" name="Freeform 644"/>
          <p:cNvSpPr>
            <a:spLocks noEditPoints="1"/>
          </p:cNvSpPr>
          <p:nvPr/>
        </p:nvSpPr>
        <p:spPr bwMode="auto">
          <a:xfrm>
            <a:off x="4495800" y="2182813"/>
            <a:ext cx="341313" cy="560387"/>
          </a:xfrm>
          <a:custGeom>
            <a:avLst/>
            <a:gdLst/>
            <a:ahLst/>
            <a:cxnLst>
              <a:cxn ang="0">
                <a:pos x="215" y="0"/>
              </a:cxn>
              <a:cxn ang="0">
                <a:pos x="13" y="330"/>
              </a:cxn>
              <a:cxn ang="0">
                <a:pos x="13" y="326"/>
              </a:cxn>
              <a:cxn ang="0">
                <a:pos x="210" y="0"/>
              </a:cxn>
              <a:cxn ang="0">
                <a:pos x="215" y="0"/>
              </a:cxn>
              <a:cxn ang="0">
                <a:pos x="31" y="330"/>
              </a:cxn>
              <a:cxn ang="0">
                <a:pos x="0" y="353"/>
              </a:cxn>
              <a:cxn ang="0">
                <a:pos x="0" y="313"/>
              </a:cxn>
              <a:cxn ang="0">
                <a:pos x="31" y="330"/>
              </a:cxn>
            </a:cxnLst>
            <a:rect l="0" t="0" r="r" b="b"/>
            <a:pathLst>
              <a:path w="215" h="353">
                <a:moveTo>
                  <a:pt x="215" y="0"/>
                </a:moveTo>
                <a:lnTo>
                  <a:pt x="13" y="330"/>
                </a:lnTo>
                <a:lnTo>
                  <a:pt x="13" y="326"/>
                </a:lnTo>
                <a:lnTo>
                  <a:pt x="210" y="0"/>
                </a:lnTo>
                <a:lnTo>
                  <a:pt x="215" y="0"/>
                </a:lnTo>
                <a:close/>
                <a:moveTo>
                  <a:pt x="31" y="330"/>
                </a:moveTo>
                <a:lnTo>
                  <a:pt x="0" y="353"/>
                </a:lnTo>
                <a:lnTo>
                  <a:pt x="0" y="313"/>
                </a:lnTo>
                <a:lnTo>
                  <a:pt x="31" y="33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TextBox 2"/>
          <p:cNvSpPr txBox="1">
            <a:spLocks noChangeArrowheads="1"/>
          </p:cNvSpPr>
          <p:nvPr/>
        </p:nvSpPr>
        <p:spPr bwMode="auto">
          <a:xfrm>
            <a:off x="1219200" y="76200"/>
            <a:ext cx="6373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VIP</a:t>
            </a:r>
            <a:r>
              <a:rPr lang="pl-PL" b="1">
                <a:latin typeface="Calibri" pitchFamily="34" charset="0"/>
              </a:rPr>
              <a:t>2B</a:t>
            </a:r>
            <a:r>
              <a:rPr lang="en-US" b="1">
                <a:latin typeface="Calibri" pitchFamily="34" charset="0"/>
              </a:rPr>
              <a:t> (200</a:t>
            </a:r>
            <a:r>
              <a:rPr lang="pl-PL" b="1">
                <a:latin typeface="Calibri" pitchFamily="34" charset="0"/>
              </a:rPr>
              <a:t>9</a:t>
            </a:r>
            <a:r>
              <a:rPr lang="en-US" b="1">
                <a:latin typeface="Calibri" pitchFamily="34" charset="0"/>
              </a:rPr>
              <a:t>):  </a:t>
            </a:r>
            <a:r>
              <a:rPr lang="pl-PL" b="1">
                <a:latin typeface="Calibri" pitchFamily="34" charset="0"/>
              </a:rPr>
              <a:t>Tezzaron/Chartered</a:t>
            </a:r>
            <a:r>
              <a:rPr lang="en-US" b="1">
                <a:latin typeface="Calibri" pitchFamily="34" charset="0"/>
              </a:rPr>
              <a:t> 0.1</a:t>
            </a:r>
            <a:r>
              <a:rPr lang="pl-PL" b="1">
                <a:latin typeface="Calibri" pitchFamily="34" charset="0"/>
              </a:rPr>
              <a:t>3</a:t>
            </a:r>
            <a:r>
              <a:rPr lang="en-US" b="1">
                <a:latin typeface="Calibri" pitchFamily="34" charset="0"/>
              </a:rPr>
              <a:t>u</a:t>
            </a:r>
            <a:r>
              <a:rPr lang="pl-PL" b="1">
                <a:latin typeface="Calibri" pitchFamily="34" charset="0"/>
              </a:rPr>
              <a:t>m</a:t>
            </a:r>
            <a:r>
              <a:rPr lang="en-US" b="1">
                <a:latin typeface="Calibri" pitchFamily="34" charset="0"/>
              </a:rPr>
              <a:t> </a:t>
            </a:r>
            <a:r>
              <a:rPr lang="pl-PL" b="1">
                <a:latin typeface="Calibri" pitchFamily="34" charset="0"/>
              </a:rPr>
              <a:t>3D-IC </a:t>
            </a:r>
            <a:r>
              <a:rPr lang="en-US" b="1">
                <a:latin typeface="Calibri" pitchFamily="34" charset="0"/>
              </a:rPr>
              <a:t>process – </a:t>
            </a:r>
            <a:r>
              <a:rPr lang="pl-PL" b="1">
                <a:latin typeface="Calibri" pitchFamily="34" charset="0"/>
              </a:rPr>
              <a:t>2</a:t>
            </a:r>
            <a:r>
              <a:rPr lang="en-US" b="1">
                <a:latin typeface="Calibri" pitchFamily="34" charset="0"/>
              </a:rPr>
              <a:t> tiers</a:t>
            </a:r>
          </a:p>
        </p:txBody>
      </p:sp>
      <p:sp>
        <p:nvSpPr>
          <p:cNvPr id="72709" name="TextBox 2"/>
          <p:cNvSpPr txBox="1">
            <a:spLocks noChangeArrowheads="1"/>
          </p:cNvSpPr>
          <p:nvPr/>
        </p:nvSpPr>
        <p:spPr bwMode="auto">
          <a:xfrm>
            <a:off x="381000" y="319088"/>
            <a:ext cx="1697038" cy="36671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>
                <a:latin typeface="Calibri" pitchFamily="34" charset="0"/>
              </a:rPr>
              <a:t>VIP2B detectors</a:t>
            </a:r>
            <a:endParaRPr lang="en-US" b="1">
              <a:latin typeface="Calibri" pitchFamily="34" charset="0"/>
            </a:endParaRPr>
          </a:p>
        </p:txBody>
      </p:sp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9600"/>
            <a:ext cx="5289550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1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962400"/>
            <a:ext cx="3702050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712" name="Line 8"/>
          <p:cNvSpPr>
            <a:spLocks noChangeShapeType="1"/>
          </p:cNvSpPr>
          <p:nvPr/>
        </p:nvSpPr>
        <p:spPr bwMode="auto">
          <a:xfrm flipV="1">
            <a:off x="4343400" y="3962400"/>
            <a:ext cx="91440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713" name="Line 9"/>
          <p:cNvSpPr>
            <a:spLocks noChangeShapeType="1"/>
          </p:cNvSpPr>
          <p:nvPr/>
        </p:nvSpPr>
        <p:spPr bwMode="auto">
          <a:xfrm>
            <a:off x="4267200" y="5181600"/>
            <a:ext cx="1143000" cy="1066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714" name="TextBox 5"/>
          <p:cNvSpPr txBox="1">
            <a:spLocks noChangeArrowheads="1"/>
          </p:cNvSpPr>
          <p:nvPr/>
        </p:nvSpPr>
        <p:spPr bwMode="auto">
          <a:xfrm>
            <a:off x="5867400" y="1524000"/>
            <a:ext cx="27432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pl-PL" sz="1600">
                <a:latin typeface="Lucida Sans Unicode" pitchFamily="34" charset="0"/>
              </a:rPr>
              <a:t>Detector for IP2B was designed following 25</a:t>
            </a:r>
            <a:r>
              <a:rPr lang="pl-PL" sz="1600">
                <a:latin typeface="Symbol" pitchFamily="18" charset="2"/>
              </a:rPr>
              <a:t>m</a:t>
            </a:r>
            <a:r>
              <a:rPr lang="pl-PL" sz="1600">
                <a:latin typeface="Lucida Sans Unicode" pitchFamily="34" charset="0"/>
              </a:rPr>
              <a:t>m bonding pitch rules from Ziptronix</a:t>
            </a:r>
          </a:p>
          <a:p>
            <a:pPr>
              <a:buFont typeface="Arial" charset="0"/>
              <a:buNone/>
            </a:pPr>
            <a:r>
              <a:rPr lang="pl-PL" sz="1600">
                <a:latin typeface="Lucida Sans Unicode" pitchFamily="34" charset="0"/>
              </a:rPr>
              <a:t>Only one contact per pixel</a:t>
            </a:r>
          </a:p>
          <a:p>
            <a:pPr>
              <a:buFont typeface="Arial" charset="0"/>
              <a:buNone/>
            </a:pPr>
            <a:endParaRPr lang="en-US" sz="1600"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Box 2"/>
          <p:cNvSpPr txBox="1">
            <a:spLocks noChangeArrowheads="1"/>
          </p:cNvSpPr>
          <p:nvPr/>
        </p:nvSpPr>
        <p:spPr bwMode="auto">
          <a:xfrm>
            <a:off x="1219200" y="76200"/>
            <a:ext cx="6373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VIP</a:t>
            </a:r>
            <a:r>
              <a:rPr lang="pl-PL" b="1">
                <a:latin typeface="Calibri" pitchFamily="34" charset="0"/>
              </a:rPr>
              <a:t>2B</a:t>
            </a:r>
            <a:r>
              <a:rPr lang="en-US" b="1">
                <a:latin typeface="Calibri" pitchFamily="34" charset="0"/>
              </a:rPr>
              <a:t> (200</a:t>
            </a:r>
            <a:r>
              <a:rPr lang="pl-PL" b="1">
                <a:latin typeface="Calibri" pitchFamily="34" charset="0"/>
              </a:rPr>
              <a:t>9</a:t>
            </a:r>
            <a:r>
              <a:rPr lang="en-US" b="1">
                <a:latin typeface="Calibri" pitchFamily="34" charset="0"/>
              </a:rPr>
              <a:t>):  </a:t>
            </a:r>
            <a:r>
              <a:rPr lang="pl-PL" b="1">
                <a:latin typeface="Calibri" pitchFamily="34" charset="0"/>
              </a:rPr>
              <a:t>Tezzaron/Chartered</a:t>
            </a:r>
            <a:r>
              <a:rPr lang="en-US" b="1">
                <a:latin typeface="Calibri" pitchFamily="34" charset="0"/>
              </a:rPr>
              <a:t> 0.1</a:t>
            </a:r>
            <a:r>
              <a:rPr lang="pl-PL" b="1">
                <a:latin typeface="Calibri" pitchFamily="34" charset="0"/>
              </a:rPr>
              <a:t>3</a:t>
            </a:r>
            <a:r>
              <a:rPr lang="en-US" b="1">
                <a:latin typeface="Calibri" pitchFamily="34" charset="0"/>
              </a:rPr>
              <a:t>u</a:t>
            </a:r>
            <a:r>
              <a:rPr lang="pl-PL" b="1">
                <a:latin typeface="Calibri" pitchFamily="34" charset="0"/>
              </a:rPr>
              <a:t>m</a:t>
            </a:r>
            <a:r>
              <a:rPr lang="en-US" b="1">
                <a:latin typeface="Calibri" pitchFamily="34" charset="0"/>
              </a:rPr>
              <a:t> </a:t>
            </a:r>
            <a:r>
              <a:rPr lang="pl-PL" b="1">
                <a:latin typeface="Calibri" pitchFamily="34" charset="0"/>
              </a:rPr>
              <a:t>3D-IC </a:t>
            </a:r>
            <a:r>
              <a:rPr lang="en-US" b="1">
                <a:latin typeface="Calibri" pitchFamily="34" charset="0"/>
              </a:rPr>
              <a:t>process – </a:t>
            </a:r>
            <a:r>
              <a:rPr lang="pl-PL" b="1">
                <a:latin typeface="Calibri" pitchFamily="34" charset="0"/>
              </a:rPr>
              <a:t>2</a:t>
            </a:r>
            <a:r>
              <a:rPr lang="en-US" b="1">
                <a:latin typeface="Calibri" pitchFamily="34" charset="0"/>
              </a:rPr>
              <a:t> tiers</a:t>
            </a:r>
          </a:p>
        </p:txBody>
      </p:sp>
      <p:sp>
        <p:nvSpPr>
          <p:cNvPr id="73733" name="TextBox 2"/>
          <p:cNvSpPr txBox="1">
            <a:spLocks noChangeArrowheads="1"/>
          </p:cNvSpPr>
          <p:nvPr/>
        </p:nvSpPr>
        <p:spPr bwMode="auto">
          <a:xfrm>
            <a:off x="381000" y="319088"/>
            <a:ext cx="1303338" cy="36671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>
                <a:latin typeface="Calibri" pitchFamily="34" charset="0"/>
              </a:rPr>
              <a:t>Conclusions</a:t>
            </a:r>
            <a:endParaRPr lang="en-US" b="1">
              <a:latin typeface="Calibri" pitchFamily="34" charset="0"/>
            </a:endParaRPr>
          </a:p>
        </p:txBody>
      </p:sp>
      <p:sp>
        <p:nvSpPr>
          <p:cNvPr id="73734" name="TextBox 5"/>
          <p:cNvSpPr txBox="1">
            <a:spLocks noChangeArrowheads="1"/>
          </p:cNvSpPr>
          <p:nvPr/>
        </p:nvSpPr>
        <p:spPr bwMode="auto">
          <a:xfrm>
            <a:off x="1600200" y="1219200"/>
            <a:ext cx="68580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pl-PL" sz="1600">
                <a:latin typeface="Lucida Sans Unicode" pitchFamily="34" charset="0"/>
              </a:rPr>
              <a:t>VIP2B is the 3rd generation device from VIP family</a:t>
            </a:r>
          </a:p>
          <a:p>
            <a:pPr>
              <a:buFont typeface="Arial" charset="0"/>
              <a:buNone/>
            </a:pPr>
            <a:endParaRPr lang="pl-PL" sz="1600">
              <a:latin typeface="Lucida Sans Unicode" pitchFamily="34" charset="0"/>
            </a:endParaRPr>
          </a:p>
          <a:p>
            <a:pPr>
              <a:buFont typeface="Arial" charset="0"/>
              <a:buNone/>
            </a:pPr>
            <a:r>
              <a:rPr lang="pl-PL" sz="1600">
                <a:latin typeface="Lucida Sans Unicode" pitchFamily="34" charset="0"/>
              </a:rPr>
              <a:t>VIP2 (MIT-LL) and VIP2B (Tezzaron/Chartered) may arrive almost at the same time </a:t>
            </a:r>
          </a:p>
          <a:p>
            <a:pPr>
              <a:buFont typeface="Arial" charset="0"/>
              <a:buNone/>
            </a:pPr>
            <a:endParaRPr lang="pl-PL" sz="1600">
              <a:latin typeface="Lucida Sans Unicode" pitchFamily="34" charset="0"/>
            </a:endParaRPr>
          </a:p>
          <a:p>
            <a:pPr>
              <a:buFont typeface="Arial" charset="0"/>
              <a:buNone/>
            </a:pPr>
            <a:r>
              <a:rPr lang="pl-PL" sz="1600">
                <a:latin typeface="Lucida Sans Unicode" pitchFamily="34" charset="0"/>
              </a:rPr>
              <a:t>Offered possibility of direct comparison of almost the same chip architecture fabricated in 2 different 3D-IC technologies / fabrication processes</a:t>
            </a:r>
          </a:p>
          <a:p>
            <a:pPr>
              <a:buFont typeface="Arial" charset="0"/>
              <a:buNone/>
            </a:pPr>
            <a:endParaRPr lang="pl-PL" sz="1600">
              <a:latin typeface="Lucida Sans Unicode" pitchFamily="34" charset="0"/>
            </a:endParaRPr>
          </a:p>
          <a:p>
            <a:pPr>
              <a:buFont typeface="Arial" charset="0"/>
              <a:buNone/>
            </a:pPr>
            <a:r>
              <a:rPr lang="pl-PL" sz="1600">
                <a:latin typeface="Lucida Sans Unicode" pitchFamily="34" charset="0"/>
              </a:rPr>
              <a:t>VIP2B features multiple tests structures (single analog channels) allowing tests of performances as a function of input capacitance, dimensions of input devices, etc.</a:t>
            </a:r>
          </a:p>
          <a:p>
            <a:pPr>
              <a:buFont typeface="Arial" charset="0"/>
              <a:buNone/>
            </a:pPr>
            <a:endParaRPr lang="pl-PL" sz="1600">
              <a:latin typeface="Lucida Sans Unicode" pitchFamily="34" charset="0"/>
            </a:endParaRPr>
          </a:p>
          <a:p>
            <a:pPr>
              <a:buFont typeface="Arial" charset="0"/>
              <a:buNone/>
            </a:pPr>
            <a:endParaRPr lang="en-US" sz="1600"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1" name="Picture 5" descr="MITLL_cut_w_descrip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905000"/>
            <a:ext cx="51816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8267700" y="24765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pl-PL" altLang="ja-JP" sz="1200" b="1">
                <a:latin typeface="Times New Roman" pitchFamily="18" charset="0"/>
                <a:ea typeface="MS Mincho" charset="-128"/>
              </a:rPr>
              <a:t>tier-C</a:t>
            </a:r>
            <a:endParaRPr lang="en-US"/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8267700" y="32766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pl-PL" altLang="ja-JP" sz="1200" b="1">
                <a:latin typeface="Times New Roman" pitchFamily="18" charset="0"/>
                <a:ea typeface="MS Mincho" charset="-128"/>
              </a:rPr>
              <a:t>tier-B</a:t>
            </a:r>
            <a:endParaRPr lang="en-US"/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8382000" y="41148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pl-PL" altLang="ja-JP" sz="1200" b="1">
                <a:latin typeface="Times New Roman" pitchFamily="18" charset="0"/>
                <a:ea typeface="MS Mincho" charset="-128"/>
              </a:rPr>
              <a:t>tier-A</a:t>
            </a:r>
            <a:endParaRPr lang="en-US"/>
          </a:p>
        </p:txBody>
      </p:sp>
      <p:pic>
        <p:nvPicPr>
          <p:cNvPr id="65545" name="Picture 9" descr="tech_crossse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85875"/>
            <a:ext cx="32004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6" name="Line 10"/>
          <p:cNvSpPr>
            <a:spLocks noChangeShapeType="1"/>
          </p:cNvSpPr>
          <p:nvPr/>
        </p:nvSpPr>
        <p:spPr bwMode="auto">
          <a:xfrm>
            <a:off x="3486150" y="1447800"/>
            <a:ext cx="0" cy="148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3076575" y="19050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pl-PL" altLang="ja-JP" sz="1200" b="1">
                <a:latin typeface="Times New Roman" pitchFamily="18" charset="0"/>
                <a:ea typeface="MS Mincho" charset="-128"/>
              </a:rPr>
              <a:t>8.4</a:t>
            </a:r>
            <a:r>
              <a:rPr lang="pl-PL" altLang="ja-JP" sz="1200" b="1">
                <a:latin typeface="Symbol" pitchFamily="18" charset="2"/>
                <a:ea typeface="MS Mincho" charset="-128"/>
              </a:rPr>
              <a:t>m</a:t>
            </a:r>
            <a:r>
              <a:rPr lang="pl-PL" altLang="ja-JP" sz="1200" b="1">
                <a:latin typeface="Times New Roman" pitchFamily="18" charset="0"/>
                <a:ea typeface="MS Mincho" charset="-128"/>
              </a:rPr>
              <a:t>m</a:t>
            </a:r>
            <a:endParaRPr lang="en-US"/>
          </a:p>
        </p:txBody>
      </p:sp>
      <p:sp>
        <p:nvSpPr>
          <p:cNvPr id="65548" name="Line 12"/>
          <p:cNvSpPr>
            <a:spLocks noChangeShapeType="1"/>
          </p:cNvSpPr>
          <p:nvPr/>
        </p:nvSpPr>
        <p:spPr bwMode="auto">
          <a:xfrm>
            <a:off x="3486150" y="2933700"/>
            <a:ext cx="0" cy="1600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3076575" y="4295775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pl-PL" altLang="ja-JP" sz="1200" b="1">
                <a:latin typeface="Times New Roman" pitchFamily="18" charset="0"/>
                <a:ea typeface="MS Mincho" charset="-128"/>
              </a:rPr>
              <a:t>8.0</a:t>
            </a:r>
            <a:r>
              <a:rPr lang="pl-PL" altLang="ja-JP" sz="1200" b="1">
                <a:latin typeface="Symbol" pitchFamily="18" charset="2"/>
                <a:ea typeface="MS Mincho" charset="-128"/>
              </a:rPr>
              <a:t>m</a:t>
            </a:r>
            <a:r>
              <a:rPr lang="pl-PL" altLang="ja-JP" sz="1200" b="1">
                <a:latin typeface="Times New Roman" pitchFamily="18" charset="0"/>
                <a:ea typeface="MS Mincho" charset="-128"/>
              </a:rPr>
              <a:t>m</a:t>
            </a:r>
            <a:endParaRPr lang="en-US"/>
          </a:p>
        </p:txBody>
      </p:sp>
      <p:sp>
        <p:nvSpPr>
          <p:cNvPr id="65550" name="Line 14"/>
          <p:cNvSpPr>
            <a:spLocks noChangeShapeType="1"/>
          </p:cNvSpPr>
          <p:nvPr/>
        </p:nvSpPr>
        <p:spPr bwMode="auto">
          <a:xfrm>
            <a:off x="3486150" y="4533900"/>
            <a:ext cx="9525" cy="1181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3048000" y="48768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pl-PL" altLang="ja-JP" sz="1200" b="1">
                <a:latin typeface="Times New Roman" pitchFamily="18" charset="0"/>
                <a:ea typeface="MS Mincho" charset="-128"/>
              </a:rPr>
              <a:t>6.2</a:t>
            </a:r>
            <a:r>
              <a:rPr lang="pl-PL" altLang="ja-JP" sz="1200" b="1">
                <a:latin typeface="Symbol" pitchFamily="18" charset="2"/>
                <a:ea typeface="MS Mincho" charset="-128"/>
              </a:rPr>
              <a:t>m</a:t>
            </a:r>
            <a:r>
              <a:rPr lang="pl-PL" altLang="ja-JP" sz="1200" b="1">
                <a:latin typeface="Times New Roman" pitchFamily="18" charset="0"/>
                <a:ea typeface="MS Mincho" charset="-128"/>
              </a:rPr>
              <a:t>m</a:t>
            </a:r>
            <a:endParaRPr lang="en-US"/>
          </a:p>
        </p:txBody>
      </p:sp>
      <p:sp>
        <p:nvSpPr>
          <p:cNvPr id="65552" name="TextBox 2"/>
          <p:cNvSpPr txBox="1">
            <a:spLocks noChangeArrowheads="1"/>
          </p:cNvSpPr>
          <p:nvPr/>
        </p:nvSpPr>
        <p:spPr bwMode="auto">
          <a:xfrm>
            <a:off x="2209800" y="304800"/>
            <a:ext cx="4652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VIP1 (2006):  MIT-LL 0.18u SOI process – 3 tiers</a:t>
            </a:r>
          </a:p>
        </p:txBody>
      </p:sp>
      <p:sp>
        <p:nvSpPr>
          <p:cNvPr id="65553" name="Text Box 17"/>
          <p:cNvSpPr txBox="1">
            <a:spLocks noChangeArrowheads="1"/>
          </p:cNvSpPr>
          <p:nvPr/>
        </p:nvSpPr>
        <p:spPr bwMode="auto">
          <a:xfrm>
            <a:off x="3962400" y="5410200"/>
            <a:ext cx="4897438" cy="12668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buClr>
                <a:srgbClr val="FF0000"/>
              </a:buClr>
              <a:buFont typeface="Webdings" pitchFamily="18" charset="2"/>
              <a:buNone/>
            </a:pPr>
            <a:r>
              <a:rPr lang="pl-PL" sz="16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VIP1 was submitted in 2006 (run 3DM2), VIP2 was submitted in 2008 (run 3DM3) – we are still waitng for delivery of chip to be able to test</a:t>
            </a:r>
          </a:p>
        </p:txBody>
      </p:sp>
      <p:sp>
        <p:nvSpPr>
          <p:cNvPr id="65558" name="Text Box 22"/>
          <p:cNvSpPr txBox="1">
            <a:spLocks noChangeArrowheads="1"/>
          </p:cNvSpPr>
          <p:nvPr/>
        </p:nvSpPr>
        <p:spPr bwMode="auto">
          <a:xfrm>
            <a:off x="3733800" y="708025"/>
            <a:ext cx="5181600" cy="1120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40000"/>
              </a:lnSpc>
              <a:buClr>
                <a:srgbClr val="FF0000"/>
              </a:buClr>
              <a:buFont typeface="Webdings" pitchFamily="18" charset="2"/>
              <a:buNone/>
            </a:pPr>
            <a:r>
              <a:rPr lang="pl-PL" sz="1600" b="1">
                <a:solidFill>
                  <a:srgbClr val="FF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</a:t>
            </a:r>
            <a:r>
              <a:rPr lang="en-US" sz="1600" b="1">
                <a:solidFill>
                  <a:srgbClr val="FF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ia last</a:t>
            </a: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 process (</a:t>
            </a:r>
            <a:r>
              <a:rPr lang="en-US" sz="16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vias added to wafers after bonding and thinning</a:t>
            </a: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pl-PL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 – excludes large area for local interconnect in TSV location</a:t>
            </a:r>
            <a:endParaRPr lang="en-US" sz="1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5" name="Object 5"/>
          <p:cNvGraphicFramePr>
            <a:graphicFrameLocks noChangeAspect="1"/>
          </p:cNvGraphicFramePr>
          <p:nvPr/>
        </p:nvGraphicFramePr>
        <p:xfrm>
          <a:off x="1365250" y="609600"/>
          <a:ext cx="6330950" cy="3100388"/>
        </p:xfrm>
        <a:graphic>
          <a:graphicData uri="http://schemas.openxmlformats.org/presentationml/2006/ole">
            <p:oleObj spid="_x0000_s66565" name="Drawing" r:id="rId3" imgW="8953500" imgH="4386072" progId="Canvas.Drawing.X">
              <p:embed/>
            </p:oleObj>
          </a:graphicData>
        </a:graphic>
      </p:graphicFrame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327025" y="1238250"/>
            <a:ext cx="89217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200">
                <a:solidFill>
                  <a:srgbClr val="FF0000"/>
                </a:solidFill>
                <a:latin typeface="Comic Sans MS" pitchFamily="66" charset="0"/>
              </a:rPr>
              <a:t>Example:</a:t>
            </a:r>
          </a:p>
          <a:p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VIP1</a:t>
            </a:r>
            <a:r>
              <a:rPr lang="pl-PL" sz="120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Test</a:t>
            </a:r>
          </a:p>
          <a:p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Result</a:t>
            </a:r>
          </a:p>
        </p:txBody>
      </p:sp>
      <p:sp>
        <p:nvSpPr>
          <p:cNvPr id="66568" name="TextBox 2"/>
          <p:cNvSpPr txBox="1">
            <a:spLocks noChangeArrowheads="1"/>
          </p:cNvSpPr>
          <p:nvPr/>
        </p:nvSpPr>
        <p:spPr bwMode="auto">
          <a:xfrm>
            <a:off x="2209800" y="304800"/>
            <a:ext cx="4652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VIP1 (2006):  MIT-LL 0.18u SOI process – 3 tiers</a:t>
            </a:r>
          </a:p>
        </p:txBody>
      </p:sp>
      <p:sp>
        <p:nvSpPr>
          <p:cNvPr id="66569" name="TextBox 1"/>
          <p:cNvSpPr txBox="1">
            <a:spLocks noChangeArrowheads="1"/>
          </p:cNvSpPr>
          <p:nvPr/>
        </p:nvSpPr>
        <p:spPr bwMode="auto">
          <a:xfrm>
            <a:off x="990600" y="3581400"/>
            <a:ext cx="762000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/>
              <a:t>VIP1 found to be functional</a:t>
            </a:r>
            <a:r>
              <a:rPr lang="pl-PL" b="1" u="sng"/>
              <a:t>, architecture was proven, but:</a:t>
            </a:r>
            <a:r>
              <a:rPr lang="en-US" b="1" u="sng"/>
              <a:t> </a:t>
            </a:r>
            <a:endParaRPr lang="pl-PL" b="1" u="sng"/>
          </a:p>
          <a:p>
            <a:endParaRPr lang="pl-PL" b="1" u="sng"/>
          </a:p>
          <a:p>
            <a:r>
              <a:rPr lang="en-US" sz="1600" b="1" u="sng">
                <a:latin typeface="Calibri" pitchFamily="34" charset="0"/>
              </a:rPr>
              <a:t>Problems with VIP1:</a:t>
            </a:r>
          </a:p>
          <a:p>
            <a:endParaRPr lang="en-US" sz="14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400">
                <a:latin typeface="Calibri" pitchFamily="34" charset="0"/>
              </a:rPr>
              <a:t>  Very low yield (many different kinds of problems on different chips)</a:t>
            </a:r>
          </a:p>
          <a:p>
            <a:pPr>
              <a:buFont typeface="Arial" charset="0"/>
              <a:buChar char="•"/>
            </a:pPr>
            <a:r>
              <a:rPr lang="en-US" sz="1400">
                <a:latin typeface="Calibri" pitchFamily="34" charset="0"/>
              </a:rPr>
              <a:t>  Flakey performance – “working” chips can exhibit different strange behaviors (high leakage, etc.)</a:t>
            </a:r>
          </a:p>
          <a:p>
            <a:pPr>
              <a:buFont typeface="Arial" charset="0"/>
              <a:buChar char="•"/>
            </a:pPr>
            <a:r>
              <a:rPr lang="en-US" sz="1400">
                <a:latin typeface="Calibri" pitchFamily="34" charset="0"/>
              </a:rPr>
              <a:t>  Poor analog matching (e.g., current mirrors) – </a:t>
            </a:r>
            <a:r>
              <a:rPr lang="pl-PL" sz="1400">
                <a:latin typeface="Calibri" pitchFamily="34" charset="0"/>
              </a:rPr>
              <a:t>FD</a:t>
            </a:r>
            <a:r>
              <a:rPr lang="en-US" sz="1400">
                <a:latin typeface="Calibri" pitchFamily="34" charset="0"/>
              </a:rPr>
              <a:t>SOI not well suited for precision analog</a:t>
            </a:r>
          </a:p>
          <a:p>
            <a:pPr>
              <a:buFont typeface="Arial" charset="0"/>
              <a:buChar char="•"/>
            </a:pPr>
            <a:r>
              <a:rPr lang="en-US" sz="1400">
                <a:latin typeface="Calibri" pitchFamily="34" charset="0"/>
              </a:rPr>
              <a:t>  High leakage for minimum length transistors</a:t>
            </a:r>
          </a:p>
          <a:p>
            <a:pPr>
              <a:buFont typeface="Arial" charset="0"/>
              <a:buChar char="•"/>
            </a:pPr>
            <a:r>
              <a:rPr lang="en-US" sz="1400">
                <a:latin typeface="Calibri" pitchFamily="34" charset="0"/>
              </a:rPr>
              <a:t>  Analog output buffers are just source followers – output voltage is influenced by current draw</a:t>
            </a:r>
          </a:p>
          <a:p>
            <a:pPr>
              <a:buFont typeface="Arial" charset="0"/>
              <a:buChar char="•"/>
            </a:pPr>
            <a:r>
              <a:rPr lang="en-US" sz="1400">
                <a:latin typeface="Calibri" pitchFamily="34" charset="0"/>
              </a:rPr>
              <a:t>  If a non-hit pixel is mistakenly read out, the readout of the 2</a:t>
            </a:r>
            <a:r>
              <a:rPr lang="en-US" sz="1400" baseline="30000">
                <a:latin typeface="Calibri" pitchFamily="34" charset="0"/>
              </a:rPr>
              <a:t>nd</a:t>
            </a:r>
            <a:r>
              <a:rPr lang="en-US" sz="1400">
                <a:latin typeface="Calibri" pitchFamily="34" charset="0"/>
              </a:rPr>
              <a:t> analog sample has indeterminate value, making it difficult to tell if this pixel was really hit or not</a:t>
            </a:r>
          </a:p>
        </p:txBody>
      </p:sp>
      <p:sp>
        <p:nvSpPr>
          <p:cNvPr id="66570" name="TextBox 2"/>
          <p:cNvSpPr txBox="1">
            <a:spLocks noChangeArrowheads="1"/>
          </p:cNvSpPr>
          <p:nvPr/>
        </p:nvSpPr>
        <p:spPr bwMode="auto">
          <a:xfrm>
            <a:off x="3886200" y="6216650"/>
            <a:ext cx="49530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u="sng">
                <a:latin typeface="Calibri" pitchFamily="34" charset="0"/>
              </a:rPr>
              <a:t>Conclusion:</a:t>
            </a:r>
            <a:r>
              <a:rPr lang="en-US" sz="1600" b="1">
                <a:latin typeface="Calibri" pitchFamily="34" charset="0"/>
              </a:rPr>
              <a:t>  the MIT process is simply not like a good reliable commercial process! </a:t>
            </a:r>
            <a:endParaRPr lang="en-US" sz="1400" b="1">
              <a:latin typeface="Calibri" pitchFamily="34" charset="0"/>
            </a:endParaRPr>
          </a:p>
          <a:p>
            <a:endParaRPr lang="en-US" sz="1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TextBox 3"/>
          <p:cNvSpPr txBox="1">
            <a:spLocks noChangeArrowheads="1"/>
          </p:cNvSpPr>
          <p:nvPr/>
        </p:nvSpPr>
        <p:spPr bwMode="auto">
          <a:xfrm>
            <a:off x="914400" y="1752600"/>
            <a:ext cx="7543800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u="sng">
                <a:latin typeface="Calibri" pitchFamily="34" charset="0"/>
              </a:rPr>
              <a:t>Strategy for the 2</a:t>
            </a:r>
            <a:r>
              <a:rPr lang="en-US" sz="1600" b="1" u="sng" baseline="30000">
                <a:latin typeface="Calibri" pitchFamily="34" charset="0"/>
              </a:rPr>
              <a:t>nd</a:t>
            </a:r>
            <a:r>
              <a:rPr lang="en-US" sz="1600" b="1" u="sng">
                <a:latin typeface="Calibri" pitchFamily="34" charset="0"/>
              </a:rPr>
              <a:t> (VIP2) MIT submission (2008):</a:t>
            </a:r>
          </a:p>
          <a:p>
            <a:endParaRPr lang="en-US" sz="14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400">
                <a:latin typeface="Calibri" pitchFamily="34" charset="0"/>
              </a:rPr>
              <a:t>  Devise and use our own set of more conservative design rules (e.g., larger minimum transistor length and larger metal width and pitch) to increase yield (hopefully).</a:t>
            </a:r>
          </a:p>
          <a:p>
            <a:pPr>
              <a:buFont typeface="Arial" charset="0"/>
              <a:buChar char="•"/>
            </a:pPr>
            <a:r>
              <a:rPr lang="en-US" sz="1400">
                <a:latin typeface="Calibri" pitchFamily="34" charset="0"/>
              </a:rPr>
              <a:t>  Larger 30u square pixel to accommodate changes – forces a 48 X48 array to keep same area as VIP1.</a:t>
            </a:r>
          </a:p>
          <a:p>
            <a:pPr>
              <a:buFont typeface="Arial" charset="0"/>
              <a:buChar char="•"/>
            </a:pPr>
            <a:r>
              <a:rPr lang="en-US" sz="1400">
                <a:latin typeface="Calibri" pitchFamily="34" charset="0"/>
              </a:rPr>
              <a:t>  Pass digital power and ground from the digital tier to the other tiers through inter-tier vias in every pixel (instead of only at the periphery).  Makes tighter loops, better referencing.</a:t>
            </a:r>
          </a:p>
          <a:p>
            <a:pPr>
              <a:buFont typeface="Arial" charset="0"/>
              <a:buChar char="•"/>
            </a:pPr>
            <a:r>
              <a:rPr lang="en-US" sz="1400">
                <a:latin typeface="Calibri" pitchFamily="34" charset="0"/>
              </a:rPr>
              <a:t>  Use unity-gain buffers on the analog outputs instead of source followers so that output current does not affect output voltage</a:t>
            </a:r>
          </a:p>
          <a:p>
            <a:pPr>
              <a:buFont typeface="Arial" charset="0"/>
              <a:buChar char="•"/>
            </a:pPr>
            <a:r>
              <a:rPr lang="en-US" sz="1400">
                <a:latin typeface="Calibri" pitchFamily="34" charset="0"/>
              </a:rPr>
              <a:t>  Modify analog pixel design so that if a non-hit pixel is read out, the 2</a:t>
            </a:r>
            <a:r>
              <a:rPr lang="en-US" sz="1400" baseline="30000">
                <a:latin typeface="Calibri" pitchFamily="34" charset="0"/>
              </a:rPr>
              <a:t>nd</a:t>
            </a:r>
            <a:r>
              <a:rPr lang="en-US" sz="1400">
                <a:latin typeface="Calibri" pitchFamily="34" charset="0"/>
              </a:rPr>
              <a:t> analog sample reads 0V</a:t>
            </a:r>
          </a:p>
          <a:p>
            <a:pPr>
              <a:buFont typeface="Arial" charset="0"/>
              <a:buChar char="•"/>
            </a:pPr>
            <a:r>
              <a:rPr lang="en-US" sz="1400">
                <a:latin typeface="Calibri" pitchFamily="34" charset="0"/>
              </a:rPr>
              <a:t>  Use all static logic in the digital tier – more immune to leakage currents</a:t>
            </a:r>
          </a:p>
          <a:p>
            <a:pPr>
              <a:buFont typeface="Arial" charset="0"/>
              <a:buChar char="•"/>
            </a:pPr>
            <a:r>
              <a:rPr lang="en-US" sz="1400">
                <a:latin typeface="Calibri" pitchFamily="34" charset="0"/>
              </a:rPr>
              <a:t>  Increase number of bits in digital time stamp from 5 to 7.</a:t>
            </a:r>
          </a:p>
          <a:p>
            <a:endParaRPr lang="en-US" sz="1400">
              <a:latin typeface="Calibri" pitchFamily="34" charset="0"/>
            </a:endParaRPr>
          </a:p>
        </p:txBody>
      </p:sp>
      <p:sp>
        <p:nvSpPr>
          <p:cNvPr id="67589" name="TextBox 2"/>
          <p:cNvSpPr txBox="1">
            <a:spLocks noChangeArrowheads="1"/>
          </p:cNvSpPr>
          <p:nvPr/>
        </p:nvSpPr>
        <p:spPr bwMode="auto">
          <a:xfrm>
            <a:off x="2209800" y="304800"/>
            <a:ext cx="4614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VIP</a:t>
            </a:r>
            <a:r>
              <a:rPr lang="pl-PL" b="1">
                <a:latin typeface="Calibri" pitchFamily="34" charset="0"/>
              </a:rPr>
              <a:t>2</a:t>
            </a:r>
            <a:r>
              <a:rPr lang="en-US" b="1">
                <a:latin typeface="Calibri" pitchFamily="34" charset="0"/>
              </a:rPr>
              <a:t> (200</a:t>
            </a:r>
            <a:r>
              <a:rPr lang="pl-PL" b="1">
                <a:latin typeface="Calibri" pitchFamily="34" charset="0"/>
              </a:rPr>
              <a:t>8</a:t>
            </a:r>
            <a:r>
              <a:rPr lang="en-US" b="1">
                <a:latin typeface="Calibri" pitchFamily="34" charset="0"/>
              </a:rPr>
              <a:t>):  MIT-LL 0.18u SOI process – 3 tiers</a:t>
            </a:r>
          </a:p>
        </p:txBody>
      </p:sp>
      <p:sp>
        <p:nvSpPr>
          <p:cNvPr id="67590" name="TextBox 2"/>
          <p:cNvSpPr txBox="1">
            <a:spLocks noChangeArrowheads="1"/>
          </p:cNvSpPr>
          <p:nvPr/>
        </p:nvSpPr>
        <p:spPr bwMode="auto">
          <a:xfrm>
            <a:off x="3886200" y="6216650"/>
            <a:ext cx="49530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u="sng">
                <a:latin typeface="Calibri" pitchFamily="34" charset="0"/>
              </a:rPr>
              <a:t>Conclusion:</a:t>
            </a:r>
            <a:r>
              <a:rPr lang="en-US" sz="1600" b="1">
                <a:latin typeface="Calibri" pitchFamily="34" charset="0"/>
              </a:rPr>
              <a:t>  </a:t>
            </a:r>
            <a:r>
              <a:rPr lang="pl-PL" sz="1600" b="1">
                <a:latin typeface="Calibri" pitchFamily="34" charset="0"/>
              </a:rPr>
              <a:t>The test set-up is ready. Fermilab is still waiting for the delivery of chips. </a:t>
            </a:r>
            <a:r>
              <a:rPr lang="en-US" sz="1600" b="1">
                <a:latin typeface="Calibri" pitchFamily="34" charset="0"/>
              </a:rPr>
              <a:t> </a:t>
            </a:r>
            <a:endParaRPr lang="en-US" sz="1400" b="1">
              <a:latin typeface="Calibri" pitchFamily="34" charset="0"/>
            </a:endParaRPr>
          </a:p>
          <a:p>
            <a:endParaRPr lang="en-US" sz="1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3" descr="VIP2B_block.emf"/>
          <p:cNvPicPr>
            <a:picLocks noChangeAspect="1" noChangeArrowheads="1"/>
          </p:cNvPicPr>
          <p:nvPr/>
        </p:nvPicPr>
        <p:blipFill>
          <a:blip r:embed="rId2"/>
          <a:srcRect t="8002" b="8002"/>
          <a:stretch>
            <a:fillRect/>
          </a:stretch>
        </p:blipFill>
        <p:spPr bwMode="auto">
          <a:xfrm>
            <a:off x="1447800" y="2384425"/>
            <a:ext cx="62484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TextBox 2"/>
          <p:cNvSpPr txBox="1">
            <a:spLocks noChangeArrowheads="1"/>
          </p:cNvSpPr>
          <p:nvPr/>
        </p:nvSpPr>
        <p:spPr bwMode="auto">
          <a:xfrm>
            <a:off x="685800" y="304800"/>
            <a:ext cx="7620000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u="sng">
                <a:latin typeface="Calibri" pitchFamily="34" charset="0"/>
              </a:rPr>
              <a:t>VIP2B:</a:t>
            </a:r>
            <a:r>
              <a:rPr lang="en-US" b="1">
                <a:latin typeface="Calibri" pitchFamily="34" charset="0"/>
              </a:rPr>
              <a:t>  Submit a redesigned version of the MIT VIP2 </a:t>
            </a:r>
          </a:p>
          <a:p>
            <a:pPr algn="ctr"/>
            <a:r>
              <a:rPr lang="en-US" b="1">
                <a:latin typeface="Calibri" pitchFamily="34" charset="0"/>
              </a:rPr>
              <a:t>to the Tezzaron/Chartered process (2009/10)</a:t>
            </a:r>
          </a:p>
          <a:p>
            <a:endParaRPr lang="en-US" sz="1600">
              <a:latin typeface="Calibri" pitchFamily="34" charset="0"/>
            </a:endParaRPr>
          </a:p>
          <a:p>
            <a:r>
              <a:rPr lang="en-US" sz="1200">
                <a:latin typeface="Calibri" pitchFamily="34" charset="0"/>
              </a:rPr>
              <a:t>Advantages:  </a:t>
            </a:r>
          </a:p>
          <a:p>
            <a:r>
              <a:rPr lang="en-US" sz="1200">
                <a:latin typeface="Calibri" pitchFamily="34" charset="0"/>
              </a:rPr>
              <a:t>	1) Chartered is a high-volume commercial process – better models, more predictable and reliable	2) Bulk CMOS process is better for analog</a:t>
            </a:r>
          </a:p>
          <a:p>
            <a:r>
              <a:rPr lang="en-US" sz="1200">
                <a:latin typeface="Calibri" pitchFamily="34" charset="0"/>
              </a:rPr>
              <a:t>	3) Tezzaron’s Through-Silicon-Via density is significantly higher than MIT’s</a:t>
            </a:r>
          </a:p>
          <a:p>
            <a:endParaRPr lang="en-US" sz="1200">
              <a:latin typeface="Calibri" pitchFamily="34" charset="0"/>
            </a:endParaRPr>
          </a:p>
          <a:p>
            <a:r>
              <a:rPr lang="en-US" sz="1200">
                <a:latin typeface="Calibri" pitchFamily="34" charset="0"/>
              </a:rPr>
              <a:t>Major design revision required because:</a:t>
            </a:r>
          </a:p>
          <a:p>
            <a:r>
              <a:rPr lang="en-US" sz="1200">
                <a:latin typeface="Calibri" pitchFamily="34" charset="0"/>
              </a:rPr>
              <a:t>	1) Only 2 tiers available, not 3</a:t>
            </a:r>
          </a:p>
          <a:p>
            <a:r>
              <a:rPr lang="en-US" sz="1200">
                <a:latin typeface="Calibri" pitchFamily="34" charset="0"/>
              </a:rPr>
              <a:t>	2) totally different process – significantly different transistor parameters</a:t>
            </a:r>
          </a:p>
          <a:p>
            <a:r>
              <a:rPr lang="en-US" sz="1200">
                <a:latin typeface="Calibri" pitchFamily="34" charset="0"/>
              </a:rPr>
              <a:t>	3) desired to add a selectable inverting amp after the integrator to allow opposite polarity detectors</a:t>
            </a:r>
          </a:p>
          <a:p>
            <a:endParaRPr lang="en-US" sz="1400">
              <a:latin typeface="Calibri" pitchFamily="34" charset="0"/>
            </a:endParaRPr>
          </a:p>
        </p:txBody>
      </p:sp>
      <p:sp>
        <p:nvSpPr>
          <p:cNvPr id="68614" name="TextBox 4"/>
          <p:cNvSpPr txBox="1">
            <a:spLocks noChangeArrowheads="1"/>
          </p:cNvSpPr>
          <p:nvPr/>
        </p:nvSpPr>
        <p:spPr bwMode="auto">
          <a:xfrm>
            <a:off x="2057400" y="5457825"/>
            <a:ext cx="58674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New 2-tier configuration:  Analog top tier and Digital bottom tier</a:t>
            </a:r>
          </a:p>
          <a:p>
            <a:endParaRPr lang="en-US" sz="1400">
              <a:latin typeface="Calibri" pitchFamily="34" charset="0"/>
            </a:endParaRPr>
          </a:p>
          <a:p>
            <a:r>
              <a:rPr lang="en-US" sz="1400">
                <a:latin typeface="Calibri" pitchFamily="34" charset="0"/>
              </a:rPr>
              <a:t>Eliminate the middle tier of the VIP2 (MIT) design by getting rid of the analog time stamp and incorporating the digital time stamp into the digital tier.</a:t>
            </a:r>
          </a:p>
        </p:txBody>
      </p:sp>
      <p:sp>
        <p:nvSpPr>
          <p:cNvPr id="6" name="Left Brace 5"/>
          <p:cNvSpPr/>
          <p:nvPr/>
        </p:nvSpPr>
        <p:spPr>
          <a:xfrm rot="16200000">
            <a:off x="4267200" y="2895600"/>
            <a:ext cx="381000" cy="4343400"/>
          </a:xfrm>
          <a:prstGeom prst="leftBrace">
            <a:avLst>
              <a:gd name="adj1" fmla="val 4971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33" name="Picture 26" descr="newcur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838200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34" name="Text Box 9"/>
          <p:cNvSpPr txBox="1">
            <a:spLocks noChangeArrowheads="1"/>
          </p:cNvSpPr>
          <p:nvPr/>
        </p:nvSpPr>
        <p:spPr bwMode="auto">
          <a:xfrm>
            <a:off x="1143000" y="152400"/>
            <a:ext cx="55911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Example simulation of Chartered transistor characteristics</a:t>
            </a:r>
          </a:p>
          <a:p>
            <a:r>
              <a:rPr lang="en-US" u="sng">
                <a:latin typeface="Calibri" pitchFamily="34" charset="0"/>
              </a:rPr>
              <a:t>Long channel transistor</a:t>
            </a:r>
            <a:r>
              <a:rPr lang="en-US">
                <a:latin typeface="Calibri" pitchFamily="34" charset="0"/>
              </a:rPr>
              <a:t>:  NMOS, W/L = 2/2, Id ~ 1uA</a:t>
            </a:r>
          </a:p>
        </p:txBody>
      </p:sp>
      <p:sp>
        <p:nvSpPr>
          <p:cNvPr id="64535" name="Text Box 10"/>
          <p:cNvSpPr txBox="1">
            <a:spLocks noChangeArrowheads="1"/>
          </p:cNvSpPr>
          <p:nvPr/>
        </p:nvSpPr>
        <p:spPr bwMode="auto">
          <a:xfrm>
            <a:off x="990600" y="990600"/>
            <a:ext cx="3044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Calibri" pitchFamily="34" charset="0"/>
              </a:rPr>
              <a:t>1.5V native Vt:  Vgs=218mV, gds=1470n</a:t>
            </a:r>
          </a:p>
        </p:txBody>
      </p:sp>
      <p:sp>
        <p:nvSpPr>
          <p:cNvPr id="64536" name="Line 11"/>
          <p:cNvSpPr>
            <a:spLocks noChangeShapeType="1"/>
          </p:cNvSpPr>
          <p:nvPr/>
        </p:nvSpPr>
        <p:spPr bwMode="auto">
          <a:xfrm>
            <a:off x="1952625" y="1236663"/>
            <a:ext cx="714375" cy="515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4537" name="Text Box 12"/>
          <p:cNvSpPr txBox="1">
            <a:spLocks noChangeArrowheads="1"/>
          </p:cNvSpPr>
          <p:nvPr/>
        </p:nvSpPr>
        <p:spPr bwMode="auto">
          <a:xfrm>
            <a:off x="4953000" y="1371600"/>
            <a:ext cx="280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Calibri" pitchFamily="34" charset="0"/>
              </a:rPr>
              <a:t>1.5V reg. Vt:  Vgs=430mV, gds=230n</a:t>
            </a:r>
          </a:p>
        </p:txBody>
      </p:sp>
      <p:sp>
        <p:nvSpPr>
          <p:cNvPr id="64538" name="Line 13"/>
          <p:cNvSpPr>
            <a:spLocks noChangeShapeType="1"/>
          </p:cNvSpPr>
          <p:nvPr/>
        </p:nvSpPr>
        <p:spPr bwMode="auto">
          <a:xfrm>
            <a:off x="6400800" y="1600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4539" name="Text Box 14"/>
          <p:cNvSpPr txBox="1">
            <a:spLocks noChangeArrowheads="1"/>
          </p:cNvSpPr>
          <p:nvPr/>
        </p:nvSpPr>
        <p:spPr bwMode="auto">
          <a:xfrm>
            <a:off x="6367463" y="2266950"/>
            <a:ext cx="27765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Calibri" pitchFamily="34" charset="0"/>
              </a:rPr>
              <a:t>1.5V low Vt:  Vgs=419mV, gds=158n</a:t>
            </a:r>
          </a:p>
        </p:txBody>
      </p:sp>
      <p:sp>
        <p:nvSpPr>
          <p:cNvPr id="64540" name="Line 15"/>
          <p:cNvSpPr>
            <a:spLocks noChangeShapeType="1"/>
          </p:cNvSpPr>
          <p:nvPr/>
        </p:nvSpPr>
        <p:spPr bwMode="auto">
          <a:xfrm flipH="1" flipV="1">
            <a:off x="7627938" y="1990725"/>
            <a:ext cx="68262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4541" name="Text Box 16"/>
          <p:cNvSpPr txBox="1">
            <a:spLocks noChangeArrowheads="1"/>
          </p:cNvSpPr>
          <p:nvPr/>
        </p:nvSpPr>
        <p:spPr bwMode="auto">
          <a:xfrm>
            <a:off x="5867400" y="2667000"/>
            <a:ext cx="27162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Calibri" pitchFamily="34" charset="0"/>
              </a:rPr>
              <a:t>3.3V reg. Vt:  Vgs=810mV, gds=40n</a:t>
            </a:r>
          </a:p>
        </p:txBody>
      </p:sp>
      <p:sp>
        <p:nvSpPr>
          <p:cNvPr id="64542" name="Line 17"/>
          <p:cNvSpPr>
            <a:spLocks noChangeShapeType="1"/>
          </p:cNvSpPr>
          <p:nvPr/>
        </p:nvSpPr>
        <p:spPr bwMode="auto">
          <a:xfrm flipH="1" flipV="1">
            <a:off x="6019800" y="2133600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4543" name="Text Box 27"/>
          <p:cNvSpPr txBox="1">
            <a:spLocks noChangeArrowheads="1"/>
          </p:cNvSpPr>
          <p:nvPr/>
        </p:nvSpPr>
        <p:spPr bwMode="auto">
          <a:xfrm>
            <a:off x="3019425" y="1746250"/>
            <a:ext cx="3013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Calibri" pitchFamily="34" charset="0"/>
              </a:rPr>
              <a:t>3.3V native Vt:  Vgs = -90mV, gds=115n</a:t>
            </a:r>
          </a:p>
        </p:txBody>
      </p:sp>
      <p:sp>
        <p:nvSpPr>
          <p:cNvPr id="64544" name="Line 28"/>
          <p:cNvSpPr>
            <a:spLocks noChangeShapeType="1"/>
          </p:cNvSpPr>
          <p:nvPr/>
        </p:nvSpPr>
        <p:spPr bwMode="auto">
          <a:xfrm flipH="1">
            <a:off x="2644775" y="1889125"/>
            <a:ext cx="422275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4545" name="Text Box 29"/>
          <p:cNvSpPr txBox="1">
            <a:spLocks noChangeArrowheads="1"/>
          </p:cNvSpPr>
          <p:nvPr/>
        </p:nvSpPr>
        <p:spPr bwMode="auto">
          <a:xfrm>
            <a:off x="2289175" y="2381250"/>
            <a:ext cx="285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Chartered 0.13u process</a:t>
            </a:r>
          </a:p>
          <a:p>
            <a:r>
              <a:rPr lang="en-US" b="1">
                <a:latin typeface="Calibri" pitchFamily="34" charset="0"/>
              </a:rPr>
              <a:t>(1.5V low power)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3429000"/>
            <a:ext cx="8763000" cy="297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4547" name="TextBox 15"/>
          <p:cNvSpPr txBox="1">
            <a:spLocks noChangeArrowheads="1"/>
          </p:cNvSpPr>
          <p:nvPr/>
        </p:nvSpPr>
        <p:spPr bwMode="auto">
          <a:xfrm>
            <a:off x="3352800" y="342900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Ids vs. Vds</a:t>
            </a:r>
          </a:p>
        </p:txBody>
      </p:sp>
      <p:sp>
        <p:nvSpPr>
          <p:cNvPr id="64548" name="TextBox 16"/>
          <p:cNvSpPr txBox="1">
            <a:spLocks noChangeArrowheads="1"/>
          </p:cNvSpPr>
          <p:nvPr/>
        </p:nvSpPr>
        <p:spPr bwMode="auto">
          <a:xfrm>
            <a:off x="304800" y="3886200"/>
            <a:ext cx="8153400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A “simple translation” of the analog circuits in the MIT VIP2 circuit to the Chartered process </a:t>
            </a:r>
            <a:r>
              <a:rPr lang="en-US" sz="1400" u="sng">
                <a:latin typeface="Calibri" pitchFamily="34" charset="0"/>
              </a:rPr>
              <a:t>fails miserably</a:t>
            </a:r>
            <a:r>
              <a:rPr lang="en-US" sz="1400">
                <a:latin typeface="Calibri" pitchFamily="34" charset="0"/>
              </a:rPr>
              <a:t>, due to very different transistor parameters.</a:t>
            </a:r>
          </a:p>
          <a:p>
            <a:endParaRPr lang="en-US" sz="1200">
              <a:latin typeface="Calibri" pitchFamily="34" charset="0"/>
            </a:endParaRPr>
          </a:p>
          <a:p>
            <a:r>
              <a:rPr lang="en-US" sz="1400">
                <a:latin typeface="Calibri" pitchFamily="34" charset="0"/>
              </a:rPr>
              <a:t>Start over and design the VIP2B analog circuits using the “full palate” of available Chartered transistors: </a:t>
            </a:r>
          </a:p>
          <a:p>
            <a:endParaRPr lang="en-US" sz="1100">
              <a:latin typeface="Calibri" pitchFamily="34" charset="0"/>
            </a:endParaRPr>
          </a:p>
          <a:p>
            <a:r>
              <a:rPr lang="en-US" sz="1100">
                <a:latin typeface="Calibri" pitchFamily="34" charset="0"/>
              </a:rPr>
              <a:t>PMOS_1P5  (1.5V, regular Vt)</a:t>
            </a:r>
          </a:p>
          <a:p>
            <a:r>
              <a:rPr lang="en-US" sz="1100">
                <a:latin typeface="Calibri" pitchFamily="34" charset="0"/>
              </a:rPr>
              <a:t>PMOS_1P5_LVT  (1.5V, low threshold voltage)</a:t>
            </a:r>
          </a:p>
          <a:p>
            <a:r>
              <a:rPr lang="en-US" sz="1100">
                <a:latin typeface="Calibri" pitchFamily="34" charset="0"/>
              </a:rPr>
              <a:t>PMOS_3P3  (3.3V)</a:t>
            </a:r>
          </a:p>
          <a:p>
            <a:r>
              <a:rPr lang="en-US" sz="1100">
                <a:latin typeface="Calibri" pitchFamily="34" charset="0"/>
              </a:rPr>
              <a:t>NMOS_1P5  (1.5V, regular Vt)</a:t>
            </a:r>
          </a:p>
          <a:p>
            <a:r>
              <a:rPr lang="en-US" sz="1100">
                <a:latin typeface="Calibri" pitchFamily="34" charset="0"/>
              </a:rPr>
              <a:t>NMOS_1P5_LVT  (1.5V, low Vt)</a:t>
            </a:r>
          </a:p>
          <a:p>
            <a:r>
              <a:rPr lang="en-US" sz="1100">
                <a:latin typeface="Calibri" pitchFamily="34" charset="0"/>
              </a:rPr>
              <a:t>NMOS_1P5_NAT  (1.5V, native Vt)</a:t>
            </a:r>
          </a:p>
          <a:p>
            <a:r>
              <a:rPr lang="en-US" sz="1100">
                <a:latin typeface="Calibri" pitchFamily="34" charset="0"/>
              </a:rPr>
              <a:t>NMOS_3P3  (3.3V)</a:t>
            </a:r>
          </a:p>
          <a:p>
            <a:r>
              <a:rPr lang="en-US" sz="1100">
                <a:latin typeface="Calibri" pitchFamily="34" charset="0"/>
              </a:rPr>
              <a:t>NMOS_3P3_NAT  (3.3V native Vt)</a:t>
            </a:r>
          </a:p>
        </p:txBody>
      </p:sp>
      <p:sp>
        <p:nvSpPr>
          <p:cNvPr id="64549" name="Text Box 9"/>
          <p:cNvSpPr txBox="1">
            <a:spLocks noChangeArrowheads="1"/>
          </p:cNvSpPr>
          <p:nvPr/>
        </p:nvSpPr>
        <p:spPr bwMode="auto">
          <a:xfrm>
            <a:off x="3581400" y="5105400"/>
            <a:ext cx="54213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3.3V transistors have lower gm, lower gds (good for current sources)</a:t>
            </a:r>
          </a:p>
          <a:p>
            <a:endParaRPr lang="en-US" sz="1400">
              <a:latin typeface="Calibri" pitchFamily="34" charset="0"/>
            </a:endParaRPr>
          </a:p>
          <a:p>
            <a:r>
              <a:rPr lang="en-US" sz="1400">
                <a:latin typeface="Calibri" pitchFamily="34" charset="0"/>
              </a:rPr>
              <a:t>Native transistors have low Vt, but large gds</a:t>
            </a:r>
          </a:p>
          <a:p>
            <a:endParaRPr lang="en-US" sz="1400">
              <a:latin typeface="Calibri" pitchFamily="34" charset="0"/>
            </a:endParaRPr>
          </a:p>
          <a:p>
            <a:r>
              <a:rPr lang="en-US" sz="1400">
                <a:latin typeface="Calibri" pitchFamily="34" charset="0"/>
              </a:rPr>
              <a:t>Narrow width effect (lowering of threshold voltage) is very pronounced:</a:t>
            </a:r>
          </a:p>
          <a:p>
            <a:r>
              <a:rPr lang="en-US" sz="1400">
                <a:latin typeface="Calibri" pitchFamily="34" charset="0"/>
              </a:rPr>
              <a:t>use unit multiples to form ratios in analog design!</a:t>
            </a:r>
          </a:p>
          <a:p>
            <a:endParaRPr lang="en-US" sz="1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572000" y="381000"/>
          <a:ext cx="4572000" cy="3511550"/>
        </p:xfrm>
        <a:graphic>
          <a:graphicData uri="http://schemas.openxmlformats.org/presentationml/2006/ole">
            <p:oleObj spid="_x0000_s1026" name="Graph" r:id="rId4" imgW="3962160" imgH="3043080" progId="Origin50.Graph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-76200" y="2368550"/>
          <a:ext cx="4953000" cy="3803650"/>
        </p:xfrm>
        <a:graphic>
          <a:graphicData uri="http://schemas.openxmlformats.org/presentationml/2006/ole">
            <p:oleObj spid="_x0000_s1027" name="Graph" r:id="rId5" imgW="3962160" imgH="3043080" progId="Origin50.Graph">
              <p:embed/>
            </p:oleObj>
          </a:graphicData>
        </a:graphic>
      </p:graphicFrame>
      <p:sp>
        <p:nvSpPr>
          <p:cNvPr id="1029" name="Text Box 8"/>
          <p:cNvSpPr txBox="1">
            <a:spLocks noChangeArrowheads="1"/>
          </p:cNvSpPr>
          <p:nvPr/>
        </p:nvSpPr>
        <p:spPr bwMode="auto">
          <a:xfrm>
            <a:off x="6096000" y="3733800"/>
            <a:ext cx="14398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Lucida Sans Unicode" pitchFamily="34" charset="0"/>
              </a:rPr>
              <a:t>gds vs. L (PMOS)</a:t>
            </a:r>
          </a:p>
        </p:txBody>
      </p:sp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6096000" y="228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Lucida Sans Unicode" pitchFamily="34" charset="0"/>
              </a:rPr>
              <a:t>gds vs. L (NMOS)</a:t>
            </a:r>
          </a:p>
        </p:txBody>
      </p:sp>
      <p:sp>
        <p:nvSpPr>
          <p:cNvPr id="1031" name="Text Box 12"/>
          <p:cNvSpPr txBox="1">
            <a:spLocks noChangeArrowheads="1"/>
          </p:cNvSpPr>
          <p:nvPr/>
        </p:nvSpPr>
        <p:spPr bwMode="auto">
          <a:xfrm>
            <a:off x="533400" y="1828800"/>
            <a:ext cx="2182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Lucida Sans Unicode" pitchFamily="34" charset="0"/>
              </a:rPr>
              <a:t>gm vs. L (NMOS and PMOS)</a:t>
            </a:r>
          </a:p>
        </p:txBody>
      </p:sp>
      <p:sp>
        <p:nvSpPr>
          <p:cNvPr id="1032" name="Text Box 9"/>
          <p:cNvSpPr txBox="1">
            <a:spLocks noChangeArrowheads="1"/>
          </p:cNvSpPr>
          <p:nvPr/>
        </p:nvSpPr>
        <p:spPr bwMode="auto">
          <a:xfrm>
            <a:off x="533400" y="533400"/>
            <a:ext cx="44958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Lucida Sans Unicode" pitchFamily="34" charset="0"/>
              </a:rPr>
              <a:t>Some examples of simulated transistor parameters from the document “Chartered 0.13 LP Process Transistor Modeling and Performance Issues” (available upon request from Fermilab).</a:t>
            </a:r>
          </a:p>
          <a:p>
            <a:endParaRPr lang="en-US" sz="1400">
              <a:latin typeface="Lucida Sans Unicode" pitchFamily="34" charset="0"/>
            </a:endParaRPr>
          </a:p>
        </p:txBody>
      </p:sp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4648200" y="3973513"/>
          <a:ext cx="3952875" cy="3036887"/>
        </p:xfrm>
        <a:graphic>
          <a:graphicData uri="http://schemas.openxmlformats.org/presentationml/2006/ole">
            <p:oleObj spid="_x0000_s1034" name="Graph" r:id="rId6" imgW="3962160" imgH="304308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7" name="Group 9"/>
          <p:cNvGrpSpPr>
            <a:grpSpLocks/>
          </p:cNvGrpSpPr>
          <p:nvPr/>
        </p:nvGrpSpPr>
        <p:grpSpPr bwMode="auto">
          <a:xfrm>
            <a:off x="685800" y="1143000"/>
            <a:ext cx="7772400" cy="5029200"/>
            <a:chOff x="981" y="912"/>
            <a:chExt cx="3798" cy="2872"/>
          </a:xfrm>
        </p:grpSpPr>
        <p:pic>
          <p:nvPicPr>
            <p:cNvPr id="63495" name="Content Placeholder 13" descr="VIP2analogtier.emf"/>
            <p:cNvPicPr>
              <a:picLocks noChangeAspect="1"/>
            </p:cNvPicPr>
            <p:nvPr/>
          </p:nvPicPr>
          <p:blipFill>
            <a:blip r:embed="rId2"/>
            <a:srcRect t="1334"/>
            <a:stretch>
              <a:fillRect/>
            </a:stretch>
          </p:blipFill>
          <p:spPr bwMode="auto">
            <a:xfrm>
              <a:off x="981" y="971"/>
              <a:ext cx="3798" cy="2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496" name="Rectangle 8"/>
            <p:cNvSpPr>
              <a:spLocks noChangeArrowheads="1"/>
            </p:cNvSpPr>
            <p:nvPr/>
          </p:nvSpPr>
          <p:spPr bwMode="auto">
            <a:xfrm>
              <a:off x="2544" y="912"/>
              <a:ext cx="62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492" name="TextBox 2"/>
          <p:cNvSpPr txBox="1">
            <a:spLocks noChangeArrowheads="1"/>
          </p:cNvSpPr>
          <p:nvPr/>
        </p:nvSpPr>
        <p:spPr bwMode="auto">
          <a:xfrm>
            <a:off x="1219200" y="304800"/>
            <a:ext cx="6373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VIP</a:t>
            </a:r>
            <a:r>
              <a:rPr lang="pl-PL" b="1">
                <a:latin typeface="Calibri" pitchFamily="34" charset="0"/>
              </a:rPr>
              <a:t>2B</a:t>
            </a:r>
            <a:r>
              <a:rPr lang="en-US" b="1">
                <a:latin typeface="Calibri" pitchFamily="34" charset="0"/>
              </a:rPr>
              <a:t> (200</a:t>
            </a:r>
            <a:r>
              <a:rPr lang="pl-PL" b="1">
                <a:latin typeface="Calibri" pitchFamily="34" charset="0"/>
              </a:rPr>
              <a:t>9</a:t>
            </a:r>
            <a:r>
              <a:rPr lang="en-US" b="1">
                <a:latin typeface="Calibri" pitchFamily="34" charset="0"/>
              </a:rPr>
              <a:t>):  </a:t>
            </a:r>
            <a:r>
              <a:rPr lang="pl-PL" b="1">
                <a:latin typeface="Calibri" pitchFamily="34" charset="0"/>
              </a:rPr>
              <a:t>Tezzaron/Chartered</a:t>
            </a:r>
            <a:r>
              <a:rPr lang="en-US" b="1">
                <a:latin typeface="Calibri" pitchFamily="34" charset="0"/>
              </a:rPr>
              <a:t> 0.1</a:t>
            </a:r>
            <a:r>
              <a:rPr lang="pl-PL" b="1">
                <a:latin typeface="Calibri" pitchFamily="34" charset="0"/>
              </a:rPr>
              <a:t>3</a:t>
            </a:r>
            <a:r>
              <a:rPr lang="en-US" b="1">
                <a:latin typeface="Calibri" pitchFamily="34" charset="0"/>
              </a:rPr>
              <a:t>u</a:t>
            </a:r>
            <a:r>
              <a:rPr lang="pl-PL" b="1">
                <a:latin typeface="Calibri" pitchFamily="34" charset="0"/>
              </a:rPr>
              <a:t>m</a:t>
            </a:r>
            <a:r>
              <a:rPr lang="en-US" b="1">
                <a:latin typeface="Calibri" pitchFamily="34" charset="0"/>
              </a:rPr>
              <a:t> </a:t>
            </a:r>
            <a:r>
              <a:rPr lang="pl-PL" b="1">
                <a:latin typeface="Calibri" pitchFamily="34" charset="0"/>
              </a:rPr>
              <a:t>3D-IC </a:t>
            </a:r>
            <a:r>
              <a:rPr lang="en-US" b="1">
                <a:latin typeface="Calibri" pitchFamily="34" charset="0"/>
              </a:rPr>
              <a:t>process – </a:t>
            </a:r>
            <a:r>
              <a:rPr lang="pl-PL" b="1">
                <a:latin typeface="Calibri" pitchFamily="34" charset="0"/>
              </a:rPr>
              <a:t>2</a:t>
            </a:r>
            <a:r>
              <a:rPr lang="en-US" b="1">
                <a:latin typeface="Calibri" pitchFamily="34" charset="0"/>
              </a:rPr>
              <a:t> tiers</a:t>
            </a:r>
          </a:p>
        </p:txBody>
      </p:sp>
      <p:pic>
        <p:nvPicPr>
          <p:cNvPr id="11" name="Title 1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63" y="441325"/>
            <a:ext cx="8497887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4" name="Text Box 9"/>
          <p:cNvSpPr txBox="1">
            <a:spLocks noChangeArrowheads="1"/>
          </p:cNvSpPr>
          <p:nvPr/>
        </p:nvSpPr>
        <p:spPr bwMode="auto">
          <a:xfrm>
            <a:off x="5791200" y="762000"/>
            <a:ext cx="2743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VIP2B pixels are 24</a:t>
            </a:r>
            <a:r>
              <a:rPr lang="pl-PL" sz="1600">
                <a:latin typeface="Symbol" pitchFamily="18" charset="2"/>
              </a:rPr>
              <a:t>m</a:t>
            </a:r>
            <a:r>
              <a:rPr lang="pl-PL" sz="1600">
                <a:latin typeface="Calibri" pitchFamily="34" charset="0"/>
              </a:rPr>
              <a:t>m</a:t>
            </a:r>
            <a:r>
              <a:rPr lang="pl-PL" sz="1600" baseline="30000">
                <a:latin typeface="Calibri" pitchFamily="34" charset="0"/>
              </a:rPr>
              <a:t>2</a:t>
            </a:r>
            <a:r>
              <a:rPr lang="en-US" sz="1600">
                <a:latin typeface="Calibri" pitchFamily="34" charset="0"/>
              </a:rPr>
              <a:t>.</a:t>
            </a:r>
          </a:p>
          <a:p>
            <a:r>
              <a:rPr lang="en-US" sz="1600">
                <a:latin typeface="Calibri" pitchFamily="34" charset="0"/>
              </a:rPr>
              <a:t>Array is 192 X 192 (4608</a:t>
            </a:r>
            <a:r>
              <a:rPr lang="pl-PL" sz="1600">
                <a:latin typeface="Symbol" pitchFamily="18" charset="2"/>
              </a:rPr>
              <a:t>m</a:t>
            </a:r>
            <a:r>
              <a:rPr lang="pl-PL" sz="1600">
                <a:latin typeface="Calibri" pitchFamily="34" charset="0"/>
              </a:rPr>
              <a:t>m</a:t>
            </a:r>
            <a:r>
              <a:rPr lang="pl-PL" sz="1600" baseline="30000">
                <a:latin typeface="Calibri" pitchFamily="34" charset="0"/>
              </a:rPr>
              <a:t>2</a:t>
            </a:r>
            <a:r>
              <a:rPr lang="en-US" sz="1600">
                <a:latin typeface="Calibri" pitchFamily="34" charset="0"/>
              </a:rPr>
              <a:t>).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914</TotalTime>
  <Words>1497</Words>
  <Application>Microsoft Office PowerPoint</Application>
  <PresentationFormat>On-screen Show (4:3)</PresentationFormat>
  <Paragraphs>188</Paragraphs>
  <Slides>21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Design Template</vt:lpstr>
      </vt:variant>
      <vt:variant>
        <vt:i4>7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43" baseType="lpstr">
      <vt:lpstr>Lucida Sans Unicode</vt:lpstr>
      <vt:lpstr>Arial</vt:lpstr>
      <vt:lpstr>Wingdings 3</vt:lpstr>
      <vt:lpstr>Verdana</vt:lpstr>
      <vt:lpstr>Wingdings 2</vt:lpstr>
      <vt:lpstr>Calibri</vt:lpstr>
      <vt:lpstr>Tahoma</vt:lpstr>
      <vt:lpstr>Webdings</vt:lpstr>
      <vt:lpstr>Comic Sans MS</vt:lpstr>
      <vt:lpstr>Times New Roman</vt:lpstr>
      <vt:lpstr>MS Mincho</vt:lpstr>
      <vt:lpstr>Symbol</vt:lpstr>
      <vt:lpstr>Concourse</vt:lpstr>
      <vt:lpstr>Concourse</vt:lpstr>
      <vt:lpstr>Concourse</vt:lpstr>
      <vt:lpstr>Concourse</vt:lpstr>
      <vt:lpstr>Concourse</vt:lpstr>
      <vt:lpstr>Concourse</vt:lpstr>
      <vt:lpstr>Concourse</vt:lpstr>
      <vt:lpstr>Graph</vt:lpstr>
      <vt:lpstr>Canvas Drawing</vt:lpstr>
      <vt:lpstr>Canvas.Drawing.X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Fermi National Accelerator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 Zimmerman</dc:creator>
  <cp:lastModifiedBy>deptuch</cp:lastModifiedBy>
  <cp:revision>93</cp:revision>
  <dcterms:created xsi:type="dcterms:W3CDTF">2010-03-08T23:15:02Z</dcterms:created>
  <dcterms:modified xsi:type="dcterms:W3CDTF">2010-03-19T06:25:15Z</dcterms:modified>
</cp:coreProperties>
</file>