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61" r:id="rId4"/>
    <p:sldId id="267" r:id="rId5"/>
    <p:sldId id="268" r:id="rId6"/>
    <p:sldId id="269" r:id="rId7"/>
    <p:sldId id="271" r:id="rId8"/>
    <p:sldId id="272" r:id="rId9"/>
    <p:sldId id="273" r:id="rId10"/>
    <p:sldId id="276" r:id="rId11"/>
    <p:sldId id="290" r:id="rId12"/>
    <p:sldId id="291" r:id="rId13"/>
    <p:sldId id="292" r:id="rId14"/>
    <p:sldId id="293" r:id="rId15"/>
    <p:sldId id="278" r:id="rId16"/>
    <p:sldId id="275" r:id="rId17"/>
    <p:sldId id="274" r:id="rId18"/>
    <p:sldId id="277" r:id="rId19"/>
    <p:sldId id="279" r:id="rId20"/>
    <p:sldId id="280" r:id="rId21"/>
    <p:sldId id="281" r:id="rId22"/>
    <p:sldId id="282" r:id="rId23"/>
    <p:sldId id="287" r:id="rId24"/>
    <p:sldId id="283" r:id="rId25"/>
    <p:sldId id="284" r:id="rId26"/>
    <p:sldId id="285" r:id="rId27"/>
    <p:sldId id="286" r:id="rId28"/>
    <p:sldId id="288" r:id="rId29"/>
    <p:sldId id="289" r:id="rId30"/>
    <p:sldId id="294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94420" autoAdjust="0"/>
  </p:normalViewPr>
  <p:slideViewPr>
    <p:cSldViewPr>
      <p:cViewPr varScale="1">
        <p:scale>
          <a:sx n="82" d="100"/>
          <a:sy n="82" d="100"/>
        </p:scale>
        <p:origin x="-94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6B7042-B3C0-40F9-8B8B-3C7E3E75853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71490C-71ED-46E0-AEE2-04C09171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490C-71ED-46E0-AEE2-04C0917157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8D9D90-742E-4C2E-A4BC-FA1C69BD6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29D0A-D9DB-4756-8177-F396F33A6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4E95-B643-4B5C-A5A9-D8F2A65A8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470335B-9AED-444E-A30D-79F91880E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0146-09AD-45BA-80E5-7DC950572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52A56-F3E9-464A-8755-B387A065B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E918-3CE3-47FE-B3D0-48BD00C41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0479E-B6F9-4313-A626-181F74C5E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8EAB3-6C00-4D21-B4BB-7B7BABA52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9EAEC-D5C9-49FC-9098-63C4A270D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03A5C-E207-4D48-BDCF-A9F1ED2A9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CBFF-9C36-47AE-B774-5D8F0B5A0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AAEA08-E3D7-4B57-8C03-792C5086B21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VICTR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dirty="0" smtClean="0"/>
              <a:t>ertically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/>
              <a:t>ntegrated 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/>
              <a:t>MS </a:t>
            </a:r>
            <a:r>
              <a:rPr lang="en-US" dirty="0" err="1" smtClean="0">
                <a:solidFill>
                  <a:schemeClr val="tx1"/>
                </a:solidFill>
              </a:rPr>
              <a:t>TR</a:t>
            </a:r>
            <a:r>
              <a:rPr lang="en-US" dirty="0" err="1" smtClean="0"/>
              <a:t>acker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Concept Demonstration ASIC</a:t>
            </a:r>
          </a:p>
          <a:p>
            <a:endParaRPr lang="en-US" sz="2000" dirty="0" smtClean="0"/>
          </a:p>
          <a:p>
            <a:r>
              <a:rPr lang="en-US" sz="2000" dirty="0" smtClean="0"/>
              <a:t>Jim Hoff</a:t>
            </a:r>
          </a:p>
          <a:p>
            <a:r>
              <a:rPr lang="en-US" sz="2000" dirty="0" smtClean="0"/>
              <a:t>On Behalf of the Fermilab Pixel Development Group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D9D90-742E-4C2E-A4BC-FA1C69BD68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057400" cy="4830763"/>
          </a:xfrm>
        </p:spPr>
        <p:txBody>
          <a:bodyPr/>
          <a:lstStyle/>
          <a:p>
            <a:pPr marL="0" indent="0"/>
            <a:r>
              <a:rPr lang="en-US" sz="1400" dirty="0" smtClean="0"/>
              <a:t> The top tier hit and bottom tier hit signals are </a:t>
            </a:r>
            <a:r>
              <a:rPr lang="en-US" sz="1400" dirty="0" err="1" smtClean="0"/>
              <a:t>ANDed</a:t>
            </a:r>
            <a:r>
              <a:rPr lang="en-US" sz="1400" dirty="0" smtClean="0"/>
              <a:t> together with a Schmidt Trigger based timing coincidence circuit.  The result becomes the “coincidence hit” signal.</a:t>
            </a:r>
          </a:p>
          <a:p>
            <a:pPr marL="0" indent="0"/>
            <a:r>
              <a:rPr lang="en-US" sz="1400" dirty="0" err="1" smtClean="0"/>
              <a:t>FastOR</a:t>
            </a:r>
            <a:r>
              <a:rPr lang="en-US" sz="1400" dirty="0" smtClean="0"/>
              <a:t> signals exist flagging any hit on any long strip, any hit on any short strip and any coincidence hit in the chip.</a:t>
            </a:r>
          </a:p>
          <a:p>
            <a:pPr marL="0" indent="0"/>
            <a:r>
              <a:rPr lang="en-US" sz="1400" dirty="0" smtClean="0"/>
              <a:t>Each strip set produces 8 bits – 1 coincidence hit(C), 1 top hit(T), 5 bottom hits (B), and a sync bit (X)</a:t>
            </a:r>
          </a:p>
          <a:p>
            <a:pPr marL="0" indent="0"/>
            <a:r>
              <a:rPr lang="en-US" sz="1400" dirty="0" smtClean="0"/>
              <a:t>Output is serialized into one long 64x8=512 bit stream</a:t>
            </a:r>
          </a:p>
          <a:p>
            <a:pPr marL="0" indent="0"/>
            <a:endParaRPr lang="en-US" sz="1400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586044" y="1295400"/>
          <a:ext cx="6253156" cy="4800600"/>
        </p:xfrm>
        <a:graphic>
          <a:graphicData uri="http://schemas.openxmlformats.org/presentationml/2006/ole">
            <p:oleObj spid="_x0000_s4098" name="Drawing" r:id="rId4" imgW="9144000" imgH="7020000" progId="Canvas.Drawing.X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Logic Diagram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considerable increase in complexity as we move towards the final design.  In particular, we anticipate the incorporation of neighbor hits into the coincidence detection circuitry.  </a:t>
            </a:r>
          </a:p>
          <a:p>
            <a:r>
              <a:rPr lang="en-US" dirty="0" smtClean="0"/>
              <a:t>For the test beam, there are no fixed data rates.  We are not required to meet the 25ns SLHC beam clock </a:t>
            </a:r>
            <a:r>
              <a:rPr lang="en-US" i="1" dirty="0" smtClean="0"/>
              <a:t>yet…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Bit Output Stream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0" y="4863084"/>
          <a:ext cx="6080760" cy="1156716"/>
        </p:xfrm>
        <a:graphic>
          <a:graphicData uri="http://schemas.openxmlformats.org/drawingml/2006/table">
            <a:tbl>
              <a:tblPr/>
              <a:tblGrid>
                <a:gridCol w="3014345"/>
                <a:gridCol w="306641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Empty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1000000010000000100000001000000010000000…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Single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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hit in Strip set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1000001010000000100000001000000010000000…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Z&lt;2&gt;-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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coincident hit in Strip set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1000000010000000100010111000000010000000…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VICTR Drawings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2424684"/>
            <a:ext cx="7086600" cy="2234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stated previously, each strip set contributes 8-bits to the output stream – 1 coincidence bit, 1 long strip or phi hit, 5 short strip or Z hits, and a Sync Bit.  These are concatenated serially and driven off the chip in order as shown below.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371600"/>
          </a:xfrm>
        </p:spPr>
        <p:txBody>
          <a:bodyPr/>
          <a:lstStyle/>
          <a:p>
            <a:r>
              <a:rPr lang="en-US" dirty="0" smtClean="0"/>
              <a:t>This output format leads to 2 operating modes, triggered or continuous.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Operation Mode 1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2590800"/>
            <a:ext cx="7239000" cy="1752600"/>
          </a:xfrm>
          <a:prstGeom prst="rect">
            <a:avLst/>
          </a:prstGeom>
        </p:spPr>
      </p:pic>
      <p:pic>
        <p:nvPicPr>
          <p:cNvPr id="8" name="Picture 7" descr="Operation Mode 2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" y="4572000"/>
            <a:ext cx="72390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2138" y="4050268"/>
            <a:ext cx="116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074" y="594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Cooperation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keeping with the front end requirements of the SLHC, we required ASD that responded in the requisite 25ns time period.  </a:t>
            </a:r>
          </a:p>
          <a:p>
            <a:r>
              <a:rPr lang="en-US" sz="2400" dirty="0" smtClean="0"/>
              <a:t>We realized we needed an LHC-type front end and it would have been very nice if we could build on the work already done by Atlas.</a:t>
            </a:r>
          </a:p>
          <a:p>
            <a:endParaRPr lang="en-US" sz="2400" dirty="0" smtClean="0"/>
          </a:p>
          <a:p>
            <a:r>
              <a:rPr lang="en-US" sz="2400" dirty="0" smtClean="0"/>
              <a:t>…so we called Jean Claude Clemens</a:t>
            </a:r>
          </a:p>
          <a:p>
            <a:endParaRPr lang="en-US" sz="2400" dirty="0" smtClean="0"/>
          </a:p>
          <a:p>
            <a:r>
              <a:rPr lang="en-US" sz="2400" dirty="0" smtClean="0"/>
              <a:t>The we realized that the </a:t>
            </a:r>
            <a:r>
              <a:rPr lang="en-US" sz="2400" dirty="0" smtClean="0"/>
              <a:t>front ends needed to collect holes to work with our detectors.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Cooperation</a:t>
            </a:r>
            <a:endParaRPr lang="en-US" dirty="0"/>
          </a:p>
        </p:txBody>
      </p:sp>
      <p:pic>
        <p:nvPicPr>
          <p:cNvPr id="7" name="Content Placeholder 6" descr="frontend.e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58534"/>
            <a:ext cx="8229600" cy="3513666"/>
          </a:xfrm>
          <a:solidFill>
            <a:schemeClr val="tx1"/>
          </a:solidFill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1066800"/>
            <a:ext cx="7543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rgbClr val="FF0000"/>
                </a:solidFill>
              </a:rPr>
              <a:t>LBNL to the Rescue</a:t>
            </a:r>
            <a:r>
              <a:rPr lang="en-US" sz="1400" dirty="0" smtClean="0"/>
              <a:t> –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Abder Mekkaoui and </a:t>
            </a:r>
            <a:r>
              <a:rPr lang="en-US" sz="1400" dirty="0" err="1" smtClean="0"/>
              <a:t>Julien</a:t>
            </a:r>
            <a:r>
              <a:rPr lang="en-US" sz="1400" dirty="0" smtClean="0"/>
              <a:t> </a:t>
            </a:r>
            <a:r>
              <a:rPr lang="en-US" sz="1400" dirty="0" err="1" smtClean="0"/>
              <a:t>Fleury</a:t>
            </a:r>
            <a:r>
              <a:rPr lang="en-US" sz="1400" dirty="0" smtClean="0"/>
              <a:t> volunteered to modify an existing </a:t>
            </a:r>
            <a:r>
              <a:rPr lang="en-US" sz="1400" dirty="0" smtClean="0"/>
              <a:t>FEI4 front </a:t>
            </a:r>
            <a:r>
              <a:rPr lang="en-US" sz="1400" dirty="0" smtClean="0"/>
              <a:t>end.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The polarity was reversed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The gain was changed</a:t>
            </a:r>
          </a:p>
          <a:p>
            <a:pPr marL="342900" indent="-342900"/>
            <a:r>
              <a:rPr lang="en-US" sz="1400" dirty="0" smtClean="0"/>
              <a:t>Of course, </a:t>
            </a:r>
            <a:r>
              <a:rPr lang="en-US" sz="1400" dirty="0" smtClean="0"/>
              <a:t>it follows that </a:t>
            </a:r>
            <a:r>
              <a:rPr lang="en-US" sz="1400" dirty="0" smtClean="0"/>
              <a:t>our control DACs were provided </a:t>
            </a:r>
            <a:r>
              <a:rPr lang="en-US" sz="1400" dirty="0"/>
              <a:t>by CPPM (J. C. </a:t>
            </a:r>
            <a:r>
              <a:rPr lang="en-US" sz="1400" dirty="0" smtClean="0"/>
              <a:t>Clemens</a:t>
            </a:r>
            <a:r>
              <a:rPr lang="en-US" sz="1400" dirty="0"/>
              <a:t>, P. </a:t>
            </a:r>
            <a:r>
              <a:rPr lang="en-US" sz="1400" dirty="0" err="1"/>
              <a:t>Pangaud</a:t>
            </a:r>
            <a:r>
              <a:rPr lang="en-US" sz="1400" dirty="0"/>
              <a:t>, S. </a:t>
            </a:r>
            <a:r>
              <a:rPr lang="en-US" sz="1400" dirty="0" err="1"/>
              <a:t>Godiot</a:t>
            </a:r>
            <a:r>
              <a:rPr lang="en-US" sz="1400" dirty="0"/>
              <a:t>) </a:t>
            </a:r>
          </a:p>
          <a:p>
            <a:pPr marL="342900" indent="-342900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Layouts:</a:t>
            </a:r>
            <a:br>
              <a:rPr lang="en-US" dirty="0" smtClean="0"/>
            </a:br>
            <a:r>
              <a:rPr lang="en-US" sz="3200" dirty="0" smtClean="0"/>
              <a:t>Bump Bonding and DBI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324600"/>
            <a:ext cx="178773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 Strip Tier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324600"/>
            <a:ext cx="16851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 Strip Tier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Content Placeholder 10" descr="VICTR_zTier_tbm_Layou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432527" y="1663473"/>
            <a:ext cx="4698546" cy="4114800"/>
          </a:xfrm>
        </p:spPr>
      </p:pic>
      <p:pic>
        <p:nvPicPr>
          <p:cNvPr id="12" name="Content Placeholder 11" descr="VICTR_phiTier_tbm_Layout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5400000">
            <a:off x="85914" y="1666686"/>
            <a:ext cx="4704971" cy="4114800"/>
          </a:xfrm>
        </p:spPr>
      </p:pic>
      <p:grpSp>
        <p:nvGrpSpPr>
          <p:cNvPr id="37" name="Group 36"/>
          <p:cNvGrpSpPr/>
          <p:nvPr/>
        </p:nvGrpSpPr>
        <p:grpSpPr>
          <a:xfrm>
            <a:off x="533400" y="1981200"/>
            <a:ext cx="534988" cy="3352800"/>
            <a:chOff x="533400" y="1981200"/>
            <a:chExt cx="534988" cy="33528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-9136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9898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10660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1422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8374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7612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6850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08806" y="3656806"/>
              <a:ext cx="335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8200" y="2133600"/>
              <a:ext cx="228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8200" y="2590800"/>
              <a:ext cx="1524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38200" y="2971800"/>
              <a:ext cx="76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800100" y="3390900"/>
              <a:ext cx="76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2000" y="3886200"/>
              <a:ext cx="76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00" y="4343400"/>
              <a:ext cx="1524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600" y="4724400"/>
              <a:ext cx="228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3400" y="5181600"/>
              <a:ext cx="3048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981200" y="1676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Bump Bond Pads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581400" y="1981200"/>
            <a:ext cx="381000" cy="15240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3200400" y="1981200"/>
            <a:ext cx="381000" cy="15240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77000" y="1524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DBI Pads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239000" y="1828800"/>
            <a:ext cx="381000" cy="15240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6858000" y="1828800"/>
            <a:ext cx="381000" cy="15240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Layouts</a:t>
            </a:r>
            <a:endParaRPr lang="en-US" dirty="0"/>
          </a:p>
        </p:txBody>
      </p:sp>
      <p:pic>
        <p:nvPicPr>
          <p:cNvPr id="5" name="Content Placeholder 4" descr="VICTR_phiTier_Layou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5359" y="1671041"/>
            <a:ext cx="4866082" cy="4114800"/>
          </a:xfrm>
        </p:spPr>
      </p:pic>
      <p:pic>
        <p:nvPicPr>
          <p:cNvPr id="6" name="Content Placeholder 5" descr="VICTR_zTier_Layout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335" r="778"/>
          <a:stretch>
            <a:fillRect/>
          </a:stretch>
        </p:blipFill>
        <p:spPr>
          <a:xfrm rot="5400000">
            <a:off x="4287952" y="1640408"/>
            <a:ext cx="4896256" cy="4206240"/>
          </a:xfrm>
        </p:spPr>
      </p:pic>
      <p:sp>
        <p:nvSpPr>
          <p:cNvPr id="7" name="TextBox 6"/>
          <p:cNvSpPr txBox="1"/>
          <p:nvPr/>
        </p:nvSpPr>
        <p:spPr>
          <a:xfrm>
            <a:off x="6019800" y="6324600"/>
            <a:ext cx="178773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 Strip Tier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324600"/>
            <a:ext cx="16851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 Strip Tier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build this?</a:t>
            </a:r>
            <a:endParaRPr lang="en-US" dirty="0"/>
          </a:p>
        </p:txBody>
      </p:sp>
      <p:pic>
        <p:nvPicPr>
          <p:cNvPr id="6" name="Picture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6251576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2895600"/>
            <a:ext cx="1257075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Tezzaron Wafers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514600"/>
            <a:ext cx="228600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Flip wafer, dice and place on short strip sensor wafer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build this?</a:t>
            </a:r>
            <a:endParaRPr lang="en-US" dirty="0"/>
          </a:p>
        </p:txBody>
      </p:sp>
      <p:pic>
        <p:nvPicPr>
          <p:cNvPr id="8" name="Content Placeholder 7" descr="process.dia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34089" y="1295400"/>
            <a:ext cx="4109711" cy="4830763"/>
          </a:xfrm>
        </p:spPr>
      </p:pic>
      <p:sp>
        <p:nvSpPr>
          <p:cNvPr id="9" name="TextBox 8"/>
          <p:cNvSpPr txBox="1"/>
          <p:nvPr/>
        </p:nvSpPr>
        <p:spPr>
          <a:xfrm>
            <a:off x="1145545" y="1447800"/>
            <a:ext cx="2133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4</a:t>
            </a:r>
            <a:r>
              <a:rPr lang="en-US" sz="1400" dirty="0" smtClean="0"/>
              <a:t> The long strip sensors are bonded to the Interposer making a complete 3D device.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3</a:t>
            </a:r>
            <a:r>
              <a:rPr lang="en-US" sz="1400" dirty="0" smtClean="0"/>
              <a:t> Bumps are placed on the long strip sensors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2</a:t>
            </a:r>
            <a:r>
              <a:rPr lang="en-US" sz="1400" dirty="0" smtClean="0"/>
              <a:t> The Interposer is bump bonded to the 3DIC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1</a:t>
            </a:r>
            <a:r>
              <a:rPr lang="en-US" sz="1400" dirty="0" smtClean="0"/>
              <a:t> Starting from the double thinned VICTR DBI bonded to the short strip sensors, bump bonds are added </a:t>
            </a:r>
            <a:endParaRPr lang="en-US" sz="1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381000" y="1676400"/>
            <a:ext cx="685800" cy="45720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828800" y="19812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1. </a:t>
            </a:r>
            <a:r>
              <a:rPr lang="en-US" sz="2400" b="1" dirty="0" smtClean="0"/>
              <a:t>VICTR Motivation</a:t>
            </a:r>
            <a:endParaRPr lang="en-US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828800" y="28956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2. </a:t>
            </a:r>
            <a:r>
              <a:rPr lang="en-US" sz="2400" b="1" dirty="0" smtClean="0"/>
              <a:t>Electrical Design</a:t>
            </a:r>
            <a:endParaRPr lang="en-US" sz="2400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828800" y="38100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Mechanical Design </a:t>
            </a:r>
            <a:endParaRPr lang="en-US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1828800" y="47244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4. </a:t>
            </a:r>
            <a:r>
              <a:rPr lang="en-US" sz="2400" b="1" dirty="0" smtClean="0"/>
              <a:t>Summary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EAB3-6C00-4D21-B4BB-7B7BABA52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Result</a:t>
            </a:r>
            <a:endParaRPr lang="en-US" dirty="0"/>
          </a:p>
        </p:txBody>
      </p:sp>
      <p:pic>
        <p:nvPicPr>
          <p:cNvPr id="6" name="Content Placeholder 5" descr="VICTR_3D_fullSt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13810"/>
            <a:ext cx="8229600" cy="4793942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1295400" y="3733800"/>
            <a:ext cx="1447800" cy="838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45720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VICTR</a:t>
            </a:r>
          </a:p>
          <a:p>
            <a:pPr algn="ctr"/>
            <a:r>
              <a:rPr lang="en-US" dirty="0" smtClean="0"/>
              <a:t>Chip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10200" y="4419600"/>
            <a:ext cx="990600" cy="762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5257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Strip Sensor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rot="5400000">
            <a:off x="6750401" y="1772338"/>
            <a:ext cx="164068" cy="40605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1524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Long Strip </a:t>
            </a:r>
            <a:r>
              <a:rPr lang="en-US" dirty="0" smtClean="0"/>
              <a:t>Sensor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629400" y="2971800"/>
            <a:ext cx="609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2800" y="2819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Interposer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514600" y="3124200"/>
            <a:ext cx="685800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0600" y="3200400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Interposer Via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logic and electronics on this design, while interesting are straightforward</a:t>
            </a:r>
          </a:p>
          <a:p>
            <a:r>
              <a:rPr lang="en-US" dirty="0" smtClean="0"/>
              <a:t>The real challenge of this design is mechanical.</a:t>
            </a:r>
          </a:p>
          <a:p>
            <a:r>
              <a:rPr lang="en-US" dirty="0" smtClean="0"/>
              <a:t>Can we really grind down both sides of a 3D stack?  Will it adversely affect the analog performance of the front ends?</a:t>
            </a:r>
          </a:p>
          <a:p>
            <a:r>
              <a:rPr lang="en-US" dirty="0" smtClean="0"/>
              <a:t>Can we reliably develop the interposer?</a:t>
            </a:r>
          </a:p>
          <a:p>
            <a:r>
              <a:rPr lang="en-US" dirty="0" smtClean="0"/>
              <a:t>Can we fabricate this true 3D detector?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D9D90-742E-4C2E-A4BC-FA1C69BD68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Daisy Chain(s)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There are 2 daisy chains on the chip </a:t>
            </a:r>
          </a:p>
          <a:p>
            <a:pPr lvl="1"/>
            <a:r>
              <a:rPr lang="en-US" sz="1800" dirty="0" smtClean="0"/>
              <a:t>1 on the Phi (Long Strip) Tier, and</a:t>
            </a:r>
          </a:p>
          <a:p>
            <a:pPr lvl="1"/>
            <a:r>
              <a:rPr lang="en-US" sz="1800" dirty="0" smtClean="0"/>
              <a:t>1 on the Z (Short Strip) Tier</a:t>
            </a:r>
          </a:p>
          <a:p>
            <a:r>
              <a:rPr lang="en-US" sz="2000" dirty="0" smtClean="0"/>
              <a:t>Each chain can be divided into sections</a:t>
            </a:r>
          </a:p>
          <a:p>
            <a:pPr lvl="1"/>
            <a:r>
              <a:rPr lang="en-US" sz="1800" dirty="0" smtClean="0"/>
              <a:t>The first section is the DAC section where voltage and current references are controlled.</a:t>
            </a:r>
          </a:p>
          <a:p>
            <a:pPr lvl="1"/>
            <a:r>
              <a:rPr lang="en-US" sz="1800" dirty="0" smtClean="0"/>
              <a:t>The second is in the pixels themselves, where kill, inject and fine tuning are controlled.  The pixel section of the chain has one chain but multiple shadow register destinations.</a:t>
            </a:r>
            <a:endParaRPr lang="en-US" sz="1800" dirty="0"/>
          </a:p>
        </p:txBody>
      </p:sp>
      <p:pic>
        <p:nvPicPr>
          <p:cNvPr id="5" name="Content Placeholder 4" descr="Daisy Chain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9389"/>
            <a:ext cx="4038600" cy="328278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Like the VIP2B and the test chips, VICTR uses the Double Pad Stack.</a:t>
            </a:r>
          </a:p>
          <a:p>
            <a:r>
              <a:rPr lang="en-US" sz="2000" dirty="0" smtClean="0"/>
              <a:t>The same electrical node is available regardless of whether the Left Tier or the Right Tier is physically on top.</a:t>
            </a:r>
          </a:p>
          <a:p>
            <a:r>
              <a:rPr lang="en-US" sz="2000" dirty="0" smtClean="0"/>
              <a:t>The pad locations in an inverted 3D stack are symmetrically flipped around the vertical axis compared to a normal 3D stack</a:t>
            </a:r>
            <a:endParaRPr lang="en-US" sz="2000" dirty="0"/>
          </a:p>
        </p:txBody>
      </p:sp>
      <p:pic>
        <p:nvPicPr>
          <p:cNvPr id="7" name="Content Placeholder 6" descr="DoublePadStac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928"/>
            <a:ext cx="4038600" cy="3733706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Structure</a:t>
            </a:r>
            <a:endParaRPr lang="en-US" dirty="0"/>
          </a:p>
        </p:txBody>
      </p:sp>
      <p:pic>
        <p:nvPicPr>
          <p:cNvPr id="7" name="Content Placeholder 6" descr="pad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8561" y="1295400"/>
            <a:ext cx="7066878" cy="4830763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 (Long Strip) Tier</a:t>
            </a:r>
            <a:endParaRPr lang="en-US" dirty="0"/>
          </a:p>
        </p:txBody>
      </p:sp>
      <p:pic>
        <p:nvPicPr>
          <p:cNvPr id="4" name="Content Placeholder 3" descr="VICTR_phiTier_Layou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5615" y="1295400"/>
            <a:ext cx="5712769" cy="4830763"/>
          </a:xfrm>
        </p:spPr>
      </p:pic>
      <p:sp>
        <p:nvSpPr>
          <p:cNvPr id="5" name="Oval 4"/>
          <p:cNvSpPr/>
          <p:nvPr/>
        </p:nvSpPr>
        <p:spPr>
          <a:xfrm>
            <a:off x="1828800" y="1676400"/>
            <a:ext cx="685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738664" cy="2439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Programming Interface</a:t>
            </a:r>
          </a:p>
          <a:p>
            <a:r>
              <a:rPr lang="en-US" dirty="0" smtClean="0"/>
              <a:t>A-to-D Converters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28194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(Short Strip) Tier</a:t>
            </a:r>
            <a:endParaRPr lang="en-US" dirty="0"/>
          </a:p>
        </p:txBody>
      </p:sp>
      <p:pic>
        <p:nvPicPr>
          <p:cNvPr id="4" name="Content Placeholder 3" descr="VICTR_zTier_Layou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978" y="1295400"/>
            <a:ext cx="5804043" cy="4830763"/>
          </a:xfrm>
        </p:spPr>
      </p:pic>
      <p:sp>
        <p:nvSpPr>
          <p:cNvPr id="5" name="Oval 4"/>
          <p:cNvSpPr/>
          <p:nvPr/>
        </p:nvSpPr>
        <p:spPr>
          <a:xfrm>
            <a:off x="1828800" y="1676400"/>
            <a:ext cx="685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738664" cy="2439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Programming Interface</a:t>
            </a:r>
          </a:p>
          <a:p>
            <a:r>
              <a:rPr lang="en-US" dirty="0" smtClean="0"/>
              <a:t>A-to-D Converters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28194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58000" y="4648200"/>
            <a:ext cx="457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4495800"/>
            <a:ext cx="461665" cy="14730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LVDS Drivers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7391400" y="5232316"/>
            <a:ext cx="685800" cy="177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77000" y="1524000"/>
            <a:ext cx="457200" cy="441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1371600"/>
            <a:ext cx="461665" cy="2246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Readout </a:t>
            </a:r>
            <a:r>
              <a:rPr lang="en-US" dirty="0" err="1" smtClean="0"/>
              <a:t>Architectore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6934200" y="2495016"/>
            <a:ext cx="762000" cy="1086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VICTR Motivation</a:t>
            </a:r>
            <a:endParaRPr lang="en-US" dirty="0"/>
          </a:p>
        </p:txBody>
      </p:sp>
      <p:pic>
        <p:nvPicPr>
          <p:cNvPr id="4" name="Content Placeholder 3" descr="VICTR_Motivation_1.e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076" y="1401871"/>
            <a:ext cx="4065848" cy="4617820"/>
          </a:xfrm>
          <a:solidFill>
            <a:schemeClr val="tx1"/>
          </a:solidFill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Strip Readout Architecture</a:t>
            </a:r>
            <a:endParaRPr lang="en-US" dirty="0"/>
          </a:p>
        </p:txBody>
      </p:sp>
      <p:pic>
        <p:nvPicPr>
          <p:cNvPr id="4" name="Content Placeholder 3" descr="VICTR_zTier_sStri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9278" y="1295400"/>
            <a:ext cx="4545443" cy="48307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VICTR’s Motivation is Increasing Luminosity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648200"/>
          </a:xfrm>
        </p:spPr>
        <p:txBody>
          <a:bodyPr/>
          <a:lstStyle/>
          <a:p>
            <a:r>
              <a:rPr lang="en-US" sz="1800" dirty="0" smtClean="0"/>
              <a:t>At the expected SLHC Luminosities we are told to anticipate 200-400 </a:t>
            </a:r>
            <a:r>
              <a:rPr lang="en-US" sz="1800" dirty="0" err="1" smtClean="0"/>
              <a:t>int</a:t>
            </a:r>
            <a:r>
              <a:rPr lang="en-US" sz="1800" dirty="0" smtClean="0"/>
              <a:t>/25 ns crossing</a:t>
            </a:r>
          </a:p>
          <a:p>
            <a:r>
              <a:rPr lang="en-US" sz="1800" dirty="0" smtClean="0"/>
              <a:t>It goes without saying that</a:t>
            </a:r>
          </a:p>
          <a:p>
            <a:pPr lvl="1"/>
            <a:r>
              <a:rPr lang="en-US" sz="1600" dirty="0" smtClean="0"/>
              <a:t>All data cannot be read out at the 40MHz beam clock</a:t>
            </a:r>
          </a:p>
          <a:p>
            <a:pPr lvl="1"/>
            <a:r>
              <a:rPr lang="en-US" sz="1600" dirty="0" smtClean="0"/>
              <a:t>Standard L1 triggers for CMS will saturate</a:t>
            </a:r>
          </a:p>
          <a:p>
            <a:r>
              <a:rPr lang="en-US" sz="1800" dirty="0" smtClean="0"/>
              <a:t>Some sort of momentum-based track trigger could be used to</a:t>
            </a:r>
          </a:p>
          <a:p>
            <a:pPr lvl="1"/>
            <a:r>
              <a:rPr lang="en-US" sz="1600" dirty="0" smtClean="0"/>
              <a:t>identify particles with transverse </a:t>
            </a:r>
            <a:r>
              <a:rPr lang="en-US" sz="1600" dirty="0" err="1" smtClean="0"/>
              <a:t>momenta</a:t>
            </a:r>
            <a:r>
              <a:rPr lang="en-US" sz="1600" dirty="0" smtClean="0"/>
              <a:t> (Pt) above 2GeV </a:t>
            </a:r>
          </a:p>
          <a:p>
            <a:pPr lvl="1"/>
            <a:r>
              <a:rPr lang="en-US" sz="1600" dirty="0" smtClean="0"/>
              <a:t>identify particles with transverse </a:t>
            </a:r>
            <a:r>
              <a:rPr lang="en-US" sz="1600" dirty="0" err="1" smtClean="0"/>
              <a:t>momenta</a:t>
            </a:r>
            <a:r>
              <a:rPr lang="en-US" sz="1600" dirty="0" smtClean="0"/>
              <a:t> (Pt) above 15GeV</a:t>
            </a:r>
          </a:p>
          <a:p>
            <a:pPr lvl="1"/>
            <a:r>
              <a:rPr lang="en-US" sz="1600" dirty="0" smtClean="0"/>
              <a:t>Provide a Z resolution of ~1mm</a:t>
            </a:r>
          </a:p>
          <a:p>
            <a:r>
              <a:rPr lang="en-US" sz="1800" dirty="0" smtClean="0"/>
              <a:t>VICTR is a 3DIC piece of this momentum-based track trigger</a:t>
            </a: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105400" y="2362200"/>
            <a:ext cx="3844351" cy="2282511"/>
            <a:chOff x="288" y="864"/>
            <a:chExt cx="5184" cy="2849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094" t="18277" r="24376" b="18277"/>
            <a:stretch>
              <a:fillRect/>
            </a:stretch>
          </p:blipFill>
          <p:spPr bwMode="auto">
            <a:xfrm>
              <a:off x="288" y="1060"/>
              <a:ext cx="2541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566" t="17058" r="24382" b="17058"/>
            <a:stretch>
              <a:fillRect/>
            </a:stretch>
          </p:blipFill>
          <p:spPr bwMode="auto">
            <a:xfrm>
              <a:off x="2931" y="1032"/>
              <a:ext cx="2541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6111" t="18277" r="23087" b="17058"/>
            <a:stretch>
              <a:fillRect/>
            </a:stretch>
          </p:blipFill>
          <p:spPr bwMode="auto">
            <a:xfrm>
              <a:off x="288" y="2576"/>
              <a:ext cx="2541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704" t="14561" r="19608" b="14561"/>
            <a:stretch>
              <a:fillRect/>
            </a:stretch>
          </p:blipFill>
          <p:spPr bwMode="auto">
            <a:xfrm>
              <a:off x="2931" y="2578"/>
              <a:ext cx="2541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4270" y="887"/>
              <a:ext cx="888" cy="3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10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33</a:t>
              </a:r>
              <a:endParaRPr lang="en-US" sz="1200" dirty="0">
                <a:solidFill>
                  <a:srgbClr val="FFFF00"/>
                </a:solidFill>
                <a:latin typeface="Helvetica" pitchFamily="-108" charset="0"/>
                <a:ea typeface="ヒラギノ角ゴ ProN W3" pitchFamily="-108" charset="-128"/>
                <a:cs typeface="ヒラギノ角ゴ ProN W3" pitchFamily="-108" charset="-128"/>
                <a:sym typeface="Arial" pitchFamily="-10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4270" y="2403"/>
              <a:ext cx="888" cy="3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10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35</a:t>
              </a:r>
              <a:endParaRPr lang="en-US" sz="1200" dirty="0">
                <a:solidFill>
                  <a:srgbClr val="FFFF00"/>
                </a:solidFill>
                <a:latin typeface="Helvetica" pitchFamily="-108" charset="0"/>
                <a:ea typeface="ヒラギノ角ゴ ProN W3" pitchFamily="-108" charset="-128"/>
                <a:cs typeface="ヒラギノ角ゴ ProN W3" pitchFamily="-108" charset="-128"/>
                <a:sym typeface="Arial" pitchFamily="-108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1242" y="864"/>
              <a:ext cx="1587" cy="3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10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32 </a:t>
              </a: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cm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-2</a:t>
              </a: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 s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-1 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242" y="2405"/>
              <a:ext cx="1389" cy="3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10</a:t>
              </a:r>
              <a:r>
                <a:rPr lang="en-US" sz="1200" baseline="30000" dirty="0">
                  <a:solidFill>
                    <a:srgbClr val="FFFF00"/>
                  </a:solidFill>
                  <a:latin typeface="Helvetica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rPr>
                <a:t>34</a:t>
              </a:r>
              <a:endParaRPr lang="en-US" sz="1200" dirty="0">
                <a:solidFill>
                  <a:srgbClr val="FFFF00"/>
                </a:solidFill>
                <a:latin typeface="Helvetica" pitchFamily="-108" charset="0"/>
                <a:ea typeface="ヒラギノ角ゴ ProN W3" pitchFamily="-108" charset="-128"/>
                <a:cs typeface="ヒラギノ角ゴ ProN W3" pitchFamily="-108" charset="-128"/>
                <a:sym typeface="Arial" pitchFamily="-108" charset="0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Serial Outputs</a:t>
            </a:r>
            <a:endParaRPr lang="en-US" dirty="0"/>
          </a:p>
        </p:txBody>
      </p:sp>
      <p:pic>
        <p:nvPicPr>
          <p:cNvPr id="7" name="Content Placeholder 6" descr="Serialize.e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3953802" y="-220001"/>
            <a:ext cx="1429455" cy="8422658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Double-Stack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819400" cy="4830763"/>
          </a:xfrm>
        </p:spPr>
        <p:txBody>
          <a:bodyPr/>
          <a:lstStyle/>
          <a:p>
            <a:r>
              <a:rPr lang="en-US" sz="1400" dirty="0" smtClean="0"/>
              <a:t>Two detectors held a fixed distance of 1mm apart could be used to extract tracks caused by particles of Pt&gt;2GeV because at a given distance “R” along the r direction, </a:t>
            </a:r>
            <a:r>
              <a:rPr lang="en-US" sz="1400" dirty="0" err="1" smtClean="0"/>
              <a:t>d</a:t>
            </a:r>
            <a:r>
              <a:rPr lang="en-US" sz="1400" dirty="0" err="1" smtClean="0">
                <a:latin typeface="Symbol" pitchFamily="18" charset="2"/>
              </a:rPr>
              <a:t>f</a:t>
            </a:r>
            <a:r>
              <a:rPr lang="en-US" sz="1400" dirty="0" smtClean="0"/>
              <a:t>/</a:t>
            </a:r>
            <a:r>
              <a:rPr lang="en-US" sz="1400" dirty="0" err="1" smtClean="0"/>
              <a:t>dr</a:t>
            </a:r>
            <a:r>
              <a:rPr lang="en-US" sz="1400" dirty="0" smtClean="0"/>
              <a:t> would be smaller than some definable amount. </a:t>
            </a:r>
          </a:p>
          <a:p>
            <a:r>
              <a:rPr lang="en-US" sz="1400" dirty="0" smtClean="0"/>
              <a:t>Therefore, a high Pt track would be defined on these two rigidly fixed sensors as a pair of coincident hits that are less than or equal to some fixed distance apart along the </a:t>
            </a:r>
            <a:r>
              <a:rPr lang="en-US" sz="1400" dirty="0" smtClean="0">
                <a:latin typeface="Symbol" pitchFamily="18" charset="2"/>
              </a:rPr>
              <a:t>f </a:t>
            </a:r>
            <a:r>
              <a:rPr lang="en-US" sz="1400" dirty="0" smtClean="0"/>
              <a:t>direction.</a:t>
            </a:r>
          </a:p>
          <a:p>
            <a:r>
              <a:rPr lang="en-US" sz="1400" dirty="0" smtClean="0"/>
              <a:t>Two such coincident hits are referred to as a track stub.</a:t>
            </a:r>
          </a:p>
          <a:p>
            <a:r>
              <a:rPr lang="en-US" sz="1400" dirty="0" smtClean="0"/>
              <a:t>Also note that resolution in the z-direction (out of the page in this figure) is also important for multiple track separation.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5584308" cy="55337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24400" y="28956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25908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f 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direction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4648200" y="3581400"/>
            <a:ext cx="2286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3276600"/>
            <a:ext cx="461665" cy="11567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direction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146-09AD-45BA-80E5-7DC9505726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Sensors:</a:t>
            </a:r>
            <a:br>
              <a:rPr lang="en-US" dirty="0" smtClean="0"/>
            </a:br>
            <a:r>
              <a:rPr lang="en-US" dirty="0" smtClean="0"/>
              <a:t>Short and Long Strips</a:t>
            </a:r>
            <a:endParaRPr lang="en-US" dirty="0"/>
          </a:p>
        </p:txBody>
      </p:sp>
      <p:pic>
        <p:nvPicPr>
          <p:cNvPr id="10" name="Picture 9" descr="VICTR Strips 1a.jpg"/>
          <p:cNvPicPr>
            <a:picLocks noChangeAspect="1"/>
          </p:cNvPicPr>
          <p:nvPr/>
        </p:nvPicPr>
        <p:blipFill>
          <a:blip r:embed="rId3"/>
          <a:srcRect l="10021" t="8889" r="15031" b="8889"/>
          <a:stretch>
            <a:fillRect/>
          </a:stretch>
        </p:blipFill>
        <p:spPr>
          <a:xfrm>
            <a:off x="1464991" y="1366898"/>
            <a:ext cx="6155009" cy="3806190"/>
          </a:xfrm>
          <a:prstGeom prst="rect">
            <a:avLst/>
          </a:prstGeom>
        </p:spPr>
      </p:pic>
      <p:pic>
        <p:nvPicPr>
          <p:cNvPr id="11" name="Picture 10" descr="VICTR Strips 1b.jpg"/>
          <p:cNvPicPr>
            <a:picLocks noChangeAspect="1"/>
          </p:cNvPicPr>
          <p:nvPr/>
        </p:nvPicPr>
        <p:blipFill>
          <a:blip r:embed="rId4"/>
          <a:srcRect l="10021" t="8889" r="15031" b="8889"/>
          <a:stretch>
            <a:fillRect/>
          </a:stretch>
        </p:blipFill>
        <p:spPr>
          <a:xfrm>
            <a:off x="1464991" y="1366898"/>
            <a:ext cx="6155009" cy="3806190"/>
          </a:xfrm>
          <a:prstGeom prst="rect">
            <a:avLst/>
          </a:prstGeom>
        </p:spPr>
      </p:pic>
      <p:pic>
        <p:nvPicPr>
          <p:cNvPr id="12" name="Picture 11" descr="VICTR Strips 1c.jpg"/>
          <p:cNvPicPr>
            <a:picLocks noChangeAspect="1"/>
          </p:cNvPicPr>
          <p:nvPr/>
        </p:nvPicPr>
        <p:blipFill>
          <a:blip r:embed="rId5"/>
          <a:srcRect l="10021" t="8889" r="15031" b="8889"/>
          <a:stretch>
            <a:fillRect/>
          </a:stretch>
        </p:blipFill>
        <p:spPr>
          <a:xfrm>
            <a:off x="1464991" y="1366898"/>
            <a:ext cx="6155009" cy="3806190"/>
          </a:xfrm>
          <a:prstGeom prst="rect">
            <a:avLst/>
          </a:prstGeom>
        </p:spPr>
      </p:pic>
      <p:pic>
        <p:nvPicPr>
          <p:cNvPr id="13" name="Picture 12" descr="VICTR Strips 1d.jpg"/>
          <p:cNvPicPr>
            <a:picLocks noChangeAspect="1"/>
          </p:cNvPicPr>
          <p:nvPr/>
        </p:nvPicPr>
        <p:blipFill>
          <a:blip r:embed="rId6"/>
          <a:srcRect l="10021" t="8889" r="15031" b="8889"/>
          <a:stretch>
            <a:fillRect/>
          </a:stretch>
        </p:blipFill>
        <p:spPr>
          <a:xfrm>
            <a:off x="1464991" y="1366898"/>
            <a:ext cx="6155009" cy="38061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-2400000">
            <a:off x="5867311" y="4160955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-2400000">
            <a:off x="5987326" y="437556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f 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direction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1905000" y="3622418"/>
            <a:ext cx="2286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3470018"/>
            <a:ext cx="461665" cy="11567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direction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8" name="Down Arrow 17"/>
          <p:cNvSpPr/>
          <p:nvPr/>
        </p:nvSpPr>
        <p:spPr>
          <a:xfrm rot="6360000" flipV="1">
            <a:off x="5881218" y="1472866"/>
            <a:ext cx="2286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6360000">
            <a:off x="6030400" y="1102991"/>
            <a:ext cx="461665" cy="11439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z direction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70" y="5298818"/>
            <a:ext cx="8637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2 sensors are strip detectors, with the strips in the z direction and the  strip plane perpendicular to the r direction.  The two strips detectors are held rigidly apart.  Z resolution is necessary, but not on both planes.  Therefore, one plane has long strips (5mm) and one plane has 5 short strips (1mm each).  One long strip and one set of 5 short strips have the same </a:t>
            </a:r>
            <a:r>
              <a:rPr lang="en-US" sz="1600" dirty="0" smtClean="0">
                <a:latin typeface="Symbol" pitchFamily="18" charset="2"/>
              </a:rPr>
              <a:t>f</a:t>
            </a:r>
            <a:r>
              <a:rPr lang="en-US" sz="1600" dirty="0" smtClean="0"/>
              <a:t> value.</a:t>
            </a:r>
            <a:endParaRPr lang="en-US" sz="1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EAB3-6C00-4D21-B4BB-7B7BABA52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Coincident Hits and Stub Formation</a:t>
            </a:r>
            <a:endParaRPr lang="en-US" dirty="0"/>
          </a:p>
        </p:txBody>
      </p:sp>
      <p:pic>
        <p:nvPicPr>
          <p:cNvPr id="14" name="Picture 13" descr="VICTR Tracks 1.jpg"/>
          <p:cNvPicPr>
            <a:picLocks noChangeAspect="1"/>
          </p:cNvPicPr>
          <p:nvPr/>
        </p:nvPicPr>
        <p:blipFill>
          <a:blip r:embed="rId3"/>
          <a:srcRect l="10356" t="13333" r="31068" b="8889"/>
          <a:stretch>
            <a:fillRect/>
          </a:stretch>
        </p:blipFill>
        <p:spPr>
          <a:xfrm>
            <a:off x="1473339" y="1524000"/>
            <a:ext cx="6502034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905000"/>
            <a:ext cx="3200400" cy="2031325"/>
          </a:xfrm>
          <a:prstGeom prst="rect">
            <a:avLst/>
          </a:prstGeom>
          <a:solidFill>
            <a:schemeClr val="tx1"/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508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Stubs are formed by coincident hits on the two different sensors.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diagram immediately brings to mind the idea of a 3D integrated 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EAB3-6C00-4D21-B4BB-7B7BABA52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Brainstorming:</a:t>
            </a:r>
            <a:br>
              <a:rPr lang="en-US" dirty="0" smtClean="0"/>
            </a:br>
            <a:r>
              <a:rPr lang="en-US" sz="3200" dirty="0" smtClean="0"/>
              <a:t>How might we do this in 3D?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It is easy to see front end amplification, shaping and discrimination occurring separately on each tier for each silicon strip detector (long and short).</a:t>
            </a:r>
          </a:p>
          <a:p>
            <a:r>
              <a:rPr lang="en-US" sz="1800" dirty="0" smtClean="0"/>
              <a:t>Readout on each tier becomes superfluous.</a:t>
            </a:r>
          </a:p>
          <a:p>
            <a:r>
              <a:rPr lang="en-US" sz="1800" dirty="0" smtClean="0"/>
              <a:t>In fact, through the bond interface, we can communicate and generate the coincidences directly.</a:t>
            </a:r>
          </a:p>
          <a:p>
            <a:r>
              <a:rPr lang="en-US" sz="1800" dirty="0" smtClean="0"/>
              <a:t>Unfortunately, even with bump bonding this will not hold the sensors the requisite 1mm apart.</a:t>
            </a:r>
          </a:p>
          <a:p>
            <a:r>
              <a:rPr lang="en-US" sz="1800" dirty="0" smtClean="0"/>
              <a:t>We need an </a:t>
            </a:r>
            <a:r>
              <a:rPr lang="en-US" sz="1800" u="sng" dirty="0" smtClean="0"/>
              <a:t>interposer</a:t>
            </a:r>
            <a:r>
              <a:rPr lang="en-US" sz="1800" dirty="0" smtClean="0"/>
              <a:t>.  </a:t>
            </a:r>
            <a:endParaRPr lang="en-US" sz="1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90608"/>
          <a:ext cx="4038600" cy="3440346"/>
        </p:xfrm>
        <a:graphic>
          <a:graphicData uri="http://schemas.openxmlformats.org/presentationml/2006/ole">
            <p:oleObj spid="_x0000_s1026" name="Drawing" r:id="rId4" imgW="4126320" imgH="3514320" progId="Canvas.Drawing.X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2209800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Strip ASD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295900" y="2628900"/>
            <a:ext cx="381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426720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Short Strip ASD,</a:t>
            </a:r>
          </a:p>
          <a:p>
            <a:pPr algn="ctr"/>
            <a:r>
              <a:rPr lang="en-US" dirty="0" smtClean="0"/>
              <a:t>data processing,</a:t>
            </a:r>
          </a:p>
          <a:p>
            <a:pPr algn="ctr"/>
            <a:r>
              <a:rPr lang="en-US" dirty="0" smtClean="0"/>
              <a:t>and readout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410200" y="39624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Brainstorming:</a:t>
            </a:r>
            <a:br>
              <a:rPr lang="en-US" dirty="0" smtClean="0"/>
            </a:br>
            <a:r>
              <a:rPr lang="en-US" sz="3200" dirty="0" smtClean="0"/>
              <a:t>Adding the Interposer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057400" cy="4830763"/>
          </a:xfrm>
        </p:spPr>
        <p:txBody>
          <a:bodyPr/>
          <a:lstStyle/>
          <a:p>
            <a:r>
              <a:rPr lang="en-US" sz="1400" dirty="0" smtClean="0"/>
              <a:t>Clearly, this means that </a:t>
            </a:r>
            <a:r>
              <a:rPr lang="en-US" sz="1400" b="1" u="sng" dirty="0" smtClean="0"/>
              <a:t>both</a:t>
            </a:r>
            <a:r>
              <a:rPr lang="en-US" sz="1400" dirty="0" smtClean="0"/>
              <a:t> tiers must be thinned</a:t>
            </a:r>
            <a:endParaRPr lang="en-US" sz="1400" u="sng" dirty="0" smtClean="0"/>
          </a:p>
          <a:p>
            <a:r>
              <a:rPr lang="en-US" sz="1400" dirty="0" smtClean="0"/>
              <a:t>Logic suggests that the short strips be connected directly to the 3D stack by DBI, simply because its 50um bond pitch is fairly stringent.</a:t>
            </a:r>
          </a:p>
          <a:p>
            <a:r>
              <a:rPr lang="en-US" sz="1400" dirty="0" smtClean="0"/>
              <a:t>This means that the long strips will be on the far side of the interposer connected by bump bonds.</a:t>
            </a:r>
            <a:endParaRPr lang="en-US" sz="1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602378" y="1295400"/>
          <a:ext cx="6084422" cy="4876800"/>
        </p:xfrm>
        <a:graphic>
          <a:graphicData uri="http://schemas.openxmlformats.org/presentationml/2006/ole">
            <p:oleObj spid="_x0000_s2050" name="Drawing" r:id="rId4" imgW="8343000" imgH="6687000" progId="Canvas.Drawing.X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0574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Logically, then, this is straightforward. For every strip set… </a:t>
            </a:r>
          </a:p>
          <a:p>
            <a:pPr marL="0" indent="0"/>
            <a:r>
              <a:rPr lang="en-US" sz="1600" dirty="0" smtClean="0"/>
              <a:t> </a:t>
            </a:r>
            <a:r>
              <a:rPr lang="en-US" sz="1400" dirty="0" smtClean="0"/>
              <a:t>One ASD sits in the top tier controlling the long strip.  The output of its discriminator goes through the bond interface to the bottom tier.</a:t>
            </a:r>
          </a:p>
          <a:p>
            <a:pPr marL="0" indent="0"/>
            <a:r>
              <a:rPr lang="en-US" sz="1400" dirty="0" smtClean="0"/>
              <a:t> Five ASDs sit on the bottom tier, each controlling one of the short strips. </a:t>
            </a:r>
          </a:p>
          <a:p>
            <a:pPr marL="0" indent="0"/>
            <a:r>
              <a:rPr lang="en-US" sz="1400" dirty="0" smtClean="0"/>
              <a:t> Each discriminator output is latched for later output.</a:t>
            </a:r>
          </a:p>
          <a:p>
            <a:pPr marL="0" indent="0"/>
            <a:r>
              <a:rPr lang="en-US" sz="1400" dirty="0" smtClean="0"/>
              <a:t>The five short strip outputs are </a:t>
            </a:r>
            <a:r>
              <a:rPr lang="en-US" sz="1400" dirty="0" err="1" smtClean="0"/>
              <a:t>ORed</a:t>
            </a:r>
            <a:r>
              <a:rPr lang="en-US" sz="1400" dirty="0" smtClean="0"/>
              <a:t> together making one “bottom tier hit” signal. </a:t>
            </a:r>
            <a:endParaRPr lang="en-US" sz="1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586044" y="1295400"/>
          <a:ext cx="6253156" cy="4800600"/>
        </p:xfrm>
        <a:graphic>
          <a:graphicData uri="http://schemas.openxmlformats.org/presentationml/2006/ole">
            <p:oleObj spid="_x0000_s3074" name="Drawing" r:id="rId4" imgW="9144000" imgH="7020000" progId="Canvas.Drawing.X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E918-3CE3-47FE-B3D0-48BD00C41F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Consortium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492</TotalTime>
  <Words>1512</Words>
  <Application>Microsoft Office PowerPoint</Application>
  <PresentationFormat>On-screen Show (4:3)</PresentationFormat>
  <Paragraphs>275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Sample presentation slides</vt:lpstr>
      <vt:lpstr>Drawing</vt:lpstr>
      <vt:lpstr>VICTR</vt:lpstr>
      <vt:lpstr>Outline</vt:lpstr>
      <vt:lpstr> VICTR’s Motivation is Increasing Luminosity</vt:lpstr>
      <vt:lpstr>Double-Stack Concept</vt:lpstr>
      <vt:lpstr>2 Sensors: Short and Long Strips</vt:lpstr>
      <vt:lpstr>Coincident Hits and Stub Formation</vt:lpstr>
      <vt:lpstr>Brainstorming: How might we do this in 3D?</vt:lpstr>
      <vt:lpstr>Brainstorming: Adding the Interposer</vt:lpstr>
      <vt:lpstr>Logic Diagram</vt:lpstr>
      <vt:lpstr>Logic Diagram</vt:lpstr>
      <vt:lpstr>More on the Logic Diagram</vt:lpstr>
      <vt:lpstr>Single Bit Output Stream</vt:lpstr>
      <vt:lpstr>Operating Modes</vt:lpstr>
      <vt:lpstr>Consortium Cooperation</vt:lpstr>
      <vt:lpstr>Consortium Cooperation</vt:lpstr>
      <vt:lpstr>Final Layouts: Bump Bonding and DBI</vt:lpstr>
      <vt:lpstr>Final Layouts</vt:lpstr>
      <vt:lpstr>How will we build this?</vt:lpstr>
      <vt:lpstr>How will we build this?</vt:lpstr>
      <vt:lpstr>Net Result</vt:lpstr>
      <vt:lpstr>Summary</vt:lpstr>
      <vt:lpstr>Background Slides</vt:lpstr>
      <vt:lpstr>The Daisy Chain(s)</vt:lpstr>
      <vt:lpstr>Pad Structure</vt:lpstr>
      <vt:lpstr>Pad Structure</vt:lpstr>
      <vt:lpstr>Phi (Long Strip) Tier</vt:lpstr>
      <vt:lpstr>Z (Short Strip) Tier</vt:lpstr>
      <vt:lpstr>VICTR Motivation</vt:lpstr>
      <vt:lpstr>Single Strip Readout Architecture</vt:lpstr>
      <vt:lpstr>4 Serial Outputs</vt:lpstr>
    </vt:vector>
  </TitlesOfParts>
  <Manager/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VICTR</dc:title>
  <dc:subject/>
  <dc:creator>James R. Hoff</dc:creator>
  <cp:keywords/>
  <dc:description/>
  <cp:lastModifiedBy>jimhoff</cp:lastModifiedBy>
  <cp:revision>77</cp:revision>
  <dcterms:created xsi:type="dcterms:W3CDTF">2010-03-08T21:58:29Z</dcterms:created>
  <dcterms:modified xsi:type="dcterms:W3CDTF">2010-03-18T08:00:50Z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TC011367951033</vt:lpwstr>
  </property>
</Properties>
</file>