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76" r:id="rId2"/>
    <p:sldId id="301" r:id="rId3"/>
    <p:sldId id="303" r:id="rId4"/>
    <p:sldId id="304" r:id="rId5"/>
    <p:sldId id="30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17"/>
  </p:normalViewPr>
  <p:slideViewPr>
    <p:cSldViewPr snapToGrid="0">
      <p:cViewPr varScale="1">
        <p:scale>
          <a:sx n="88" d="100"/>
          <a:sy n="88" d="100"/>
        </p:scale>
        <p:origin x="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267FF-798C-124A-867C-32AE9EDC27DF}" type="datetimeFigureOut">
              <a:rPr lang="en-US" smtClean="0"/>
              <a:t>8/22/25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71305-B1CF-0245-9534-C855E96CB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63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25998-6083-48A1-7EA3-5F780C3C8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872A1B-7440-6E6B-D2C1-FA552C51C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5A656-4ECB-D502-3824-1108F8FA3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99834-12E8-E148-ACAA-BA9518A907BE}" type="datetime1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4E49A-284D-80E9-EB28-C857A18F8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DE5B7-8732-5B7E-F9D2-EF49B8BEB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3F754731-AD8C-0648-BB6B-214E7070FC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1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452A8-C8F0-D955-F222-00CF5774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B20BD5-4EF3-55B1-0319-5B0504E33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DDB06-CE06-8907-0C3C-4334A307E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0BAA-05F5-A34F-B876-4D655B085D08}" type="datetime1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C0C5D-1AD7-EC69-1515-2F2C5793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B0538-92B3-28FD-4C3C-9E2EA7592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4731-AD8C-0648-BB6B-214E7070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76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AB8B35-D1D3-060B-9BE9-9F38E6077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D1814-A6D9-AA1D-5A08-F6C8B2DD6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37576-FC43-F874-3D69-FECA6DF98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25C6-8D54-FC43-A7CF-39CC5B57F71C}" type="datetime1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A70F1-BD6A-9C2E-2A71-F5D1538F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DEA26-FEB8-44C2-E424-ECC1E34FC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4731-AD8C-0648-BB6B-214E7070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3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4A5A6-1AEC-81F8-B9A5-1C773D6DF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BF37E-7156-3FDD-54CC-CCEE6D332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9CB28-88B6-3108-8852-F1B0BE5A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32ED-D044-2944-B5BA-CFBCB1298A44}" type="datetime1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F21F0-D5DD-7072-D40D-7766D2940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20A4E-BEBF-F361-CA43-DD822335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4731-AD8C-0648-BB6B-214E7070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6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087A7-8D7E-27D6-9FC6-7BFC21FFA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CD37D-C2BC-85D2-026E-E5DDD8CDA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86000-8469-0DE5-2980-3CE9F2A14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BE81-AFDE-2340-A2AE-48CE072DDE23}" type="datetime1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E9D5B-C8C9-4027-B825-2E5FB4A0D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0DBD4-88ED-D70A-E47F-774343926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4731-AD8C-0648-BB6B-214E7070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0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285B6-23A9-027F-4655-43D24B8C3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FEA25-BE49-5F24-375A-FDC381888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14B4AC-C413-A0E6-8EC2-F49870574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681689-1ADB-FAC6-DC51-E563DD42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DCF1-87AE-F743-A256-7582347BDD68}" type="datetime1">
              <a:rPr lang="en-US" smtClean="0"/>
              <a:t>8/22/25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8FAD2A-F39D-8682-DC67-5F1CEDD9D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D1E20-6DEF-F586-B5C6-8D569FAD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4731-AD8C-0648-BB6B-214E7070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3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3F183-2C52-8FB1-A0B9-C997B7406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7C859-3E41-954A-6830-5FC80B695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07D72-5019-B5A8-6851-409FD3326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43E6D2-1B17-5D0A-2F43-4EDA11132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0B1B42-07F3-1BBE-8CD9-14D0A8BE78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FB47F5-3FC7-AC23-0743-BFBB61BC2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BDE5-2D90-2A49-9F76-4650A1A2B0AD}" type="datetime1">
              <a:rPr lang="en-US" smtClean="0"/>
              <a:t>8/22/25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64D847-936D-6311-8B35-AE1B96088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66FD70-537D-132C-815E-961FE7F3F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4731-AD8C-0648-BB6B-214E7070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0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860D2-A631-A2BC-4F81-999D272B0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AF494B-5E43-412B-2B44-7DB96BC40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84F5-9412-824B-821B-27E73F2CDD6D}" type="datetime1">
              <a:rPr lang="en-US" smtClean="0"/>
              <a:t>8/22/25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E563F3-8D99-D159-68A5-1A2CA240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D14DDA-2B06-7382-C46D-C6B3204A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4731-AD8C-0648-BB6B-214E7070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5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F5852F-7FB6-90B8-5B68-8E16E4552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820C-6B3F-9D4C-8935-561F826E1E38}" type="datetime1">
              <a:rPr lang="en-US" smtClean="0"/>
              <a:t>8/22/25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12F67-20A9-6867-4100-4A0E410F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A381B-20D2-976C-3D69-8A6056863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4731-AD8C-0648-BB6B-214E7070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6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53B29-2643-5F71-A1DD-FB2921BE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C571D-097F-5547-A2D8-50E5D7E39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97BE7-5697-F613-A5D7-FD44456D7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6C8B2-B510-36C2-BE9C-1D565C671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DDF6-E871-3841-B2EC-9E657FF0A9C3}" type="datetime1">
              <a:rPr lang="en-US" smtClean="0"/>
              <a:t>8/22/25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1B60B-98DF-521D-AD12-DD0E5468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AB6FE-7281-A4FE-EAC7-7A986CF2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4731-AD8C-0648-BB6B-214E7070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5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FE206-E4BD-5D39-B512-7CB426D39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2D3CB2-4484-F67D-E165-E6A3C8959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2FEC30-A89D-D937-76ED-7C1745B70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C45339-777C-B011-1816-02638C61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0AE5-6BFD-AB47-A919-55C7BA8FA57C}" type="datetime1">
              <a:rPr lang="en-US" smtClean="0"/>
              <a:t>8/22/25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6A47DE-88AC-14A2-CEC7-85A1EB58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Nguyen Minh Truong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21893-B1D3-195F-5617-9548DF0F7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54731-AD8C-0648-BB6B-214E7070F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3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15966A-F124-89FD-213D-A4E6D84E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CB735-64B7-290D-496D-66958F789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0FD1A-4D7B-0347-5F92-13A9D3C3E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135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DB513918-CB46-C74B-82CA-EDEF406C3E14}" type="datetime1">
              <a:rPr lang="en-US" smtClean="0"/>
              <a:pPr/>
              <a:t>8/22/25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81618-61C6-52A0-5694-82444C727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135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Nguyen Minh Truong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6C8E7-E080-29DC-D4DF-6FEFD770A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48784" y="65135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C30640DC-043C-4A4C-8762-E0DD3326A6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3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dx.doi.org/10.1117/12.255128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16" y="1293756"/>
            <a:ext cx="12023771" cy="1655762"/>
          </a:xfrm>
        </p:spPr>
        <p:txBody>
          <a:bodyPr>
            <a:noAutofit/>
          </a:bodyPr>
          <a:lstStyle/>
          <a:p>
            <a:r>
              <a:rPr lang="en-US" sz="4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Brief Idea for New Method To Collect Data From Detector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08482"/>
            <a:ext cx="9144000" cy="16557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Nguyen Minh Truong, FPT University</a:t>
            </a:r>
          </a:p>
          <a:p>
            <a:r>
              <a:rPr lang="en-US" dirty="0"/>
              <a:t>on behalf of </a:t>
            </a:r>
            <a:r>
              <a:rPr lang="en-U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COMET collaboration </a:t>
            </a:r>
          </a:p>
          <a:p>
            <a:endParaRPr lang="en-US" dirty="0"/>
          </a:p>
          <a:p>
            <a:endParaRPr lang="en-US" sz="1800" dirty="0"/>
          </a:p>
          <a:p>
            <a:r>
              <a:rPr lang="en-US" sz="2100" dirty="0"/>
              <a:t>Viet Nam Flavor Physics, Aug. 17</a:t>
            </a:r>
            <a:r>
              <a:rPr lang="en-US" sz="2100" baseline="30000" dirty="0"/>
              <a:t>th</a:t>
            </a:r>
            <a:r>
              <a:rPr lang="en-US" sz="2100" dirty="0"/>
              <a:t> - 23</a:t>
            </a:r>
            <a:r>
              <a:rPr lang="en-US" sz="2100" baseline="30000" dirty="0"/>
              <a:t>th</a:t>
            </a:r>
            <a:r>
              <a:rPr lang="en-US" sz="2100" dirty="0"/>
              <a:t>  2025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6A1C9010-B5F3-0A72-9400-C4D12D4F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F754731-AD8C-0648-BB6B-214E7070FC68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0A226F-D592-D944-8862-806EE0A7D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992"/>
            <a:ext cx="1524000" cy="1524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38BC00-311F-A2D1-7EBD-38C21CFEE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9817" y="26457"/>
            <a:ext cx="2602183" cy="101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38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0463" y="290285"/>
            <a:ext cx="4751073" cy="772375"/>
          </a:xfrm>
        </p:spPr>
        <p:txBody>
          <a:bodyPr>
            <a:noAutofit/>
          </a:bodyPr>
          <a:lstStyle/>
          <a:p>
            <a:r>
              <a:rPr lang="en-US" sz="4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Normal Method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6A1C9010-B5F3-0A72-9400-C4D12D4F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F754731-AD8C-0648-BB6B-214E7070FC6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187CEA-F13A-593C-2A95-B18A27CFC5FE}"/>
              </a:ext>
            </a:extLst>
          </p:cNvPr>
          <p:cNvSpPr/>
          <p:nvPr/>
        </p:nvSpPr>
        <p:spPr>
          <a:xfrm>
            <a:off x="203200" y="1839545"/>
            <a:ext cx="1654629" cy="74022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4EB0D5-941D-8331-4E61-FD54A3F49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772" y="1434595"/>
            <a:ext cx="3788228" cy="1515291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51DA017-8A4D-B830-3645-0CC6996317D1}"/>
              </a:ext>
            </a:extLst>
          </p:cNvPr>
          <p:cNvCxnSpPr>
            <a:stCxn id="5" idx="3"/>
          </p:cNvCxnSpPr>
          <p:nvPr/>
        </p:nvCxnSpPr>
        <p:spPr>
          <a:xfrm>
            <a:off x="1857829" y="2209659"/>
            <a:ext cx="44994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E7C98-A717-EB50-E446-C1D41F6870F9}"/>
              </a:ext>
            </a:extLst>
          </p:cNvPr>
          <p:cNvSpPr/>
          <p:nvPr/>
        </p:nvSpPr>
        <p:spPr>
          <a:xfrm>
            <a:off x="8269765" y="1741784"/>
            <a:ext cx="1828800" cy="11103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Digitizer FPGA </a:t>
            </a:r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7EE57E4E-C2EA-7F48-1512-78F272881ACF}"/>
              </a:ext>
            </a:extLst>
          </p:cNvPr>
          <p:cNvSpPr/>
          <p:nvPr/>
        </p:nvSpPr>
        <p:spPr>
          <a:xfrm rot="5400000">
            <a:off x="6379239" y="1803471"/>
            <a:ext cx="565634" cy="98697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8FB74A6-539F-5951-EEE3-029917870639}"/>
              </a:ext>
            </a:extLst>
          </p:cNvPr>
          <p:cNvCxnSpPr/>
          <p:nvPr/>
        </p:nvCxnSpPr>
        <p:spPr>
          <a:xfrm>
            <a:off x="5718627" y="2296955"/>
            <a:ext cx="44994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A17B601-538D-84F6-DC8A-A59506C1C9E2}"/>
              </a:ext>
            </a:extLst>
          </p:cNvPr>
          <p:cNvCxnSpPr/>
          <p:nvPr/>
        </p:nvCxnSpPr>
        <p:spPr>
          <a:xfrm>
            <a:off x="7449424" y="2296954"/>
            <a:ext cx="44994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5DB6EDD2-0E91-962B-9ED5-08ADA80CB01C}"/>
              </a:ext>
            </a:extLst>
          </p:cNvPr>
          <p:cNvSpPr/>
          <p:nvPr/>
        </p:nvSpPr>
        <p:spPr>
          <a:xfrm>
            <a:off x="3541487" y="4632986"/>
            <a:ext cx="812800" cy="480056"/>
          </a:xfrm>
          <a:custGeom>
            <a:avLst/>
            <a:gdLst>
              <a:gd name="connsiteX0" fmla="*/ 0 w 1088571"/>
              <a:gd name="connsiteY0" fmla="*/ 9275 h 619025"/>
              <a:gd name="connsiteX1" fmla="*/ 101600 w 1088571"/>
              <a:gd name="connsiteY1" fmla="*/ 618875 h 619025"/>
              <a:gd name="connsiteX2" fmla="*/ 406400 w 1088571"/>
              <a:gd name="connsiteY2" fmla="*/ 67332 h 619025"/>
              <a:gd name="connsiteX3" fmla="*/ 1088571 w 1088571"/>
              <a:gd name="connsiteY3" fmla="*/ 9275 h 619025"/>
              <a:gd name="connsiteX4" fmla="*/ 1088571 w 1088571"/>
              <a:gd name="connsiteY4" fmla="*/ 9275 h 61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8571" h="619025">
                <a:moveTo>
                  <a:pt x="0" y="9275"/>
                </a:moveTo>
                <a:cubicBezTo>
                  <a:pt x="16933" y="309237"/>
                  <a:pt x="33867" y="609199"/>
                  <a:pt x="101600" y="618875"/>
                </a:cubicBezTo>
                <a:cubicBezTo>
                  <a:pt x="169333" y="628551"/>
                  <a:pt x="241905" y="168932"/>
                  <a:pt x="406400" y="67332"/>
                </a:cubicBezTo>
                <a:cubicBezTo>
                  <a:pt x="570895" y="-34268"/>
                  <a:pt x="1088571" y="9275"/>
                  <a:pt x="1088571" y="9275"/>
                </a:cubicBezTo>
                <a:lnTo>
                  <a:pt x="1088571" y="9275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0D18DECE-D87A-9549-B69B-E69B83167F5E}"/>
              </a:ext>
            </a:extLst>
          </p:cNvPr>
          <p:cNvSpPr/>
          <p:nvPr/>
        </p:nvSpPr>
        <p:spPr>
          <a:xfrm>
            <a:off x="6179424" y="4645032"/>
            <a:ext cx="1494972" cy="956406"/>
          </a:xfrm>
          <a:custGeom>
            <a:avLst/>
            <a:gdLst>
              <a:gd name="connsiteX0" fmla="*/ 0 w 1088571"/>
              <a:gd name="connsiteY0" fmla="*/ 9275 h 619025"/>
              <a:gd name="connsiteX1" fmla="*/ 101600 w 1088571"/>
              <a:gd name="connsiteY1" fmla="*/ 618875 h 619025"/>
              <a:gd name="connsiteX2" fmla="*/ 406400 w 1088571"/>
              <a:gd name="connsiteY2" fmla="*/ 67332 h 619025"/>
              <a:gd name="connsiteX3" fmla="*/ 1088571 w 1088571"/>
              <a:gd name="connsiteY3" fmla="*/ 9275 h 619025"/>
              <a:gd name="connsiteX4" fmla="*/ 1088571 w 1088571"/>
              <a:gd name="connsiteY4" fmla="*/ 9275 h 61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8571" h="619025">
                <a:moveTo>
                  <a:pt x="0" y="9275"/>
                </a:moveTo>
                <a:cubicBezTo>
                  <a:pt x="16933" y="309237"/>
                  <a:pt x="33867" y="609199"/>
                  <a:pt x="101600" y="618875"/>
                </a:cubicBezTo>
                <a:cubicBezTo>
                  <a:pt x="169333" y="628551"/>
                  <a:pt x="241905" y="168932"/>
                  <a:pt x="406400" y="67332"/>
                </a:cubicBezTo>
                <a:cubicBezTo>
                  <a:pt x="570895" y="-34268"/>
                  <a:pt x="1088571" y="9275"/>
                  <a:pt x="1088571" y="9275"/>
                </a:cubicBezTo>
                <a:lnTo>
                  <a:pt x="1088571" y="9275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D84DFDD6-3576-83E6-20F7-1953969F838F}"/>
              </a:ext>
            </a:extLst>
          </p:cNvPr>
          <p:cNvSpPr/>
          <p:nvPr/>
        </p:nvSpPr>
        <p:spPr>
          <a:xfrm>
            <a:off x="8579263" y="4672814"/>
            <a:ext cx="1494972" cy="956406"/>
          </a:xfrm>
          <a:custGeom>
            <a:avLst/>
            <a:gdLst>
              <a:gd name="connsiteX0" fmla="*/ 0 w 1088571"/>
              <a:gd name="connsiteY0" fmla="*/ 9275 h 619025"/>
              <a:gd name="connsiteX1" fmla="*/ 101600 w 1088571"/>
              <a:gd name="connsiteY1" fmla="*/ 618875 h 619025"/>
              <a:gd name="connsiteX2" fmla="*/ 406400 w 1088571"/>
              <a:gd name="connsiteY2" fmla="*/ 67332 h 619025"/>
              <a:gd name="connsiteX3" fmla="*/ 1088571 w 1088571"/>
              <a:gd name="connsiteY3" fmla="*/ 9275 h 619025"/>
              <a:gd name="connsiteX4" fmla="*/ 1088571 w 1088571"/>
              <a:gd name="connsiteY4" fmla="*/ 9275 h 61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8571" h="619025">
                <a:moveTo>
                  <a:pt x="0" y="9275"/>
                </a:moveTo>
                <a:cubicBezTo>
                  <a:pt x="16933" y="309237"/>
                  <a:pt x="33867" y="609199"/>
                  <a:pt x="101600" y="618875"/>
                </a:cubicBezTo>
                <a:cubicBezTo>
                  <a:pt x="169333" y="628551"/>
                  <a:pt x="241905" y="168932"/>
                  <a:pt x="406400" y="67332"/>
                </a:cubicBezTo>
                <a:cubicBezTo>
                  <a:pt x="570895" y="-34268"/>
                  <a:pt x="1088571" y="9275"/>
                  <a:pt x="1088571" y="9275"/>
                </a:cubicBezTo>
                <a:lnTo>
                  <a:pt x="1088571" y="9275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76FB0B3-0906-66A6-4A2C-C90F62F1A721}"/>
              </a:ext>
            </a:extLst>
          </p:cNvPr>
          <p:cNvSpPr/>
          <p:nvPr/>
        </p:nvSpPr>
        <p:spPr>
          <a:xfrm>
            <a:off x="8556403" y="474432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53C6DB2-D46F-F5DC-E514-4EB6B40D7AF7}"/>
              </a:ext>
            </a:extLst>
          </p:cNvPr>
          <p:cNvSpPr/>
          <p:nvPr/>
        </p:nvSpPr>
        <p:spPr>
          <a:xfrm>
            <a:off x="8592074" y="518677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FABDDD8-6A4F-0709-1384-408901989DAA}"/>
              </a:ext>
            </a:extLst>
          </p:cNvPr>
          <p:cNvSpPr/>
          <p:nvPr/>
        </p:nvSpPr>
        <p:spPr>
          <a:xfrm>
            <a:off x="8699258" y="559540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E7236A0-2629-C564-F49A-5D6D129BE533}"/>
              </a:ext>
            </a:extLst>
          </p:cNvPr>
          <p:cNvSpPr/>
          <p:nvPr/>
        </p:nvSpPr>
        <p:spPr>
          <a:xfrm>
            <a:off x="8831562" y="531572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EA963D2-66C5-52EA-2445-9401B86629FF}"/>
              </a:ext>
            </a:extLst>
          </p:cNvPr>
          <p:cNvSpPr/>
          <p:nvPr/>
        </p:nvSpPr>
        <p:spPr>
          <a:xfrm>
            <a:off x="8928697" y="505112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5F5363A-F837-71F1-B001-1798B68F6705}"/>
              </a:ext>
            </a:extLst>
          </p:cNvPr>
          <p:cNvSpPr/>
          <p:nvPr/>
        </p:nvSpPr>
        <p:spPr>
          <a:xfrm>
            <a:off x="9061001" y="481163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22A5202-9EBA-BBF0-0804-979D013F07EC}"/>
              </a:ext>
            </a:extLst>
          </p:cNvPr>
          <p:cNvSpPr/>
          <p:nvPr/>
        </p:nvSpPr>
        <p:spPr>
          <a:xfrm>
            <a:off x="9298811" y="468770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53B1A43-F263-BF11-04B7-05BD67E015AC}"/>
              </a:ext>
            </a:extLst>
          </p:cNvPr>
          <p:cNvSpPr/>
          <p:nvPr/>
        </p:nvSpPr>
        <p:spPr>
          <a:xfrm>
            <a:off x="9617010" y="464918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B915F0B-B930-7936-B227-C0C34FC52378}"/>
              </a:ext>
            </a:extLst>
          </p:cNvPr>
          <p:cNvSpPr/>
          <p:nvPr/>
        </p:nvSpPr>
        <p:spPr>
          <a:xfrm>
            <a:off x="9940234" y="466091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BCE8D82-24D8-8D7E-6D8E-C87A2C297964}"/>
              </a:ext>
            </a:extLst>
          </p:cNvPr>
          <p:cNvCxnSpPr>
            <a:cxnSpLocks/>
          </p:cNvCxnSpPr>
          <p:nvPr/>
        </p:nvCxnSpPr>
        <p:spPr>
          <a:xfrm>
            <a:off x="3277778" y="4632986"/>
            <a:ext cx="143379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5D26D9B-1A26-140E-C30B-CA71B455FA21}"/>
              </a:ext>
            </a:extLst>
          </p:cNvPr>
          <p:cNvCxnSpPr>
            <a:cxnSpLocks/>
          </p:cNvCxnSpPr>
          <p:nvPr/>
        </p:nvCxnSpPr>
        <p:spPr>
          <a:xfrm>
            <a:off x="3356212" y="4527354"/>
            <a:ext cx="0" cy="11602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801BCDF-D1E9-045D-1405-0EBBC8CC926A}"/>
              </a:ext>
            </a:extLst>
          </p:cNvPr>
          <p:cNvSpPr txBox="1"/>
          <p:nvPr/>
        </p:nvSpPr>
        <p:spPr>
          <a:xfrm>
            <a:off x="4262757" y="4626001"/>
            <a:ext cx="716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time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35F820-402D-A7DD-35C0-C2B98CEBDC63}"/>
              </a:ext>
            </a:extLst>
          </p:cNvPr>
          <p:cNvSpPr txBox="1"/>
          <p:nvPr/>
        </p:nvSpPr>
        <p:spPr>
          <a:xfrm>
            <a:off x="3018671" y="5289514"/>
            <a:ext cx="453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</a:t>
            </a:r>
            <a:endParaRPr lang="en-US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566EFCB-4D47-E992-5A28-5B12DB946C08}"/>
              </a:ext>
            </a:extLst>
          </p:cNvPr>
          <p:cNvCxnSpPr>
            <a:cxnSpLocks/>
          </p:cNvCxnSpPr>
          <p:nvPr/>
        </p:nvCxnSpPr>
        <p:spPr>
          <a:xfrm>
            <a:off x="5923211" y="4645032"/>
            <a:ext cx="195804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F016AB4-BD9A-8407-1450-436AFFDFF7BC}"/>
              </a:ext>
            </a:extLst>
          </p:cNvPr>
          <p:cNvCxnSpPr>
            <a:cxnSpLocks/>
          </p:cNvCxnSpPr>
          <p:nvPr/>
        </p:nvCxnSpPr>
        <p:spPr>
          <a:xfrm>
            <a:off x="6001645" y="4539400"/>
            <a:ext cx="0" cy="11602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C138AA1-E5BE-DCC4-B2D5-087CCA1E4104}"/>
              </a:ext>
            </a:extLst>
          </p:cNvPr>
          <p:cNvSpPr txBox="1"/>
          <p:nvPr/>
        </p:nvSpPr>
        <p:spPr>
          <a:xfrm>
            <a:off x="7370738" y="4677632"/>
            <a:ext cx="716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time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CBACE5-EFE0-A180-6850-F7E39D9B0721}"/>
              </a:ext>
            </a:extLst>
          </p:cNvPr>
          <p:cNvSpPr txBox="1"/>
          <p:nvPr/>
        </p:nvSpPr>
        <p:spPr>
          <a:xfrm>
            <a:off x="5664104" y="5301560"/>
            <a:ext cx="453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</a:t>
            </a:r>
            <a:endParaRPr lang="en-US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82A7544-1C86-FD1A-0798-44429F1A7655}"/>
              </a:ext>
            </a:extLst>
          </p:cNvPr>
          <p:cNvCxnSpPr>
            <a:cxnSpLocks/>
          </p:cNvCxnSpPr>
          <p:nvPr/>
        </p:nvCxnSpPr>
        <p:spPr>
          <a:xfrm>
            <a:off x="8403385" y="4658985"/>
            <a:ext cx="195804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E313B2B-07F0-A8F8-28CA-8A29B122E25D}"/>
              </a:ext>
            </a:extLst>
          </p:cNvPr>
          <p:cNvCxnSpPr>
            <a:cxnSpLocks/>
          </p:cNvCxnSpPr>
          <p:nvPr/>
        </p:nvCxnSpPr>
        <p:spPr>
          <a:xfrm>
            <a:off x="8481819" y="4553353"/>
            <a:ext cx="0" cy="11602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95D1BA7-E768-F07A-63ED-AFE42AD207D6}"/>
              </a:ext>
            </a:extLst>
          </p:cNvPr>
          <p:cNvSpPr txBox="1"/>
          <p:nvPr/>
        </p:nvSpPr>
        <p:spPr>
          <a:xfrm>
            <a:off x="8144278" y="5315513"/>
            <a:ext cx="453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341B00D-B5CE-4169-07B6-E73A7BB6CCAC}"/>
              </a:ext>
            </a:extLst>
          </p:cNvPr>
          <p:cNvSpPr txBox="1"/>
          <p:nvPr/>
        </p:nvSpPr>
        <p:spPr>
          <a:xfrm>
            <a:off x="9907362" y="4677632"/>
            <a:ext cx="716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time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E2693A-C9BB-9C00-4B44-094C4C719C11}"/>
              </a:ext>
            </a:extLst>
          </p:cNvPr>
          <p:cNvSpPr txBox="1"/>
          <p:nvPr/>
        </p:nvSpPr>
        <p:spPr>
          <a:xfrm>
            <a:off x="-3501" y="2849577"/>
            <a:ext cx="2595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Detector: Scintillator, </a:t>
            </a:r>
            <a:r>
              <a:rPr lang="en-US" dirty="0" err="1">
                <a:solidFill>
                  <a:schemeClr val="tx1"/>
                </a:solidFill>
              </a:rPr>
              <a:t>etc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C8D2485-EBF0-F133-C1E2-9C046BF26895}"/>
              </a:ext>
            </a:extLst>
          </p:cNvPr>
          <p:cNvCxnSpPr/>
          <p:nvPr/>
        </p:nvCxnSpPr>
        <p:spPr>
          <a:xfrm>
            <a:off x="420914" y="1291771"/>
            <a:ext cx="885372" cy="251024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FFDFB69-6E87-120B-0B97-9F3045064B2E}"/>
              </a:ext>
            </a:extLst>
          </p:cNvPr>
          <p:cNvCxnSpPr>
            <a:cxnSpLocks/>
          </p:cNvCxnSpPr>
          <p:nvPr/>
        </p:nvCxnSpPr>
        <p:spPr>
          <a:xfrm>
            <a:off x="725214" y="2192240"/>
            <a:ext cx="762217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8C8232E-B892-DFFE-2390-CC92FA55DF9E}"/>
              </a:ext>
            </a:extLst>
          </p:cNvPr>
          <p:cNvSpPr txBox="1"/>
          <p:nvPr/>
        </p:nvSpPr>
        <p:spPr>
          <a:xfrm>
            <a:off x="1193524" y="1822908"/>
            <a:ext cx="418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𝛾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4004921-7752-A526-C0AF-86F4B13F15CF}"/>
              </a:ext>
            </a:extLst>
          </p:cNvPr>
          <p:cNvSpPr txBox="1"/>
          <p:nvPr/>
        </p:nvSpPr>
        <p:spPr>
          <a:xfrm>
            <a:off x="1298625" y="3457272"/>
            <a:ext cx="15076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𝛾, e, 𝜇, p, </a:t>
            </a:r>
            <a:r>
              <a:rPr lang="en-US" dirty="0" err="1">
                <a:solidFill>
                  <a:schemeClr val="tx1"/>
                </a:solidFill>
              </a:rPr>
              <a:t>etc</a:t>
            </a:r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BF45F06-8934-D444-A7DE-9FEF85F5363B}"/>
              </a:ext>
            </a:extLst>
          </p:cNvPr>
          <p:cNvSpPr txBox="1"/>
          <p:nvPr/>
        </p:nvSpPr>
        <p:spPr>
          <a:xfrm>
            <a:off x="3018671" y="3118599"/>
            <a:ext cx="22500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PMT, </a:t>
            </a:r>
            <a:r>
              <a:rPr lang="en-US" dirty="0" err="1">
                <a:solidFill>
                  <a:schemeClr val="tx1"/>
                </a:solidFill>
              </a:rPr>
              <a:t>SiPM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etc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EB0DC28B-8F6F-DDA7-2B5C-4974310A89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3559" y="3035442"/>
            <a:ext cx="1376225" cy="13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65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0463" y="290285"/>
            <a:ext cx="5942266" cy="772375"/>
          </a:xfrm>
        </p:spPr>
        <p:txBody>
          <a:bodyPr>
            <a:noAutofit/>
          </a:bodyPr>
          <a:lstStyle/>
          <a:p>
            <a:r>
              <a:rPr lang="en-US" sz="4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 Normal Method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6A1C9010-B5F3-0A72-9400-C4D12D4F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F754731-AD8C-0648-BB6B-214E7070FC68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E7C98-A717-EB50-E446-C1D41F6870F9}"/>
              </a:ext>
            </a:extLst>
          </p:cNvPr>
          <p:cNvSpPr/>
          <p:nvPr/>
        </p:nvSpPr>
        <p:spPr>
          <a:xfrm>
            <a:off x="5632450" y="1067823"/>
            <a:ext cx="1828800" cy="11103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PGA 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BCE8D82-24D8-8D7E-6D8E-C87A2C297964}"/>
              </a:ext>
            </a:extLst>
          </p:cNvPr>
          <p:cNvCxnSpPr>
            <a:cxnSpLocks/>
          </p:cNvCxnSpPr>
          <p:nvPr/>
        </p:nvCxnSpPr>
        <p:spPr>
          <a:xfrm>
            <a:off x="3519345" y="3512627"/>
            <a:ext cx="143379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5D26D9B-1A26-140E-C30B-CA71B455FA21}"/>
              </a:ext>
            </a:extLst>
          </p:cNvPr>
          <p:cNvCxnSpPr>
            <a:cxnSpLocks/>
          </p:cNvCxnSpPr>
          <p:nvPr/>
        </p:nvCxnSpPr>
        <p:spPr>
          <a:xfrm flipH="1">
            <a:off x="2940107" y="3500988"/>
            <a:ext cx="573832" cy="12602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801BCDF-D1E9-045D-1405-0EBBC8CC926A}"/>
              </a:ext>
            </a:extLst>
          </p:cNvPr>
          <p:cNvSpPr txBox="1"/>
          <p:nvPr/>
        </p:nvSpPr>
        <p:spPr>
          <a:xfrm>
            <a:off x="4838421" y="3510881"/>
            <a:ext cx="716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time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35F820-402D-A7DD-35C0-C2B98CEBDC63}"/>
              </a:ext>
            </a:extLst>
          </p:cNvPr>
          <p:cNvSpPr txBox="1"/>
          <p:nvPr/>
        </p:nvSpPr>
        <p:spPr>
          <a:xfrm>
            <a:off x="1866938" y="4131089"/>
            <a:ext cx="12065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Insensitive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F33500-03B0-7CBB-A98C-DCB0F75049AC}"/>
              </a:ext>
            </a:extLst>
          </p:cNvPr>
          <p:cNvSpPr/>
          <p:nvPr/>
        </p:nvSpPr>
        <p:spPr>
          <a:xfrm>
            <a:off x="2894545" y="1287410"/>
            <a:ext cx="1654629" cy="74022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Photonic IC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C8F96E-C18D-DCDF-5715-1C2EAC54D325}"/>
              </a:ext>
            </a:extLst>
          </p:cNvPr>
          <p:cNvSpPr txBox="1"/>
          <p:nvPr/>
        </p:nvSpPr>
        <p:spPr>
          <a:xfrm>
            <a:off x="5991410" y="1872859"/>
            <a:ext cx="1132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Photon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C2E055A-0BB4-37B6-A34C-26023DB32BCA}"/>
              </a:ext>
            </a:extLst>
          </p:cNvPr>
          <p:cNvCxnSpPr>
            <a:cxnSpLocks/>
          </p:cNvCxnSpPr>
          <p:nvPr/>
        </p:nvCxnSpPr>
        <p:spPr>
          <a:xfrm flipV="1">
            <a:off x="6422944" y="1730561"/>
            <a:ext cx="0" cy="2845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5C0678B-D354-7CB8-3F16-9F26B82C3EA2}"/>
              </a:ext>
            </a:extLst>
          </p:cNvPr>
          <p:cNvCxnSpPr>
            <a:cxnSpLocks/>
          </p:cNvCxnSpPr>
          <p:nvPr/>
        </p:nvCxnSpPr>
        <p:spPr>
          <a:xfrm>
            <a:off x="4549174" y="1657524"/>
            <a:ext cx="101713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7F43670-47D7-75E5-E952-3EB80E9BB4CA}"/>
              </a:ext>
            </a:extLst>
          </p:cNvPr>
          <p:cNvCxnSpPr>
            <a:cxnSpLocks/>
          </p:cNvCxnSpPr>
          <p:nvPr/>
        </p:nvCxnSpPr>
        <p:spPr>
          <a:xfrm flipV="1">
            <a:off x="3513939" y="2408094"/>
            <a:ext cx="0" cy="11182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69AFD6F-AB28-B768-7EF8-EC946AF98086}"/>
              </a:ext>
            </a:extLst>
          </p:cNvPr>
          <p:cNvSpPr txBox="1"/>
          <p:nvPr/>
        </p:nvSpPr>
        <p:spPr>
          <a:xfrm>
            <a:off x="2131670" y="2397752"/>
            <a:ext cx="14337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Wave length (𝝀) </a:t>
            </a:r>
            <a:endParaRPr lang="en-US" dirty="0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E7DE1E47-5B1B-550D-DB00-CD9348202824}"/>
              </a:ext>
            </a:extLst>
          </p:cNvPr>
          <p:cNvSpPr/>
          <p:nvPr/>
        </p:nvSpPr>
        <p:spPr>
          <a:xfrm>
            <a:off x="3367419" y="3634535"/>
            <a:ext cx="1405607" cy="734626"/>
          </a:xfrm>
          <a:custGeom>
            <a:avLst/>
            <a:gdLst>
              <a:gd name="connsiteX0" fmla="*/ 200261 w 1405607"/>
              <a:gd name="connsiteY0" fmla="*/ 27981 h 734626"/>
              <a:gd name="connsiteX1" fmla="*/ 6298 w 1405607"/>
              <a:gd name="connsiteY1" fmla="*/ 734562 h 734626"/>
              <a:gd name="connsiteX2" fmla="*/ 408080 w 1405607"/>
              <a:gd name="connsiteY2" fmla="*/ 69544 h 734626"/>
              <a:gd name="connsiteX3" fmla="*/ 1405607 w 1405607"/>
              <a:gd name="connsiteY3" fmla="*/ 14126 h 734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5607" h="734626">
                <a:moveTo>
                  <a:pt x="200261" y="27981"/>
                </a:moveTo>
                <a:cubicBezTo>
                  <a:pt x="85961" y="377808"/>
                  <a:pt x="-28339" y="727635"/>
                  <a:pt x="6298" y="734562"/>
                </a:cubicBezTo>
                <a:cubicBezTo>
                  <a:pt x="40934" y="741489"/>
                  <a:pt x="174862" y="189617"/>
                  <a:pt x="408080" y="69544"/>
                </a:cubicBezTo>
                <a:cubicBezTo>
                  <a:pt x="641298" y="-50529"/>
                  <a:pt x="1209334" y="23362"/>
                  <a:pt x="1405607" y="14126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C32EADD-96E5-7A24-6A06-28C8534A4931}"/>
              </a:ext>
            </a:extLst>
          </p:cNvPr>
          <p:cNvCxnSpPr>
            <a:cxnSpLocks/>
          </p:cNvCxnSpPr>
          <p:nvPr/>
        </p:nvCxnSpPr>
        <p:spPr>
          <a:xfrm>
            <a:off x="6605850" y="3755199"/>
            <a:ext cx="143379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40E8133-20B8-D3E4-CA04-D3274CF42275}"/>
              </a:ext>
            </a:extLst>
          </p:cNvPr>
          <p:cNvSpPr txBox="1"/>
          <p:nvPr/>
        </p:nvSpPr>
        <p:spPr>
          <a:xfrm>
            <a:off x="6600444" y="3813900"/>
            <a:ext cx="12104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histogram</a:t>
            </a:r>
            <a:endParaRPr lang="en-US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6EE0F95-5C80-97E0-026F-F4F76B833911}"/>
              </a:ext>
            </a:extLst>
          </p:cNvPr>
          <p:cNvCxnSpPr>
            <a:cxnSpLocks/>
          </p:cNvCxnSpPr>
          <p:nvPr/>
        </p:nvCxnSpPr>
        <p:spPr>
          <a:xfrm flipV="1">
            <a:off x="6600444" y="2650666"/>
            <a:ext cx="0" cy="11182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ABAAE42-3824-506D-E3BF-AD9D880290FA}"/>
              </a:ext>
            </a:extLst>
          </p:cNvPr>
          <p:cNvSpPr txBox="1"/>
          <p:nvPr/>
        </p:nvSpPr>
        <p:spPr>
          <a:xfrm>
            <a:off x="7540932" y="2537945"/>
            <a:ext cx="6064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𝝀 </a:t>
            </a:r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A877D4-4FED-8B16-1875-2E6077589999}"/>
              </a:ext>
            </a:extLst>
          </p:cNvPr>
          <p:cNvSpPr txBox="1"/>
          <p:nvPr/>
        </p:nvSpPr>
        <p:spPr>
          <a:xfrm>
            <a:off x="4284653" y="3641618"/>
            <a:ext cx="4606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𝝀</a:t>
            </a:r>
            <a:endParaRPr lang="en-US" dirty="0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260A37DB-442C-BC4D-1B95-63AB35BE3FD2}"/>
              </a:ext>
            </a:extLst>
          </p:cNvPr>
          <p:cNvSpPr/>
          <p:nvPr/>
        </p:nvSpPr>
        <p:spPr>
          <a:xfrm>
            <a:off x="6711122" y="2928868"/>
            <a:ext cx="914400" cy="762304"/>
          </a:xfrm>
          <a:custGeom>
            <a:avLst/>
            <a:gdLst>
              <a:gd name="connsiteX0" fmla="*/ 0 w 914400"/>
              <a:gd name="connsiteY0" fmla="*/ 762304 h 762304"/>
              <a:gd name="connsiteX1" fmla="*/ 96982 w 914400"/>
              <a:gd name="connsiteY1" fmla="*/ 304 h 762304"/>
              <a:gd name="connsiteX2" fmla="*/ 180109 w 914400"/>
              <a:gd name="connsiteY2" fmla="*/ 665322 h 762304"/>
              <a:gd name="connsiteX3" fmla="*/ 415636 w 914400"/>
              <a:gd name="connsiteY3" fmla="*/ 291249 h 762304"/>
              <a:gd name="connsiteX4" fmla="*/ 803564 w 914400"/>
              <a:gd name="connsiteY4" fmla="*/ 665322 h 762304"/>
              <a:gd name="connsiteX5" fmla="*/ 914400 w 914400"/>
              <a:gd name="connsiteY5" fmla="*/ 554486 h 762304"/>
              <a:gd name="connsiteX6" fmla="*/ 914400 w 914400"/>
              <a:gd name="connsiteY6" fmla="*/ 554486 h 76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762304">
                <a:moveTo>
                  <a:pt x="0" y="762304"/>
                </a:moveTo>
                <a:cubicBezTo>
                  <a:pt x="33482" y="389386"/>
                  <a:pt x="66964" y="16468"/>
                  <a:pt x="96982" y="304"/>
                </a:cubicBezTo>
                <a:cubicBezTo>
                  <a:pt x="127000" y="-15860"/>
                  <a:pt x="127000" y="616831"/>
                  <a:pt x="180109" y="665322"/>
                </a:cubicBezTo>
                <a:cubicBezTo>
                  <a:pt x="233218" y="713813"/>
                  <a:pt x="311727" y="291249"/>
                  <a:pt x="415636" y="291249"/>
                </a:cubicBezTo>
                <a:cubicBezTo>
                  <a:pt x="519545" y="291249"/>
                  <a:pt x="720437" y="621449"/>
                  <a:pt x="803564" y="665322"/>
                </a:cubicBezTo>
                <a:cubicBezTo>
                  <a:pt x="886691" y="709195"/>
                  <a:pt x="914400" y="554486"/>
                  <a:pt x="914400" y="554486"/>
                </a:cubicBezTo>
                <a:lnTo>
                  <a:pt x="914400" y="554486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3B4D995-DC3A-D93B-047F-EDE78A760AB4}"/>
              </a:ext>
            </a:extLst>
          </p:cNvPr>
          <p:cNvSpPr txBox="1"/>
          <p:nvPr/>
        </p:nvSpPr>
        <p:spPr>
          <a:xfrm>
            <a:off x="9011921" y="1547075"/>
            <a:ext cx="2422764" cy="18819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Advantage: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No/low heat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High bandwidth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…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149808-F1F7-F264-9660-92584DD13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8053" y="4633465"/>
            <a:ext cx="2955007" cy="1486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7D2324F-0A96-0606-58F1-D799D98EF1FA}"/>
              </a:ext>
            </a:extLst>
          </p:cNvPr>
          <p:cNvSpPr/>
          <p:nvPr/>
        </p:nvSpPr>
        <p:spPr>
          <a:xfrm>
            <a:off x="721060" y="1274928"/>
            <a:ext cx="1654629" cy="74022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07FCB6-1F3E-1AAB-D747-4EBB875DEE1C}"/>
              </a:ext>
            </a:extLst>
          </p:cNvPr>
          <p:cNvCxnSpPr>
            <a:stCxn id="11" idx="3"/>
          </p:cNvCxnSpPr>
          <p:nvPr/>
        </p:nvCxnSpPr>
        <p:spPr>
          <a:xfrm>
            <a:off x="2375689" y="1645042"/>
            <a:ext cx="44994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CFC42ED-12F5-E75B-669C-9B62284ACFF8}"/>
              </a:ext>
            </a:extLst>
          </p:cNvPr>
          <p:cNvSpPr txBox="1"/>
          <p:nvPr/>
        </p:nvSpPr>
        <p:spPr>
          <a:xfrm>
            <a:off x="523496" y="2116735"/>
            <a:ext cx="18697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Scintillator, </a:t>
            </a:r>
            <a:r>
              <a:rPr lang="en-US" dirty="0" err="1">
                <a:solidFill>
                  <a:schemeClr val="tx1"/>
                </a:solidFill>
              </a:rPr>
              <a:t>etc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47CD19A-DBA0-19C1-FEE6-D4D494C59120}"/>
              </a:ext>
            </a:extLst>
          </p:cNvPr>
          <p:cNvCxnSpPr/>
          <p:nvPr/>
        </p:nvCxnSpPr>
        <p:spPr>
          <a:xfrm>
            <a:off x="888781" y="728400"/>
            <a:ext cx="885372" cy="251024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BC58152-84E7-113B-3354-91CE7B25A612}"/>
              </a:ext>
            </a:extLst>
          </p:cNvPr>
          <p:cNvCxnSpPr>
            <a:cxnSpLocks/>
          </p:cNvCxnSpPr>
          <p:nvPr/>
        </p:nvCxnSpPr>
        <p:spPr>
          <a:xfrm>
            <a:off x="1243074" y="1627623"/>
            <a:ext cx="762217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E3703FC-E44C-302A-28B7-2A075DEA54C1}"/>
              </a:ext>
            </a:extLst>
          </p:cNvPr>
          <p:cNvSpPr txBox="1"/>
          <p:nvPr/>
        </p:nvSpPr>
        <p:spPr>
          <a:xfrm>
            <a:off x="1711384" y="1258291"/>
            <a:ext cx="418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𝛾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5E4037-BFEA-409A-F7EB-D7D142E72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498" y="4375694"/>
            <a:ext cx="3009302" cy="161630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8163992-DA74-E44B-D7E3-8CF9446EB2D1}"/>
              </a:ext>
            </a:extLst>
          </p:cNvPr>
          <p:cNvSpPr txBox="1"/>
          <p:nvPr/>
        </p:nvSpPr>
        <p:spPr>
          <a:xfrm>
            <a:off x="168138" y="6399103"/>
            <a:ext cx="61177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https://</a:t>
            </a:r>
            <a:r>
              <a:rPr lang="en-US" sz="1100" dirty="0" err="1"/>
              <a:t>www.ovaga.com</a:t>
            </a:r>
            <a:r>
              <a:rPr lang="en-US" sz="1100" dirty="0"/>
              <a:t>/blog/transistor/photonic-integrated-circuit-definition-disadvantage-fabrication-application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FDF5B72-ECDE-3100-44E5-AE7B928D6C2E}"/>
              </a:ext>
            </a:extLst>
          </p:cNvPr>
          <p:cNvSpPr txBox="1"/>
          <p:nvPr/>
        </p:nvSpPr>
        <p:spPr>
          <a:xfrm>
            <a:off x="6382906" y="6436910"/>
            <a:ext cx="187967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DOI:</a:t>
            </a:r>
            <a:r>
              <a:rPr lang="en-US" sz="1100" dirty="0">
                <a:hlinkClick r:id="rId4"/>
              </a:rPr>
              <a:t>10.1117/12.2551289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0200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0463" y="290285"/>
            <a:ext cx="5942266" cy="772375"/>
          </a:xfrm>
        </p:spPr>
        <p:txBody>
          <a:bodyPr>
            <a:noAutofit/>
          </a:bodyPr>
          <a:lstStyle/>
          <a:p>
            <a:r>
              <a:rPr lang="en-US" sz="4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 Normal Method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6A1C9010-B5F3-0A72-9400-C4D12D4F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F754731-AD8C-0648-BB6B-214E7070FC68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E7C98-A717-EB50-E446-C1D41F6870F9}"/>
              </a:ext>
            </a:extLst>
          </p:cNvPr>
          <p:cNvSpPr/>
          <p:nvPr/>
        </p:nvSpPr>
        <p:spPr>
          <a:xfrm>
            <a:off x="5632450" y="1067823"/>
            <a:ext cx="1828800" cy="11103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PGA 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BCE8D82-24D8-8D7E-6D8E-C87A2C297964}"/>
              </a:ext>
            </a:extLst>
          </p:cNvPr>
          <p:cNvCxnSpPr>
            <a:cxnSpLocks/>
          </p:cNvCxnSpPr>
          <p:nvPr/>
        </p:nvCxnSpPr>
        <p:spPr>
          <a:xfrm>
            <a:off x="3519345" y="3512627"/>
            <a:ext cx="143379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5D26D9B-1A26-140E-C30B-CA71B455FA21}"/>
              </a:ext>
            </a:extLst>
          </p:cNvPr>
          <p:cNvCxnSpPr>
            <a:cxnSpLocks/>
          </p:cNvCxnSpPr>
          <p:nvPr/>
        </p:nvCxnSpPr>
        <p:spPr>
          <a:xfrm flipH="1">
            <a:off x="2940107" y="3500988"/>
            <a:ext cx="573832" cy="126020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801BCDF-D1E9-045D-1405-0EBBC8CC926A}"/>
              </a:ext>
            </a:extLst>
          </p:cNvPr>
          <p:cNvSpPr txBox="1"/>
          <p:nvPr/>
        </p:nvSpPr>
        <p:spPr>
          <a:xfrm>
            <a:off x="4838421" y="3510881"/>
            <a:ext cx="716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time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35F820-402D-A7DD-35C0-C2B98CEBDC63}"/>
              </a:ext>
            </a:extLst>
          </p:cNvPr>
          <p:cNvSpPr txBox="1"/>
          <p:nvPr/>
        </p:nvSpPr>
        <p:spPr>
          <a:xfrm>
            <a:off x="1866938" y="4131089"/>
            <a:ext cx="12065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Insensitive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F33500-03B0-7CBB-A98C-DCB0F75049AC}"/>
              </a:ext>
            </a:extLst>
          </p:cNvPr>
          <p:cNvSpPr/>
          <p:nvPr/>
        </p:nvSpPr>
        <p:spPr>
          <a:xfrm>
            <a:off x="2894545" y="1287410"/>
            <a:ext cx="1654629" cy="74022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Photonic IC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C8F96E-C18D-DCDF-5715-1C2EAC54D325}"/>
              </a:ext>
            </a:extLst>
          </p:cNvPr>
          <p:cNvSpPr txBox="1"/>
          <p:nvPr/>
        </p:nvSpPr>
        <p:spPr>
          <a:xfrm>
            <a:off x="5991410" y="1872859"/>
            <a:ext cx="1132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Photon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C2E055A-0BB4-37B6-A34C-26023DB32BCA}"/>
              </a:ext>
            </a:extLst>
          </p:cNvPr>
          <p:cNvCxnSpPr>
            <a:cxnSpLocks/>
          </p:cNvCxnSpPr>
          <p:nvPr/>
        </p:nvCxnSpPr>
        <p:spPr>
          <a:xfrm flipV="1">
            <a:off x="6422944" y="1730561"/>
            <a:ext cx="0" cy="2845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5C0678B-D354-7CB8-3F16-9F26B82C3EA2}"/>
              </a:ext>
            </a:extLst>
          </p:cNvPr>
          <p:cNvCxnSpPr>
            <a:cxnSpLocks/>
          </p:cNvCxnSpPr>
          <p:nvPr/>
        </p:nvCxnSpPr>
        <p:spPr>
          <a:xfrm>
            <a:off x="4549174" y="1657524"/>
            <a:ext cx="101713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7F43670-47D7-75E5-E952-3EB80E9BB4CA}"/>
              </a:ext>
            </a:extLst>
          </p:cNvPr>
          <p:cNvCxnSpPr>
            <a:cxnSpLocks/>
          </p:cNvCxnSpPr>
          <p:nvPr/>
        </p:nvCxnSpPr>
        <p:spPr>
          <a:xfrm flipV="1">
            <a:off x="3513939" y="2408094"/>
            <a:ext cx="0" cy="11182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69AFD6F-AB28-B768-7EF8-EC946AF98086}"/>
              </a:ext>
            </a:extLst>
          </p:cNvPr>
          <p:cNvSpPr txBox="1"/>
          <p:nvPr/>
        </p:nvSpPr>
        <p:spPr>
          <a:xfrm>
            <a:off x="2131670" y="2397752"/>
            <a:ext cx="14337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Wave length (𝝀) </a:t>
            </a:r>
            <a:endParaRPr lang="en-US" dirty="0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E7DE1E47-5B1B-550D-DB00-CD9348202824}"/>
              </a:ext>
            </a:extLst>
          </p:cNvPr>
          <p:cNvSpPr/>
          <p:nvPr/>
        </p:nvSpPr>
        <p:spPr>
          <a:xfrm>
            <a:off x="3367419" y="3634535"/>
            <a:ext cx="1405607" cy="734626"/>
          </a:xfrm>
          <a:custGeom>
            <a:avLst/>
            <a:gdLst>
              <a:gd name="connsiteX0" fmla="*/ 200261 w 1405607"/>
              <a:gd name="connsiteY0" fmla="*/ 27981 h 734626"/>
              <a:gd name="connsiteX1" fmla="*/ 6298 w 1405607"/>
              <a:gd name="connsiteY1" fmla="*/ 734562 h 734626"/>
              <a:gd name="connsiteX2" fmla="*/ 408080 w 1405607"/>
              <a:gd name="connsiteY2" fmla="*/ 69544 h 734626"/>
              <a:gd name="connsiteX3" fmla="*/ 1405607 w 1405607"/>
              <a:gd name="connsiteY3" fmla="*/ 14126 h 734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5607" h="734626">
                <a:moveTo>
                  <a:pt x="200261" y="27981"/>
                </a:moveTo>
                <a:cubicBezTo>
                  <a:pt x="85961" y="377808"/>
                  <a:pt x="-28339" y="727635"/>
                  <a:pt x="6298" y="734562"/>
                </a:cubicBezTo>
                <a:cubicBezTo>
                  <a:pt x="40934" y="741489"/>
                  <a:pt x="174862" y="189617"/>
                  <a:pt x="408080" y="69544"/>
                </a:cubicBezTo>
                <a:cubicBezTo>
                  <a:pt x="641298" y="-50529"/>
                  <a:pt x="1209334" y="23362"/>
                  <a:pt x="1405607" y="14126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C32EADD-96E5-7A24-6A06-28C8534A4931}"/>
              </a:ext>
            </a:extLst>
          </p:cNvPr>
          <p:cNvCxnSpPr>
            <a:cxnSpLocks/>
          </p:cNvCxnSpPr>
          <p:nvPr/>
        </p:nvCxnSpPr>
        <p:spPr>
          <a:xfrm>
            <a:off x="6605850" y="3755199"/>
            <a:ext cx="143379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40E8133-20B8-D3E4-CA04-D3274CF42275}"/>
              </a:ext>
            </a:extLst>
          </p:cNvPr>
          <p:cNvSpPr txBox="1"/>
          <p:nvPr/>
        </p:nvSpPr>
        <p:spPr>
          <a:xfrm>
            <a:off x="6600444" y="3813900"/>
            <a:ext cx="12104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histogram</a:t>
            </a:r>
            <a:endParaRPr lang="en-US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6EE0F95-5C80-97E0-026F-F4F76B833911}"/>
              </a:ext>
            </a:extLst>
          </p:cNvPr>
          <p:cNvCxnSpPr>
            <a:cxnSpLocks/>
          </p:cNvCxnSpPr>
          <p:nvPr/>
        </p:nvCxnSpPr>
        <p:spPr>
          <a:xfrm flipV="1">
            <a:off x="6600444" y="2650666"/>
            <a:ext cx="0" cy="11182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ABAAE42-3824-506D-E3BF-AD9D880290FA}"/>
              </a:ext>
            </a:extLst>
          </p:cNvPr>
          <p:cNvSpPr txBox="1"/>
          <p:nvPr/>
        </p:nvSpPr>
        <p:spPr>
          <a:xfrm>
            <a:off x="7540932" y="2537945"/>
            <a:ext cx="6064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𝝀1 </a:t>
            </a:r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A877D4-4FED-8B16-1875-2E6077589999}"/>
              </a:ext>
            </a:extLst>
          </p:cNvPr>
          <p:cNvSpPr txBox="1"/>
          <p:nvPr/>
        </p:nvSpPr>
        <p:spPr>
          <a:xfrm>
            <a:off x="4284653" y="3641618"/>
            <a:ext cx="4606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𝝀2</a:t>
            </a:r>
            <a:endParaRPr lang="en-US" dirty="0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260A37DB-442C-BC4D-1B95-63AB35BE3FD2}"/>
              </a:ext>
            </a:extLst>
          </p:cNvPr>
          <p:cNvSpPr/>
          <p:nvPr/>
        </p:nvSpPr>
        <p:spPr>
          <a:xfrm>
            <a:off x="6711122" y="2928868"/>
            <a:ext cx="914400" cy="762304"/>
          </a:xfrm>
          <a:custGeom>
            <a:avLst/>
            <a:gdLst>
              <a:gd name="connsiteX0" fmla="*/ 0 w 914400"/>
              <a:gd name="connsiteY0" fmla="*/ 762304 h 762304"/>
              <a:gd name="connsiteX1" fmla="*/ 96982 w 914400"/>
              <a:gd name="connsiteY1" fmla="*/ 304 h 762304"/>
              <a:gd name="connsiteX2" fmla="*/ 180109 w 914400"/>
              <a:gd name="connsiteY2" fmla="*/ 665322 h 762304"/>
              <a:gd name="connsiteX3" fmla="*/ 415636 w 914400"/>
              <a:gd name="connsiteY3" fmla="*/ 291249 h 762304"/>
              <a:gd name="connsiteX4" fmla="*/ 803564 w 914400"/>
              <a:gd name="connsiteY4" fmla="*/ 665322 h 762304"/>
              <a:gd name="connsiteX5" fmla="*/ 914400 w 914400"/>
              <a:gd name="connsiteY5" fmla="*/ 554486 h 762304"/>
              <a:gd name="connsiteX6" fmla="*/ 914400 w 914400"/>
              <a:gd name="connsiteY6" fmla="*/ 554486 h 76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762304">
                <a:moveTo>
                  <a:pt x="0" y="762304"/>
                </a:moveTo>
                <a:cubicBezTo>
                  <a:pt x="33482" y="389386"/>
                  <a:pt x="66964" y="16468"/>
                  <a:pt x="96982" y="304"/>
                </a:cubicBezTo>
                <a:cubicBezTo>
                  <a:pt x="127000" y="-15860"/>
                  <a:pt x="127000" y="616831"/>
                  <a:pt x="180109" y="665322"/>
                </a:cubicBezTo>
                <a:cubicBezTo>
                  <a:pt x="233218" y="713813"/>
                  <a:pt x="311727" y="291249"/>
                  <a:pt x="415636" y="291249"/>
                </a:cubicBezTo>
                <a:cubicBezTo>
                  <a:pt x="519545" y="291249"/>
                  <a:pt x="720437" y="621449"/>
                  <a:pt x="803564" y="665322"/>
                </a:cubicBezTo>
                <a:cubicBezTo>
                  <a:pt x="886691" y="709195"/>
                  <a:pt x="914400" y="554486"/>
                  <a:pt x="914400" y="554486"/>
                </a:cubicBezTo>
                <a:lnTo>
                  <a:pt x="914400" y="554486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3B4D995-DC3A-D93B-047F-EDE78A760AB4}"/>
              </a:ext>
            </a:extLst>
          </p:cNvPr>
          <p:cNvSpPr txBox="1"/>
          <p:nvPr/>
        </p:nvSpPr>
        <p:spPr>
          <a:xfrm>
            <a:off x="9011920" y="1547075"/>
            <a:ext cx="2651101" cy="326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Advantage: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No/low heat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High bandwidth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Collect two or more events happen at same time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+ …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D2324F-0A96-0606-58F1-D799D98EF1FA}"/>
              </a:ext>
            </a:extLst>
          </p:cNvPr>
          <p:cNvSpPr/>
          <p:nvPr/>
        </p:nvSpPr>
        <p:spPr>
          <a:xfrm>
            <a:off x="721060" y="1274928"/>
            <a:ext cx="1654629" cy="74022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07FCB6-1F3E-1AAB-D747-4EBB875DEE1C}"/>
              </a:ext>
            </a:extLst>
          </p:cNvPr>
          <p:cNvCxnSpPr>
            <a:stCxn id="11" idx="3"/>
          </p:cNvCxnSpPr>
          <p:nvPr/>
        </p:nvCxnSpPr>
        <p:spPr>
          <a:xfrm>
            <a:off x="2375689" y="1645042"/>
            <a:ext cx="44994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CFC42ED-12F5-E75B-669C-9B62284ACFF8}"/>
              </a:ext>
            </a:extLst>
          </p:cNvPr>
          <p:cNvSpPr txBox="1"/>
          <p:nvPr/>
        </p:nvSpPr>
        <p:spPr>
          <a:xfrm>
            <a:off x="523496" y="2116735"/>
            <a:ext cx="18697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Scintillator, </a:t>
            </a:r>
            <a:r>
              <a:rPr lang="en-US" dirty="0" err="1">
                <a:solidFill>
                  <a:schemeClr val="tx1"/>
                </a:solidFill>
              </a:rPr>
              <a:t>etc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47CD19A-DBA0-19C1-FEE6-D4D494C59120}"/>
              </a:ext>
            </a:extLst>
          </p:cNvPr>
          <p:cNvCxnSpPr/>
          <p:nvPr/>
        </p:nvCxnSpPr>
        <p:spPr>
          <a:xfrm>
            <a:off x="888781" y="728400"/>
            <a:ext cx="885372" cy="251024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BC58152-84E7-113B-3354-91CE7B25A612}"/>
              </a:ext>
            </a:extLst>
          </p:cNvPr>
          <p:cNvCxnSpPr>
            <a:cxnSpLocks/>
          </p:cNvCxnSpPr>
          <p:nvPr/>
        </p:nvCxnSpPr>
        <p:spPr>
          <a:xfrm>
            <a:off x="1243074" y="1627623"/>
            <a:ext cx="762217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E3703FC-E44C-302A-28B7-2A075DEA54C1}"/>
              </a:ext>
            </a:extLst>
          </p:cNvPr>
          <p:cNvSpPr txBox="1"/>
          <p:nvPr/>
        </p:nvSpPr>
        <p:spPr>
          <a:xfrm>
            <a:off x="1711384" y="1258291"/>
            <a:ext cx="5394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𝛾1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DD75A0B-FCDC-842B-FDD9-B97D881FD0E9}"/>
              </a:ext>
            </a:extLst>
          </p:cNvPr>
          <p:cNvCxnSpPr>
            <a:cxnSpLocks/>
          </p:cNvCxnSpPr>
          <p:nvPr/>
        </p:nvCxnSpPr>
        <p:spPr>
          <a:xfrm>
            <a:off x="738628" y="728400"/>
            <a:ext cx="533553" cy="2913218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C7570FB-C200-2600-DB45-01D0094179AC}"/>
              </a:ext>
            </a:extLst>
          </p:cNvPr>
          <p:cNvCxnSpPr>
            <a:cxnSpLocks/>
          </p:cNvCxnSpPr>
          <p:nvPr/>
        </p:nvCxnSpPr>
        <p:spPr>
          <a:xfrm>
            <a:off x="922506" y="1874618"/>
            <a:ext cx="762217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C0E0D69-7BB6-4210-5E0E-D68439D739BB}"/>
              </a:ext>
            </a:extLst>
          </p:cNvPr>
          <p:cNvSpPr txBox="1"/>
          <p:nvPr/>
        </p:nvSpPr>
        <p:spPr>
          <a:xfrm>
            <a:off x="1375049" y="1536818"/>
            <a:ext cx="4829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𝛾2</a:t>
            </a:r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CB789063-54E5-58D1-B162-68A6FE16B6C8}"/>
              </a:ext>
            </a:extLst>
          </p:cNvPr>
          <p:cNvSpPr/>
          <p:nvPr/>
        </p:nvSpPr>
        <p:spPr>
          <a:xfrm>
            <a:off x="3633321" y="2928868"/>
            <a:ext cx="1405607" cy="734626"/>
          </a:xfrm>
          <a:custGeom>
            <a:avLst/>
            <a:gdLst>
              <a:gd name="connsiteX0" fmla="*/ 200261 w 1405607"/>
              <a:gd name="connsiteY0" fmla="*/ 27981 h 734626"/>
              <a:gd name="connsiteX1" fmla="*/ 6298 w 1405607"/>
              <a:gd name="connsiteY1" fmla="*/ 734562 h 734626"/>
              <a:gd name="connsiteX2" fmla="*/ 408080 w 1405607"/>
              <a:gd name="connsiteY2" fmla="*/ 69544 h 734626"/>
              <a:gd name="connsiteX3" fmla="*/ 1405607 w 1405607"/>
              <a:gd name="connsiteY3" fmla="*/ 14126 h 734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5607" h="734626">
                <a:moveTo>
                  <a:pt x="200261" y="27981"/>
                </a:moveTo>
                <a:cubicBezTo>
                  <a:pt x="85961" y="377808"/>
                  <a:pt x="-28339" y="727635"/>
                  <a:pt x="6298" y="734562"/>
                </a:cubicBezTo>
                <a:cubicBezTo>
                  <a:pt x="40934" y="741489"/>
                  <a:pt x="174862" y="189617"/>
                  <a:pt x="408080" y="69544"/>
                </a:cubicBezTo>
                <a:cubicBezTo>
                  <a:pt x="641298" y="-50529"/>
                  <a:pt x="1209334" y="23362"/>
                  <a:pt x="1405607" y="14126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83A0EF-D3DA-77B1-1E68-DA19028C3B6E}"/>
              </a:ext>
            </a:extLst>
          </p:cNvPr>
          <p:cNvSpPr txBox="1"/>
          <p:nvPr/>
        </p:nvSpPr>
        <p:spPr>
          <a:xfrm>
            <a:off x="4468585" y="2863848"/>
            <a:ext cx="4606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𝝀1</a:t>
            </a:r>
            <a:endParaRPr lang="en-US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C0C6B2C-8788-D911-80B8-FA21DAA54582}"/>
              </a:ext>
            </a:extLst>
          </p:cNvPr>
          <p:cNvCxnSpPr>
            <a:cxnSpLocks/>
          </p:cNvCxnSpPr>
          <p:nvPr/>
        </p:nvCxnSpPr>
        <p:spPr>
          <a:xfrm>
            <a:off x="6616357" y="5610283"/>
            <a:ext cx="143379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D52F428-56EA-FE81-78CA-58332CF42FCA}"/>
              </a:ext>
            </a:extLst>
          </p:cNvPr>
          <p:cNvSpPr txBox="1"/>
          <p:nvPr/>
        </p:nvSpPr>
        <p:spPr>
          <a:xfrm>
            <a:off x="6610951" y="5668984"/>
            <a:ext cx="12104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histogram</a:t>
            </a:r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4D495A7-E83B-7D2A-97CB-00BB68FE029F}"/>
              </a:ext>
            </a:extLst>
          </p:cNvPr>
          <p:cNvCxnSpPr>
            <a:cxnSpLocks/>
          </p:cNvCxnSpPr>
          <p:nvPr/>
        </p:nvCxnSpPr>
        <p:spPr>
          <a:xfrm flipV="1">
            <a:off x="6610951" y="4505750"/>
            <a:ext cx="0" cy="11182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6252FBB-CB90-56DA-A2A0-BC3352E5E230}"/>
              </a:ext>
            </a:extLst>
          </p:cNvPr>
          <p:cNvSpPr txBox="1"/>
          <p:nvPr/>
        </p:nvSpPr>
        <p:spPr>
          <a:xfrm>
            <a:off x="7551439" y="4393029"/>
            <a:ext cx="6064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𝝀2 </a:t>
            </a:r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E76CC2FF-A7A8-790D-6762-35E1929104D3}"/>
              </a:ext>
            </a:extLst>
          </p:cNvPr>
          <p:cNvSpPr/>
          <p:nvPr/>
        </p:nvSpPr>
        <p:spPr>
          <a:xfrm>
            <a:off x="6721629" y="4783952"/>
            <a:ext cx="914400" cy="762304"/>
          </a:xfrm>
          <a:custGeom>
            <a:avLst/>
            <a:gdLst>
              <a:gd name="connsiteX0" fmla="*/ 0 w 914400"/>
              <a:gd name="connsiteY0" fmla="*/ 762304 h 762304"/>
              <a:gd name="connsiteX1" fmla="*/ 96982 w 914400"/>
              <a:gd name="connsiteY1" fmla="*/ 304 h 762304"/>
              <a:gd name="connsiteX2" fmla="*/ 180109 w 914400"/>
              <a:gd name="connsiteY2" fmla="*/ 665322 h 762304"/>
              <a:gd name="connsiteX3" fmla="*/ 415636 w 914400"/>
              <a:gd name="connsiteY3" fmla="*/ 291249 h 762304"/>
              <a:gd name="connsiteX4" fmla="*/ 803564 w 914400"/>
              <a:gd name="connsiteY4" fmla="*/ 665322 h 762304"/>
              <a:gd name="connsiteX5" fmla="*/ 914400 w 914400"/>
              <a:gd name="connsiteY5" fmla="*/ 554486 h 762304"/>
              <a:gd name="connsiteX6" fmla="*/ 914400 w 914400"/>
              <a:gd name="connsiteY6" fmla="*/ 554486 h 762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" h="762304">
                <a:moveTo>
                  <a:pt x="0" y="762304"/>
                </a:moveTo>
                <a:cubicBezTo>
                  <a:pt x="33482" y="389386"/>
                  <a:pt x="66964" y="16468"/>
                  <a:pt x="96982" y="304"/>
                </a:cubicBezTo>
                <a:cubicBezTo>
                  <a:pt x="127000" y="-15860"/>
                  <a:pt x="127000" y="616831"/>
                  <a:pt x="180109" y="665322"/>
                </a:cubicBezTo>
                <a:cubicBezTo>
                  <a:pt x="233218" y="713813"/>
                  <a:pt x="311727" y="291249"/>
                  <a:pt x="415636" y="291249"/>
                </a:cubicBezTo>
                <a:cubicBezTo>
                  <a:pt x="519545" y="291249"/>
                  <a:pt x="720437" y="621449"/>
                  <a:pt x="803564" y="665322"/>
                </a:cubicBezTo>
                <a:cubicBezTo>
                  <a:pt x="886691" y="709195"/>
                  <a:pt x="914400" y="554486"/>
                  <a:pt x="914400" y="554486"/>
                </a:cubicBezTo>
                <a:lnTo>
                  <a:pt x="914400" y="554486"/>
                </a:ln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76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401110F3-D826-A195-BB20-2399E1697C61}"/>
              </a:ext>
            </a:extLst>
          </p:cNvPr>
          <p:cNvSpPr txBox="1">
            <a:spLocks/>
          </p:cNvSpPr>
          <p:nvPr/>
        </p:nvSpPr>
        <p:spPr>
          <a:xfrm>
            <a:off x="10058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B3C1F1C-F708-3F4B-8ECB-6D467F0718B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EBD7A6-FFBC-7085-8058-8673700CE08F}"/>
              </a:ext>
            </a:extLst>
          </p:cNvPr>
          <p:cNvSpPr txBox="1"/>
          <p:nvPr/>
        </p:nvSpPr>
        <p:spPr>
          <a:xfrm>
            <a:off x="2938102" y="2782669"/>
            <a:ext cx="63157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i="1" dirty="0">
                <a:solidFill>
                  <a:srgbClr val="FF0000"/>
                </a:solidFill>
                <a:effectLst/>
                <a:latin typeface="APPLE CHANCERY" panose="03020702040506060504" pitchFamily="66" charset="-79"/>
                <a:cs typeface="APPLE CHANCERY" panose="03020702040506060504" pitchFamily="66" charset="-79"/>
              </a:rPr>
              <a:t>Thank you for your attention</a:t>
            </a:r>
            <a:endParaRPr lang="en-US" sz="3600" i="1" dirty="0">
              <a:solidFill>
                <a:srgbClr val="FF0000"/>
              </a:solidFill>
              <a:latin typeface="APPLE CHANCERY" panose="03020702040506060504" pitchFamily="66" charset="-79"/>
              <a:cs typeface="APPLE CHANCERY" panose="03020702040506060504" pitchFamily="66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08642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7972</TotalTime>
  <Words>175</Words>
  <Application>Microsoft Macintosh PowerPoint</Application>
  <PresentationFormat>Widescreen</PresentationFormat>
  <Paragraphs>63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APPLE CHANCERY</vt:lpstr>
      <vt:lpstr>Arial</vt:lpstr>
      <vt:lpstr>Calibri</vt:lpstr>
      <vt:lpstr>Calibri Light</vt:lpstr>
      <vt:lpstr>Office Theme</vt:lpstr>
      <vt:lpstr>Brief Idea for New Method To Collect Data From Detector</vt:lpstr>
      <vt:lpstr>Normal Method</vt:lpstr>
      <vt:lpstr>New Normal Method</vt:lpstr>
      <vt:lpstr>New Normal Method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85</cp:revision>
  <dcterms:created xsi:type="dcterms:W3CDTF">2022-08-22T12:50:48Z</dcterms:created>
  <dcterms:modified xsi:type="dcterms:W3CDTF">2025-08-22T03:28:37Z</dcterms:modified>
</cp:coreProperties>
</file>