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60" r:id="rId4"/>
    <p:sldId id="273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57" r:id="rId17"/>
    <p:sldId id="258" r:id="rId18"/>
    <p:sldId id="272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95FEC-3002-4CC2-8FB8-7519457F812C}" type="datetimeFigureOut">
              <a:rPr lang="de-DE" smtClean="0"/>
              <a:t>21.08.2025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9564C-2FD7-404E-BCB3-42EF351405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9270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2CDD73-0983-4314-B49E-8677C70C4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BAFB0E6-03F1-404B-B147-49EE91642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74F50B-D72D-45D3-8483-F67609E0F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48906B-FE0E-4D12-B25C-0DE47744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9A58AC-E74B-4E7A-83BD-C979D23EB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8344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24EC1E-6992-49E8-A16A-3EB501B5A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02520CF-B67E-4151-B4F5-AE65468BF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3BCE39-8AF6-4F96-8C92-9DBFD5D67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1E3B9F-BA73-400C-B084-DAD6628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917545-E16E-4919-9B0E-3AEEFEDD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345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0B0B7FC-EC0F-4AB3-92E5-7ACF2BA13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509A725-6ED2-46E4-B3E6-BA067D375E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7341C5-4CFF-4C2D-8015-2E1478F7D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91C1B0-7704-4168-B201-D6FD59936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49733E-D3CF-409E-B0A0-8B06E46F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54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05A182-A972-4251-AFB3-62285CB6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5AC439-D20A-4940-9A34-C993EB8B9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AF0A48-82ED-4592-9EBC-BCA217D1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4FA4D8-7724-4BBC-8D12-950870DFD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7CA33D-E67D-47B6-AE8E-33126900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0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DAAFE-0D5C-48F2-8A56-A001E8A6F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FECCE3-A66B-4C06-A8D6-F1D6AB9CC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293567-8230-4BC6-BC2A-323ABD15B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F21405-EB1F-4793-96CC-7ED14B288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5676C7-27F9-4FFD-877A-CCBBFD953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647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2C1BE2-808D-4736-B54D-F504FC2E3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DB7D6A-5667-43A5-849F-A888747A6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597DD94-6E6C-42D3-95E1-1FA65EF6A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930CF4-BD4D-4DFB-AB21-BE46B462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CEA4D89-0461-49E3-AF73-B668C2203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570851C-D740-45C8-9897-235DEF503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9913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B8F722-BB17-4373-9905-D90EFDF94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24C001-BF50-4FAB-8878-0A5143FAA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F371C5C-B118-4723-BD7C-4CD018C3C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7CEB5AF-B8A8-4F5C-91E6-E2BA9E782E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1F416E7-9AA4-40B1-A159-9F7FCD6FE4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38A35AC-EDD3-4FD2-A7A5-1ACA33C9B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D7631F6-41AF-4425-87DA-503F46DB2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9F8A425-D729-4153-A8C0-727445E37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5160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766838-9879-4AE6-9803-CB68EC1C7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EF2827-95DC-4469-8F20-26F5C3EDD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B90FBC-09D2-4F8F-B549-5F69F4DF7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2B7B45-0419-4B3D-BD5F-6C906F4EF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3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39A7D1C-6596-4DF6-8864-63838C235B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B7706E-4231-49E7-A0AC-8AA320713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2476FD-02F4-4A46-8097-323DD91F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4DEDEF7-4A35-46C1-99CB-EB2B7CFE69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99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7DBD9D-2283-4ECA-B0FF-9C5FD5C1C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ED968B-846E-4F7B-A659-7D80440C0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8358518-50C5-47AF-9D7F-AFBFC7911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3135A7-9855-4F4E-9280-470EF549D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195F09F-F393-41DA-BEB5-ABEF689FF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CC8A6D-88AD-4D6B-92F5-4BCCEC266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4659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B59A6A-DA3F-4E2F-91C2-5042BEC81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41B0D87-6F01-4FE4-8CA9-11D77BEFC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4EFC73-C60A-4FE2-AD4B-A14FE67CD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397DBF-E62A-4108-BE08-6C82E7576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77792B-812F-4ABB-A8F3-55C75745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3D9EEB4-40B2-4AE2-91B6-EA34B983A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9067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CE1D438-2846-4484-877B-3EB391776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FA79C7-7EFC-4BD3-BC57-6F0316F7A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825BDF-86AB-4174-B7CA-98301BB49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21.08.2025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E09250-FD48-46E5-8A88-66DCFA4BB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F530F5-1BB7-4600-ADEE-833AFFF36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EDEF7-4A35-46C1-99CB-EB2B7CFE69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932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5.emf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emf"/><Relationship Id="rId5" Type="http://schemas.openxmlformats.org/officeDocument/2006/relationships/image" Target="../media/image27.jpeg"/><Relationship Id="rId10" Type="http://schemas.openxmlformats.org/officeDocument/2006/relationships/image" Target="../media/image32.emf"/><Relationship Id="rId4" Type="http://schemas.openxmlformats.org/officeDocument/2006/relationships/image" Target="../media/image26.png"/><Relationship Id="rId9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83C9F0F-41C9-4D04-8E89-C133632B1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081A83A-A015-4F7F-A90E-2FC6A1C3676D}"/>
              </a:ext>
            </a:extLst>
          </p:cNvPr>
          <p:cNvSpPr/>
          <p:nvPr/>
        </p:nvSpPr>
        <p:spPr>
          <a:xfrm>
            <a:off x="7372924" y="0"/>
            <a:ext cx="481907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JUNO</a:t>
            </a:r>
          </a:p>
          <a:p>
            <a:pPr algn="ctr"/>
            <a:r>
              <a:rPr lang="de-DE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status</a:t>
            </a:r>
            <a:r>
              <a:rPr lang="de-DE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and </a:t>
            </a:r>
            <a:r>
              <a:rPr lang="de-DE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perspectives</a:t>
            </a:r>
            <a:endParaRPr lang="de-DE" sz="3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A7785F3-B9CE-4822-94C2-BD053CD88FD2}"/>
              </a:ext>
            </a:extLst>
          </p:cNvPr>
          <p:cNvSpPr txBox="1"/>
          <p:nvPr/>
        </p:nvSpPr>
        <p:spPr>
          <a:xfrm>
            <a:off x="0" y="6519446"/>
            <a:ext cx="4442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chemeClr val="bg1"/>
                </a:solidFill>
              </a:rPr>
              <a:t>21st </a:t>
            </a:r>
            <a:r>
              <a:rPr lang="de-DE" sz="1600" b="1" dirty="0" err="1">
                <a:solidFill>
                  <a:schemeClr val="bg1"/>
                </a:solidFill>
              </a:rPr>
              <a:t>Rencontre</a:t>
            </a:r>
            <a:r>
              <a:rPr lang="de-DE" sz="1600" b="1" dirty="0">
                <a:solidFill>
                  <a:schemeClr val="bg1"/>
                </a:solidFill>
              </a:rPr>
              <a:t> de Vietnam – </a:t>
            </a:r>
            <a:r>
              <a:rPr lang="de-DE" sz="1600" b="1" dirty="0" err="1">
                <a:solidFill>
                  <a:schemeClr val="bg1"/>
                </a:solidFill>
              </a:rPr>
              <a:t>Flavour</a:t>
            </a:r>
            <a:r>
              <a:rPr lang="de-DE" sz="1600" b="1" dirty="0">
                <a:solidFill>
                  <a:schemeClr val="bg1"/>
                </a:solidFill>
              </a:rPr>
              <a:t> Physics 2025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A756C2-82ED-4B9A-86A5-19D9F97BA7DB}"/>
              </a:ext>
            </a:extLst>
          </p:cNvPr>
          <p:cNvSpPr txBox="1"/>
          <p:nvPr/>
        </p:nvSpPr>
        <p:spPr>
          <a:xfrm>
            <a:off x="8889719" y="5942622"/>
            <a:ext cx="32337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b="1" dirty="0">
                <a:solidFill>
                  <a:schemeClr val="bg1"/>
                </a:solidFill>
              </a:rPr>
              <a:t>Achim Stahl</a:t>
            </a:r>
          </a:p>
          <a:p>
            <a:pPr algn="r"/>
            <a:r>
              <a:rPr lang="de-DE" sz="1600" b="1" dirty="0">
                <a:solidFill>
                  <a:schemeClr val="bg1"/>
                </a:solidFill>
              </a:rPr>
              <a:t>RWTH Aachen University</a:t>
            </a:r>
          </a:p>
          <a:p>
            <a:pPr algn="r"/>
            <a:r>
              <a:rPr lang="de-DE" sz="1600" dirty="0">
                <a:solidFill>
                  <a:schemeClr val="bg1"/>
                </a:solidFill>
              </a:rPr>
              <a:t>on behalf of the JUNO </a:t>
            </a:r>
            <a:r>
              <a:rPr lang="de-DE" sz="1600" dirty="0" err="1">
                <a:solidFill>
                  <a:schemeClr val="bg1"/>
                </a:solidFill>
              </a:rPr>
              <a:t>collaboration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901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ABB4026-2802-4D51-B84F-FE5081511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90" y="0"/>
            <a:ext cx="4955610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AF093ED-ADDA-4596-A6CF-4413AEB8DB33}"/>
              </a:ext>
            </a:extLst>
          </p:cNvPr>
          <p:cNvSpPr/>
          <p:nvPr/>
        </p:nvSpPr>
        <p:spPr>
          <a:xfrm>
            <a:off x="192937" y="0"/>
            <a:ext cx="60203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4800" b="1" cap="none" spc="0" dirty="0">
                <a:ln/>
                <a:solidFill>
                  <a:srgbClr val="0070C0"/>
                </a:solidFill>
                <a:effectLst/>
              </a:rPr>
              <a:t>TAO: </a:t>
            </a:r>
            <a:r>
              <a:rPr lang="de-DE" sz="4800" b="1" cap="none" spc="0" dirty="0" err="1">
                <a:ln/>
                <a:solidFill>
                  <a:srgbClr val="0070C0"/>
                </a:solidFill>
                <a:effectLst/>
              </a:rPr>
              <a:t>our</a:t>
            </a:r>
            <a:r>
              <a:rPr lang="de-DE" sz="4800" b="1" cap="none" spc="0" dirty="0">
                <a:ln/>
                <a:solidFill>
                  <a:srgbClr val="0070C0"/>
                </a:solidFill>
                <a:effectLst/>
              </a:rPr>
              <a:t> </a:t>
            </a:r>
            <a:r>
              <a:rPr lang="de-DE" sz="4800" b="1" cap="none" spc="0" dirty="0" err="1">
                <a:ln/>
                <a:solidFill>
                  <a:srgbClr val="0070C0"/>
                </a:solidFill>
                <a:effectLst/>
              </a:rPr>
              <a:t>near</a:t>
            </a:r>
            <a:r>
              <a:rPr lang="de-DE" sz="4800" b="1" cap="none" spc="0" dirty="0">
                <a:ln/>
                <a:solidFill>
                  <a:srgbClr val="0070C0"/>
                </a:solidFill>
                <a:effectLst/>
              </a:rPr>
              <a:t> </a:t>
            </a:r>
            <a:r>
              <a:rPr lang="de-DE" sz="4800" b="1" cap="none" spc="0" dirty="0" err="1">
                <a:ln/>
                <a:solidFill>
                  <a:srgbClr val="0070C0"/>
                </a:solidFill>
                <a:effectLst/>
              </a:rPr>
              <a:t>detector</a:t>
            </a:r>
            <a:endParaRPr lang="de-DE" sz="48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15E5D3E-0F42-4E3F-BE11-DF6E2CEFD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54" y="3095204"/>
            <a:ext cx="4219969" cy="361519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EB0BDCC-B56C-4297-BF8A-8E2B7A7FF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9074" y="3633789"/>
            <a:ext cx="3205965" cy="240194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4F7140-A87B-4C3F-ADF7-56D0D7ED3AB0}"/>
              </a:ext>
            </a:extLst>
          </p:cNvPr>
          <p:cNvSpPr txBox="1"/>
          <p:nvPr/>
        </p:nvSpPr>
        <p:spPr>
          <a:xfrm>
            <a:off x="544945" y="1006764"/>
            <a:ext cx="59568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Volume: 1.8 t (1t </a:t>
            </a:r>
            <a:r>
              <a:rPr lang="de-DE" dirty="0" err="1"/>
              <a:t>fiducial</a:t>
            </a:r>
            <a:r>
              <a:rPr lang="de-DE" dirty="0"/>
              <a:t>)</a:t>
            </a:r>
          </a:p>
          <a:p>
            <a:r>
              <a:rPr lang="de-DE" dirty="0"/>
              <a:t>Baseline:   44 m (</a:t>
            </a:r>
            <a:r>
              <a:rPr lang="de-DE" dirty="0" err="1"/>
              <a:t>unit</a:t>
            </a:r>
            <a:r>
              <a:rPr lang="de-DE" dirty="0"/>
              <a:t> 1) and 217 m (</a:t>
            </a:r>
            <a:r>
              <a:rPr lang="de-DE" dirty="0" err="1"/>
              <a:t>unit</a:t>
            </a:r>
            <a:r>
              <a:rPr lang="de-DE" dirty="0"/>
              <a:t> 2)</a:t>
            </a:r>
          </a:p>
          <a:p>
            <a:r>
              <a:rPr lang="de-DE" dirty="0" err="1"/>
              <a:t>Scintillator</a:t>
            </a:r>
            <a:r>
              <a:rPr lang="de-DE" dirty="0"/>
              <a:t>: LAB-</a:t>
            </a:r>
            <a:r>
              <a:rPr lang="de-DE" dirty="0" err="1"/>
              <a:t>based</a:t>
            </a:r>
            <a:r>
              <a:rPr lang="de-DE" dirty="0"/>
              <a:t> and </a:t>
            </a:r>
            <a:r>
              <a:rPr lang="de-DE" dirty="0" err="1"/>
              <a:t>Gd-doped</a:t>
            </a:r>
            <a:endParaRPr lang="de-DE" dirty="0"/>
          </a:p>
          <a:p>
            <a:r>
              <a:rPr lang="de-DE" dirty="0"/>
              <a:t>Light-</a:t>
            </a:r>
            <a:r>
              <a:rPr lang="de-DE" dirty="0" err="1"/>
              <a:t>detection</a:t>
            </a:r>
            <a:r>
              <a:rPr lang="de-DE" dirty="0"/>
              <a:t>: </a:t>
            </a:r>
            <a:r>
              <a:rPr lang="de-DE" dirty="0" err="1"/>
              <a:t>SiPMs</a:t>
            </a:r>
            <a:r>
              <a:rPr lang="de-DE" dirty="0"/>
              <a:t>, </a:t>
            </a:r>
            <a:r>
              <a:rPr lang="de-DE" dirty="0" err="1"/>
              <a:t>coverage</a:t>
            </a:r>
            <a:r>
              <a:rPr lang="de-DE" dirty="0"/>
              <a:t> ~94%, PDE ~50%</a:t>
            </a:r>
          </a:p>
          <a:p>
            <a:r>
              <a:rPr lang="de-DE" dirty="0"/>
              <a:t>	            </a:t>
            </a:r>
            <a:r>
              <a:rPr lang="de-DE" dirty="0" err="1"/>
              <a:t>operated</a:t>
            </a:r>
            <a:r>
              <a:rPr lang="de-DE" dirty="0"/>
              <a:t> at -50° C (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noise</a:t>
            </a:r>
            <a:r>
              <a:rPr lang="de-DE" dirty="0"/>
              <a:t> &lt;100 Hz/mm²)</a:t>
            </a:r>
          </a:p>
          <a:p>
            <a:r>
              <a:rPr lang="de-DE" dirty="0"/>
              <a:t>Energy </a:t>
            </a:r>
            <a:r>
              <a:rPr lang="de-DE" dirty="0" err="1"/>
              <a:t>resolution</a:t>
            </a:r>
            <a:r>
              <a:rPr lang="de-DE" dirty="0"/>
              <a:t>: &lt; 2%/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  <a:r>
              <a:rPr lang="de-DE" dirty="0">
                <a:cs typeface="Arial" panose="020B0604020202020204" pitchFamily="34" charset="0"/>
              </a:rPr>
              <a:t>E (LY: 12,000 </a:t>
            </a:r>
            <a:r>
              <a:rPr lang="de-DE" dirty="0" err="1">
                <a:cs typeface="Arial" panose="020B0604020202020204" pitchFamily="34" charset="0"/>
              </a:rPr>
              <a:t>photons</a:t>
            </a:r>
            <a:r>
              <a:rPr lang="de-DE" dirty="0">
                <a:cs typeface="Arial" panose="020B0604020202020204" pitchFamily="34" charset="0"/>
              </a:rPr>
              <a:t>/MeV</a:t>
            </a:r>
          </a:p>
          <a:p>
            <a:r>
              <a:rPr lang="de-DE" dirty="0">
                <a:cs typeface="Arial" panose="020B0604020202020204" pitchFamily="34" charset="0"/>
              </a:rPr>
              <a:t>			  ~ 6,000 </a:t>
            </a:r>
            <a:r>
              <a:rPr lang="de-DE" dirty="0" err="1">
                <a:cs typeface="Arial" panose="020B0604020202020204" pitchFamily="34" charset="0"/>
              </a:rPr>
              <a:t>p.e</a:t>
            </a:r>
            <a:r>
              <a:rPr lang="de-DE" dirty="0">
                <a:cs typeface="Arial" panose="020B0604020202020204" pitchFamily="34" charset="0"/>
              </a:rPr>
              <a:t>./MeV)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05A26B83-828C-428C-BC3F-DE7D6A19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518EBA4-1500-493A-9192-FE6AA6B25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32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9EFC531-873F-40EE-AE52-23822FBAC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58" y="805620"/>
            <a:ext cx="11458497" cy="571559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CE1EE8F-1326-4CF6-AAC0-66C09FFEF071}"/>
              </a:ext>
            </a:extLst>
          </p:cNvPr>
          <p:cNvSpPr/>
          <p:nvPr/>
        </p:nvSpPr>
        <p:spPr>
          <a:xfrm>
            <a:off x="192937" y="0"/>
            <a:ext cx="3902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4800" b="1" cap="none" spc="0" dirty="0">
                <a:ln/>
                <a:solidFill>
                  <a:srgbClr val="0070C0"/>
                </a:solidFill>
                <a:effectLst/>
              </a:rPr>
              <a:t>A </a:t>
            </a:r>
            <a:r>
              <a:rPr lang="de-DE" sz="4800" b="1" cap="none" spc="0" dirty="0" err="1">
                <a:ln/>
                <a:solidFill>
                  <a:srgbClr val="0070C0"/>
                </a:solidFill>
                <a:effectLst/>
              </a:rPr>
              <a:t>long</a:t>
            </a:r>
            <a:r>
              <a:rPr lang="de-DE" sz="4800" b="1" cap="none" spc="0" dirty="0">
                <a:ln/>
                <a:solidFill>
                  <a:srgbClr val="0070C0"/>
                </a:solidFill>
                <a:effectLst/>
              </a:rPr>
              <a:t> </a:t>
            </a:r>
            <a:r>
              <a:rPr lang="de-DE" sz="4800" b="1" cap="none" spc="0" dirty="0" err="1">
                <a:ln/>
                <a:solidFill>
                  <a:srgbClr val="0070C0"/>
                </a:solidFill>
                <a:effectLst/>
              </a:rPr>
              <a:t>journey</a:t>
            </a:r>
            <a:endParaRPr lang="de-DE" sz="48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34E6467-7007-40B0-A4E8-EC0E83A3AA64}"/>
              </a:ext>
            </a:extLst>
          </p:cNvPr>
          <p:cNvSpPr/>
          <p:nvPr/>
        </p:nvSpPr>
        <p:spPr>
          <a:xfrm>
            <a:off x="11730182" y="6677891"/>
            <a:ext cx="221673" cy="336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37E8DEF-C0C2-41CB-9D07-D264B9138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C08136-AF4A-4F18-9007-D5DAE1ED2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670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CE1EE8F-1326-4CF6-AAC0-66C09FFEF071}"/>
              </a:ext>
            </a:extLst>
          </p:cNvPr>
          <p:cNvSpPr/>
          <p:nvPr/>
        </p:nvSpPr>
        <p:spPr>
          <a:xfrm>
            <a:off x="192937" y="0"/>
            <a:ext cx="3902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4800" b="1" cap="none" spc="0" dirty="0">
                <a:ln/>
                <a:solidFill>
                  <a:srgbClr val="0070C0"/>
                </a:solidFill>
                <a:effectLst/>
              </a:rPr>
              <a:t>A </a:t>
            </a:r>
            <a:r>
              <a:rPr lang="de-DE" sz="4800" b="1" cap="none" spc="0" dirty="0" err="1">
                <a:ln/>
                <a:solidFill>
                  <a:srgbClr val="0070C0"/>
                </a:solidFill>
                <a:effectLst/>
              </a:rPr>
              <a:t>long</a:t>
            </a:r>
            <a:r>
              <a:rPr lang="de-DE" sz="4800" b="1" cap="none" spc="0" dirty="0">
                <a:ln/>
                <a:solidFill>
                  <a:srgbClr val="0070C0"/>
                </a:solidFill>
                <a:effectLst/>
              </a:rPr>
              <a:t> </a:t>
            </a:r>
            <a:r>
              <a:rPr lang="de-DE" sz="4800" b="1" cap="none" spc="0" dirty="0" err="1">
                <a:ln/>
                <a:solidFill>
                  <a:srgbClr val="0070C0"/>
                </a:solidFill>
                <a:effectLst/>
              </a:rPr>
              <a:t>journey</a:t>
            </a:r>
            <a:endParaRPr lang="de-DE" sz="48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34E6467-7007-40B0-A4E8-EC0E83A3AA64}"/>
              </a:ext>
            </a:extLst>
          </p:cNvPr>
          <p:cNvSpPr/>
          <p:nvPr/>
        </p:nvSpPr>
        <p:spPr>
          <a:xfrm>
            <a:off x="11730182" y="6677891"/>
            <a:ext cx="221673" cy="336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14F3915-159F-40E7-8406-D1E16291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102"/>
            <a:ext cx="12192000" cy="57732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3018BCD-8B80-4633-9490-B2B19DDF6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5742" y="3495675"/>
            <a:ext cx="3654440" cy="315399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FA01F66-A1C3-4BAA-82C9-6A25BF1983BF}"/>
              </a:ext>
            </a:extLst>
          </p:cNvPr>
          <p:cNvSpPr txBox="1"/>
          <p:nvPr/>
        </p:nvSpPr>
        <p:spPr>
          <a:xfrm>
            <a:off x="6548980" y="4756727"/>
            <a:ext cx="159678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/>
              <a:t>Status </a:t>
            </a:r>
            <a:r>
              <a:rPr lang="de-DE" b="1" dirty="0" err="1"/>
              <a:t>as</a:t>
            </a:r>
            <a:r>
              <a:rPr lang="de-DE" b="1" dirty="0"/>
              <a:t> of</a:t>
            </a:r>
          </a:p>
          <a:p>
            <a:r>
              <a:rPr lang="de-DE" b="1" dirty="0"/>
              <a:t>Aug. 21</a:t>
            </a:r>
            <a:r>
              <a:rPr lang="de-DE" b="1" baseline="30000" dirty="0"/>
              <a:t>st</a:t>
            </a:r>
            <a:r>
              <a:rPr lang="de-DE" b="1" dirty="0"/>
              <a:t>, 2025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4A475249-0412-4453-8D65-AB099D2EA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A0399D7-B899-4974-BB72-CA83A5E7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759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A0910CC-EEA6-452A-B63E-3C6A746ED98F}"/>
              </a:ext>
            </a:extLst>
          </p:cNvPr>
          <p:cNvSpPr/>
          <p:nvPr/>
        </p:nvSpPr>
        <p:spPr>
          <a:xfrm>
            <a:off x="192937" y="0"/>
            <a:ext cx="55501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4800" b="1" cap="none" spc="0" dirty="0">
                <a:ln/>
                <a:solidFill>
                  <a:srgbClr val="0070C0"/>
                </a:solidFill>
                <a:effectLst/>
              </a:rPr>
              <a:t>The liquid </a:t>
            </a:r>
            <a:r>
              <a:rPr lang="de-DE" sz="4800" b="1" cap="none" spc="0" dirty="0" err="1">
                <a:ln/>
                <a:solidFill>
                  <a:srgbClr val="0070C0"/>
                </a:solidFill>
                <a:effectLst/>
              </a:rPr>
              <a:t>scintillator</a:t>
            </a:r>
            <a:endParaRPr lang="de-DE" sz="4800" b="1" cap="none" spc="0" dirty="0">
              <a:ln/>
              <a:solidFill>
                <a:srgbClr val="0070C0"/>
              </a:solidFill>
              <a:effectLst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2292A332-C731-4E02-8EDD-4156724E5B5C}"/>
              </a:ext>
            </a:extLst>
          </p:cNvPr>
          <p:cNvGrpSpPr/>
          <p:nvPr/>
        </p:nvGrpSpPr>
        <p:grpSpPr>
          <a:xfrm>
            <a:off x="934989" y="4108148"/>
            <a:ext cx="4808057" cy="2181955"/>
            <a:chOff x="934989" y="4108148"/>
            <a:chExt cx="4808057" cy="2181955"/>
          </a:xfrm>
        </p:grpSpPr>
        <p:sp>
          <p:nvSpPr>
            <p:cNvPr id="47" name="Pfeil: nach rechts 46">
              <a:extLst>
                <a:ext uri="{FF2B5EF4-FFF2-40B4-BE49-F238E27FC236}">
                  <a16:creationId xmlns:a16="http://schemas.microsoft.com/office/drawing/2014/main" id="{95EAA220-88E7-4034-B474-85453D69F47C}"/>
                </a:ext>
              </a:extLst>
            </p:cNvPr>
            <p:cNvSpPr/>
            <p:nvPr/>
          </p:nvSpPr>
          <p:spPr>
            <a:xfrm>
              <a:off x="3201781" y="4985781"/>
              <a:ext cx="661952" cy="36965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1" name="组合 25">
              <a:extLst>
                <a:ext uri="{FF2B5EF4-FFF2-40B4-BE49-F238E27FC236}">
                  <a16:creationId xmlns:a16="http://schemas.microsoft.com/office/drawing/2014/main" id="{D9541282-799A-4724-B713-14782B8514E4}"/>
                </a:ext>
              </a:extLst>
            </p:cNvPr>
            <p:cNvGrpSpPr/>
            <p:nvPr/>
          </p:nvGrpSpPr>
          <p:grpSpPr>
            <a:xfrm>
              <a:off x="934989" y="4108148"/>
              <a:ext cx="2450708" cy="2181955"/>
              <a:chOff x="7676014" y="4197354"/>
              <a:chExt cx="2450708" cy="2181955"/>
            </a:xfrm>
          </p:grpSpPr>
          <p:pic>
            <p:nvPicPr>
              <p:cNvPr id="32" name="Picture 2">
                <a:extLst>
                  <a:ext uri="{FF2B5EF4-FFF2-40B4-BE49-F238E27FC236}">
                    <a16:creationId xmlns:a16="http://schemas.microsoft.com/office/drawing/2014/main" id="{BF5F377B-E051-4936-84AA-B925F83916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99755" y="4197354"/>
                <a:ext cx="2426967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文本框 27">
                <a:extLst>
                  <a:ext uri="{FF2B5EF4-FFF2-40B4-BE49-F238E27FC236}">
                    <a16:creationId xmlns:a16="http://schemas.microsoft.com/office/drawing/2014/main" id="{4DD37A23-1A1B-4D56-854A-346705A1532D}"/>
                  </a:ext>
                </a:extLst>
              </p:cNvPr>
              <p:cNvSpPr txBox="1"/>
              <p:nvPr/>
            </p:nvSpPr>
            <p:spPr>
              <a:xfrm>
                <a:off x="7676014" y="5917644"/>
                <a:ext cx="2039413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highlight>
                      <a:srgbClr val="FFFF00"/>
                    </a:highlight>
                    <a:cs typeface="Arial" panose="020B0604020202020204" pitchFamily="34" charset="0"/>
                  </a:rPr>
                  <a:t>Water extraction to remove radioactive impurities </a:t>
                </a:r>
                <a:endParaRPr lang="zh-CN" altLang="en-US" sz="1200" baseline="-25000" dirty="0">
                  <a:highlight>
                    <a:srgbClr val="FFFF00"/>
                  </a:highligh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组合 28">
              <a:extLst>
                <a:ext uri="{FF2B5EF4-FFF2-40B4-BE49-F238E27FC236}">
                  <a16:creationId xmlns:a16="http://schemas.microsoft.com/office/drawing/2014/main" id="{E29A9E0B-6415-46AC-A8B8-48BF46EFBB8D}"/>
                </a:ext>
              </a:extLst>
            </p:cNvPr>
            <p:cNvGrpSpPr/>
            <p:nvPr/>
          </p:nvGrpSpPr>
          <p:grpSpPr>
            <a:xfrm>
              <a:off x="3851916" y="4112013"/>
              <a:ext cx="1891130" cy="2178090"/>
              <a:chOff x="5415201" y="4201219"/>
              <a:chExt cx="1891130" cy="2178090"/>
            </a:xfrm>
          </p:grpSpPr>
          <p:pic>
            <p:nvPicPr>
              <p:cNvPr id="35" name="图片 29">
                <a:extLst>
                  <a:ext uri="{FF2B5EF4-FFF2-40B4-BE49-F238E27FC236}">
                    <a16:creationId xmlns:a16="http://schemas.microsoft.com/office/drawing/2014/main" id="{CBCEDC62-005E-49EF-A721-92EF15E180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212"/>
              <a:stretch/>
            </p:blipFill>
            <p:spPr>
              <a:xfrm>
                <a:off x="5427018" y="4201219"/>
                <a:ext cx="1879313" cy="2160000"/>
              </a:xfrm>
              <a:prstGeom prst="rect">
                <a:avLst/>
              </a:prstGeom>
            </p:spPr>
          </p:pic>
          <p:sp>
            <p:nvSpPr>
              <p:cNvPr id="36" name="文本框 30">
                <a:extLst>
                  <a:ext uri="{FF2B5EF4-FFF2-40B4-BE49-F238E27FC236}">
                    <a16:creationId xmlns:a16="http://schemas.microsoft.com/office/drawing/2014/main" id="{1779AC03-222B-457D-8539-24B0853A2A0B}"/>
                  </a:ext>
                </a:extLst>
              </p:cNvPr>
              <p:cNvSpPr txBox="1"/>
              <p:nvPr/>
            </p:nvSpPr>
            <p:spPr>
              <a:xfrm>
                <a:off x="5415201" y="5917644"/>
                <a:ext cx="1687531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highlight>
                      <a:srgbClr val="FFFF00"/>
                    </a:highlight>
                    <a:cs typeface="Arial" panose="020B0604020202020204" pitchFamily="34" charset="0"/>
                  </a:rPr>
                  <a:t>Gas stripping to remove Rn and O</a:t>
                </a:r>
                <a:r>
                  <a:rPr lang="en-US" altLang="zh-CN" sz="1200" baseline="-25000" dirty="0">
                    <a:highlight>
                      <a:srgbClr val="FFFF00"/>
                    </a:highlight>
                    <a:cs typeface="Arial" panose="020B0604020202020204" pitchFamily="34" charset="0"/>
                  </a:rPr>
                  <a:t>2</a:t>
                </a:r>
                <a:endParaRPr lang="zh-CN" altLang="en-US" sz="1200" baseline="-25000" dirty="0">
                  <a:highlight>
                    <a:srgbClr val="FFFF00"/>
                  </a:highligh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9555683D-AFB6-4EC4-BA31-749B4DEF568A}"/>
              </a:ext>
            </a:extLst>
          </p:cNvPr>
          <p:cNvGrpSpPr/>
          <p:nvPr/>
        </p:nvGrpSpPr>
        <p:grpSpPr>
          <a:xfrm>
            <a:off x="396009" y="1105770"/>
            <a:ext cx="11040882" cy="2162601"/>
            <a:chOff x="396009" y="1027946"/>
            <a:chExt cx="11040882" cy="2162601"/>
          </a:xfrm>
        </p:grpSpPr>
        <p:grpSp>
          <p:nvGrpSpPr>
            <p:cNvPr id="28" name="组合 22">
              <a:extLst>
                <a:ext uri="{FF2B5EF4-FFF2-40B4-BE49-F238E27FC236}">
                  <a16:creationId xmlns:a16="http://schemas.microsoft.com/office/drawing/2014/main" id="{5CA792D5-9A17-4EB0-A646-F433B2C6E6DB}"/>
                </a:ext>
              </a:extLst>
            </p:cNvPr>
            <p:cNvGrpSpPr/>
            <p:nvPr/>
          </p:nvGrpSpPr>
          <p:grpSpPr>
            <a:xfrm>
              <a:off x="8865268" y="1053005"/>
              <a:ext cx="2571623" cy="2137542"/>
              <a:chOff x="9214381" y="1651711"/>
              <a:chExt cx="2571623" cy="2137542"/>
            </a:xfrm>
          </p:grpSpPr>
          <p:pic>
            <p:nvPicPr>
              <p:cNvPr id="29" name="图片 23">
                <a:extLst>
                  <a:ext uri="{FF2B5EF4-FFF2-40B4-BE49-F238E27FC236}">
                    <a16:creationId xmlns:a16="http://schemas.microsoft.com/office/drawing/2014/main" id="{DE268BA6-692B-4E6C-BDB2-C4FF0EE0CD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12"/>
              <a:stretch/>
            </p:blipFill>
            <p:spPr>
              <a:xfrm>
                <a:off x="9214381" y="1651711"/>
                <a:ext cx="2570125" cy="2125347"/>
              </a:xfrm>
              <a:prstGeom prst="rect">
                <a:avLst/>
              </a:prstGeom>
            </p:spPr>
          </p:pic>
          <p:sp>
            <p:nvSpPr>
              <p:cNvPr id="30" name="文本框 24">
                <a:extLst>
                  <a:ext uri="{FF2B5EF4-FFF2-40B4-BE49-F238E27FC236}">
                    <a16:creationId xmlns:a16="http://schemas.microsoft.com/office/drawing/2014/main" id="{9255CDA6-59E6-4D7B-B7A6-C18FD1115AFC}"/>
                  </a:ext>
                </a:extLst>
              </p:cNvPr>
              <p:cNvSpPr txBox="1"/>
              <p:nvPr/>
            </p:nvSpPr>
            <p:spPr>
              <a:xfrm>
                <a:off x="9215878" y="3502622"/>
                <a:ext cx="2570126" cy="2866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highlight>
                      <a:srgbClr val="FFFF00"/>
                    </a:highlight>
                    <a:cs typeface="Arial" panose="020B0604020202020204" pitchFamily="34" charset="0"/>
                  </a:rPr>
                  <a:t>Mixing (2.5 g/L PPO,3 mg/L bis-MSB)</a:t>
                </a:r>
                <a:endParaRPr lang="zh-CN" altLang="en-US" sz="1200" baseline="-25000" dirty="0">
                  <a:highlight>
                    <a:srgbClr val="FFFF00"/>
                  </a:highlight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Pfeil: nach rechts 36">
              <a:extLst>
                <a:ext uri="{FF2B5EF4-FFF2-40B4-BE49-F238E27FC236}">
                  <a16:creationId xmlns:a16="http://schemas.microsoft.com/office/drawing/2014/main" id="{3EFB854B-FFA8-40F7-A6D3-C24444F23A37}"/>
                </a:ext>
              </a:extLst>
            </p:cNvPr>
            <p:cNvSpPr/>
            <p:nvPr/>
          </p:nvSpPr>
          <p:spPr>
            <a:xfrm>
              <a:off x="2716162" y="1901685"/>
              <a:ext cx="661952" cy="36965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Pfeil: nach rechts 37">
              <a:extLst>
                <a:ext uri="{FF2B5EF4-FFF2-40B4-BE49-F238E27FC236}">
                  <a16:creationId xmlns:a16="http://schemas.microsoft.com/office/drawing/2014/main" id="{5AD6B743-61B1-4A1E-B65D-5559DDCEE727}"/>
                </a:ext>
              </a:extLst>
            </p:cNvPr>
            <p:cNvSpPr/>
            <p:nvPr/>
          </p:nvSpPr>
          <p:spPr>
            <a:xfrm>
              <a:off x="5634032" y="1901685"/>
              <a:ext cx="661952" cy="36965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Pfeil: nach rechts 38">
              <a:extLst>
                <a:ext uri="{FF2B5EF4-FFF2-40B4-BE49-F238E27FC236}">
                  <a16:creationId xmlns:a16="http://schemas.microsoft.com/office/drawing/2014/main" id="{21EB372B-843E-47CA-84A1-E679DC8BFCD2}"/>
                </a:ext>
              </a:extLst>
            </p:cNvPr>
            <p:cNvSpPr/>
            <p:nvPr/>
          </p:nvSpPr>
          <p:spPr>
            <a:xfrm>
              <a:off x="8207088" y="1901685"/>
              <a:ext cx="661952" cy="36965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9" name="组合 11">
              <a:extLst>
                <a:ext uri="{FF2B5EF4-FFF2-40B4-BE49-F238E27FC236}">
                  <a16:creationId xmlns:a16="http://schemas.microsoft.com/office/drawing/2014/main" id="{0C9BC9D0-690B-4324-819D-E386161D7DD4}"/>
                </a:ext>
              </a:extLst>
            </p:cNvPr>
            <p:cNvGrpSpPr/>
            <p:nvPr/>
          </p:nvGrpSpPr>
          <p:grpSpPr>
            <a:xfrm>
              <a:off x="6293274" y="1027946"/>
              <a:ext cx="2090407" cy="2149440"/>
              <a:chOff x="6622283" y="1849527"/>
              <a:chExt cx="2008025" cy="2179645"/>
            </a:xfrm>
          </p:grpSpPr>
          <p:pic>
            <p:nvPicPr>
              <p:cNvPr id="20" name="图片 12">
                <a:extLst>
                  <a:ext uri="{FF2B5EF4-FFF2-40B4-BE49-F238E27FC236}">
                    <a16:creationId xmlns:a16="http://schemas.microsoft.com/office/drawing/2014/main" id="{5A7352E8-7421-462A-9040-9AAE6C69EE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2284" y="1849527"/>
                <a:ext cx="2008024" cy="2158159"/>
              </a:xfrm>
              <a:prstGeom prst="rect">
                <a:avLst/>
              </a:prstGeom>
            </p:spPr>
          </p:pic>
          <p:sp>
            <p:nvSpPr>
              <p:cNvPr id="21" name="文本框 13">
                <a:extLst>
                  <a:ext uri="{FF2B5EF4-FFF2-40B4-BE49-F238E27FC236}">
                    <a16:creationId xmlns:a16="http://schemas.microsoft.com/office/drawing/2014/main" id="{97E8258C-D2AF-4802-B55D-4A3213C2CAE2}"/>
                  </a:ext>
                </a:extLst>
              </p:cNvPr>
              <p:cNvSpPr txBox="1"/>
              <p:nvPr/>
            </p:nvSpPr>
            <p:spPr>
              <a:xfrm>
                <a:off x="6622283" y="3561020"/>
                <a:ext cx="2008025" cy="4681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highlight>
                      <a:srgbClr val="FFFF00"/>
                    </a:highlight>
                    <a:cs typeface="Arial" panose="020B0604020202020204" pitchFamily="34" charset="0"/>
                  </a:rPr>
                  <a:t>Distillation to remove radioactive impurities  </a:t>
                </a:r>
                <a:endParaRPr lang="zh-CN" altLang="en-US" sz="1200" baseline="-25000" dirty="0">
                  <a:highlight>
                    <a:srgbClr val="FFFF00"/>
                  </a:highligh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组合 14">
              <a:extLst>
                <a:ext uri="{FF2B5EF4-FFF2-40B4-BE49-F238E27FC236}">
                  <a16:creationId xmlns:a16="http://schemas.microsoft.com/office/drawing/2014/main" id="{449A8055-5390-4EBF-B1E6-7625C83D9C3E}"/>
                </a:ext>
              </a:extLst>
            </p:cNvPr>
            <p:cNvGrpSpPr/>
            <p:nvPr/>
          </p:nvGrpSpPr>
          <p:grpSpPr>
            <a:xfrm>
              <a:off x="3375922" y="1027946"/>
              <a:ext cx="2456091" cy="2128639"/>
              <a:chOff x="3520912" y="1853991"/>
              <a:chExt cx="2959163" cy="2216811"/>
            </a:xfrm>
          </p:grpSpPr>
          <p:pic>
            <p:nvPicPr>
              <p:cNvPr id="23" name="图片 15">
                <a:extLst>
                  <a:ext uri="{FF2B5EF4-FFF2-40B4-BE49-F238E27FC236}">
                    <a16:creationId xmlns:a16="http://schemas.microsoft.com/office/drawing/2014/main" id="{2D6C5CC8-0B5E-4FB0-B00E-72151672D4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12" r="8438" b="11967"/>
              <a:stretch/>
            </p:blipFill>
            <p:spPr>
              <a:xfrm>
                <a:off x="3532689" y="1853991"/>
                <a:ext cx="2947386" cy="2216811"/>
              </a:xfrm>
              <a:prstGeom prst="rect">
                <a:avLst/>
              </a:prstGeom>
            </p:spPr>
          </p:pic>
          <p:sp>
            <p:nvSpPr>
              <p:cNvPr id="24" name="文本框 16">
                <a:extLst>
                  <a:ext uri="{FF2B5EF4-FFF2-40B4-BE49-F238E27FC236}">
                    <a16:creationId xmlns:a16="http://schemas.microsoft.com/office/drawing/2014/main" id="{9CB9A973-1AD0-42B3-87CF-D5B30491EC95}"/>
                  </a:ext>
                </a:extLst>
              </p:cNvPr>
              <p:cNvSpPr txBox="1"/>
              <p:nvPr/>
            </p:nvSpPr>
            <p:spPr>
              <a:xfrm>
                <a:off x="3520912" y="3779782"/>
                <a:ext cx="2308986" cy="28847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highlight>
                      <a:srgbClr val="FFFF00"/>
                    </a:highlight>
                    <a:cs typeface="Arial" panose="020B0604020202020204" pitchFamily="34" charset="0"/>
                  </a:rPr>
                  <a:t>Al</a:t>
                </a:r>
                <a:r>
                  <a:rPr lang="en-US" altLang="zh-CN" sz="1200" baseline="-25000" dirty="0">
                    <a:highlight>
                      <a:srgbClr val="FFFF00"/>
                    </a:highlight>
                    <a:cs typeface="Arial" panose="020B0604020202020204" pitchFamily="34" charset="0"/>
                  </a:rPr>
                  <a:t>2</a:t>
                </a:r>
                <a:r>
                  <a:rPr lang="en-US" altLang="zh-CN" sz="1200" dirty="0">
                    <a:highlight>
                      <a:srgbClr val="FFFF00"/>
                    </a:highlight>
                    <a:cs typeface="Arial" panose="020B0604020202020204" pitchFamily="34" charset="0"/>
                  </a:rPr>
                  <a:t>O</a:t>
                </a:r>
                <a:r>
                  <a:rPr lang="en-US" altLang="zh-CN" sz="1200" baseline="-25000" dirty="0">
                    <a:highlight>
                      <a:srgbClr val="FFFF00"/>
                    </a:highlight>
                    <a:cs typeface="Arial" panose="020B0604020202020204" pitchFamily="34" charset="0"/>
                  </a:rPr>
                  <a:t>3 </a:t>
                </a:r>
                <a:r>
                  <a:rPr lang="en-US" altLang="zh-CN" sz="1200" dirty="0">
                    <a:highlight>
                      <a:srgbClr val="FFFF00"/>
                    </a:highlight>
                    <a:cs typeface="Arial" panose="020B0604020202020204" pitchFamily="34" charset="0"/>
                  </a:rPr>
                  <a:t>to remove particles</a:t>
                </a:r>
                <a:endParaRPr lang="zh-CN" altLang="en-US" sz="1200" dirty="0">
                  <a:highlight>
                    <a:srgbClr val="FFFF00"/>
                  </a:highligh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0CA7FFE0-0804-4894-82D5-E109B3AD03B8}"/>
                </a:ext>
              </a:extLst>
            </p:cNvPr>
            <p:cNvGrpSpPr/>
            <p:nvPr/>
          </p:nvGrpSpPr>
          <p:grpSpPr>
            <a:xfrm>
              <a:off x="396009" y="1027946"/>
              <a:ext cx="2453789" cy="2135920"/>
              <a:chOff x="341419" y="1867148"/>
              <a:chExt cx="3035078" cy="2224050"/>
            </a:xfrm>
          </p:grpSpPr>
          <p:pic>
            <p:nvPicPr>
              <p:cNvPr id="26" name="图片 19">
                <a:extLst>
                  <a:ext uri="{FF2B5EF4-FFF2-40B4-BE49-F238E27FC236}">
                    <a16:creationId xmlns:a16="http://schemas.microsoft.com/office/drawing/2014/main" id="{63EF8681-FC99-4EF2-B617-CBDEEF5AF5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3573" y="1867148"/>
                <a:ext cx="3022924" cy="2216811"/>
              </a:xfrm>
              <a:prstGeom prst="rect">
                <a:avLst/>
              </a:prstGeom>
            </p:spPr>
          </p:pic>
          <p:sp>
            <p:nvSpPr>
              <p:cNvPr id="27" name="文本框 20">
                <a:extLst>
                  <a:ext uri="{FF2B5EF4-FFF2-40B4-BE49-F238E27FC236}">
                    <a16:creationId xmlns:a16="http://schemas.microsoft.com/office/drawing/2014/main" id="{E2C7758B-FC4F-47B6-B744-81653215BB1C}"/>
                  </a:ext>
                </a:extLst>
              </p:cNvPr>
              <p:cNvSpPr txBox="1"/>
              <p:nvPr/>
            </p:nvSpPr>
            <p:spPr>
              <a:xfrm>
                <a:off x="341419" y="3802770"/>
                <a:ext cx="2023386" cy="2884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highlight>
                      <a:srgbClr val="FFFF00"/>
                    </a:highlight>
                    <a:cs typeface="Arial" panose="020B0604020202020204" pitchFamily="34" charset="0"/>
                  </a:rPr>
                  <a:t>5000 m</a:t>
                </a:r>
                <a:r>
                  <a:rPr lang="en-US" altLang="zh-CN" sz="1200" baseline="30000" dirty="0">
                    <a:highlight>
                      <a:srgbClr val="FFFF00"/>
                    </a:highlight>
                    <a:cs typeface="Arial" panose="020B0604020202020204" pitchFamily="34" charset="0"/>
                  </a:rPr>
                  <a:t>3</a:t>
                </a:r>
                <a:r>
                  <a:rPr lang="zh-CN" altLang="en-US" sz="1200" dirty="0">
                    <a:highlight>
                      <a:srgbClr val="FFFF00"/>
                    </a:highlight>
                    <a:cs typeface="Arial" panose="020B0604020202020204" pitchFamily="34" charset="0"/>
                  </a:rPr>
                  <a:t> </a:t>
                </a:r>
                <a:r>
                  <a:rPr lang="en-US" altLang="zh-CN" sz="1200" dirty="0">
                    <a:highlight>
                      <a:srgbClr val="FFFF00"/>
                    </a:highlight>
                    <a:cs typeface="Arial" panose="020B0604020202020204" pitchFamily="34" charset="0"/>
                  </a:rPr>
                  <a:t>LAB</a:t>
                </a:r>
                <a:r>
                  <a:rPr lang="zh-CN" altLang="en-US" sz="1200" dirty="0">
                    <a:highlight>
                      <a:srgbClr val="FFFF00"/>
                    </a:highlight>
                    <a:cs typeface="Arial" panose="020B0604020202020204" pitchFamily="34" charset="0"/>
                  </a:rPr>
                  <a:t> </a:t>
                </a:r>
                <a:r>
                  <a:rPr lang="en-US" altLang="zh-CN" sz="1200" dirty="0">
                    <a:highlight>
                      <a:srgbClr val="FFFF00"/>
                    </a:highlight>
                    <a:cs typeface="Arial" panose="020B0604020202020204" pitchFamily="34" charset="0"/>
                  </a:rPr>
                  <a:t>tank</a:t>
                </a:r>
                <a:endParaRPr lang="zh-CN" altLang="en-US" sz="1200" baseline="-25000" dirty="0">
                  <a:highlight>
                    <a:srgbClr val="FFFF00"/>
                  </a:highligh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0555857A-EEA1-45FA-87A8-6D7DC1AA0E8A}"/>
              </a:ext>
            </a:extLst>
          </p:cNvPr>
          <p:cNvGrpSpPr/>
          <p:nvPr/>
        </p:nvGrpSpPr>
        <p:grpSpPr>
          <a:xfrm>
            <a:off x="405834" y="2948160"/>
            <a:ext cx="9990129" cy="2435791"/>
            <a:chOff x="405834" y="2948160"/>
            <a:chExt cx="9990129" cy="2435791"/>
          </a:xfrm>
        </p:grpSpPr>
        <p:sp>
          <p:nvSpPr>
            <p:cNvPr id="41" name="Pfeil: nach rechts 40">
              <a:extLst>
                <a:ext uri="{FF2B5EF4-FFF2-40B4-BE49-F238E27FC236}">
                  <a16:creationId xmlns:a16="http://schemas.microsoft.com/office/drawing/2014/main" id="{E72D2446-3EA2-4A58-A429-F63A613BEB68}"/>
                </a:ext>
              </a:extLst>
            </p:cNvPr>
            <p:cNvSpPr/>
            <p:nvPr/>
          </p:nvSpPr>
          <p:spPr>
            <a:xfrm rot="5400000">
              <a:off x="9880162" y="3094310"/>
              <a:ext cx="661952" cy="36965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Pfeil: nach rechts 41">
              <a:extLst>
                <a:ext uri="{FF2B5EF4-FFF2-40B4-BE49-F238E27FC236}">
                  <a16:creationId xmlns:a16="http://schemas.microsoft.com/office/drawing/2014/main" id="{6F187ECB-2DC2-4C7F-9A0A-F317101EA604}"/>
                </a:ext>
              </a:extLst>
            </p:cNvPr>
            <p:cNvSpPr/>
            <p:nvPr/>
          </p:nvSpPr>
          <p:spPr>
            <a:xfrm flipH="1">
              <a:off x="573932" y="3441033"/>
              <a:ext cx="9720492" cy="36965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Pfeil: nach rechts 42">
              <a:extLst>
                <a:ext uri="{FF2B5EF4-FFF2-40B4-BE49-F238E27FC236}">
                  <a16:creationId xmlns:a16="http://schemas.microsoft.com/office/drawing/2014/main" id="{02206FCB-BF85-4EFD-AB8D-E2F48FF0A682}"/>
                </a:ext>
              </a:extLst>
            </p:cNvPr>
            <p:cNvSpPr/>
            <p:nvPr/>
          </p:nvSpPr>
          <p:spPr>
            <a:xfrm rot="5400000">
              <a:off x="-211298" y="4227245"/>
              <a:ext cx="1603916" cy="36965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Pfeil: nach rechts 43">
              <a:extLst>
                <a:ext uri="{FF2B5EF4-FFF2-40B4-BE49-F238E27FC236}">
                  <a16:creationId xmlns:a16="http://schemas.microsoft.com/office/drawing/2014/main" id="{5BD0E778-0533-48EA-BD0D-48C6644884B6}"/>
                </a:ext>
              </a:extLst>
            </p:cNvPr>
            <p:cNvSpPr/>
            <p:nvPr/>
          </p:nvSpPr>
          <p:spPr>
            <a:xfrm>
              <a:off x="496111" y="5014300"/>
              <a:ext cx="495639" cy="36965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EB27CB91-A8B0-45DD-AE7F-BE830C41547B}"/>
              </a:ext>
            </a:extLst>
          </p:cNvPr>
          <p:cNvGrpSpPr/>
          <p:nvPr/>
        </p:nvGrpSpPr>
        <p:grpSpPr>
          <a:xfrm>
            <a:off x="4618562" y="3973704"/>
            <a:ext cx="6568252" cy="2798080"/>
            <a:chOff x="4618562" y="3973704"/>
            <a:chExt cx="6568252" cy="2798080"/>
          </a:xfrm>
        </p:grpSpPr>
        <p:pic>
          <p:nvPicPr>
            <p:cNvPr id="52" name="Grafik 51">
              <a:extLst>
                <a:ext uri="{FF2B5EF4-FFF2-40B4-BE49-F238E27FC236}">
                  <a16:creationId xmlns:a16="http://schemas.microsoft.com/office/drawing/2014/main" id="{AE1FED28-B473-44DA-8015-6D6ACFC31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85988" y="3973704"/>
              <a:ext cx="1600826" cy="2144682"/>
            </a:xfrm>
            <a:prstGeom prst="rect">
              <a:avLst/>
            </a:prstGeom>
          </p:spPr>
        </p:pic>
        <p:sp>
          <p:nvSpPr>
            <p:cNvPr id="48" name="Pfeil: nach rechts 47">
              <a:extLst>
                <a:ext uri="{FF2B5EF4-FFF2-40B4-BE49-F238E27FC236}">
                  <a16:creationId xmlns:a16="http://schemas.microsoft.com/office/drawing/2014/main" id="{983DEDEF-72FF-4764-AA8F-37CFAD93F659}"/>
                </a:ext>
              </a:extLst>
            </p:cNvPr>
            <p:cNvSpPr/>
            <p:nvPr/>
          </p:nvSpPr>
          <p:spPr>
            <a:xfrm rot="5400000">
              <a:off x="4472412" y="6083323"/>
              <a:ext cx="661952" cy="36965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Pfeil: nach rechts 48">
              <a:extLst>
                <a:ext uri="{FF2B5EF4-FFF2-40B4-BE49-F238E27FC236}">
                  <a16:creationId xmlns:a16="http://schemas.microsoft.com/office/drawing/2014/main" id="{DA8EB125-4AEE-4C1A-BDFA-BDC3152B81DC}"/>
                </a:ext>
              </a:extLst>
            </p:cNvPr>
            <p:cNvSpPr/>
            <p:nvPr/>
          </p:nvSpPr>
          <p:spPr>
            <a:xfrm>
              <a:off x="4803388" y="6402133"/>
              <a:ext cx="5592576" cy="36965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Pfeil: nach rechts 49">
              <a:extLst>
                <a:ext uri="{FF2B5EF4-FFF2-40B4-BE49-F238E27FC236}">
                  <a16:creationId xmlns:a16="http://schemas.microsoft.com/office/drawing/2014/main" id="{42821E3A-D0B3-47CB-B327-8A7F9681DA93}"/>
                </a:ext>
              </a:extLst>
            </p:cNvPr>
            <p:cNvSpPr/>
            <p:nvPr/>
          </p:nvSpPr>
          <p:spPr>
            <a:xfrm rot="16200000" flipV="1">
              <a:off x="10064988" y="6087188"/>
              <a:ext cx="661952" cy="36965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F18EBE17-47B7-45A9-993C-87E2CEB02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99857" y="5003078"/>
              <a:ext cx="573088" cy="528236"/>
            </a:xfrm>
            <a:prstGeom prst="rect">
              <a:avLst/>
            </a:prstGeom>
          </p:spPr>
        </p:pic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8836A1DC-06EB-4C5B-8B2C-6C145264E415}"/>
              </a:ext>
            </a:extLst>
          </p:cNvPr>
          <p:cNvGrpSpPr/>
          <p:nvPr/>
        </p:nvGrpSpPr>
        <p:grpSpPr>
          <a:xfrm>
            <a:off x="5742788" y="3976791"/>
            <a:ext cx="3843200" cy="2255003"/>
            <a:chOff x="5742788" y="3976791"/>
            <a:chExt cx="3843200" cy="2255003"/>
          </a:xfrm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3E0322E7-0A91-457A-B70C-45492C7B7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50022" y="3976791"/>
              <a:ext cx="1982601" cy="2115253"/>
            </a:xfrm>
            <a:prstGeom prst="rect">
              <a:avLst/>
            </a:prstGeom>
          </p:spPr>
        </p:pic>
        <p:sp>
          <p:nvSpPr>
            <p:cNvPr id="53" name="Pfeil: nach rechts 52">
              <a:extLst>
                <a:ext uri="{FF2B5EF4-FFF2-40B4-BE49-F238E27FC236}">
                  <a16:creationId xmlns:a16="http://schemas.microsoft.com/office/drawing/2014/main" id="{B488DA72-412F-4215-BC65-69846F7FF31E}"/>
                </a:ext>
              </a:extLst>
            </p:cNvPr>
            <p:cNvSpPr/>
            <p:nvPr/>
          </p:nvSpPr>
          <p:spPr>
            <a:xfrm>
              <a:off x="5742788" y="5003322"/>
              <a:ext cx="1007234" cy="36965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Pfeil: nach rechts 53">
              <a:extLst>
                <a:ext uri="{FF2B5EF4-FFF2-40B4-BE49-F238E27FC236}">
                  <a16:creationId xmlns:a16="http://schemas.microsoft.com/office/drawing/2014/main" id="{3F8A4CB3-FCF0-4A72-B769-E8ADE639D89E}"/>
                </a:ext>
              </a:extLst>
            </p:cNvPr>
            <p:cNvSpPr/>
            <p:nvPr/>
          </p:nvSpPr>
          <p:spPr>
            <a:xfrm>
              <a:off x="8732365" y="4987683"/>
              <a:ext cx="853623" cy="36965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文本框 13">
              <a:extLst>
                <a:ext uri="{FF2B5EF4-FFF2-40B4-BE49-F238E27FC236}">
                  <a16:creationId xmlns:a16="http://schemas.microsoft.com/office/drawing/2014/main" id="{C9F7D52E-BCC3-4E05-BA1E-13F15D983660}"/>
                </a:ext>
              </a:extLst>
            </p:cNvPr>
            <p:cNvSpPr txBox="1"/>
            <p:nvPr/>
          </p:nvSpPr>
          <p:spPr>
            <a:xfrm>
              <a:off x="6696119" y="5954795"/>
              <a:ext cx="1879314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highlight>
                    <a:srgbClr val="FFFF00"/>
                  </a:highlight>
                  <a:cs typeface="Arial" panose="020B0604020202020204" pitchFamily="34" charset="0"/>
                </a:rPr>
                <a:t>OSIRIS: radio purity check</a:t>
              </a:r>
              <a:endParaRPr lang="zh-CN" altLang="en-US" sz="1200" dirty="0">
                <a:highlight>
                  <a:srgbClr val="FFFF00"/>
                </a:highlight>
                <a:cs typeface="Arial" panose="020B0604020202020204" pitchFamily="34" charset="0"/>
              </a:endParaRPr>
            </a:p>
          </p:txBody>
        </p:sp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FD5DD4D-83C4-4D73-9C45-F165BD1086AC}"/>
              </a:ext>
            </a:extLst>
          </p:cNvPr>
          <p:cNvGrpSpPr/>
          <p:nvPr/>
        </p:nvGrpSpPr>
        <p:grpSpPr>
          <a:xfrm>
            <a:off x="0" y="4234268"/>
            <a:ext cx="12192000" cy="2347834"/>
            <a:chOff x="0" y="4234268"/>
            <a:chExt cx="12192000" cy="2347834"/>
          </a:xfrm>
        </p:grpSpPr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3F599B67-1A49-4164-BE07-0CBE42A97D3B}"/>
                </a:ext>
              </a:extLst>
            </p:cNvPr>
            <p:cNvSpPr/>
            <p:nvPr/>
          </p:nvSpPr>
          <p:spPr>
            <a:xfrm>
              <a:off x="0" y="4234268"/>
              <a:ext cx="12192000" cy="2347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aphicFrame>
          <p:nvGraphicFramePr>
            <p:cNvPr id="64" name="内容占位符 3">
              <a:extLst>
                <a:ext uri="{FF2B5EF4-FFF2-40B4-BE49-F238E27FC236}">
                  <a16:creationId xmlns:a16="http://schemas.microsoft.com/office/drawing/2014/main" id="{52D3D14F-CB02-4A51-965B-3D91930205C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58597416"/>
                </p:ext>
              </p:extLst>
            </p:nvPr>
          </p:nvGraphicFramePr>
          <p:xfrm>
            <a:off x="329798" y="4469369"/>
            <a:ext cx="11521280" cy="1828800"/>
          </p:xfrm>
          <a:graphic>
            <a:graphicData uri="http://schemas.openxmlformats.org/drawingml/2006/table">
              <a:tbl>
                <a:tblPr firstRow="1" bandRow="1"/>
                <a:tblGrid>
                  <a:gridCol w="1850018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301174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780513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780513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2000750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2808312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</a:tblGrid>
                <a:tr h="275389"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1" dirty="0">
                            <a:latin typeface="+mn-lt"/>
                            <a:ea typeface="微软雅黑"/>
                          </a:rPr>
                          <a:t>Experiments</a:t>
                        </a:r>
                        <a:endParaRPr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altLang="zh-CN" sz="1800" b="1" dirty="0">
                            <a:latin typeface="+mn-lt"/>
                            <a:ea typeface="微软雅黑"/>
                          </a:rPr>
                          <a:t>Mass</a:t>
                        </a:r>
                        <a:r>
                          <a:rPr lang="zh-CN" sz="1800" b="1" dirty="0">
                            <a:latin typeface="+mn-lt"/>
                            <a:ea typeface="微软雅黑"/>
                          </a:rPr>
                          <a:t> </a:t>
                        </a:r>
                        <a:r>
                          <a:rPr lang="en-US" sz="1800" b="1" dirty="0">
                            <a:latin typeface="+mn-lt"/>
                            <a:ea typeface="微软雅黑"/>
                          </a:rPr>
                          <a:t>[t]</a:t>
                        </a:r>
                        <a:endParaRPr lang="zh-CN" sz="1800" b="1" dirty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1" baseline="30000" dirty="0">
                            <a:latin typeface="+mn-lt"/>
                            <a:ea typeface="微软雅黑"/>
                          </a:rPr>
                          <a:t>238</a:t>
                        </a:r>
                        <a:r>
                          <a:rPr lang="en-US" sz="1800" b="1" dirty="0">
                            <a:latin typeface="+mn-lt"/>
                            <a:ea typeface="微软雅黑"/>
                          </a:rPr>
                          <a:t>U [g/g]</a:t>
                        </a:r>
                        <a:endParaRPr lang="zh-CN" sz="1800" b="1" dirty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1" baseline="30000" dirty="0">
                            <a:latin typeface="+mn-lt"/>
                            <a:ea typeface="微软雅黑"/>
                          </a:rPr>
                          <a:t>232</a:t>
                        </a:r>
                        <a:r>
                          <a:rPr lang="en-US" sz="1800" b="1" dirty="0">
                            <a:latin typeface="+mn-lt"/>
                            <a:ea typeface="微软雅黑"/>
                          </a:rPr>
                          <a:t>Th [g/g]</a:t>
                        </a:r>
                        <a:endParaRPr lang="zh-CN" sz="1800" b="1" dirty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1" baseline="30000" dirty="0">
                            <a:latin typeface="+mn-lt"/>
                            <a:ea typeface="微软雅黑"/>
                          </a:rPr>
                          <a:t>210</a:t>
                        </a:r>
                        <a:r>
                          <a:rPr lang="en-US" sz="1800" b="1" dirty="0">
                            <a:latin typeface="+mn-lt"/>
                            <a:ea typeface="微软雅黑"/>
                          </a:rPr>
                          <a:t>Po [</a:t>
                        </a:r>
                        <a:r>
                          <a:rPr lang="en-US" sz="1800" b="1" dirty="0" err="1">
                            <a:latin typeface="+mn-lt"/>
                            <a:ea typeface="微软雅黑"/>
                          </a:rPr>
                          <a:t>cpd</a:t>
                        </a:r>
                        <a:r>
                          <a:rPr lang="en-US" sz="1800" b="1" dirty="0">
                            <a:latin typeface="+mn-lt"/>
                            <a:ea typeface="微软雅黑"/>
                          </a:rPr>
                          <a:t>/</a:t>
                        </a:r>
                        <a:r>
                          <a:rPr lang="en-US" sz="1800" b="1" dirty="0" err="1">
                            <a:latin typeface="+mn-lt"/>
                            <a:ea typeface="微软雅黑"/>
                          </a:rPr>
                          <a:t>kt</a:t>
                        </a:r>
                        <a:r>
                          <a:rPr lang="en-US" sz="1800" b="1" dirty="0">
                            <a:latin typeface="+mn-lt"/>
                            <a:ea typeface="微软雅黑"/>
                          </a:rPr>
                          <a:t>]</a:t>
                        </a:r>
                        <a:endParaRPr lang="zh-CN" sz="1800" b="1" dirty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1">
                            <a:latin typeface="+mn-lt"/>
                            <a:ea typeface="微软雅黑"/>
                          </a:rPr>
                          <a:t>Reference </a:t>
                        </a:r>
                        <a:endParaRPr lang="zh-CN" sz="1800" b="1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75389">
                  <a:tc>
                    <a:txBody>
                      <a:bodyPr/>
                      <a:lstStyle/>
                      <a:p>
                        <a:pPr marL="0" marR="0" lvl="0" indent="0" algn="l" defTabSz="6858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lang="en-US" sz="1800" b="0">
                            <a:latin typeface="+mn-lt"/>
                            <a:ea typeface="微软雅黑"/>
                          </a:rPr>
                          <a:t>Borexino Phase I</a:t>
                        </a:r>
                        <a:endParaRPr lang="zh-CN" sz="1800" b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0">
                            <a:latin typeface="+mn-lt"/>
                            <a:ea typeface="微软雅黑"/>
                          </a:rPr>
                          <a:t>278</a:t>
                        </a:r>
                        <a:endParaRPr lang="zh-CN" sz="1800" b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0">
                            <a:latin typeface="+mn-lt"/>
                            <a:ea typeface="微软雅黑"/>
                          </a:rPr>
                          <a:t>(1.6±0.1)×10</a:t>
                        </a:r>
                        <a:r>
                          <a:rPr lang="en-US" sz="1800" b="0" baseline="30000">
                            <a:latin typeface="+mn-lt"/>
                            <a:ea typeface="微软雅黑"/>
                          </a:rPr>
                          <a:t>−17</a:t>
                        </a:r>
                        <a:endParaRPr lang="zh-CN" sz="1800" b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lvl="0" indent="0" algn="l" defTabSz="6858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lang="en-US" sz="1800" b="0">
                            <a:latin typeface="+mn-lt"/>
                            <a:ea typeface="微软雅黑"/>
                          </a:rPr>
                          <a:t>(6.8±1.5)×10</a:t>
                        </a:r>
                        <a:r>
                          <a:rPr lang="en-US" sz="1800" b="0" baseline="30000">
                            <a:latin typeface="+mn-lt"/>
                            <a:ea typeface="微软雅黑"/>
                          </a:rPr>
                          <a:t>−18</a:t>
                        </a:r>
                        <a:endParaRPr lang="zh-CN" sz="1800" b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0">
                            <a:latin typeface="+mn-lt"/>
                            <a:ea typeface="微软雅黑"/>
                          </a:rPr>
                          <a:t>8×10</a:t>
                        </a:r>
                        <a:r>
                          <a:rPr lang="en-US" sz="1800" b="0" baseline="30000">
                            <a:latin typeface="+mn-lt"/>
                            <a:ea typeface="微软雅黑"/>
                          </a:rPr>
                          <a:t>4</a:t>
                        </a:r>
                        <a:endParaRPr lang="zh-CN" sz="1800" b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0">
                            <a:latin typeface="+mn-lt"/>
                            <a:ea typeface="微软雅黑"/>
                          </a:rPr>
                          <a:t>PRL </a:t>
                        </a:r>
                        <a:r>
                          <a:rPr lang="en-US" sz="1800" b="0" i="0">
                            <a:solidFill>
                              <a:schemeClr val="dk1"/>
                            </a:solidFill>
                            <a:latin typeface="+mn-lt"/>
                            <a:ea typeface="微软雅黑"/>
                            <a:cs typeface="+mn-cs"/>
                          </a:rPr>
                          <a:t>101 (2008) 091302</a:t>
                        </a:r>
                        <a:endParaRPr lang="zh-CN" sz="1800" b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75389">
                  <a:tc>
                    <a:txBody>
                      <a:bodyPr/>
                      <a:lstStyle/>
                      <a:p>
                        <a:pPr marL="0" marR="0" lvl="0" indent="0" algn="l" defTabSz="6858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lang="en-US" sz="1800" b="0" dirty="0" err="1">
                            <a:latin typeface="+mn-lt"/>
                            <a:ea typeface="微软雅黑"/>
                          </a:rPr>
                          <a:t>KamLAND</a:t>
                        </a:r>
                        <a:endParaRPr lang="zh-CN" sz="1800" b="0" dirty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0">
                            <a:latin typeface="+mn-lt"/>
                            <a:ea typeface="微软雅黑"/>
                          </a:rPr>
                          <a:t>1000</a:t>
                        </a:r>
                        <a:endParaRPr lang="zh-CN" sz="1800" b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0" dirty="0">
                            <a:latin typeface="+mn-lt"/>
                            <a:ea typeface="微软雅黑"/>
                          </a:rPr>
                          <a:t>(5.0±0.2)×10</a:t>
                        </a:r>
                        <a:r>
                          <a:rPr lang="en-US" sz="1800" b="0" baseline="30000" dirty="0">
                            <a:latin typeface="+mn-lt"/>
                            <a:ea typeface="微软雅黑"/>
                          </a:rPr>
                          <a:t>−18</a:t>
                        </a:r>
                        <a:endParaRPr lang="zh-CN" sz="1800" b="0" dirty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lvl="0" indent="0" algn="l" defTabSz="6858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lang="en-US" sz="1800" b="0">
                            <a:latin typeface="+mn-lt"/>
                            <a:ea typeface="微软雅黑"/>
                          </a:rPr>
                          <a:t>(1.3±0.1)×10</a:t>
                        </a:r>
                        <a:r>
                          <a:rPr lang="en-US" sz="1800" b="0" baseline="30000">
                            <a:latin typeface="+mn-lt"/>
                            <a:ea typeface="微软雅黑"/>
                          </a:rPr>
                          <a:t>−17</a:t>
                        </a:r>
                        <a:endParaRPr lang="zh-CN" sz="1800" b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0">
                            <a:latin typeface="+mn-lt"/>
                            <a:ea typeface="微软雅黑"/>
                          </a:rPr>
                          <a:t>2.4-4.8×10</a:t>
                        </a:r>
                        <a:r>
                          <a:rPr lang="en-US" sz="1800" b="0" baseline="30000">
                            <a:latin typeface="+mn-lt"/>
                            <a:ea typeface="微软雅黑"/>
                          </a:rPr>
                          <a:t>5</a:t>
                        </a:r>
                        <a:endParaRPr lang="zh-CN" sz="1800" b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0">
                            <a:latin typeface="+mn-lt"/>
                            <a:ea typeface="微软雅黑"/>
                          </a:rPr>
                          <a:t>PRC, 92:055808, 2015</a:t>
                        </a:r>
                        <a:endParaRPr lang="zh-CN" sz="1800" b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275389">
                  <a:tc>
                    <a:txBody>
                      <a:bodyPr/>
                      <a:lstStyle/>
                      <a:p>
                        <a:pPr marL="0" marR="0" lvl="0" indent="0" algn="l" defTabSz="6858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lang="en-US" sz="1800" b="0">
                            <a:latin typeface="+mn-lt"/>
                            <a:ea typeface="微软雅黑"/>
                          </a:rPr>
                          <a:t>SNO+</a:t>
                        </a:r>
                        <a:endParaRPr lang="zh-CN" sz="1800" b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0">
                            <a:latin typeface="+mn-lt"/>
                            <a:ea typeface="微软雅黑"/>
                          </a:rPr>
                          <a:t>780</a:t>
                        </a:r>
                        <a:endParaRPr lang="zh-CN" sz="1800" b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0" dirty="0">
                            <a:latin typeface="+mn-lt"/>
                            <a:ea typeface="微软雅黑"/>
                          </a:rPr>
                          <a:t>(4.7±1.2)×10</a:t>
                        </a:r>
                        <a:r>
                          <a:rPr lang="en-US" sz="1800" b="0" baseline="30000" dirty="0">
                            <a:latin typeface="+mn-lt"/>
                            <a:ea typeface="微软雅黑"/>
                          </a:rPr>
                          <a:t>−17</a:t>
                        </a:r>
                        <a:endParaRPr lang="zh-CN" sz="1800" b="0" dirty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lvl="0" indent="0" algn="l" defTabSz="6858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lang="en-US" sz="1800" b="0">
                            <a:latin typeface="+mn-lt"/>
                            <a:ea typeface="微软雅黑"/>
                          </a:rPr>
                          <a:t>(5.3±1.5)×10</a:t>
                        </a:r>
                        <a:r>
                          <a:rPr lang="en-US" sz="1800" b="0" baseline="30000">
                            <a:latin typeface="+mn-lt"/>
                            <a:ea typeface="微软雅黑"/>
                          </a:rPr>
                          <a:t>−17</a:t>
                        </a:r>
                        <a:endParaRPr lang="zh-CN" sz="1800" b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0">
                            <a:latin typeface="+mn-lt"/>
                            <a:ea typeface="微软雅黑"/>
                          </a:rPr>
                          <a:t>10</a:t>
                        </a:r>
                        <a:r>
                          <a:rPr lang="en-US" sz="1800" b="0" baseline="30000">
                            <a:latin typeface="+mn-lt"/>
                            <a:ea typeface="微软雅黑"/>
                          </a:rPr>
                          <a:t>7</a:t>
                        </a:r>
                        <a:endParaRPr lang="zh-CN" sz="1800" b="0" baseline="3000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0">
                            <a:latin typeface="+mn-lt"/>
                            <a:ea typeface="微软雅黑"/>
                          </a:rPr>
                          <a:t>PANIC2021:274, 2022</a:t>
                        </a:r>
                        <a:endParaRPr lang="zh-CN" sz="1800" b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275389">
                  <a:tc>
                    <a:txBody>
                      <a:bodyPr/>
                      <a:lstStyle/>
                      <a:p>
                        <a:pPr marL="0" marR="0" lvl="0" indent="0" algn="l" defTabSz="6858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lang="en-US" sz="1800" b="1" dirty="0">
                            <a:solidFill>
                              <a:srgbClr val="C00000"/>
                            </a:solidFill>
                            <a:latin typeface="+mn-lt"/>
                            <a:ea typeface="微软雅黑"/>
                          </a:rPr>
                          <a:t>JUNO reached</a:t>
                        </a:r>
                        <a:endParaRPr lang="zh-CN" sz="1800" b="1" dirty="0">
                          <a:solidFill>
                            <a:srgbClr val="C00000"/>
                          </a:solidFill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1">
                            <a:solidFill>
                              <a:srgbClr val="C00000"/>
                            </a:solidFill>
                            <a:latin typeface="+mn-lt"/>
                            <a:ea typeface="微软雅黑"/>
                          </a:rPr>
                          <a:t>20000</a:t>
                        </a:r>
                        <a:endParaRPr lang="zh-CN" sz="1800" b="1">
                          <a:solidFill>
                            <a:srgbClr val="C00000"/>
                          </a:solidFill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lvl="0" indent="0" algn="ctr" defTabSz="6858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lang="en-US" sz="1800" b="1" dirty="0">
                            <a:solidFill>
                              <a:srgbClr val="C00000"/>
                            </a:solidFill>
                            <a:latin typeface="+mn-lt"/>
                            <a:ea typeface="微软雅黑"/>
                          </a:rPr>
                          <a:t>&lt; 1×10</a:t>
                        </a:r>
                        <a:r>
                          <a:rPr lang="en-US" sz="1800" b="1" baseline="30000" dirty="0">
                            <a:solidFill>
                              <a:srgbClr val="C00000"/>
                            </a:solidFill>
                            <a:latin typeface="+mn-lt"/>
                            <a:ea typeface="微软雅黑"/>
                          </a:rPr>
                          <a:t>-16</a:t>
                        </a:r>
                        <a:r>
                          <a:rPr lang="en-US" sz="1800" b="1" dirty="0">
                            <a:solidFill>
                              <a:srgbClr val="C00000"/>
                            </a:solidFill>
                            <a:latin typeface="+mn-lt"/>
                            <a:ea typeface="微软雅黑"/>
                          </a:rPr>
                          <a:t> </a:t>
                        </a:r>
                        <a:endParaRPr lang="zh-CN" sz="1800" b="1" dirty="0">
                          <a:solidFill>
                            <a:srgbClr val="C00000"/>
                          </a:solidFill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lvl="0" indent="0" algn="ctr" defTabSz="6858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lang="en-US" sz="1800" b="1" dirty="0">
                            <a:solidFill>
                              <a:srgbClr val="C00000"/>
                            </a:solidFill>
                            <a:latin typeface="+mn-lt"/>
                            <a:ea typeface="微软雅黑"/>
                          </a:rPr>
                          <a:t>&lt; 1×10</a:t>
                        </a:r>
                        <a:r>
                          <a:rPr lang="en-US" sz="1800" b="1" baseline="30000" dirty="0">
                            <a:solidFill>
                              <a:srgbClr val="C00000"/>
                            </a:solidFill>
                            <a:latin typeface="+mn-lt"/>
                            <a:ea typeface="微软雅黑"/>
                          </a:rPr>
                          <a:t>-16</a:t>
                        </a:r>
                        <a:r>
                          <a:rPr lang="en-US" sz="1800" b="1" dirty="0">
                            <a:solidFill>
                              <a:srgbClr val="C00000"/>
                            </a:solidFill>
                            <a:latin typeface="+mn-lt"/>
                            <a:ea typeface="微软雅黑"/>
                          </a:rPr>
                          <a:t> </a:t>
                        </a:r>
                        <a:endParaRPr lang="zh-CN" sz="1800" b="1" dirty="0">
                          <a:solidFill>
                            <a:srgbClr val="C00000"/>
                          </a:solidFill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n-US" sz="1800" b="1">
                            <a:solidFill>
                              <a:srgbClr val="C00000"/>
                            </a:solidFill>
                            <a:latin typeface="+mn-lt"/>
                            <a:ea typeface="微软雅黑"/>
                          </a:rPr>
                          <a:t>5×10</a:t>
                        </a:r>
                        <a:r>
                          <a:rPr lang="en-US" sz="1800" b="1" baseline="30000">
                            <a:solidFill>
                              <a:srgbClr val="C00000"/>
                            </a:solidFill>
                            <a:latin typeface="+mn-lt"/>
                            <a:ea typeface="微软雅黑"/>
                          </a:rPr>
                          <a:t>4</a:t>
                        </a:r>
                        <a:endParaRPr lang="zh-CN" sz="1800" b="1">
                          <a:solidFill>
                            <a:srgbClr val="C00000"/>
                          </a:solidFill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defRPr/>
                        </a:pPr>
                        <a:endParaRPr lang="zh-CN" sz="1800" b="1" dirty="0">
                          <a:latin typeface="+mn-lt"/>
                          <a:ea typeface="微软雅黑"/>
                        </a:endParaRP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</a:tbl>
            </a:graphicData>
          </a:graphic>
        </p:graphicFrame>
      </p:grpSp>
      <p:sp>
        <p:nvSpPr>
          <p:cNvPr id="67" name="Datumsplatzhalter 66">
            <a:extLst>
              <a:ext uri="{FF2B5EF4-FFF2-40B4-BE49-F238E27FC236}">
                <a16:creationId xmlns:a16="http://schemas.microsoft.com/office/drawing/2014/main" id="{D63EAF16-8503-4E9B-9BCE-B7BA7C38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68" name="Foliennummernplatzhalter 67">
            <a:extLst>
              <a:ext uri="{FF2B5EF4-FFF2-40B4-BE49-F238E27FC236}">
                <a16:creationId xmlns:a16="http://schemas.microsoft.com/office/drawing/2014/main" id="{93D4A89E-0BE2-42BC-B4F4-C0A6ED64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13</a:t>
            </a:fld>
            <a:endParaRPr lang="de-DE"/>
          </a:p>
        </p:txBody>
      </p: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B23A2D80-750C-489C-966F-F36E02A224EF}"/>
              </a:ext>
            </a:extLst>
          </p:cNvPr>
          <p:cNvGrpSpPr/>
          <p:nvPr/>
        </p:nvGrpSpPr>
        <p:grpSpPr>
          <a:xfrm>
            <a:off x="8865268" y="152737"/>
            <a:ext cx="3133795" cy="3233895"/>
            <a:chOff x="8865268" y="152737"/>
            <a:chExt cx="3133795" cy="3233895"/>
          </a:xfrm>
        </p:grpSpPr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6041E9E0-8B5B-4056-A027-DF655774B6CE}"/>
                </a:ext>
              </a:extLst>
            </p:cNvPr>
            <p:cNvSpPr/>
            <p:nvPr/>
          </p:nvSpPr>
          <p:spPr>
            <a:xfrm>
              <a:off x="8865268" y="152737"/>
              <a:ext cx="3133795" cy="3233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33C347AF-97C1-4A3B-B08A-E9ABB87BFD77}"/>
                </a:ext>
              </a:extLst>
            </p:cNvPr>
            <p:cNvGrpSpPr/>
            <p:nvPr/>
          </p:nvGrpSpPr>
          <p:grpSpPr>
            <a:xfrm>
              <a:off x="8941590" y="152737"/>
              <a:ext cx="3057473" cy="2921480"/>
              <a:chOff x="8941590" y="152737"/>
              <a:chExt cx="3057473" cy="2921480"/>
            </a:xfrm>
          </p:grpSpPr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5DBB3776-3564-4FA7-A990-1A412B765C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448055" y="152737"/>
                <a:ext cx="1551008" cy="1046672"/>
              </a:xfrm>
              <a:prstGeom prst="rect">
                <a:avLst/>
              </a:prstGeom>
            </p:spPr>
          </p:pic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EB675200-6629-437E-9F38-2018FBFF8B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13880" y="1199409"/>
                <a:ext cx="1203767" cy="828136"/>
              </a:xfrm>
              <a:prstGeom prst="rect">
                <a:avLst/>
              </a:prstGeom>
            </p:spPr>
          </p:pic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C3CD8EA4-F851-4221-95D7-F687A2BECD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flipV="1">
                <a:off x="10262860" y="2125311"/>
                <a:ext cx="1736203" cy="948906"/>
              </a:xfrm>
              <a:prstGeom prst="rect">
                <a:avLst/>
              </a:prstGeom>
            </p:spPr>
          </p:pic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293E1603-8CAA-4E30-8989-F822A499BAE2}"/>
                  </a:ext>
                </a:extLst>
              </p:cNvPr>
              <p:cNvSpPr/>
              <p:nvPr/>
            </p:nvSpPr>
            <p:spPr>
              <a:xfrm>
                <a:off x="10262860" y="593389"/>
                <a:ext cx="836400" cy="5471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4DBB210-46C4-45EF-9F5B-28B3AFD84FEB}"/>
                  </a:ext>
                </a:extLst>
              </p:cNvPr>
              <p:cNvSpPr txBox="1"/>
              <p:nvPr/>
            </p:nvSpPr>
            <p:spPr>
              <a:xfrm>
                <a:off x="8941590" y="314341"/>
                <a:ext cx="216944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/>
                  <a:t>Solvent: LAB</a:t>
                </a:r>
              </a:p>
              <a:p>
                <a:r>
                  <a:rPr lang="de-DE" sz="1400" dirty="0"/>
                  <a:t>Linear Alkyl-</a:t>
                </a:r>
                <a:r>
                  <a:rPr lang="de-DE" sz="1400" dirty="0" err="1"/>
                  <a:t>Benzene</a:t>
                </a:r>
                <a:r>
                  <a:rPr lang="de-DE" sz="1400" dirty="0"/>
                  <a:t> </a:t>
                </a:r>
              </a:p>
              <a:p>
                <a:r>
                  <a:rPr lang="de-DE" sz="1400" dirty="0"/>
                  <a:t>88% C + 12% H</a:t>
                </a:r>
              </a:p>
            </p:txBody>
          </p:sp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5E158DC7-4146-4402-A969-57B3A0FC6B99}"/>
                  </a:ext>
                </a:extLst>
              </p:cNvPr>
              <p:cNvSpPr txBox="1"/>
              <p:nvPr/>
            </p:nvSpPr>
            <p:spPr>
              <a:xfrm>
                <a:off x="8942239" y="1192588"/>
                <a:ext cx="21694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err="1"/>
                  <a:t>Scintillator</a:t>
                </a:r>
                <a:r>
                  <a:rPr lang="de-DE" sz="1400" dirty="0"/>
                  <a:t>: Fluor</a:t>
                </a:r>
              </a:p>
              <a:p>
                <a:r>
                  <a:rPr lang="de-DE" sz="1400" dirty="0"/>
                  <a:t>2.5 g/l PPO</a:t>
                </a:r>
              </a:p>
            </p:txBody>
          </p:sp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7CC84379-10DC-473C-ABDB-8E16E842AE5B}"/>
                  </a:ext>
                </a:extLst>
              </p:cNvPr>
              <p:cNvSpPr/>
              <p:nvPr/>
            </p:nvSpPr>
            <p:spPr>
              <a:xfrm>
                <a:off x="10202818" y="2008365"/>
                <a:ext cx="1043923" cy="3388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F77C69DF-B2E0-4D57-AA4D-660A36964E8A}"/>
                  </a:ext>
                </a:extLst>
              </p:cNvPr>
              <p:cNvSpPr txBox="1"/>
              <p:nvPr/>
            </p:nvSpPr>
            <p:spPr>
              <a:xfrm>
                <a:off x="8941590" y="2092856"/>
                <a:ext cx="216944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/>
                  <a:t>Wave-</a:t>
                </a:r>
                <a:r>
                  <a:rPr lang="de-DE" sz="1400" dirty="0" err="1"/>
                  <a:t>length</a:t>
                </a:r>
                <a:r>
                  <a:rPr lang="de-DE" sz="1400" dirty="0"/>
                  <a:t> </a:t>
                </a:r>
                <a:r>
                  <a:rPr lang="de-DE" sz="1400" dirty="0" err="1"/>
                  <a:t>shifter</a:t>
                </a:r>
                <a:endParaRPr lang="de-DE" sz="1400" dirty="0"/>
              </a:p>
              <a:p>
                <a:r>
                  <a:rPr lang="de-DE" sz="1400" dirty="0"/>
                  <a:t>bis-MSB</a:t>
                </a:r>
              </a:p>
              <a:p>
                <a:r>
                  <a:rPr lang="de-DE" sz="1400" dirty="0"/>
                  <a:t>3 mg/l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842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00F831B-FEBF-484F-9243-5CAB4F60616D}"/>
              </a:ext>
            </a:extLst>
          </p:cNvPr>
          <p:cNvSpPr/>
          <p:nvPr/>
        </p:nvSpPr>
        <p:spPr>
          <a:xfrm>
            <a:off x="192937" y="0"/>
            <a:ext cx="63663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4800" b="1" dirty="0">
                <a:ln/>
                <a:solidFill>
                  <a:srgbClr val="0070C0"/>
                </a:solidFill>
              </a:rPr>
              <a:t>Electronics Performance</a:t>
            </a:r>
            <a:endParaRPr lang="de-DE" sz="48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18EC6A-8030-4D3B-86DD-06E6CD0BE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/>
          <a:stretch/>
        </p:blipFill>
        <p:spPr>
          <a:xfrm>
            <a:off x="121920" y="971550"/>
            <a:ext cx="11948160" cy="5688330"/>
          </a:xfrm>
          <a:prstGeom prst="rect">
            <a:avLst/>
          </a:pr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A8B025-D5EA-4B14-9F3B-1E9520471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B83B4A-AF81-473F-99C5-A11810574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14</a:t>
            </a:fld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6D4A4D9-FE54-48BE-A3DF-9CBBD5A3550F}"/>
              </a:ext>
            </a:extLst>
          </p:cNvPr>
          <p:cNvSpPr txBox="1"/>
          <p:nvPr/>
        </p:nvSpPr>
        <p:spPr>
          <a:xfrm>
            <a:off x="9448800" y="3327991"/>
            <a:ext cx="2552494" cy="286232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grounding</a:t>
            </a:r>
            <a:endParaRPr lang="de-DE" dirty="0"/>
          </a:p>
          <a:p>
            <a:r>
              <a:rPr lang="de-DE" dirty="0"/>
              <a:t>Low Noise</a:t>
            </a:r>
          </a:p>
          <a:p>
            <a:r>
              <a:rPr lang="de-DE" dirty="0"/>
              <a:t>2.8 ADC </a:t>
            </a:r>
            <a:r>
              <a:rPr lang="de-DE" dirty="0">
                <a:sym typeface="Wingdings" panose="05000000000000000000" pitchFamily="2" charset="2"/>
              </a:rPr>
              <a:t> 4% of 1 </a:t>
            </a:r>
            <a:r>
              <a:rPr lang="de-DE" dirty="0" err="1">
                <a:sym typeface="Wingdings" panose="05000000000000000000" pitchFamily="2" charset="2"/>
              </a:rPr>
              <a:t>p.e</a:t>
            </a:r>
            <a:r>
              <a:rPr lang="de-DE" dirty="0">
                <a:sym typeface="Wingdings" panose="05000000000000000000" pitchFamily="2" charset="2"/>
              </a:rPr>
              <a:t>.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Single </a:t>
            </a:r>
            <a:r>
              <a:rPr lang="de-DE" dirty="0" err="1">
                <a:sym typeface="Wingdings" panose="05000000000000000000" pitchFamily="2" charset="2"/>
              </a:rPr>
              <a:t>channel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threshold</a:t>
            </a:r>
            <a:r>
              <a:rPr lang="de-DE" dirty="0">
                <a:sym typeface="Wingdings" panose="05000000000000000000" pitchFamily="2" charset="2"/>
              </a:rPr>
              <a:t>:</a:t>
            </a:r>
          </a:p>
          <a:p>
            <a:r>
              <a:rPr lang="de-DE" dirty="0">
                <a:sym typeface="Wingdings" panose="05000000000000000000" pitchFamily="2" charset="2"/>
              </a:rPr>
              <a:t>20% of 1 </a:t>
            </a:r>
            <a:r>
              <a:rPr lang="de-DE" dirty="0" err="1">
                <a:sym typeface="Wingdings" panose="05000000000000000000" pitchFamily="2" charset="2"/>
              </a:rPr>
              <a:t>p.e</a:t>
            </a:r>
            <a:r>
              <a:rPr lang="de-DE" dirty="0">
                <a:sym typeface="Wingdings" panose="05000000000000000000" pitchFamily="2" charset="2"/>
              </a:rPr>
              <a:t>.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Detector </a:t>
            </a:r>
            <a:r>
              <a:rPr lang="de-DE" dirty="0" err="1">
                <a:sym typeface="Wingdings" panose="05000000000000000000" pitchFamily="2" charset="2"/>
              </a:rPr>
              <a:t>trigger</a:t>
            </a:r>
            <a:r>
              <a:rPr lang="de-DE" dirty="0">
                <a:sym typeface="Wingdings" panose="05000000000000000000" pitchFamily="2" charset="2"/>
              </a:rPr>
              <a:t>:</a:t>
            </a:r>
          </a:p>
          <a:p>
            <a:r>
              <a:rPr lang="de-DE" dirty="0">
                <a:sym typeface="Wingdings" panose="05000000000000000000" pitchFamily="2" charset="2"/>
              </a:rPr>
              <a:t>350 PMTs in 300 </a:t>
            </a:r>
            <a:r>
              <a:rPr lang="de-DE" dirty="0" err="1">
                <a:sym typeface="Wingdings" panose="05000000000000000000" pitchFamily="2" charset="2"/>
              </a:rPr>
              <a:t>ns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~ 180 keV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6079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B23A85F-9CE8-4B1A-B248-6A0B38DADFAF}"/>
              </a:ext>
            </a:extLst>
          </p:cNvPr>
          <p:cNvSpPr/>
          <p:nvPr/>
        </p:nvSpPr>
        <p:spPr>
          <a:xfrm>
            <a:off x="192937" y="0"/>
            <a:ext cx="47866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4800" b="1" dirty="0">
                <a:ln/>
                <a:solidFill>
                  <a:srgbClr val="0070C0"/>
                </a:solidFill>
              </a:rPr>
              <a:t>Energy Resolution</a:t>
            </a:r>
            <a:endParaRPr lang="de-DE" sz="48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37137877-0B4B-43E9-A321-6C73C6644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2330" y="1292594"/>
            <a:ext cx="5259584" cy="2980431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D9951264-7BC5-491B-8161-B2549F4B1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24590" y="1292594"/>
            <a:ext cx="5075951" cy="300408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443EFB9-8E78-4C64-8B31-D46E42DA8362}"/>
              </a:ext>
            </a:extLst>
          </p:cNvPr>
          <p:cNvSpPr txBox="1"/>
          <p:nvPr/>
        </p:nvSpPr>
        <p:spPr>
          <a:xfrm>
            <a:off x="533774" y="4449944"/>
            <a:ext cx="54464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Light </a:t>
            </a:r>
            <a:r>
              <a:rPr lang="de-DE" sz="2400" b="1" dirty="0" err="1"/>
              <a:t>yield</a:t>
            </a:r>
            <a:r>
              <a:rPr lang="de-DE" sz="2400" b="1" dirty="0"/>
              <a:t> </a:t>
            </a:r>
            <a:r>
              <a:rPr lang="de-DE" sz="2400" b="1" dirty="0" err="1"/>
              <a:t>along</a:t>
            </a:r>
            <a:r>
              <a:rPr lang="de-DE" sz="2400" b="1" dirty="0"/>
              <a:t> the </a:t>
            </a:r>
            <a:r>
              <a:rPr lang="de-DE" sz="2400" b="1" dirty="0" err="1"/>
              <a:t>vertical</a:t>
            </a:r>
            <a:r>
              <a:rPr lang="de-DE" sz="2400" b="1" dirty="0"/>
              <a:t> </a:t>
            </a:r>
            <a:r>
              <a:rPr lang="de-DE" sz="2400" b="1" dirty="0" err="1"/>
              <a:t>axis</a:t>
            </a:r>
            <a:r>
              <a:rPr lang="de-DE" sz="2400" b="1" dirty="0"/>
              <a:t> of JUNO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err="1"/>
              <a:t>detector</a:t>
            </a:r>
            <a:r>
              <a:rPr lang="de-DE" sz="2400" b="1" dirty="0"/>
              <a:t> </a:t>
            </a:r>
            <a:r>
              <a:rPr lang="de-DE" sz="2400" b="1" dirty="0" err="1"/>
              <a:t>partially</a:t>
            </a:r>
            <a:r>
              <a:rPr lang="de-DE" sz="2400" b="1" dirty="0"/>
              <a:t> </a:t>
            </a:r>
            <a:r>
              <a:rPr lang="de-DE" sz="2400" b="1" dirty="0" err="1"/>
              <a:t>filled</a:t>
            </a:r>
            <a:r>
              <a:rPr lang="de-DE" sz="24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err="1"/>
              <a:t>simulation</a:t>
            </a:r>
            <a:r>
              <a:rPr lang="de-DE" sz="2400" b="1" dirty="0"/>
              <a:t>: 1525 </a:t>
            </a:r>
            <a:r>
              <a:rPr lang="de-DE" sz="2400" b="1" dirty="0" err="1"/>
              <a:t>p.e</a:t>
            </a:r>
            <a:r>
              <a:rPr lang="de-DE" sz="2400" b="1" dirty="0"/>
              <a:t>. @ </a:t>
            </a:r>
            <a:r>
              <a:rPr lang="de-DE" sz="2400" b="1" dirty="0" err="1"/>
              <a:t>centre</a:t>
            </a:r>
            <a:endParaRPr lang="de-DE" sz="24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E2CDE60-83F5-4E9C-9A4D-C0620F1C9D4C}"/>
              </a:ext>
            </a:extLst>
          </p:cNvPr>
          <p:cNvSpPr txBox="1"/>
          <p:nvPr/>
        </p:nvSpPr>
        <p:spPr>
          <a:xfrm>
            <a:off x="6518974" y="4449943"/>
            <a:ext cx="52009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Energy </a:t>
            </a:r>
            <a:r>
              <a:rPr lang="de-DE" sz="2400" b="1" dirty="0" err="1"/>
              <a:t>resolution</a:t>
            </a:r>
            <a:r>
              <a:rPr lang="de-DE" sz="2400" b="1" dirty="0"/>
              <a:t> </a:t>
            </a:r>
            <a:r>
              <a:rPr lang="de-DE" sz="2400" b="1" dirty="0" err="1"/>
              <a:t>with</a:t>
            </a:r>
            <a:r>
              <a:rPr lang="de-DE" sz="2400" b="1" dirty="0"/>
              <a:t> </a:t>
            </a:r>
            <a:r>
              <a:rPr lang="de-DE" sz="2400" b="1" baseline="30000" dirty="0"/>
              <a:t>214</a:t>
            </a:r>
            <a:r>
              <a:rPr lang="de-DE" sz="2400" b="1" dirty="0"/>
              <a:t>Po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err="1"/>
              <a:t>detector</a:t>
            </a:r>
            <a:r>
              <a:rPr lang="de-DE" sz="2400" b="1" dirty="0"/>
              <a:t> </a:t>
            </a:r>
            <a:r>
              <a:rPr lang="de-DE" sz="2400" b="1" dirty="0" err="1"/>
              <a:t>partially</a:t>
            </a:r>
            <a:r>
              <a:rPr lang="de-DE" sz="2400" b="1" dirty="0"/>
              <a:t> </a:t>
            </a:r>
            <a:r>
              <a:rPr lang="de-DE" sz="2400" b="1" dirty="0" err="1"/>
              <a:t>filled</a:t>
            </a:r>
            <a:r>
              <a:rPr lang="de-DE" sz="24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err="1"/>
              <a:t>approx</a:t>
            </a:r>
            <a:r>
              <a:rPr lang="de-DE" sz="2400" b="1" dirty="0"/>
              <a:t> 3% @ 0.92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err="1"/>
              <a:t>uniformity</a:t>
            </a:r>
            <a:r>
              <a:rPr lang="de-DE" sz="2400" b="1" dirty="0"/>
              <a:t> still </a:t>
            </a:r>
            <a:r>
              <a:rPr lang="de-DE" sz="2400" b="1" dirty="0" err="1"/>
              <a:t>needs</a:t>
            </a:r>
            <a:r>
              <a:rPr lang="de-DE" sz="2400" b="1" dirty="0"/>
              <a:t> </a:t>
            </a:r>
            <a:r>
              <a:rPr lang="de-DE" sz="2400" b="1" dirty="0" err="1"/>
              <a:t>to</a:t>
            </a:r>
            <a:r>
              <a:rPr lang="de-DE" sz="2400" b="1" dirty="0"/>
              <a:t> </a:t>
            </a:r>
            <a:r>
              <a:rPr lang="de-DE" sz="2400" b="1" dirty="0" err="1"/>
              <a:t>be</a:t>
            </a:r>
            <a:r>
              <a:rPr lang="de-DE" sz="2400" b="1" dirty="0"/>
              <a:t> </a:t>
            </a:r>
            <a:r>
              <a:rPr lang="de-DE" sz="2400" b="1" dirty="0" err="1"/>
              <a:t>improved</a:t>
            </a:r>
            <a:endParaRPr lang="de-DE" sz="2400" b="1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0AF1AAA-814D-491D-BAFE-1E415985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5CE0C4A-7206-449C-98B3-5A463C278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15</a:t>
            </a:fld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8E79BE5-1881-4940-BC6C-22DE3DD8A83F}"/>
              </a:ext>
            </a:extLst>
          </p:cNvPr>
          <p:cNvSpPr/>
          <p:nvPr/>
        </p:nvSpPr>
        <p:spPr>
          <a:xfrm>
            <a:off x="9458325" y="1311644"/>
            <a:ext cx="1285874" cy="276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(OMILREC)</a:t>
            </a:r>
          </a:p>
        </p:txBody>
      </p:sp>
    </p:spTree>
    <p:extLst>
      <p:ext uri="{BB962C8B-B14F-4D97-AF65-F5344CB8AC3E}">
        <p14:creationId xmlns:p14="http://schemas.microsoft.com/office/powerpoint/2010/main" val="909404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40345FD-A816-47C8-9C55-25647A624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FF06C03-2EE7-43CD-97E8-97C1B8DFEB45}"/>
              </a:ext>
            </a:extLst>
          </p:cNvPr>
          <p:cNvGrpSpPr/>
          <p:nvPr/>
        </p:nvGrpSpPr>
        <p:grpSpPr>
          <a:xfrm>
            <a:off x="735191" y="542739"/>
            <a:ext cx="2005168" cy="2532842"/>
            <a:chOff x="6536812" y="3586316"/>
            <a:chExt cx="1930400" cy="243840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99DAB5B-B4BB-4CFA-86DB-B194B32C2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812" y="3586316"/>
              <a:ext cx="1930400" cy="2438400"/>
            </a:xfrm>
            <a:prstGeom prst="roundRect">
              <a:avLst>
                <a:gd name="adj" fmla="val 25326"/>
              </a:avLst>
            </a:prstGeom>
            <a:effectLst>
              <a:softEdge rad="88900"/>
            </a:effectLst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2BA39D8-9B1A-4C9A-852A-5B8D5E03CD99}"/>
                </a:ext>
              </a:extLst>
            </p:cNvPr>
            <p:cNvSpPr txBox="1"/>
            <p:nvPr/>
          </p:nvSpPr>
          <p:spPr>
            <a:xfrm>
              <a:off x="7306845" y="5422392"/>
              <a:ext cx="927790" cy="355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>
                  <a:latin typeface="Comic Sans MS" panose="030F0702030302020204" pitchFamily="66" charset="0"/>
                </a:rPr>
                <a:t>Thanks</a:t>
              </a:r>
              <a:endParaRPr lang="de-DE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16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CBA4E5DE-1B47-4AF3-A0A3-D435099B9061}"/>
              </a:ext>
            </a:extLst>
          </p:cNvPr>
          <p:cNvSpPr/>
          <p:nvPr/>
        </p:nvSpPr>
        <p:spPr>
          <a:xfrm>
            <a:off x="3464769" y="2967335"/>
            <a:ext cx="52624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Backup </a:t>
            </a:r>
            <a:r>
              <a:rPr lang="de-DE" sz="7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Slides</a:t>
            </a:r>
            <a:endParaRPr lang="de-DE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1881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F5819E2-4E80-4242-B4D2-34BBB63D6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FB451A0-6672-4EB7-B1B7-45AB5344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18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0E025CA-4AA0-4DD7-B5DA-6DC1139EEBCB}"/>
              </a:ext>
            </a:extLst>
          </p:cNvPr>
          <p:cNvSpPr/>
          <p:nvPr/>
        </p:nvSpPr>
        <p:spPr>
          <a:xfrm>
            <a:off x="192937" y="0"/>
            <a:ext cx="63471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4800" b="1" dirty="0">
                <a:ln/>
                <a:solidFill>
                  <a:srgbClr val="0070C0"/>
                </a:solidFill>
              </a:rPr>
              <a:t>Neutrino </a:t>
            </a:r>
            <a:r>
              <a:rPr lang="de-DE" sz="4800" b="1" dirty="0" err="1">
                <a:ln/>
                <a:solidFill>
                  <a:srgbClr val="0070C0"/>
                </a:solidFill>
              </a:rPr>
              <a:t>Mass</a:t>
            </a:r>
            <a:r>
              <a:rPr lang="de-DE" sz="4800" b="1" dirty="0">
                <a:ln/>
                <a:solidFill>
                  <a:srgbClr val="0070C0"/>
                </a:solidFill>
              </a:rPr>
              <a:t> </a:t>
            </a:r>
            <a:r>
              <a:rPr lang="de-DE" sz="4800" b="1" dirty="0" err="1">
                <a:ln/>
                <a:solidFill>
                  <a:srgbClr val="0070C0"/>
                </a:solidFill>
              </a:rPr>
              <a:t>Ordering</a:t>
            </a:r>
            <a:endParaRPr lang="de-DE" sz="48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DA2715A-1FAC-47BD-A402-7DF4888AB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84" y="1171575"/>
            <a:ext cx="5029231" cy="43053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731BBD0-F0FE-4630-909C-0E1B3581A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5" y="1072515"/>
            <a:ext cx="5505450" cy="44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0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C6933DC-39DD-4FA9-9FD6-F01D7D260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87" y="1073419"/>
            <a:ext cx="10615426" cy="249189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A4743F3-48B7-4793-87AC-E9DBD630E397}"/>
              </a:ext>
            </a:extLst>
          </p:cNvPr>
          <p:cNvSpPr/>
          <p:nvPr/>
        </p:nvSpPr>
        <p:spPr>
          <a:xfrm>
            <a:off x="57776" y="0"/>
            <a:ext cx="120764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4800" b="1" cap="none" spc="0" dirty="0">
                <a:ln/>
                <a:solidFill>
                  <a:srgbClr val="0070C0"/>
                </a:solidFill>
                <a:effectLst/>
              </a:rPr>
              <a:t>JUNO – a multi-</a:t>
            </a:r>
            <a:r>
              <a:rPr lang="de-DE" sz="4800" b="1" cap="none" spc="0" dirty="0" err="1">
                <a:ln/>
                <a:solidFill>
                  <a:srgbClr val="0070C0"/>
                </a:solidFill>
                <a:effectLst/>
              </a:rPr>
              <a:t>purpose</a:t>
            </a:r>
            <a:r>
              <a:rPr lang="de-DE" sz="4800" b="1" cap="none" spc="0" dirty="0">
                <a:ln/>
                <a:solidFill>
                  <a:srgbClr val="0070C0"/>
                </a:solidFill>
                <a:effectLst/>
              </a:rPr>
              <a:t> </a:t>
            </a:r>
            <a:r>
              <a:rPr lang="de-DE" sz="4800" b="1" cap="none" spc="0" dirty="0" err="1">
                <a:ln/>
                <a:solidFill>
                  <a:srgbClr val="0070C0"/>
                </a:solidFill>
                <a:effectLst/>
              </a:rPr>
              <a:t>neutrino</a:t>
            </a:r>
            <a:r>
              <a:rPr lang="de-DE" sz="4800" b="1" cap="none" spc="0" dirty="0">
                <a:ln/>
                <a:solidFill>
                  <a:srgbClr val="0070C0"/>
                </a:solidFill>
                <a:effectLst/>
              </a:rPr>
              <a:t> </a:t>
            </a:r>
            <a:r>
              <a:rPr lang="de-DE" sz="4800" b="1" cap="none" spc="0" dirty="0" err="1">
                <a:ln/>
                <a:solidFill>
                  <a:srgbClr val="0070C0"/>
                </a:solidFill>
                <a:effectLst/>
              </a:rPr>
              <a:t>experiment</a:t>
            </a:r>
            <a:endParaRPr lang="de-DE" sz="4800" b="1" cap="none" spc="0" dirty="0">
              <a:ln/>
              <a:solidFill>
                <a:srgbClr val="0070C0"/>
              </a:solidFill>
              <a:effectLst/>
            </a:endParaRPr>
          </a:p>
        </p:txBody>
      </p:sp>
      <p:graphicFrame>
        <p:nvGraphicFramePr>
          <p:cNvPr id="9" name="Tabelle 9">
            <a:extLst>
              <a:ext uri="{FF2B5EF4-FFF2-40B4-BE49-F238E27FC236}">
                <a16:creationId xmlns:a16="http://schemas.microsoft.com/office/drawing/2014/main" id="{B35450A9-8F7D-4D65-B083-0A6AB365F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6126"/>
              </p:ext>
            </p:extLst>
          </p:nvPr>
        </p:nvGraphicFramePr>
        <p:xfrm>
          <a:off x="883138" y="4111543"/>
          <a:ext cx="7768493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5015">
                  <a:extLst>
                    <a:ext uri="{9D8B030D-6E8A-4147-A177-3AD203B41FA5}">
                      <a16:colId xmlns:a16="http://schemas.microsoft.com/office/drawing/2014/main" val="27769231"/>
                    </a:ext>
                  </a:extLst>
                </a:gridCol>
                <a:gridCol w="1750647">
                  <a:extLst>
                    <a:ext uri="{9D8B030D-6E8A-4147-A177-3AD203B41FA5}">
                      <a16:colId xmlns:a16="http://schemas.microsoft.com/office/drawing/2014/main" val="3958238925"/>
                    </a:ext>
                  </a:extLst>
                </a:gridCol>
                <a:gridCol w="1438030">
                  <a:extLst>
                    <a:ext uri="{9D8B030D-6E8A-4147-A177-3AD203B41FA5}">
                      <a16:colId xmlns:a16="http://schemas.microsoft.com/office/drawing/2014/main" val="2184894115"/>
                    </a:ext>
                  </a:extLst>
                </a:gridCol>
                <a:gridCol w="2844801">
                  <a:extLst>
                    <a:ext uri="{9D8B030D-6E8A-4147-A177-3AD203B41FA5}">
                      <a16:colId xmlns:a16="http://schemas.microsoft.com/office/drawing/2014/main" val="19265873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energy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science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case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894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Reactor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47 </a:t>
                      </a:r>
                      <a:r>
                        <a:rPr lang="de-DE" sz="1600" dirty="0" err="1"/>
                        <a:t>evts</a:t>
                      </a:r>
                      <a:r>
                        <a:rPr lang="de-DE" sz="1600" dirty="0"/>
                        <a:t> per </a:t>
                      </a:r>
                      <a:r>
                        <a:rPr lang="de-DE" sz="1600" dirty="0" err="1"/>
                        <a:t>day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1.8 … 10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mass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hierarchy</a:t>
                      </a:r>
                      <a:r>
                        <a:rPr lang="de-DE" sz="1600" dirty="0"/>
                        <a:t>, </a:t>
                      </a:r>
                      <a:r>
                        <a:rPr lang="de-DE" sz="1600" dirty="0" err="1"/>
                        <a:t>osc</a:t>
                      </a:r>
                      <a:r>
                        <a:rPr lang="de-DE" sz="1600" dirty="0"/>
                        <a:t>. </a:t>
                      </a:r>
                      <a:r>
                        <a:rPr lang="de-DE" sz="1600" dirty="0" err="1"/>
                        <a:t>parameters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278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Atmospheric</a:t>
                      </a:r>
                      <a:r>
                        <a:rPr lang="de-DE" sz="1600" dirty="0"/>
                        <a:t> </a:t>
                      </a:r>
                      <a:r>
                        <a:rPr lang="de-DE" sz="1600" b="1" dirty="0">
                          <a:latin typeface="GreekC" panose="00000400000000000000" pitchFamily="2" charset="0"/>
                          <a:cs typeface="GreekC" panose="00000400000000000000" pitchFamily="2" charset="0"/>
                        </a:rPr>
                        <a:t>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10 </a:t>
                      </a:r>
                      <a:r>
                        <a:rPr lang="de-DE" sz="1600" dirty="0" err="1"/>
                        <a:t>evts</a:t>
                      </a:r>
                      <a:r>
                        <a:rPr lang="de-DE" sz="1600" dirty="0"/>
                        <a:t> per </a:t>
                      </a:r>
                      <a:r>
                        <a:rPr lang="de-DE" sz="1600" dirty="0" err="1"/>
                        <a:t>day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0.1 … 100 </a:t>
                      </a:r>
                      <a:r>
                        <a:rPr lang="de-DE" sz="1600" dirty="0" err="1"/>
                        <a:t>GeV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osc</a:t>
                      </a:r>
                      <a:r>
                        <a:rPr lang="de-DE" sz="1600" dirty="0"/>
                        <a:t>. </a:t>
                      </a:r>
                      <a:r>
                        <a:rPr lang="de-DE" sz="1600" dirty="0" err="1"/>
                        <a:t>parameters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001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Solar: </a:t>
                      </a:r>
                      <a:r>
                        <a:rPr lang="de-DE" sz="1600" baseline="30000" dirty="0"/>
                        <a:t>8</a:t>
                      </a:r>
                      <a:r>
                        <a:rPr lang="de-DE" sz="1600" dirty="0"/>
                        <a:t>B / </a:t>
                      </a:r>
                      <a:r>
                        <a:rPr lang="de-DE" sz="1600" baseline="30000" dirty="0"/>
                        <a:t>7</a:t>
                      </a:r>
                      <a:r>
                        <a:rPr lang="de-DE" sz="1600" dirty="0"/>
                        <a:t>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16 / 490 per </a:t>
                      </a:r>
                      <a:r>
                        <a:rPr lang="de-DE" sz="1600" dirty="0" err="1"/>
                        <a:t>day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0.5 … 12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solar </a:t>
                      </a:r>
                      <a:r>
                        <a:rPr lang="de-DE" sz="1600" dirty="0" err="1"/>
                        <a:t>physics</a:t>
                      </a:r>
                      <a:r>
                        <a:rPr lang="de-DE" sz="1600" dirty="0"/>
                        <a:t>, </a:t>
                      </a:r>
                      <a:r>
                        <a:rPr lang="de-DE" sz="1600" dirty="0" err="1"/>
                        <a:t>osc</a:t>
                      </a:r>
                      <a:r>
                        <a:rPr lang="de-DE" sz="16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980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Supernova </a:t>
                      </a:r>
                      <a:r>
                        <a:rPr lang="de-DE" sz="1600" dirty="0" err="1"/>
                        <a:t>burst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10</a:t>
                      </a:r>
                      <a:r>
                        <a:rPr lang="de-DE" sz="1600" baseline="30000" dirty="0"/>
                        <a:t>4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evts</a:t>
                      </a:r>
                      <a:r>
                        <a:rPr lang="de-DE" sz="1600" dirty="0"/>
                        <a:t> @ 10 kpc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0.1 … 50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SN </a:t>
                      </a:r>
                      <a:r>
                        <a:rPr lang="de-DE" sz="1600" dirty="0" err="1"/>
                        <a:t>mechanism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265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Diffuse SN </a:t>
                      </a:r>
                      <a:r>
                        <a:rPr lang="de-DE" sz="1600" dirty="0" err="1"/>
                        <a:t>bgd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 – 4 per </a:t>
                      </a:r>
                      <a:r>
                        <a:rPr lang="de-DE" sz="1600" dirty="0" err="1"/>
                        <a:t>year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10 … 30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SN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395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Geoneutrinos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400 per </a:t>
                      </a:r>
                      <a:r>
                        <a:rPr lang="de-DE" sz="1600" dirty="0" err="1"/>
                        <a:t>year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1.8 … 3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geology</a:t>
                      </a:r>
                      <a:r>
                        <a:rPr lang="de-DE" sz="1600" dirty="0"/>
                        <a:t> of </a:t>
                      </a:r>
                      <a:r>
                        <a:rPr lang="de-DE" sz="1600" dirty="0" err="1"/>
                        <a:t>earth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16315"/>
                  </a:ext>
                </a:extLst>
              </a:tr>
            </a:tbl>
          </a:graphicData>
        </a:graphic>
      </p:graphicFrame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C74365A-044D-424E-80E1-A12087ED6C3D}"/>
              </a:ext>
            </a:extLst>
          </p:cNvPr>
          <p:cNvGrpSpPr/>
          <p:nvPr/>
        </p:nvGrpSpPr>
        <p:grpSpPr>
          <a:xfrm>
            <a:off x="9344286" y="3330031"/>
            <a:ext cx="2201949" cy="3110309"/>
            <a:chOff x="9344286" y="3330031"/>
            <a:chExt cx="2201949" cy="311030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04758509-37DF-4084-8ABB-2E06C1A56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05" r="10908"/>
            <a:stretch/>
          </p:blipFill>
          <p:spPr>
            <a:xfrm>
              <a:off x="9667631" y="3904345"/>
              <a:ext cx="1524000" cy="1458777"/>
            </a:xfrm>
            <a:prstGeom prst="roundRect">
              <a:avLst>
                <a:gd name="adj" fmla="val 11309"/>
              </a:avLst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8835248C-7804-4740-94AA-4A5A957FEF20}"/>
                </a:ext>
              </a:extLst>
            </p:cNvPr>
            <p:cNvSpPr txBox="1"/>
            <p:nvPr/>
          </p:nvSpPr>
          <p:spPr>
            <a:xfrm>
              <a:off x="9760794" y="4879374"/>
              <a:ext cx="1337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>
                  <a:solidFill>
                    <a:schemeClr val="bg1"/>
                  </a:solidFill>
                </a:rPr>
                <a:t>new</a:t>
              </a:r>
              <a:r>
                <a:rPr lang="de-DE" b="1" dirty="0">
                  <a:solidFill>
                    <a:schemeClr val="bg1"/>
                  </a:solidFill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</a:rPr>
                <a:t>physics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E73F029-8605-4B5F-969B-7B7699A7674B}"/>
                </a:ext>
              </a:extLst>
            </p:cNvPr>
            <p:cNvSpPr txBox="1"/>
            <p:nvPr/>
          </p:nvSpPr>
          <p:spPr>
            <a:xfrm>
              <a:off x="10225489" y="3330031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000" b="1" dirty="0"/>
                <a:t>+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C87E735-FC9B-4A37-AC79-1C395CE6A8D5}"/>
                </a:ext>
              </a:extLst>
            </p:cNvPr>
            <p:cNvSpPr txBox="1"/>
            <p:nvPr/>
          </p:nvSpPr>
          <p:spPr>
            <a:xfrm>
              <a:off x="9344286" y="5363122"/>
              <a:ext cx="220194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 err="1"/>
                <a:t>proton</a:t>
              </a:r>
              <a:r>
                <a:rPr lang="de-DE" sz="1600" dirty="0"/>
                <a:t> </a:t>
              </a:r>
              <a:r>
                <a:rPr lang="de-DE" sz="1600" dirty="0" err="1"/>
                <a:t>decay</a:t>
              </a:r>
              <a:endParaRPr lang="de-DE" sz="1600" dirty="0"/>
            </a:p>
            <a:p>
              <a:pPr algn="ctr"/>
              <a:r>
                <a:rPr lang="de-DE" sz="1600" dirty="0" err="1"/>
                <a:t>dark</a:t>
              </a:r>
              <a:r>
                <a:rPr lang="de-DE" sz="1600" dirty="0"/>
                <a:t> matter </a:t>
              </a:r>
              <a:r>
                <a:rPr lang="de-DE" sz="1600" dirty="0" err="1"/>
                <a:t>annihilation</a:t>
              </a:r>
              <a:endParaRPr lang="de-DE" sz="1600" dirty="0"/>
            </a:p>
            <a:p>
              <a:pPr algn="ctr"/>
              <a:r>
                <a:rPr lang="de-DE" sz="1600" dirty="0"/>
                <a:t>sterile </a:t>
              </a:r>
              <a:r>
                <a:rPr lang="de-DE" sz="1600" dirty="0" err="1"/>
                <a:t>neutrinos</a:t>
              </a:r>
              <a:endParaRPr lang="de-DE" sz="1600" dirty="0"/>
            </a:p>
            <a:p>
              <a:pPr algn="ctr"/>
              <a:r>
                <a:rPr lang="de-DE" sz="1600" dirty="0" err="1"/>
                <a:t>magnetic</a:t>
              </a:r>
              <a:r>
                <a:rPr lang="de-DE" sz="1600" dirty="0"/>
                <a:t> </a:t>
              </a:r>
              <a:r>
                <a:rPr lang="de-DE" sz="1600" dirty="0" err="1"/>
                <a:t>moment</a:t>
              </a:r>
              <a:r>
                <a:rPr lang="de-DE" sz="1600" dirty="0"/>
                <a:t> of </a:t>
              </a:r>
              <a:r>
                <a:rPr lang="de-DE" sz="1600" b="1" dirty="0">
                  <a:latin typeface="GreekC" panose="00000400000000000000" pitchFamily="2" charset="0"/>
                  <a:cs typeface="GreekC" panose="00000400000000000000" pitchFamily="2" charset="0"/>
                </a:rPr>
                <a:t>n</a:t>
              </a:r>
              <a:endParaRPr lang="de-DE" sz="1600" b="1" dirty="0"/>
            </a:p>
          </p:txBody>
        </p:sp>
      </p:grp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9E912AED-54D5-42A1-94E2-641FAC185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0987E980-3DBE-4BD4-B34A-52C06B01F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2</a:t>
            </a:fld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1F38CD7-BDC6-4404-9BAF-89D28A36B01C}"/>
              </a:ext>
            </a:extLst>
          </p:cNvPr>
          <p:cNvSpPr txBox="1"/>
          <p:nvPr/>
        </p:nvSpPr>
        <p:spPr>
          <a:xfrm>
            <a:off x="883138" y="380286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u="none" strike="noStrike" baseline="0" dirty="0">
                <a:solidFill>
                  <a:srgbClr val="000000"/>
                </a:solidFill>
                <a:latin typeface="AAAAAS+HelveticaNeue-Italic"/>
              </a:rPr>
              <a:t>PPNP </a:t>
            </a:r>
            <a:r>
              <a:rPr lang="en-US" sz="1400" b="1" u="none" strike="noStrike" baseline="0" dirty="0">
                <a:solidFill>
                  <a:srgbClr val="000000"/>
                </a:solidFill>
                <a:latin typeface="AAAAAS+HelveticaNeue-Italic"/>
              </a:rPr>
              <a:t>123</a:t>
            </a:r>
            <a:r>
              <a:rPr lang="en-US" sz="1400" b="0" u="none" strike="noStrike" baseline="0" dirty="0">
                <a:solidFill>
                  <a:srgbClr val="000000"/>
                </a:solidFill>
                <a:latin typeface="AAAAAS+HelveticaNeue-Italic"/>
              </a:rPr>
              <a:t> (2022)103927 J. Phys. </a:t>
            </a:r>
            <a:r>
              <a:rPr lang="en-US" sz="1400" b="1" u="none" strike="noStrike" baseline="0" dirty="0">
                <a:solidFill>
                  <a:srgbClr val="000000"/>
                </a:solidFill>
                <a:latin typeface="AAAAAS+HelveticaNeue-Italic"/>
              </a:rPr>
              <a:t>G 43 </a:t>
            </a:r>
            <a:r>
              <a:rPr lang="en-US" sz="1400" b="0" u="none" strike="noStrike" baseline="0" dirty="0">
                <a:solidFill>
                  <a:srgbClr val="000000"/>
                </a:solidFill>
                <a:latin typeface="AAAAAS+HelveticaNeue-Italic"/>
              </a:rPr>
              <a:t>(2016) 030401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35617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73FCA8D-5AF1-4E5B-92CC-1F436D6BE6E7}"/>
              </a:ext>
            </a:extLst>
          </p:cNvPr>
          <p:cNvSpPr/>
          <p:nvPr/>
        </p:nvSpPr>
        <p:spPr>
          <a:xfrm>
            <a:off x="192937" y="0"/>
            <a:ext cx="55538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4800" b="1" cap="none" spc="0" dirty="0">
                <a:ln/>
                <a:solidFill>
                  <a:srgbClr val="0070C0"/>
                </a:solidFill>
                <a:effectLst/>
              </a:rPr>
              <a:t>Neutrino </a:t>
            </a:r>
            <a:r>
              <a:rPr lang="de-DE" sz="4800" b="1" cap="none" spc="0" dirty="0" err="1">
                <a:ln/>
                <a:solidFill>
                  <a:srgbClr val="0070C0"/>
                </a:solidFill>
                <a:effectLst/>
              </a:rPr>
              <a:t>Oscillations</a:t>
            </a:r>
            <a:endParaRPr lang="de-DE" sz="48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709196F-D97F-4C7D-9287-CC19A2C6D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412" y="105853"/>
            <a:ext cx="5440101" cy="453174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48570B5-E75C-4ED8-B688-41A4C8A8516A}"/>
              </a:ext>
            </a:extLst>
          </p:cNvPr>
          <p:cNvSpPr txBox="1"/>
          <p:nvPr/>
        </p:nvSpPr>
        <p:spPr>
          <a:xfrm>
            <a:off x="7186612" y="5143501"/>
            <a:ext cx="4672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Neutrino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ordering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the </a:t>
            </a:r>
            <a:r>
              <a:rPr lang="de-DE" dirty="0" err="1"/>
              <a:t>interference</a:t>
            </a:r>
            <a:r>
              <a:rPr lang="de-DE" dirty="0"/>
              <a:t> </a:t>
            </a:r>
            <a:r>
              <a:rPr lang="de-DE" dirty="0" err="1"/>
              <a:t>effect</a:t>
            </a:r>
            <a:r>
              <a:rPr lang="de-DE" dirty="0"/>
              <a:t> in the </a:t>
            </a:r>
            <a:r>
              <a:rPr lang="de-DE" dirty="0" err="1"/>
              <a:t>reactor</a:t>
            </a:r>
            <a:r>
              <a:rPr lang="de-DE" dirty="0"/>
              <a:t> </a:t>
            </a:r>
            <a:r>
              <a:rPr lang="de-DE" dirty="0" err="1"/>
              <a:t>neutrino</a:t>
            </a:r>
            <a:r>
              <a:rPr lang="de-DE" dirty="0"/>
              <a:t> </a:t>
            </a:r>
            <a:r>
              <a:rPr lang="de-DE" dirty="0" err="1"/>
              <a:t>spectrum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F9FD0C80-51BF-4928-8B7B-4C73204E3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4CBEB3AB-8CCF-4B67-8DDA-3BE8C93D2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3</a:t>
            </a:fld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5D87163-C976-4035-9E1E-C9A830FB0F34}"/>
              </a:ext>
            </a:extLst>
          </p:cNvPr>
          <p:cNvSpPr txBox="1"/>
          <p:nvPr/>
        </p:nvSpPr>
        <p:spPr>
          <a:xfrm>
            <a:off x="9522618" y="6141848"/>
            <a:ext cx="23628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latin typeface="AdvP6F00"/>
              </a:rPr>
              <a:t>Phys Rev </a:t>
            </a:r>
            <a:r>
              <a:rPr lang="en-US" sz="1400" b="1" i="0" u="none" strike="noStrike" baseline="0" dirty="0">
                <a:latin typeface="AdvP6F00"/>
              </a:rPr>
              <a:t>D </a:t>
            </a:r>
            <a:r>
              <a:rPr lang="en-US" sz="1400" b="1" i="0" u="none" strike="noStrike" baseline="0" dirty="0">
                <a:latin typeface="AdvP6F01"/>
              </a:rPr>
              <a:t>88 </a:t>
            </a:r>
            <a:r>
              <a:rPr lang="en-US" sz="1400" b="0" i="0" u="none" strike="noStrike" baseline="0" dirty="0">
                <a:latin typeface="AdvP6F01"/>
              </a:rPr>
              <a:t>(2013) </a:t>
            </a:r>
            <a:r>
              <a:rPr lang="en-US" sz="1400" b="0" i="0" u="none" strike="noStrike" baseline="0" dirty="0">
                <a:latin typeface="AdvP6F00"/>
              </a:rPr>
              <a:t>013008</a:t>
            </a:r>
            <a:endParaRPr lang="de-DE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EDD4149-4333-40EF-BE4B-C691605B1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2" y="1128301"/>
            <a:ext cx="5943600" cy="51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08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73FCA8D-5AF1-4E5B-92CC-1F436D6BE6E7}"/>
              </a:ext>
            </a:extLst>
          </p:cNvPr>
          <p:cNvSpPr/>
          <p:nvPr/>
        </p:nvSpPr>
        <p:spPr>
          <a:xfrm>
            <a:off x="192937" y="0"/>
            <a:ext cx="55538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4800" b="1" cap="none" spc="0" dirty="0">
                <a:ln/>
                <a:solidFill>
                  <a:srgbClr val="0070C0"/>
                </a:solidFill>
                <a:effectLst/>
              </a:rPr>
              <a:t>Neutrino </a:t>
            </a:r>
            <a:r>
              <a:rPr lang="de-DE" sz="4800" b="1" cap="none" spc="0" dirty="0" err="1">
                <a:ln/>
                <a:solidFill>
                  <a:srgbClr val="0070C0"/>
                </a:solidFill>
                <a:effectLst/>
              </a:rPr>
              <a:t>Oscillations</a:t>
            </a:r>
            <a:endParaRPr lang="de-DE" sz="48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C82A6CD-777A-4205-8CB7-E8B838C92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39"/>
          <a:stretch/>
        </p:blipFill>
        <p:spPr>
          <a:xfrm>
            <a:off x="192937" y="1069598"/>
            <a:ext cx="6393601" cy="550265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709196F-D97F-4C7D-9287-CC19A2C6D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12" y="105853"/>
            <a:ext cx="5440101" cy="453174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48570B5-E75C-4ED8-B688-41A4C8A8516A}"/>
              </a:ext>
            </a:extLst>
          </p:cNvPr>
          <p:cNvSpPr txBox="1"/>
          <p:nvPr/>
        </p:nvSpPr>
        <p:spPr>
          <a:xfrm>
            <a:off x="7186612" y="5143501"/>
            <a:ext cx="4672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Neutrino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ordering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the </a:t>
            </a:r>
            <a:r>
              <a:rPr lang="de-DE" dirty="0" err="1"/>
              <a:t>interference</a:t>
            </a:r>
            <a:r>
              <a:rPr lang="de-DE" dirty="0"/>
              <a:t> </a:t>
            </a:r>
            <a:r>
              <a:rPr lang="de-DE" dirty="0" err="1"/>
              <a:t>effect</a:t>
            </a:r>
            <a:r>
              <a:rPr lang="de-DE" dirty="0"/>
              <a:t> in the </a:t>
            </a:r>
            <a:r>
              <a:rPr lang="de-DE" dirty="0" err="1"/>
              <a:t>reactor</a:t>
            </a:r>
            <a:r>
              <a:rPr lang="de-DE" dirty="0"/>
              <a:t> </a:t>
            </a:r>
            <a:r>
              <a:rPr lang="de-DE" dirty="0" err="1"/>
              <a:t>neutrino</a:t>
            </a:r>
            <a:r>
              <a:rPr lang="de-DE" dirty="0"/>
              <a:t> </a:t>
            </a:r>
            <a:r>
              <a:rPr lang="de-DE" dirty="0" err="1"/>
              <a:t>spectrum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F9FD0C80-51BF-4928-8B7B-4C73204E3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4CBEB3AB-8CCF-4B67-8DDA-3BE8C93D2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4</a:t>
            </a:fld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2A03E37-BFFB-4F1C-BED9-516FB4E5FC60}"/>
              </a:ext>
            </a:extLst>
          </p:cNvPr>
          <p:cNvSpPr txBox="1"/>
          <p:nvPr/>
        </p:nvSpPr>
        <p:spPr>
          <a:xfrm>
            <a:off x="2098774" y="6407348"/>
            <a:ext cx="2581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0" i="0" u="none" strike="noStrike" baseline="0" dirty="0" err="1">
                <a:solidFill>
                  <a:srgbClr val="000000"/>
                </a:solidFill>
                <a:latin typeface="AAAAAH+HelveticaNeue-Light"/>
              </a:rPr>
              <a:t>Ref</a:t>
            </a:r>
            <a:r>
              <a:rPr lang="de-DE" sz="1400" dirty="0">
                <a:solidFill>
                  <a:srgbClr val="000000"/>
                </a:solidFill>
                <a:latin typeface="AAAAAH+HelveticaNeue-Light"/>
              </a:rPr>
              <a:t>: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AAAAH+HelveticaNeue-Light"/>
              </a:rPr>
              <a:t> Chinese Phys. C </a:t>
            </a:r>
            <a:r>
              <a:rPr lang="de-DE" sz="1400" b="1" i="0" u="none" strike="noStrike" baseline="0" dirty="0">
                <a:solidFill>
                  <a:srgbClr val="000000"/>
                </a:solidFill>
                <a:latin typeface="AAAAAJ+HelveticaNeue-Bold"/>
              </a:rPr>
              <a:t>49 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AAAAH+HelveticaNeue-Light"/>
              </a:rPr>
              <a:t>033104) </a:t>
            </a:r>
            <a:endParaRPr lang="de-DE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5D87163-C976-4035-9E1E-C9A830FB0F34}"/>
              </a:ext>
            </a:extLst>
          </p:cNvPr>
          <p:cNvSpPr txBox="1"/>
          <p:nvPr/>
        </p:nvSpPr>
        <p:spPr>
          <a:xfrm>
            <a:off x="9522618" y="6141848"/>
            <a:ext cx="23628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latin typeface="AdvP6F00"/>
              </a:rPr>
              <a:t>Phys Rev </a:t>
            </a:r>
            <a:r>
              <a:rPr lang="en-US" sz="1400" b="1" i="0" u="none" strike="noStrike" baseline="0" dirty="0">
                <a:latin typeface="AdvP6F00"/>
              </a:rPr>
              <a:t>D </a:t>
            </a:r>
            <a:r>
              <a:rPr lang="en-US" sz="1400" b="1" i="0" u="none" strike="noStrike" baseline="0" dirty="0">
                <a:latin typeface="AdvP6F01"/>
              </a:rPr>
              <a:t>88 </a:t>
            </a:r>
            <a:r>
              <a:rPr lang="en-US" sz="1400" b="0" i="0" u="none" strike="noStrike" baseline="0" dirty="0">
                <a:latin typeface="AdvP6F01"/>
              </a:rPr>
              <a:t>(2013) </a:t>
            </a:r>
            <a:r>
              <a:rPr lang="en-US" sz="1400" b="0" i="0" u="none" strike="noStrike" baseline="0" dirty="0">
                <a:latin typeface="AdvP6F00"/>
              </a:rPr>
              <a:t>013008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824003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73FCA8D-5AF1-4E5B-92CC-1F436D6BE6E7}"/>
              </a:ext>
            </a:extLst>
          </p:cNvPr>
          <p:cNvSpPr/>
          <p:nvPr/>
        </p:nvSpPr>
        <p:spPr>
          <a:xfrm>
            <a:off x="192937" y="0"/>
            <a:ext cx="43897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4800" b="1" cap="none" spc="0" dirty="0">
                <a:ln/>
                <a:solidFill>
                  <a:srgbClr val="0070C0"/>
                </a:solidFill>
                <a:effectLst/>
              </a:rPr>
              <a:t>Supernova Burst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41D32356-0D31-4E1E-8059-448D69B92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3492"/>
          <a:stretch/>
        </p:blipFill>
        <p:spPr>
          <a:xfrm>
            <a:off x="411185" y="1394392"/>
            <a:ext cx="6561115" cy="441473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F13E64A-EAC6-49CC-B1CA-89285AC3A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41" y="4307594"/>
            <a:ext cx="4491109" cy="228869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F6E5EA9-8CBE-4496-8C38-FDA33C2D3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96886"/>
            <a:ext cx="3990976" cy="362816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8F3D3E1-AA7B-4A9C-B747-004C896CE37B}"/>
              </a:ext>
            </a:extLst>
          </p:cNvPr>
          <p:cNvSpPr txBox="1"/>
          <p:nvPr/>
        </p:nvSpPr>
        <p:spPr>
          <a:xfrm>
            <a:off x="10167688" y="3725046"/>
            <a:ext cx="1805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SN1987A ©NASA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03FDDCAF-9713-403A-B3CB-DC986F16B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3E662F1-565C-48CF-877B-8102A326F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5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52DB1D6-5BC6-43CB-928C-EB7A0E4E8337}"/>
              </a:ext>
            </a:extLst>
          </p:cNvPr>
          <p:cNvSpPr txBox="1"/>
          <p:nvPr/>
        </p:nvSpPr>
        <p:spPr>
          <a:xfrm>
            <a:off x="1099757" y="6488338"/>
            <a:ext cx="3448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/>
              </a:rPr>
              <a:t>J. Phys. G: </a:t>
            </a:r>
            <a:r>
              <a:rPr lang="en-US" sz="1400" dirty="0" err="1">
                <a:effectLst/>
              </a:rPr>
              <a:t>Nucl</a:t>
            </a:r>
            <a:r>
              <a:rPr lang="en-US" sz="1400" dirty="0">
                <a:effectLst/>
              </a:rPr>
              <a:t>. Part. Phys. </a:t>
            </a:r>
            <a:r>
              <a:rPr lang="en-US" sz="1400" b="1" dirty="0">
                <a:effectLst/>
              </a:rPr>
              <a:t>43</a:t>
            </a:r>
            <a:r>
              <a:rPr lang="en-US" sz="1400" dirty="0">
                <a:effectLst/>
              </a:rPr>
              <a:t> (2016) 030401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050896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73FCA8D-5AF1-4E5B-92CC-1F436D6BE6E7}"/>
              </a:ext>
            </a:extLst>
          </p:cNvPr>
          <p:cNvSpPr/>
          <p:nvPr/>
        </p:nvSpPr>
        <p:spPr>
          <a:xfrm>
            <a:off x="192937" y="0"/>
            <a:ext cx="23522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4800" b="1" cap="none" spc="0" dirty="0">
                <a:ln/>
                <a:solidFill>
                  <a:srgbClr val="0070C0"/>
                </a:solidFill>
                <a:effectLst/>
              </a:rPr>
              <a:t>Location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7FA1954-56E8-49D4-BFB3-53B5F07D6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84" y="1087324"/>
            <a:ext cx="11170075" cy="54284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87F0375-6EC1-4EE8-9E0E-E687E638E577}"/>
              </a:ext>
            </a:extLst>
          </p:cNvPr>
          <p:cNvCxnSpPr/>
          <p:nvPr/>
        </p:nvCxnSpPr>
        <p:spPr>
          <a:xfrm flipH="1">
            <a:off x="2404775" y="3351083"/>
            <a:ext cx="4430569" cy="169826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842E9D69-304B-4739-AB37-D768A0C85FE8}"/>
              </a:ext>
            </a:extLst>
          </p:cNvPr>
          <p:cNvSpPr txBox="1"/>
          <p:nvPr/>
        </p:nvSpPr>
        <p:spPr>
          <a:xfrm rot="20287369">
            <a:off x="5664165" y="3438229"/>
            <a:ext cx="1482959" cy="46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</a:rPr>
              <a:t>252 km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AB5B144-B2F2-4E2F-B3B9-381DA523A513}"/>
              </a:ext>
            </a:extLst>
          </p:cNvPr>
          <p:cNvSpPr txBox="1"/>
          <p:nvPr/>
        </p:nvSpPr>
        <p:spPr>
          <a:xfrm>
            <a:off x="1916651" y="6241514"/>
            <a:ext cx="929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17.4 </a:t>
            </a:r>
            <a:r>
              <a:rPr lang="de-DE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GW</a:t>
            </a:r>
            <a:r>
              <a:rPr lang="de-DE" sz="14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endParaRPr lang="de-DE" sz="14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0B4C665-8FA1-44E1-8749-1760FC8EB6B9}"/>
              </a:ext>
            </a:extLst>
          </p:cNvPr>
          <p:cNvSpPr txBox="1"/>
          <p:nvPr/>
        </p:nvSpPr>
        <p:spPr>
          <a:xfrm>
            <a:off x="3382034" y="5870285"/>
            <a:ext cx="837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9.2 </a:t>
            </a:r>
            <a:r>
              <a:rPr lang="de-DE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GW</a:t>
            </a:r>
            <a:r>
              <a:rPr lang="de-DE" sz="14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endParaRPr lang="de-DE" sz="14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Group 7">
            <a:extLst>
              <a:ext uri="{FF2B5EF4-FFF2-40B4-BE49-F238E27FC236}">
                <a16:creationId xmlns:a16="http://schemas.microsoft.com/office/drawing/2014/main" id="{4378A53D-2EBE-4376-8157-FBCD987FF555}"/>
              </a:ext>
            </a:extLst>
          </p:cNvPr>
          <p:cNvGrpSpPr/>
          <p:nvPr/>
        </p:nvGrpSpPr>
        <p:grpSpPr>
          <a:xfrm>
            <a:off x="9094228" y="4200217"/>
            <a:ext cx="1933310" cy="1934888"/>
            <a:chOff x="8381319" y="1104132"/>
            <a:chExt cx="2488423" cy="2459864"/>
          </a:xfrm>
        </p:grpSpPr>
        <p:pic>
          <p:nvPicPr>
            <p:cNvPr id="20" name="Picture 2" descr="China Highlight Planet Earth Stock Illustration - Download Image Now - China  - East Asia, Globe - Navigational Equipment, Planet - Space - iStock">
              <a:extLst>
                <a:ext uri="{FF2B5EF4-FFF2-40B4-BE49-F238E27FC236}">
                  <a16:creationId xmlns:a16="http://schemas.microsoft.com/office/drawing/2014/main" id="{EEF51591-E088-49E2-805B-A71C00EE23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6" t="3799" r="4196" b="5099"/>
            <a:stretch/>
          </p:blipFill>
          <p:spPr bwMode="auto">
            <a:xfrm>
              <a:off x="8381319" y="1104132"/>
              <a:ext cx="2488423" cy="245986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31">
              <a:extLst>
                <a:ext uri="{FF2B5EF4-FFF2-40B4-BE49-F238E27FC236}">
                  <a16:creationId xmlns:a16="http://schemas.microsoft.com/office/drawing/2014/main" id="{493C3C0E-A97F-40C9-9F69-60C95E60D01A}"/>
                </a:ext>
              </a:extLst>
            </p:cNvPr>
            <p:cNvSpPr/>
            <p:nvPr/>
          </p:nvSpPr>
          <p:spPr>
            <a:xfrm>
              <a:off x="9772799" y="2556405"/>
              <a:ext cx="112226" cy="1107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E1A5844E-72B1-4EEB-84D9-CF6AE0AD6E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7"/>
            <a:stretch/>
          </p:blipFill>
          <p:spPr bwMode="auto">
            <a:xfrm>
              <a:off x="10035796" y="1745967"/>
              <a:ext cx="685574" cy="69280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Straight Arrow Connector 13">
              <a:extLst>
                <a:ext uri="{FF2B5EF4-FFF2-40B4-BE49-F238E27FC236}">
                  <a16:creationId xmlns:a16="http://schemas.microsoft.com/office/drawing/2014/main" id="{3CB4AF28-EB00-4027-B768-86DE4A225E22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flipH="1">
              <a:off x="9863973" y="2337310"/>
              <a:ext cx="272223" cy="2228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Datumsplatzhalter 23">
            <a:extLst>
              <a:ext uri="{FF2B5EF4-FFF2-40B4-BE49-F238E27FC236}">
                <a16:creationId xmlns:a16="http://schemas.microsoft.com/office/drawing/2014/main" id="{10594F18-CFEE-4033-AFCC-713F0ED31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63D0A7E3-0FCB-460F-87B1-A327F2BEC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3650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>
            <a:extLst>
              <a:ext uri="{FF2B5EF4-FFF2-40B4-BE49-F238E27FC236}">
                <a16:creationId xmlns:a16="http://schemas.microsoft.com/office/drawing/2014/main" id="{86C5C8AC-FEED-4E71-BEF6-7750481E5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2" r="10173" b="5741"/>
          <a:stretch/>
        </p:blipFill>
        <p:spPr>
          <a:xfrm>
            <a:off x="1738390" y="1242742"/>
            <a:ext cx="4102751" cy="5160075"/>
          </a:xfrm>
          <a:prstGeom prst="roundRect">
            <a:avLst>
              <a:gd name="adj" fmla="val 9513"/>
            </a:avLst>
          </a:prstGeom>
        </p:spPr>
      </p:pic>
      <p:pic>
        <p:nvPicPr>
          <p:cNvPr id="2" name="Рисунок 8">
            <a:extLst>
              <a:ext uri="{FF2B5EF4-FFF2-40B4-BE49-F238E27FC236}">
                <a16:creationId xmlns:a16="http://schemas.microsoft.com/office/drawing/2014/main" id="{D8D3DD09-7D9C-4FEF-AD73-7678A017D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2" y="936980"/>
            <a:ext cx="9108702" cy="546583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D3AE586-E3B4-46F5-964B-6AE20ACA53A5}"/>
              </a:ext>
            </a:extLst>
          </p:cNvPr>
          <p:cNvSpPr/>
          <p:nvPr/>
        </p:nvSpPr>
        <p:spPr>
          <a:xfrm>
            <a:off x="192937" y="0"/>
            <a:ext cx="39179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4800" b="1" cap="none" spc="0" dirty="0">
                <a:ln/>
                <a:solidFill>
                  <a:srgbClr val="0070C0"/>
                </a:solidFill>
                <a:effectLst/>
              </a:rPr>
              <a:t>JUNO </a:t>
            </a:r>
            <a:r>
              <a:rPr lang="de-DE" sz="4800" b="1" cap="none" spc="0" dirty="0" err="1">
                <a:ln/>
                <a:solidFill>
                  <a:srgbClr val="0070C0"/>
                </a:solidFill>
                <a:effectLst/>
              </a:rPr>
              <a:t>detector</a:t>
            </a:r>
            <a:endParaRPr lang="de-DE" sz="48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98748193-BEAA-4F60-8A31-06B64B06062D}"/>
              </a:ext>
            </a:extLst>
          </p:cNvPr>
          <p:cNvSpPr txBox="1"/>
          <p:nvPr/>
        </p:nvSpPr>
        <p:spPr>
          <a:xfrm>
            <a:off x="9421314" y="4763080"/>
            <a:ext cx="2602727" cy="71508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200" dirty="0">
                <a:solidFill>
                  <a:srgbClr val="FF66FF"/>
                </a:solidFill>
              </a:rPr>
              <a:t>17.7 m</a:t>
            </a:r>
            <a:r>
              <a:rPr lang="en-IE" sz="1200" dirty="0"/>
              <a:t> in radius</a:t>
            </a:r>
          </a:p>
          <a:p>
            <a:pPr algn="ctr"/>
            <a:r>
              <a:rPr lang="en-IE" sz="1200" dirty="0">
                <a:solidFill>
                  <a:srgbClr val="FF66FF"/>
                </a:solidFill>
              </a:rPr>
              <a:t>20 kilotons</a:t>
            </a:r>
            <a:r>
              <a:rPr lang="en-IE" sz="1200" dirty="0"/>
              <a:t> of liquid scintillator</a:t>
            </a:r>
          </a:p>
          <a:p>
            <a:pPr algn="ctr"/>
            <a:r>
              <a:rPr lang="en-IE" sz="1200" dirty="0"/>
              <a:t>LAB + 2.5 g/L PPO + 3 mg/L bis-MSB</a:t>
            </a:r>
          </a:p>
        </p:txBody>
      </p:sp>
      <p:sp>
        <p:nvSpPr>
          <p:cNvPr id="7" name="TextBox 50">
            <a:extLst>
              <a:ext uri="{FF2B5EF4-FFF2-40B4-BE49-F238E27FC236}">
                <a16:creationId xmlns:a16="http://schemas.microsoft.com/office/drawing/2014/main" id="{E7483D5C-CEA4-441D-9187-C47FD160512E}"/>
              </a:ext>
            </a:extLst>
          </p:cNvPr>
          <p:cNvSpPr txBox="1"/>
          <p:nvPr/>
        </p:nvSpPr>
        <p:spPr>
          <a:xfrm>
            <a:off x="9421314" y="4107842"/>
            <a:ext cx="2602727" cy="34051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E" sz="1400" dirty="0">
                <a:solidFill>
                  <a:srgbClr val="FF66FF"/>
                </a:solidFill>
              </a:rPr>
              <a:t>17,596</a:t>
            </a:r>
            <a:r>
              <a:rPr lang="en-IE" sz="1400" dirty="0"/>
              <a:t> 20” + </a:t>
            </a:r>
            <a:r>
              <a:rPr lang="en-IE" sz="1400" dirty="0">
                <a:solidFill>
                  <a:srgbClr val="FF66FF"/>
                </a:solidFill>
              </a:rPr>
              <a:t>25,600</a:t>
            </a:r>
            <a:r>
              <a:rPr lang="en-IE" sz="1400" dirty="0">
                <a:solidFill>
                  <a:srgbClr val="FF0000"/>
                </a:solidFill>
              </a:rPr>
              <a:t> </a:t>
            </a:r>
            <a:r>
              <a:rPr lang="en-IE" sz="1400" dirty="0"/>
              <a:t>3”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406D8949-0206-4C02-AB86-F79F5FE95556}"/>
              </a:ext>
            </a:extLst>
          </p:cNvPr>
          <p:cNvSpPr txBox="1"/>
          <p:nvPr/>
        </p:nvSpPr>
        <p:spPr>
          <a:xfrm>
            <a:off x="9421314" y="2332075"/>
            <a:ext cx="2602727" cy="578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FF66FF"/>
                </a:solidFill>
              </a:rPr>
              <a:t>35</a:t>
            </a:r>
            <a:r>
              <a:rPr lang="en-IE" sz="1400" dirty="0"/>
              <a:t> kilotons ultrapure water</a:t>
            </a:r>
          </a:p>
          <a:p>
            <a:pPr algn="ctr"/>
            <a:r>
              <a:rPr lang="en-IE" sz="1400" dirty="0">
                <a:solidFill>
                  <a:srgbClr val="FF66FF"/>
                </a:solidFill>
              </a:rPr>
              <a:t>&gt;2500</a:t>
            </a:r>
            <a:r>
              <a:rPr lang="en-IE" sz="1400" dirty="0"/>
              <a:t> 20” PMTs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3718323-B962-4F5F-90B2-60FB7D86A772}"/>
              </a:ext>
            </a:extLst>
          </p:cNvPr>
          <p:cNvSpPr txBox="1"/>
          <p:nvPr/>
        </p:nvSpPr>
        <p:spPr>
          <a:xfrm>
            <a:off x="9421314" y="1506464"/>
            <a:ext cx="2602727" cy="578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FF66FF"/>
                </a:solidFill>
              </a:rPr>
              <a:t>3</a:t>
            </a:r>
            <a:r>
              <a:rPr lang="en-IE" sz="1400" dirty="0"/>
              <a:t> layers of </a:t>
            </a:r>
          </a:p>
          <a:p>
            <a:pPr algn="ctr"/>
            <a:r>
              <a:rPr lang="en-IE" sz="1400" dirty="0"/>
              <a:t>plastic scintillator strips</a:t>
            </a:r>
          </a:p>
        </p:txBody>
      </p:sp>
      <p:sp>
        <p:nvSpPr>
          <p:cNvPr id="10" name="Arrow: Up 15">
            <a:extLst>
              <a:ext uri="{FF2B5EF4-FFF2-40B4-BE49-F238E27FC236}">
                <a16:creationId xmlns:a16="http://schemas.microsoft.com/office/drawing/2014/main" id="{B7CA9D1A-69E0-4265-A2AB-2F6A5EEB0559}"/>
              </a:ext>
            </a:extLst>
          </p:cNvPr>
          <p:cNvSpPr/>
          <p:nvPr/>
        </p:nvSpPr>
        <p:spPr>
          <a:xfrm>
            <a:off x="4542203" y="47058"/>
            <a:ext cx="373224" cy="951723"/>
          </a:xfrm>
          <a:prstGeom prst="up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1A4F7D8C-E5FE-401B-BDC6-552B8F236E09}"/>
              </a:ext>
            </a:extLst>
          </p:cNvPr>
          <p:cNvSpPr txBox="1"/>
          <p:nvPr/>
        </p:nvSpPr>
        <p:spPr>
          <a:xfrm>
            <a:off x="4782265" y="105983"/>
            <a:ext cx="1766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/>
              <a:t>~650m </a:t>
            </a:r>
          </a:p>
          <a:p>
            <a:pPr algn="ctr"/>
            <a:r>
              <a:rPr lang="en-IE" sz="2400" dirty="0"/>
              <a:t>overburden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71C53AB-47FB-44BE-8EB4-1B605959B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73" y="3452927"/>
            <a:ext cx="11011854" cy="2994920"/>
          </a:xfrm>
          <a:prstGeom prst="rect">
            <a:avLst/>
          </a:prstGeom>
        </p:spPr>
      </p:pic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590F2266-B676-4FCE-9D42-EDF51EF0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50880852-435C-4309-BC00-C59DB9DC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944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DE5AB617-CDD1-4D08-93CA-F6D20B99C3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89D4DC-12BA-4EF2-BBCE-C576163A4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79" y="0"/>
            <a:ext cx="10312841" cy="6873548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26EA889-DD93-4365-A16E-8321E194A98E}"/>
              </a:ext>
            </a:extLst>
          </p:cNvPr>
          <p:cNvSpPr/>
          <p:nvPr/>
        </p:nvSpPr>
        <p:spPr>
          <a:xfrm>
            <a:off x="9803958" y="5669280"/>
            <a:ext cx="1820849" cy="80308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17.7 m </a:t>
            </a:r>
            <a:r>
              <a:rPr lang="de-DE" dirty="0" err="1"/>
              <a:t>radius</a:t>
            </a:r>
            <a:endParaRPr lang="de-DE" dirty="0"/>
          </a:p>
          <a:p>
            <a:pPr algn="ctr"/>
            <a:r>
              <a:rPr lang="de-DE" dirty="0"/>
              <a:t>20 </a:t>
            </a:r>
            <a:r>
              <a:rPr lang="de-DE" dirty="0" err="1"/>
              <a:t>kt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9845EEF-AE0D-4033-B5A5-4A677527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F9587C-436E-40CC-9F1F-F64E9B591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6596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90E7D7C-90FB-44D5-986C-6628FA5DC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192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220D25B0-BFB5-440B-9709-51478FC5581E}"/>
              </a:ext>
            </a:extLst>
          </p:cNvPr>
          <p:cNvSpPr/>
          <p:nvPr/>
        </p:nvSpPr>
        <p:spPr>
          <a:xfrm>
            <a:off x="9668787" y="5820355"/>
            <a:ext cx="2329732" cy="8030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800" dirty="0">
                <a:solidFill>
                  <a:schemeClr val="tx1"/>
                </a:solidFill>
              </a:rPr>
              <a:t>17,596 / 25,600 PMTs</a:t>
            </a:r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78% </a:t>
            </a:r>
            <a:r>
              <a:rPr lang="de-DE" dirty="0" err="1">
                <a:solidFill>
                  <a:schemeClr val="tx1"/>
                </a:solidFill>
              </a:rPr>
              <a:t>coverage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67A651D-30A1-4355-9F82-03B407EFF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21.08.2025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A54A3-545A-4B49-AB09-38F5FBE4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DEF7-4A35-46C1-99CB-EB2B7CFE69A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38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683</Words>
  <Application>Microsoft Office PowerPoint</Application>
  <PresentationFormat>Breitbild</PresentationFormat>
  <Paragraphs>181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30" baseType="lpstr">
      <vt:lpstr>AAAAAH+HelveticaNeue-Light</vt:lpstr>
      <vt:lpstr>AAAAAJ+HelveticaNeue-Bold</vt:lpstr>
      <vt:lpstr>AAAAAS+HelveticaNeue-Italic</vt:lpstr>
      <vt:lpstr>AdvP6F00</vt:lpstr>
      <vt:lpstr>AdvP6F01</vt:lpstr>
      <vt:lpstr>Arial</vt:lpstr>
      <vt:lpstr>Calibri</vt:lpstr>
      <vt:lpstr>Calibri Light</vt:lpstr>
      <vt:lpstr>Comic Sans MS</vt:lpstr>
      <vt:lpstr>GreekC</vt:lpstr>
      <vt:lpstr>Times New Roman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Achim Stahl</dc:creator>
  <cp:lastModifiedBy>Achim Stahl</cp:lastModifiedBy>
  <cp:revision>39</cp:revision>
  <dcterms:created xsi:type="dcterms:W3CDTF">2025-08-07T08:58:51Z</dcterms:created>
  <dcterms:modified xsi:type="dcterms:W3CDTF">2025-08-21T01:33:35Z</dcterms:modified>
</cp:coreProperties>
</file>