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76" r:id="rId2"/>
    <p:sldId id="279" r:id="rId3"/>
    <p:sldId id="335" r:id="rId4"/>
    <p:sldId id="336" r:id="rId5"/>
    <p:sldId id="355" r:id="rId6"/>
    <p:sldId id="337" r:id="rId7"/>
    <p:sldId id="340" r:id="rId8"/>
    <p:sldId id="338" r:id="rId9"/>
    <p:sldId id="354" r:id="rId10"/>
    <p:sldId id="339" r:id="rId11"/>
    <p:sldId id="341" r:id="rId12"/>
    <p:sldId id="350" r:id="rId13"/>
    <p:sldId id="351" r:id="rId14"/>
    <p:sldId id="346" r:id="rId15"/>
    <p:sldId id="353" r:id="rId16"/>
    <p:sldId id="359" r:id="rId17"/>
    <p:sldId id="358" r:id="rId18"/>
    <p:sldId id="360" r:id="rId19"/>
    <p:sldId id="293" r:id="rId20"/>
    <p:sldId id="300" r:id="rId21"/>
    <p:sldId id="305" r:id="rId22"/>
    <p:sldId id="345" r:id="rId23"/>
    <p:sldId id="3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17"/>
  </p:normalViewPr>
  <p:slideViewPr>
    <p:cSldViewPr snapToGrid="0">
      <p:cViewPr varScale="1">
        <p:scale>
          <a:sx n="88" d="100"/>
          <a:sy n="88" d="100"/>
        </p:scale>
        <p:origin x="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267FF-798C-124A-867C-32AE9EDC27DF}" type="datetimeFigureOut">
              <a:rPr lang="en-US" smtClean="0"/>
              <a:t>8/18/25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71305-B1CF-0245-9534-C855E96C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6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25998-6083-48A1-7EA3-5F780C3C8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872A1B-7440-6E6B-D2C1-FA552C51C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5A656-4ECB-D502-3824-1108F8FA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99834-12E8-E148-ACAA-BA9518A907BE}" type="datetime1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4E49A-284D-80E9-EB28-C857A18F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 Minh Truong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DE5B7-8732-5B7E-F9D2-EF49B8BE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F754731-AD8C-0648-BB6B-214E7070FC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14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452A8-C8F0-D955-F222-00CF5774B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20BD5-4EF3-55B1-0319-5B0504E33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DDB06-CE06-8907-0C3C-4334A307E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0BAA-05F5-A34F-B876-4D655B085D08}" type="datetime1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C0C5D-1AD7-EC69-1515-2F2C57935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 Minh Truong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B0538-92B3-28FD-4C3C-9E2EA759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7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AB8B35-D1D3-060B-9BE9-9F38E6077A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7D1814-A6D9-AA1D-5A08-F6C8B2DD6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37576-FC43-F874-3D69-FECA6DF98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25C6-8D54-FC43-A7CF-39CC5B57F71C}" type="datetime1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A70F1-BD6A-9C2E-2A71-F5D1538F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 Minh Truong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DEA26-FEB8-44C2-E424-ECC1E34FC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3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A5A6-1AEC-81F8-B9A5-1C773D6DF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BF37E-7156-3FDD-54CC-CCEE6D332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9CB28-88B6-3108-8852-F1B0BE5A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32ED-D044-2944-B5BA-CFBCB1298A44}" type="datetime1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F21F0-D5DD-7072-D40D-7766D294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 Minh Truong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20A4E-BEBF-F361-CA43-DD822335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6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087A7-8D7E-27D6-9FC6-7BFC21FF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CD37D-C2BC-85D2-026E-E5DDD8CDA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86000-8469-0DE5-2980-3CE9F2A14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DBE81-AFDE-2340-A2AE-48CE072DDE23}" type="datetime1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E9D5B-C8C9-4027-B825-2E5FB4A0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 Minh Truong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0DBD4-88ED-D70A-E47F-77434392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02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285B6-23A9-027F-4655-43D24B8C3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FEA25-BE49-5F24-375A-FDC381888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4B4AC-C413-A0E6-8EC2-F49870574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81689-1ADB-FAC6-DC51-E563DD42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DCF1-87AE-F743-A256-7582347BDD68}" type="datetime1">
              <a:rPr lang="en-US" smtClean="0"/>
              <a:t>8/18/25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FAD2A-F39D-8682-DC67-5F1CEDD9D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 Minh Truong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D1E20-6DEF-F586-B5C6-8D569FAD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35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F183-2C52-8FB1-A0B9-C997B740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7C859-3E41-954A-6830-5FC80B695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07D72-5019-B5A8-6851-409FD3326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43E6D2-1B17-5D0A-2F43-4EDA11132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B1B42-07F3-1BBE-8CD9-14D0A8BE7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FB47F5-3FC7-AC23-0743-BFBB61BC2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1BDE5-2D90-2A49-9F76-4650A1A2B0AD}" type="datetime1">
              <a:rPr lang="en-US" smtClean="0"/>
              <a:t>8/18/25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64D847-936D-6311-8B35-AE1B96088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 Minh Truong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FD70-537D-132C-815E-961FE7F3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06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860D2-A631-A2BC-4F81-999D272B0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F494B-5E43-412B-2B44-7DB96BC40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684F5-9412-824B-821B-27E73F2CDD6D}" type="datetime1">
              <a:rPr lang="en-US" smtClean="0"/>
              <a:t>8/18/25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E563F3-8D99-D159-68A5-1A2CA240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 Minh Truong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14DDA-2B06-7382-C46D-C6B3204A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5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F5852F-7FB6-90B8-5B68-8E16E4552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820C-6B3F-9D4C-8935-561F826E1E38}" type="datetime1">
              <a:rPr lang="en-US" smtClean="0"/>
              <a:t>8/18/25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12F67-20A9-6867-4100-4A0E410F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 Minh Truong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A381B-20D2-976C-3D69-8A605686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60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53B29-2643-5F71-A1DD-FB2921BE8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C571D-097F-5547-A2D8-50E5D7E39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97BE7-5697-F613-A5D7-FD44456D7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6C8B2-B510-36C2-BE9C-1D565C671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6DDF6-E871-3841-B2EC-9E657FF0A9C3}" type="datetime1">
              <a:rPr lang="en-US" smtClean="0"/>
              <a:t>8/18/25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1B60B-98DF-521D-AD12-DD0E5468A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 Minh Truong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AB6FE-7281-A4FE-EAC7-7A986CF2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5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FE206-E4BD-5D39-B512-7CB426D3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2D3CB2-4484-F67D-E165-E6A3C8959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2FEC30-A89D-D937-76ED-7C1745B70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45339-777C-B011-1816-02638C61E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0AE5-6BFD-AB47-A919-55C7BA8FA57C}" type="datetime1">
              <a:rPr lang="en-US" smtClean="0"/>
              <a:t>8/18/25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A47DE-88AC-14A2-CEC7-85A1EB58B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Nguyen Minh Truong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21893-B1D3-195F-5617-9548DF0F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35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15966A-F124-89FD-213D-A4E6D84E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CB735-64B7-290D-496D-66958F789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0FD1A-4D7B-0347-5F92-13A9D3C3E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13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DB513918-CB46-C74B-82CA-EDEF406C3E14}" type="datetime1">
              <a:rPr lang="en-US" smtClean="0"/>
              <a:pPr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81618-61C6-52A0-5694-82444C727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35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Nguyen Minh Truong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6C8E7-E080-29DC-D4DF-6FEFD770A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8784" y="65135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C30640DC-043C-4A4C-8762-E0DD3326A6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3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hyperlink" Target="https://doi.org/10.1016/j.nima.2024.169926" TargetMode="Externa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16/j.nima.2024.169665" TargetMode="Externa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093/ptep/ptz125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16" y="1293756"/>
            <a:ext cx="12023771" cy="1655762"/>
          </a:xfrm>
        </p:spPr>
        <p:txBody>
          <a:bodyPr>
            <a:noAutofit/>
          </a:bodyPr>
          <a:lstStyle/>
          <a:p>
            <a:r>
              <a:rPr lang="en-US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COMET Experiment </a:t>
            </a:r>
            <a:br>
              <a:rPr lang="en-US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Search for </a:t>
            </a:r>
            <a:r>
              <a:rPr lang="el-GR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Conversion at J-PARC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08482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Nguyen Minh Truong, FPT University</a:t>
            </a:r>
          </a:p>
          <a:p>
            <a:r>
              <a:rPr lang="en-US" dirty="0"/>
              <a:t>on behalf of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COMET collaboration </a:t>
            </a:r>
          </a:p>
          <a:p>
            <a:endParaRPr lang="en-US" dirty="0"/>
          </a:p>
          <a:p>
            <a:endParaRPr lang="en-US" sz="1800" dirty="0"/>
          </a:p>
          <a:p>
            <a:r>
              <a:rPr lang="en-US" sz="2100" dirty="0"/>
              <a:t>Viet Nam Flavor Physics, Aug. 17</a:t>
            </a:r>
            <a:r>
              <a:rPr lang="en-US" sz="2100" baseline="30000" dirty="0"/>
              <a:t>th</a:t>
            </a:r>
            <a:r>
              <a:rPr lang="en-US" sz="2100" dirty="0"/>
              <a:t> - 23</a:t>
            </a:r>
            <a:r>
              <a:rPr lang="en-US" sz="2100" baseline="30000" dirty="0"/>
              <a:t>th</a:t>
            </a:r>
            <a:r>
              <a:rPr lang="en-US" sz="2100" dirty="0"/>
              <a:t>  2025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A1C9010-B5F3-0A72-9400-C4D12D4FC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754731-AD8C-0648-BB6B-214E7070FC68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0A226F-D592-D944-8862-806EE0A7D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92"/>
            <a:ext cx="152400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38BC00-311F-A2D1-7EBD-38C21CFEE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817" y="26457"/>
            <a:ext cx="2602183" cy="10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83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360618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Phase-II </a:t>
            </a:r>
            <a:endParaRPr lang="en-US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9F2E0AF-EDC0-5D82-3180-223E20112A21}"/>
              </a:ext>
            </a:extLst>
          </p:cNvPr>
          <p:cNvSpPr txBox="1">
            <a:spLocks/>
          </p:cNvSpPr>
          <p:nvPr/>
        </p:nvSpPr>
        <p:spPr>
          <a:xfrm>
            <a:off x="135731" y="1135232"/>
            <a:ext cx="6193352" cy="5104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Physics: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Sensitivity 𝒪(10</a:t>
            </a:r>
            <a:r>
              <a:rPr lang="en-US" sz="20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-17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10,000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better than the current upper limit</a:t>
            </a:r>
          </a:p>
          <a:p>
            <a:pPr algn="l">
              <a:lnSpc>
                <a:spcPct val="150000"/>
              </a:lnSpc>
            </a:pP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to achieve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Additional transport solenoid 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Electron spectrometer suppress low momentum electron and beam background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Straw tube tracker measures momentum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Electron calorimeter measure energy</a:t>
            </a:r>
          </a:p>
          <a:p>
            <a:pPr algn="l">
              <a:lnSpc>
                <a:spcPct val="150000"/>
              </a:lnSpc>
            </a:pP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6E5399-E7D2-0148-0942-211FEFE8D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260" y="1653769"/>
            <a:ext cx="5947008" cy="3223029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11D5F9A-FC1A-9C28-37FE-A076D2DF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754731-AD8C-0648-BB6B-214E7070FC6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66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F0546E-531F-E5CA-B0B0-0A9E3CED1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758" y="5131744"/>
            <a:ext cx="4619813" cy="168364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360618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COMET Phase-</a:t>
            </a:r>
            <a:r>
              <a:rPr lang="el-GR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A1AC63-5DA4-67F9-9CCF-6DA1432D8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72" y="3426454"/>
            <a:ext cx="4699000" cy="15461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B044C2-30FC-E3D7-1B8A-74C74D79F06D}"/>
              </a:ext>
            </a:extLst>
          </p:cNvPr>
          <p:cNvSpPr txBox="1"/>
          <p:nvPr/>
        </p:nvSpPr>
        <p:spPr>
          <a:xfrm>
            <a:off x="381000" y="1082864"/>
            <a:ext cx="10744200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3D7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low beam-intensity run to study the beamline in 2023. 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Measure the proton beam and the 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π/μ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backward-production yield.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Investigation of the secondary beam in the experimental area.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Comparison with simulation, and validation of simulation.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The analysis is going to be finalized. 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B9A28779-F58F-D503-332E-986DC8E1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754731-AD8C-0648-BB6B-214E7070FC68}" type="slidenum">
              <a:rPr lang="en-US" smtClean="0"/>
              <a:t>11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93F278-BE64-964E-1995-9132D954F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15" y="4972606"/>
            <a:ext cx="4002313" cy="1796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B224C1-0BEB-1123-8306-B5B87DBD7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348" y="3008319"/>
            <a:ext cx="4741852" cy="1894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346B6-A52F-5F1F-B560-C3E641314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758" y="5151284"/>
            <a:ext cx="1852226" cy="16854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39DAE9-DB96-A6F2-1A72-099A202C0C00}"/>
              </a:ext>
            </a:extLst>
          </p:cNvPr>
          <p:cNvSpPr/>
          <p:nvPr/>
        </p:nvSpPr>
        <p:spPr>
          <a:xfrm>
            <a:off x="8754274" y="5151284"/>
            <a:ext cx="438390" cy="84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B931F9-AD8E-6CAA-5155-84670427EEF9}"/>
              </a:ext>
            </a:extLst>
          </p:cNvPr>
          <p:cNvCxnSpPr>
            <a:cxnSpLocks/>
          </p:cNvCxnSpPr>
          <p:nvPr/>
        </p:nvCxnSpPr>
        <p:spPr>
          <a:xfrm flipV="1">
            <a:off x="8069943" y="4441371"/>
            <a:ext cx="798286" cy="606904"/>
          </a:xfrm>
          <a:prstGeom prst="straightConnector1">
            <a:avLst/>
          </a:prstGeom>
          <a:ln w="28575">
            <a:solidFill>
              <a:srgbClr val="004F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CE4D48-2585-147C-6206-51597D2A9976}"/>
              </a:ext>
            </a:extLst>
          </p:cNvPr>
          <p:cNvCxnSpPr>
            <a:cxnSpLocks/>
          </p:cNvCxnSpPr>
          <p:nvPr/>
        </p:nvCxnSpPr>
        <p:spPr>
          <a:xfrm flipH="1" flipV="1">
            <a:off x="10335185" y="4317595"/>
            <a:ext cx="565735" cy="730680"/>
          </a:xfrm>
          <a:prstGeom prst="straightConnector1">
            <a:avLst/>
          </a:prstGeom>
          <a:ln w="28575">
            <a:solidFill>
              <a:srgbClr val="004F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508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360618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COMET Beam Room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B044C2-30FC-E3D7-1B8A-74C74D79F06D}"/>
              </a:ext>
            </a:extLst>
          </p:cNvPr>
          <p:cNvSpPr txBox="1"/>
          <p:nvPr/>
        </p:nvSpPr>
        <p:spPr>
          <a:xfrm>
            <a:off x="236841" y="1034134"/>
            <a:ext cx="62399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capture solenoid is installed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2863FC-1ACC-AF4F-EE93-CBE129D326AA}"/>
              </a:ext>
            </a:extLst>
          </p:cNvPr>
          <p:cNvSpPr txBox="1"/>
          <p:nvPr/>
        </p:nvSpPr>
        <p:spPr>
          <a:xfrm>
            <a:off x="135731" y="4215976"/>
            <a:ext cx="5012267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Detailed radiation shield design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364B0CED-B95E-F06B-7B03-D6EAA787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754731-AD8C-0648-BB6B-214E7070FC68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BFF7E-85A4-8D91-643C-B733F5E5D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784" y="1416924"/>
            <a:ext cx="5012267" cy="2853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48872C-D37E-3825-B47E-7669CD8B2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411" y="4598860"/>
            <a:ext cx="2394857" cy="20765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1C1E37-0D3B-B4EA-694D-197FF2FF3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016" y="4572903"/>
            <a:ext cx="4625184" cy="20746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FF2414-0ECF-C3E1-FC57-CF9756B617C5}"/>
              </a:ext>
            </a:extLst>
          </p:cNvPr>
          <p:cNvSpPr txBox="1"/>
          <p:nvPr/>
        </p:nvSpPr>
        <p:spPr>
          <a:xfrm>
            <a:off x="236841" y="4930413"/>
            <a:ext cx="40820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Part of CS inner shield has been manufactured and delivered.</a:t>
            </a:r>
          </a:p>
          <a:p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899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360618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Magnet Fabrication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347A9-15A7-BF70-7D20-37A0A75AA485}"/>
              </a:ext>
            </a:extLst>
          </p:cNvPr>
          <p:cNvSpPr txBox="1"/>
          <p:nvPr/>
        </p:nvSpPr>
        <p:spPr>
          <a:xfrm>
            <a:off x="296331" y="992959"/>
            <a:ext cx="8503111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Pion Capture Solenoid delivery in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2024 and installed</a:t>
            </a: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Muon Transport Solenoid: Ready</a:t>
            </a:r>
            <a:b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Detector Solenoid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Full excitation test was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done in 2024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ield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easurement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will be in 2025.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5806CD-F3DF-6E4C-4A9C-DD4080025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585" y="2332089"/>
            <a:ext cx="2599195" cy="2599195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90D73DBD-47B9-4845-EE32-FFF78C07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270" y="6483440"/>
            <a:ext cx="469562" cy="365125"/>
          </a:xfrm>
        </p:spPr>
        <p:txBody>
          <a:bodyPr/>
          <a:lstStyle/>
          <a:p>
            <a:fld id="{3F754731-AD8C-0648-BB6B-214E7070FC68}" type="slidenum">
              <a:rPr lang="en-US" smtClean="0"/>
              <a:t>13</a:t>
            </a:fld>
            <a:endParaRPr lang="en-US" dirty="0"/>
          </a:p>
        </p:txBody>
      </p:sp>
      <p:pic>
        <p:nvPicPr>
          <p:cNvPr id="2" name="IMG_4711.jpeg" descr="IMG_4711.jpeg">
            <a:extLst>
              <a:ext uri="{FF2B5EF4-FFF2-40B4-BE49-F238E27FC236}">
                <a16:creationId xmlns:a16="http://schemas.microsoft.com/office/drawing/2014/main" id="{6E7D4277-319F-BEBA-0F9B-39144B2CC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2" y="4691112"/>
            <a:ext cx="2781350" cy="208601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21F089-6731-5D6A-2E6C-BC81545D3B08}"/>
              </a:ext>
            </a:extLst>
          </p:cNvPr>
          <p:cNvSpPr txBox="1"/>
          <p:nvPr/>
        </p:nvSpPr>
        <p:spPr>
          <a:xfrm>
            <a:off x="9109585" y="4531174"/>
            <a:ext cx="24384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Detector Solenoid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7720F1-BA0D-DE45-F3FA-AA3B8460E0E3}"/>
              </a:ext>
            </a:extLst>
          </p:cNvPr>
          <p:cNvSpPr txBox="1"/>
          <p:nvPr/>
        </p:nvSpPr>
        <p:spPr>
          <a:xfrm>
            <a:off x="296331" y="6391529"/>
            <a:ext cx="252333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Bridge Solenoid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A6C588-4325-B941-0001-970421F30AD6}"/>
              </a:ext>
            </a:extLst>
          </p:cNvPr>
          <p:cNvSpPr txBox="1"/>
          <p:nvPr/>
        </p:nvSpPr>
        <p:spPr>
          <a:xfrm>
            <a:off x="296331" y="2873666"/>
            <a:ext cx="7957652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Bridge Solenoid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Full excitation test and field measurement will be done in 2025. </a:t>
            </a:r>
            <a:b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magnets are delivered. Testing and installing of the COMET magnet system is ongoing.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E939326-6751-3028-4B89-AEEFB7A64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307" y="5089146"/>
            <a:ext cx="4533473" cy="1759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298F93-3E72-9D5A-1F6C-A4A68C7C2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585" y="9435"/>
            <a:ext cx="3059247" cy="2281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8A85B0-C530-B5D8-2833-C0D37EB51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8517" y="4643181"/>
            <a:ext cx="3315995" cy="21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6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360618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effectLst/>
                <a:latin typeface="Arial" panose="020B0604020202020204" pitchFamily="34" charset="0"/>
              </a:rPr>
              <a:t>CDC: Cylindrical Drift Chamber</a:t>
            </a:r>
            <a:endParaRPr lang="en-US" sz="4000" dirty="0">
              <a:effectLst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A5B32-94A6-547B-45BF-E0B80C38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14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B044C2-30FC-E3D7-1B8A-74C74D79F06D}"/>
              </a:ext>
            </a:extLst>
          </p:cNvPr>
          <p:cNvSpPr txBox="1"/>
          <p:nvPr/>
        </p:nvSpPr>
        <p:spPr>
          <a:xfrm>
            <a:off x="245267" y="998198"/>
            <a:ext cx="12062847" cy="326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CDC measures the momentum of electrons in COMET Phase-I physical measurements.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CDC is arranged in 20 concentric sense layers with alternating positive and negative stereo angles.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+ 4,986 sense wires: gold-plated tungsten, 25 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 in diameter, 50 g tension.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+ 14,562 field wires: aluminum, 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80 μ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 in diameter, 80 g tension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+ C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hamber gas is He:i-C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(90:10), </a:t>
            </a:r>
          </a:p>
          <a:p>
            <a:pPr>
              <a:lnSpc>
                <a:spcPct val="150000"/>
              </a:lnSpc>
            </a:pP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Its construction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2014. And now, cosmic-ray and other tests are being conducted at J-PARC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Many studied are going for track reconstruction with a high hit occupancy.</a:t>
            </a: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20F23C-CF05-EF26-D4C8-EDAA17C21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53" y="4299476"/>
            <a:ext cx="2063917" cy="2558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B64093-0E0D-BF7F-5FAD-254E47E79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288" y="4263193"/>
            <a:ext cx="3302000" cy="222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7FAF88-B1B8-507F-CB24-C0E1CE96D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646" y="4212215"/>
            <a:ext cx="2206281" cy="22734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2D8A8D-192F-2100-26AD-E4099406E697}"/>
              </a:ext>
            </a:extLst>
          </p:cNvPr>
          <p:cNvSpPr txBox="1"/>
          <p:nvPr/>
        </p:nvSpPr>
        <p:spPr>
          <a:xfrm>
            <a:off x="3893911" y="6492875"/>
            <a:ext cx="73111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A. Sato,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Design and construction of the cylindrical drift chamber for the COMET Phase-I experiment”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5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https://doi.org/10.1016/j.nima.2024.169926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51BB4-DA8E-6647-71D4-0D8966B65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4571" y="4299476"/>
            <a:ext cx="3118237" cy="21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65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360618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effectLst/>
                <a:latin typeface="Arial" panose="020B0604020202020204" pitchFamily="34" charset="0"/>
              </a:rPr>
              <a:t>CTH: Cylindrical Trigger Hodoscope</a:t>
            </a:r>
            <a:endParaRPr lang="en-US" sz="4000" dirty="0">
              <a:effectLst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A5B32-94A6-547B-45BF-E0B80C38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EFB5F-0AA7-6C57-5382-DF6E94194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43" y="924967"/>
            <a:ext cx="5960269" cy="2330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D333F0-8B64-90A9-89FC-086168002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114" y="4629346"/>
            <a:ext cx="4122057" cy="15621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D079BA-B5F7-8E96-722C-307604FEA9C4}"/>
              </a:ext>
            </a:extLst>
          </p:cNvPr>
          <p:cNvSpPr txBox="1"/>
          <p:nvPr/>
        </p:nvSpPr>
        <p:spPr>
          <a:xfrm>
            <a:off x="21328" y="3254969"/>
            <a:ext cx="8629185" cy="3574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Trigger : 4-fold coincidences, </a:t>
            </a:r>
            <a:r>
              <a:rPr lang="en-US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T0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measurement for tracking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R&amp;D items have been finished and are moving towards the construction phase.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MPPC QC has been completed for 300 MPPCs, and brief analysis indicate all are fine.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Scintillators are in QC.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A full scale MPPC cooling prototype has been built and tested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Front-end electronics being produced and mass production will start soon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CADCB-1DCF-D1A1-BF02-735AF8808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803" y="987457"/>
            <a:ext cx="4855032" cy="23157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9BC8FB-34C6-38BC-CB3E-1E4992F2F553}"/>
              </a:ext>
            </a:extLst>
          </p:cNvPr>
          <p:cNvSpPr/>
          <p:nvPr/>
        </p:nvSpPr>
        <p:spPr>
          <a:xfrm>
            <a:off x="4604654" y="3037114"/>
            <a:ext cx="604157" cy="245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D57B46-9C72-91FC-372A-1E24109141D6}"/>
              </a:ext>
            </a:extLst>
          </p:cNvPr>
          <p:cNvSpPr/>
          <p:nvPr/>
        </p:nvSpPr>
        <p:spPr>
          <a:xfrm>
            <a:off x="7247957" y="3106867"/>
            <a:ext cx="604157" cy="245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51784C-693D-3EA4-7D41-B6FFE120F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183" y="987457"/>
            <a:ext cx="3707817" cy="17404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330C2C-2FDE-E85F-8EDE-E0D9F75C8A25}"/>
              </a:ext>
            </a:extLst>
          </p:cNvPr>
          <p:cNvSpPr txBox="1"/>
          <p:nvPr/>
        </p:nvSpPr>
        <p:spPr>
          <a:xfrm>
            <a:off x="8900660" y="2737535"/>
            <a:ext cx="2440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performance test at PSI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916BC-4D75-CA4C-B82B-203833B5C14A}"/>
              </a:ext>
            </a:extLst>
          </p:cNvPr>
          <p:cNvSpPr txBox="1"/>
          <p:nvPr/>
        </p:nvSpPr>
        <p:spPr>
          <a:xfrm>
            <a:off x="8888642" y="3215738"/>
            <a:ext cx="3541468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Yuki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Fujii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et al,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Particle identification using plastic scintillators in the COMET Phase-I experiment,</a:t>
            </a:r>
          </a:p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Methods A </a:t>
            </a:r>
            <a:r>
              <a:rPr lang="en-US" sz="1100" dirty="0">
                <a:hlinkClick r:id="rId6" tooltip="Persistent link using digital object identifier"/>
              </a:rPr>
              <a:t>https://doi.org/10.1016/j.nima.2024.169665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26060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360618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effectLst/>
                <a:latin typeface="Arial" panose="020B0604020202020204" pitchFamily="34" charset="0"/>
              </a:rPr>
              <a:t>CRV: Cosmic-ray Veto</a:t>
            </a:r>
            <a:endParaRPr lang="en-US" sz="4000" dirty="0">
              <a:effectLst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A5B32-94A6-547B-45BF-E0B80C38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16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D079BA-B5F7-8E96-722C-307604FEA9C4}"/>
              </a:ext>
            </a:extLst>
          </p:cNvPr>
          <p:cNvSpPr txBox="1"/>
          <p:nvPr/>
        </p:nvSpPr>
        <p:spPr>
          <a:xfrm>
            <a:off x="284842" y="922274"/>
            <a:ext cx="12078912" cy="326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Cosmic ray-induced backgrounds are one of the most important backgrounds.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● cosmic-ray muons that produce an electron which enters the detector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● cosmic-ray muons which enter the detector and are misidentified as an electron.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CRV are used to cancel these cosmic ray -induced backgrounds.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Scintillator-CRV module test at J-PARC.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Top CRV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partial installation with different technologies</a:t>
            </a:r>
            <a:r>
              <a:rPr lang="en-US" sz="2000" dirty="0"/>
              <a:t>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Phase-I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ow-Intensity by the end of 2026.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Left, Right, Upstream, and Downstream CRV for Phase-I by the end of 2027.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D57B46-9C72-91FC-372A-1E24109141D6}"/>
              </a:ext>
            </a:extLst>
          </p:cNvPr>
          <p:cNvSpPr/>
          <p:nvPr/>
        </p:nvSpPr>
        <p:spPr>
          <a:xfrm>
            <a:off x="7247957" y="3106867"/>
            <a:ext cx="604157" cy="245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B5DA45-919F-99F7-1999-A79142A94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4173306"/>
            <a:ext cx="4405083" cy="25503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D366D4-8D1D-0CA9-E0C9-B0C539F09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430" y="4985111"/>
            <a:ext cx="3279436" cy="16335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00694F-F0F5-0181-5B13-4CC465CC1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728" y="5303773"/>
            <a:ext cx="3468272" cy="9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76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167596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effectLst/>
                <a:latin typeface="Arial" panose="020B0604020202020204" pitchFamily="34" charset="0"/>
              </a:rPr>
              <a:t>Straw Tracker</a:t>
            </a:r>
            <a:endParaRPr lang="en-US" sz="4000" dirty="0">
              <a:effectLst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323E70A-6EFB-5CD6-BFFD-A735F381A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754731-AD8C-0648-BB6B-214E7070FC68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AE643-B700-3233-C9B9-DCE2A6568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" y="4772962"/>
            <a:ext cx="7772400" cy="1980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1A1F25-EB8C-B8A1-FCDE-10EA87B7884B}"/>
              </a:ext>
            </a:extLst>
          </p:cNvPr>
          <p:cNvSpPr txBox="1"/>
          <p:nvPr/>
        </p:nvSpPr>
        <p:spPr>
          <a:xfrm>
            <a:off x="458800" y="732359"/>
            <a:ext cx="10546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straw tracker will direct measurements of the particles in the muon beam line, the rate of particle production, and other backgrounds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0F00A6-6211-38F9-3DB6-3ECCF68C4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001" y="3813497"/>
            <a:ext cx="3135927" cy="2939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CBDF34-59AE-412F-9480-049764912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543" y="1440245"/>
            <a:ext cx="3499757" cy="20373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275F8F-19D4-5923-134C-6EC0A3D97699}"/>
              </a:ext>
            </a:extLst>
          </p:cNvPr>
          <p:cNvSpPr txBox="1"/>
          <p:nvPr/>
        </p:nvSpPr>
        <p:spPr>
          <a:xfrm>
            <a:off x="578072" y="3429000"/>
            <a:ext cx="6115050" cy="1287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1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3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station are completely constructed.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4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5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station will be finish in 2025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1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station is used for Phase- </a:t>
            </a:r>
            <a:r>
              <a:rPr lang="el-GR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beam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88EC2B-60DB-DA8C-C3F0-FCF78F884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122" y="1208692"/>
            <a:ext cx="2989011" cy="241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20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167596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effectLst/>
                <a:latin typeface="Arial" panose="020B0604020202020204" pitchFamily="34" charset="0"/>
              </a:rPr>
              <a:t>Electron Calorimeter</a:t>
            </a:r>
            <a:endParaRPr lang="en-US" sz="4000" dirty="0">
              <a:effectLst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323E70A-6EFB-5CD6-BFFD-A735F381A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754731-AD8C-0648-BB6B-214E7070FC68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A1F25-EB8C-B8A1-FCDE-10EA87B7884B}"/>
              </a:ext>
            </a:extLst>
          </p:cNvPr>
          <p:cNvSpPr txBox="1"/>
          <p:nvPr/>
        </p:nvSpPr>
        <p:spPr>
          <a:xfrm>
            <a:off x="458800" y="860513"/>
            <a:ext cx="105466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electron calorimeter (ECAL) system consists of segmented scintillating crystals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946910-046E-776E-9151-D66F69E9D2CA}"/>
              </a:ext>
            </a:extLst>
          </p:cNvPr>
          <p:cNvSpPr txBox="1"/>
          <p:nvPr/>
        </p:nvSpPr>
        <p:spPr>
          <a:xfrm>
            <a:off x="458800" y="1415374"/>
            <a:ext cx="6115050" cy="2459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ECAL construction in preparation </a:t>
            </a:r>
          </a:p>
          <a:p>
            <a:pPr>
              <a:lnSpc>
                <a:spcPct val="200000"/>
              </a:lnSpc>
            </a:pP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QA/QC setup for crystals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+ 482 crystals in hand (512 in design) </a:t>
            </a:r>
          </a:p>
          <a:p>
            <a:pPr>
              <a:lnSpc>
                <a:spcPct val="200000"/>
              </a:lnSpc>
            </a:pP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APDs were delivered and QA/QC ongoing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2AA392-5A00-51E8-F37D-C89C800A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917" y="4681560"/>
            <a:ext cx="3841750" cy="20785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1343-D735-EF12-8D49-A20DCD6BA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657" y="1344322"/>
            <a:ext cx="2100446" cy="22697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D0484F-81D0-CB29-E242-29E3BBF90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890" y="4710334"/>
            <a:ext cx="1746463" cy="20497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269EB7-B371-91EA-1B9B-6083C778662F}"/>
              </a:ext>
            </a:extLst>
          </p:cNvPr>
          <p:cNvSpPr txBox="1"/>
          <p:nvPr/>
        </p:nvSpPr>
        <p:spPr>
          <a:xfrm>
            <a:off x="6095999" y="3940184"/>
            <a:ext cx="3555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Layout of module support frame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EDCDEF-C835-186D-1471-ED191A5CB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57" y="4783137"/>
            <a:ext cx="2349500" cy="189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C4C66E-AE6B-76C0-2985-9469B9D3B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6624" y="1478594"/>
            <a:ext cx="2603500" cy="170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B52E23-F023-B9A7-70E7-3F7C7855E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6624" y="4478999"/>
            <a:ext cx="3041534" cy="22848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753395-5A1D-AC0A-0427-7A12D1DB7549}"/>
              </a:ext>
            </a:extLst>
          </p:cNvPr>
          <p:cNvSpPr txBox="1"/>
          <p:nvPr/>
        </p:nvSpPr>
        <p:spPr>
          <a:xfrm>
            <a:off x="9113824" y="6354105"/>
            <a:ext cx="294244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Prototype of ECAL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496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A5B32-94A6-547B-45BF-E0B80C38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26742"/>
            <a:ext cx="2743200" cy="365125"/>
          </a:xfrm>
        </p:spPr>
        <p:txBody>
          <a:bodyPr/>
          <a:lstStyle/>
          <a:p>
            <a:fld id="{3F754731-AD8C-0648-BB6B-214E7070FC68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408283-D7C5-88A4-DA8B-114F68F545FB}"/>
              </a:ext>
            </a:extLst>
          </p:cNvPr>
          <p:cNvSpPr txBox="1">
            <a:spLocks/>
          </p:cNvSpPr>
          <p:nvPr/>
        </p:nvSpPr>
        <p:spPr>
          <a:xfrm>
            <a:off x="2463017" y="100039"/>
            <a:ext cx="8110330" cy="560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MT"/>
              </a:rPr>
              <a:t>Summary</a:t>
            </a:r>
            <a:endParaRPr lang="en-US" sz="400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CA84C1-DEA4-7037-62F4-06C191495D91}"/>
              </a:ext>
            </a:extLst>
          </p:cNvPr>
          <p:cNvSpPr txBox="1"/>
          <p:nvPr/>
        </p:nvSpPr>
        <p:spPr>
          <a:xfrm>
            <a:off x="228597" y="469252"/>
            <a:ext cx="11702146" cy="5113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Muon flavor physics experiment is a good tool to detect the new physics beyond the SM </a:t>
            </a:r>
          </a:p>
          <a:p>
            <a:pPr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COMET experiment plans to search for the 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e conversion process by improve more 4 order sensitivity of the current upper limit:</a:t>
            </a:r>
          </a:p>
          <a:p>
            <a:pPr lvl="1" fontAlgn="auto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Phase-I single event sensitivity 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-15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fontAlgn="auto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Phase-II single event sensitivity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en-US" sz="20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-17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Phase </a:t>
            </a:r>
            <a:r>
              <a:rPr lang="el-GR" sz="2000" dirty="0">
                <a:effectLst/>
                <a:latin typeface="Arial" panose="020B0604020202020204" pitchFamily="34" charset="0"/>
              </a:rPr>
              <a:t>α </a:t>
            </a:r>
            <a:r>
              <a:rPr lang="en-US" sz="2000" dirty="0">
                <a:effectLst/>
                <a:latin typeface="Arial" panose="020B0604020202020204" pitchFamily="34" charset="0"/>
              </a:rPr>
              <a:t>has been done to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 the proton beam and the 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π/μ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backward-production yield, the final analysis is ongoing</a:t>
            </a:r>
          </a:p>
          <a:p>
            <a:pPr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The Detector Solenoid, Bridge Solenoid was delivered and its magnetic field will be measure for physics data taking.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physics detector in preparation for Phase-I Low-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ntensity runs (~10% power) and Phase-I data taking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2027.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D4C801-DB04-4FDD-D597-59EF32901BAF}"/>
              </a:ext>
            </a:extLst>
          </p:cNvPr>
          <p:cNvSpPr txBox="1"/>
          <p:nvPr/>
        </p:nvSpPr>
        <p:spPr>
          <a:xfrm>
            <a:off x="-5763986" y="-2351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95D08-A467-6E79-F820-8EE53F14C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017" y="5063250"/>
            <a:ext cx="7206342" cy="16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58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360618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Content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FCB90DC-BD0D-8969-F9CC-13DDCE238AEE}"/>
              </a:ext>
            </a:extLst>
          </p:cNvPr>
          <p:cNvSpPr txBox="1">
            <a:spLocks/>
          </p:cNvSpPr>
          <p:nvPr/>
        </p:nvSpPr>
        <p:spPr>
          <a:xfrm>
            <a:off x="771524" y="1143000"/>
            <a:ext cx="10544175" cy="332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Introduction 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conversion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conversion 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xperiment principle  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The COMET experiment at J-PARC 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Current Status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Summary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A5B32-94A6-547B-45BF-E0B80C38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62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401110F3-D826-A195-BB20-2399E1697C6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3C1F1C-F708-3F4B-8ECB-6D467F0718B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EBD7A6-FFBC-7085-8058-8673700CE08F}"/>
              </a:ext>
            </a:extLst>
          </p:cNvPr>
          <p:cNvSpPr txBox="1"/>
          <p:nvPr/>
        </p:nvSpPr>
        <p:spPr>
          <a:xfrm>
            <a:off x="2938102" y="2782669"/>
            <a:ext cx="6315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Thank you for your attention</a:t>
            </a:r>
            <a:endParaRPr lang="en-US" sz="3600" i="1" dirty="0">
              <a:solidFill>
                <a:srgbClr val="FF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08642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401110F3-D826-A195-BB20-2399E1697C6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3C1F1C-F708-3F4B-8ECB-6D467F0718B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EBD7A6-FFBC-7085-8058-8673700CE08F}"/>
              </a:ext>
            </a:extLst>
          </p:cNvPr>
          <p:cNvSpPr txBox="1"/>
          <p:nvPr/>
        </p:nvSpPr>
        <p:spPr>
          <a:xfrm>
            <a:off x="2928938" y="2714626"/>
            <a:ext cx="6315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effectLst/>
                <a:cs typeface="Apple Chancery" panose="03020702040506060504" pitchFamily="66" charset="-79"/>
              </a:rPr>
              <a:t>Backup slides</a:t>
            </a:r>
            <a:endParaRPr lang="en-US" sz="3600" dirty="0"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38334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902702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effectLst/>
                <a:latin typeface="Arial" panose="020B0604020202020204" pitchFamily="34" charset="0"/>
              </a:rPr>
              <a:t>Physics Detector</a:t>
            </a:r>
            <a:endParaRPr lang="en-US" sz="4000" dirty="0">
              <a:effectLst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323E70A-6EFB-5CD6-BFFD-A735F381A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754731-AD8C-0648-BB6B-214E7070FC68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C63F7-0F75-98FE-D489-3E95AEB44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597479"/>
            <a:ext cx="7772400" cy="467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7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323E70A-6EFB-5CD6-BFFD-A735F381A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754731-AD8C-0648-BB6B-214E7070FC68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902702"/>
            <a:ext cx="11920537" cy="11591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effectLst/>
                <a:latin typeface="Arial" panose="020B0604020202020204" pitchFamily="34" charset="0"/>
              </a:rPr>
              <a:t>Beam Detector</a:t>
            </a:r>
            <a:endParaRPr lang="en-US" sz="40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557F3-36AD-B22B-57B3-7F91AE963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0" y="1712232"/>
            <a:ext cx="66421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86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360618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FCB90DC-BD0D-8969-F9CC-13DDCE238AEE}"/>
              </a:ext>
            </a:extLst>
          </p:cNvPr>
          <p:cNvSpPr txBox="1">
            <a:spLocks/>
          </p:cNvSpPr>
          <p:nvPr/>
        </p:nvSpPr>
        <p:spPr>
          <a:xfrm>
            <a:off x="93267" y="937171"/>
            <a:ext cx="6593946" cy="5724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Muon-to-Electron Conversion (</a:t>
            </a:r>
            <a:r>
              <a:rPr lang="el-GR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e conversion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charged lepton flavor-violating process,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Muon decays to single electron with no neutrino emitted.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In the SM, the </a:t>
            </a:r>
            <a:r>
              <a:rPr lang="el-GR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e conversion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 is predicted may happen at 𝒪(10</a:t>
            </a:r>
            <a:r>
              <a:rPr lang="en-US" sz="20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-54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that is too difficult for the current experiment.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Current upper limit Br(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 → e + 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&lt; 7x10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-13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by the SINDRUM-II experiment.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Many appealing new physics models predicted that the</a:t>
            </a:r>
            <a:r>
              <a:rPr lang="el-GR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μ</a:t>
            </a:r>
            <a:r>
              <a:rPr lang="en-US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e conversion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 may happen right-below the current limit. </a:t>
            </a:r>
          </a:p>
          <a:p>
            <a:pPr>
              <a:lnSpc>
                <a:spcPct val="150000"/>
              </a:lnSpc>
            </a:pPr>
            <a:b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A5B32-94A6-547B-45BF-E0B80C38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10A658-2B0E-E21A-F34F-04F6D6681374}"/>
              </a:ext>
            </a:extLst>
          </p:cNvPr>
          <p:cNvSpPr/>
          <p:nvPr/>
        </p:nvSpPr>
        <p:spPr>
          <a:xfrm rot="3153662">
            <a:off x="7271956" y="676831"/>
            <a:ext cx="928580" cy="232585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5D3574-5A34-5EB9-D1A5-E02A75C0B1A7}"/>
              </a:ext>
            </a:extLst>
          </p:cNvPr>
          <p:cNvSpPr/>
          <p:nvPr/>
        </p:nvSpPr>
        <p:spPr>
          <a:xfrm>
            <a:off x="6958100" y="1042354"/>
            <a:ext cx="1328737" cy="115728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Nucleus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3B92F8-4211-AF55-1DFD-984056E79959}"/>
              </a:ext>
            </a:extLst>
          </p:cNvPr>
          <p:cNvSpPr/>
          <p:nvPr/>
        </p:nvSpPr>
        <p:spPr>
          <a:xfrm>
            <a:off x="6687214" y="2477845"/>
            <a:ext cx="541771" cy="35044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𝜇</a:t>
            </a:r>
            <a:r>
              <a:rPr lang="en-US" baseline="30000" dirty="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DD51F9-0BE8-0C78-1A6E-6F559CA90E8F}"/>
              </a:ext>
            </a:extLst>
          </p:cNvPr>
          <p:cNvSpPr txBox="1"/>
          <p:nvPr/>
        </p:nvSpPr>
        <p:spPr>
          <a:xfrm>
            <a:off x="9728378" y="1043826"/>
            <a:ext cx="2411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82828"/>
                </a:solidFill>
                <a:effectLst/>
              </a:rPr>
              <a:t>DIO:</a:t>
            </a:r>
            <a:r>
              <a:rPr lang="en-US" i="1" dirty="0">
                <a:solidFill>
                  <a:srgbClr val="282828"/>
                </a:solidFill>
                <a:effectLst/>
              </a:rPr>
              <a:t>    </a:t>
            </a:r>
            <a:r>
              <a:rPr lang="el-GR" i="1" dirty="0">
                <a:solidFill>
                  <a:srgbClr val="282828"/>
                </a:solidFill>
                <a:effectLst/>
              </a:rPr>
              <a:t>μ</a:t>
            </a:r>
            <a:r>
              <a:rPr lang="el-GR" baseline="30000" dirty="0">
                <a:solidFill>
                  <a:srgbClr val="282828"/>
                </a:solidFill>
                <a:effectLst/>
              </a:rPr>
              <a:t>-</a:t>
            </a:r>
            <a:r>
              <a:rPr lang="el-GR" dirty="0">
                <a:solidFill>
                  <a:srgbClr val="282828"/>
                </a:solidFill>
                <a:effectLst/>
              </a:rPr>
              <a:t>→ </a:t>
            </a:r>
            <a:r>
              <a:rPr lang="en-US" i="1" dirty="0">
                <a:solidFill>
                  <a:srgbClr val="282828"/>
                </a:solidFill>
                <a:effectLst/>
              </a:rPr>
              <a:t>e</a:t>
            </a:r>
            <a:r>
              <a:rPr lang="en-US" baseline="30000" dirty="0">
                <a:solidFill>
                  <a:srgbClr val="282828"/>
                </a:solidFill>
                <a:effectLst/>
              </a:rPr>
              <a:t>-</a:t>
            </a:r>
            <a:r>
              <a:rPr lang="en-US" dirty="0">
                <a:solidFill>
                  <a:srgbClr val="282828"/>
                </a:solidFill>
                <a:effectLst/>
              </a:rPr>
              <a:t> 𝜐</a:t>
            </a:r>
            <a:r>
              <a:rPr lang="el-GR" i="1" baseline="-25000" dirty="0">
                <a:solidFill>
                  <a:srgbClr val="282828"/>
                </a:solidFill>
                <a:effectLst/>
              </a:rPr>
              <a:t>μ</a:t>
            </a:r>
            <a:r>
              <a:rPr lang="el-GR" i="1" dirty="0">
                <a:solidFill>
                  <a:srgbClr val="282828"/>
                </a:solidFill>
                <a:effectLst/>
              </a:rPr>
              <a:t> </a:t>
            </a:r>
            <a:r>
              <a:rPr lang="en-US" dirty="0">
                <a:solidFill>
                  <a:srgbClr val="282828"/>
                </a:solidFill>
                <a:effectLst/>
              </a:rPr>
              <a:t>𝜐</a:t>
            </a:r>
            <a:r>
              <a:rPr lang="en-US" i="1" baseline="-25000" dirty="0">
                <a:solidFill>
                  <a:srgbClr val="282828"/>
                </a:solidFill>
                <a:effectLst/>
              </a:rPr>
              <a:t>e</a:t>
            </a:r>
            <a:r>
              <a:rPr lang="en-US" i="1" dirty="0">
                <a:solidFill>
                  <a:srgbClr val="282828"/>
                </a:solidFill>
                <a:effectLst/>
              </a:rPr>
              <a:t> </a:t>
            </a:r>
            <a:endParaRPr lang="en-US" dirty="0">
              <a:effectLst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237623-504E-CAD4-BB35-B3B5E88DCA2D}"/>
              </a:ext>
            </a:extLst>
          </p:cNvPr>
          <p:cNvCxnSpPr>
            <a:cxnSpLocks/>
          </p:cNvCxnSpPr>
          <p:nvPr/>
        </p:nvCxnSpPr>
        <p:spPr>
          <a:xfrm>
            <a:off x="11301408" y="1157052"/>
            <a:ext cx="1714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894A4EC-AC6A-B7A3-F915-6B4B0407EA6E}"/>
              </a:ext>
            </a:extLst>
          </p:cNvPr>
          <p:cNvSpPr txBox="1"/>
          <p:nvPr/>
        </p:nvSpPr>
        <p:spPr>
          <a:xfrm>
            <a:off x="9298915" y="1958145"/>
            <a:ext cx="2946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82828"/>
                </a:solidFill>
              </a:rPr>
              <a:t>MC</a:t>
            </a:r>
            <a:r>
              <a:rPr lang="en-US" dirty="0">
                <a:solidFill>
                  <a:srgbClr val="282828"/>
                </a:solidFill>
                <a:effectLst/>
              </a:rPr>
              <a:t>:</a:t>
            </a:r>
            <a:r>
              <a:rPr lang="en-US" i="1" dirty="0">
                <a:solidFill>
                  <a:srgbClr val="282828"/>
                </a:solidFill>
                <a:effectLst/>
              </a:rPr>
              <a:t>  </a:t>
            </a:r>
            <a:r>
              <a:rPr lang="el-GR" i="1" dirty="0">
                <a:solidFill>
                  <a:srgbClr val="282828"/>
                </a:solidFill>
                <a:effectLst/>
              </a:rPr>
              <a:t>μ</a:t>
            </a:r>
            <a:r>
              <a:rPr lang="el-GR" baseline="30000" dirty="0">
                <a:solidFill>
                  <a:srgbClr val="282828"/>
                </a:solidFill>
                <a:effectLst/>
              </a:rPr>
              <a:t>-</a:t>
            </a:r>
            <a:r>
              <a:rPr lang="en-US" dirty="0">
                <a:solidFill>
                  <a:srgbClr val="282828"/>
                </a:solidFill>
                <a:effectLst/>
              </a:rPr>
              <a:t> + (A,Z)</a:t>
            </a:r>
            <a:r>
              <a:rPr lang="el-GR" dirty="0">
                <a:solidFill>
                  <a:srgbClr val="282828"/>
                </a:solidFill>
                <a:effectLst/>
              </a:rPr>
              <a:t> → </a:t>
            </a:r>
            <a:r>
              <a:rPr lang="en-US" dirty="0">
                <a:solidFill>
                  <a:srgbClr val="282828"/>
                </a:solidFill>
                <a:effectLst/>
              </a:rPr>
              <a:t>𝜐</a:t>
            </a:r>
            <a:r>
              <a:rPr lang="el-GR" i="1" baseline="-25000" dirty="0">
                <a:solidFill>
                  <a:srgbClr val="282828"/>
                </a:solidFill>
                <a:effectLst/>
              </a:rPr>
              <a:t>μ</a:t>
            </a:r>
            <a:r>
              <a:rPr lang="el-GR" i="1" dirty="0">
                <a:solidFill>
                  <a:srgbClr val="282828"/>
                </a:solidFill>
                <a:effectLst/>
              </a:rPr>
              <a:t> </a:t>
            </a:r>
            <a:r>
              <a:rPr lang="en-US" i="1" dirty="0">
                <a:solidFill>
                  <a:srgbClr val="282828"/>
                </a:solidFill>
                <a:effectLst/>
              </a:rPr>
              <a:t>+ (A,Z-1) </a:t>
            </a:r>
            <a:endParaRPr lang="en-US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315DB4-BD76-5646-C700-5550BEA39FCE}"/>
              </a:ext>
            </a:extLst>
          </p:cNvPr>
          <p:cNvSpPr txBox="1"/>
          <p:nvPr/>
        </p:nvSpPr>
        <p:spPr>
          <a:xfrm>
            <a:off x="8153400" y="2808507"/>
            <a:ext cx="4275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1" dirty="0">
                <a:solidFill>
                  <a:srgbClr val="FF0000"/>
                </a:solidFill>
                <a:effectLst/>
              </a:rPr>
              <a:t>μ</a:t>
            </a:r>
            <a:r>
              <a:rPr lang="en-US" i="1" dirty="0">
                <a:solidFill>
                  <a:srgbClr val="FF0000"/>
                </a:solidFill>
                <a:effectLst/>
              </a:rPr>
              <a:t> – e conversion</a:t>
            </a:r>
            <a:r>
              <a:rPr lang="en-US" dirty="0">
                <a:solidFill>
                  <a:srgbClr val="FF0000"/>
                </a:solidFill>
                <a:effectLst/>
              </a:rPr>
              <a:t>:</a:t>
            </a:r>
            <a:r>
              <a:rPr lang="en-US" i="1" dirty="0">
                <a:solidFill>
                  <a:srgbClr val="282828"/>
                </a:solidFill>
                <a:effectLst/>
              </a:rPr>
              <a:t>    </a:t>
            </a:r>
            <a:r>
              <a:rPr lang="el-GR" i="1" dirty="0">
                <a:solidFill>
                  <a:srgbClr val="282828"/>
                </a:solidFill>
                <a:effectLst/>
              </a:rPr>
              <a:t>μ</a:t>
            </a:r>
            <a:r>
              <a:rPr lang="el-GR" baseline="30000" dirty="0">
                <a:solidFill>
                  <a:srgbClr val="282828"/>
                </a:solidFill>
                <a:effectLst/>
              </a:rPr>
              <a:t>-</a:t>
            </a:r>
            <a:r>
              <a:rPr lang="en-US" dirty="0">
                <a:solidFill>
                  <a:srgbClr val="282828"/>
                </a:solidFill>
                <a:effectLst/>
              </a:rPr>
              <a:t> + (A,Z)</a:t>
            </a:r>
            <a:r>
              <a:rPr lang="el-GR" dirty="0">
                <a:solidFill>
                  <a:srgbClr val="282828"/>
                </a:solidFill>
                <a:effectLst/>
              </a:rPr>
              <a:t> → </a:t>
            </a:r>
            <a:r>
              <a:rPr lang="en-US" dirty="0">
                <a:solidFill>
                  <a:srgbClr val="282828"/>
                </a:solidFill>
                <a:effectLst/>
              </a:rPr>
              <a:t>e</a:t>
            </a:r>
            <a:r>
              <a:rPr lang="en-US" baseline="30000" dirty="0">
                <a:solidFill>
                  <a:srgbClr val="282828"/>
                </a:solidFill>
                <a:effectLst/>
              </a:rPr>
              <a:t>-</a:t>
            </a:r>
            <a:r>
              <a:rPr lang="el-GR" i="1" dirty="0">
                <a:solidFill>
                  <a:srgbClr val="282828"/>
                </a:solidFill>
                <a:effectLst/>
              </a:rPr>
              <a:t> </a:t>
            </a:r>
            <a:r>
              <a:rPr lang="en-US" i="1" dirty="0">
                <a:solidFill>
                  <a:srgbClr val="282828"/>
                </a:solidFill>
                <a:effectLst/>
              </a:rPr>
              <a:t>+ (A,Z) </a:t>
            </a:r>
            <a:endParaRPr lang="en-US" dirty="0">
              <a:effectLst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F39C08-9174-8911-C129-FC7626510AA4}"/>
              </a:ext>
            </a:extLst>
          </p:cNvPr>
          <p:cNvCxnSpPr>
            <a:cxnSpLocks/>
          </p:cNvCxnSpPr>
          <p:nvPr/>
        </p:nvCxnSpPr>
        <p:spPr>
          <a:xfrm flipV="1">
            <a:off x="8574439" y="1352970"/>
            <a:ext cx="1011602" cy="3567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E69E6B-3BA3-7CDA-347E-427E90801377}"/>
              </a:ext>
            </a:extLst>
          </p:cNvPr>
          <p:cNvCxnSpPr>
            <a:cxnSpLocks/>
          </p:cNvCxnSpPr>
          <p:nvPr/>
        </p:nvCxnSpPr>
        <p:spPr>
          <a:xfrm>
            <a:off x="8574439" y="1729368"/>
            <a:ext cx="721961" cy="2645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B489CA-07FC-CC59-07C8-DAECF8438943}"/>
              </a:ext>
            </a:extLst>
          </p:cNvPr>
          <p:cNvCxnSpPr>
            <a:cxnSpLocks/>
          </p:cNvCxnSpPr>
          <p:nvPr/>
        </p:nvCxnSpPr>
        <p:spPr>
          <a:xfrm>
            <a:off x="8574438" y="1723414"/>
            <a:ext cx="546976" cy="96017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11209AE-E1FD-E4CC-20FC-520784E4A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986" y="3354466"/>
            <a:ext cx="4969554" cy="35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53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360618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Experimental Principle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FCB90DC-BD0D-8969-F9CC-13DDCE238AEE}"/>
              </a:ext>
            </a:extLst>
          </p:cNvPr>
          <p:cNvSpPr txBox="1">
            <a:spLocks/>
          </p:cNvSpPr>
          <p:nvPr/>
        </p:nvSpPr>
        <p:spPr>
          <a:xfrm>
            <a:off x="262969" y="745414"/>
            <a:ext cx="11793299" cy="3279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b="1" dirty="0">
                <a:solidFill>
                  <a:srgbClr val="DD1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Signal and intrinsic </a:t>
            </a:r>
            <a:r>
              <a:rPr lang="en-US" sz="2000" b="1" dirty="0">
                <a:solidFill>
                  <a:srgbClr val="DD1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backgrounds</a:t>
            </a:r>
            <a:r>
              <a:rPr lang="en-US" sz="2000" b="1" dirty="0">
                <a:solidFill>
                  <a:srgbClr val="DD1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Signal 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 + N,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monochromatic energy of 104.97 MeV and muonic atom lifetime is 864 ns in Al target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Dominant intrinsic backgrounds: decay-in-orbit (DIO)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Contaminate the signal region w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ith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finite resolution → Momentum resolution &lt; 200 keV/c is required.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A5B32-94A6-547B-45BF-E0B80C38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4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C847BFE-5CA1-7E43-3EDC-4460CA824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3754558"/>
            <a:ext cx="3706112" cy="280316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D98F321-D74B-8034-EA7C-19AFD07B89E9}"/>
              </a:ext>
            </a:extLst>
          </p:cNvPr>
          <p:cNvSpPr/>
          <p:nvPr/>
        </p:nvSpPr>
        <p:spPr>
          <a:xfrm rot="3153662">
            <a:off x="2397812" y="3826867"/>
            <a:ext cx="928580" cy="232585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130E56-F193-AB3D-5C5B-DB32C35ED220}"/>
              </a:ext>
            </a:extLst>
          </p:cNvPr>
          <p:cNvSpPr/>
          <p:nvPr/>
        </p:nvSpPr>
        <p:spPr>
          <a:xfrm>
            <a:off x="2083956" y="4192390"/>
            <a:ext cx="1328737" cy="115728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Nucleus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7790DD-4AA4-EF30-13A8-3FBF02B3E272}"/>
              </a:ext>
            </a:extLst>
          </p:cNvPr>
          <p:cNvSpPr/>
          <p:nvPr/>
        </p:nvSpPr>
        <p:spPr>
          <a:xfrm>
            <a:off x="1813070" y="5627881"/>
            <a:ext cx="541771" cy="35044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𝜇</a:t>
            </a:r>
            <a:r>
              <a:rPr lang="en-US" baseline="30000" dirty="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53B272-003D-71BA-4A96-E94C9C66AFA4}"/>
              </a:ext>
            </a:extLst>
          </p:cNvPr>
          <p:cNvSpPr txBox="1"/>
          <p:nvPr/>
        </p:nvSpPr>
        <p:spPr>
          <a:xfrm>
            <a:off x="4854234" y="4193862"/>
            <a:ext cx="2411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82828"/>
                </a:solidFill>
                <a:effectLst/>
              </a:rPr>
              <a:t>DIO:</a:t>
            </a:r>
            <a:r>
              <a:rPr lang="en-US" i="1" dirty="0">
                <a:solidFill>
                  <a:srgbClr val="282828"/>
                </a:solidFill>
                <a:effectLst/>
              </a:rPr>
              <a:t>    </a:t>
            </a:r>
            <a:r>
              <a:rPr lang="el-GR" i="1" dirty="0">
                <a:solidFill>
                  <a:srgbClr val="282828"/>
                </a:solidFill>
                <a:effectLst/>
              </a:rPr>
              <a:t>μ</a:t>
            </a:r>
            <a:r>
              <a:rPr lang="el-GR" baseline="30000" dirty="0">
                <a:solidFill>
                  <a:srgbClr val="282828"/>
                </a:solidFill>
                <a:effectLst/>
              </a:rPr>
              <a:t>-</a:t>
            </a:r>
            <a:r>
              <a:rPr lang="el-GR" dirty="0">
                <a:solidFill>
                  <a:srgbClr val="282828"/>
                </a:solidFill>
                <a:effectLst/>
              </a:rPr>
              <a:t>→ </a:t>
            </a:r>
            <a:r>
              <a:rPr lang="en-US" i="1" dirty="0">
                <a:solidFill>
                  <a:srgbClr val="282828"/>
                </a:solidFill>
                <a:effectLst/>
              </a:rPr>
              <a:t>e</a:t>
            </a:r>
            <a:r>
              <a:rPr lang="en-US" baseline="30000" dirty="0">
                <a:solidFill>
                  <a:srgbClr val="282828"/>
                </a:solidFill>
                <a:effectLst/>
              </a:rPr>
              <a:t>-</a:t>
            </a:r>
            <a:r>
              <a:rPr lang="en-US" dirty="0">
                <a:solidFill>
                  <a:srgbClr val="282828"/>
                </a:solidFill>
                <a:effectLst/>
              </a:rPr>
              <a:t> 𝜐</a:t>
            </a:r>
            <a:r>
              <a:rPr lang="el-GR" i="1" baseline="-25000" dirty="0">
                <a:solidFill>
                  <a:srgbClr val="282828"/>
                </a:solidFill>
                <a:effectLst/>
              </a:rPr>
              <a:t>μ</a:t>
            </a:r>
            <a:r>
              <a:rPr lang="el-GR" i="1" dirty="0">
                <a:solidFill>
                  <a:srgbClr val="282828"/>
                </a:solidFill>
                <a:effectLst/>
              </a:rPr>
              <a:t> </a:t>
            </a:r>
            <a:r>
              <a:rPr lang="en-US" dirty="0">
                <a:solidFill>
                  <a:srgbClr val="282828"/>
                </a:solidFill>
                <a:effectLst/>
              </a:rPr>
              <a:t>𝜐</a:t>
            </a:r>
            <a:r>
              <a:rPr lang="en-US" i="1" baseline="-25000" dirty="0">
                <a:solidFill>
                  <a:srgbClr val="282828"/>
                </a:solidFill>
                <a:effectLst/>
              </a:rPr>
              <a:t>e</a:t>
            </a:r>
            <a:r>
              <a:rPr lang="en-US" i="1" dirty="0">
                <a:solidFill>
                  <a:srgbClr val="282828"/>
                </a:solidFill>
                <a:effectLst/>
              </a:rPr>
              <a:t> </a:t>
            </a:r>
            <a:endParaRPr lang="en-US" dirty="0">
              <a:effectLst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F73901-1CD1-A154-9232-E807E314AB25}"/>
              </a:ext>
            </a:extLst>
          </p:cNvPr>
          <p:cNvCxnSpPr>
            <a:cxnSpLocks/>
          </p:cNvCxnSpPr>
          <p:nvPr/>
        </p:nvCxnSpPr>
        <p:spPr>
          <a:xfrm>
            <a:off x="6427264" y="4307088"/>
            <a:ext cx="1714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4A1EA8-D3F5-A868-8641-652799C29157}"/>
              </a:ext>
            </a:extLst>
          </p:cNvPr>
          <p:cNvSpPr txBox="1"/>
          <p:nvPr/>
        </p:nvSpPr>
        <p:spPr>
          <a:xfrm>
            <a:off x="4424771" y="5108181"/>
            <a:ext cx="2946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82828"/>
                </a:solidFill>
              </a:rPr>
              <a:t>MC</a:t>
            </a:r>
            <a:r>
              <a:rPr lang="en-US" dirty="0">
                <a:solidFill>
                  <a:srgbClr val="282828"/>
                </a:solidFill>
                <a:effectLst/>
              </a:rPr>
              <a:t>:</a:t>
            </a:r>
            <a:r>
              <a:rPr lang="en-US" i="1" dirty="0">
                <a:solidFill>
                  <a:srgbClr val="282828"/>
                </a:solidFill>
                <a:effectLst/>
              </a:rPr>
              <a:t>  </a:t>
            </a:r>
            <a:r>
              <a:rPr lang="el-GR" i="1" dirty="0">
                <a:solidFill>
                  <a:srgbClr val="282828"/>
                </a:solidFill>
                <a:effectLst/>
              </a:rPr>
              <a:t>μ</a:t>
            </a:r>
            <a:r>
              <a:rPr lang="el-GR" baseline="30000" dirty="0">
                <a:solidFill>
                  <a:srgbClr val="282828"/>
                </a:solidFill>
                <a:effectLst/>
              </a:rPr>
              <a:t>-</a:t>
            </a:r>
            <a:r>
              <a:rPr lang="en-US" dirty="0">
                <a:solidFill>
                  <a:srgbClr val="282828"/>
                </a:solidFill>
                <a:effectLst/>
              </a:rPr>
              <a:t> + (A,Z)</a:t>
            </a:r>
            <a:r>
              <a:rPr lang="el-GR" dirty="0">
                <a:solidFill>
                  <a:srgbClr val="282828"/>
                </a:solidFill>
                <a:effectLst/>
              </a:rPr>
              <a:t> → </a:t>
            </a:r>
            <a:r>
              <a:rPr lang="en-US" dirty="0">
                <a:solidFill>
                  <a:srgbClr val="282828"/>
                </a:solidFill>
                <a:effectLst/>
              </a:rPr>
              <a:t>𝜐</a:t>
            </a:r>
            <a:r>
              <a:rPr lang="el-GR" i="1" baseline="-25000" dirty="0">
                <a:solidFill>
                  <a:srgbClr val="282828"/>
                </a:solidFill>
                <a:effectLst/>
              </a:rPr>
              <a:t>μ</a:t>
            </a:r>
            <a:r>
              <a:rPr lang="el-GR" i="1" dirty="0">
                <a:solidFill>
                  <a:srgbClr val="282828"/>
                </a:solidFill>
                <a:effectLst/>
              </a:rPr>
              <a:t> </a:t>
            </a:r>
            <a:r>
              <a:rPr lang="en-US" i="1" dirty="0">
                <a:solidFill>
                  <a:srgbClr val="282828"/>
                </a:solidFill>
                <a:effectLst/>
              </a:rPr>
              <a:t>+ (A,Z-1) </a:t>
            </a:r>
            <a:endParaRPr lang="en-US" dirty="0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B76FEE-5FC6-5255-70A3-A0110FF59731}"/>
              </a:ext>
            </a:extLst>
          </p:cNvPr>
          <p:cNvSpPr txBox="1"/>
          <p:nvPr/>
        </p:nvSpPr>
        <p:spPr>
          <a:xfrm>
            <a:off x="3279256" y="5958543"/>
            <a:ext cx="4275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1" dirty="0">
                <a:solidFill>
                  <a:srgbClr val="FF0000"/>
                </a:solidFill>
                <a:effectLst/>
              </a:rPr>
              <a:t>μ</a:t>
            </a:r>
            <a:r>
              <a:rPr lang="en-US" i="1" dirty="0">
                <a:solidFill>
                  <a:srgbClr val="FF0000"/>
                </a:solidFill>
                <a:effectLst/>
              </a:rPr>
              <a:t> – e conversion</a:t>
            </a:r>
            <a:r>
              <a:rPr lang="en-US" dirty="0">
                <a:solidFill>
                  <a:srgbClr val="FF0000"/>
                </a:solidFill>
                <a:effectLst/>
              </a:rPr>
              <a:t>:</a:t>
            </a:r>
            <a:r>
              <a:rPr lang="en-US" i="1" dirty="0">
                <a:solidFill>
                  <a:srgbClr val="282828"/>
                </a:solidFill>
                <a:effectLst/>
              </a:rPr>
              <a:t>    </a:t>
            </a:r>
            <a:r>
              <a:rPr lang="el-GR" i="1" dirty="0">
                <a:solidFill>
                  <a:srgbClr val="282828"/>
                </a:solidFill>
                <a:effectLst/>
              </a:rPr>
              <a:t>μ</a:t>
            </a:r>
            <a:r>
              <a:rPr lang="el-GR" baseline="30000" dirty="0">
                <a:solidFill>
                  <a:srgbClr val="282828"/>
                </a:solidFill>
                <a:effectLst/>
              </a:rPr>
              <a:t>-</a:t>
            </a:r>
            <a:r>
              <a:rPr lang="en-US" dirty="0">
                <a:solidFill>
                  <a:srgbClr val="282828"/>
                </a:solidFill>
                <a:effectLst/>
              </a:rPr>
              <a:t> + (A,Z)</a:t>
            </a:r>
            <a:r>
              <a:rPr lang="el-GR" dirty="0">
                <a:solidFill>
                  <a:srgbClr val="282828"/>
                </a:solidFill>
                <a:effectLst/>
              </a:rPr>
              <a:t> → </a:t>
            </a:r>
            <a:r>
              <a:rPr lang="en-US" dirty="0">
                <a:solidFill>
                  <a:srgbClr val="282828"/>
                </a:solidFill>
                <a:effectLst/>
              </a:rPr>
              <a:t>e</a:t>
            </a:r>
            <a:r>
              <a:rPr lang="en-US" baseline="30000" dirty="0">
                <a:solidFill>
                  <a:srgbClr val="282828"/>
                </a:solidFill>
                <a:effectLst/>
              </a:rPr>
              <a:t>-</a:t>
            </a:r>
            <a:r>
              <a:rPr lang="el-GR" i="1" dirty="0">
                <a:solidFill>
                  <a:srgbClr val="282828"/>
                </a:solidFill>
                <a:effectLst/>
              </a:rPr>
              <a:t> </a:t>
            </a:r>
            <a:r>
              <a:rPr lang="en-US" i="1" dirty="0">
                <a:solidFill>
                  <a:srgbClr val="282828"/>
                </a:solidFill>
                <a:effectLst/>
              </a:rPr>
              <a:t>+ (A,Z) </a:t>
            </a:r>
            <a:endParaRPr lang="en-US" dirty="0">
              <a:effectLst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6FBCBE-3727-4B90-B90B-8F9CC9C32112}"/>
              </a:ext>
            </a:extLst>
          </p:cNvPr>
          <p:cNvCxnSpPr>
            <a:cxnSpLocks/>
          </p:cNvCxnSpPr>
          <p:nvPr/>
        </p:nvCxnSpPr>
        <p:spPr>
          <a:xfrm flipV="1">
            <a:off x="3700295" y="4503006"/>
            <a:ext cx="1011602" cy="3567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E39B9B-18FF-3D5A-55A0-414CEDEE0B70}"/>
              </a:ext>
            </a:extLst>
          </p:cNvPr>
          <p:cNvCxnSpPr>
            <a:cxnSpLocks/>
          </p:cNvCxnSpPr>
          <p:nvPr/>
        </p:nvCxnSpPr>
        <p:spPr>
          <a:xfrm>
            <a:off x="3700295" y="4879404"/>
            <a:ext cx="721961" cy="2645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9326754-7020-37EA-F12D-CD456D5C3CDB}"/>
              </a:ext>
            </a:extLst>
          </p:cNvPr>
          <p:cNvCxnSpPr>
            <a:cxnSpLocks/>
          </p:cNvCxnSpPr>
          <p:nvPr/>
        </p:nvCxnSpPr>
        <p:spPr>
          <a:xfrm>
            <a:off x="3700294" y="4873450"/>
            <a:ext cx="546976" cy="96017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57FFB0-FF95-606F-DF6E-C084FDCA5897}"/>
              </a:ext>
            </a:extLst>
          </p:cNvPr>
          <p:cNvCxnSpPr>
            <a:cxnSpLocks/>
          </p:cNvCxnSpPr>
          <p:nvPr/>
        </p:nvCxnSpPr>
        <p:spPr>
          <a:xfrm>
            <a:off x="6795034" y="4404275"/>
            <a:ext cx="1990378" cy="366758"/>
          </a:xfrm>
          <a:prstGeom prst="straightConnector1">
            <a:avLst/>
          </a:prstGeom>
          <a:ln w="19050">
            <a:solidFill>
              <a:srgbClr val="004F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6C4C49B-99DC-9C9E-5964-4643B064EEA5}"/>
              </a:ext>
            </a:extLst>
          </p:cNvPr>
          <p:cNvCxnSpPr>
            <a:cxnSpLocks/>
          </p:cNvCxnSpPr>
          <p:nvPr/>
        </p:nvCxnSpPr>
        <p:spPr>
          <a:xfrm flipV="1">
            <a:off x="7125934" y="5367872"/>
            <a:ext cx="3291054" cy="8466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585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360618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Experimental Principle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A5B32-94A6-547B-45BF-E0B80C38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5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545F2D1-1B7F-E5B5-B0B1-33A288D9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874" y="1224136"/>
            <a:ext cx="5111262" cy="3078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4E50E2-191F-C120-4B99-8C2A85E1B457}"/>
              </a:ext>
            </a:extLst>
          </p:cNvPr>
          <p:cNvSpPr txBox="1"/>
          <p:nvPr/>
        </p:nvSpPr>
        <p:spPr>
          <a:xfrm>
            <a:off x="255913" y="1129998"/>
            <a:ext cx="7335058" cy="4190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dirty="0">
                <a:solidFill>
                  <a:srgbClr val="DD1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intense muon beam and beam </a:t>
            </a:r>
            <a:r>
              <a:rPr lang="en-US" sz="2000" b="1" dirty="0">
                <a:solidFill>
                  <a:srgbClr val="DD1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backgrounds</a:t>
            </a:r>
            <a:r>
              <a:rPr lang="en-US" sz="2000" b="1" dirty="0">
                <a:solidFill>
                  <a:srgbClr val="DD1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P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roton beam at J-PARC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ain high statistics of muons. 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effective transport line from 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l-GR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essential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Backgrounds arise from the proton and its secondary: 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Radiative pion capture, muon decay in flight, etc... 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Bunched beam structure and delayed timing window for masking the beam BG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The fraction of residual protons between the bunches (extinction) &lt;10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1907A-AEF5-3BD7-1604-81B93317F25A}"/>
              </a:ext>
            </a:extLst>
          </p:cNvPr>
          <p:cNvSpPr txBox="1"/>
          <p:nvPr/>
        </p:nvSpPr>
        <p:spPr>
          <a:xfrm>
            <a:off x="7216727" y="4719181"/>
            <a:ext cx="4839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 Narrow proton pulse beam in 100ns width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DAQ window delay 700ns from pulse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74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360618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COMET Experimental at J-PARC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FCB90DC-BD0D-8969-F9CC-13DDCE238AEE}"/>
              </a:ext>
            </a:extLst>
          </p:cNvPr>
          <p:cNvSpPr txBox="1">
            <a:spLocks/>
          </p:cNvSpPr>
          <p:nvPr/>
        </p:nvSpPr>
        <p:spPr>
          <a:xfrm>
            <a:off x="357868" y="1091675"/>
            <a:ext cx="9079651" cy="2350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b="1" dirty="0">
                <a:solidFill>
                  <a:srgbClr val="DD1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Searching for </a:t>
            </a:r>
            <a:r>
              <a:rPr lang="el-GR" sz="2000" b="1" dirty="0">
                <a:solidFill>
                  <a:srgbClr val="DD1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μ-</a:t>
            </a:r>
            <a:r>
              <a:rPr lang="en-US" sz="2000" b="1" dirty="0">
                <a:solidFill>
                  <a:srgbClr val="DD1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conversion at J-PARC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final goal: 𝒪(10</a:t>
            </a:r>
            <a:r>
              <a:rPr lang="en-US" sz="20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-17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sensitivity. 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10,000 times improved from the current limit. 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Building the facility and muon transport line.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A5B32-94A6-547B-45BF-E0B80C38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9F2E0AF-EDC0-5D82-3180-223E20112A21}"/>
              </a:ext>
            </a:extLst>
          </p:cNvPr>
          <p:cNvSpPr txBox="1">
            <a:spLocks/>
          </p:cNvSpPr>
          <p:nvPr/>
        </p:nvSpPr>
        <p:spPr>
          <a:xfrm>
            <a:off x="357868" y="2978547"/>
            <a:ext cx="5280932" cy="1542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b="1" dirty="0">
                <a:solidFill>
                  <a:srgbClr val="DD1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I: Single </a:t>
            </a:r>
            <a:r>
              <a:rPr lang="en-US" sz="2000" b="1" dirty="0">
                <a:solidFill>
                  <a:srgbClr val="DD1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Sensitivity 3 x 10</a:t>
            </a:r>
            <a:r>
              <a:rPr lang="en-US" sz="2000" b="1" baseline="30000" dirty="0">
                <a:solidFill>
                  <a:srgbClr val="DD1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-15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Physics measurement by cylindrical detector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Beam &amp; background measurement by tracker and calorimeter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57BA49C-F5FB-8C57-B4F1-4BD96220F458}"/>
              </a:ext>
            </a:extLst>
          </p:cNvPr>
          <p:cNvSpPr txBox="1">
            <a:spLocks/>
          </p:cNvSpPr>
          <p:nvPr/>
        </p:nvSpPr>
        <p:spPr>
          <a:xfrm>
            <a:off x="357868" y="5260089"/>
            <a:ext cx="5784255" cy="154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b="1" dirty="0">
                <a:solidFill>
                  <a:srgbClr val="DD1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II: Single Event </a:t>
            </a:r>
            <a:r>
              <a:rPr lang="en-US" sz="2000" b="1" dirty="0">
                <a:solidFill>
                  <a:srgbClr val="DD1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~ 10</a:t>
            </a:r>
            <a:r>
              <a:rPr lang="en-US" sz="2000" b="1" baseline="30000" dirty="0">
                <a:solidFill>
                  <a:srgbClr val="DD1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-17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Physics measurement by tracker and calorimeter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F810F9-90AE-61D8-3D23-35DA301ED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799" y="884239"/>
            <a:ext cx="2671553" cy="18618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ADBDA0-BDB8-0674-3B7F-B0FF0F5D6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244" y="2918924"/>
            <a:ext cx="6609756" cy="29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62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360618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Proton Beam</a:t>
            </a:r>
            <a:endParaRPr lang="en-US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A5B32-94A6-547B-45BF-E0B80C38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9F2E0AF-EDC0-5D82-3180-223E20112A21}"/>
              </a:ext>
            </a:extLst>
          </p:cNvPr>
          <p:cNvSpPr txBox="1">
            <a:spLocks/>
          </p:cNvSpPr>
          <p:nvPr/>
        </p:nvSpPr>
        <p:spPr>
          <a:xfrm>
            <a:off x="135730" y="1135233"/>
            <a:ext cx="5386529" cy="3623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rgbClr val="DD1E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J-PARC Proton Beam for COMET 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+ 3.2 kW for phase I</a:t>
            </a:r>
          </a:p>
          <a:p>
            <a:pPr algn="l"/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+ 56kW for phase II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Bunched slow extraction for the timing-window measurement </a:t>
            </a:r>
          </a:p>
          <a:p>
            <a:pPr algn="l"/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Accelerator proton beam 8GeV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Minimize antiproton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Extinctions &lt; 10</a:t>
            </a:r>
            <a:r>
              <a:rPr lang="en-US" sz="20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-10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remove background in signal time window. </a:t>
            </a:r>
          </a:p>
          <a:p>
            <a:pPr algn="l"/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A5D55-7C6B-D160-AE88-5E3C66134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057" y="1043880"/>
            <a:ext cx="4252686" cy="30043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7FB2F9-D51E-92F3-D6C9-FBBF6866F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84" y="4477248"/>
            <a:ext cx="3673930" cy="2314464"/>
          </a:xfrm>
          <a:prstGeom prst="rect">
            <a:avLst/>
          </a:prstGeom>
        </p:spPr>
      </p:pic>
      <p:pic>
        <p:nvPicPr>
          <p:cNvPr id="3" name="New picture">
            <a:extLst>
              <a:ext uri="{FF2B5EF4-FFF2-40B4-BE49-F238E27FC236}">
                <a16:creationId xmlns:a16="http://schemas.microsoft.com/office/drawing/2014/main" id="{C8FFDEF5-174D-2854-7F5C-7322F229887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14530" y="4236212"/>
            <a:ext cx="3298537" cy="2546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72B3BE-52F4-B4DE-04EA-B0976D498126}"/>
              </a:ext>
            </a:extLst>
          </p:cNvPr>
          <p:cNvSpPr txBox="1"/>
          <p:nvPr/>
        </p:nvSpPr>
        <p:spPr>
          <a:xfrm>
            <a:off x="9313067" y="6159175"/>
            <a:ext cx="274320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1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 </a:t>
            </a:r>
            <a:r>
              <a:rPr lang="en-US" altLang="en-US" sz="1100" i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</a:t>
            </a:r>
            <a:r>
              <a:rPr lang="en-US" altLang="en-US" sz="11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 Phys</a:t>
            </a:r>
            <a:r>
              <a:rPr lang="en-US" altLang="en-US" sz="1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Volume 2020, Issue 3, March 2020, 033C01, </a:t>
            </a:r>
            <a:r>
              <a:rPr lang="en-US" altLang="en-US" sz="1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https://doi.org/10.1093/ptep/ptz125</a:t>
            </a:r>
            <a:endParaRPr lang="en-US" altLang="en-US" sz="11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F24C76-C11C-54B6-62F7-4CE59A17CB8B}"/>
              </a:ext>
            </a:extLst>
          </p:cNvPr>
          <p:cNvSpPr/>
          <p:nvPr/>
        </p:nvSpPr>
        <p:spPr>
          <a:xfrm>
            <a:off x="4541330" y="5747655"/>
            <a:ext cx="493486" cy="406400"/>
          </a:xfrm>
          <a:prstGeom prst="rect">
            <a:avLst/>
          </a:prstGeom>
          <a:noFill/>
          <a:ln w="28575">
            <a:solidFill>
              <a:srgbClr val="004F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B21971-F7AD-2C4B-C97D-8470E82504DA}"/>
              </a:ext>
            </a:extLst>
          </p:cNvPr>
          <p:cNvCxnSpPr>
            <a:cxnSpLocks/>
          </p:cNvCxnSpPr>
          <p:nvPr/>
        </p:nvCxnSpPr>
        <p:spPr>
          <a:xfrm flipV="1">
            <a:off x="3381829" y="5950855"/>
            <a:ext cx="1103085" cy="508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3C32C0-B474-C9E0-E384-41CBB1F29442}"/>
              </a:ext>
            </a:extLst>
          </p:cNvPr>
          <p:cNvSpPr txBox="1"/>
          <p:nvPr/>
        </p:nvSpPr>
        <p:spPr>
          <a:xfrm>
            <a:off x="4411425" y="6191523"/>
            <a:ext cx="1131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Exp. Hall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20BEB5-D5D1-6A79-370A-E909F243EDBF}"/>
              </a:ext>
            </a:extLst>
          </p:cNvPr>
          <p:cNvSpPr txBox="1"/>
          <p:nvPr/>
        </p:nvSpPr>
        <p:spPr>
          <a:xfrm>
            <a:off x="9448799" y="4489808"/>
            <a:ext cx="26074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experiment confirm that the extinctions &lt; 10</a:t>
            </a:r>
            <a:r>
              <a:rPr lang="en-US" sz="20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-10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be achieved.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4434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360618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Phase-I </a:t>
            </a:r>
            <a:endParaRPr lang="en-US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A5B32-94A6-547B-45BF-E0B80C38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9F2E0AF-EDC0-5D82-3180-223E20112A21}"/>
              </a:ext>
            </a:extLst>
          </p:cNvPr>
          <p:cNvSpPr txBox="1">
            <a:spLocks/>
          </p:cNvSpPr>
          <p:nvPr/>
        </p:nvSpPr>
        <p:spPr>
          <a:xfrm>
            <a:off x="402362" y="3707164"/>
            <a:ext cx="7110061" cy="258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π→μ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muon transport solenoid.</a:t>
            </a:r>
            <a:b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CyDet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combining with the muon stopping targets, 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CDC: Cylindrical Drift Chamber (momentum)</a:t>
            </a:r>
            <a:b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CTH: Cylindrical Trigger Hodoscope (time and trigger) </a:t>
            </a:r>
          </a:p>
          <a:p>
            <a:pPr algn="l">
              <a:lnSpc>
                <a:spcPct val="150000"/>
              </a:lnSpc>
            </a:pP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12381D-6514-65B5-6D59-CD9BA2201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755" y="0"/>
            <a:ext cx="4734982" cy="6797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24B4AF-BE55-516E-7E09-B1BACBFF2F03}"/>
              </a:ext>
            </a:extLst>
          </p:cNvPr>
          <p:cNvSpPr txBox="1"/>
          <p:nvPr/>
        </p:nvSpPr>
        <p:spPr>
          <a:xfrm>
            <a:off x="135732" y="1113666"/>
            <a:ext cx="7497024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Physics: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𝒪(10</a:t>
            </a:r>
            <a:r>
              <a:rPr lang="en-US" sz="20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-15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sensitivity still achievable; 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times better than the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current upper limit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Several physics channels (e.g., </a:t>
            </a:r>
            <a:r>
              <a:rPr lang="el-GR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μ-</a:t>
            </a:r>
            <a:r>
              <a:rPr lang="en-US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N(A, Z) → </a:t>
            </a:r>
            <a:r>
              <a:rPr lang="en-US" sz="2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e+N</a:t>
            </a:r>
            <a:r>
              <a:rPr lang="en-US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’(A, Z-2)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will be studied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02304-EFD0-C386-A1D8-011009B81FA8}"/>
              </a:ext>
            </a:extLst>
          </p:cNvPr>
          <p:cNvSpPr txBox="1"/>
          <p:nvPr/>
        </p:nvSpPr>
        <p:spPr>
          <a:xfrm>
            <a:off x="9006115" y="4169620"/>
            <a:ext cx="587828" cy="3152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CDC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9D1DEC-E8F5-A143-D4C9-8E6AC22BBCED}"/>
              </a:ext>
            </a:extLst>
          </p:cNvPr>
          <p:cNvCxnSpPr/>
          <p:nvPr/>
        </p:nvCxnSpPr>
        <p:spPr>
          <a:xfrm>
            <a:off x="9448800" y="4484914"/>
            <a:ext cx="348343" cy="1741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EDF09E-6141-4E00-B6CD-93B58B52B345}"/>
              </a:ext>
            </a:extLst>
          </p:cNvPr>
          <p:cNvSpPr txBox="1"/>
          <p:nvPr/>
        </p:nvSpPr>
        <p:spPr>
          <a:xfrm>
            <a:off x="10687638" y="4343792"/>
            <a:ext cx="58782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CTH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9524DB-FE84-981D-DE5A-403A95115479}"/>
              </a:ext>
            </a:extLst>
          </p:cNvPr>
          <p:cNvCxnSpPr>
            <a:cxnSpLocks/>
          </p:cNvCxnSpPr>
          <p:nvPr/>
        </p:nvCxnSpPr>
        <p:spPr>
          <a:xfrm flipH="1">
            <a:off x="10633166" y="4651569"/>
            <a:ext cx="348386" cy="1686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606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8A6FB06-5CAD-2B37-3569-7637EDC9466E}"/>
              </a:ext>
            </a:extLst>
          </p:cNvPr>
          <p:cNvSpPr txBox="1">
            <a:spLocks/>
          </p:cNvSpPr>
          <p:nvPr/>
        </p:nvSpPr>
        <p:spPr>
          <a:xfrm>
            <a:off x="135731" y="360618"/>
            <a:ext cx="11920537" cy="89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Phase-I </a:t>
            </a:r>
            <a:endParaRPr lang="en-US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A5B32-94A6-547B-45BF-E0B80C38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4731-AD8C-0648-BB6B-214E7070FC68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4B4AF-BE55-516E-7E09-B1BACBFF2F03}"/>
              </a:ext>
            </a:extLst>
          </p:cNvPr>
          <p:cNvSpPr txBox="1"/>
          <p:nvPr/>
        </p:nvSpPr>
        <p:spPr>
          <a:xfrm>
            <a:off x="135731" y="899551"/>
            <a:ext cx="8856279" cy="326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Beam measurement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Same concept as phase-II detector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Measure all delivered beam induced BG: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●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inter-bunch extinction factor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unwanted secondary particles in the beam line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background processes: DIO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radiative MC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Straw tracker and Electron calorimeter are used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0A1AC-81FA-018F-0079-78BDA189F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594" y="4075190"/>
            <a:ext cx="4101378" cy="2691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F691FE-5D46-3E6C-A92E-00D1A2100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429" y="1"/>
            <a:ext cx="4671911" cy="6848890"/>
          </a:xfrm>
          <a:prstGeom prst="rect">
            <a:avLst/>
          </a:prstGeom>
        </p:spPr>
      </p:pic>
      <p:sp>
        <p:nvSpPr>
          <p:cNvPr id="18" name="Arc 17">
            <a:extLst>
              <a:ext uri="{FF2B5EF4-FFF2-40B4-BE49-F238E27FC236}">
                <a16:creationId xmlns:a16="http://schemas.microsoft.com/office/drawing/2014/main" id="{6773F70B-0C72-DB2D-0054-5E7F2D253238}"/>
              </a:ext>
            </a:extLst>
          </p:cNvPr>
          <p:cNvSpPr/>
          <p:nvPr/>
        </p:nvSpPr>
        <p:spPr>
          <a:xfrm rot="7080235">
            <a:off x="5643802" y="3566318"/>
            <a:ext cx="2606297" cy="2665542"/>
          </a:xfrm>
          <a:prstGeom prst="arc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12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7907</TotalTime>
  <Words>1549</Words>
  <Application>Microsoft Macintosh PowerPoint</Application>
  <PresentationFormat>Widescreen</PresentationFormat>
  <Paragraphs>185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APPLE CHANCERY</vt:lpstr>
      <vt:lpstr>Arial</vt:lpstr>
      <vt:lpstr>ArialMT</vt:lpstr>
      <vt:lpstr>Calibri</vt:lpstr>
      <vt:lpstr>Calibri Light</vt:lpstr>
      <vt:lpstr>Office Theme</vt:lpstr>
      <vt:lpstr>The COMET Experiment  Search for μ - e Conversion at J-PARC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81</cp:revision>
  <dcterms:created xsi:type="dcterms:W3CDTF">2022-08-22T12:50:48Z</dcterms:created>
  <dcterms:modified xsi:type="dcterms:W3CDTF">2025-08-18T14:35:46Z</dcterms:modified>
</cp:coreProperties>
</file>