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 id="2147483653" r:id="rId2"/>
    <p:sldMasterId id="2147483665" r:id="rId3"/>
    <p:sldMasterId id="2147483686" r:id="rId4"/>
    <p:sldMasterId id="2147483701" r:id="rId5"/>
    <p:sldMasterId id="2147483714" r:id="rId6"/>
    <p:sldMasterId id="2147483716" r:id="rId7"/>
    <p:sldMasterId id="2147483728" r:id="rId8"/>
  </p:sldMasterIdLst>
  <p:notesMasterIdLst>
    <p:notesMasterId r:id="rId76"/>
  </p:notesMasterIdLst>
  <p:handoutMasterIdLst>
    <p:handoutMasterId r:id="rId77"/>
  </p:handoutMasterIdLst>
  <p:sldIdLst>
    <p:sldId id="446" r:id="rId9"/>
    <p:sldId id="1679" r:id="rId10"/>
    <p:sldId id="1685" r:id="rId11"/>
    <p:sldId id="1683" r:id="rId12"/>
    <p:sldId id="1684" r:id="rId13"/>
    <p:sldId id="1690" r:id="rId14"/>
    <p:sldId id="1702" r:id="rId15"/>
    <p:sldId id="1705" r:id="rId16"/>
    <p:sldId id="1706" r:id="rId17"/>
    <p:sldId id="1707" r:id="rId18"/>
    <p:sldId id="1711" r:id="rId19"/>
    <p:sldId id="1717" r:id="rId20"/>
    <p:sldId id="1718" r:id="rId21"/>
    <p:sldId id="1719" r:id="rId22"/>
    <p:sldId id="1720" r:id="rId23"/>
    <p:sldId id="1708" r:id="rId24"/>
    <p:sldId id="1730" r:id="rId25"/>
    <p:sldId id="1709" r:id="rId26"/>
    <p:sldId id="1697" r:id="rId27"/>
    <p:sldId id="1710" r:id="rId28"/>
    <p:sldId id="1692" r:id="rId29"/>
    <p:sldId id="1714" r:id="rId30"/>
    <p:sldId id="1715" r:id="rId31"/>
    <p:sldId id="1716" r:id="rId32"/>
    <p:sldId id="1713" r:id="rId33"/>
    <p:sldId id="1721" r:id="rId34"/>
    <p:sldId id="1722" r:id="rId35"/>
    <p:sldId id="1723" r:id="rId36"/>
    <p:sldId id="1725" r:id="rId37"/>
    <p:sldId id="1724" r:id="rId38"/>
    <p:sldId id="1726" r:id="rId39"/>
    <p:sldId id="1728" r:id="rId40"/>
    <p:sldId id="1732" r:id="rId41"/>
    <p:sldId id="1734" r:id="rId42"/>
    <p:sldId id="1735" r:id="rId43"/>
    <p:sldId id="1736" r:id="rId44"/>
    <p:sldId id="1743" r:id="rId45"/>
    <p:sldId id="1808" r:id="rId46"/>
    <p:sldId id="1733" r:id="rId47"/>
    <p:sldId id="1727" r:id="rId48"/>
    <p:sldId id="1712" r:id="rId49"/>
    <p:sldId id="1688" r:id="rId50"/>
    <p:sldId id="1682" r:id="rId51"/>
    <p:sldId id="454" r:id="rId52"/>
    <p:sldId id="1807" r:id="rId53"/>
    <p:sldId id="256" r:id="rId54"/>
    <p:sldId id="1738" r:id="rId55"/>
    <p:sldId id="266" r:id="rId56"/>
    <p:sldId id="267" r:id="rId57"/>
    <p:sldId id="268" r:id="rId58"/>
    <p:sldId id="278" r:id="rId59"/>
    <p:sldId id="946" r:id="rId60"/>
    <p:sldId id="1742" r:id="rId61"/>
    <p:sldId id="952" r:id="rId62"/>
    <p:sldId id="949" r:id="rId63"/>
    <p:sldId id="1739" r:id="rId64"/>
    <p:sldId id="1704" r:id="rId65"/>
    <p:sldId id="262" r:id="rId66"/>
    <p:sldId id="264" r:id="rId67"/>
    <p:sldId id="265" r:id="rId68"/>
    <p:sldId id="1740" r:id="rId69"/>
    <p:sldId id="259" r:id="rId70"/>
    <p:sldId id="260" r:id="rId71"/>
    <p:sldId id="261" r:id="rId72"/>
    <p:sldId id="1741" r:id="rId73"/>
    <p:sldId id="314" r:id="rId74"/>
    <p:sldId id="1624" r:id="rId75"/>
  </p:sldIdLst>
  <p:sldSz cx="12192000" cy="6858000"/>
  <p:notesSz cx="6804025"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55" userDrawn="1">
          <p15:clr>
            <a:srgbClr val="000000"/>
          </p15:clr>
        </p15:guide>
        <p15:guide id="2" pos="3840">
          <p15:clr>
            <a:srgbClr val="A4A3A4"/>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FFB200"/>
    <a:srgbClr val="5AB4AB"/>
    <a:srgbClr val="6599FF"/>
    <a:srgbClr val="C00000"/>
    <a:srgbClr val="7030A0"/>
    <a:srgbClr val="0070C0"/>
    <a:srgbClr val="009973"/>
    <a:srgbClr val="E41A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88005" autoAdjust="0"/>
  </p:normalViewPr>
  <p:slideViewPr>
    <p:cSldViewPr snapToGrid="0">
      <p:cViewPr varScale="1">
        <p:scale>
          <a:sx n="113" d="100"/>
          <a:sy n="113" d="100"/>
        </p:scale>
        <p:origin x="336" y="114"/>
      </p:cViewPr>
      <p:guideLst>
        <p:guide orient="horz" pos="2455"/>
        <p:guide pos="3840"/>
      </p:guideLst>
    </p:cSldViewPr>
  </p:slideViewPr>
  <p:notesTextViewPr>
    <p:cViewPr>
      <p:scale>
        <a:sx n="100" d="100"/>
        <a:sy n="100" d="100"/>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128B6F-3FBF-45C5-9EDD-5DB4B35D52C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fr-FR"/>
        </a:p>
      </dgm:t>
    </dgm:pt>
    <dgm:pt modelId="{3416643B-6E3C-44CA-93C2-50BD43A88295}">
      <dgm:prSet phldrT="[Texte]" custT="1"/>
      <dgm:spPr>
        <a:solidFill>
          <a:srgbClr val="7030A0"/>
        </a:solidFill>
      </dgm:spPr>
      <dgm:t>
        <a:bodyPr/>
        <a:lstStyle/>
        <a:p>
          <a:r>
            <a:rPr lang="fr-FR" sz="1600" dirty="0"/>
            <a:t>WP1</a:t>
          </a:r>
        </a:p>
        <a:p>
          <a:r>
            <a:rPr lang="fr-FR" sz="1600" dirty="0" err="1"/>
            <a:t>Physics</a:t>
          </a:r>
          <a:endParaRPr lang="fr-FR" sz="1600" dirty="0"/>
        </a:p>
      </dgm:t>
    </dgm:pt>
    <dgm:pt modelId="{1D2F4F27-1C92-4CF1-BA60-3B1DCFD8DC86}" type="parTrans" cxnId="{F63C7176-F53F-48F1-8B22-05F7F50C7BA8}">
      <dgm:prSet/>
      <dgm:spPr/>
      <dgm:t>
        <a:bodyPr/>
        <a:lstStyle/>
        <a:p>
          <a:endParaRPr lang="fr-FR"/>
        </a:p>
      </dgm:t>
    </dgm:pt>
    <dgm:pt modelId="{4C9F2A87-CC49-4F63-AA03-9E84FD11B346}" type="sibTrans" cxnId="{F63C7176-F53F-48F1-8B22-05F7F50C7BA8}">
      <dgm:prSet/>
      <dgm:spPr/>
      <dgm:t>
        <a:bodyPr/>
        <a:lstStyle/>
        <a:p>
          <a:endParaRPr lang="fr-FR"/>
        </a:p>
      </dgm:t>
    </dgm:pt>
    <dgm:pt modelId="{89CA9E97-C0A2-49F4-A68D-7AF9C088B49C}">
      <dgm:prSet phldrT="[Texte]" custT="1"/>
      <dgm:spPr>
        <a:solidFill>
          <a:srgbClr val="00B0F0"/>
        </a:solidFill>
      </dgm:spPr>
      <dgm:t>
        <a:bodyPr/>
        <a:lstStyle/>
        <a:p>
          <a:r>
            <a:rPr lang="fr-FR" sz="1600" dirty="0"/>
            <a:t>WP2</a:t>
          </a:r>
        </a:p>
        <a:p>
          <a:r>
            <a:rPr lang="fr-FR" sz="1600" dirty="0"/>
            <a:t>Chemistry</a:t>
          </a:r>
        </a:p>
      </dgm:t>
    </dgm:pt>
    <dgm:pt modelId="{A0ABE55E-424A-4AF9-937D-9655A4320073}" type="parTrans" cxnId="{97590A75-0127-4F99-A0BB-64A56A57A9DF}">
      <dgm:prSet/>
      <dgm:spPr/>
      <dgm:t>
        <a:bodyPr/>
        <a:lstStyle/>
        <a:p>
          <a:endParaRPr lang="fr-FR"/>
        </a:p>
      </dgm:t>
    </dgm:pt>
    <dgm:pt modelId="{6172A29D-9FDC-42C6-93DF-9BC4B38050DB}" type="sibTrans" cxnId="{97590A75-0127-4F99-A0BB-64A56A57A9DF}">
      <dgm:prSet/>
      <dgm:spPr/>
      <dgm:t>
        <a:bodyPr/>
        <a:lstStyle/>
        <a:p>
          <a:endParaRPr lang="fr-FR"/>
        </a:p>
      </dgm:t>
    </dgm:pt>
    <dgm:pt modelId="{8A1A93F9-D73E-483B-8E17-83E6DC073E8F}">
      <dgm:prSet phldrT="[Texte]" custT="1"/>
      <dgm:spPr>
        <a:solidFill>
          <a:srgbClr val="92D050"/>
        </a:solidFill>
        <a:ln>
          <a:noFill/>
        </a:ln>
      </dgm:spPr>
      <dgm:t>
        <a:bodyPr/>
        <a:lstStyle/>
        <a:p>
          <a:r>
            <a:rPr lang="fr-FR" sz="1600" dirty="0"/>
            <a:t>WP3</a:t>
          </a:r>
        </a:p>
        <a:p>
          <a:r>
            <a:rPr lang="fr-FR" sz="1600" dirty="0" err="1"/>
            <a:t>Biology</a:t>
          </a:r>
          <a:endParaRPr lang="fr-FR" sz="1600" dirty="0"/>
        </a:p>
      </dgm:t>
    </dgm:pt>
    <dgm:pt modelId="{54DCF0D8-515A-4EDC-96BB-AD8B938F1D0D}" type="parTrans" cxnId="{8AA3DC74-E62E-4DE8-9B5B-967D2F042A59}">
      <dgm:prSet/>
      <dgm:spPr/>
      <dgm:t>
        <a:bodyPr/>
        <a:lstStyle/>
        <a:p>
          <a:endParaRPr lang="fr-FR"/>
        </a:p>
      </dgm:t>
    </dgm:pt>
    <dgm:pt modelId="{D855CD68-144A-4395-86C2-4A14D94B44AA}" type="sibTrans" cxnId="{8AA3DC74-E62E-4DE8-9B5B-967D2F042A59}">
      <dgm:prSet/>
      <dgm:spPr/>
      <dgm:t>
        <a:bodyPr/>
        <a:lstStyle/>
        <a:p>
          <a:endParaRPr lang="fr-FR"/>
        </a:p>
      </dgm:t>
    </dgm:pt>
    <dgm:pt modelId="{2226572F-50F0-4746-AC32-A33997CB4781}">
      <dgm:prSet phldrT="[Texte]" custT="1"/>
      <dgm:spPr>
        <a:solidFill>
          <a:srgbClr val="002060"/>
        </a:solidFill>
      </dgm:spPr>
      <dgm:t>
        <a:bodyPr/>
        <a:lstStyle/>
        <a:p>
          <a:r>
            <a:rPr lang="fr-FR" sz="1600" dirty="0"/>
            <a:t>WP4</a:t>
          </a:r>
        </a:p>
        <a:p>
          <a:r>
            <a:rPr lang="fr-FR" sz="1600" dirty="0"/>
            <a:t>Digital </a:t>
          </a:r>
          <a:r>
            <a:rPr lang="fr-FR" sz="1600" dirty="0" err="1"/>
            <a:t>twins</a:t>
          </a:r>
          <a:endParaRPr lang="fr-FR" sz="1600" dirty="0"/>
        </a:p>
      </dgm:t>
    </dgm:pt>
    <dgm:pt modelId="{3C322AC4-0DE2-4702-9875-95107616762C}" type="parTrans" cxnId="{0D402616-33B8-43CC-985B-1364BACF9C94}">
      <dgm:prSet/>
      <dgm:spPr/>
      <dgm:t>
        <a:bodyPr/>
        <a:lstStyle/>
        <a:p>
          <a:endParaRPr lang="fr-FR"/>
        </a:p>
      </dgm:t>
    </dgm:pt>
    <dgm:pt modelId="{D092E283-AA70-44E6-8B53-4FC4F3BA605D}" type="sibTrans" cxnId="{0D402616-33B8-43CC-985B-1364BACF9C94}">
      <dgm:prSet/>
      <dgm:spPr/>
      <dgm:t>
        <a:bodyPr/>
        <a:lstStyle/>
        <a:p>
          <a:endParaRPr lang="fr-FR"/>
        </a:p>
      </dgm:t>
    </dgm:pt>
    <dgm:pt modelId="{AA9DFE67-B0F2-4C0C-93EB-A0FE06BB1A1E}" type="pres">
      <dgm:prSet presAssocID="{2B128B6F-3FBF-45C5-9EDD-5DB4B35D52C1}" presName="cycle" presStyleCnt="0">
        <dgm:presLayoutVars>
          <dgm:dir/>
          <dgm:resizeHandles val="exact"/>
        </dgm:presLayoutVars>
      </dgm:prSet>
      <dgm:spPr/>
    </dgm:pt>
    <dgm:pt modelId="{774DE305-397C-487D-8C97-EC4F836FE3D7}" type="pres">
      <dgm:prSet presAssocID="{3416643B-6E3C-44CA-93C2-50BD43A88295}" presName="node" presStyleLbl="node1" presStyleIdx="0" presStyleCnt="4">
        <dgm:presLayoutVars>
          <dgm:bulletEnabled val="1"/>
        </dgm:presLayoutVars>
      </dgm:prSet>
      <dgm:spPr/>
    </dgm:pt>
    <dgm:pt modelId="{429032C8-A6CA-459F-82B5-B74AC76F1D83}" type="pres">
      <dgm:prSet presAssocID="{3416643B-6E3C-44CA-93C2-50BD43A88295}" presName="spNode" presStyleCnt="0"/>
      <dgm:spPr/>
    </dgm:pt>
    <dgm:pt modelId="{2C6AEE80-FABA-4912-8549-ED5E3AA7202D}" type="pres">
      <dgm:prSet presAssocID="{4C9F2A87-CC49-4F63-AA03-9E84FD11B346}" presName="sibTrans" presStyleLbl="sibTrans1D1" presStyleIdx="0" presStyleCnt="4"/>
      <dgm:spPr/>
    </dgm:pt>
    <dgm:pt modelId="{E6B131ED-4D17-4B96-99A9-22157EF796A2}" type="pres">
      <dgm:prSet presAssocID="{89CA9E97-C0A2-49F4-A68D-7AF9C088B49C}" presName="node" presStyleLbl="node1" presStyleIdx="1" presStyleCnt="4">
        <dgm:presLayoutVars>
          <dgm:bulletEnabled val="1"/>
        </dgm:presLayoutVars>
      </dgm:prSet>
      <dgm:spPr/>
    </dgm:pt>
    <dgm:pt modelId="{4A8416C8-AACA-44FE-8CB7-CEF825F75BE2}" type="pres">
      <dgm:prSet presAssocID="{89CA9E97-C0A2-49F4-A68D-7AF9C088B49C}" presName="spNode" presStyleCnt="0"/>
      <dgm:spPr/>
    </dgm:pt>
    <dgm:pt modelId="{D2B5BAD3-1110-4699-B6F6-6C6931BCE6D6}" type="pres">
      <dgm:prSet presAssocID="{6172A29D-9FDC-42C6-93DF-9BC4B38050DB}" presName="sibTrans" presStyleLbl="sibTrans1D1" presStyleIdx="1" presStyleCnt="4"/>
      <dgm:spPr/>
    </dgm:pt>
    <dgm:pt modelId="{1C8BEF65-AC8A-41D6-B481-1B961550D3FE}" type="pres">
      <dgm:prSet presAssocID="{8A1A93F9-D73E-483B-8E17-83E6DC073E8F}" presName="node" presStyleLbl="node1" presStyleIdx="2" presStyleCnt="4">
        <dgm:presLayoutVars>
          <dgm:bulletEnabled val="1"/>
        </dgm:presLayoutVars>
      </dgm:prSet>
      <dgm:spPr/>
    </dgm:pt>
    <dgm:pt modelId="{A31A4580-5498-4BBA-88F1-96CB662C36E0}" type="pres">
      <dgm:prSet presAssocID="{8A1A93F9-D73E-483B-8E17-83E6DC073E8F}" presName="spNode" presStyleCnt="0"/>
      <dgm:spPr/>
    </dgm:pt>
    <dgm:pt modelId="{2C3D000D-191A-4896-95D1-C618E9A8609B}" type="pres">
      <dgm:prSet presAssocID="{D855CD68-144A-4395-86C2-4A14D94B44AA}" presName="sibTrans" presStyleLbl="sibTrans1D1" presStyleIdx="2" presStyleCnt="4"/>
      <dgm:spPr/>
    </dgm:pt>
    <dgm:pt modelId="{923C56CC-4094-4A1A-9557-3CC05EEB95AC}" type="pres">
      <dgm:prSet presAssocID="{2226572F-50F0-4746-AC32-A33997CB4781}" presName="node" presStyleLbl="node1" presStyleIdx="3" presStyleCnt="4">
        <dgm:presLayoutVars>
          <dgm:bulletEnabled val="1"/>
        </dgm:presLayoutVars>
      </dgm:prSet>
      <dgm:spPr/>
    </dgm:pt>
    <dgm:pt modelId="{903E8E4C-FE47-4F25-A1F5-41979B29FE2A}" type="pres">
      <dgm:prSet presAssocID="{2226572F-50F0-4746-AC32-A33997CB4781}" presName="spNode" presStyleCnt="0"/>
      <dgm:spPr/>
    </dgm:pt>
    <dgm:pt modelId="{8F3110DE-A24B-470E-AB20-3CB5457F0F8D}" type="pres">
      <dgm:prSet presAssocID="{D092E283-AA70-44E6-8B53-4FC4F3BA605D}" presName="sibTrans" presStyleLbl="sibTrans1D1" presStyleIdx="3" presStyleCnt="4"/>
      <dgm:spPr/>
    </dgm:pt>
  </dgm:ptLst>
  <dgm:cxnLst>
    <dgm:cxn modelId="{0D402616-33B8-43CC-985B-1364BACF9C94}" srcId="{2B128B6F-3FBF-45C5-9EDD-5DB4B35D52C1}" destId="{2226572F-50F0-4746-AC32-A33997CB4781}" srcOrd="3" destOrd="0" parTransId="{3C322AC4-0DE2-4702-9875-95107616762C}" sibTransId="{D092E283-AA70-44E6-8B53-4FC4F3BA605D}"/>
    <dgm:cxn modelId="{4DC4C21A-B146-4B24-8E9C-D4030A92A38E}" type="presOf" srcId="{2B128B6F-3FBF-45C5-9EDD-5DB4B35D52C1}" destId="{AA9DFE67-B0F2-4C0C-93EB-A0FE06BB1A1E}" srcOrd="0" destOrd="0" presId="urn:microsoft.com/office/officeart/2005/8/layout/cycle6"/>
    <dgm:cxn modelId="{28135220-DEFF-4329-B124-27F705FA59B5}" type="presOf" srcId="{6172A29D-9FDC-42C6-93DF-9BC4B38050DB}" destId="{D2B5BAD3-1110-4699-B6F6-6C6931BCE6D6}" srcOrd="0" destOrd="0" presId="urn:microsoft.com/office/officeart/2005/8/layout/cycle6"/>
    <dgm:cxn modelId="{6FF1C635-0301-4701-A0FF-F9F1D377C543}" type="presOf" srcId="{89CA9E97-C0A2-49F4-A68D-7AF9C088B49C}" destId="{E6B131ED-4D17-4B96-99A9-22157EF796A2}" srcOrd="0" destOrd="0" presId="urn:microsoft.com/office/officeart/2005/8/layout/cycle6"/>
    <dgm:cxn modelId="{747A7A48-A572-488C-9CB9-69C1E8921E5A}" type="presOf" srcId="{8A1A93F9-D73E-483B-8E17-83E6DC073E8F}" destId="{1C8BEF65-AC8A-41D6-B481-1B961550D3FE}" srcOrd="0" destOrd="0" presId="urn:microsoft.com/office/officeart/2005/8/layout/cycle6"/>
    <dgm:cxn modelId="{067CA84B-C46C-4DED-8034-296B4185D1F9}" type="presOf" srcId="{D092E283-AA70-44E6-8B53-4FC4F3BA605D}" destId="{8F3110DE-A24B-470E-AB20-3CB5457F0F8D}" srcOrd="0" destOrd="0" presId="urn:microsoft.com/office/officeart/2005/8/layout/cycle6"/>
    <dgm:cxn modelId="{24B6296F-5A1D-4089-B6A1-ED5A683E8519}" type="presOf" srcId="{2226572F-50F0-4746-AC32-A33997CB4781}" destId="{923C56CC-4094-4A1A-9557-3CC05EEB95AC}" srcOrd="0" destOrd="0" presId="urn:microsoft.com/office/officeart/2005/8/layout/cycle6"/>
    <dgm:cxn modelId="{8AA3DC74-E62E-4DE8-9B5B-967D2F042A59}" srcId="{2B128B6F-3FBF-45C5-9EDD-5DB4B35D52C1}" destId="{8A1A93F9-D73E-483B-8E17-83E6DC073E8F}" srcOrd="2" destOrd="0" parTransId="{54DCF0D8-515A-4EDC-96BB-AD8B938F1D0D}" sibTransId="{D855CD68-144A-4395-86C2-4A14D94B44AA}"/>
    <dgm:cxn modelId="{97590A75-0127-4F99-A0BB-64A56A57A9DF}" srcId="{2B128B6F-3FBF-45C5-9EDD-5DB4B35D52C1}" destId="{89CA9E97-C0A2-49F4-A68D-7AF9C088B49C}" srcOrd="1" destOrd="0" parTransId="{A0ABE55E-424A-4AF9-937D-9655A4320073}" sibTransId="{6172A29D-9FDC-42C6-93DF-9BC4B38050DB}"/>
    <dgm:cxn modelId="{F63C7176-F53F-48F1-8B22-05F7F50C7BA8}" srcId="{2B128B6F-3FBF-45C5-9EDD-5DB4B35D52C1}" destId="{3416643B-6E3C-44CA-93C2-50BD43A88295}" srcOrd="0" destOrd="0" parTransId="{1D2F4F27-1C92-4CF1-BA60-3B1DCFD8DC86}" sibTransId="{4C9F2A87-CC49-4F63-AA03-9E84FD11B346}"/>
    <dgm:cxn modelId="{CEFC689B-6558-4733-968E-B94174CE7F3C}" type="presOf" srcId="{4C9F2A87-CC49-4F63-AA03-9E84FD11B346}" destId="{2C6AEE80-FABA-4912-8549-ED5E3AA7202D}" srcOrd="0" destOrd="0" presId="urn:microsoft.com/office/officeart/2005/8/layout/cycle6"/>
    <dgm:cxn modelId="{6C59DE9C-BFCF-4591-9E5A-6879C178B08D}" type="presOf" srcId="{3416643B-6E3C-44CA-93C2-50BD43A88295}" destId="{774DE305-397C-487D-8C97-EC4F836FE3D7}" srcOrd="0" destOrd="0" presId="urn:microsoft.com/office/officeart/2005/8/layout/cycle6"/>
    <dgm:cxn modelId="{234041DA-DDAB-40A6-A793-23C2573BD95F}" type="presOf" srcId="{D855CD68-144A-4395-86C2-4A14D94B44AA}" destId="{2C3D000D-191A-4896-95D1-C618E9A8609B}" srcOrd="0" destOrd="0" presId="urn:microsoft.com/office/officeart/2005/8/layout/cycle6"/>
    <dgm:cxn modelId="{891A96CA-BD57-4B7E-91A3-977FF2224CEB}" type="presParOf" srcId="{AA9DFE67-B0F2-4C0C-93EB-A0FE06BB1A1E}" destId="{774DE305-397C-487D-8C97-EC4F836FE3D7}" srcOrd="0" destOrd="0" presId="urn:microsoft.com/office/officeart/2005/8/layout/cycle6"/>
    <dgm:cxn modelId="{9D34729C-2381-4E29-93A0-AD4A99CACA78}" type="presParOf" srcId="{AA9DFE67-B0F2-4C0C-93EB-A0FE06BB1A1E}" destId="{429032C8-A6CA-459F-82B5-B74AC76F1D83}" srcOrd="1" destOrd="0" presId="urn:microsoft.com/office/officeart/2005/8/layout/cycle6"/>
    <dgm:cxn modelId="{8A4188C2-1BEB-4FD4-BF81-0987DC846DF3}" type="presParOf" srcId="{AA9DFE67-B0F2-4C0C-93EB-A0FE06BB1A1E}" destId="{2C6AEE80-FABA-4912-8549-ED5E3AA7202D}" srcOrd="2" destOrd="0" presId="urn:microsoft.com/office/officeart/2005/8/layout/cycle6"/>
    <dgm:cxn modelId="{73FADCD6-BE4E-459B-AD5A-59399E50F6D9}" type="presParOf" srcId="{AA9DFE67-B0F2-4C0C-93EB-A0FE06BB1A1E}" destId="{E6B131ED-4D17-4B96-99A9-22157EF796A2}" srcOrd="3" destOrd="0" presId="urn:microsoft.com/office/officeart/2005/8/layout/cycle6"/>
    <dgm:cxn modelId="{ECFDA9F7-D7D9-4CF5-AB55-ACE73385F383}" type="presParOf" srcId="{AA9DFE67-B0F2-4C0C-93EB-A0FE06BB1A1E}" destId="{4A8416C8-AACA-44FE-8CB7-CEF825F75BE2}" srcOrd="4" destOrd="0" presId="urn:microsoft.com/office/officeart/2005/8/layout/cycle6"/>
    <dgm:cxn modelId="{66A015D7-EA22-44E3-B25D-F10A9F93B48C}" type="presParOf" srcId="{AA9DFE67-B0F2-4C0C-93EB-A0FE06BB1A1E}" destId="{D2B5BAD3-1110-4699-B6F6-6C6931BCE6D6}" srcOrd="5" destOrd="0" presId="urn:microsoft.com/office/officeart/2005/8/layout/cycle6"/>
    <dgm:cxn modelId="{C082274C-CC42-4805-9EF6-1780F5A46D81}" type="presParOf" srcId="{AA9DFE67-B0F2-4C0C-93EB-A0FE06BB1A1E}" destId="{1C8BEF65-AC8A-41D6-B481-1B961550D3FE}" srcOrd="6" destOrd="0" presId="urn:microsoft.com/office/officeart/2005/8/layout/cycle6"/>
    <dgm:cxn modelId="{C7B6955F-4FAD-41BB-835E-4681ED91E673}" type="presParOf" srcId="{AA9DFE67-B0F2-4C0C-93EB-A0FE06BB1A1E}" destId="{A31A4580-5498-4BBA-88F1-96CB662C36E0}" srcOrd="7" destOrd="0" presId="urn:microsoft.com/office/officeart/2005/8/layout/cycle6"/>
    <dgm:cxn modelId="{F93C6450-24B7-4518-B53F-93D212E93CE0}" type="presParOf" srcId="{AA9DFE67-B0F2-4C0C-93EB-A0FE06BB1A1E}" destId="{2C3D000D-191A-4896-95D1-C618E9A8609B}" srcOrd="8" destOrd="0" presId="urn:microsoft.com/office/officeart/2005/8/layout/cycle6"/>
    <dgm:cxn modelId="{8B81DC6D-162F-46CB-B95E-044EBD89A363}" type="presParOf" srcId="{AA9DFE67-B0F2-4C0C-93EB-A0FE06BB1A1E}" destId="{923C56CC-4094-4A1A-9557-3CC05EEB95AC}" srcOrd="9" destOrd="0" presId="urn:microsoft.com/office/officeart/2005/8/layout/cycle6"/>
    <dgm:cxn modelId="{7A370830-DC8A-4FCC-A7F9-389976099FEC}" type="presParOf" srcId="{AA9DFE67-B0F2-4C0C-93EB-A0FE06BB1A1E}" destId="{903E8E4C-FE47-4F25-A1F5-41979B29FE2A}" srcOrd="10" destOrd="0" presId="urn:microsoft.com/office/officeart/2005/8/layout/cycle6"/>
    <dgm:cxn modelId="{674374FB-29EF-4FDF-9D3F-B1C73F09C9A3}" type="presParOf" srcId="{AA9DFE67-B0F2-4C0C-93EB-A0FE06BB1A1E}" destId="{8F3110DE-A24B-470E-AB20-3CB5457F0F8D}"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C6B4FD-E3E6-49CF-A3DF-7FDC8FCA08E4}" type="doc">
      <dgm:prSet loTypeId="urn:microsoft.com/office/officeart/2005/8/layout/hProcess11" loCatId="process" qsTypeId="urn:microsoft.com/office/officeart/2005/8/quickstyle/simple2" qsCatId="simple" csTypeId="urn:microsoft.com/office/officeart/2005/8/colors/accent5_4" csCatId="accent5" phldr="1"/>
      <dgm:spPr/>
      <dgm:t>
        <a:bodyPr/>
        <a:lstStyle/>
        <a:p>
          <a:endParaRPr lang="fr-FR"/>
        </a:p>
      </dgm:t>
    </dgm:pt>
    <dgm:pt modelId="{4ACB61CD-F6B5-4F45-8A6C-00A5F05008EE}">
      <dgm:prSet phldrT="[Texte]" custT="1"/>
      <dgm:spPr/>
      <dgm:t>
        <a:bodyPr/>
        <a:lstStyle/>
        <a:p>
          <a:r>
            <a:rPr lang="en-US" sz="1600" b="0" dirty="0">
              <a:latin typeface="+mn-lt"/>
            </a:rPr>
            <a:t>Identify clinical need</a:t>
          </a:r>
          <a:endParaRPr lang="fr-FR" sz="1600" b="0" noProof="0" dirty="0">
            <a:latin typeface="+mn-lt"/>
          </a:endParaRPr>
        </a:p>
      </dgm:t>
    </dgm:pt>
    <dgm:pt modelId="{F4FCF920-94EE-49E6-BF58-38F8486EA121}" type="parTrans" cxnId="{37B4B9B8-A9CD-4874-BAB3-0800069560F8}">
      <dgm:prSet/>
      <dgm:spPr/>
      <dgm:t>
        <a:bodyPr/>
        <a:lstStyle/>
        <a:p>
          <a:endParaRPr lang="fr-FR"/>
        </a:p>
      </dgm:t>
    </dgm:pt>
    <dgm:pt modelId="{58CBE6C7-CD78-4B9A-AE7F-2DA059E90276}" type="sibTrans" cxnId="{37B4B9B8-A9CD-4874-BAB3-0800069560F8}">
      <dgm:prSet custT="1"/>
      <dgm:spPr/>
      <dgm:t>
        <a:bodyPr/>
        <a:lstStyle/>
        <a:p>
          <a:endParaRPr lang="fr-FR" sz="1400" b="0">
            <a:latin typeface="+mn-lt"/>
          </a:endParaRPr>
        </a:p>
      </dgm:t>
    </dgm:pt>
    <dgm:pt modelId="{94701D44-7938-45A6-B80F-8EB4F6B4F043}">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400" b="0" dirty="0">
              <a:latin typeface="+mn-lt"/>
            </a:rPr>
            <a:t>Identify the (best) candidate radionuclides</a:t>
          </a:r>
          <a:endParaRPr lang="fr-FR" sz="1400" b="0" dirty="0">
            <a:latin typeface="+mn-lt"/>
          </a:endParaRPr>
        </a:p>
      </dgm:t>
    </dgm:pt>
    <dgm:pt modelId="{E3C00A31-DD80-4271-A8B7-19F1E50B763F}" type="parTrans" cxnId="{80541360-3328-4A4C-A65F-7D31A77EB4FB}">
      <dgm:prSet/>
      <dgm:spPr/>
      <dgm:t>
        <a:bodyPr/>
        <a:lstStyle/>
        <a:p>
          <a:endParaRPr lang="fr-FR"/>
        </a:p>
      </dgm:t>
    </dgm:pt>
    <dgm:pt modelId="{94565FF6-FDB2-4B20-925A-094C1E8646A3}" type="sibTrans" cxnId="{80541360-3328-4A4C-A65F-7D31A77EB4FB}">
      <dgm:prSet custT="1"/>
      <dgm:spPr/>
      <dgm:t>
        <a:bodyPr/>
        <a:lstStyle/>
        <a:p>
          <a:endParaRPr lang="fr-FR" sz="1400" b="0">
            <a:latin typeface="+mn-lt"/>
          </a:endParaRPr>
        </a:p>
      </dgm:t>
    </dgm:pt>
    <dgm:pt modelId="{41958FAA-DBF2-4742-9AF7-B1110AD8B6F9}">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600" b="0" dirty="0">
              <a:latin typeface="+mn-lt"/>
            </a:rPr>
            <a:t>Determine </a:t>
          </a:r>
          <a:br>
            <a:rPr kumimoji="0" lang="en-US" altLang="en-US" sz="1600" b="0" dirty="0">
              <a:latin typeface="+mn-lt"/>
            </a:rPr>
          </a:br>
          <a:r>
            <a:rPr kumimoji="0" lang="en-US" altLang="en-US" sz="1600" b="0" dirty="0">
              <a:latin typeface="+mn-lt"/>
            </a:rPr>
            <a:t>the </a:t>
          </a:r>
          <a:r>
            <a:rPr kumimoji="0" lang="fr-FR" altLang="en-US" sz="1600" b="0" dirty="0">
              <a:latin typeface="+mn-lt"/>
            </a:rPr>
            <a:t>optimal</a:t>
          </a:r>
          <a:r>
            <a:rPr kumimoji="0" lang="en-US" altLang="en-US" sz="1600" b="0" dirty="0">
              <a:latin typeface="+mn-lt"/>
            </a:rPr>
            <a:t> production path</a:t>
          </a:r>
          <a:endParaRPr lang="fr-FR" sz="1600" b="0" dirty="0">
            <a:latin typeface="+mn-lt"/>
          </a:endParaRPr>
        </a:p>
      </dgm:t>
    </dgm:pt>
    <dgm:pt modelId="{7431EBD1-65CA-4935-9B9B-B3D0CA4E565B}" type="parTrans" cxnId="{7954B30A-25EB-4D70-BE64-608A26B6398A}">
      <dgm:prSet/>
      <dgm:spPr/>
      <dgm:t>
        <a:bodyPr/>
        <a:lstStyle/>
        <a:p>
          <a:endParaRPr lang="fr-FR"/>
        </a:p>
      </dgm:t>
    </dgm:pt>
    <dgm:pt modelId="{7540F2A8-1E3E-4B9A-943A-142A04033F71}" type="sibTrans" cxnId="{7954B30A-25EB-4D70-BE64-608A26B6398A}">
      <dgm:prSet custT="1"/>
      <dgm:spPr/>
      <dgm:t>
        <a:bodyPr/>
        <a:lstStyle/>
        <a:p>
          <a:endParaRPr lang="fr-FR" sz="1400" b="0">
            <a:latin typeface="+mn-lt"/>
          </a:endParaRPr>
        </a:p>
      </dgm:t>
    </dgm:pt>
    <dgm:pt modelId="{D3A998EB-CD6C-49FC-ADC7-EC82CC2B74B9}">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en-US" sz="1600" b="0" dirty="0" err="1">
              <a:latin typeface="+mn-lt"/>
            </a:rPr>
            <a:t>Targetry</a:t>
          </a:r>
          <a:endParaRPr lang="fr-FR" sz="1600" b="0" dirty="0">
            <a:latin typeface="+mn-lt"/>
          </a:endParaRPr>
        </a:p>
      </dgm:t>
    </dgm:pt>
    <dgm:pt modelId="{E917D1D5-E464-414D-887D-307F92EF6900}" type="parTrans" cxnId="{D257E7FE-33B6-4D6D-86E9-29972FD96864}">
      <dgm:prSet/>
      <dgm:spPr/>
      <dgm:t>
        <a:bodyPr/>
        <a:lstStyle/>
        <a:p>
          <a:endParaRPr lang="fr-FR"/>
        </a:p>
      </dgm:t>
    </dgm:pt>
    <dgm:pt modelId="{15B6812B-9697-4373-923C-E7AC4E7ABA27}" type="sibTrans" cxnId="{D257E7FE-33B6-4D6D-86E9-29972FD96864}">
      <dgm:prSet custT="1"/>
      <dgm:spPr/>
      <dgm:t>
        <a:bodyPr/>
        <a:lstStyle/>
        <a:p>
          <a:endParaRPr lang="fr-FR" sz="1400" b="0">
            <a:latin typeface="+mn-lt"/>
          </a:endParaRPr>
        </a:p>
      </dgm:t>
    </dgm:pt>
    <dgm:pt modelId="{CBF139CF-086F-409F-94D5-FDD46F7A14EE}">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altLang="en-US" sz="1200" b="0" dirty="0">
              <a:latin typeface="+mn-lt"/>
            </a:rPr>
            <a:t>Extraction </a:t>
          </a:r>
        </a:p>
        <a:p>
          <a:pPr marL="0" marR="0" lvl="0" indent="0" defTabSz="914400" eaLnBrk="1" fontAlgn="auto" latinLnBrk="0" hangingPunct="1">
            <a:lnSpc>
              <a:spcPct val="100000"/>
            </a:lnSpc>
            <a:spcBef>
              <a:spcPts val="0"/>
            </a:spcBef>
            <a:spcAft>
              <a:spcPts val="0"/>
            </a:spcAft>
            <a:buClrTx/>
            <a:buSzTx/>
            <a:buFontTx/>
            <a:buNone/>
            <a:tabLst/>
            <a:defRPr/>
          </a:pPr>
          <a:r>
            <a:rPr kumimoji="0" lang="fr-FR" altLang="en-US" sz="1200" b="0" dirty="0">
              <a:latin typeface="+mn-lt"/>
            </a:rPr>
            <a:t>&amp; </a:t>
          </a:r>
        </a:p>
        <a:p>
          <a:pPr marL="0" marR="0" lvl="0" indent="0" defTabSz="914400" eaLnBrk="1" fontAlgn="auto" latinLnBrk="0" hangingPunct="1">
            <a:lnSpc>
              <a:spcPct val="100000"/>
            </a:lnSpc>
            <a:spcBef>
              <a:spcPts val="0"/>
            </a:spcBef>
            <a:spcAft>
              <a:spcPts val="0"/>
            </a:spcAft>
            <a:buClrTx/>
            <a:buSzTx/>
            <a:buFontTx/>
            <a:buNone/>
            <a:tabLst/>
            <a:defRPr/>
          </a:pPr>
          <a:r>
            <a:rPr kumimoji="0" lang="fr-FR" altLang="en-US" sz="1200" b="0" dirty="0">
              <a:latin typeface="+mn-lt"/>
            </a:rPr>
            <a:t>Purification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en-US" sz="1200" b="0" dirty="0">
            <a:latin typeface="+mn-lt"/>
          </a:endParaRPr>
        </a:p>
        <a:p>
          <a:r>
            <a:rPr kumimoji="0" lang="fr-FR" altLang="en-US" sz="1200" b="0" dirty="0">
              <a:latin typeface="+mn-lt"/>
            </a:rPr>
            <a:t>Chemistry/</a:t>
          </a:r>
          <a:r>
            <a:rPr kumimoji="0" lang="fr-FR" altLang="en-US" sz="1200" b="0" dirty="0" err="1">
              <a:latin typeface="+mn-lt"/>
            </a:rPr>
            <a:t>Physics</a:t>
          </a:r>
          <a:endParaRPr lang="fr-FR" sz="1200" b="0" dirty="0">
            <a:latin typeface="+mn-lt"/>
          </a:endParaRPr>
        </a:p>
      </dgm:t>
    </dgm:pt>
    <dgm:pt modelId="{10173E97-7573-4CEF-833B-B79EF3E7D788}" type="parTrans" cxnId="{C29B1CCF-6395-4F2C-B737-291439AEC07C}">
      <dgm:prSet/>
      <dgm:spPr/>
      <dgm:t>
        <a:bodyPr/>
        <a:lstStyle/>
        <a:p>
          <a:endParaRPr lang="fr-FR"/>
        </a:p>
      </dgm:t>
    </dgm:pt>
    <dgm:pt modelId="{A0ADD366-7376-45B7-A9F5-59922B8F9454}" type="sibTrans" cxnId="{C29B1CCF-6395-4F2C-B737-291439AEC07C}">
      <dgm:prSet custT="1"/>
      <dgm:spPr/>
      <dgm:t>
        <a:bodyPr/>
        <a:lstStyle/>
        <a:p>
          <a:endParaRPr lang="fr-FR" sz="1400" b="0">
            <a:latin typeface="+mn-lt"/>
          </a:endParaRPr>
        </a:p>
      </dgm:t>
    </dgm:pt>
    <dgm:pt modelId="{1EBBE77C-D9F7-4551-9C6E-0497E90039FE}">
      <dgm:prSet phldrT="[Texte]"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fr-FR" sz="1600" b="0" dirty="0">
            <a:latin typeface="+mn-lt"/>
          </a:endParaRPr>
        </a:p>
      </dgm:t>
    </dgm:pt>
    <dgm:pt modelId="{C749EE9B-CB32-40C4-9808-E48F22274E5D}" type="sibTrans" cxnId="{442BD703-3904-4620-8AE9-AE89A5189763}">
      <dgm:prSet/>
      <dgm:spPr/>
      <dgm:t>
        <a:bodyPr/>
        <a:lstStyle/>
        <a:p>
          <a:endParaRPr lang="fr-FR"/>
        </a:p>
      </dgm:t>
    </dgm:pt>
    <dgm:pt modelId="{AA5ED512-194E-42F3-AAB6-610184900382}" type="parTrans" cxnId="{442BD703-3904-4620-8AE9-AE89A5189763}">
      <dgm:prSet/>
      <dgm:spPr/>
      <dgm:t>
        <a:bodyPr/>
        <a:lstStyle/>
        <a:p>
          <a:endParaRPr lang="fr-FR"/>
        </a:p>
      </dgm:t>
    </dgm:pt>
    <dgm:pt modelId="{0E00BF25-F9C6-48F3-A59C-190422C1D85E}" type="pres">
      <dgm:prSet presAssocID="{72C6B4FD-E3E6-49CF-A3DF-7FDC8FCA08E4}" presName="Name0" presStyleCnt="0">
        <dgm:presLayoutVars>
          <dgm:dir/>
          <dgm:resizeHandles val="exact"/>
        </dgm:presLayoutVars>
      </dgm:prSet>
      <dgm:spPr/>
    </dgm:pt>
    <dgm:pt modelId="{36F4D5AC-88FE-42AB-826F-FC3B47C27A23}" type="pres">
      <dgm:prSet presAssocID="{72C6B4FD-E3E6-49CF-A3DF-7FDC8FCA08E4}" presName="arrow" presStyleLbl="bgShp" presStyleIdx="0" presStyleCnt="1" custLinFactNeighborX="-98" custLinFactNeighborY="726"/>
      <dgm:spPr/>
    </dgm:pt>
    <dgm:pt modelId="{C83F39DF-1873-4610-9267-6985A0E2F76D}" type="pres">
      <dgm:prSet presAssocID="{72C6B4FD-E3E6-49CF-A3DF-7FDC8FCA08E4}" presName="points" presStyleCnt="0"/>
      <dgm:spPr/>
    </dgm:pt>
    <dgm:pt modelId="{D64FFF73-1A04-45F0-B5DE-318111B11BA4}" type="pres">
      <dgm:prSet presAssocID="{4ACB61CD-F6B5-4F45-8A6C-00A5F05008EE}" presName="compositeA" presStyleCnt="0"/>
      <dgm:spPr/>
    </dgm:pt>
    <dgm:pt modelId="{4AFCE8C1-8AB4-4210-B603-FD5E9B4190A7}" type="pres">
      <dgm:prSet presAssocID="{4ACB61CD-F6B5-4F45-8A6C-00A5F05008EE}" presName="textA" presStyleLbl="revTx" presStyleIdx="0" presStyleCnt="6" custScaleX="135067">
        <dgm:presLayoutVars>
          <dgm:bulletEnabled val="1"/>
        </dgm:presLayoutVars>
      </dgm:prSet>
      <dgm:spPr/>
    </dgm:pt>
    <dgm:pt modelId="{2E75C392-0340-420C-BCB9-F2408FABA372}" type="pres">
      <dgm:prSet presAssocID="{4ACB61CD-F6B5-4F45-8A6C-00A5F05008EE}" presName="circleA" presStyleLbl="node1" presStyleIdx="0" presStyleCnt="6"/>
      <dgm:spPr/>
    </dgm:pt>
    <dgm:pt modelId="{CC470BF7-A9E1-424A-BD5B-583D1A7166BC}" type="pres">
      <dgm:prSet presAssocID="{4ACB61CD-F6B5-4F45-8A6C-00A5F05008EE}" presName="spaceA" presStyleCnt="0"/>
      <dgm:spPr/>
    </dgm:pt>
    <dgm:pt modelId="{E48C281C-D278-4454-A1B1-E0DC5350E3AE}" type="pres">
      <dgm:prSet presAssocID="{58CBE6C7-CD78-4B9A-AE7F-2DA059E90276}" presName="space" presStyleCnt="0"/>
      <dgm:spPr/>
    </dgm:pt>
    <dgm:pt modelId="{2468AFF0-D388-4224-B0EE-ECDB26C46498}" type="pres">
      <dgm:prSet presAssocID="{94701D44-7938-45A6-B80F-8EB4F6B4F043}" presName="compositeB" presStyleCnt="0"/>
      <dgm:spPr/>
    </dgm:pt>
    <dgm:pt modelId="{DE9C5678-EE53-4B98-8FE2-67B4745896EF}" type="pres">
      <dgm:prSet presAssocID="{94701D44-7938-45A6-B80F-8EB4F6B4F043}" presName="textB" presStyleLbl="revTx" presStyleIdx="1" presStyleCnt="6" custScaleX="158511" custLinFactNeighborX="8224" custLinFactNeighborY="188">
        <dgm:presLayoutVars>
          <dgm:bulletEnabled val="1"/>
        </dgm:presLayoutVars>
      </dgm:prSet>
      <dgm:spPr/>
    </dgm:pt>
    <dgm:pt modelId="{23CDA29E-4A6F-4D4E-BE27-E13C69D1A1D2}" type="pres">
      <dgm:prSet presAssocID="{94701D44-7938-45A6-B80F-8EB4F6B4F043}" presName="circleB" presStyleLbl="node1" presStyleIdx="1" presStyleCnt="6"/>
      <dgm:spPr>
        <a:solidFill>
          <a:schemeClr val="bg1"/>
        </a:solidFill>
        <a:ln w="6350">
          <a:solidFill>
            <a:schemeClr val="tx1"/>
          </a:solidFill>
        </a:ln>
      </dgm:spPr>
    </dgm:pt>
    <dgm:pt modelId="{822FC2DB-64CA-4D3B-91A0-D0B9F7062CC5}" type="pres">
      <dgm:prSet presAssocID="{94701D44-7938-45A6-B80F-8EB4F6B4F043}" presName="spaceB" presStyleCnt="0"/>
      <dgm:spPr/>
    </dgm:pt>
    <dgm:pt modelId="{B22CD440-2235-4BAA-B885-7E8931FF0A50}" type="pres">
      <dgm:prSet presAssocID="{94565FF6-FDB2-4B20-925A-094C1E8646A3}" presName="space" presStyleCnt="0"/>
      <dgm:spPr/>
    </dgm:pt>
    <dgm:pt modelId="{559F072F-5965-4AF4-A166-F62623E9E16D}" type="pres">
      <dgm:prSet presAssocID="{41958FAA-DBF2-4742-9AF7-B1110AD8B6F9}" presName="compositeA" presStyleCnt="0"/>
      <dgm:spPr/>
    </dgm:pt>
    <dgm:pt modelId="{311634CD-4459-4611-9AE1-21BF4E7F12A2}" type="pres">
      <dgm:prSet presAssocID="{41958FAA-DBF2-4742-9AF7-B1110AD8B6F9}" presName="textA" presStyleLbl="revTx" presStyleIdx="2" presStyleCnt="6" custScaleX="174590">
        <dgm:presLayoutVars>
          <dgm:bulletEnabled val="1"/>
        </dgm:presLayoutVars>
      </dgm:prSet>
      <dgm:spPr/>
    </dgm:pt>
    <dgm:pt modelId="{856BD823-1920-4A1F-95B2-96F87E540CC6}" type="pres">
      <dgm:prSet presAssocID="{41958FAA-DBF2-4742-9AF7-B1110AD8B6F9}" presName="circleA" presStyleLbl="node1" presStyleIdx="2" presStyleCnt="6"/>
      <dgm:spPr/>
    </dgm:pt>
    <dgm:pt modelId="{C7178AD2-E189-469D-9718-5E6C6C0587AF}" type="pres">
      <dgm:prSet presAssocID="{41958FAA-DBF2-4742-9AF7-B1110AD8B6F9}" presName="spaceA" presStyleCnt="0"/>
      <dgm:spPr/>
    </dgm:pt>
    <dgm:pt modelId="{7BA8ED3D-5AC0-45B7-84F6-20A8928123AE}" type="pres">
      <dgm:prSet presAssocID="{7540F2A8-1E3E-4B9A-943A-142A04033F71}" presName="space" presStyleCnt="0"/>
      <dgm:spPr/>
    </dgm:pt>
    <dgm:pt modelId="{63A04C57-16C8-49DE-B609-B510A7E59BE2}" type="pres">
      <dgm:prSet presAssocID="{D3A998EB-CD6C-49FC-ADC7-EC82CC2B74B9}" presName="compositeB" presStyleCnt="0"/>
      <dgm:spPr/>
    </dgm:pt>
    <dgm:pt modelId="{00732F18-32B5-4F28-B4B0-AE09F399406B}" type="pres">
      <dgm:prSet presAssocID="{D3A998EB-CD6C-49FC-ADC7-EC82CC2B74B9}" presName="textB" presStyleLbl="revTx" presStyleIdx="3" presStyleCnt="6" custScaleX="113306">
        <dgm:presLayoutVars>
          <dgm:bulletEnabled val="1"/>
        </dgm:presLayoutVars>
      </dgm:prSet>
      <dgm:spPr/>
    </dgm:pt>
    <dgm:pt modelId="{3BCA6F79-A2DA-4399-AA79-014EA31B0E35}" type="pres">
      <dgm:prSet presAssocID="{D3A998EB-CD6C-49FC-ADC7-EC82CC2B74B9}" presName="circleB" presStyleLbl="node1" presStyleIdx="3" presStyleCnt="6"/>
      <dgm:spPr/>
    </dgm:pt>
    <dgm:pt modelId="{D080833B-A9A4-4FDA-B000-087A6C1D0E7D}" type="pres">
      <dgm:prSet presAssocID="{D3A998EB-CD6C-49FC-ADC7-EC82CC2B74B9}" presName="spaceB" presStyleCnt="0"/>
      <dgm:spPr/>
    </dgm:pt>
    <dgm:pt modelId="{3292A3D3-0E2A-4BD2-A008-356B83273C61}" type="pres">
      <dgm:prSet presAssocID="{15B6812B-9697-4373-923C-E7AC4E7ABA27}" presName="space" presStyleCnt="0"/>
      <dgm:spPr/>
    </dgm:pt>
    <dgm:pt modelId="{87F571CF-D3A9-4F85-BD8B-4BF0B20D70AB}" type="pres">
      <dgm:prSet presAssocID="{CBF139CF-086F-409F-94D5-FDD46F7A14EE}" presName="compositeA" presStyleCnt="0"/>
      <dgm:spPr/>
    </dgm:pt>
    <dgm:pt modelId="{00FD1115-FE6B-4F93-ACD8-26AEFC05E4DC}" type="pres">
      <dgm:prSet presAssocID="{CBF139CF-086F-409F-94D5-FDD46F7A14EE}" presName="textA" presStyleLbl="revTx" presStyleIdx="4" presStyleCnt="6" custScaleX="173627" custLinFactNeighborX="535" custLinFactNeighborY="561">
        <dgm:presLayoutVars>
          <dgm:bulletEnabled val="1"/>
        </dgm:presLayoutVars>
      </dgm:prSet>
      <dgm:spPr/>
    </dgm:pt>
    <dgm:pt modelId="{6E6083B6-0544-4C36-B2DA-86D8BAFA191B}" type="pres">
      <dgm:prSet presAssocID="{CBF139CF-086F-409F-94D5-FDD46F7A14EE}" presName="circleA" presStyleLbl="node1" presStyleIdx="4" presStyleCnt="6"/>
      <dgm:spPr/>
    </dgm:pt>
    <dgm:pt modelId="{15B7CBDC-694E-40BC-A9D5-B0AF907484C6}" type="pres">
      <dgm:prSet presAssocID="{CBF139CF-086F-409F-94D5-FDD46F7A14EE}" presName="spaceA" presStyleCnt="0"/>
      <dgm:spPr/>
    </dgm:pt>
    <dgm:pt modelId="{A3F09FAE-E51C-4B19-817A-ACD40CCBF6D9}" type="pres">
      <dgm:prSet presAssocID="{A0ADD366-7376-45B7-A9F5-59922B8F9454}" presName="space" presStyleCnt="0"/>
      <dgm:spPr/>
    </dgm:pt>
    <dgm:pt modelId="{B313068C-CF26-4D44-93CA-1BB83DFD6FE8}" type="pres">
      <dgm:prSet presAssocID="{1EBBE77C-D9F7-4551-9C6E-0497E90039FE}" presName="compositeB" presStyleCnt="0"/>
      <dgm:spPr/>
    </dgm:pt>
    <dgm:pt modelId="{E769FAC5-37C9-4C96-AFDF-CDD7790C92BB}" type="pres">
      <dgm:prSet presAssocID="{1EBBE77C-D9F7-4551-9C6E-0497E90039FE}" presName="textB" presStyleLbl="revTx" presStyleIdx="5" presStyleCnt="6" custScaleX="148662" custLinFactX="100000" custLinFactNeighborX="187333" custLinFactNeighborY="-5532">
        <dgm:presLayoutVars>
          <dgm:bulletEnabled val="1"/>
        </dgm:presLayoutVars>
      </dgm:prSet>
      <dgm:spPr/>
    </dgm:pt>
    <dgm:pt modelId="{45C97D35-C1D9-41CA-BEF2-DFD4B1788B5E}" type="pres">
      <dgm:prSet presAssocID="{1EBBE77C-D9F7-4551-9C6E-0497E90039FE}" presName="circleB" presStyleLbl="node1" presStyleIdx="5" presStyleCnt="6"/>
      <dgm:spPr/>
    </dgm:pt>
    <dgm:pt modelId="{6DDA7C6D-A837-442E-8892-63161623F46D}" type="pres">
      <dgm:prSet presAssocID="{1EBBE77C-D9F7-4551-9C6E-0497E90039FE}" presName="spaceB" presStyleCnt="0"/>
      <dgm:spPr/>
    </dgm:pt>
  </dgm:ptLst>
  <dgm:cxnLst>
    <dgm:cxn modelId="{442BD703-3904-4620-8AE9-AE89A5189763}" srcId="{72C6B4FD-E3E6-49CF-A3DF-7FDC8FCA08E4}" destId="{1EBBE77C-D9F7-4551-9C6E-0497E90039FE}" srcOrd="5" destOrd="0" parTransId="{AA5ED512-194E-42F3-AAB6-610184900382}" sibTransId="{C749EE9B-CB32-40C4-9808-E48F22274E5D}"/>
    <dgm:cxn modelId="{7954B30A-25EB-4D70-BE64-608A26B6398A}" srcId="{72C6B4FD-E3E6-49CF-A3DF-7FDC8FCA08E4}" destId="{41958FAA-DBF2-4742-9AF7-B1110AD8B6F9}" srcOrd="2" destOrd="0" parTransId="{7431EBD1-65CA-4935-9B9B-B3D0CA4E565B}" sibTransId="{7540F2A8-1E3E-4B9A-943A-142A04033F71}"/>
    <dgm:cxn modelId="{F95E601C-BD33-4432-9F8E-32350FAD209A}" type="presOf" srcId="{41958FAA-DBF2-4742-9AF7-B1110AD8B6F9}" destId="{311634CD-4459-4611-9AE1-21BF4E7F12A2}" srcOrd="0" destOrd="0" presId="urn:microsoft.com/office/officeart/2005/8/layout/hProcess11"/>
    <dgm:cxn modelId="{80541360-3328-4A4C-A65F-7D31A77EB4FB}" srcId="{72C6B4FD-E3E6-49CF-A3DF-7FDC8FCA08E4}" destId="{94701D44-7938-45A6-B80F-8EB4F6B4F043}" srcOrd="1" destOrd="0" parTransId="{E3C00A31-DD80-4271-A8B7-19F1E50B763F}" sibTransId="{94565FF6-FDB2-4B20-925A-094C1E8646A3}"/>
    <dgm:cxn modelId="{5D66E346-0674-466B-86E1-B629B3CA3A67}" type="presOf" srcId="{D3A998EB-CD6C-49FC-ADC7-EC82CC2B74B9}" destId="{00732F18-32B5-4F28-B4B0-AE09F399406B}" srcOrd="0" destOrd="0" presId="urn:microsoft.com/office/officeart/2005/8/layout/hProcess11"/>
    <dgm:cxn modelId="{425ECC87-3549-4623-A353-2AAE71144CB4}" type="presOf" srcId="{CBF139CF-086F-409F-94D5-FDD46F7A14EE}" destId="{00FD1115-FE6B-4F93-ACD8-26AEFC05E4DC}" srcOrd="0" destOrd="0" presId="urn:microsoft.com/office/officeart/2005/8/layout/hProcess11"/>
    <dgm:cxn modelId="{2DD7EBB1-2524-4B76-917F-E5EA9CBD1056}" type="presOf" srcId="{4ACB61CD-F6B5-4F45-8A6C-00A5F05008EE}" destId="{4AFCE8C1-8AB4-4210-B603-FD5E9B4190A7}" srcOrd="0" destOrd="0" presId="urn:microsoft.com/office/officeart/2005/8/layout/hProcess11"/>
    <dgm:cxn modelId="{37B4B9B8-A9CD-4874-BAB3-0800069560F8}" srcId="{72C6B4FD-E3E6-49CF-A3DF-7FDC8FCA08E4}" destId="{4ACB61CD-F6B5-4F45-8A6C-00A5F05008EE}" srcOrd="0" destOrd="0" parTransId="{F4FCF920-94EE-49E6-BF58-38F8486EA121}" sibTransId="{58CBE6C7-CD78-4B9A-AE7F-2DA059E90276}"/>
    <dgm:cxn modelId="{C8D1A0B9-4B8C-4460-920B-DBAE888430C3}" type="presOf" srcId="{94701D44-7938-45A6-B80F-8EB4F6B4F043}" destId="{DE9C5678-EE53-4B98-8FE2-67B4745896EF}" srcOrd="0" destOrd="0" presId="urn:microsoft.com/office/officeart/2005/8/layout/hProcess11"/>
    <dgm:cxn modelId="{C29B1CCF-6395-4F2C-B737-291439AEC07C}" srcId="{72C6B4FD-E3E6-49CF-A3DF-7FDC8FCA08E4}" destId="{CBF139CF-086F-409F-94D5-FDD46F7A14EE}" srcOrd="4" destOrd="0" parTransId="{10173E97-7573-4CEF-833B-B79EF3E7D788}" sibTransId="{A0ADD366-7376-45B7-A9F5-59922B8F9454}"/>
    <dgm:cxn modelId="{E31FA7D0-41A6-4DBD-9832-06640F0C5EDF}" type="presOf" srcId="{1EBBE77C-D9F7-4551-9C6E-0497E90039FE}" destId="{E769FAC5-37C9-4C96-AFDF-CDD7790C92BB}" srcOrd="0" destOrd="0" presId="urn:microsoft.com/office/officeart/2005/8/layout/hProcess11"/>
    <dgm:cxn modelId="{BCF687EA-3DE5-49B4-AE96-F2ABB7DBAF23}" type="presOf" srcId="{72C6B4FD-E3E6-49CF-A3DF-7FDC8FCA08E4}" destId="{0E00BF25-F9C6-48F3-A59C-190422C1D85E}" srcOrd="0" destOrd="0" presId="urn:microsoft.com/office/officeart/2005/8/layout/hProcess11"/>
    <dgm:cxn modelId="{D257E7FE-33B6-4D6D-86E9-29972FD96864}" srcId="{72C6B4FD-E3E6-49CF-A3DF-7FDC8FCA08E4}" destId="{D3A998EB-CD6C-49FC-ADC7-EC82CC2B74B9}" srcOrd="3" destOrd="0" parTransId="{E917D1D5-E464-414D-887D-307F92EF6900}" sibTransId="{15B6812B-9697-4373-923C-E7AC4E7ABA27}"/>
    <dgm:cxn modelId="{C1DF25C0-88FC-4BB2-9DF9-CEBD55C7A0CF}" type="presParOf" srcId="{0E00BF25-F9C6-48F3-A59C-190422C1D85E}" destId="{36F4D5AC-88FE-42AB-826F-FC3B47C27A23}" srcOrd="0" destOrd="0" presId="urn:microsoft.com/office/officeart/2005/8/layout/hProcess11"/>
    <dgm:cxn modelId="{CA73CB0F-E0C1-4D0D-A708-3BC65BEB3A4B}" type="presParOf" srcId="{0E00BF25-F9C6-48F3-A59C-190422C1D85E}" destId="{C83F39DF-1873-4610-9267-6985A0E2F76D}" srcOrd="1" destOrd="0" presId="urn:microsoft.com/office/officeart/2005/8/layout/hProcess11"/>
    <dgm:cxn modelId="{02F5C263-941B-4629-9E7F-9267FC884B0E}" type="presParOf" srcId="{C83F39DF-1873-4610-9267-6985A0E2F76D}" destId="{D64FFF73-1A04-45F0-B5DE-318111B11BA4}" srcOrd="0" destOrd="0" presId="urn:microsoft.com/office/officeart/2005/8/layout/hProcess11"/>
    <dgm:cxn modelId="{3501FE1B-DEAE-4E6C-964F-4D1E3C3287C6}" type="presParOf" srcId="{D64FFF73-1A04-45F0-B5DE-318111B11BA4}" destId="{4AFCE8C1-8AB4-4210-B603-FD5E9B4190A7}" srcOrd="0" destOrd="0" presId="urn:microsoft.com/office/officeart/2005/8/layout/hProcess11"/>
    <dgm:cxn modelId="{EF048D79-DC1A-492F-8280-92DDE15B223C}" type="presParOf" srcId="{D64FFF73-1A04-45F0-B5DE-318111B11BA4}" destId="{2E75C392-0340-420C-BCB9-F2408FABA372}" srcOrd="1" destOrd="0" presId="urn:microsoft.com/office/officeart/2005/8/layout/hProcess11"/>
    <dgm:cxn modelId="{F47B6E1D-BDDC-4751-BCE5-A49EE76555B7}" type="presParOf" srcId="{D64FFF73-1A04-45F0-B5DE-318111B11BA4}" destId="{CC470BF7-A9E1-424A-BD5B-583D1A7166BC}" srcOrd="2" destOrd="0" presId="urn:microsoft.com/office/officeart/2005/8/layout/hProcess11"/>
    <dgm:cxn modelId="{132E87FE-423E-479B-A162-0C77111F6916}" type="presParOf" srcId="{C83F39DF-1873-4610-9267-6985A0E2F76D}" destId="{E48C281C-D278-4454-A1B1-E0DC5350E3AE}" srcOrd="1" destOrd="0" presId="urn:microsoft.com/office/officeart/2005/8/layout/hProcess11"/>
    <dgm:cxn modelId="{F56D222E-C041-4E11-9A7C-E7E7F302BE15}" type="presParOf" srcId="{C83F39DF-1873-4610-9267-6985A0E2F76D}" destId="{2468AFF0-D388-4224-B0EE-ECDB26C46498}" srcOrd="2" destOrd="0" presId="urn:microsoft.com/office/officeart/2005/8/layout/hProcess11"/>
    <dgm:cxn modelId="{941282C1-81A2-4C73-A610-08B433DD2FC0}" type="presParOf" srcId="{2468AFF0-D388-4224-B0EE-ECDB26C46498}" destId="{DE9C5678-EE53-4B98-8FE2-67B4745896EF}" srcOrd="0" destOrd="0" presId="urn:microsoft.com/office/officeart/2005/8/layout/hProcess11"/>
    <dgm:cxn modelId="{BC2CDAED-7BB2-4E2A-999E-702FEEF5FA9B}" type="presParOf" srcId="{2468AFF0-D388-4224-B0EE-ECDB26C46498}" destId="{23CDA29E-4A6F-4D4E-BE27-E13C69D1A1D2}" srcOrd="1" destOrd="0" presId="urn:microsoft.com/office/officeart/2005/8/layout/hProcess11"/>
    <dgm:cxn modelId="{906B01B0-0480-4264-8000-04686A8BDA93}" type="presParOf" srcId="{2468AFF0-D388-4224-B0EE-ECDB26C46498}" destId="{822FC2DB-64CA-4D3B-91A0-D0B9F7062CC5}" srcOrd="2" destOrd="0" presId="urn:microsoft.com/office/officeart/2005/8/layout/hProcess11"/>
    <dgm:cxn modelId="{A9056F82-C683-4A09-B3A5-EEA5DEBD5067}" type="presParOf" srcId="{C83F39DF-1873-4610-9267-6985A0E2F76D}" destId="{B22CD440-2235-4BAA-B885-7E8931FF0A50}" srcOrd="3" destOrd="0" presId="urn:microsoft.com/office/officeart/2005/8/layout/hProcess11"/>
    <dgm:cxn modelId="{E3975B32-5AAC-471B-843F-02136DCEB612}" type="presParOf" srcId="{C83F39DF-1873-4610-9267-6985A0E2F76D}" destId="{559F072F-5965-4AF4-A166-F62623E9E16D}" srcOrd="4" destOrd="0" presId="urn:microsoft.com/office/officeart/2005/8/layout/hProcess11"/>
    <dgm:cxn modelId="{6EA1084D-E118-4FC8-991A-BF4523D03F29}" type="presParOf" srcId="{559F072F-5965-4AF4-A166-F62623E9E16D}" destId="{311634CD-4459-4611-9AE1-21BF4E7F12A2}" srcOrd="0" destOrd="0" presId="urn:microsoft.com/office/officeart/2005/8/layout/hProcess11"/>
    <dgm:cxn modelId="{C09F2546-9A89-4DD9-BB64-3605EF3FB239}" type="presParOf" srcId="{559F072F-5965-4AF4-A166-F62623E9E16D}" destId="{856BD823-1920-4A1F-95B2-96F87E540CC6}" srcOrd="1" destOrd="0" presId="urn:microsoft.com/office/officeart/2005/8/layout/hProcess11"/>
    <dgm:cxn modelId="{46BB7B72-CE75-4D76-8A7D-83BBD79E0D6A}" type="presParOf" srcId="{559F072F-5965-4AF4-A166-F62623E9E16D}" destId="{C7178AD2-E189-469D-9718-5E6C6C0587AF}" srcOrd="2" destOrd="0" presId="urn:microsoft.com/office/officeart/2005/8/layout/hProcess11"/>
    <dgm:cxn modelId="{1F38AD62-7DA0-4507-B3F7-9E02FA5179C9}" type="presParOf" srcId="{C83F39DF-1873-4610-9267-6985A0E2F76D}" destId="{7BA8ED3D-5AC0-45B7-84F6-20A8928123AE}" srcOrd="5" destOrd="0" presId="urn:microsoft.com/office/officeart/2005/8/layout/hProcess11"/>
    <dgm:cxn modelId="{8C61AFAE-1DF2-425C-8D5F-209E8EFE1349}" type="presParOf" srcId="{C83F39DF-1873-4610-9267-6985A0E2F76D}" destId="{63A04C57-16C8-49DE-B609-B510A7E59BE2}" srcOrd="6" destOrd="0" presId="urn:microsoft.com/office/officeart/2005/8/layout/hProcess11"/>
    <dgm:cxn modelId="{506DBB06-B694-4CD2-B56A-27CF6386BB1E}" type="presParOf" srcId="{63A04C57-16C8-49DE-B609-B510A7E59BE2}" destId="{00732F18-32B5-4F28-B4B0-AE09F399406B}" srcOrd="0" destOrd="0" presId="urn:microsoft.com/office/officeart/2005/8/layout/hProcess11"/>
    <dgm:cxn modelId="{47A0E203-A8AD-4F47-A519-51EB626B4CFE}" type="presParOf" srcId="{63A04C57-16C8-49DE-B609-B510A7E59BE2}" destId="{3BCA6F79-A2DA-4399-AA79-014EA31B0E35}" srcOrd="1" destOrd="0" presId="urn:microsoft.com/office/officeart/2005/8/layout/hProcess11"/>
    <dgm:cxn modelId="{01D90B0E-6C93-459D-90E9-D1CADE55DA08}" type="presParOf" srcId="{63A04C57-16C8-49DE-B609-B510A7E59BE2}" destId="{D080833B-A9A4-4FDA-B000-087A6C1D0E7D}" srcOrd="2" destOrd="0" presId="urn:microsoft.com/office/officeart/2005/8/layout/hProcess11"/>
    <dgm:cxn modelId="{D5115FDC-A1AE-4CD5-B8A3-D26607364236}" type="presParOf" srcId="{C83F39DF-1873-4610-9267-6985A0E2F76D}" destId="{3292A3D3-0E2A-4BD2-A008-356B83273C61}" srcOrd="7" destOrd="0" presId="urn:microsoft.com/office/officeart/2005/8/layout/hProcess11"/>
    <dgm:cxn modelId="{0FE84E3B-2044-4E74-902B-72456E023A6C}" type="presParOf" srcId="{C83F39DF-1873-4610-9267-6985A0E2F76D}" destId="{87F571CF-D3A9-4F85-BD8B-4BF0B20D70AB}" srcOrd="8" destOrd="0" presId="urn:microsoft.com/office/officeart/2005/8/layout/hProcess11"/>
    <dgm:cxn modelId="{03856CDA-C3D0-4F99-8C17-A4E8C0EB8E00}" type="presParOf" srcId="{87F571CF-D3A9-4F85-BD8B-4BF0B20D70AB}" destId="{00FD1115-FE6B-4F93-ACD8-26AEFC05E4DC}" srcOrd="0" destOrd="0" presId="urn:microsoft.com/office/officeart/2005/8/layout/hProcess11"/>
    <dgm:cxn modelId="{E4B5DD81-2255-4917-9256-868D63B52614}" type="presParOf" srcId="{87F571CF-D3A9-4F85-BD8B-4BF0B20D70AB}" destId="{6E6083B6-0544-4C36-B2DA-86D8BAFA191B}" srcOrd="1" destOrd="0" presId="urn:microsoft.com/office/officeart/2005/8/layout/hProcess11"/>
    <dgm:cxn modelId="{26792E11-B314-4D62-AABC-4984640F7F52}" type="presParOf" srcId="{87F571CF-D3A9-4F85-BD8B-4BF0B20D70AB}" destId="{15B7CBDC-694E-40BC-A9D5-B0AF907484C6}" srcOrd="2" destOrd="0" presId="urn:microsoft.com/office/officeart/2005/8/layout/hProcess11"/>
    <dgm:cxn modelId="{B8D8337A-BDB4-4FAE-B628-A165BA06EBC6}" type="presParOf" srcId="{C83F39DF-1873-4610-9267-6985A0E2F76D}" destId="{A3F09FAE-E51C-4B19-817A-ACD40CCBF6D9}" srcOrd="9" destOrd="0" presId="urn:microsoft.com/office/officeart/2005/8/layout/hProcess11"/>
    <dgm:cxn modelId="{264088D7-D7BC-486A-84FB-EFE9BEB00D17}" type="presParOf" srcId="{C83F39DF-1873-4610-9267-6985A0E2F76D}" destId="{B313068C-CF26-4D44-93CA-1BB83DFD6FE8}" srcOrd="10" destOrd="0" presId="urn:microsoft.com/office/officeart/2005/8/layout/hProcess11"/>
    <dgm:cxn modelId="{0C742793-FA88-44A7-9478-6ACFE43A631D}" type="presParOf" srcId="{B313068C-CF26-4D44-93CA-1BB83DFD6FE8}" destId="{E769FAC5-37C9-4C96-AFDF-CDD7790C92BB}" srcOrd="0" destOrd="0" presId="urn:microsoft.com/office/officeart/2005/8/layout/hProcess11"/>
    <dgm:cxn modelId="{614F815D-94D7-4A0C-9871-7C72C3E17781}" type="presParOf" srcId="{B313068C-CF26-4D44-93CA-1BB83DFD6FE8}" destId="{45C97D35-C1D9-41CA-BEF2-DFD4B1788B5E}" srcOrd="1" destOrd="0" presId="urn:microsoft.com/office/officeart/2005/8/layout/hProcess11"/>
    <dgm:cxn modelId="{EDF24611-BF45-4EF8-8496-C9EBB46B57DF}" type="presParOf" srcId="{B313068C-CF26-4D44-93CA-1BB83DFD6FE8}" destId="{6DDA7C6D-A837-442E-8892-63161623F46D}" srcOrd="2" destOrd="0" presId="urn:microsoft.com/office/officeart/2005/8/layout/hProcess1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DE305-397C-487D-8C97-EC4F836FE3D7}">
      <dsp:nvSpPr>
        <dsp:cNvPr id="0" name=""/>
        <dsp:cNvSpPr/>
      </dsp:nvSpPr>
      <dsp:spPr>
        <a:xfrm>
          <a:off x="2576285" y="1489"/>
          <a:ext cx="1545280" cy="1004432"/>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WP1</a:t>
          </a:r>
        </a:p>
        <a:p>
          <a:pPr marL="0" lvl="0" indent="0" algn="ctr" defTabSz="711200">
            <a:lnSpc>
              <a:spcPct val="90000"/>
            </a:lnSpc>
            <a:spcBef>
              <a:spcPct val="0"/>
            </a:spcBef>
            <a:spcAft>
              <a:spcPct val="35000"/>
            </a:spcAft>
            <a:buNone/>
          </a:pPr>
          <a:r>
            <a:rPr lang="fr-FR" sz="1600" kern="1200" dirty="0" err="1"/>
            <a:t>Physics</a:t>
          </a:r>
          <a:endParaRPr lang="fr-FR" sz="1600" kern="1200" dirty="0"/>
        </a:p>
      </dsp:txBody>
      <dsp:txXfrm>
        <a:off x="2625317" y="50521"/>
        <a:ext cx="1447216" cy="906368"/>
      </dsp:txXfrm>
    </dsp:sp>
    <dsp:sp modelId="{2C6AEE80-FABA-4912-8549-ED5E3AA7202D}">
      <dsp:nvSpPr>
        <dsp:cNvPr id="0" name=""/>
        <dsp:cNvSpPr/>
      </dsp:nvSpPr>
      <dsp:spPr>
        <a:xfrm>
          <a:off x="1690240" y="503705"/>
          <a:ext cx="3317369" cy="3317369"/>
        </a:xfrm>
        <a:custGeom>
          <a:avLst/>
          <a:gdLst/>
          <a:ahLst/>
          <a:cxnLst/>
          <a:rect l="0" t="0" r="0" b="0"/>
          <a:pathLst>
            <a:path>
              <a:moveTo>
                <a:pt x="2442444" y="196851"/>
              </a:moveTo>
              <a:arcTo wR="1658684" hR="1658684" stAng="17891875" swAng="262455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B131ED-4D17-4B96-99A9-22157EF796A2}">
      <dsp:nvSpPr>
        <dsp:cNvPr id="0" name=""/>
        <dsp:cNvSpPr/>
      </dsp:nvSpPr>
      <dsp:spPr>
        <a:xfrm>
          <a:off x="4234970" y="1660174"/>
          <a:ext cx="1545280" cy="1004432"/>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WP2</a:t>
          </a:r>
        </a:p>
        <a:p>
          <a:pPr marL="0" lvl="0" indent="0" algn="ctr" defTabSz="711200">
            <a:lnSpc>
              <a:spcPct val="90000"/>
            </a:lnSpc>
            <a:spcBef>
              <a:spcPct val="0"/>
            </a:spcBef>
            <a:spcAft>
              <a:spcPct val="35000"/>
            </a:spcAft>
            <a:buNone/>
          </a:pPr>
          <a:r>
            <a:rPr lang="fr-FR" sz="1600" kern="1200" dirty="0"/>
            <a:t>Chemistry</a:t>
          </a:r>
        </a:p>
      </dsp:txBody>
      <dsp:txXfrm>
        <a:off x="4284002" y="1709206"/>
        <a:ext cx="1447216" cy="906368"/>
      </dsp:txXfrm>
    </dsp:sp>
    <dsp:sp modelId="{D2B5BAD3-1110-4699-B6F6-6C6931BCE6D6}">
      <dsp:nvSpPr>
        <dsp:cNvPr id="0" name=""/>
        <dsp:cNvSpPr/>
      </dsp:nvSpPr>
      <dsp:spPr>
        <a:xfrm>
          <a:off x="1690240" y="503705"/>
          <a:ext cx="3317369" cy="3317369"/>
        </a:xfrm>
        <a:custGeom>
          <a:avLst/>
          <a:gdLst/>
          <a:ahLst/>
          <a:cxnLst/>
          <a:rect l="0" t="0" r="0" b="0"/>
          <a:pathLst>
            <a:path>
              <a:moveTo>
                <a:pt x="3235654" y="2172886"/>
              </a:moveTo>
              <a:arcTo wR="1658684" hR="1658684" stAng="1083575" swAng="262455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8BEF65-AC8A-41D6-B481-1B961550D3FE}">
      <dsp:nvSpPr>
        <dsp:cNvPr id="0" name=""/>
        <dsp:cNvSpPr/>
      </dsp:nvSpPr>
      <dsp:spPr>
        <a:xfrm>
          <a:off x="2576285" y="3318859"/>
          <a:ext cx="1545280" cy="1004432"/>
        </a:xfrm>
        <a:prstGeom prst="roundRect">
          <a:avLst/>
        </a:prstGeom>
        <a:solidFill>
          <a:srgbClr val="92D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WP3</a:t>
          </a:r>
        </a:p>
        <a:p>
          <a:pPr marL="0" lvl="0" indent="0" algn="ctr" defTabSz="711200">
            <a:lnSpc>
              <a:spcPct val="90000"/>
            </a:lnSpc>
            <a:spcBef>
              <a:spcPct val="0"/>
            </a:spcBef>
            <a:spcAft>
              <a:spcPct val="35000"/>
            </a:spcAft>
            <a:buNone/>
          </a:pPr>
          <a:r>
            <a:rPr lang="fr-FR" sz="1600" kern="1200" dirty="0" err="1"/>
            <a:t>Biology</a:t>
          </a:r>
          <a:endParaRPr lang="fr-FR" sz="1600" kern="1200" dirty="0"/>
        </a:p>
      </dsp:txBody>
      <dsp:txXfrm>
        <a:off x="2625317" y="3367891"/>
        <a:ext cx="1447216" cy="906368"/>
      </dsp:txXfrm>
    </dsp:sp>
    <dsp:sp modelId="{2C3D000D-191A-4896-95D1-C618E9A8609B}">
      <dsp:nvSpPr>
        <dsp:cNvPr id="0" name=""/>
        <dsp:cNvSpPr/>
      </dsp:nvSpPr>
      <dsp:spPr>
        <a:xfrm>
          <a:off x="1690240" y="503705"/>
          <a:ext cx="3317369" cy="3317369"/>
        </a:xfrm>
        <a:custGeom>
          <a:avLst/>
          <a:gdLst/>
          <a:ahLst/>
          <a:cxnLst/>
          <a:rect l="0" t="0" r="0" b="0"/>
          <a:pathLst>
            <a:path>
              <a:moveTo>
                <a:pt x="874925" y="3120518"/>
              </a:moveTo>
              <a:arcTo wR="1658684" hR="1658684" stAng="7091875" swAng="262455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23C56CC-4094-4A1A-9557-3CC05EEB95AC}">
      <dsp:nvSpPr>
        <dsp:cNvPr id="0" name=""/>
        <dsp:cNvSpPr/>
      </dsp:nvSpPr>
      <dsp:spPr>
        <a:xfrm>
          <a:off x="917600" y="1660174"/>
          <a:ext cx="1545280" cy="1004432"/>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WP4</a:t>
          </a:r>
        </a:p>
        <a:p>
          <a:pPr marL="0" lvl="0" indent="0" algn="ctr" defTabSz="711200">
            <a:lnSpc>
              <a:spcPct val="90000"/>
            </a:lnSpc>
            <a:spcBef>
              <a:spcPct val="0"/>
            </a:spcBef>
            <a:spcAft>
              <a:spcPct val="35000"/>
            </a:spcAft>
            <a:buNone/>
          </a:pPr>
          <a:r>
            <a:rPr lang="fr-FR" sz="1600" kern="1200" dirty="0"/>
            <a:t>Digital </a:t>
          </a:r>
          <a:r>
            <a:rPr lang="fr-FR" sz="1600" kern="1200" dirty="0" err="1"/>
            <a:t>twins</a:t>
          </a:r>
          <a:endParaRPr lang="fr-FR" sz="1600" kern="1200" dirty="0"/>
        </a:p>
      </dsp:txBody>
      <dsp:txXfrm>
        <a:off x="966632" y="1709206"/>
        <a:ext cx="1447216" cy="906368"/>
      </dsp:txXfrm>
    </dsp:sp>
    <dsp:sp modelId="{8F3110DE-A24B-470E-AB20-3CB5457F0F8D}">
      <dsp:nvSpPr>
        <dsp:cNvPr id="0" name=""/>
        <dsp:cNvSpPr/>
      </dsp:nvSpPr>
      <dsp:spPr>
        <a:xfrm>
          <a:off x="1690240" y="503705"/>
          <a:ext cx="3317369" cy="3317369"/>
        </a:xfrm>
        <a:custGeom>
          <a:avLst/>
          <a:gdLst/>
          <a:ahLst/>
          <a:cxnLst/>
          <a:rect l="0" t="0" r="0" b="0"/>
          <a:pathLst>
            <a:path>
              <a:moveTo>
                <a:pt x="81715" y="1144483"/>
              </a:moveTo>
              <a:arcTo wR="1658684" hR="1658684" stAng="11883575" swAng="262455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F4D5AC-88FE-42AB-826F-FC3B47C27A23}">
      <dsp:nvSpPr>
        <dsp:cNvPr id="0" name=""/>
        <dsp:cNvSpPr/>
      </dsp:nvSpPr>
      <dsp:spPr>
        <a:xfrm>
          <a:off x="0" y="881902"/>
          <a:ext cx="9111147" cy="1164596"/>
        </a:xfrm>
        <a:prstGeom prst="notchedRightArrow">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FCE8C1-8AB4-4210-B603-FD5E9B4190A7}">
      <dsp:nvSpPr>
        <dsp:cNvPr id="0" name=""/>
        <dsp:cNvSpPr/>
      </dsp:nvSpPr>
      <dsp:spPr>
        <a:xfrm>
          <a:off x="155" y="0"/>
          <a:ext cx="1192459" cy="11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n-US" sz="1600" b="0" kern="1200" dirty="0">
              <a:latin typeface="+mn-lt"/>
            </a:rPr>
            <a:t>Identify clinical need</a:t>
          </a:r>
          <a:endParaRPr lang="fr-FR" sz="1600" b="0" kern="1200" noProof="0" dirty="0">
            <a:latin typeface="+mn-lt"/>
          </a:endParaRPr>
        </a:p>
      </dsp:txBody>
      <dsp:txXfrm>
        <a:off x="155" y="0"/>
        <a:ext cx="1192459" cy="1164596"/>
      </dsp:txXfrm>
    </dsp:sp>
    <dsp:sp modelId="{2E75C392-0340-420C-BCB9-F2408FABA372}">
      <dsp:nvSpPr>
        <dsp:cNvPr id="0" name=""/>
        <dsp:cNvSpPr/>
      </dsp:nvSpPr>
      <dsp:spPr>
        <a:xfrm>
          <a:off x="450810" y="1310171"/>
          <a:ext cx="291149" cy="291149"/>
        </a:xfrm>
        <a:prstGeom prst="ellipse">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E9C5678-EE53-4B98-8FE2-67B4745896EF}">
      <dsp:nvSpPr>
        <dsp:cNvPr id="0" name=""/>
        <dsp:cNvSpPr/>
      </dsp:nvSpPr>
      <dsp:spPr>
        <a:xfrm>
          <a:off x="1309364" y="1746895"/>
          <a:ext cx="1399437" cy="11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400" b="0" kern="1200" dirty="0">
              <a:latin typeface="+mn-lt"/>
            </a:rPr>
            <a:t>Identify the (best) candidate radionuclides</a:t>
          </a:r>
          <a:endParaRPr lang="fr-FR" sz="1400" b="0" kern="1200" dirty="0">
            <a:latin typeface="+mn-lt"/>
          </a:endParaRPr>
        </a:p>
      </dsp:txBody>
      <dsp:txXfrm>
        <a:off x="1309364" y="1746895"/>
        <a:ext cx="1399437" cy="1164596"/>
      </dsp:txXfrm>
    </dsp:sp>
    <dsp:sp modelId="{23CDA29E-4A6F-4D4E-BE27-E13C69D1A1D2}">
      <dsp:nvSpPr>
        <dsp:cNvPr id="0" name=""/>
        <dsp:cNvSpPr/>
      </dsp:nvSpPr>
      <dsp:spPr>
        <a:xfrm>
          <a:off x="1790901" y="1310171"/>
          <a:ext cx="291149" cy="291149"/>
        </a:xfrm>
        <a:prstGeom prst="ellipse">
          <a:avLst/>
        </a:prstGeom>
        <a:solidFill>
          <a:schemeClr val="bg1"/>
        </a:solidFill>
        <a:ln w="6350" cap="flat" cmpd="sng" algn="ctr">
          <a:solidFill>
            <a:schemeClr val="tx1"/>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11634CD-4459-4611-9AE1-21BF4E7F12A2}">
      <dsp:nvSpPr>
        <dsp:cNvPr id="0" name=""/>
        <dsp:cNvSpPr/>
      </dsp:nvSpPr>
      <dsp:spPr>
        <a:xfrm>
          <a:off x="2680338" y="0"/>
          <a:ext cx="1541393" cy="11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600" b="0" kern="1200" dirty="0">
              <a:latin typeface="+mn-lt"/>
            </a:rPr>
            <a:t>Determine </a:t>
          </a:r>
          <a:br>
            <a:rPr kumimoji="0" lang="en-US" altLang="en-US" sz="1600" b="0" kern="1200" dirty="0">
              <a:latin typeface="+mn-lt"/>
            </a:rPr>
          </a:br>
          <a:r>
            <a:rPr kumimoji="0" lang="en-US" altLang="en-US" sz="1600" b="0" kern="1200" dirty="0">
              <a:latin typeface="+mn-lt"/>
            </a:rPr>
            <a:t>the </a:t>
          </a:r>
          <a:r>
            <a:rPr kumimoji="0" lang="fr-FR" altLang="en-US" sz="1600" b="0" kern="1200" dirty="0">
              <a:latin typeface="+mn-lt"/>
            </a:rPr>
            <a:t>optimal</a:t>
          </a:r>
          <a:r>
            <a:rPr kumimoji="0" lang="en-US" altLang="en-US" sz="1600" b="0" kern="1200" dirty="0">
              <a:latin typeface="+mn-lt"/>
            </a:rPr>
            <a:t> production path</a:t>
          </a:r>
          <a:endParaRPr lang="fr-FR" sz="1600" b="0" kern="1200" dirty="0">
            <a:latin typeface="+mn-lt"/>
          </a:endParaRPr>
        </a:p>
      </dsp:txBody>
      <dsp:txXfrm>
        <a:off x="2680338" y="0"/>
        <a:ext cx="1541393" cy="1164596"/>
      </dsp:txXfrm>
    </dsp:sp>
    <dsp:sp modelId="{856BD823-1920-4A1F-95B2-96F87E540CC6}">
      <dsp:nvSpPr>
        <dsp:cNvPr id="0" name=""/>
        <dsp:cNvSpPr/>
      </dsp:nvSpPr>
      <dsp:spPr>
        <a:xfrm>
          <a:off x="3305460" y="1310171"/>
          <a:ext cx="291149" cy="291149"/>
        </a:xfrm>
        <a:prstGeom prst="ellipse">
          <a:avLst/>
        </a:prstGeom>
        <a:solidFill>
          <a:schemeClr val="accent5">
            <a:shade val="50000"/>
            <a:hueOff val="139153"/>
            <a:satOff val="-24245"/>
            <a:lumOff val="32157"/>
            <a:alphaOff val="0"/>
          </a:schemeClr>
        </a:solidFill>
        <a:ln w="25400" cap="flat" cmpd="sng" algn="ctr">
          <a:solidFill>
            <a:schemeClr val="lt1">
              <a:hueOff val="0"/>
              <a:satOff val="0"/>
              <a:lumOff val="0"/>
              <a:alphaOff val="0"/>
            </a:scheme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0732F18-32B5-4F28-B4B0-AE09F399406B}">
      <dsp:nvSpPr>
        <dsp:cNvPr id="0" name=""/>
        <dsp:cNvSpPr/>
      </dsp:nvSpPr>
      <dsp:spPr>
        <a:xfrm>
          <a:off x="4265875" y="1746895"/>
          <a:ext cx="1000338" cy="11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fr-FR" altLang="en-US" sz="1600" b="0" kern="1200" dirty="0" err="1">
              <a:latin typeface="+mn-lt"/>
            </a:rPr>
            <a:t>Targetry</a:t>
          </a:r>
          <a:endParaRPr lang="fr-FR" sz="1600" b="0" kern="1200" dirty="0">
            <a:latin typeface="+mn-lt"/>
          </a:endParaRPr>
        </a:p>
      </dsp:txBody>
      <dsp:txXfrm>
        <a:off x="4265875" y="1746895"/>
        <a:ext cx="1000338" cy="1164596"/>
      </dsp:txXfrm>
    </dsp:sp>
    <dsp:sp modelId="{3BCA6F79-A2DA-4399-AA79-014EA31B0E35}">
      <dsp:nvSpPr>
        <dsp:cNvPr id="0" name=""/>
        <dsp:cNvSpPr/>
      </dsp:nvSpPr>
      <dsp:spPr>
        <a:xfrm>
          <a:off x="4620470" y="1310171"/>
          <a:ext cx="291149" cy="291149"/>
        </a:xfrm>
        <a:prstGeom prst="ellipse">
          <a:avLst/>
        </a:prstGeom>
        <a:solidFill>
          <a:schemeClr val="accent5">
            <a:shade val="50000"/>
            <a:hueOff val="208729"/>
            <a:satOff val="-36367"/>
            <a:lumOff val="48236"/>
            <a:alphaOff val="0"/>
          </a:schemeClr>
        </a:solidFill>
        <a:ln w="25400" cap="flat" cmpd="sng" algn="ctr">
          <a:solidFill>
            <a:schemeClr val="lt1">
              <a:hueOff val="0"/>
              <a:satOff val="0"/>
              <a:lumOff val="0"/>
              <a:alphaOff val="0"/>
            </a:scheme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0FD1115-FE6B-4F93-ACD8-26AEFC05E4DC}">
      <dsp:nvSpPr>
        <dsp:cNvPr id="0" name=""/>
        <dsp:cNvSpPr/>
      </dsp:nvSpPr>
      <dsp:spPr>
        <a:xfrm>
          <a:off x="5315080" y="6533"/>
          <a:ext cx="1532891" cy="11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fr-FR" altLang="en-US" sz="1200" b="0" kern="1200" dirty="0">
              <a:latin typeface="+mn-lt"/>
            </a:rPr>
            <a:t>Extraction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fr-FR" altLang="en-US" sz="1200" b="0" kern="1200" dirty="0">
              <a:latin typeface="+mn-lt"/>
            </a:rPr>
            <a:t>&amp; </a:t>
          </a:r>
        </a:p>
        <a:p>
          <a:pPr marL="0" marR="0" lvl="0" indent="0" algn="ctr" defTabSz="914400" eaLnBrk="1" fontAlgn="auto" latinLnBrk="0" hangingPunct="1">
            <a:lnSpc>
              <a:spcPct val="100000"/>
            </a:lnSpc>
            <a:spcBef>
              <a:spcPct val="0"/>
            </a:spcBef>
            <a:spcAft>
              <a:spcPts val="0"/>
            </a:spcAft>
            <a:buClrTx/>
            <a:buSzTx/>
            <a:buFontTx/>
            <a:buNone/>
            <a:tabLst/>
            <a:defRPr/>
          </a:pPr>
          <a:r>
            <a:rPr kumimoji="0" lang="fr-FR" altLang="en-US" sz="1200" b="0" kern="1200" dirty="0">
              <a:latin typeface="+mn-lt"/>
            </a:rPr>
            <a:t>Purification</a:t>
          </a: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fr-FR" altLang="en-US" sz="1200" b="0" kern="1200" dirty="0">
            <a:latin typeface="+mn-lt"/>
          </a:endParaRPr>
        </a:p>
        <a:p>
          <a:pPr algn="ctr">
            <a:spcBef>
              <a:spcPct val="0"/>
            </a:spcBef>
            <a:buNone/>
          </a:pPr>
          <a:r>
            <a:rPr kumimoji="0" lang="fr-FR" altLang="en-US" sz="1200" b="0" kern="1200" dirty="0">
              <a:latin typeface="+mn-lt"/>
            </a:rPr>
            <a:t>Chemistry/</a:t>
          </a:r>
          <a:r>
            <a:rPr kumimoji="0" lang="fr-FR" altLang="en-US" sz="1200" b="0" kern="1200" dirty="0" err="1">
              <a:latin typeface="+mn-lt"/>
            </a:rPr>
            <a:t>Physics</a:t>
          </a:r>
          <a:endParaRPr lang="fr-FR" sz="1200" b="0" kern="1200" dirty="0">
            <a:latin typeface="+mn-lt"/>
          </a:endParaRPr>
        </a:p>
      </dsp:txBody>
      <dsp:txXfrm>
        <a:off x="5315080" y="6533"/>
        <a:ext cx="1532891" cy="1164596"/>
      </dsp:txXfrm>
    </dsp:sp>
    <dsp:sp modelId="{6E6083B6-0544-4C36-B2DA-86D8BAFA191B}">
      <dsp:nvSpPr>
        <dsp:cNvPr id="0" name=""/>
        <dsp:cNvSpPr/>
      </dsp:nvSpPr>
      <dsp:spPr>
        <a:xfrm>
          <a:off x="5931228" y="1310171"/>
          <a:ext cx="291149" cy="291149"/>
        </a:xfrm>
        <a:prstGeom prst="ellipse">
          <a:avLst/>
        </a:prstGeom>
        <a:solidFill>
          <a:schemeClr val="accent5">
            <a:shade val="50000"/>
            <a:hueOff val="139153"/>
            <a:satOff val="-24245"/>
            <a:lumOff val="32157"/>
            <a:alphaOff val="0"/>
          </a:schemeClr>
        </a:solidFill>
        <a:ln w="25400" cap="flat" cmpd="sng" algn="ctr">
          <a:solidFill>
            <a:schemeClr val="lt1">
              <a:hueOff val="0"/>
              <a:satOff val="0"/>
              <a:lumOff val="0"/>
              <a:alphaOff val="0"/>
            </a:scheme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769FAC5-37C9-4C96-AFDF-CDD7790C92BB}">
      <dsp:nvSpPr>
        <dsp:cNvPr id="0" name=""/>
        <dsp:cNvSpPr/>
      </dsp:nvSpPr>
      <dsp:spPr>
        <a:xfrm>
          <a:off x="7798662" y="1682469"/>
          <a:ext cx="1312484" cy="1164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fr-FR" sz="1600" b="0" kern="1200" dirty="0">
            <a:latin typeface="+mn-lt"/>
          </a:endParaRPr>
        </a:p>
      </dsp:txBody>
      <dsp:txXfrm>
        <a:off x="7798662" y="1682469"/>
        <a:ext cx="1312484" cy="1164596"/>
      </dsp:txXfrm>
    </dsp:sp>
    <dsp:sp modelId="{45C97D35-C1D9-41CA-BEF2-DFD4B1788B5E}">
      <dsp:nvSpPr>
        <dsp:cNvPr id="0" name=""/>
        <dsp:cNvSpPr/>
      </dsp:nvSpPr>
      <dsp:spPr>
        <a:xfrm>
          <a:off x="7398060" y="1310171"/>
          <a:ext cx="291149" cy="291149"/>
        </a:xfrm>
        <a:prstGeom prst="ellipse">
          <a:avLst/>
        </a:prstGeom>
        <a:solidFill>
          <a:schemeClr val="accent5">
            <a:shade val="50000"/>
            <a:hueOff val="69576"/>
            <a:satOff val="-12122"/>
            <a:lumOff val="16079"/>
            <a:alphaOff val="0"/>
          </a:schemeClr>
        </a:solidFill>
        <a:ln w="25400" cap="flat" cmpd="sng" algn="ctr">
          <a:solidFill>
            <a:schemeClr val="lt1">
              <a:hueOff val="0"/>
              <a:satOff val="0"/>
              <a:lumOff val="0"/>
              <a:alphaOff val="0"/>
            </a:scheme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7988"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4450" y="0"/>
            <a:ext cx="2947988" cy="496888"/>
          </a:xfrm>
          <a:prstGeom prst="rect">
            <a:avLst/>
          </a:prstGeom>
        </p:spPr>
        <p:txBody>
          <a:bodyPr vert="horz" lIns="91440" tIns="45720" rIns="91440" bIns="45720" rtlCol="0"/>
          <a:lstStyle>
            <a:lvl1pPr algn="r">
              <a:defRPr sz="1200"/>
            </a:lvl1pPr>
          </a:lstStyle>
          <a:p>
            <a:fld id="{F7DF6505-1373-A444-80D6-0CE36AACAB5E}" type="datetimeFigureOut">
              <a:rPr lang="fr-FR" smtClean="0"/>
              <a:t>08/07/2025</a:t>
            </a:fld>
            <a:endParaRPr lang="fr-FR"/>
          </a:p>
        </p:txBody>
      </p:sp>
      <p:sp>
        <p:nvSpPr>
          <p:cNvPr id="4" name="Espace réservé du pied de page 3"/>
          <p:cNvSpPr>
            <a:spLocks noGrp="1"/>
          </p:cNvSpPr>
          <p:nvPr>
            <p:ph type="ftr" sz="quarter" idx="2"/>
          </p:nvPr>
        </p:nvSpPr>
        <p:spPr>
          <a:xfrm>
            <a:off x="0" y="9440863"/>
            <a:ext cx="2947988"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4450" y="9440863"/>
            <a:ext cx="2947988" cy="496887"/>
          </a:xfrm>
          <a:prstGeom prst="rect">
            <a:avLst/>
          </a:prstGeom>
        </p:spPr>
        <p:txBody>
          <a:bodyPr vert="horz" lIns="91440" tIns="45720" rIns="91440" bIns="45720" rtlCol="0" anchor="b"/>
          <a:lstStyle>
            <a:lvl1pPr algn="r">
              <a:defRPr sz="1200"/>
            </a:lvl1pPr>
          </a:lstStyle>
          <a:p>
            <a:fld id="{70711C57-923C-C34D-83E3-C9CA577F42D3}" type="slidenum">
              <a:rPr lang="fr-FR" smtClean="0"/>
              <a:t>‹N°›</a:t>
            </a:fld>
            <a:endParaRPr lang="fr-FR"/>
          </a:p>
        </p:txBody>
      </p:sp>
    </p:spTree>
    <p:extLst>
      <p:ext uri="{BB962C8B-B14F-4D97-AF65-F5344CB8AC3E}">
        <p14:creationId xmlns:p14="http://schemas.microsoft.com/office/powerpoint/2010/main" val="7328294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sldNum" idx="12"/>
          </p:nvPr>
        </p:nvSpPr>
        <p:spPr>
          <a:xfrm>
            <a:off x="3854450" y="9440862"/>
            <a:ext cx="2935287" cy="482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None/>
            </a:pPr>
            <a:fld id="{00000000-1234-1234-1234-123412341234}" type="slidenum">
              <a:rPr lang="en-US" sz="1800" b="0" i="0" u="none" strike="noStrike" cap="none">
                <a:solidFill>
                  <a:srgbClr val="000000"/>
                </a:solidFill>
                <a:latin typeface="Verdana"/>
                <a:ea typeface="Verdana"/>
                <a:cs typeface="Verdana"/>
                <a:sym typeface="Verdana"/>
              </a:rPr>
              <a:t>‹N°›</a:t>
            </a:fld>
            <a:endParaRPr/>
          </a:p>
        </p:txBody>
      </p:sp>
      <p:sp>
        <p:nvSpPr>
          <p:cNvPr id="4" name="Google Shape;4;n"/>
          <p:cNvSpPr/>
          <p:nvPr/>
        </p:nvSpPr>
        <p:spPr>
          <a:xfrm>
            <a:off x="0" y="0"/>
            <a:ext cx="6804025" cy="9939337"/>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5" name="Google Shape;5;n"/>
          <p:cNvSpPr/>
          <p:nvPr/>
        </p:nvSpPr>
        <p:spPr>
          <a:xfrm>
            <a:off x="0" y="0"/>
            <a:ext cx="6804025" cy="9939337"/>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6" name="Google Shape;6;n"/>
          <p:cNvSpPr/>
          <p:nvPr/>
        </p:nvSpPr>
        <p:spPr>
          <a:xfrm>
            <a:off x="0" y="0"/>
            <a:ext cx="6804025" cy="9939337"/>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7" name="Google Shape;7;n"/>
          <p:cNvSpPr/>
          <p:nvPr/>
        </p:nvSpPr>
        <p:spPr>
          <a:xfrm>
            <a:off x="0" y="0"/>
            <a:ext cx="6804025" cy="9939337"/>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8" name="Google Shape;8;n"/>
          <p:cNvSpPr/>
          <p:nvPr/>
        </p:nvSpPr>
        <p:spPr>
          <a:xfrm>
            <a:off x="0" y="0"/>
            <a:ext cx="6804025" cy="9939337"/>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9" name="Google Shape;9;n"/>
          <p:cNvSpPr/>
          <p:nvPr/>
        </p:nvSpPr>
        <p:spPr>
          <a:xfrm>
            <a:off x="0" y="0"/>
            <a:ext cx="6804025" cy="9939337"/>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10" name="Google Shape;10;n"/>
          <p:cNvSpPr/>
          <p:nvPr/>
        </p:nvSpPr>
        <p:spPr>
          <a:xfrm>
            <a:off x="0" y="0"/>
            <a:ext cx="6804025" cy="9939337"/>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11" name="Google Shape;11;n"/>
          <p:cNvSpPr/>
          <p:nvPr/>
        </p:nvSpPr>
        <p:spPr>
          <a:xfrm>
            <a:off x="0" y="0"/>
            <a:ext cx="6804025" cy="9939337"/>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12" name="Google Shape;12;n"/>
          <p:cNvSpPr/>
          <p:nvPr/>
        </p:nvSpPr>
        <p:spPr>
          <a:xfrm>
            <a:off x="0" y="0"/>
            <a:ext cx="6804025" cy="9939337"/>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13" name="Google Shape;13;n"/>
          <p:cNvSpPr/>
          <p:nvPr/>
        </p:nvSpPr>
        <p:spPr>
          <a:xfrm>
            <a:off x="0" y="0"/>
            <a:ext cx="2949575" cy="4968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14" name="Google Shape;14;n"/>
          <p:cNvSpPr/>
          <p:nvPr/>
        </p:nvSpPr>
        <p:spPr>
          <a:xfrm>
            <a:off x="3854450" y="0"/>
            <a:ext cx="2949575" cy="4968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15" name="Google Shape;15;n"/>
          <p:cNvSpPr>
            <a:spLocks noGrp="1" noRot="1" noChangeAspect="1"/>
          </p:cNvSpPr>
          <p:nvPr>
            <p:ph type="sldImg" idx="2"/>
          </p:nvPr>
        </p:nvSpPr>
        <p:spPr>
          <a:xfrm>
            <a:off x="100013" y="746125"/>
            <a:ext cx="6596062" cy="3711575"/>
          </a:xfrm>
          <a:custGeom>
            <a:avLst/>
            <a:gdLst/>
            <a:ahLst/>
            <a:cxnLst/>
            <a:rect l="l" t="t" r="r" b="b"/>
            <a:pathLst>
              <a:path w="120000" h="120000" extrusionOk="0">
                <a:moveTo>
                  <a:pt x="0" y="0"/>
                </a:moveTo>
                <a:lnTo>
                  <a:pt x="120000" y="0"/>
                </a:lnTo>
                <a:lnTo>
                  <a:pt x="120000" y="120000"/>
                </a:lnTo>
                <a:lnTo>
                  <a:pt x="0" y="120000"/>
                </a:lnTo>
                <a:close/>
              </a:path>
            </a:pathLst>
          </a:custGeom>
          <a:noFill/>
          <a:ln w="9525" cap="sq" cmpd="sng">
            <a:solidFill>
              <a:srgbClr val="000000"/>
            </a:solidFill>
            <a:prstDash val="solid"/>
            <a:miter lim="800000"/>
            <a:headEnd type="none" w="sm" len="sm"/>
            <a:tailEnd type="none" w="sm" len="sm"/>
          </a:ln>
        </p:spPr>
      </p:sp>
      <p:sp>
        <p:nvSpPr>
          <p:cNvPr id="16" name="Google Shape;16;n"/>
          <p:cNvSpPr txBox="1">
            <a:spLocks noGrp="1"/>
          </p:cNvSpPr>
          <p:nvPr>
            <p:ph type="body" idx="1"/>
          </p:nvPr>
        </p:nvSpPr>
        <p:spPr>
          <a:xfrm>
            <a:off x="681037" y="4719637"/>
            <a:ext cx="5429250" cy="4459287"/>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17" name="Google Shape;17;n"/>
          <p:cNvSpPr/>
          <p:nvPr/>
        </p:nvSpPr>
        <p:spPr>
          <a:xfrm>
            <a:off x="0" y="9440862"/>
            <a:ext cx="2949575" cy="4968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18" name="Google Shape;18;n"/>
          <p:cNvSpPr txBox="1">
            <a:spLocks noGrp="1"/>
          </p:cNvSpPr>
          <p:nvPr>
            <p:ph type="sldNum" idx="3"/>
          </p:nvPr>
        </p:nvSpPr>
        <p:spPr>
          <a:xfrm>
            <a:off x="3854450" y="9440862"/>
            <a:ext cx="2935287" cy="4826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‹N°›</a:t>
            </a:fld>
            <a:endParaRPr/>
          </a:p>
        </p:txBody>
      </p:sp>
    </p:spTree>
    <p:extLst>
      <p:ext uri="{BB962C8B-B14F-4D97-AF65-F5344CB8AC3E}">
        <p14:creationId xmlns:p14="http://schemas.microsoft.com/office/powerpoint/2010/main" val="975576094"/>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1</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1</a:t>
            </a:fld>
            <a:endParaRPr lang="en-US"/>
          </a:p>
        </p:txBody>
      </p:sp>
    </p:spTree>
    <p:extLst>
      <p:ext uri="{BB962C8B-B14F-4D97-AF65-F5344CB8AC3E}">
        <p14:creationId xmlns:p14="http://schemas.microsoft.com/office/powerpoint/2010/main" val="330229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“The Right Drug to The Right Patient for The Right Disease, at the Right Time with The Right Dosage”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200" dirty="0">
                <a:solidFill>
                  <a:srgbClr val="E46C0A"/>
                </a:solidFill>
                <a:latin typeface="Calibri" panose="020F0502020204030204"/>
              </a:rPr>
              <a:t>Avec </a:t>
            </a:r>
            <a:r>
              <a:rPr lang="en-US" sz="1800" kern="1200" dirty="0" err="1">
                <a:solidFill>
                  <a:srgbClr val="E46C0A"/>
                </a:solidFill>
                <a:latin typeface="Calibri" panose="020F0502020204030204"/>
              </a:rPr>
              <a:t>l’avancée</a:t>
            </a:r>
            <a:r>
              <a:rPr lang="en-US" sz="1800" kern="1200" dirty="0">
                <a:solidFill>
                  <a:srgbClr val="E46C0A"/>
                </a:solidFill>
                <a:latin typeface="Calibri" panose="020F0502020204030204"/>
              </a:rPr>
              <a:t> de la TRT dans les </a:t>
            </a:r>
            <a:r>
              <a:rPr lang="en-US" sz="1800" kern="1200" dirty="0" err="1">
                <a:solidFill>
                  <a:srgbClr val="E46C0A"/>
                </a:solidFill>
                <a:latin typeface="Calibri" panose="020F0502020204030204"/>
              </a:rPr>
              <a:t>lignes</a:t>
            </a:r>
            <a:r>
              <a:rPr lang="en-US" sz="1800" kern="1200" dirty="0">
                <a:solidFill>
                  <a:srgbClr val="E46C0A"/>
                </a:solidFill>
                <a:latin typeface="Calibri" panose="020F0502020204030204"/>
              </a:rPr>
              <a:t> de </a:t>
            </a:r>
            <a:r>
              <a:rPr lang="en-US" sz="1800" kern="1200" dirty="0" err="1">
                <a:solidFill>
                  <a:srgbClr val="E46C0A"/>
                </a:solidFill>
                <a:latin typeface="Calibri" panose="020F0502020204030204"/>
              </a:rPr>
              <a:t>traitement</a:t>
            </a:r>
            <a:r>
              <a:rPr lang="en-US" sz="1800" kern="1200" dirty="0">
                <a:solidFill>
                  <a:srgbClr val="E46C0A"/>
                </a:solidFill>
                <a:latin typeface="Calibri" panose="020F0502020204030204"/>
              </a:rPr>
              <a:t> (i.e. </a:t>
            </a:r>
            <a:r>
              <a:rPr lang="en-US" sz="1800" kern="1200" dirty="0" err="1">
                <a:solidFill>
                  <a:srgbClr val="E46C0A"/>
                </a:solidFill>
                <a:latin typeface="Calibri" panose="020F0502020204030204"/>
              </a:rPr>
              <a:t>pris</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charge de +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plus </a:t>
            </a:r>
            <a:r>
              <a:rPr lang="en-US" sz="1800" kern="1200" dirty="0" err="1">
                <a:solidFill>
                  <a:srgbClr val="E46C0A"/>
                </a:solidFill>
                <a:latin typeface="Calibri" panose="020F0502020204030204"/>
              </a:rPr>
              <a:t>tôt</a:t>
            </a:r>
            <a:r>
              <a:rPr lang="en-US" sz="1800" kern="1200" dirty="0">
                <a:solidFill>
                  <a:srgbClr val="E46C0A"/>
                </a:solidFill>
                <a:latin typeface="Calibri" panose="020F0502020204030204"/>
              </a:rPr>
              <a:t>) la </a:t>
            </a:r>
            <a:r>
              <a:rPr lang="en-US" sz="1800" kern="1200" dirty="0" err="1">
                <a:solidFill>
                  <a:srgbClr val="E46C0A"/>
                </a:solidFill>
                <a:latin typeface="Calibri" panose="020F0502020204030204"/>
              </a:rPr>
              <a:t>dosimétrie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personalisée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deviendra</a:t>
            </a:r>
            <a:r>
              <a:rPr lang="en-US" sz="1800" kern="1200" dirty="0">
                <a:solidFill>
                  <a:srgbClr val="E46C0A"/>
                </a:solidFill>
                <a:latin typeface="Calibri" panose="020F0502020204030204"/>
              </a:rPr>
              <a:t> necessaire. </a:t>
            </a:r>
            <a:r>
              <a:rPr lang="en-US" sz="1800" kern="1200" dirty="0" err="1">
                <a:solidFill>
                  <a:srgbClr val="E46C0A"/>
                </a:solidFill>
                <a:latin typeface="Calibri" panose="020F0502020204030204"/>
              </a:rPr>
              <a:t>Expliquer</a:t>
            </a:r>
            <a:r>
              <a:rPr lang="en-US" sz="1800" kern="1200" dirty="0">
                <a:solidFill>
                  <a:srgbClr val="E46C0A"/>
                </a:solidFill>
                <a:latin typeface="Calibri" panose="020F0502020204030204"/>
              </a:rPr>
              <a:t> que pas </a:t>
            </a:r>
            <a:r>
              <a:rPr lang="en-US" sz="1800" kern="1200" dirty="0" err="1">
                <a:solidFill>
                  <a:srgbClr val="E46C0A"/>
                </a:solidFill>
                <a:latin typeface="Calibri" panose="020F0502020204030204"/>
              </a:rPr>
              <a:t>comme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EBRT, la </a:t>
            </a:r>
            <a:r>
              <a:rPr lang="en-US" sz="1800" kern="1200" dirty="0" err="1">
                <a:solidFill>
                  <a:srgbClr val="E46C0A"/>
                </a:solidFill>
                <a:latin typeface="Calibri" panose="020F0502020204030204"/>
              </a:rPr>
              <a:t>dosimétrie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n’est</a:t>
            </a:r>
            <a:r>
              <a:rPr lang="en-US" sz="1800" kern="1200" dirty="0">
                <a:solidFill>
                  <a:srgbClr val="E46C0A"/>
                </a:solidFill>
                <a:latin typeface="Calibri" panose="020F0502020204030204"/>
              </a:rPr>
              <a:t> pas </a:t>
            </a:r>
            <a:r>
              <a:rPr lang="en-US" sz="1800" kern="1200" dirty="0" err="1">
                <a:solidFill>
                  <a:srgbClr val="E46C0A"/>
                </a:solidFill>
                <a:latin typeface="Calibri" panose="020F0502020204030204"/>
              </a:rPr>
              <a:t>systématique</a:t>
            </a:r>
            <a:r>
              <a:rPr lang="en-US" sz="1800" kern="1200" dirty="0">
                <a:solidFill>
                  <a:srgbClr val="E46C0A"/>
                </a:solidFill>
                <a:latin typeface="Calibri" panose="020F0502020204030204"/>
              </a:rPr>
              <a:t> dans la </a:t>
            </a:r>
            <a:r>
              <a:rPr lang="en-US" sz="1800" kern="1200" dirty="0" err="1">
                <a:solidFill>
                  <a:srgbClr val="E46C0A"/>
                </a:solidFill>
                <a:latin typeface="Calibri" panose="020F0502020204030204"/>
              </a:rPr>
              <a:t>prise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charge </a:t>
            </a:r>
            <a:r>
              <a:rPr lang="en-US" sz="1800" kern="1200" dirty="0" err="1">
                <a:solidFill>
                  <a:srgbClr val="E46C0A"/>
                </a:solidFill>
                <a:latin typeface="Calibri" panose="020F0502020204030204"/>
              </a:rPr>
              <a:t>clinique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Montrer</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qu’il</a:t>
            </a:r>
            <a:r>
              <a:rPr lang="en-US" sz="1800" kern="1200" dirty="0">
                <a:solidFill>
                  <a:srgbClr val="E46C0A"/>
                </a:solidFill>
                <a:latin typeface="Calibri" panose="020F0502020204030204"/>
              </a:rPr>
              <a:t> a </a:t>
            </a:r>
            <a:r>
              <a:rPr lang="en-US" sz="1800" kern="1200" dirty="0" err="1">
                <a:solidFill>
                  <a:srgbClr val="E46C0A"/>
                </a:solidFill>
                <a:latin typeface="Calibri" panose="020F0502020204030204"/>
              </a:rPr>
              <a:t>pu</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être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montré</a:t>
            </a:r>
            <a:r>
              <a:rPr lang="en-US" sz="1800" kern="1200" dirty="0">
                <a:solidFill>
                  <a:srgbClr val="E46C0A"/>
                </a:solidFill>
                <a:latin typeface="Calibri" panose="020F0502020204030204"/>
              </a:rPr>
              <a:t> un lien fort entre la realization de </a:t>
            </a:r>
            <a:r>
              <a:rPr lang="en-US" sz="1800" kern="1200" dirty="0" err="1">
                <a:solidFill>
                  <a:srgbClr val="E46C0A"/>
                </a:solidFill>
                <a:latin typeface="Calibri" panose="020F0502020204030204"/>
              </a:rPr>
              <a:t>dosi</a:t>
            </a:r>
            <a:r>
              <a:rPr lang="en-US" sz="1800" kern="1200" dirty="0">
                <a:solidFill>
                  <a:srgbClr val="E46C0A"/>
                </a:solidFill>
                <a:latin typeface="Calibri" panose="020F0502020204030204"/>
              </a:rPr>
              <a:t> et </a:t>
            </a:r>
            <a:r>
              <a:rPr lang="en-US" sz="1800" kern="1200" dirty="0" err="1">
                <a:solidFill>
                  <a:srgbClr val="E46C0A"/>
                </a:solidFill>
                <a:latin typeface="Calibri" panose="020F0502020204030204"/>
              </a:rPr>
              <a:t>réponse</a:t>
            </a:r>
            <a:r>
              <a:rPr lang="en-US" sz="1800" kern="1200" dirty="0">
                <a:solidFill>
                  <a:srgbClr val="E46C0A"/>
                </a:solidFill>
                <a:latin typeface="Calibri" panose="020F0502020204030204"/>
              </a:rPr>
              <a:t> patient (</a:t>
            </a:r>
            <a:r>
              <a:rPr lang="en-US" sz="1800" kern="1200" dirty="0" err="1">
                <a:solidFill>
                  <a:srgbClr val="E46C0A"/>
                </a:solidFill>
                <a:latin typeface="Calibri" panose="020F0502020204030204"/>
              </a:rPr>
              <a:t>lorsque</a:t>
            </a:r>
            <a:r>
              <a:rPr lang="en-US" sz="1800" kern="1200" dirty="0">
                <a:solidFill>
                  <a:srgbClr val="E46C0A"/>
                </a:solidFill>
                <a:latin typeface="Calibri" panose="020F0502020204030204"/>
              </a:rPr>
              <a:t> dose &gt; xx) + </a:t>
            </a:r>
            <a:r>
              <a:rPr lang="en-US" sz="1800" kern="1200" dirty="0" err="1">
                <a:solidFill>
                  <a:srgbClr val="E46C0A"/>
                </a:solidFill>
                <a:latin typeface="Calibri" panose="020F0502020204030204"/>
              </a:rPr>
              <a:t>peut</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améliorer</a:t>
            </a:r>
            <a:r>
              <a:rPr lang="en-US" sz="1800" kern="1200" dirty="0">
                <a:solidFill>
                  <a:srgbClr val="E46C0A"/>
                </a:solidFill>
                <a:latin typeface="Calibri" panose="020F0502020204030204"/>
              </a:rPr>
              <a:t> les </a:t>
            </a:r>
            <a:r>
              <a:rPr lang="en-US" sz="1800" kern="1200" dirty="0" err="1">
                <a:solidFill>
                  <a:srgbClr val="E46C0A"/>
                </a:solidFill>
                <a:latin typeface="Calibri" panose="020F0502020204030204"/>
              </a:rPr>
              <a:t>schémas</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d’injection</a:t>
            </a:r>
            <a:r>
              <a:rPr lang="en-US" sz="1800" kern="1200" dirty="0">
                <a:solidFill>
                  <a:srgbClr val="E46C0A"/>
                </a:solidFill>
                <a:latin typeface="Calibri" panose="020F0502020204030204"/>
              </a:rPr>
              <a:t> </a:t>
            </a:r>
          </a:p>
          <a:p>
            <a:endParaRPr lang="en-US"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10</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10</a:t>
            </a:fld>
            <a:endParaRPr lang="en-US"/>
          </a:p>
        </p:txBody>
      </p:sp>
    </p:spTree>
    <p:extLst>
      <p:ext uri="{BB962C8B-B14F-4D97-AF65-F5344CB8AC3E}">
        <p14:creationId xmlns:p14="http://schemas.microsoft.com/office/powerpoint/2010/main" val="935157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fr-FR"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Explorer la </a:t>
            </a:r>
            <a:r>
              <a:rPr kumimoji="0" lang="fr-FR" sz="18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GdNCT</a:t>
            </a:r>
            <a:r>
              <a:rPr kumimoji="0" lang="fr-FR"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(157Gd)?</a:t>
            </a:r>
            <a:endParaRPr lang="en-US" dirty="0"/>
          </a:p>
        </p:txBody>
      </p:sp>
      <p:sp>
        <p:nvSpPr>
          <p:cNvPr id="4" name="Espace réservé du numéro de diapositive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smtClean="0">
                <a:ln>
                  <a:noFill/>
                </a:ln>
                <a:solidFill>
                  <a:srgbClr val="000000"/>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Espace réservé du numéro de diapositive 4"/>
          <p:cNvSpPr>
            <a:spLocks noGrp="1"/>
          </p:cNvSpPr>
          <p:nvPr>
            <p:ph type="sldNum" idx="3"/>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49524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683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kumimoji="0" lang="fr-FR"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Explorer la </a:t>
            </a:r>
            <a:r>
              <a:rPr kumimoji="0" lang="fr-FR" sz="1800" b="1" i="0" u="none" strike="noStrike" kern="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GdNCT</a:t>
            </a:r>
            <a:r>
              <a:rPr kumimoji="0" lang="fr-FR"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(157Gd)?</a:t>
            </a:r>
            <a:endParaRPr lang="en-US" dirty="0"/>
          </a:p>
        </p:txBody>
      </p:sp>
      <p:sp>
        <p:nvSpPr>
          <p:cNvPr id="4" name="Espace réservé du numéro de diapositive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smtClean="0">
                <a:ln>
                  <a:noFill/>
                </a:ln>
                <a:solidFill>
                  <a:srgbClr val="000000"/>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Espace réservé du numéro de diapositive 4"/>
          <p:cNvSpPr>
            <a:spLocks noGrp="1"/>
          </p:cNvSpPr>
          <p:nvPr>
            <p:ph type="sldNum" idx="3"/>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5217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dirty="0"/>
              <a:t>Speciation: </a:t>
            </a:r>
            <a:r>
              <a:rPr lang="en-US" sz="1200" dirty="0" err="1"/>
              <a:t>état</a:t>
            </a:r>
            <a:r>
              <a:rPr lang="en-US" sz="1200" dirty="0"/>
              <a:t> </a:t>
            </a:r>
            <a:r>
              <a:rPr lang="en-US" sz="1200" dirty="0" err="1"/>
              <a:t>d’oxidation</a:t>
            </a:r>
            <a:r>
              <a:rPr lang="en-US" sz="1200" dirty="0"/>
              <a:t> des isotopes </a:t>
            </a:r>
            <a:r>
              <a:rPr lang="en-US" sz="1200" dirty="0" err="1"/>
              <a:t>lors</a:t>
            </a:r>
            <a:r>
              <a:rPr lang="en-US" sz="1200" dirty="0"/>
              <a:t> de </a:t>
            </a:r>
            <a:r>
              <a:rPr lang="en-US" sz="1200" dirty="0" err="1"/>
              <a:t>leur</a:t>
            </a:r>
            <a:r>
              <a:rPr lang="en-US" sz="1200" dirty="0"/>
              <a:t> production, </a:t>
            </a:r>
            <a:r>
              <a:rPr lang="en-US" sz="1200" dirty="0" err="1"/>
              <a:t>intervient</a:t>
            </a:r>
            <a:r>
              <a:rPr lang="en-US" sz="1200" dirty="0"/>
              <a:t> dans </a:t>
            </a:r>
            <a:r>
              <a:rPr lang="en-US" sz="1200" dirty="0" err="1"/>
              <a:t>méthodes</a:t>
            </a:r>
            <a:r>
              <a:rPr lang="en-US" sz="1200" dirty="0"/>
              <a:t> </a:t>
            </a:r>
            <a:r>
              <a:rPr lang="en-US" sz="1200" dirty="0" err="1"/>
              <a:t>d’extraction</a:t>
            </a:r>
            <a:r>
              <a:rPr lang="en-US" sz="1200" dirty="0"/>
              <a:t>/</a:t>
            </a:r>
            <a:r>
              <a:rPr lang="en-US" sz="1200" dirty="0" err="1"/>
              <a:t>séparation</a:t>
            </a:r>
            <a:r>
              <a:rPr lang="en-US" sz="1200" dirty="0"/>
              <a:t>…</a:t>
            </a:r>
          </a:p>
          <a:p>
            <a:r>
              <a:rPr lang="en-US" sz="1200" dirty="0"/>
              <a:t>TENDL nuclear data library for various projectile types and for isotope production of T1/2 &gt; 1s</a:t>
            </a:r>
          </a:p>
          <a:p>
            <a:r>
              <a:rPr lang="en-US" sz="1200" dirty="0"/>
              <a:t>Sn: </a:t>
            </a:r>
            <a:r>
              <a:rPr lang="en-US" sz="1200" dirty="0" err="1"/>
              <a:t>Etain</a:t>
            </a:r>
            <a:r>
              <a:rPr lang="en-US" sz="1200" dirty="0"/>
              <a:t> (tin) </a:t>
            </a:r>
            <a:r>
              <a:rPr lang="en-US" sz="1200" dirty="0">
                <a:sym typeface="Wingdings" panose="05000000000000000000" pitchFamily="2" charset="2"/>
              </a:rPr>
              <a:t> </a:t>
            </a:r>
            <a:r>
              <a:rPr lang="en-US" sz="1200" dirty="0" err="1">
                <a:sym typeface="Wingdings" panose="05000000000000000000" pitchFamily="2" charset="2"/>
              </a:rPr>
              <a:t>émetteur</a:t>
            </a:r>
            <a:r>
              <a:rPr lang="en-US" sz="1200" dirty="0">
                <a:sym typeface="Wingdings" panose="05000000000000000000" pitchFamily="2" charset="2"/>
              </a:rPr>
              <a:t> gamma pour SPECT + conversion electron emitter  range from 220-290 µm!</a:t>
            </a:r>
          </a:p>
          <a:p>
            <a:r>
              <a:rPr lang="en-US" sz="1200" dirty="0">
                <a:sym typeface="Wingdings" panose="05000000000000000000" pitchFamily="2" charset="2"/>
              </a:rPr>
              <a:t>Internal conversion = deexcitation of nucleus, lead to atomic electron emission</a:t>
            </a:r>
          </a:p>
          <a:p>
            <a:r>
              <a:rPr lang="en-US" sz="1200" dirty="0">
                <a:sym typeface="Wingdings" panose="05000000000000000000" pitchFamily="2" charset="2"/>
              </a:rPr>
              <a:t>PRISMAP: </a:t>
            </a:r>
            <a:r>
              <a:rPr lang="en-US" sz="1200" dirty="0" err="1">
                <a:sym typeface="Wingdings" panose="05000000000000000000" pitchFamily="2" charset="2"/>
              </a:rPr>
              <a:t>collab</a:t>
            </a:r>
            <a:r>
              <a:rPr lang="en-US" sz="1200" dirty="0">
                <a:sym typeface="Wingdings" panose="05000000000000000000" pitchFamily="2" charset="2"/>
              </a:rPr>
              <a:t> </a:t>
            </a:r>
            <a:r>
              <a:rPr lang="en-US" sz="1200" dirty="0" err="1">
                <a:sym typeface="Wingdings" panose="05000000000000000000" pitchFamily="2" charset="2"/>
              </a:rPr>
              <a:t>européenne</a:t>
            </a:r>
            <a:r>
              <a:rPr lang="en-US" sz="1200" dirty="0">
                <a:sym typeface="Wingdings" panose="05000000000000000000" pitchFamily="2" charset="2"/>
              </a:rPr>
              <a:t> (?) qui </a:t>
            </a:r>
            <a:r>
              <a:rPr lang="en-US" sz="1200" dirty="0" err="1">
                <a:sym typeface="Wingdings" panose="05000000000000000000" pitchFamily="2" charset="2"/>
              </a:rPr>
              <a:t>regroupe</a:t>
            </a:r>
            <a:r>
              <a:rPr lang="en-US" sz="1200" dirty="0">
                <a:sym typeface="Wingdings" panose="05000000000000000000" pitchFamily="2" charset="2"/>
              </a:rPr>
              <a:t> les </a:t>
            </a:r>
            <a:r>
              <a:rPr lang="en-US" sz="1200" dirty="0" err="1">
                <a:sym typeface="Wingdings" panose="05000000000000000000" pitchFamily="2" charset="2"/>
              </a:rPr>
              <a:t>principaux</a:t>
            </a:r>
            <a:r>
              <a:rPr lang="en-US" sz="1200" dirty="0">
                <a:sym typeface="Wingdings" panose="05000000000000000000" pitchFamily="2" charset="2"/>
              </a:rPr>
              <a:t> </a:t>
            </a:r>
            <a:r>
              <a:rPr lang="en-US" sz="1200" dirty="0" err="1">
                <a:sym typeface="Wingdings" panose="05000000000000000000" pitchFamily="2" charset="2"/>
              </a:rPr>
              <a:t>producteurs</a:t>
            </a:r>
            <a:r>
              <a:rPr lang="en-US" sz="1200" dirty="0">
                <a:sym typeface="Wingdings" panose="05000000000000000000" pitchFamily="2" charset="2"/>
              </a:rPr>
              <a:t> de RN </a:t>
            </a:r>
            <a:r>
              <a:rPr lang="en-US" sz="1200" dirty="0" err="1">
                <a:sym typeface="Wingdings" panose="05000000000000000000" pitchFamily="2" charset="2"/>
              </a:rPr>
              <a:t>académique</a:t>
            </a:r>
            <a:r>
              <a:rPr lang="en-US" sz="1200" dirty="0">
                <a:sym typeface="Wingdings" panose="05000000000000000000" pitchFamily="2" charset="2"/>
              </a:rPr>
              <a:t>  pour la </a:t>
            </a:r>
            <a:r>
              <a:rPr lang="en-US" sz="1200" dirty="0" err="1">
                <a:sym typeface="Wingdings" panose="05000000000000000000" pitchFamily="2" charset="2"/>
              </a:rPr>
              <a:t>fourniture</a:t>
            </a:r>
            <a:r>
              <a:rPr lang="en-US" sz="1200" dirty="0">
                <a:sym typeface="Wingdings" panose="05000000000000000000" pitchFamily="2" charset="2"/>
              </a:rPr>
              <a:t> </a:t>
            </a:r>
            <a:r>
              <a:rPr lang="en-US" sz="1200" dirty="0" err="1">
                <a:sym typeface="Wingdings" panose="05000000000000000000" pitchFamily="2" charset="2"/>
              </a:rPr>
              <a:t>en</a:t>
            </a:r>
            <a:r>
              <a:rPr lang="en-US" sz="1200" dirty="0">
                <a:sym typeface="Wingdings" panose="05000000000000000000" pitchFamily="2" charset="2"/>
              </a:rPr>
              <a:t> RN </a:t>
            </a:r>
            <a:r>
              <a:rPr lang="en-US" sz="1200" dirty="0" err="1">
                <a:sym typeface="Wingdings" panose="05000000000000000000" pitchFamily="2" charset="2"/>
              </a:rPr>
              <a:t>jusqu’aux</a:t>
            </a:r>
            <a:r>
              <a:rPr lang="en-US" sz="1200" dirty="0">
                <a:sym typeface="Wingdings" panose="05000000000000000000" pitchFamily="2" charset="2"/>
              </a:rPr>
              <a:t> </a:t>
            </a:r>
            <a:r>
              <a:rPr lang="en-US" sz="1200" dirty="0" err="1">
                <a:sym typeface="Wingdings" panose="05000000000000000000" pitchFamily="2" charset="2"/>
              </a:rPr>
              <a:t>essais</a:t>
            </a:r>
            <a:r>
              <a:rPr lang="en-US" sz="1200" dirty="0">
                <a:sym typeface="Wingdings" panose="05000000000000000000" pitchFamily="2" charset="2"/>
              </a:rPr>
              <a:t> </a:t>
            </a:r>
            <a:r>
              <a:rPr lang="en-US" sz="1200" dirty="0" err="1">
                <a:sym typeface="Wingdings" panose="05000000000000000000" pitchFamily="2" charset="2"/>
              </a:rPr>
              <a:t>cliniques</a:t>
            </a:r>
            <a:r>
              <a:rPr lang="en-US" sz="1200" dirty="0">
                <a:sym typeface="Wingdings" panose="05000000000000000000" pitchFamily="2" charset="2"/>
              </a:rPr>
              <a:t>.</a:t>
            </a:r>
          </a:p>
          <a:p>
            <a:r>
              <a:rPr lang="en-US" sz="1200" dirty="0">
                <a:sym typeface="Wingdings" panose="05000000000000000000" pitchFamily="2" charset="2"/>
              </a:rPr>
              <a:t>Perspective Q: Can we produce Lu-177 using deuteron beam? What production route for what purity for Tb-155?</a:t>
            </a:r>
          </a:p>
          <a:p>
            <a:r>
              <a:rPr lang="en-US" sz="1200" dirty="0">
                <a:sym typeface="Wingdings" panose="05000000000000000000" pitchFamily="2" charset="2"/>
              </a:rPr>
              <a:t>SMILES: different kinds of source will be used to desorb neutral species from their backing before laser ionization and mass separation</a:t>
            </a:r>
            <a:endParaRPr lang="en-US" sz="1200"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21</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21</a:t>
            </a:fld>
            <a:endParaRPr lang="en-US"/>
          </a:p>
        </p:txBody>
      </p:sp>
    </p:spTree>
    <p:extLst>
      <p:ext uri="{BB962C8B-B14F-4D97-AF65-F5344CB8AC3E}">
        <p14:creationId xmlns:p14="http://schemas.microsoft.com/office/powerpoint/2010/main" val="355020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Idée de </a:t>
            </a:r>
            <a:r>
              <a:rPr lang="en-US" dirty="0" err="1"/>
              <a:t>montrer</a:t>
            </a:r>
            <a:r>
              <a:rPr lang="en-US" dirty="0"/>
              <a:t> </a:t>
            </a:r>
            <a:r>
              <a:rPr lang="en-US" dirty="0" err="1"/>
              <a:t>ce</a:t>
            </a:r>
            <a:r>
              <a:rPr lang="en-US" dirty="0"/>
              <a:t> </a:t>
            </a:r>
            <a:r>
              <a:rPr lang="en-US" dirty="0" err="1"/>
              <a:t>qu’on</a:t>
            </a:r>
            <a:r>
              <a:rPr lang="en-US" dirty="0"/>
              <a:t> </a:t>
            </a:r>
            <a:r>
              <a:rPr lang="en-US" dirty="0" err="1"/>
              <a:t>considère</a:t>
            </a:r>
            <a:r>
              <a:rPr lang="en-US" dirty="0"/>
              <a:t> </a:t>
            </a:r>
            <a:r>
              <a:rPr lang="en-US" dirty="0" err="1"/>
              <a:t>comme</a:t>
            </a:r>
            <a:r>
              <a:rPr lang="en-US" dirty="0"/>
              <a:t> “conventionnel” avec des </a:t>
            </a:r>
            <a:r>
              <a:rPr lang="en-US" dirty="0" err="1"/>
              <a:t>schémas</a:t>
            </a:r>
            <a:r>
              <a:rPr lang="en-US" dirty="0"/>
              <a:t> </a:t>
            </a:r>
            <a:r>
              <a:rPr lang="en-US" dirty="0" err="1"/>
              <a:t>d’irradiations</a:t>
            </a:r>
            <a:r>
              <a:rPr lang="en-US" dirty="0"/>
              <a:t> </a:t>
            </a:r>
            <a:r>
              <a:rPr lang="en-US" dirty="0" err="1"/>
              <a:t>visant</a:t>
            </a:r>
            <a:r>
              <a:rPr lang="en-US" dirty="0"/>
              <a:t> </a:t>
            </a:r>
            <a:r>
              <a:rPr lang="en-US" dirty="0" err="1"/>
              <a:t>une</a:t>
            </a:r>
            <a:r>
              <a:rPr lang="en-US" dirty="0"/>
              <a:t> couverture </a:t>
            </a:r>
            <a:r>
              <a:rPr lang="en-US" dirty="0" err="1"/>
              <a:t>homogène</a:t>
            </a:r>
            <a:r>
              <a:rPr lang="en-US" dirty="0"/>
              <a:t> du </a:t>
            </a:r>
            <a:r>
              <a:rPr lang="en-US" dirty="0" err="1"/>
              <a:t>faisceau</a:t>
            </a:r>
            <a:r>
              <a:rPr lang="en-US" dirty="0"/>
              <a:t> et orders de grandeur dose/dose rate/</a:t>
            </a:r>
            <a:r>
              <a:rPr lang="en-US" dirty="0" err="1"/>
              <a:t>fractionnement</a:t>
            </a:r>
            <a:r>
              <a:rPr lang="en-US" dirty="0"/>
              <a:t> (</a:t>
            </a:r>
            <a:r>
              <a:rPr lang="en-US" dirty="0" err="1"/>
              <a:t>simplifié</a:t>
            </a:r>
            <a:r>
              <a:rPr lang="en-US" dirty="0"/>
              <a:t>), </a:t>
            </a:r>
            <a:r>
              <a:rPr lang="en-US" dirty="0" err="1"/>
              <a:t>utilisé</a:t>
            </a:r>
            <a:r>
              <a:rPr lang="en-US" dirty="0"/>
              <a:t> </a:t>
            </a:r>
            <a:r>
              <a:rPr lang="en-US" dirty="0" err="1"/>
              <a:t>cliniquement</a:t>
            </a:r>
            <a:r>
              <a:rPr lang="en-US" dirty="0"/>
              <a:t> pour la </a:t>
            </a:r>
            <a:r>
              <a:rPr lang="en-US" dirty="0" err="1"/>
              <a:t>plupart</a:t>
            </a:r>
            <a:r>
              <a:rPr lang="en-US" dirty="0"/>
              <a:t> des </a:t>
            </a:r>
            <a:r>
              <a:rPr lang="en-US" dirty="0" err="1"/>
              <a:t>traitements</a:t>
            </a:r>
            <a:r>
              <a:rPr lang="en-US" dirty="0"/>
              <a:t> de RT (~95%?), pour </a:t>
            </a:r>
            <a:r>
              <a:rPr lang="en-US" dirty="0" err="1"/>
              <a:t>aller</a:t>
            </a:r>
            <a:r>
              <a:rPr lang="en-US" dirty="0"/>
              <a:t> </a:t>
            </a:r>
            <a:r>
              <a:rPr lang="en-US" dirty="0" err="1"/>
              <a:t>vers</a:t>
            </a:r>
            <a:r>
              <a:rPr lang="en-US" dirty="0"/>
              <a:t> les “Nouvelles approaches” qui </a:t>
            </a:r>
            <a:r>
              <a:rPr lang="en-US" dirty="0" err="1"/>
              <a:t>explorent</a:t>
            </a:r>
            <a:r>
              <a:rPr lang="en-US" dirty="0"/>
              <a:t> </a:t>
            </a:r>
            <a:r>
              <a:rPr lang="en-US" dirty="0" err="1"/>
              <a:t>d’autres</a:t>
            </a:r>
            <a:r>
              <a:rPr lang="en-US" dirty="0"/>
              <a:t> </a:t>
            </a:r>
            <a:r>
              <a:rPr lang="en-US" dirty="0" err="1"/>
              <a:t>voies</a:t>
            </a:r>
            <a:r>
              <a:rPr lang="en-US" dirty="0"/>
              <a:t> </a:t>
            </a:r>
            <a:r>
              <a:rPr lang="en-US" dirty="0" err="1"/>
              <a:t>d’irradiation</a:t>
            </a:r>
            <a:r>
              <a:rPr lang="en-US" dirty="0"/>
              <a:t> pour </a:t>
            </a:r>
            <a:r>
              <a:rPr lang="en-US" dirty="0" err="1"/>
              <a:t>traiter</a:t>
            </a:r>
            <a:r>
              <a:rPr lang="en-US" dirty="0"/>
              <a:t> des cancers incurables </a:t>
            </a:r>
            <a:r>
              <a:rPr lang="en-US" dirty="0" err="1"/>
              <a:t>actuellement</a:t>
            </a:r>
            <a:r>
              <a:rPr lang="en-US" dirty="0"/>
              <a:t>.</a:t>
            </a:r>
          </a:p>
          <a:p>
            <a:endParaRPr lang="en-US" dirty="0"/>
          </a:p>
          <a:p>
            <a:r>
              <a:rPr lang="en-US" dirty="0" err="1"/>
              <a:t>Ouverture</a:t>
            </a:r>
            <a:r>
              <a:rPr lang="en-US" dirty="0"/>
              <a:t> </a:t>
            </a:r>
            <a:r>
              <a:rPr lang="en-US" dirty="0" err="1"/>
              <a:t>thérapies</a:t>
            </a:r>
            <a:r>
              <a:rPr lang="en-US" dirty="0"/>
              <a:t> </a:t>
            </a:r>
            <a:r>
              <a:rPr lang="en-US" dirty="0" err="1"/>
              <a:t>innovantes</a:t>
            </a:r>
            <a:r>
              <a:rPr lang="en-US" dirty="0"/>
              <a:t> qui </a:t>
            </a:r>
            <a:r>
              <a:rPr lang="en-US" dirty="0" err="1"/>
              <a:t>visent</a:t>
            </a:r>
            <a:r>
              <a:rPr lang="en-US" dirty="0"/>
              <a:t> à </a:t>
            </a:r>
            <a:r>
              <a:rPr lang="en-US" dirty="0" err="1"/>
              <a:t>induire</a:t>
            </a:r>
            <a:r>
              <a:rPr lang="en-US" dirty="0"/>
              <a:t> un </a:t>
            </a:r>
            <a:r>
              <a:rPr lang="en-US" dirty="0" err="1"/>
              <a:t>effet</a:t>
            </a:r>
            <a:r>
              <a:rPr lang="en-US" dirty="0"/>
              <a:t> </a:t>
            </a:r>
            <a:r>
              <a:rPr lang="en-US" dirty="0" err="1"/>
              <a:t>différentiel</a:t>
            </a:r>
            <a:r>
              <a:rPr lang="en-US" dirty="0"/>
              <a:t> </a:t>
            </a:r>
            <a:r>
              <a:rPr lang="en-US" dirty="0" err="1"/>
              <a:t>biologique</a:t>
            </a:r>
            <a:r>
              <a:rPr lang="en-US" dirty="0"/>
              <a:t> entre </a:t>
            </a:r>
            <a:r>
              <a:rPr lang="en-US" dirty="0" err="1"/>
              <a:t>tumeur</a:t>
            </a:r>
            <a:r>
              <a:rPr lang="en-US" dirty="0"/>
              <a:t> et </a:t>
            </a:r>
            <a:r>
              <a:rPr lang="en-US" dirty="0" err="1"/>
              <a:t>tissus</a:t>
            </a:r>
            <a:r>
              <a:rPr lang="en-US" dirty="0"/>
              <a:t> </a:t>
            </a:r>
            <a:r>
              <a:rPr lang="en-US" dirty="0" err="1"/>
              <a:t>sains</a:t>
            </a:r>
            <a:endParaRPr lang="en-US"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2</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2</a:t>
            </a:fld>
            <a:endParaRPr lang="en-US"/>
          </a:p>
        </p:txBody>
      </p:sp>
    </p:spTree>
    <p:extLst>
      <p:ext uri="{BB962C8B-B14F-4D97-AF65-F5344CB8AC3E}">
        <p14:creationId xmlns:p14="http://schemas.microsoft.com/office/powerpoint/2010/main" val="1599417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Passer </a:t>
            </a:r>
            <a:r>
              <a:rPr lang="en-US" dirty="0" err="1"/>
              <a:t>rapidement</a:t>
            </a:r>
            <a:r>
              <a:rPr lang="en-US" dirty="0"/>
              <a:t> car Maris déjà </a:t>
            </a:r>
            <a:r>
              <a:rPr lang="en-US" dirty="0" err="1"/>
              <a:t>présenté</a:t>
            </a:r>
            <a:r>
              <a:rPr lang="en-US" dirty="0"/>
              <a:t> base de </a:t>
            </a:r>
            <a:r>
              <a:rPr lang="en-US" dirty="0" err="1"/>
              <a:t>radiobio</a:t>
            </a:r>
            <a:r>
              <a:rPr lang="en-US" dirty="0"/>
              <a:t>.</a:t>
            </a:r>
          </a:p>
          <a:p>
            <a:r>
              <a:rPr lang="en-US" dirty="0"/>
              <a:t>Message principal: From the physical parameter to early or late biological outcome, different time scale and various possible manner to infer on biological response. High complexity of dose-response modeling involving multiple spatial scales and processes.</a:t>
            </a:r>
          </a:p>
          <a:p>
            <a:r>
              <a:rPr lang="en-US" dirty="0"/>
              <a:t>Accent on “other “radiobiology than simplistic DNA breaks: the role of sub-cellular targets, of distant effects as bystander or </a:t>
            </a:r>
            <a:r>
              <a:rPr lang="en-US" dirty="0" err="1"/>
              <a:t>absocal</a:t>
            </a:r>
            <a:r>
              <a:rPr lang="en-US" dirty="0"/>
              <a:t> effects, and tumor </a:t>
            </a:r>
            <a:r>
              <a:rPr lang="en-US" dirty="0" err="1"/>
              <a:t>microenvironement</a:t>
            </a:r>
            <a:r>
              <a:rPr lang="en-US" dirty="0"/>
              <a:t> (or inflammatory/immune processes) in the efficacy of therapies is unknown and need to be identified and quantified if we want to predict biological responses for a kind of treatment.  </a:t>
            </a:r>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3</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3</a:t>
            </a:fld>
            <a:endParaRPr lang="en-US"/>
          </a:p>
        </p:txBody>
      </p:sp>
    </p:spTree>
    <p:extLst>
      <p:ext uri="{BB962C8B-B14F-4D97-AF65-F5344CB8AC3E}">
        <p14:creationId xmlns:p14="http://schemas.microsoft.com/office/powerpoint/2010/main" val="2672074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418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Highly dynamic activity in the field of innovative therapies, which make a wide variety of contributions to health, with interdisciplinary depth (accelerator physics, instrumentation, modeling/analysis, computer science, imaging, biology, chemistry, etc.) and the flexibility necessary to adapt to rapidly evolving clinical needs. The significant number of peer-reviewed publications and successful calls for proposals attest to the relevance of the research conducted there.</a:t>
            </a:r>
          </a:p>
          <a:p>
            <a:endParaRPr lang="en-US" dirty="0"/>
          </a:p>
          <a:p>
            <a:r>
              <a:rPr lang="en-US" dirty="0"/>
              <a:t>The teams have a strong local structure through numerous clinical and academic partners (</a:t>
            </a:r>
            <a:r>
              <a:rPr lang="en-US" dirty="0" err="1"/>
              <a:t>Labex</a:t>
            </a:r>
            <a:r>
              <a:rPr lang="en-US" dirty="0"/>
              <a:t> role, etc.), national structure through intra-in2p3 and inter-institute scientific connections (INSERM, ASNR, CNRS, CEA, etc.), notably thanks to the GdRMi2B, scientific networks (France Life Imaging, PRISMA, etc.), and in2p3 platforms, as well as a visible international position (e.g., major role within the GATE and Geant4DNA collaborations).</a:t>
            </a:r>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42</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42</a:t>
            </a:fld>
            <a:endParaRPr lang="en-US"/>
          </a:p>
        </p:txBody>
      </p:sp>
    </p:spTree>
    <p:extLst>
      <p:ext uri="{BB962C8B-B14F-4D97-AF65-F5344CB8AC3E}">
        <p14:creationId xmlns:p14="http://schemas.microsoft.com/office/powerpoint/2010/main" val="3486385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smtClean="0">
                <a:ln>
                  <a:noFill/>
                </a:ln>
                <a:solidFill>
                  <a:srgbClr val="000000"/>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Espace réservé du numéro de diapositive 4"/>
          <p:cNvSpPr>
            <a:spLocks noGrp="1"/>
          </p:cNvSpPr>
          <p:nvPr>
            <p:ph type="sldNum" idx="3"/>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0122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latin typeface="+mn-lt"/>
                <a:ea typeface="+mn-ea"/>
                <a:cs typeface="+mn-cs"/>
              </a:rPr>
              <a:t>Outil développé pour la gestion unifiée des données patients et faciliter leur analyse </a:t>
            </a:r>
            <a:r>
              <a:rPr kumimoji="0" lang="fr-FR" b="0"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 	aujourd’hui utilisé partout dans le monde (cf. 350 download/mois) + nombreuses collabs en appli clinique (petits cœurs)</a:t>
            </a:r>
            <a:r>
              <a:rPr kumimoji="0" lang="fr-FR"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latin typeface="+mn-lt"/>
                <a:ea typeface="+mn-ea"/>
                <a:cs typeface="+mn-cs"/>
              </a:rPr>
              <a:t>Cadre du projet </a:t>
            </a:r>
            <a:r>
              <a:rPr kumimoji="0" lang="fr-FR" b="1" i="0" u="none" strike="noStrike" kern="1200" cap="none" spc="0" normalizeH="0" baseline="0" noProof="0" dirty="0">
                <a:ln>
                  <a:noFill/>
                </a:ln>
                <a:solidFill>
                  <a:prstClr val="black"/>
                </a:solidFill>
                <a:effectLst/>
                <a:uLnTx/>
                <a:uFillTx/>
                <a:latin typeface="+mn-lt"/>
                <a:ea typeface="+mn-ea"/>
                <a:cs typeface="+mn-cs"/>
              </a:rPr>
              <a:t>PMRT-Caen</a:t>
            </a:r>
            <a:r>
              <a:rPr kumimoji="0" lang="fr-FR" b="0" i="0" u="none" strike="noStrike" kern="1200" cap="none" spc="0" normalizeH="0" baseline="0" noProof="0" dirty="0">
                <a:ln>
                  <a:noFill/>
                </a:ln>
                <a:solidFill>
                  <a:prstClr val="black"/>
                </a:solidFill>
                <a:effectLst/>
                <a:uLnTx/>
                <a:uFillTx/>
                <a:latin typeface="+mn-lt"/>
                <a:ea typeface="+mn-ea"/>
                <a:cs typeface="+mn-cs"/>
              </a:rPr>
              <a:t> = Plateforme de Modélisation des effets de la </a:t>
            </a:r>
            <a:r>
              <a:rPr kumimoji="0" lang="fr-FR" b="0" i="0" u="none" strike="noStrike" kern="1200" cap="none" spc="0" normalizeH="0" baseline="0" noProof="0" dirty="0" err="1">
                <a:ln>
                  <a:noFill/>
                </a:ln>
                <a:solidFill>
                  <a:prstClr val="black"/>
                </a:solidFill>
                <a:effectLst/>
                <a:uLnTx/>
                <a:uFillTx/>
                <a:latin typeface="+mn-lt"/>
                <a:ea typeface="+mn-ea"/>
                <a:cs typeface="+mn-cs"/>
              </a:rPr>
              <a:t>RadioThérapie</a:t>
            </a:r>
            <a:r>
              <a:rPr kumimoji="0" lang="fr-FR" b="0" i="0" u="none" strike="noStrike" kern="1200" cap="none" spc="0" normalizeH="0" baseline="0" noProof="0" dirty="0">
                <a:ln>
                  <a:noFill/>
                </a:ln>
                <a:solidFill>
                  <a:prstClr val="black"/>
                </a:solidFill>
                <a:effectLst/>
                <a:uLnTx/>
                <a:uFillTx/>
                <a:latin typeface="+mn-lt"/>
                <a:ea typeface="+mn-ea"/>
                <a:cs typeface="+mn-cs"/>
              </a:rPr>
              <a:t>.</a:t>
            </a:r>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1D3E5-0FBB-4E6B-967F-EA4AE227633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28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85000" lnSpcReduction="20000"/>
          </a:bodyPr>
          <a:lstStyle/>
          <a:p>
            <a:r>
              <a:rPr lang="fr-FR" baseline="0" dirty="0"/>
              <a:t>A description/quantification of these effects is needed to define RT irradiation protocols.</a:t>
            </a:r>
          </a:p>
          <a:p>
            <a:r>
              <a:rPr lang="fr-FR" baseline="0" dirty="0"/>
              <a:t>To do this, we use cell survival curves obtained by irradiating cell lines at different doses.</a:t>
            </a:r>
          </a:p>
          <a:p>
            <a:r>
              <a:rPr lang="fr-FR" baseline="0" dirty="0"/>
              <a:t>The survival curve is non-linear, and contains a certain amount of information that can be interpreted using mathematical </a:t>
            </a:r>
            <a:r>
              <a:rPr lang="fr-FR" baseline="0" dirty="0" err="1"/>
              <a:t>models</a:t>
            </a:r>
            <a:r>
              <a:rPr lang="fr-FR" baseline="0" dirty="0"/>
              <a:t>.</a:t>
            </a:r>
            <a:br>
              <a:rPr lang="fr-FR" baseline="0" dirty="0"/>
            </a:br>
            <a:endParaRPr lang="fr-FR" baseline="0" dirty="0"/>
          </a:p>
          <a:p>
            <a:pPr marL="171450" indent="-171450">
              <a:buFontTx/>
              <a:buChar char="-"/>
            </a:pPr>
            <a:r>
              <a:rPr lang="fr-FR" baseline="0" dirty="0"/>
              <a:t>Note </a:t>
            </a:r>
            <a:r>
              <a:rPr lang="fr-FR" baseline="0" dirty="0" err="1"/>
              <a:t>that</a:t>
            </a:r>
            <a:r>
              <a:rPr lang="fr-FR" baseline="0" dirty="0"/>
              <a:t> the RBE </a:t>
            </a:r>
            <a:r>
              <a:rPr lang="fr-FR" baseline="0" dirty="0" err="1"/>
              <a:t>depends</a:t>
            </a:r>
            <a:r>
              <a:rPr lang="fr-FR" baseline="0" dirty="0"/>
              <a:t> on the </a:t>
            </a:r>
            <a:r>
              <a:rPr lang="fr-FR" baseline="0" dirty="0" err="1"/>
              <a:t>biological</a:t>
            </a:r>
            <a:r>
              <a:rPr lang="fr-FR" baseline="0" dirty="0"/>
              <a:t> </a:t>
            </a:r>
            <a:r>
              <a:rPr lang="fr-FR" baseline="0" dirty="0" err="1"/>
              <a:t>effect</a:t>
            </a:r>
            <a:r>
              <a:rPr lang="fr-FR" baseline="0" dirty="0"/>
              <a:t> </a:t>
            </a:r>
            <a:r>
              <a:rPr lang="fr-FR" baseline="0" dirty="0" err="1"/>
              <a:t>under</a:t>
            </a:r>
            <a:r>
              <a:rPr lang="fr-FR" baseline="0" dirty="0"/>
              <a:t> </a:t>
            </a:r>
            <a:r>
              <a:rPr lang="fr-FR" baseline="0" dirty="0" err="1"/>
              <a:t>consideration</a:t>
            </a:r>
            <a:r>
              <a:rPr lang="fr-FR" baseline="0" dirty="0"/>
              <a:t>. </a:t>
            </a:r>
            <a:r>
              <a:rPr lang="fr-FR" baseline="0" dirty="0" err="1"/>
              <a:t>It's</a:t>
            </a:r>
            <a:r>
              <a:rPr lang="fr-FR" baseline="0" dirty="0"/>
              <a:t> not the </a:t>
            </a:r>
            <a:r>
              <a:rPr lang="fr-FR" baseline="0" dirty="0" err="1"/>
              <a:t>same</a:t>
            </a:r>
            <a:r>
              <a:rPr lang="fr-FR" baseline="0" dirty="0"/>
              <a:t> if </a:t>
            </a:r>
            <a:r>
              <a:rPr lang="fr-FR" baseline="0" dirty="0" err="1"/>
              <a:t>you</a:t>
            </a:r>
            <a:r>
              <a:rPr lang="fr-FR" baseline="0" dirty="0"/>
              <a:t> look at </a:t>
            </a:r>
            <a:r>
              <a:rPr lang="fr-FR" baseline="0" dirty="0" err="1"/>
              <a:t>survival</a:t>
            </a:r>
            <a:r>
              <a:rPr lang="fr-FR" baseline="0" dirty="0"/>
              <a:t> at 1%, for </a:t>
            </a:r>
            <a:r>
              <a:rPr lang="fr-FR" baseline="0" dirty="0" err="1"/>
              <a:t>example</a:t>
            </a:r>
            <a:r>
              <a:rPr lang="fr-FR" baseline="0" dirty="0"/>
              <a:t>.</a:t>
            </a:r>
          </a:p>
          <a:p>
            <a:pPr marL="171450" indent="-171450">
              <a:buFontTx/>
              <a:buChar char="-"/>
            </a:pPr>
            <a:r>
              <a:rPr lang="fr-FR" baseline="0" dirty="0"/>
              <a:t>RBE </a:t>
            </a:r>
            <a:r>
              <a:rPr lang="fr-FR" baseline="0" dirty="0" err="1"/>
              <a:t>is</a:t>
            </a:r>
            <a:r>
              <a:rPr lang="fr-FR" baseline="0" dirty="0"/>
              <a:t> </a:t>
            </a:r>
            <a:r>
              <a:rPr lang="fr-FR" baseline="0" dirty="0" err="1"/>
              <a:t>strongly</a:t>
            </a:r>
            <a:r>
              <a:rPr lang="fr-FR" baseline="0" dirty="0"/>
              <a:t> </a:t>
            </a:r>
            <a:r>
              <a:rPr lang="fr-FR" baseline="0" dirty="0" err="1"/>
              <a:t>correlated</a:t>
            </a:r>
            <a:r>
              <a:rPr lang="fr-FR" baseline="0" dirty="0"/>
              <a:t> </a:t>
            </a:r>
            <a:r>
              <a:rPr lang="fr-FR" baseline="0" dirty="0" err="1"/>
              <a:t>with</a:t>
            </a:r>
            <a:r>
              <a:rPr lang="fr-FR" baseline="0" dirty="0"/>
              <a:t> radiation type</a:t>
            </a:r>
            <a:br>
              <a:rPr lang="fr-FR" baseline="0" dirty="0"/>
            </a:br>
            <a:r>
              <a:rPr lang="fr-FR" baseline="0" dirty="0"/>
              <a:t>(...)</a:t>
            </a:r>
          </a:p>
          <a:p>
            <a:pPr marL="171450" indent="-171450">
              <a:buFontTx/>
              <a:buChar char="-"/>
            </a:pPr>
            <a:r>
              <a:rPr lang="fr-FR" baseline="0" dirty="0"/>
              <a:t>But </a:t>
            </a:r>
            <a:r>
              <a:rPr lang="fr-FR" baseline="0" dirty="0" err="1"/>
              <a:t>also</a:t>
            </a:r>
            <a:r>
              <a:rPr lang="fr-FR" baseline="0" dirty="0"/>
              <a:t> </a:t>
            </a:r>
            <a:r>
              <a:rPr lang="fr-FR" baseline="0" dirty="0" err="1"/>
              <a:t>other</a:t>
            </a:r>
            <a:r>
              <a:rPr lang="fr-FR" baseline="0" dirty="0"/>
              <a:t> </a:t>
            </a:r>
            <a:r>
              <a:rPr lang="fr-FR" baseline="0" dirty="0" err="1"/>
              <a:t>parameters</a:t>
            </a:r>
            <a:r>
              <a:rPr lang="fr-FR" baseline="0" dirty="0"/>
              <a:t> </a:t>
            </a:r>
            <a:r>
              <a:rPr lang="fr-FR" baseline="0" dirty="0" err="1"/>
              <a:t>such</a:t>
            </a:r>
            <a:r>
              <a:rPr lang="fr-FR" baseline="0" dirty="0"/>
              <a:t> as the type of </a:t>
            </a:r>
            <a:r>
              <a:rPr lang="fr-FR" baseline="0" dirty="0" err="1"/>
              <a:t>cells</a:t>
            </a:r>
            <a:r>
              <a:rPr lang="fr-FR" baseline="0" dirty="0"/>
              <a:t> </a:t>
            </a:r>
            <a:r>
              <a:rPr lang="fr-FR" baseline="0" dirty="0" err="1"/>
              <a:t>irradiated</a:t>
            </a:r>
            <a:r>
              <a:rPr lang="fr-FR" baseline="0" dirty="0"/>
              <a:t>. </a:t>
            </a:r>
          </a:p>
          <a:p>
            <a:pPr marL="171450" indent="-171450">
              <a:buFontTx/>
              <a:buChar char="-"/>
            </a:pPr>
            <a:endParaRPr lang="fr-FR" baseline="0" dirty="0"/>
          </a:p>
          <a:p>
            <a:r>
              <a:rPr lang="fr-FR" baseline="0" dirty="0" err="1"/>
              <a:t>Overkill</a:t>
            </a:r>
            <a:r>
              <a:rPr lang="fr-FR" baseline="0" dirty="0"/>
              <a:t> </a:t>
            </a:r>
            <a:r>
              <a:rPr lang="fr-FR" baseline="0" dirty="0" err="1"/>
              <a:t>effect</a:t>
            </a:r>
            <a:r>
              <a:rPr lang="fr-FR" baseline="0" dirty="0"/>
              <a:t>: </a:t>
            </a:r>
            <a:r>
              <a:rPr lang="en-US" sz="1800" b="0" i="0" u="none" strike="noStrike" kern="1200" cap="none" baseline="0" dirty="0">
                <a:solidFill>
                  <a:schemeClr val="tx1"/>
                </a:solidFill>
                <a:latin typeface="Arial"/>
                <a:ea typeface="Arial"/>
                <a:cs typeface="Arial"/>
                <a:sym typeface="Arial"/>
              </a:rPr>
              <a:t>An optimum</a:t>
            </a:r>
          </a:p>
          <a:p>
            <a:r>
              <a:rPr lang="en-US" sz="1800" b="0" i="0" u="none" strike="noStrike" kern="1200" cap="none" baseline="0" dirty="0">
                <a:solidFill>
                  <a:schemeClr val="tx1"/>
                </a:solidFill>
                <a:latin typeface="Arial"/>
                <a:ea typeface="Arial"/>
                <a:cs typeface="Arial"/>
                <a:sym typeface="Arial"/>
              </a:rPr>
              <a:t>exists between the likelihood to hit the biological targets and the ionizing density. At a</a:t>
            </a:r>
          </a:p>
          <a:p>
            <a:r>
              <a:rPr lang="en-US" sz="1800" b="0" i="0" u="none" strike="noStrike" kern="1200" cap="none" baseline="0" dirty="0">
                <a:solidFill>
                  <a:schemeClr val="tx1"/>
                </a:solidFill>
                <a:latin typeface="Arial"/>
                <a:ea typeface="Arial"/>
                <a:cs typeface="Arial"/>
                <a:sym typeface="Arial"/>
              </a:rPr>
              <a:t>fixed dose, the higher the LET the lower the number of ion tracks. Less ion tracks means a</a:t>
            </a:r>
          </a:p>
          <a:p>
            <a:r>
              <a:rPr lang="en-US" sz="1800" b="0" i="0" u="none" strike="noStrike" kern="1200" cap="none" baseline="0" dirty="0">
                <a:solidFill>
                  <a:schemeClr val="tx1"/>
                </a:solidFill>
                <a:latin typeface="Arial"/>
                <a:ea typeface="Arial"/>
                <a:cs typeface="Arial"/>
                <a:sym typeface="Arial"/>
              </a:rPr>
              <a:t>lower probability to hit the biological targets.</a:t>
            </a:r>
            <a:endParaRPr lang="fr-FR" baseline="0" dirty="0"/>
          </a:p>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EA6F757-08CC-4AF5-802B-F4923F0815F5}" type="slidenum">
              <a:rPr kumimoji="0" lang="fr-FR"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0204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Potential</a:t>
            </a:r>
            <a:r>
              <a:rPr lang="fr-FR" dirty="0"/>
              <a:t> use for new dose-</a:t>
            </a:r>
            <a:r>
              <a:rPr lang="fr-FR" dirty="0" err="1"/>
              <a:t>delivery</a:t>
            </a:r>
            <a:r>
              <a:rPr lang="fr-FR" dirty="0"/>
              <a:t> </a:t>
            </a:r>
            <a:r>
              <a:rPr lang="fr-FR" dirty="0" err="1"/>
              <a:t>approaches</a:t>
            </a:r>
            <a:r>
              <a:rPr lang="fr-FR" dirty="0"/>
              <a:t> ?</a:t>
            </a:r>
            <a:endParaRPr lang="en-US" dirty="0"/>
          </a:p>
        </p:txBody>
      </p:sp>
      <p:sp>
        <p:nvSpPr>
          <p:cNvPr id="4" name="Espace réservé du numéro de diapositive 3"/>
          <p:cNvSpPr>
            <a:spLocks noGrp="1"/>
          </p:cNvSpPr>
          <p:nvPr>
            <p:ph type="sldNum" sz="quarter" idx="5"/>
          </p:nvPr>
        </p:nvSpPr>
        <p:spPr/>
        <p:txBody>
          <a:bodyPr/>
          <a:lstStyle/>
          <a:p>
            <a:fld id="{97CE635E-C196-4E27-8004-27DA9B7DA474}" type="slidenum">
              <a:rPr lang="en-US" smtClean="0"/>
              <a:t>67</a:t>
            </a:fld>
            <a:endParaRPr lang="en-US"/>
          </a:p>
        </p:txBody>
      </p:sp>
    </p:spTree>
    <p:extLst>
      <p:ext uri="{BB962C8B-B14F-4D97-AF65-F5344CB8AC3E}">
        <p14:creationId xmlns:p14="http://schemas.microsoft.com/office/powerpoint/2010/main" val="1202782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Targeted therapies (especially TRT) may be adapted for </a:t>
            </a:r>
            <a:r>
              <a:rPr lang="en-US" dirty="0" err="1"/>
              <a:t>multimetastatic</a:t>
            </a:r>
            <a:r>
              <a:rPr lang="en-US" dirty="0"/>
              <a:t> and non-solid tumors such as </a:t>
            </a:r>
            <a:r>
              <a:rPr lang="en-US" dirty="0" err="1"/>
              <a:t>leucemia</a:t>
            </a:r>
            <a:endParaRPr lang="en-US"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4</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4</a:t>
            </a:fld>
            <a:endParaRPr lang="en-US"/>
          </a:p>
        </p:txBody>
      </p:sp>
    </p:spTree>
    <p:extLst>
      <p:ext uri="{BB962C8B-B14F-4D97-AF65-F5344CB8AC3E}">
        <p14:creationId xmlns:p14="http://schemas.microsoft.com/office/powerpoint/2010/main" val="135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5</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5</a:t>
            </a:fld>
            <a:endParaRPr lang="en-US"/>
          </a:p>
        </p:txBody>
      </p:sp>
    </p:spTree>
    <p:extLst>
      <p:ext uri="{BB962C8B-B14F-4D97-AF65-F5344CB8AC3E}">
        <p14:creationId xmlns:p14="http://schemas.microsoft.com/office/powerpoint/2010/main" val="4024177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6</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6</a:t>
            </a:fld>
            <a:endParaRPr lang="en-US"/>
          </a:p>
        </p:txBody>
      </p:sp>
    </p:spTree>
    <p:extLst>
      <p:ext uri="{BB962C8B-B14F-4D97-AF65-F5344CB8AC3E}">
        <p14:creationId xmlns:p14="http://schemas.microsoft.com/office/powerpoint/2010/main" val="93056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200" dirty="0">
                <a:solidFill>
                  <a:srgbClr val="E46C0A"/>
                </a:solidFill>
                <a:latin typeface="Calibri" panose="020F0502020204030204"/>
              </a:rPr>
              <a:t>Ga: </a:t>
            </a:r>
            <a:r>
              <a:rPr lang="en-US" sz="1800" kern="1200" dirty="0" err="1">
                <a:solidFill>
                  <a:srgbClr val="E46C0A"/>
                </a:solidFill>
                <a:latin typeface="Calibri" panose="020F0502020204030204"/>
              </a:rPr>
              <a:t>emetteur</a:t>
            </a:r>
            <a:r>
              <a:rPr lang="en-US" sz="1800" kern="1200" dirty="0">
                <a:solidFill>
                  <a:srgbClr val="E46C0A"/>
                </a:solidFill>
                <a:latin typeface="Calibri" panose="020F0502020204030204"/>
              </a:rPr>
              <a:t> beta+, 1,9 MeV, T1/2: 68min. Lu: beta-, 0,6 MeV, T1/2 6,4 jour</a:t>
            </a:r>
          </a:p>
          <a:p>
            <a:endParaRPr lang="en-US"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7</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7</a:t>
            </a:fld>
            <a:endParaRPr lang="en-US"/>
          </a:p>
        </p:txBody>
      </p:sp>
    </p:spTree>
    <p:extLst>
      <p:ext uri="{BB962C8B-B14F-4D97-AF65-F5344CB8AC3E}">
        <p14:creationId xmlns:p14="http://schemas.microsoft.com/office/powerpoint/2010/main" val="1099201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200" dirty="0">
                <a:solidFill>
                  <a:srgbClr val="E46C0A"/>
                </a:solidFill>
                <a:latin typeface="Calibri" panose="020F0502020204030204"/>
              </a:rPr>
              <a:t>Avec </a:t>
            </a:r>
            <a:r>
              <a:rPr lang="en-US" sz="1800" kern="1200" dirty="0" err="1">
                <a:solidFill>
                  <a:srgbClr val="E46C0A"/>
                </a:solidFill>
                <a:latin typeface="Calibri" panose="020F0502020204030204"/>
              </a:rPr>
              <a:t>l’avancée</a:t>
            </a:r>
            <a:r>
              <a:rPr lang="en-US" sz="1800" kern="1200" dirty="0">
                <a:solidFill>
                  <a:srgbClr val="E46C0A"/>
                </a:solidFill>
                <a:latin typeface="Calibri" panose="020F0502020204030204"/>
              </a:rPr>
              <a:t> de la TRT dans les </a:t>
            </a:r>
            <a:r>
              <a:rPr lang="en-US" sz="1800" kern="1200" dirty="0" err="1">
                <a:solidFill>
                  <a:srgbClr val="E46C0A"/>
                </a:solidFill>
                <a:latin typeface="Calibri" panose="020F0502020204030204"/>
              </a:rPr>
              <a:t>lignes</a:t>
            </a:r>
            <a:r>
              <a:rPr lang="en-US" sz="1800" kern="1200" dirty="0">
                <a:solidFill>
                  <a:srgbClr val="E46C0A"/>
                </a:solidFill>
                <a:latin typeface="Calibri" panose="020F0502020204030204"/>
              </a:rPr>
              <a:t> de </a:t>
            </a:r>
            <a:r>
              <a:rPr lang="en-US" sz="1800" kern="1200" dirty="0" err="1">
                <a:solidFill>
                  <a:srgbClr val="E46C0A"/>
                </a:solidFill>
                <a:latin typeface="Calibri" panose="020F0502020204030204"/>
              </a:rPr>
              <a:t>traitement</a:t>
            </a:r>
            <a:r>
              <a:rPr lang="en-US" sz="1800" kern="1200" dirty="0">
                <a:solidFill>
                  <a:srgbClr val="E46C0A"/>
                </a:solidFill>
                <a:latin typeface="Calibri" panose="020F0502020204030204"/>
              </a:rPr>
              <a:t> (i.e. </a:t>
            </a:r>
            <a:r>
              <a:rPr lang="en-US" sz="1800" kern="1200" dirty="0" err="1">
                <a:solidFill>
                  <a:srgbClr val="E46C0A"/>
                </a:solidFill>
                <a:latin typeface="Calibri" panose="020F0502020204030204"/>
              </a:rPr>
              <a:t>pris</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charge de +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plus </a:t>
            </a:r>
            <a:r>
              <a:rPr lang="en-US" sz="1800" kern="1200" dirty="0" err="1">
                <a:solidFill>
                  <a:srgbClr val="E46C0A"/>
                </a:solidFill>
                <a:latin typeface="Calibri" panose="020F0502020204030204"/>
              </a:rPr>
              <a:t>tôt</a:t>
            </a:r>
            <a:r>
              <a:rPr lang="en-US" sz="1800" kern="1200" dirty="0">
                <a:solidFill>
                  <a:srgbClr val="E46C0A"/>
                </a:solidFill>
                <a:latin typeface="Calibri" panose="020F0502020204030204"/>
              </a:rPr>
              <a:t>) la </a:t>
            </a:r>
            <a:r>
              <a:rPr lang="en-US" sz="1800" kern="1200" dirty="0" err="1">
                <a:solidFill>
                  <a:srgbClr val="E46C0A"/>
                </a:solidFill>
                <a:latin typeface="Calibri" panose="020F0502020204030204"/>
              </a:rPr>
              <a:t>dosimétrie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personalisée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deviendra</a:t>
            </a:r>
            <a:r>
              <a:rPr lang="en-US" sz="1800" kern="1200" dirty="0">
                <a:solidFill>
                  <a:srgbClr val="E46C0A"/>
                </a:solidFill>
                <a:latin typeface="Calibri" panose="020F0502020204030204"/>
              </a:rPr>
              <a:t> necessaire. </a:t>
            </a:r>
            <a:r>
              <a:rPr lang="en-US" sz="1800" kern="1200" dirty="0" err="1">
                <a:solidFill>
                  <a:srgbClr val="E46C0A"/>
                </a:solidFill>
                <a:latin typeface="Calibri" panose="020F0502020204030204"/>
              </a:rPr>
              <a:t>Expliquer</a:t>
            </a:r>
            <a:r>
              <a:rPr lang="en-US" sz="1800" kern="1200" dirty="0">
                <a:solidFill>
                  <a:srgbClr val="E46C0A"/>
                </a:solidFill>
                <a:latin typeface="Calibri" panose="020F0502020204030204"/>
              </a:rPr>
              <a:t> que pas </a:t>
            </a:r>
            <a:r>
              <a:rPr lang="en-US" sz="1800" kern="1200" dirty="0" err="1">
                <a:solidFill>
                  <a:srgbClr val="E46C0A"/>
                </a:solidFill>
                <a:latin typeface="Calibri" panose="020F0502020204030204"/>
              </a:rPr>
              <a:t>comme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EBRT, la </a:t>
            </a:r>
            <a:r>
              <a:rPr lang="en-US" sz="1800" kern="1200" dirty="0" err="1">
                <a:solidFill>
                  <a:srgbClr val="E46C0A"/>
                </a:solidFill>
                <a:latin typeface="Calibri" panose="020F0502020204030204"/>
              </a:rPr>
              <a:t>dosimétrie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n’est</a:t>
            </a:r>
            <a:r>
              <a:rPr lang="en-US" sz="1800" kern="1200" dirty="0">
                <a:solidFill>
                  <a:srgbClr val="E46C0A"/>
                </a:solidFill>
                <a:latin typeface="Calibri" panose="020F0502020204030204"/>
              </a:rPr>
              <a:t> pas </a:t>
            </a:r>
            <a:r>
              <a:rPr lang="en-US" sz="1800" kern="1200" dirty="0" err="1">
                <a:solidFill>
                  <a:srgbClr val="E46C0A"/>
                </a:solidFill>
                <a:latin typeface="Calibri" panose="020F0502020204030204"/>
              </a:rPr>
              <a:t>systématique</a:t>
            </a:r>
            <a:r>
              <a:rPr lang="en-US" sz="1800" kern="1200" dirty="0">
                <a:solidFill>
                  <a:srgbClr val="E46C0A"/>
                </a:solidFill>
                <a:latin typeface="Calibri" panose="020F0502020204030204"/>
              </a:rPr>
              <a:t> dans la </a:t>
            </a:r>
            <a:r>
              <a:rPr lang="en-US" sz="1800" kern="1200" dirty="0" err="1">
                <a:solidFill>
                  <a:srgbClr val="E46C0A"/>
                </a:solidFill>
                <a:latin typeface="Calibri" panose="020F0502020204030204"/>
              </a:rPr>
              <a:t>prise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charge </a:t>
            </a:r>
            <a:r>
              <a:rPr lang="en-US" sz="1800" kern="1200" dirty="0" err="1">
                <a:solidFill>
                  <a:srgbClr val="E46C0A"/>
                </a:solidFill>
                <a:latin typeface="Calibri" panose="020F0502020204030204"/>
              </a:rPr>
              <a:t>clinique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Montrer</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qu’il</a:t>
            </a:r>
            <a:r>
              <a:rPr lang="en-US" sz="1800" kern="1200" dirty="0">
                <a:solidFill>
                  <a:srgbClr val="E46C0A"/>
                </a:solidFill>
                <a:latin typeface="Calibri" panose="020F0502020204030204"/>
              </a:rPr>
              <a:t> a </a:t>
            </a:r>
            <a:r>
              <a:rPr lang="en-US" sz="1800" kern="1200" dirty="0" err="1">
                <a:solidFill>
                  <a:srgbClr val="E46C0A"/>
                </a:solidFill>
                <a:latin typeface="Calibri" panose="020F0502020204030204"/>
              </a:rPr>
              <a:t>pu</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être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montré</a:t>
            </a:r>
            <a:r>
              <a:rPr lang="en-US" sz="1800" kern="1200" dirty="0">
                <a:solidFill>
                  <a:srgbClr val="E46C0A"/>
                </a:solidFill>
                <a:latin typeface="Calibri" panose="020F0502020204030204"/>
              </a:rPr>
              <a:t> un lien fort entre la realization de </a:t>
            </a:r>
            <a:r>
              <a:rPr lang="en-US" sz="1800" kern="1200" dirty="0" err="1">
                <a:solidFill>
                  <a:srgbClr val="E46C0A"/>
                </a:solidFill>
                <a:latin typeface="Calibri" panose="020F0502020204030204"/>
              </a:rPr>
              <a:t>dosi</a:t>
            </a:r>
            <a:r>
              <a:rPr lang="en-US" sz="1800" kern="1200" dirty="0">
                <a:solidFill>
                  <a:srgbClr val="E46C0A"/>
                </a:solidFill>
                <a:latin typeface="Calibri" panose="020F0502020204030204"/>
              </a:rPr>
              <a:t> et </a:t>
            </a:r>
            <a:r>
              <a:rPr lang="en-US" sz="1800" kern="1200" dirty="0" err="1">
                <a:solidFill>
                  <a:srgbClr val="E46C0A"/>
                </a:solidFill>
                <a:latin typeface="Calibri" panose="020F0502020204030204"/>
              </a:rPr>
              <a:t>réponse</a:t>
            </a:r>
            <a:r>
              <a:rPr lang="en-US" sz="1800" kern="1200" dirty="0">
                <a:solidFill>
                  <a:srgbClr val="E46C0A"/>
                </a:solidFill>
                <a:latin typeface="Calibri" panose="020F0502020204030204"/>
              </a:rPr>
              <a:t> patient (</a:t>
            </a:r>
            <a:r>
              <a:rPr lang="en-US" sz="1800" kern="1200" dirty="0" err="1">
                <a:solidFill>
                  <a:srgbClr val="E46C0A"/>
                </a:solidFill>
                <a:latin typeface="Calibri" panose="020F0502020204030204"/>
              </a:rPr>
              <a:t>lorsque</a:t>
            </a:r>
            <a:r>
              <a:rPr lang="en-US" sz="1800" kern="1200" dirty="0">
                <a:solidFill>
                  <a:srgbClr val="E46C0A"/>
                </a:solidFill>
                <a:latin typeface="Calibri" panose="020F0502020204030204"/>
              </a:rPr>
              <a:t> dose &gt; xx) + </a:t>
            </a:r>
            <a:r>
              <a:rPr lang="en-US" sz="1800" kern="1200" dirty="0" err="1">
                <a:solidFill>
                  <a:srgbClr val="E46C0A"/>
                </a:solidFill>
                <a:latin typeface="Calibri" panose="020F0502020204030204"/>
              </a:rPr>
              <a:t>peut</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améliorer</a:t>
            </a:r>
            <a:r>
              <a:rPr lang="en-US" sz="1800" kern="1200" dirty="0">
                <a:solidFill>
                  <a:srgbClr val="E46C0A"/>
                </a:solidFill>
                <a:latin typeface="Calibri" panose="020F0502020204030204"/>
              </a:rPr>
              <a:t> les </a:t>
            </a:r>
            <a:r>
              <a:rPr lang="en-US" sz="1800" kern="1200" dirty="0" err="1">
                <a:solidFill>
                  <a:srgbClr val="E46C0A"/>
                </a:solidFill>
                <a:latin typeface="Calibri" panose="020F0502020204030204"/>
              </a:rPr>
              <a:t>schémas</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d’injection</a:t>
            </a:r>
            <a:r>
              <a:rPr lang="en-US" sz="1800" kern="1200" dirty="0">
                <a:solidFill>
                  <a:srgbClr val="E46C0A"/>
                </a:solidFill>
                <a:latin typeface="Calibri" panose="020F0502020204030204"/>
              </a:rPr>
              <a:t> </a:t>
            </a:r>
          </a:p>
          <a:p>
            <a:endParaRPr lang="en-US"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8</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8</a:t>
            </a:fld>
            <a:endParaRPr lang="en-US"/>
          </a:p>
        </p:txBody>
      </p:sp>
    </p:spTree>
    <p:extLst>
      <p:ext uri="{BB962C8B-B14F-4D97-AF65-F5344CB8AC3E}">
        <p14:creationId xmlns:p14="http://schemas.microsoft.com/office/powerpoint/2010/main" val="1750092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“The Right Drug to The Right Patient for The Right Disease, at the Right Time with The Right Dosage”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200" dirty="0">
                <a:solidFill>
                  <a:srgbClr val="E46C0A"/>
                </a:solidFill>
                <a:latin typeface="Calibri" panose="020F0502020204030204"/>
              </a:rPr>
              <a:t>Avec </a:t>
            </a:r>
            <a:r>
              <a:rPr lang="en-US" sz="1800" kern="1200" dirty="0" err="1">
                <a:solidFill>
                  <a:srgbClr val="E46C0A"/>
                </a:solidFill>
                <a:latin typeface="Calibri" panose="020F0502020204030204"/>
              </a:rPr>
              <a:t>l’avancée</a:t>
            </a:r>
            <a:r>
              <a:rPr lang="en-US" sz="1800" kern="1200" dirty="0">
                <a:solidFill>
                  <a:srgbClr val="E46C0A"/>
                </a:solidFill>
                <a:latin typeface="Calibri" panose="020F0502020204030204"/>
              </a:rPr>
              <a:t> de la TRT dans les </a:t>
            </a:r>
            <a:r>
              <a:rPr lang="en-US" sz="1800" kern="1200" dirty="0" err="1">
                <a:solidFill>
                  <a:srgbClr val="E46C0A"/>
                </a:solidFill>
                <a:latin typeface="Calibri" panose="020F0502020204030204"/>
              </a:rPr>
              <a:t>lignes</a:t>
            </a:r>
            <a:r>
              <a:rPr lang="en-US" sz="1800" kern="1200" dirty="0">
                <a:solidFill>
                  <a:srgbClr val="E46C0A"/>
                </a:solidFill>
                <a:latin typeface="Calibri" panose="020F0502020204030204"/>
              </a:rPr>
              <a:t> de </a:t>
            </a:r>
            <a:r>
              <a:rPr lang="en-US" sz="1800" kern="1200" dirty="0" err="1">
                <a:solidFill>
                  <a:srgbClr val="E46C0A"/>
                </a:solidFill>
                <a:latin typeface="Calibri" panose="020F0502020204030204"/>
              </a:rPr>
              <a:t>traitement</a:t>
            </a:r>
            <a:r>
              <a:rPr lang="en-US" sz="1800" kern="1200" dirty="0">
                <a:solidFill>
                  <a:srgbClr val="E46C0A"/>
                </a:solidFill>
                <a:latin typeface="Calibri" panose="020F0502020204030204"/>
              </a:rPr>
              <a:t> (i.e. </a:t>
            </a:r>
            <a:r>
              <a:rPr lang="en-US" sz="1800" kern="1200" dirty="0" err="1">
                <a:solidFill>
                  <a:srgbClr val="E46C0A"/>
                </a:solidFill>
                <a:latin typeface="Calibri" panose="020F0502020204030204"/>
              </a:rPr>
              <a:t>pris</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charge de +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plus </a:t>
            </a:r>
            <a:r>
              <a:rPr lang="en-US" sz="1800" kern="1200" dirty="0" err="1">
                <a:solidFill>
                  <a:srgbClr val="E46C0A"/>
                </a:solidFill>
                <a:latin typeface="Calibri" panose="020F0502020204030204"/>
              </a:rPr>
              <a:t>tôt</a:t>
            </a:r>
            <a:r>
              <a:rPr lang="en-US" sz="1800" kern="1200" dirty="0">
                <a:solidFill>
                  <a:srgbClr val="E46C0A"/>
                </a:solidFill>
                <a:latin typeface="Calibri" panose="020F0502020204030204"/>
              </a:rPr>
              <a:t>) la </a:t>
            </a:r>
            <a:r>
              <a:rPr lang="en-US" sz="1800" kern="1200" dirty="0" err="1">
                <a:solidFill>
                  <a:srgbClr val="E46C0A"/>
                </a:solidFill>
                <a:latin typeface="Calibri" panose="020F0502020204030204"/>
              </a:rPr>
              <a:t>dosimétrie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personalisée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deviendra</a:t>
            </a:r>
            <a:r>
              <a:rPr lang="en-US" sz="1800" kern="1200" dirty="0">
                <a:solidFill>
                  <a:srgbClr val="E46C0A"/>
                </a:solidFill>
                <a:latin typeface="Calibri" panose="020F0502020204030204"/>
              </a:rPr>
              <a:t> necessaire. </a:t>
            </a:r>
            <a:r>
              <a:rPr lang="en-US" sz="1800" kern="1200" dirty="0" err="1">
                <a:solidFill>
                  <a:srgbClr val="E46C0A"/>
                </a:solidFill>
                <a:latin typeface="Calibri" panose="020F0502020204030204"/>
              </a:rPr>
              <a:t>Expliquer</a:t>
            </a:r>
            <a:r>
              <a:rPr lang="en-US" sz="1800" kern="1200" dirty="0">
                <a:solidFill>
                  <a:srgbClr val="E46C0A"/>
                </a:solidFill>
                <a:latin typeface="Calibri" panose="020F0502020204030204"/>
              </a:rPr>
              <a:t> que pas </a:t>
            </a:r>
            <a:r>
              <a:rPr lang="en-US" sz="1800" kern="1200" dirty="0" err="1">
                <a:solidFill>
                  <a:srgbClr val="E46C0A"/>
                </a:solidFill>
                <a:latin typeface="Calibri" panose="020F0502020204030204"/>
              </a:rPr>
              <a:t>comme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EBRT, la </a:t>
            </a:r>
            <a:r>
              <a:rPr lang="en-US" sz="1800" kern="1200" dirty="0" err="1">
                <a:solidFill>
                  <a:srgbClr val="E46C0A"/>
                </a:solidFill>
                <a:latin typeface="Calibri" panose="020F0502020204030204"/>
              </a:rPr>
              <a:t>dosimétrie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n’est</a:t>
            </a:r>
            <a:r>
              <a:rPr lang="en-US" sz="1800" kern="1200" dirty="0">
                <a:solidFill>
                  <a:srgbClr val="E46C0A"/>
                </a:solidFill>
                <a:latin typeface="Calibri" panose="020F0502020204030204"/>
              </a:rPr>
              <a:t> pas </a:t>
            </a:r>
            <a:r>
              <a:rPr lang="en-US" sz="1800" kern="1200" dirty="0" err="1">
                <a:solidFill>
                  <a:srgbClr val="E46C0A"/>
                </a:solidFill>
                <a:latin typeface="Calibri" panose="020F0502020204030204"/>
              </a:rPr>
              <a:t>systématique</a:t>
            </a:r>
            <a:r>
              <a:rPr lang="en-US" sz="1800" kern="1200" dirty="0">
                <a:solidFill>
                  <a:srgbClr val="E46C0A"/>
                </a:solidFill>
                <a:latin typeface="Calibri" panose="020F0502020204030204"/>
              </a:rPr>
              <a:t> dans la </a:t>
            </a:r>
            <a:r>
              <a:rPr lang="en-US" sz="1800" kern="1200" dirty="0" err="1">
                <a:solidFill>
                  <a:srgbClr val="E46C0A"/>
                </a:solidFill>
                <a:latin typeface="Calibri" panose="020F0502020204030204"/>
              </a:rPr>
              <a:t>prise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en</a:t>
            </a:r>
            <a:r>
              <a:rPr lang="en-US" sz="1800" kern="1200" dirty="0">
                <a:solidFill>
                  <a:srgbClr val="E46C0A"/>
                </a:solidFill>
                <a:latin typeface="Calibri" panose="020F0502020204030204"/>
              </a:rPr>
              <a:t> charge </a:t>
            </a:r>
            <a:r>
              <a:rPr lang="en-US" sz="1800" kern="1200" dirty="0" err="1">
                <a:solidFill>
                  <a:srgbClr val="E46C0A"/>
                </a:solidFill>
                <a:latin typeface="Calibri" panose="020F0502020204030204"/>
              </a:rPr>
              <a:t>clinique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Montrer</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qu’il</a:t>
            </a:r>
            <a:r>
              <a:rPr lang="en-US" sz="1800" kern="1200" dirty="0">
                <a:solidFill>
                  <a:srgbClr val="E46C0A"/>
                </a:solidFill>
                <a:latin typeface="Calibri" panose="020F0502020204030204"/>
              </a:rPr>
              <a:t> a </a:t>
            </a:r>
            <a:r>
              <a:rPr lang="en-US" sz="1800" kern="1200" dirty="0" err="1">
                <a:solidFill>
                  <a:srgbClr val="E46C0A"/>
                </a:solidFill>
                <a:latin typeface="Calibri" panose="020F0502020204030204"/>
              </a:rPr>
              <a:t>pu</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être</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montré</a:t>
            </a:r>
            <a:r>
              <a:rPr lang="en-US" sz="1800" kern="1200" dirty="0">
                <a:solidFill>
                  <a:srgbClr val="E46C0A"/>
                </a:solidFill>
                <a:latin typeface="Calibri" panose="020F0502020204030204"/>
              </a:rPr>
              <a:t> un lien fort entre la realization de </a:t>
            </a:r>
            <a:r>
              <a:rPr lang="en-US" sz="1800" kern="1200" dirty="0" err="1">
                <a:solidFill>
                  <a:srgbClr val="E46C0A"/>
                </a:solidFill>
                <a:latin typeface="Calibri" panose="020F0502020204030204"/>
              </a:rPr>
              <a:t>dosi</a:t>
            </a:r>
            <a:r>
              <a:rPr lang="en-US" sz="1800" kern="1200" dirty="0">
                <a:solidFill>
                  <a:srgbClr val="E46C0A"/>
                </a:solidFill>
                <a:latin typeface="Calibri" panose="020F0502020204030204"/>
              </a:rPr>
              <a:t> et </a:t>
            </a:r>
            <a:r>
              <a:rPr lang="en-US" sz="1800" kern="1200" dirty="0" err="1">
                <a:solidFill>
                  <a:srgbClr val="E46C0A"/>
                </a:solidFill>
                <a:latin typeface="Calibri" panose="020F0502020204030204"/>
              </a:rPr>
              <a:t>réponse</a:t>
            </a:r>
            <a:r>
              <a:rPr lang="en-US" sz="1800" kern="1200" dirty="0">
                <a:solidFill>
                  <a:srgbClr val="E46C0A"/>
                </a:solidFill>
                <a:latin typeface="Calibri" panose="020F0502020204030204"/>
              </a:rPr>
              <a:t> patient (</a:t>
            </a:r>
            <a:r>
              <a:rPr lang="en-US" sz="1800" kern="1200" dirty="0" err="1">
                <a:solidFill>
                  <a:srgbClr val="E46C0A"/>
                </a:solidFill>
                <a:latin typeface="Calibri" panose="020F0502020204030204"/>
              </a:rPr>
              <a:t>lorsque</a:t>
            </a:r>
            <a:r>
              <a:rPr lang="en-US" sz="1800" kern="1200" dirty="0">
                <a:solidFill>
                  <a:srgbClr val="E46C0A"/>
                </a:solidFill>
                <a:latin typeface="Calibri" panose="020F0502020204030204"/>
              </a:rPr>
              <a:t> dose &gt; xx) + </a:t>
            </a:r>
            <a:r>
              <a:rPr lang="en-US" sz="1800" kern="1200" dirty="0" err="1">
                <a:solidFill>
                  <a:srgbClr val="E46C0A"/>
                </a:solidFill>
                <a:latin typeface="Calibri" panose="020F0502020204030204"/>
              </a:rPr>
              <a:t>peut</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améliorer</a:t>
            </a:r>
            <a:r>
              <a:rPr lang="en-US" sz="1800" kern="1200" dirty="0">
                <a:solidFill>
                  <a:srgbClr val="E46C0A"/>
                </a:solidFill>
                <a:latin typeface="Calibri" panose="020F0502020204030204"/>
              </a:rPr>
              <a:t> les </a:t>
            </a:r>
            <a:r>
              <a:rPr lang="en-US" sz="1800" kern="1200" dirty="0" err="1">
                <a:solidFill>
                  <a:srgbClr val="E46C0A"/>
                </a:solidFill>
                <a:latin typeface="Calibri" panose="020F0502020204030204"/>
              </a:rPr>
              <a:t>schémas</a:t>
            </a:r>
            <a:r>
              <a:rPr lang="en-US" sz="1800" kern="1200" dirty="0">
                <a:solidFill>
                  <a:srgbClr val="E46C0A"/>
                </a:solidFill>
                <a:latin typeface="Calibri" panose="020F0502020204030204"/>
              </a:rPr>
              <a:t> </a:t>
            </a:r>
            <a:r>
              <a:rPr lang="en-US" sz="1800" kern="1200" dirty="0" err="1">
                <a:solidFill>
                  <a:srgbClr val="E46C0A"/>
                </a:solidFill>
                <a:latin typeface="Calibri" panose="020F0502020204030204"/>
              </a:rPr>
              <a:t>d’injection</a:t>
            </a:r>
            <a:r>
              <a:rPr lang="en-US" sz="1800" kern="1200" dirty="0">
                <a:solidFill>
                  <a:srgbClr val="E46C0A"/>
                </a:solidFill>
                <a:latin typeface="Calibri" panose="020F0502020204030204"/>
              </a:rPr>
              <a:t> </a:t>
            </a:r>
          </a:p>
          <a:p>
            <a:endParaRPr lang="en-US" dirty="0"/>
          </a:p>
        </p:txBody>
      </p:sp>
      <p:sp>
        <p:nvSpPr>
          <p:cNvPr id="4" name="Espace réservé du numéro de diapositive 3"/>
          <p:cNvSpPr>
            <a:spLocks noGrp="1"/>
          </p:cNvSpPr>
          <p:nvPr>
            <p:ph type="sldNum" idx="12"/>
          </p:nvPr>
        </p:nvSpPr>
        <p:spPr/>
        <p:txBody>
          <a:bodyPr/>
          <a:lstStyle/>
          <a:p>
            <a:pPr marL="0" marR="0" lvl="0" indent="0" algn="l" rtl="0">
              <a:lnSpc>
                <a:spcPct val="100000"/>
              </a:lnSpc>
              <a:spcBef>
                <a:spcPts val="0"/>
              </a:spcBef>
              <a:spcAft>
                <a:spcPts val="0"/>
              </a:spcAft>
              <a:buNone/>
            </a:pPr>
            <a:fld id="{00000000-1234-1234-1234-123412341234}" type="slidenum">
              <a:rPr lang="en-US" sz="1800" b="0" i="0" u="none" strike="noStrike" cap="none" smtClean="0">
                <a:solidFill>
                  <a:srgbClr val="000000"/>
                </a:solidFill>
                <a:latin typeface="Verdana"/>
                <a:ea typeface="Verdana"/>
                <a:cs typeface="Verdana"/>
                <a:sym typeface="Verdana"/>
              </a:rPr>
              <a:t>9</a:t>
            </a:fld>
            <a:endParaRPr lang="en-US"/>
          </a:p>
        </p:txBody>
      </p:sp>
      <p:sp>
        <p:nvSpPr>
          <p:cNvPr id="5" name="Espace réservé du numéro de diapositive 4"/>
          <p:cNvSpPr>
            <a:spLocks noGrp="1"/>
          </p:cNvSpPr>
          <p:nvPr>
            <p:ph type="sldNum" idx="3"/>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mtClean="0">
                <a:solidFill>
                  <a:srgbClr val="000000"/>
                </a:solidFill>
                <a:latin typeface="Arial"/>
                <a:ea typeface="Arial"/>
                <a:cs typeface="Arial"/>
                <a:sym typeface="Arial"/>
              </a:rPr>
              <a:t>9</a:t>
            </a:fld>
            <a:endParaRPr lang="en-US"/>
          </a:p>
        </p:txBody>
      </p:sp>
    </p:spTree>
    <p:extLst>
      <p:ext uri="{BB962C8B-B14F-4D97-AF65-F5344CB8AC3E}">
        <p14:creationId xmlns:p14="http://schemas.microsoft.com/office/powerpoint/2010/main" val="2523850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C05784D2-7727-4B3F-86ED-3EDB0D8BE052}" type="datetime1">
              <a:rPr lang="fr-FR" smtClean="0"/>
              <a:t>08/07/2025</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10722077" y="6282813"/>
            <a:ext cx="841272" cy="269627"/>
          </a:xfrm>
        </p:spPr>
        <p:txBody>
          <a:bodyPr/>
          <a:lstStyle>
            <a:lvl1pPr>
              <a:defRPr/>
            </a:lvl1pPr>
          </a:lstStyle>
          <a:p>
            <a:pPr>
              <a:defRPr/>
            </a:pPr>
            <a:fld id="{E6C627C9-3911-704A-AECE-3D2339A04E38}" type="slidenum">
              <a:rPr lang="fr-FR"/>
              <a:pPr>
                <a:defRPr/>
              </a:pPr>
              <a:t>‹N°›</a:t>
            </a:fld>
            <a:endParaRPr lang="fr-FR" dirty="0"/>
          </a:p>
        </p:txBody>
      </p:sp>
    </p:spTree>
    <p:extLst>
      <p:ext uri="{BB962C8B-B14F-4D97-AF65-F5344CB8AC3E}">
        <p14:creationId xmlns:p14="http://schemas.microsoft.com/office/powerpoint/2010/main" val="96432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29CBB4-DF00-C717-D42D-22D75BE9DCA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B0D3788-A427-1369-309A-C1763F1F21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DC21B06-545B-4FE2-20E0-8643C5604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C1D7D0-58D5-4D73-AE14-DC06A5419A31}"/>
              </a:ext>
            </a:extLst>
          </p:cNvPr>
          <p:cNvSpPr>
            <a:spLocks noGrp="1"/>
          </p:cNvSpPr>
          <p:nvPr>
            <p:ph type="dt" sz="half" idx="10"/>
          </p:nvPr>
        </p:nvSpPr>
        <p:spPr/>
        <p:txBody>
          <a:bodyPr/>
          <a:lstStyle/>
          <a:p>
            <a:fld id="{0D72E379-81E7-449F-934A-986C5C01C250}" type="datetime1">
              <a:rPr lang="fr-FR" smtClean="0"/>
              <a:t>08/07/2025</a:t>
            </a:fld>
            <a:endParaRPr lang="fr-FR"/>
          </a:p>
        </p:txBody>
      </p:sp>
      <p:sp>
        <p:nvSpPr>
          <p:cNvPr id="6" name="Espace réservé du pied de page 5">
            <a:extLst>
              <a:ext uri="{FF2B5EF4-FFF2-40B4-BE49-F238E27FC236}">
                <a16:creationId xmlns:a16="http://schemas.microsoft.com/office/drawing/2014/main" id="{3A431ACC-783B-99E6-B8D8-3C69C22F85A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AA19661-1F20-2A16-4F64-7892660A2A00}"/>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1802500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7424EA-9452-D4FD-D128-301DAE1AD00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6C7F855-1D97-9DD4-433D-F492BCFC9AF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6C38D4-FC76-6FEE-A252-CAF561900465}"/>
              </a:ext>
            </a:extLst>
          </p:cNvPr>
          <p:cNvSpPr>
            <a:spLocks noGrp="1"/>
          </p:cNvSpPr>
          <p:nvPr>
            <p:ph type="dt" sz="half" idx="10"/>
          </p:nvPr>
        </p:nvSpPr>
        <p:spPr/>
        <p:txBody>
          <a:bodyPr/>
          <a:lstStyle/>
          <a:p>
            <a:fld id="{7411213E-EE51-40E7-8697-3FE86BB062A1}" type="datetime1">
              <a:rPr lang="fr-FR" smtClean="0"/>
              <a:t>08/07/2025</a:t>
            </a:fld>
            <a:endParaRPr lang="fr-FR"/>
          </a:p>
        </p:txBody>
      </p:sp>
      <p:sp>
        <p:nvSpPr>
          <p:cNvPr id="5" name="Espace réservé du pied de page 4">
            <a:extLst>
              <a:ext uri="{FF2B5EF4-FFF2-40B4-BE49-F238E27FC236}">
                <a16:creationId xmlns:a16="http://schemas.microsoft.com/office/drawing/2014/main" id="{CE442ECF-10D5-D616-3639-944EDF65B0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C56026A-C3BA-33ED-2749-3E870E6CF76D}"/>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3294390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7CD0EC9-5422-7E4E-10E6-3DAEC9199DA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C39CDAB-4C32-CC2C-8599-63C2CAE6552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4C2D79B-C39F-E72F-3D9C-F8D0D8127DBD}"/>
              </a:ext>
            </a:extLst>
          </p:cNvPr>
          <p:cNvSpPr>
            <a:spLocks noGrp="1"/>
          </p:cNvSpPr>
          <p:nvPr>
            <p:ph type="dt" sz="half" idx="10"/>
          </p:nvPr>
        </p:nvSpPr>
        <p:spPr/>
        <p:txBody>
          <a:bodyPr/>
          <a:lstStyle/>
          <a:p>
            <a:fld id="{AE9FD3C4-60A4-4BA1-9490-A6637292CF00}" type="datetime1">
              <a:rPr lang="fr-FR" smtClean="0"/>
              <a:t>08/07/2025</a:t>
            </a:fld>
            <a:endParaRPr lang="fr-FR"/>
          </a:p>
        </p:txBody>
      </p:sp>
      <p:sp>
        <p:nvSpPr>
          <p:cNvPr id="5" name="Espace réservé du pied de page 4">
            <a:extLst>
              <a:ext uri="{FF2B5EF4-FFF2-40B4-BE49-F238E27FC236}">
                <a16:creationId xmlns:a16="http://schemas.microsoft.com/office/drawing/2014/main" id="{875D71B3-1DFF-A428-034D-80FC6466D62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B4A0D34-20F8-66C0-B044-F412751AC7EF}"/>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447799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0FFC8D-8312-4482-A2F4-2C87C7B54114}"/>
              </a:ext>
            </a:extLst>
          </p:cNvPr>
          <p:cNvSpPr>
            <a:spLocks noGrp="1"/>
          </p:cNvSpPr>
          <p:nvPr>
            <p:ph type="ctrTitle"/>
          </p:nvPr>
        </p:nvSpPr>
        <p:spPr>
          <a:xfrm>
            <a:off x="1524000" y="1122363"/>
            <a:ext cx="9144000" cy="2387600"/>
          </a:xfrm>
        </p:spPr>
        <p:txBody>
          <a:bodyPr anchor="ctr"/>
          <a:lstStyle>
            <a:lvl1pPr algn="ctr">
              <a:defRPr sz="4500">
                <a:solidFill>
                  <a:schemeClr val="tx1"/>
                </a:solidFill>
              </a:defRPr>
            </a:lvl1pPr>
          </a:lstStyle>
          <a:p>
            <a:r>
              <a:rPr lang="fr-FR" dirty="0"/>
              <a:t>Modifiez le style du titre</a:t>
            </a:r>
            <a:endParaRPr lang="en-US" dirty="0"/>
          </a:p>
        </p:txBody>
      </p:sp>
      <p:sp>
        <p:nvSpPr>
          <p:cNvPr id="3" name="Sous-titre 2">
            <a:extLst>
              <a:ext uri="{FF2B5EF4-FFF2-40B4-BE49-F238E27FC236}">
                <a16:creationId xmlns:a16="http://schemas.microsoft.com/office/drawing/2014/main" id="{D3829357-AD24-4DD3-BAEF-D1F88F3A2841}"/>
              </a:ext>
            </a:extLst>
          </p:cNvPr>
          <p:cNvSpPr>
            <a:spLocks noGrp="1"/>
          </p:cNvSpPr>
          <p:nvPr>
            <p:ph type="subTitle" idx="1"/>
          </p:nvPr>
        </p:nvSpPr>
        <p:spPr>
          <a:xfrm>
            <a:off x="1524000" y="3602038"/>
            <a:ext cx="9144000" cy="1655762"/>
          </a:xfrm>
        </p:spPr>
        <p:txBody>
          <a:bodyPr anchor="ctr"/>
          <a:lstStyle>
            <a:lvl1pPr marL="0" indent="0" algn="ctr">
              <a:buNone/>
              <a:defRPr sz="1800">
                <a:solidFill>
                  <a:schemeClr val="tx1">
                    <a:lumMod val="65000"/>
                    <a:lumOff val="35000"/>
                  </a:schemeClr>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8" name="Rectangle : coins arrondis 7">
            <a:extLst>
              <a:ext uri="{FF2B5EF4-FFF2-40B4-BE49-F238E27FC236}">
                <a16:creationId xmlns:a16="http://schemas.microsoft.com/office/drawing/2014/main" id="{75AFD3DF-5025-4F5A-AF66-BC492340825C}"/>
              </a:ext>
            </a:extLst>
          </p:cNvPr>
          <p:cNvSpPr/>
          <p:nvPr userDrawn="1"/>
        </p:nvSpPr>
        <p:spPr>
          <a:xfrm>
            <a:off x="9860890" y="-7314"/>
            <a:ext cx="2331111" cy="1037602"/>
          </a:xfrm>
          <a:prstGeom prst="roundRect">
            <a:avLst>
              <a:gd name="adj" fmla="val 82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Image 6">
            <a:extLst>
              <a:ext uri="{FF2B5EF4-FFF2-40B4-BE49-F238E27FC236}">
                <a16:creationId xmlns:a16="http://schemas.microsoft.com/office/drawing/2014/main" id="{52619A65-031E-4880-AD24-6B5B66EED2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8180" y="-7315"/>
            <a:ext cx="2233573" cy="1102562"/>
          </a:xfrm>
          <a:prstGeom prst="rect">
            <a:avLst/>
          </a:prstGeom>
          <a:solidFill>
            <a:schemeClr val="bg1"/>
          </a:solidFill>
        </p:spPr>
      </p:pic>
    </p:spTree>
    <p:extLst>
      <p:ext uri="{BB962C8B-B14F-4D97-AF65-F5344CB8AC3E}">
        <p14:creationId xmlns:p14="http://schemas.microsoft.com/office/powerpoint/2010/main" val="309240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7E9BD-F19A-4723-909C-D5E2734BB353}"/>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257565B8-5816-4C23-94EE-5A78C5B4E75E}"/>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 coins arrondis 6">
            <a:extLst>
              <a:ext uri="{FF2B5EF4-FFF2-40B4-BE49-F238E27FC236}">
                <a16:creationId xmlns:a16="http://schemas.microsoft.com/office/drawing/2014/main" id="{BFB1A95F-58A9-489E-93D8-1938AECE67CD}"/>
              </a:ext>
            </a:extLst>
          </p:cNvPr>
          <p:cNvSpPr/>
          <p:nvPr userDrawn="1"/>
        </p:nvSpPr>
        <p:spPr>
          <a:xfrm>
            <a:off x="11293048" y="6559583"/>
            <a:ext cx="887577" cy="286223"/>
          </a:xfrm>
          <a:prstGeom prst="roundRect">
            <a:avLst>
              <a:gd name="adj" fmla="val 50000"/>
            </a:avLst>
          </a:prstGeom>
          <a:solidFill>
            <a:schemeClr val="bg1"/>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65000"/>
                  <a:lumOff val="35000"/>
                </a:schemeClr>
              </a:solidFill>
            </a:endParaRPr>
          </a:p>
        </p:txBody>
      </p:sp>
      <p:sp>
        <p:nvSpPr>
          <p:cNvPr id="11" name="Espace réservé de la date 10">
            <a:extLst>
              <a:ext uri="{FF2B5EF4-FFF2-40B4-BE49-F238E27FC236}">
                <a16:creationId xmlns:a16="http://schemas.microsoft.com/office/drawing/2014/main" id="{1CCB22E5-EB69-41DD-8856-1AA534389B67}"/>
              </a:ext>
            </a:extLst>
          </p:cNvPr>
          <p:cNvSpPr>
            <a:spLocks noGrp="1"/>
          </p:cNvSpPr>
          <p:nvPr>
            <p:ph type="dt" sz="half" idx="10"/>
          </p:nvPr>
        </p:nvSpPr>
        <p:spPr>
          <a:xfrm>
            <a:off x="0" y="6562022"/>
            <a:ext cx="2835136" cy="272491"/>
          </a:xfrm>
        </p:spPr>
        <p:txBody>
          <a:bodyPr/>
          <a:lstStyle>
            <a:lvl1pPr>
              <a:defRPr sz="1050"/>
            </a:lvl1pPr>
          </a:lstStyle>
          <a:p>
            <a:fld id="{69392953-998F-48B2-98FF-68BFB88A3DF0}" type="datetime1">
              <a:rPr lang="fr-FR" smtClean="0"/>
              <a:t>08/07/2025</a:t>
            </a:fld>
            <a:endParaRPr lang="en-US" dirty="0"/>
          </a:p>
        </p:txBody>
      </p:sp>
      <p:sp>
        <p:nvSpPr>
          <p:cNvPr id="12" name="Espace réservé du pied de page 11">
            <a:extLst>
              <a:ext uri="{FF2B5EF4-FFF2-40B4-BE49-F238E27FC236}">
                <a16:creationId xmlns:a16="http://schemas.microsoft.com/office/drawing/2014/main" id="{1BDFF964-FF36-4EEB-8BDA-B888B974CB84}"/>
              </a:ext>
            </a:extLst>
          </p:cNvPr>
          <p:cNvSpPr>
            <a:spLocks noGrp="1"/>
          </p:cNvSpPr>
          <p:nvPr>
            <p:ph type="ftr" sz="quarter" idx="11"/>
          </p:nvPr>
        </p:nvSpPr>
        <p:spPr>
          <a:xfrm>
            <a:off x="3540559" y="6547106"/>
            <a:ext cx="5584588" cy="286223"/>
          </a:xfrm>
        </p:spPr>
        <p:txBody>
          <a:bodyPr/>
          <a:lstStyle>
            <a:lvl1pPr>
              <a:defRPr sz="1050"/>
            </a:lvl1pPr>
          </a:lstStyle>
          <a:p>
            <a:endParaRPr lang="en-US" dirty="0"/>
          </a:p>
        </p:txBody>
      </p:sp>
      <p:sp>
        <p:nvSpPr>
          <p:cNvPr id="13" name="Espace réservé du numéro de diapositive 12">
            <a:extLst>
              <a:ext uri="{FF2B5EF4-FFF2-40B4-BE49-F238E27FC236}">
                <a16:creationId xmlns:a16="http://schemas.microsoft.com/office/drawing/2014/main" id="{FA71EFD1-1F93-4E6D-BA88-CC03A7602BDB}"/>
              </a:ext>
            </a:extLst>
          </p:cNvPr>
          <p:cNvSpPr>
            <a:spLocks noGrp="1"/>
          </p:cNvSpPr>
          <p:nvPr>
            <p:ph type="sldNum" sz="quarter" idx="12"/>
          </p:nvPr>
        </p:nvSpPr>
        <p:spPr/>
        <p:txBody>
          <a:bodyPr/>
          <a:lstStyle>
            <a:lvl1pPr>
              <a:defRPr sz="1200"/>
            </a:lvl1pPr>
          </a:lstStyle>
          <a:p>
            <a:fld id="{BF865A48-B598-49E8-960D-380065AC1F1F}" type="slidenum">
              <a:rPr lang="en-US" smtClean="0"/>
              <a:pPr/>
              <a:t>‹N°›</a:t>
            </a:fld>
            <a:endParaRPr lang="en-US" dirty="0"/>
          </a:p>
        </p:txBody>
      </p:sp>
    </p:spTree>
    <p:extLst>
      <p:ext uri="{BB962C8B-B14F-4D97-AF65-F5344CB8AC3E}">
        <p14:creationId xmlns:p14="http://schemas.microsoft.com/office/powerpoint/2010/main" val="1135780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A8A060-685C-489B-B1EA-E3AD114820E4}"/>
              </a:ext>
            </a:extLst>
          </p:cNvPr>
          <p:cNvSpPr>
            <a:spLocks noGrp="1"/>
          </p:cNvSpPr>
          <p:nvPr>
            <p:ph type="title"/>
          </p:nvPr>
        </p:nvSpPr>
        <p:spPr>
          <a:xfrm>
            <a:off x="831851" y="1709740"/>
            <a:ext cx="10515600" cy="2852737"/>
          </a:xfrm>
        </p:spPr>
        <p:txBody>
          <a:bodyPr anchor="b"/>
          <a:lstStyle>
            <a:lvl1pPr>
              <a:defRPr sz="45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10A74BB1-98E3-4E67-AA4A-9FE777857218}"/>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3C7B14F2-958E-4439-85A6-1C8DBC970F94}"/>
              </a:ext>
            </a:extLst>
          </p:cNvPr>
          <p:cNvSpPr>
            <a:spLocks noGrp="1"/>
          </p:cNvSpPr>
          <p:nvPr>
            <p:ph type="dt" sz="half" idx="10"/>
          </p:nvPr>
        </p:nvSpPr>
        <p:spPr>
          <a:xfrm>
            <a:off x="0" y="6562021"/>
            <a:ext cx="2743200" cy="295980"/>
          </a:xfrm>
          <a:prstGeom prst="rect">
            <a:avLst/>
          </a:prstGeom>
        </p:spPr>
        <p:txBody>
          <a:bodyPr/>
          <a:lstStyle/>
          <a:p>
            <a:fld id="{F39E48F0-F2AD-4973-80B3-92EDFF78AE18}" type="datetime1">
              <a:rPr lang="fr-FR" smtClean="0"/>
              <a:t>08/07/2025</a:t>
            </a:fld>
            <a:endParaRPr lang="en-US"/>
          </a:p>
        </p:txBody>
      </p:sp>
      <p:sp>
        <p:nvSpPr>
          <p:cNvPr id="5" name="Espace réservé du pied de page 4">
            <a:extLst>
              <a:ext uri="{FF2B5EF4-FFF2-40B4-BE49-F238E27FC236}">
                <a16:creationId xmlns:a16="http://schemas.microsoft.com/office/drawing/2014/main" id="{F1B73CF9-F034-4FC1-8614-72474EEE2982}"/>
              </a:ext>
            </a:extLst>
          </p:cNvPr>
          <p:cNvSpPr>
            <a:spLocks noGrp="1"/>
          </p:cNvSpPr>
          <p:nvPr>
            <p:ph type="ftr" sz="quarter" idx="11"/>
          </p:nvPr>
        </p:nvSpPr>
        <p:spPr>
          <a:xfrm>
            <a:off x="3540559" y="6547105"/>
            <a:ext cx="5403495" cy="310896"/>
          </a:xfrm>
          <a:prstGeom prst="rect">
            <a:avLst/>
          </a:prstGeom>
        </p:spPr>
        <p:txBody>
          <a:bodyPr/>
          <a:lstStyle/>
          <a:p>
            <a:endParaRPr lang="en-US"/>
          </a:p>
        </p:txBody>
      </p:sp>
      <p:sp>
        <p:nvSpPr>
          <p:cNvPr id="6" name="Espace réservé du numéro de diapositive 5">
            <a:extLst>
              <a:ext uri="{FF2B5EF4-FFF2-40B4-BE49-F238E27FC236}">
                <a16:creationId xmlns:a16="http://schemas.microsoft.com/office/drawing/2014/main" id="{E1F30E5A-C1FA-48F5-AAED-4ECF541F618A}"/>
              </a:ext>
            </a:extLst>
          </p:cNvPr>
          <p:cNvSpPr>
            <a:spLocks noGrp="1"/>
          </p:cNvSpPr>
          <p:nvPr>
            <p:ph type="sldNum" sz="quarter" idx="12"/>
          </p:nvPr>
        </p:nvSpPr>
        <p:spPr>
          <a:xfrm>
            <a:off x="11291426" y="6554708"/>
            <a:ext cx="887577" cy="295975"/>
          </a:xfrm>
          <a:prstGeom prst="rect">
            <a:avLst/>
          </a:prstGeom>
        </p:spPr>
        <p:txBody>
          <a:bodyPr/>
          <a:lstStyle/>
          <a:p>
            <a:fld id="{BF865A48-B598-49E8-960D-380065AC1F1F}" type="slidenum">
              <a:rPr lang="en-US" smtClean="0"/>
              <a:t>‹N°›</a:t>
            </a:fld>
            <a:endParaRPr lang="en-US"/>
          </a:p>
        </p:txBody>
      </p:sp>
    </p:spTree>
    <p:extLst>
      <p:ext uri="{BB962C8B-B14F-4D97-AF65-F5344CB8AC3E}">
        <p14:creationId xmlns:p14="http://schemas.microsoft.com/office/powerpoint/2010/main" val="4037651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B05A17-B3D9-452B-992A-BD5343976E96}"/>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210568A5-DCAD-46E5-B2F3-78C69755AF06}"/>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3587FB0C-EAB1-420C-81A3-E05ECF3B3B97}"/>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7B4B0F07-FD18-4123-BD1B-B580324E5444}"/>
              </a:ext>
            </a:extLst>
          </p:cNvPr>
          <p:cNvSpPr>
            <a:spLocks noGrp="1"/>
          </p:cNvSpPr>
          <p:nvPr>
            <p:ph type="dt" sz="half" idx="10"/>
          </p:nvPr>
        </p:nvSpPr>
        <p:spPr>
          <a:xfrm>
            <a:off x="0" y="6562021"/>
            <a:ext cx="2743200" cy="295980"/>
          </a:xfrm>
          <a:prstGeom prst="rect">
            <a:avLst/>
          </a:prstGeom>
        </p:spPr>
        <p:txBody>
          <a:bodyPr/>
          <a:lstStyle/>
          <a:p>
            <a:fld id="{3D72F530-5DC7-462F-BC00-45EFD1BBA9A8}" type="datetime1">
              <a:rPr lang="fr-FR" smtClean="0"/>
              <a:t>08/07/2025</a:t>
            </a:fld>
            <a:endParaRPr lang="en-US"/>
          </a:p>
        </p:txBody>
      </p:sp>
      <p:sp>
        <p:nvSpPr>
          <p:cNvPr id="6" name="Espace réservé du pied de page 5">
            <a:extLst>
              <a:ext uri="{FF2B5EF4-FFF2-40B4-BE49-F238E27FC236}">
                <a16:creationId xmlns:a16="http://schemas.microsoft.com/office/drawing/2014/main" id="{7F42A243-62DF-41A0-A2BC-07FD6B2FA535}"/>
              </a:ext>
            </a:extLst>
          </p:cNvPr>
          <p:cNvSpPr>
            <a:spLocks noGrp="1"/>
          </p:cNvSpPr>
          <p:nvPr>
            <p:ph type="ftr" sz="quarter" idx="11"/>
          </p:nvPr>
        </p:nvSpPr>
        <p:spPr>
          <a:xfrm>
            <a:off x="3540559" y="6547105"/>
            <a:ext cx="5403495" cy="310896"/>
          </a:xfrm>
          <a:prstGeom prst="rect">
            <a:avLst/>
          </a:prstGeom>
        </p:spPr>
        <p:txBody>
          <a:bodyPr/>
          <a:lstStyle/>
          <a:p>
            <a:endParaRPr lang="en-US"/>
          </a:p>
        </p:txBody>
      </p:sp>
      <p:sp>
        <p:nvSpPr>
          <p:cNvPr id="7" name="Espace réservé du numéro de diapositive 6">
            <a:extLst>
              <a:ext uri="{FF2B5EF4-FFF2-40B4-BE49-F238E27FC236}">
                <a16:creationId xmlns:a16="http://schemas.microsoft.com/office/drawing/2014/main" id="{63939F83-1929-44E9-B132-D592A2120807}"/>
              </a:ext>
            </a:extLst>
          </p:cNvPr>
          <p:cNvSpPr>
            <a:spLocks noGrp="1"/>
          </p:cNvSpPr>
          <p:nvPr>
            <p:ph type="sldNum" sz="quarter" idx="12"/>
          </p:nvPr>
        </p:nvSpPr>
        <p:spPr>
          <a:xfrm>
            <a:off x="11291426" y="6554708"/>
            <a:ext cx="887577" cy="295975"/>
          </a:xfrm>
          <a:prstGeom prst="rect">
            <a:avLst/>
          </a:prstGeom>
        </p:spPr>
        <p:txBody>
          <a:bodyPr/>
          <a:lstStyle/>
          <a:p>
            <a:fld id="{BF865A48-B598-49E8-960D-380065AC1F1F}" type="slidenum">
              <a:rPr lang="en-US" smtClean="0"/>
              <a:t>‹N°›</a:t>
            </a:fld>
            <a:endParaRPr lang="en-US"/>
          </a:p>
        </p:txBody>
      </p:sp>
    </p:spTree>
    <p:extLst>
      <p:ext uri="{BB962C8B-B14F-4D97-AF65-F5344CB8AC3E}">
        <p14:creationId xmlns:p14="http://schemas.microsoft.com/office/powerpoint/2010/main" val="3052329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B69FD6-9231-4A46-B3F5-60DFD4749104}"/>
              </a:ext>
            </a:extLst>
          </p:cNvPr>
          <p:cNvSpPr>
            <a:spLocks noGrp="1"/>
          </p:cNvSpPr>
          <p:nvPr>
            <p:ph type="title"/>
          </p:nvPr>
        </p:nvSpPr>
        <p:spPr>
          <a:xfrm>
            <a:off x="839788" y="365127"/>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102D52C3-2EA7-4983-AD07-712CFEDDB94D}"/>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B5F1219-B638-4DAA-9A35-582D1BF55138}"/>
              </a:ext>
            </a:extLst>
          </p:cNvPr>
          <p:cNvSpPr>
            <a:spLocks noGrp="1"/>
          </p:cNvSpPr>
          <p:nvPr>
            <p:ph sz="half" idx="2"/>
          </p:nvPr>
        </p:nvSpPr>
        <p:spPr>
          <a:xfrm>
            <a:off x="839789"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659E0283-3E14-44B3-B07B-9EECE0D0E714}"/>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67FA6649-C51D-4F08-B9BF-396A912AEB19}"/>
              </a:ext>
            </a:extLst>
          </p:cNvPr>
          <p:cNvSpPr>
            <a:spLocks noGrp="1"/>
          </p:cNvSpPr>
          <p:nvPr>
            <p:ph sz="quarter" idx="4"/>
          </p:nvPr>
        </p:nvSpPr>
        <p:spPr>
          <a:xfrm>
            <a:off x="6172201"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AC56F4BB-4D85-435F-84AC-879D02D51E4E}"/>
              </a:ext>
            </a:extLst>
          </p:cNvPr>
          <p:cNvSpPr>
            <a:spLocks noGrp="1"/>
          </p:cNvSpPr>
          <p:nvPr>
            <p:ph type="dt" sz="half" idx="10"/>
          </p:nvPr>
        </p:nvSpPr>
        <p:spPr>
          <a:xfrm>
            <a:off x="0" y="6562021"/>
            <a:ext cx="2743200" cy="295980"/>
          </a:xfrm>
          <a:prstGeom prst="rect">
            <a:avLst/>
          </a:prstGeom>
        </p:spPr>
        <p:txBody>
          <a:bodyPr/>
          <a:lstStyle/>
          <a:p>
            <a:fld id="{5C95B6B8-E846-4D8A-8A72-713867F0D535}" type="datetime1">
              <a:rPr lang="fr-FR" smtClean="0"/>
              <a:t>08/07/2025</a:t>
            </a:fld>
            <a:endParaRPr lang="en-US"/>
          </a:p>
        </p:txBody>
      </p:sp>
      <p:sp>
        <p:nvSpPr>
          <p:cNvPr id="8" name="Espace réservé du pied de page 7">
            <a:extLst>
              <a:ext uri="{FF2B5EF4-FFF2-40B4-BE49-F238E27FC236}">
                <a16:creationId xmlns:a16="http://schemas.microsoft.com/office/drawing/2014/main" id="{0A0D10AE-52AC-4D39-94BC-94AD1EB75BF5}"/>
              </a:ext>
            </a:extLst>
          </p:cNvPr>
          <p:cNvSpPr>
            <a:spLocks noGrp="1"/>
          </p:cNvSpPr>
          <p:nvPr>
            <p:ph type="ftr" sz="quarter" idx="11"/>
          </p:nvPr>
        </p:nvSpPr>
        <p:spPr>
          <a:xfrm>
            <a:off x="3540559" y="6547105"/>
            <a:ext cx="5403495" cy="310896"/>
          </a:xfrm>
          <a:prstGeom prst="rect">
            <a:avLst/>
          </a:prstGeom>
        </p:spPr>
        <p:txBody>
          <a:bodyPr/>
          <a:lstStyle/>
          <a:p>
            <a:endParaRPr lang="en-US"/>
          </a:p>
        </p:txBody>
      </p:sp>
      <p:sp>
        <p:nvSpPr>
          <p:cNvPr id="9" name="Espace réservé du numéro de diapositive 8">
            <a:extLst>
              <a:ext uri="{FF2B5EF4-FFF2-40B4-BE49-F238E27FC236}">
                <a16:creationId xmlns:a16="http://schemas.microsoft.com/office/drawing/2014/main" id="{BB6AFFF3-54DE-4EDD-A658-05C3A874DD32}"/>
              </a:ext>
            </a:extLst>
          </p:cNvPr>
          <p:cNvSpPr>
            <a:spLocks noGrp="1"/>
          </p:cNvSpPr>
          <p:nvPr>
            <p:ph type="sldNum" sz="quarter" idx="12"/>
          </p:nvPr>
        </p:nvSpPr>
        <p:spPr>
          <a:xfrm>
            <a:off x="11291426" y="6554708"/>
            <a:ext cx="887577" cy="295975"/>
          </a:xfrm>
          <a:prstGeom prst="rect">
            <a:avLst/>
          </a:prstGeom>
        </p:spPr>
        <p:txBody>
          <a:bodyPr/>
          <a:lstStyle/>
          <a:p>
            <a:fld id="{BF865A48-B598-49E8-960D-380065AC1F1F}" type="slidenum">
              <a:rPr lang="en-US" smtClean="0"/>
              <a:t>‹N°›</a:t>
            </a:fld>
            <a:endParaRPr lang="en-US"/>
          </a:p>
        </p:txBody>
      </p:sp>
    </p:spTree>
    <p:extLst>
      <p:ext uri="{BB962C8B-B14F-4D97-AF65-F5344CB8AC3E}">
        <p14:creationId xmlns:p14="http://schemas.microsoft.com/office/powerpoint/2010/main" val="2416738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08D9EE-65F4-4723-B6D9-B7E174F530BD}"/>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42278FBE-B7BB-446F-BF10-E19357710CF5}"/>
              </a:ext>
            </a:extLst>
          </p:cNvPr>
          <p:cNvSpPr>
            <a:spLocks noGrp="1"/>
          </p:cNvSpPr>
          <p:nvPr>
            <p:ph type="dt" sz="half" idx="10"/>
          </p:nvPr>
        </p:nvSpPr>
        <p:spPr>
          <a:xfrm>
            <a:off x="0" y="6562021"/>
            <a:ext cx="2743200" cy="295980"/>
          </a:xfrm>
          <a:prstGeom prst="rect">
            <a:avLst/>
          </a:prstGeom>
        </p:spPr>
        <p:txBody>
          <a:bodyPr/>
          <a:lstStyle/>
          <a:p>
            <a:fld id="{98EEEE48-58CC-4735-9F19-8EFBED687239}" type="datetime1">
              <a:rPr lang="fr-FR" smtClean="0"/>
              <a:t>08/07/2025</a:t>
            </a:fld>
            <a:endParaRPr lang="en-US"/>
          </a:p>
        </p:txBody>
      </p:sp>
      <p:sp>
        <p:nvSpPr>
          <p:cNvPr id="4" name="Espace réservé du pied de page 3">
            <a:extLst>
              <a:ext uri="{FF2B5EF4-FFF2-40B4-BE49-F238E27FC236}">
                <a16:creationId xmlns:a16="http://schemas.microsoft.com/office/drawing/2014/main" id="{DAADA99D-EEC4-4C97-A486-6BDA397A0D2A}"/>
              </a:ext>
            </a:extLst>
          </p:cNvPr>
          <p:cNvSpPr>
            <a:spLocks noGrp="1"/>
          </p:cNvSpPr>
          <p:nvPr>
            <p:ph type="ftr" sz="quarter" idx="11"/>
          </p:nvPr>
        </p:nvSpPr>
        <p:spPr>
          <a:xfrm>
            <a:off x="3540559" y="6547105"/>
            <a:ext cx="5403495" cy="310896"/>
          </a:xfrm>
          <a:prstGeom prst="rect">
            <a:avLst/>
          </a:prstGeom>
        </p:spPr>
        <p:txBody>
          <a:bodyPr/>
          <a:lstStyle/>
          <a:p>
            <a:endParaRPr lang="en-US"/>
          </a:p>
        </p:txBody>
      </p:sp>
      <p:sp>
        <p:nvSpPr>
          <p:cNvPr id="5" name="Espace réservé du numéro de diapositive 4">
            <a:extLst>
              <a:ext uri="{FF2B5EF4-FFF2-40B4-BE49-F238E27FC236}">
                <a16:creationId xmlns:a16="http://schemas.microsoft.com/office/drawing/2014/main" id="{C8E20CBB-C7CF-4794-A8F8-610CA08752A1}"/>
              </a:ext>
            </a:extLst>
          </p:cNvPr>
          <p:cNvSpPr>
            <a:spLocks noGrp="1"/>
          </p:cNvSpPr>
          <p:nvPr>
            <p:ph type="sldNum" sz="quarter" idx="12"/>
          </p:nvPr>
        </p:nvSpPr>
        <p:spPr>
          <a:xfrm>
            <a:off x="11291426" y="6554708"/>
            <a:ext cx="887577" cy="295975"/>
          </a:xfrm>
          <a:prstGeom prst="rect">
            <a:avLst/>
          </a:prstGeom>
        </p:spPr>
        <p:txBody>
          <a:bodyPr/>
          <a:lstStyle/>
          <a:p>
            <a:fld id="{BF865A48-B598-49E8-960D-380065AC1F1F}" type="slidenum">
              <a:rPr lang="en-US" smtClean="0"/>
              <a:t>‹N°›</a:t>
            </a:fld>
            <a:endParaRPr lang="en-US"/>
          </a:p>
        </p:txBody>
      </p:sp>
    </p:spTree>
    <p:extLst>
      <p:ext uri="{BB962C8B-B14F-4D97-AF65-F5344CB8AC3E}">
        <p14:creationId xmlns:p14="http://schemas.microsoft.com/office/powerpoint/2010/main" val="36671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3AAD94B-677E-4265-A4AA-1DD1BC015E78}"/>
              </a:ext>
            </a:extLst>
          </p:cNvPr>
          <p:cNvSpPr>
            <a:spLocks noGrp="1"/>
          </p:cNvSpPr>
          <p:nvPr>
            <p:ph type="dt" sz="half" idx="10"/>
          </p:nvPr>
        </p:nvSpPr>
        <p:spPr>
          <a:xfrm>
            <a:off x="0" y="6562021"/>
            <a:ext cx="2743200" cy="295980"/>
          </a:xfrm>
          <a:prstGeom prst="rect">
            <a:avLst/>
          </a:prstGeom>
        </p:spPr>
        <p:txBody>
          <a:bodyPr/>
          <a:lstStyle/>
          <a:p>
            <a:fld id="{50C0472F-9670-45C7-BAD8-558F6CAB7B42}" type="datetime1">
              <a:rPr lang="fr-FR" smtClean="0"/>
              <a:t>08/07/2025</a:t>
            </a:fld>
            <a:endParaRPr lang="en-US"/>
          </a:p>
        </p:txBody>
      </p:sp>
      <p:sp>
        <p:nvSpPr>
          <p:cNvPr id="3" name="Espace réservé du pied de page 2">
            <a:extLst>
              <a:ext uri="{FF2B5EF4-FFF2-40B4-BE49-F238E27FC236}">
                <a16:creationId xmlns:a16="http://schemas.microsoft.com/office/drawing/2014/main" id="{E3FE0101-7B2E-471F-AB55-8EE32359E5F4}"/>
              </a:ext>
            </a:extLst>
          </p:cNvPr>
          <p:cNvSpPr>
            <a:spLocks noGrp="1"/>
          </p:cNvSpPr>
          <p:nvPr>
            <p:ph type="ftr" sz="quarter" idx="11"/>
          </p:nvPr>
        </p:nvSpPr>
        <p:spPr>
          <a:xfrm>
            <a:off x="3540559" y="6547105"/>
            <a:ext cx="5403495" cy="310896"/>
          </a:xfrm>
          <a:prstGeom prst="rect">
            <a:avLst/>
          </a:prstGeom>
        </p:spPr>
        <p:txBody>
          <a:bodyPr/>
          <a:lstStyle/>
          <a:p>
            <a:endParaRPr lang="en-US"/>
          </a:p>
        </p:txBody>
      </p:sp>
      <p:sp>
        <p:nvSpPr>
          <p:cNvPr id="4" name="Espace réservé du numéro de diapositive 3">
            <a:extLst>
              <a:ext uri="{FF2B5EF4-FFF2-40B4-BE49-F238E27FC236}">
                <a16:creationId xmlns:a16="http://schemas.microsoft.com/office/drawing/2014/main" id="{5EB16DE0-273A-433D-8CE9-11BDD37F916D}"/>
              </a:ext>
            </a:extLst>
          </p:cNvPr>
          <p:cNvSpPr>
            <a:spLocks noGrp="1"/>
          </p:cNvSpPr>
          <p:nvPr>
            <p:ph type="sldNum" sz="quarter" idx="12"/>
          </p:nvPr>
        </p:nvSpPr>
        <p:spPr>
          <a:xfrm>
            <a:off x="11291426" y="6554708"/>
            <a:ext cx="887577" cy="295975"/>
          </a:xfrm>
          <a:prstGeom prst="rect">
            <a:avLst/>
          </a:prstGeom>
        </p:spPr>
        <p:txBody>
          <a:bodyPr/>
          <a:lstStyle/>
          <a:p>
            <a:fld id="{BF865A48-B598-49E8-960D-380065AC1F1F}" type="slidenum">
              <a:rPr lang="en-US" smtClean="0"/>
              <a:t>‹N°›</a:t>
            </a:fld>
            <a:endParaRPr lang="en-US"/>
          </a:p>
        </p:txBody>
      </p:sp>
    </p:spTree>
    <p:extLst>
      <p:ext uri="{BB962C8B-B14F-4D97-AF65-F5344CB8AC3E}">
        <p14:creationId xmlns:p14="http://schemas.microsoft.com/office/powerpoint/2010/main" val="354913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FF1D5-0BE5-891C-A622-E45A699E225D}"/>
              </a:ext>
            </a:extLst>
          </p:cNvPr>
          <p:cNvSpPr>
            <a:spLocks noGrp="1"/>
          </p:cNvSpPr>
          <p:nvPr>
            <p:ph type="ctrTitle"/>
          </p:nvPr>
        </p:nvSpPr>
        <p:spPr>
          <a:xfrm>
            <a:off x="641869" y="1122363"/>
            <a:ext cx="9144000" cy="2387600"/>
          </a:xfrm>
        </p:spPr>
        <p:txBody>
          <a:bodyPr anchor="b"/>
          <a:lstStyle>
            <a:lvl1pPr algn="l">
              <a:defRPr sz="6000"/>
            </a:lvl1pPr>
          </a:lstStyle>
          <a:p>
            <a:r>
              <a:rPr lang="fr-FR" dirty="0"/>
              <a:t>Modifiez le style du titre</a:t>
            </a:r>
          </a:p>
        </p:txBody>
      </p:sp>
      <p:sp>
        <p:nvSpPr>
          <p:cNvPr id="3" name="Sous-titre 2">
            <a:extLst>
              <a:ext uri="{FF2B5EF4-FFF2-40B4-BE49-F238E27FC236}">
                <a16:creationId xmlns:a16="http://schemas.microsoft.com/office/drawing/2014/main" id="{724C47FD-0CE8-ED52-D046-D551E0DD5CB7}"/>
              </a:ext>
            </a:extLst>
          </p:cNvPr>
          <p:cNvSpPr>
            <a:spLocks noGrp="1"/>
          </p:cNvSpPr>
          <p:nvPr>
            <p:ph type="subTitle" idx="1"/>
          </p:nvPr>
        </p:nvSpPr>
        <p:spPr>
          <a:xfrm>
            <a:off x="641869" y="3849466"/>
            <a:ext cx="9144000" cy="77632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7C25CF5-F072-580B-1FE0-D21B9EBC77DC}"/>
              </a:ext>
            </a:extLst>
          </p:cNvPr>
          <p:cNvSpPr>
            <a:spLocks noGrp="1"/>
          </p:cNvSpPr>
          <p:nvPr>
            <p:ph type="dt" sz="half" idx="10"/>
          </p:nvPr>
        </p:nvSpPr>
        <p:spPr/>
        <p:txBody>
          <a:bodyPr/>
          <a:lstStyle/>
          <a:p>
            <a:fld id="{93C8A962-1652-45CE-9C3E-865CBE45EB8F}" type="datetime1">
              <a:rPr lang="fr-FR" smtClean="0"/>
              <a:t>08/07/2025</a:t>
            </a:fld>
            <a:endParaRPr lang="fr-FR"/>
          </a:p>
        </p:txBody>
      </p:sp>
      <p:sp>
        <p:nvSpPr>
          <p:cNvPr id="5" name="Espace réservé du pied de page 4">
            <a:extLst>
              <a:ext uri="{FF2B5EF4-FFF2-40B4-BE49-F238E27FC236}">
                <a16:creationId xmlns:a16="http://schemas.microsoft.com/office/drawing/2014/main" id="{89295D8E-5E55-7C02-4FB8-1A69968AB2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807B1BE-23DE-ED3B-ECDB-7DF890547ACD}"/>
              </a:ext>
            </a:extLst>
          </p:cNvPr>
          <p:cNvSpPr>
            <a:spLocks noGrp="1"/>
          </p:cNvSpPr>
          <p:nvPr>
            <p:ph type="sldNum" sz="quarter" idx="12"/>
          </p:nvPr>
        </p:nvSpPr>
        <p:spPr/>
        <p:txBody>
          <a:bodyPr/>
          <a:lstStyle/>
          <a:p>
            <a:fld id="{3EACE1FC-1375-0D44-AB89-0BE4A457DBC6}" type="slidenum">
              <a:rPr lang="fr-FR" smtClean="0"/>
              <a:t>‹N°›</a:t>
            </a:fld>
            <a:endParaRPr lang="fr-FR"/>
          </a:p>
        </p:txBody>
      </p:sp>
      <p:cxnSp>
        <p:nvCxnSpPr>
          <p:cNvPr id="7" name="Connecteur droit 6">
            <a:extLst>
              <a:ext uri="{FF2B5EF4-FFF2-40B4-BE49-F238E27FC236}">
                <a16:creationId xmlns:a16="http://schemas.microsoft.com/office/drawing/2014/main" id="{25471975-2F1D-DE36-9430-0FBB740B86CB}"/>
              </a:ext>
            </a:extLst>
          </p:cNvPr>
          <p:cNvCxnSpPr>
            <a:cxnSpLocks/>
          </p:cNvCxnSpPr>
          <p:nvPr userDrawn="1"/>
        </p:nvCxnSpPr>
        <p:spPr>
          <a:xfrm>
            <a:off x="609600" y="3508497"/>
            <a:ext cx="10953749" cy="0"/>
          </a:xfrm>
          <a:prstGeom prst="line">
            <a:avLst/>
          </a:prstGeom>
          <a:ln w="76200">
            <a:solidFill>
              <a:srgbClr val="476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2829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AF9BD7-ED9E-4654-A45A-7D9A66105132}"/>
              </a:ext>
            </a:extLst>
          </p:cNvPr>
          <p:cNvSpPr>
            <a:spLocks noGrp="1"/>
          </p:cNvSpPr>
          <p:nvPr>
            <p:ph type="title"/>
          </p:nvPr>
        </p:nvSpPr>
        <p:spPr>
          <a:xfrm>
            <a:off x="839788" y="457200"/>
            <a:ext cx="3932237" cy="1600200"/>
          </a:xfrm>
        </p:spPr>
        <p:txBody>
          <a:bodyPr anchor="b"/>
          <a:lstStyle>
            <a:lvl1pPr>
              <a:defRPr sz="24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1BB30370-C9DF-4606-A0A4-16D0226C84BD}"/>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4DB466D7-9E71-49E1-8DDC-AC52A9F1673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17711A16-A43D-4C5A-B127-3800BD094F84}"/>
              </a:ext>
            </a:extLst>
          </p:cNvPr>
          <p:cNvSpPr>
            <a:spLocks noGrp="1"/>
          </p:cNvSpPr>
          <p:nvPr>
            <p:ph type="dt" sz="half" idx="10"/>
          </p:nvPr>
        </p:nvSpPr>
        <p:spPr>
          <a:xfrm>
            <a:off x="0" y="6562021"/>
            <a:ext cx="2743200" cy="295980"/>
          </a:xfrm>
          <a:prstGeom prst="rect">
            <a:avLst/>
          </a:prstGeom>
        </p:spPr>
        <p:txBody>
          <a:bodyPr/>
          <a:lstStyle/>
          <a:p>
            <a:fld id="{17A80351-3A66-48F8-B693-69F4AB81D28C}" type="datetime1">
              <a:rPr lang="fr-FR" smtClean="0"/>
              <a:t>08/07/2025</a:t>
            </a:fld>
            <a:endParaRPr lang="en-US"/>
          </a:p>
        </p:txBody>
      </p:sp>
      <p:sp>
        <p:nvSpPr>
          <p:cNvPr id="6" name="Espace réservé du pied de page 5">
            <a:extLst>
              <a:ext uri="{FF2B5EF4-FFF2-40B4-BE49-F238E27FC236}">
                <a16:creationId xmlns:a16="http://schemas.microsoft.com/office/drawing/2014/main" id="{6C8CC9EA-BD9F-4F52-8C05-62B46302C2A3}"/>
              </a:ext>
            </a:extLst>
          </p:cNvPr>
          <p:cNvSpPr>
            <a:spLocks noGrp="1"/>
          </p:cNvSpPr>
          <p:nvPr>
            <p:ph type="ftr" sz="quarter" idx="11"/>
          </p:nvPr>
        </p:nvSpPr>
        <p:spPr>
          <a:xfrm>
            <a:off x="3540559" y="6547105"/>
            <a:ext cx="5403495" cy="310896"/>
          </a:xfrm>
          <a:prstGeom prst="rect">
            <a:avLst/>
          </a:prstGeom>
        </p:spPr>
        <p:txBody>
          <a:bodyPr/>
          <a:lstStyle/>
          <a:p>
            <a:endParaRPr lang="en-US"/>
          </a:p>
        </p:txBody>
      </p:sp>
      <p:sp>
        <p:nvSpPr>
          <p:cNvPr id="7" name="Espace réservé du numéro de diapositive 6">
            <a:extLst>
              <a:ext uri="{FF2B5EF4-FFF2-40B4-BE49-F238E27FC236}">
                <a16:creationId xmlns:a16="http://schemas.microsoft.com/office/drawing/2014/main" id="{52DAD43D-6FEF-4705-B9C2-3933C554EBAE}"/>
              </a:ext>
            </a:extLst>
          </p:cNvPr>
          <p:cNvSpPr>
            <a:spLocks noGrp="1"/>
          </p:cNvSpPr>
          <p:nvPr>
            <p:ph type="sldNum" sz="quarter" idx="12"/>
          </p:nvPr>
        </p:nvSpPr>
        <p:spPr>
          <a:xfrm>
            <a:off x="11291426" y="6554708"/>
            <a:ext cx="887577" cy="295975"/>
          </a:xfrm>
          <a:prstGeom prst="rect">
            <a:avLst/>
          </a:prstGeom>
        </p:spPr>
        <p:txBody>
          <a:bodyPr/>
          <a:lstStyle/>
          <a:p>
            <a:fld id="{BF865A48-B598-49E8-960D-380065AC1F1F}" type="slidenum">
              <a:rPr lang="en-US" smtClean="0"/>
              <a:t>‹N°›</a:t>
            </a:fld>
            <a:endParaRPr lang="en-US"/>
          </a:p>
        </p:txBody>
      </p:sp>
    </p:spTree>
    <p:extLst>
      <p:ext uri="{BB962C8B-B14F-4D97-AF65-F5344CB8AC3E}">
        <p14:creationId xmlns:p14="http://schemas.microsoft.com/office/powerpoint/2010/main" val="1698542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D2160C-9CF6-4FCB-891D-F1850E980885}"/>
              </a:ext>
            </a:extLst>
          </p:cNvPr>
          <p:cNvSpPr>
            <a:spLocks noGrp="1"/>
          </p:cNvSpPr>
          <p:nvPr>
            <p:ph type="title"/>
          </p:nvPr>
        </p:nvSpPr>
        <p:spPr>
          <a:xfrm>
            <a:off x="839788" y="457200"/>
            <a:ext cx="3932237" cy="1600200"/>
          </a:xfrm>
        </p:spPr>
        <p:txBody>
          <a:bodyPr anchor="b"/>
          <a:lstStyle>
            <a:lvl1pPr>
              <a:defRPr sz="24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9594A93B-764B-47B7-B51D-46B993428D6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Espace réservé du texte 3">
            <a:extLst>
              <a:ext uri="{FF2B5EF4-FFF2-40B4-BE49-F238E27FC236}">
                <a16:creationId xmlns:a16="http://schemas.microsoft.com/office/drawing/2014/main" id="{7E564D3F-3B8E-475C-B12A-2A7E8764483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693139DB-CF69-49EC-BDA2-06A17FFF8C6C}"/>
              </a:ext>
            </a:extLst>
          </p:cNvPr>
          <p:cNvSpPr>
            <a:spLocks noGrp="1"/>
          </p:cNvSpPr>
          <p:nvPr>
            <p:ph type="dt" sz="half" idx="10"/>
          </p:nvPr>
        </p:nvSpPr>
        <p:spPr>
          <a:xfrm>
            <a:off x="0" y="6562021"/>
            <a:ext cx="2743200" cy="295980"/>
          </a:xfrm>
          <a:prstGeom prst="rect">
            <a:avLst/>
          </a:prstGeom>
        </p:spPr>
        <p:txBody>
          <a:bodyPr/>
          <a:lstStyle/>
          <a:p>
            <a:fld id="{AF7A2AA4-59E8-4D0D-85F0-0FA6EAEF1795}" type="datetime1">
              <a:rPr lang="fr-FR" smtClean="0"/>
              <a:t>08/07/2025</a:t>
            </a:fld>
            <a:endParaRPr lang="en-US"/>
          </a:p>
        </p:txBody>
      </p:sp>
      <p:sp>
        <p:nvSpPr>
          <p:cNvPr id="6" name="Espace réservé du pied de page 5">
            <a:extLst>
              <a:ext uri="{FF2B5EF4-FFF2-40B4-BE49-F238E27FC236}">
                <a16:creationId xmlns:a16="http://schemas.microsoft.com/office/drawing/2014/main" id="{B6EEC457-2E83-4B30-80AC-835450BA0BB9}"/>
              </a:ext>
            </a:extLst>
          </p:cNvPr>
          <p:cNvSpPr>
            <a:spLocks noGrp="1"/>
          </p:cNvSpPr>
          <p:nvPr>
            <p:ph type="ftr" sz="quarter" idx="11"/>
          </p:nvPr>
        </p:nvSpPr>
        <p:spPr>
          <a:xfrm>
            <a:off x="3540559" y="6547105"/>
            <a:ext cx="5403495" cy="310896"/>
          </a:xfrm>
          <a:prstGeom prst="rect">
            <a:avLst/>
          </a:prstGeom>
        </p:spPr>
        <p:txBody>
          <a:bodyPr/>
          <a:lstStyle/>
          <a:p>
            <a:endParaRPr lang="en-US"/>
          </a:p>
        </p:txBody>
      </p:sp>
      <p:sp>
        <p:nvSpPr>
          <p:cNvPr id="7" name="Espace réservé du numéro de diapositive 6">
            <a:extLst>
              <a:ext uri="{FF2B5EF4-FFF2-40B4-BE49-F238E27FC236}">
                <a16:creationId xmlns:a16="http://schemas.microsoft.com/office/drawing/2014/main" id="{9B9CF14D-1BF1-40A3-A327-31CC3D0C6F80}"/>
              </a:ext>
            </a:extLst>
          </p:cNvPr>
          <p:cNvSpPr>
            <a:spLocks noGrp="1"/>
          </p:cNvSpPr>
          <p:nvPr>
            <p:ph type="sldNum" sz="quarter" idx="12"/>
          </p:nvPr>
        </p:nvSpPr>
        <p:spPr>
          <a:xfrm>
            <a:off x="11291426" y="6554708"/>
            <a:ext cx="887577" cy="295975"/>
          </a:xfrm>
          <a:prstGeom prst="rect">
            <a:avLst/>
          </a:prstGeom>
        </p:spPr>
        <p:txBody>
          <a:bodyPr/>
          <a:lstStyle/>
          <a:p>
            <a:fld id="{BF865A48-B598-49E8-960D-380065AC1F1F}" type="slidenum">
              <a:rPr lang="en-US" smtClean="0"/>
              <a:t>‹N°›</a:t>
            </a:fld>
            <a:endParaRPr lang="en-US"/>
          </a:p>
        </p:txBody>
      </p:sp>
    </p:spTree>
    <p:extLst>
      <p:ext uri="{BB962C8B-B14F-4D97-AF65-F5344CB8AC3E}">
        <p14:creationId xmlns:p14="http://schemas.microsoft.com/office/powerpoint/2010/main" val="472959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6D4F1D-9AEC-4F38-9926-654AC21E1CD2}"/>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DEC8CCFE-0D89-465E-9874-66CDF0AFE90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1AD36288-8903-42C7-8654-9F62DA5ECC77}"/>
              </a:ext>
            </a:extLst>
          </p:cNvPr>
          <p:cNvSpPr>
            <a:spLocks noGrp="1"/>
          </p:cNvSpPr>
          <p:nvPr>
            <p:ph type="dt" sz="half" idx="10"/>
          </p:nvPr>
        </p:nvSpPr>
        <p:spPr>
          <a:xfrm>
            <a:off x="0" y="6562021"/>
            <a:ext cx="2743200" cy="295980"/>
          </a:xfrm>
          <a:prstGeom prst="rect">
            <a:avLst/>
          </a:prstGeom>
        </p:spPr>
        <p:txBody>
          <a:bodyPr/>
          <a:lstStyle/>
          <a:p>
            <a:fld id="{18C1DF4C-5BD3-4C6B-A5FA-5CE8B9AEDC26}" type="datetime1">
              <a:rPr lang="fr-FR" smtClean="0"/>
              <a:t>08/07/2025</a:t>
            </a:fld>
            <a:endParaRPr lang="en-US"/>
          </a:p>
        </p:txBody>
      </p:sp>
      <p:sp>
        <p:nvSpPr>
          <p:cNvPr id="5" name="Espace réservé du pied de page 4">
            <a:extLst>
              <a:ext uri="{FF2B5EF4-FFF2-40B4-BE49-F238E27FC236}">
                <a16:creationId xmlns:a16="http://schemas.microsoft.com/office/drawing/2014/main" id="{DDC303D8-DB56-4D93-B027-473F81A71525}"/>
              </a:ext>
            </a:extLst>
          </p:cNvPr>
          <p:cNvSpPr>
            <a:spLocks noGrp="1"/>
          </p:cNvSpPr>
          <p:nvPr>
            <p:ph type="ftr" sz="quarter" idx="11"/>
          </p:nvPr>
        </p:nvSpPr>
        <p:spPr>
          <a:xfrm>
            <a:off x="3540559" y="6547105"/>
            <a:ext cx="5403495" cy="310896"/>
          </a:xfrm>
          <a:prstGeom prst="rect">
            <a:avLst/>
          </a:prstGeom>
        </p:spPr>
        <p:txBody>
          <a:bodyPr/>
          <a:lstStyle/>
          <a:p>
            <a:endParaRPr lang="en-US"/>
          </a:p>
        </p:txBody>
      </p:sp>
      <p:sp>
        <p:nvSpPr>
          <p:cNvPr id="6" name="Espace réservé du numéro de diapositive 5">
            <a:extLst>
              <a:ext uri="{FF2B5EF4-FFF2-40B4-BE49-F238E27FC236}">
                <a16:creationId xmlns:a16="http://schemas.microsoft.com/office/drawing/2014/main" id="{A64689BA-8B64-43F1-9BE5-744F028194E8}"/>
              </a:ext>
            </a:extLst>
          </p:cNvPr>
          <p:cNvSpPr>
            <a:spLocks noGrp="1"/>
          </p:cNvSpPr>
          <p:nvPr>
            <p:ph type="sldNum" sz="quarter" idx="12"/>
          </p:nvPr>
        </p:nvSpPr>
        <p:spPr>
          <a:xfrm>
            <a:off x="11291426" y="6554708"/>
            <a:ext cx="887577" cy="295975"/>
          </a:xfrm>
          <a:prstGeom prst="rect">
            <a:avLst/>
          </a:prstGeom>
        </p:spPr>
        <p:txBody>
          <a:bodyPr/>
          <a:lstStyle/>
          <a:p>
            <a:fld id="{BF865A48-B598-49E8-960D-380065AC1F1F}" type="slidenum">
              <a:rPr lang="en-US" smtClean="0"/>
              <a:t>‹N°›</a:t>
            </a:fld>
            <a:endParaRPr lang="en-US"/>
          </a:p>
        </p:txBody>
      </p:sp>
    </p:spTree>
    <p:extLst>
      <p:ext uri="{BB962C8B-B14F-4D97-AF65-F5344CB8AC3E}">
        <p14:creationId xmlns:p14="http://schemas.microsoft.com/office/powerpoint/2010/main" val="3207986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0BA1E32-78C4-4520-B11B-58F936A61846}"/>
              </a:ext>
            </a:extLst>
          </p:cNvPr>
          <p:cNvSpPr>
            <a:spLocks noGrp="1"/>
          </p:cNvSpPr>
          <p:nvPr>
            <p:ph type="title" orient="vert"/>
          </p:nvPr>
        </p:nvSpPr>
        <p:spPr>
          <a:xfrm>
            <a:off x="8724901"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B2616653-9DCB-465C-95B0-7F426EE6562F}"/>
              </a:ext>
            </a:extLst>
          </p:cNvPr>
          <p:cNvSpPr>
            <a:spLocks noGrp="1"/>
          </p:cNvSpPr>
          <p:nvPr>
            <p:ph type="body" orient="vert" idx="1"/>
          </p:nvPr>
        </p:nvSpPr>
        <p:spPr>
          <a:xfrm>
            <a:off x="838201"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A2A3FDF8-21F4-4A9B-A4A1-9C40407AB0B5}"/>
              </a:ext>
            </a:extLst>
          </p:cNvPr>
          <p:cNvSpPr>
            <a:spLocks noGrp="1"/>
          </p:cNvSpPr>
          <p:nvPr>
            <p:ph type="dt" sz="half" idx="10"/>
          </p:nvPr>
        </p:nvSpPr>
        <p:spPr>
          <a:xfrm>
            <a:off x="0" y="6562021"/>
            <a:ext cx="2743200" cy="295980"/>
          </a:xfrm>
          <a:prstGeom prst="rect">
            <a:avLst/>
          </a:prstGeom>
        </p:spPr>
        <p:txBody>
          <a:bodyPr/>
          <a:lstStyle/>
          <a:p>
            <a:fld id="{9CBE5FFB-0249-4578-87A9-756EC8E2EEB8}" type="datetime1">
              <a:rPr lang="fr-FR" smtClean="0"/>
              <a:t>08/07/2025</a:t>
            </a:fld>
            <a:endParaRPr lang="en-US"/>
          </a:p>
        </p:txBody>
      </p:sp>
      <p:sp>
        <p:nvSpPr>
          <p:cNvPr id="5" name="Espace réservé du pied de page 4">
            <a:extLst>
              <a:ext uri="{FF2B5EF4-FFF2-40B4-BE49-F238E27FC236}">
                <a16:creationId xmlns:a16="http://schemas.microsoft.com/office/drawing/2014/main" id="{49302CE1-38AE-4216-BB52-00EA3C13B5F9}"/>
              </a:ext>
            </a:extLst>
          </p:cNvPr>
          <p:cNvSpPr>
            <a:spLocks noGrp="1"/>
          </p:cNvSpPr>
          <p:nvPr>
            <p:ph type="ftr" sz="quarter" idx="11"/>
          </p:nvPr>
        </p:nvSpPr>
        <p:spPr>
          <a:xfrm>
            <a:off x="3540559" y="6547105"/>
            <a:ext cx="5403495" cy="310896"/>
          </a:xfrm>
          <a:prstGeom prst="rect">
            <a:avLst/>
          </a:prstGeom>
        </p:spPr>
        <p:txBody>
          <a:bodyPr/>
          <a:lstStyle/>
          <a:p>
            <a:endParaRPr lang="en-US"/>
          </a:p>
        </p:txBody>
      </p:sp>
      <p:sp>
        <p:nvSpPr>
          <p:cNvPr id="6" name="Espace réservé du numéro de diapositive 5">
            <a:extLst>
              <a:ext uri="{FF2B5EF4-FFF2-40B4-BE49-F238E27FC236}">
                <a16:creationId xmlns:a16="http://schemas.microsoft.com/office/drawing/2014/main" id="{8AA98ACB-42A8-4F6A-BD2F-AFF06DCC3852}"/>
              </a:ext>
            </a:extLst>
          </p:cNvPr>
          <p:cNvSpPr>
            <a:spLocks noGrp="1"/>
          </p:cNvSpPr>
          <p:nvPr>
            <p:ph type="sldNum" sz="quarter" idx="12"/>
          </p:nvPr>
        </p:nvSpPr>
        <p:spPr>
          <a:xfrm>
            <a:off x="11291426" y="6554708"/>
            <a:ext cx="887577" cy="295975"/>
          </a:xfrm>
          <a:prstGeom prst="rect">
            <a:avLst/>
          </a:prstGeom>
        </p:spPr>
        <p:txBody>
          <a:bodyPr/>
          <a:lstStyle/>
          <a:p>
            <a:fld id="{BF865A48-B598-49E8-960D-380065AC1F1F}" type="slidenum">
              <a:rPr lang="en-US" smtClean="0"/>
              <a:t>‹N°›</a:t>
            </a:fld>
            <a:endParaRPr lang="en-US"/>
          </a:p>
        </p:txBody>
      </p:sp>
    </p:spTree>
    <p:extLst>
      <p:ext uri="{BB962C8B-B14F-4D97-AF65-F5344CB8AC3E}">
        <p14:creationId xmlns:p14="http://schemas.microsoft.com/office/powerpoint/2010/main" val="1338382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42450-BC83-C40C-B386-0CD19D4DC4F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6C2DDCF-7D79-CB0A-B23F-2DC4A5AB63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575AF61-55CC-72B7-E3BC-1D3E883679C4}"/>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EFD06999-9261-6EB4-81C0-17E8A6A1AE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E6FC38-4739-91B9-03DC-CE3E5B10656F}"/>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323402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D5E4AD-03EB-CF20-C49B-3CF4E85F37F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49D7BAA-FF96-8D4A-92E7-A62E0C0BF08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458744-CB7F-09DB-F716-43060E861D5C}"/>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400D9426-111E-3410-A92C-F6E0613C0A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5034F6-0EC3-60A0-82E3-096475183BDB}"/>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4204669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2F207D-E963-8592-3361-ABFF3935DCE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D988A91-0B4B-2EDC-B44D-9FE2E19B5E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243D9F0-C789-45A5-DF2A-C09D93BAD500}"/>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638C4BE8-851D-8A5D-B2B3-ACEB814D955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B4C877-2C46-1086-98DD-A324F8CD1736}"/>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990083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222DA8-C9A9-4F80-943F-8B3D9593453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7C0CDE3-C6B3-8313-E740-0D9799FB295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82FD8EA-DFB5-F3F7-A268-0B6233049B7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F49FB32-188E-2071-C2AE-FF99D94802AB}"/>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6" name="Espace réservé du pied de page 5">
            <a:extLst>
              <a:ext uri="{FF2B5EF4-FFF2-40B4-BE49-F238E27FC236}">
                <a16:creationId xmlns:a16="http://schemas.microsoft.com/office/drawing/2014/main" id="{124D82FE-5937-E0FF-ACFC-FD6C65C1CAC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9AD4064-D2A6-1AD9-7342-3897EDBBAB7D}"/>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2272525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C02A2E-75A3-DD81-63B5-805DD1F0652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F8E1FBB-4475-BDFA-ED7B-0CE816988C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3734BC0-A31B-10D7-A39D-E28F7BAD4A5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28D5FEB-AD36-C3C6-5357-DDB48D5D6C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B59E58B-F481-73A0-5FF7-0D3D2A24092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3130B9D-54EA-37A7-C144-F332F664DBDA}"/>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8" name="Espace réservé du pied de page 7">
            <a:extLst>
              <a:ext uri="{FF2B5EF4-FFF2-40B4-BE49-F238E27FC236}">
                <a16:creationId xmlns:a16="http://schemas.microsoft.com/office/drawing/2014/main" id="{FFDE8DE5-0AA2-6944-F014-9890AF11686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C8265BD-D950-DE9A-FBA7-EBFB03E8B9BE}"/>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2267798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796498-E69A-A437-13F4-78D83C27E77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EB8D4D6-512D-CA88-1E6D-BF3B3AE9001D}"/>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4" name="Espace réservé du pied de page 3">
            <a:extLst>
              <a:ext uri="{FF2B5EF4-FFF2-40B4-BE49-F238E27FC236}">
                <a16:creationId xmlns:a16="http://schemas.microsoft.com/office/drawing/2014/main" id="{1A5F87AB-2895-8D26-3184-02E4A7715CE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F10DDB8-2034-86E1-2A03-6F4836659413}"/>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100880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0893C4-F2C2-4C5F-1C9F-F36FF0DB7A8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6BEC5A-4654-19A5-175E-781CF3B403E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AEFAD8-2E44-A56F-AD1E-3D8E04C91E9C}"/>
              </a:ext>
            </a:extLst>
          </p:cNvPr>
          <p:cNvSpPr>
            <a:spLocks noGrp="1"/>
          </p:cNvSpPr>
          <p:nvPr>
            <p:ph type="dt" sz="half" idx="10"/>
          </p:nvPr>
        </p:nvSpPr>
        <p:spPr/>
        <p:txBody>
          <a:bodyPr/>
          <a:lstStyle/>
          <a:p>
            <a:fld id="{2AC25610-8FF0-468C-8D2A-D6E96F80B607}" type="datetime1">
              <a:rPr lang="fr-FR" smtClean="0"/>
              <a:t>08/07/2025</a:t>
            </a:fld>
            <a:endParaRPr lang="fr-FR"/>
          </a:p>
        </p:txBody>
      </p:sp>
      <p:sp>
        <p:nvSpPr>
          <p:cNvPr id="5" name="Espace réservé du pied de page 4">
            <a:extLst>
              <a:ext uri="{FF2B5EF4-FFF2-40B4-BE49-F238E27FC236}">
                <a16:creationId xmlns:a16="http://schemas.microsoft.com/office/drawing/2014/main" id="{14ADF9AA-2556-4E49-0B04-48092E2C23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60B399-FFED-EF54-31F6-E4FF662AD791}"/>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3548074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CDE703A-95EC-E833-1E4A-DB13CC7F941D}"/>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3" name="Espace réservé du pied de page 2">
            <a:extLst>
              <a:ext uri="{FF2B5EF4-FFF2-40B4-BE49-F238E27FC236}">
                <a16:creationId xmlns:a16="http://schemas.microsoft.com/office/drawing/2014/main" id="{CE418BFB-2FF5-7639-08D5-F98B478AECA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43CA170-5C67-6938-EE21-C8656FBD951D}"/>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171772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A25A31-9BBA-982D-24FD-BE954946B1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F14FF7-8546-9F1C-9B19-09D1CC0DC0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8A2027F-81BB-0944-04D8-49C42C0EC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54BB844-B320-3608-FEEE-A1A167FE0CD8}"/>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6" name="Espace réservé du pied de page 5">
            <a:extLst>
              <a:ext uri="{FF2B5EF4-FFF2-40B4-BE49-F238E27FC236}">
                <a16:creationId xmlns:a16="http://schemas.microsoft.com/office/drawing/2014/main" id="{859C5CD9-6420-9DBA-D873-18B2F3895F6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578CEB-CDF7-8AE9-C4A0-F4FC8A824A41}"/>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21216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87513A-810F-A10B-5002-F64903ABF84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7CA930D-6D00-B631-580D-FDC1B02E8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64D2E5A-CCAD-D1DB-2066-073286759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AE18FC8-1AF0-8DCC-CDB7-C9D53DC231B2}"/>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6" name="Espace réservé du pied de page 5">
            <a:extLst>
              <a:ext uri="{FF2B5EF4-FFF2-40B4-BE49-F238E27FC236}">
                <a16:creationId xmlns:a16="http://schemas.microsoft.com/office/drawing/2014/main" id="{421251A4-D3D0-0D15-1C7E-6C49B4F2E6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D5DC86-640A-475A-0400-91C22829FD82}"/>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2615860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BC383-EB94-4BC8-DC51-7634957DC96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B9DA7F9-4309-7B5A-6EEC-5F4F0E71987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26FEF10-0064-C9AA-34EB-16BF4A1F8321}"/>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782DBDB4-2B7D-F44F-403B-177F5827B9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13D2AF-DF88-10D6-39CB-642E6AD4D262}"/>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2232008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613D110-DB7F-1D84-3DF0-11E9849A408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B17269C-8060-01EC-F82B-048B99A99C6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47E2A4-26C6-A808-D542-2FBBE82AB047}"/>
              </a:ext>
            </a:extLst>
          </p:cNvPr>
          <p:cNvSpPr>
            <a:spLocks noGrp="1"/>
          </p:cNvSpPr>
          <p:nvPr>
            <p:ph type="dt" sz="half" idx="10"/>
          </p:nvPr>
        </p:nvSpPr>
        <p:spPr/>
        <p:txBody>
          <a:bodyPr/>
          <a:lstStyle/>
          <a:p>
            <a:fld id="{ED2FB657-F7E0-2642-9CB0-15621886DEBE}"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5380BEA7-5A65-3900-5C7D-7DE481CB95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64DDE0-94B6-E5C2-3E6C-B4974E92542D}"/>
              </a:ext>
            </a:extLst>
          </p:cNvPr>
          <p:cNvSpPr>
            <a:spLocks noGrp="1"/>
          </p:cNvSpPr>
          <p:nvPr>
            <p:ph type="sldNum" sz="quarter" idx="12"/>
          </p:nvPr>
        </p:nvSpPr>
        <p:spPr/>
        <p:txBody>
          <a:bodyPr/>
          <a:lstStyle/>
          <a:p>
            <a:fld id="{7BECEF48-FB81-A44C-A833-79971FD9EC4C}" type="slidenum">
              <a:rPr lang="fr-FR" smtClean="0"/>
              <a:t>‹N°›</a:t>
            </a:fld>
            <a:endParaRPr lang="fr-FR"/>
          </a:p>
        </p:txBody>
      </p:sp>
    </p:spTree>
    <p:extLst>
      <p:ext uri="{BB962C8B-B14F-4D97-AF65-F5344CB8AC3E}">
        <p14:creationId xmlns:p14="http://schemas.microsoft.com/office/powerpoint/2010/main" val="1596984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slide-2-fili-small">
    <p:bg>
      <p:bgPr>
        <a:solidFill>
          <a:srgbClr val="FFFFFF"/>
        </a:solidFill>
        <a:effectLst/>
      </p:bgPr>
    </p:bg>
    <p:spTree>
      <p:nvGrpSpPr>
        <p:cNvPr id="1" name=""/>
        <p:cNvGrpSpPr/>
        <p:nvPr/>
      </p:nvGrpSpPr>
      <p:grpSpPr>
        <a:xfrm>
          <a:off x="0" y="0"/>
          <a:ext cx="0" cy="0"/>
          <a:chOff x="0" y="0"/>
          <a:chExt cx="0" cy="0"/>
        </a:xfrm>
      </p:grpSpPr>
      <p:pic>
        <p:nvPicPr>
          <p:cNvPr id="77" name="Image 9"/>
          <p:cNvPicPr/>
          <p:nvPr/>
        </p:nvPicPr>
        <p:blipFill>
          <a:blip r:embed="rId2"/>
          <a:stretch/>
        </p:blipFill>
        <p:spPr>
          <a:xfrm>
            <a:off x="0" y="0"/>
            <a:ext cx="12263554" cy="6857629"/>
          </a:xfrm>
          <a:prstGeom prst="rect">
            <a:avLst/>
          </a:prstGeom>
          <a:noFill/>
          <a:ln w="0">
            <a:noFill/>
          </a:ln>
        </p:spPr>
      </p:pic>
      <p:sp>
        <p:nvSpPr>
          <p:cNvPr id="78" name="PlaceHolder 1"/>
          <p:cNvSpPr>
            <a:spLocks noGrp="1"/>
          </p:cNvSpPr>
          <p:nvPr>
            <p:ph type="title"/>
          </p:nvPr>
        </p:nvSpPr>
        <p:spPr>
          <a:xfrm>
            <a:off x="2591643" y="169088"/>
            <a:ext cx="6437755" cy="488521"/>
          </a:xfrm>
          <a:prstGeom prst="rect">
            <a:avLst/>
          </a:prstGeom>
          <a:noFill/>
          <a:ln w="0">
            <a:noFill/>
          </a:ln>
        </p:spPr>
        <p:txBody>
          <a:bodyPr lIns="91440" tIns="45720" rIns="91440" bIns="45720" anchor="ctr">
            <a:normAutofit/>
          </a:bodyPr>
          <a:lstStyle>
            <a:lvl1pPr indent="0" defTabSz="1034826">
              <a:lnSpc>
                <a:spcPct val="90000"/>
              </a:lnSpc>
              <a:buNone/>
              <a:defRPr/>
            </a:lvl1pPr>
          </a:lstStyle>
          <a:p>
            <a:pPr indent="0" defTabSz="914400">
              <a:lnSpc>
                <a:spcPct val="90000"/>
              </a:lnSpc>
              <a:buNone/>
            </a:pPr>
            <a:r>
              <a:rPr lang="fr-FR" sz="2716" b="1" strike="noStrike" spc="-1">
                <a:solidFill>
                  <a:srgbClr val="00294B"/>
                </a:solidFill>
                <a:latin typeface="Calibri Light"/>
                <a:ea typeface="Arial"/>
              </a:rPr>
              <a:t>Modifiez le style du titre</a:t>
            </a:r>
            <a:endParaRPr lang="fr-FR" sz="2716" b="0" strike="noStrike" spc="-1">
              <a:solidFill>
                <a:schemeClr val="dk1"/>
              </a:solidFill>
              <a:latin typeface="Arial"/>
            </a:endParaRPr>
          </a:p>
        </p:txBody>
      </p:sp>
      <p:sp>
        <p:nvSpPr>
          <p:cNvPr id="83" name="PlaceHolder 6"/>
          <p:cNvSpPr>
            <a:spLocks noGrp="1"/>
          </p:cNvSpPr>
          <p:nvPr>
            <p:ph type="dt" idx="31"/>
          </p:nvPr>
        </p:nvSpPr>
        <p:spPr>
          <a:xfrm>
            <a:off x="228567" y="6468116"/>
            <a:ext cx="2728946" cy="364252"/>
          </a:xfrm>
          <a:prstGeom prst="rect">
            <a:avLst/>
          </a:prstGeom>
          <a:noFill/>
          <a:ln w="0">
            <a:noFill/>
          </a:ln>
        </p:spPr>
        <p:txBody>
          <a:bodyPr lIns="91440" tIns="45720" rIns="91440" bIns="45720" anchor="ctr">
            <a:noAutofit/>
          </a:bodyPr>
          <a:lstStyle>
            <a:lvl1pPr indent="0" defTabSz="1137087">
              <a:lnSpc>
                <a:spcPct val="100000"/>
              </a:lnSpc>
              <a:buNone/>
              <a:defRPr lang="fr-FR" sz="1358" b="0" strike="noStrike" spc="-1">
                <a:solidFill>
                  <a:schemeClr val="lt1">
                    <a:tint val="75000"/>
                  </a:schemeClr>
                </a:solidFill>
                <a:latin typeface="Arial"/>
                <a:ea typeface="Arial"/>
              </a:defRPr>
            </a:lvl1pPr>
          </a:lstStyle>
          <a:p>
            <a:r>
              <a:rPr lang="fr-FR"/>
              <a:t>&lt;date/heure&gt;</a:t>
            </a:r>
            <a:endParaRPr lang="fr-FR">
              <a:solidFill>
                <a:srgbClr val="000000"/>
              </a:solidFill>
              <a:latin typeface="Calibri"/>
            </a:endParaRPr>
          </a:p>
        </p:txBody>
      </p:sp>
      <p:sp>
        <p:nvSpPr>
          <p:cNvPr id="84" name="PlaceHolder 7"/>
          <p:cNvSpPr>
            <a:spLocks noGrp="1"/>
          </p:cNvSpPr>
          <p:nvPr>
            <p:ph type="ftr" idx="32"/>
          </p:nvPr>
        </p:nvSpPr>
        <p:spPr>
          <a:xfrm>
            <a:off x="3325012" y="6468116"/>
            <a:ext cx="5541415" cy="364252"/>
          </a:xfrm>
          <a:prstGeom prst="rect">
            <a:avLst/>
          </a:prstGeom>
          <a:noFill/>
          <a:ln w="0">
            <a:noFill/>
          </a:ln>
        </p:spPr>
        <p:txBody>
          <a:bodyPr lIns="91440" tIns="45720" rIns="91440" bIns="45720" anchor="ctr">
            <a:noAutofit/>
          </a:bodyPr>
          <a:lstStyle>
            <a:lvl1pPr indent="0" algn="ctr" defTabSz="1137087">
              <a:lnSpc>
                <a:spcPct val="100000"/>
              </a:lnSpc>
              <a:buNone/>
              <a:defRPr lang="fr-FR" sz="1358" b="0" strike="noStrike" spc="-1">
                <a:solidFill>
                  <a:schemeClr val="lt1">
                    <a:tint val="75000"/>
                  </a:schemeClr>
                </a:solidFill>
                <a:latin typeface="Arial"/>
                <a:ea typeface="Arial"/>
              </a:defRPr>
            </a:lvl1pPr>
          </a:lstStyle>
          <a:p>
            <a:r>
              <a:rPr lang="fr-FR"/>
              <a:t>&lt;pied de page&gt;</a:t>
            </a:r>
            <a:endParaRPr lang="fr-FR">
              <a:solidFill>
                <a:srgbClr val="000000"/>
              </a:solidFill>
              <a:latin typeface="Calibri"/>
            </a:endParaRPr>
          </a:p>
        </p:txBody>
      </p:sp>
      <p:sp>
        <p:nvSpPr>
          <p:cNvPr id="85" name="PlaceHolder 8"/>
          <p:cNvSpPr>
            <a:spLocks noGrp="1"/>
          </p:cNvSpPr>
          <p:nvPr>
            <p:ph type="sldNum" idx="33"/>
          </p:nvPr>
        </p:nvSpPr>
        <p:spPr>
          <a:xfrm>
            <a:off x="9234334" y="6468116"/>
            <a:ext cx="2741169" cy="364252"/>
          </a:xfrm>
          <a:prstGeom prst="rect">
            <a:avLst/>
          </a:prstGeom>
          <a:noFill/>
          <a:ln w="0">
            <a:noFill/>
          </a:ln>
        </p:spPr>
        <p:txBody>
          <a:bodyPr lIns="91440" tIns="45720" rIns="91440" bIns="45720" anchor="ctr">
            <a:noAutofit/>
          </a:bodyPr>
          <a:lstStyle>
            <a:lvl1pPr indent="0" algn="r" defTabSz="1137087">
              <a:lnSpc>
                <a:spcPct val="100000"/>
              </a:lnSpc>
              <a:buNone/>
              <a:defRPr lang="fr-FR" sz="1358" b="0" strike="noStrike" spc="-1">
                <a:solidFill>
                  <a:schemeClr val="lt1">
                    <a:tint val="75000"/>
                  </a:schemeClr>
                </a:solidFill>
                <a:latin typeface="Arial"/>
                <a:ea typeface="Arial"/>
              </a:defRPr>
            </a:lvl1pPr>
          </a:lstStyle>
          <a:p>
            <a:fld id="{7F0F4F1B-4658-44BB-A045-B021F927C8CB}" type="slidenum">
              <a:rPr lang="fr-FR" smtClean="0"/>
              <a:pPr/>
              <a:t>‹N°›</a:t>
            </a:fld>
            <a:endParaRPr lang="fr-FR">
              <a:solidFill>
                <a:srgbClr val="000000"/>
              </a:solidFill>
              <a:latin typeface="Calibri"/>
            </a:endParaRPr>
          </a:p>
        </p:txBody>
      </p:sp>
    </p:spTree>
    <p:extLst>
      <p:ext uri="{BB962C8B-B14F-4D97-AF65-F5344CB8AC3E}">
        <p14:creationId xmlns:p14="http://schemas.microsoft.com/office/powerpoint/2010/main" val="1482939196"/>
      </p:ext>
    </p:extLst>
  </p:cSld>
  <p:clrMapOvr>
    <a:masterClrMapping/>
  </p:clrMapOvr>
  <p:extLst>
    <p:ext uri="{DCECCB84-F9BA-43D5-87BE-67443E8EF086}">
      <p15:sldGuideLst xmlns:p15="http://schemas.microsoft.com/office/powerpoint/2012/main">
        <p15:guide id="1" orient="horz" pos="1908">
          <p15:clr>
            <a:srgbClr val="FBAE40"/>
          </p15:clr>
        </p15:guide>
        <p15:guide id="2" pos="339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1_Disposition personnalisée">
    <p:spTree>
      <p:nvGrpSpPr>
        <p:cNvPr id="1" name=""/>
        <p:cNvGrpSpPr/>
        <p:nvPr/>
      </p:nvGrpSpPr>
      <p:grpSpPr bwMode="auto">
        <a:xfrm>
          <a:off x="0" y="0"/>
          <a:ext cx="0" cy="0"/>
          <a:chOff x="0" y="0"/>
          <a:chExt cx="0" cy="0"/>
        </a:xfrm>
      </p:grpSpPr>
      <p:sp>
        <p:nvSpPr>
          <p:cNvPr id="3" name="ZoneTexte 2"/>
          <p:cNvSpPr txBox="1"/>
          <p:nvPr userDrawn="1"/>
        </p:nvSpPr>
        <p:spPr bwMode="auto">
          <a:xfrm>
            <a:off x="2383692" y="2618154"/>
            <a:ext cx="7299570" cy="1077218"/>
          </a:xfrm>
          <a:prstGeom prst="rect">
            <a:avLst/>
          </a:prstGeom>
          <a:noFill/>
        </p:spPr>
        <p:txBody>
          <a:bodyPr wrap="square" rtlCol="0">
            <a:spAutoFit/>
          </a:bodyPr>
          <a:lstStyle/>
          <a:p>
            <a:pPr algn="ctr">
              <a:defRPr/>
            </a:pPr>
            <a:r>
              <a:rPr lang="fr-FR" sz="3200">
                <a:solidFill>
                  <a:srgbClr val="0C2340"/>
                </a:solidFill>
                <a:latin typeface="Bahnschrift SemiCondensed"/>
                <a:cs typeface="Arial"/>
              </a:rPr>
              <a:t>PROPOSITION MASQUES PPT</a:t>
            </a:r>
            <a:br>
              <a:rPr lang="fr-FR" sz="3200">
                <a:solidFill>
                  <a:srgbClr val="0C2340"/>
                </a:solidFill>
                <a:latin typeface="Bahnschrift SemiCondensed"/>
                <a:cs typeface="Arial"/>
              </a:rPr>
            </a:br>
            <a:r>
              <a:rPr lang="fr-FR" sz="3200">
                <a:solidFill>
                  <a:srgbClr val="0C2340"/>
                </a:solidFill>
                <a:latin typeface="Bahnschrift SemiCondensed"/>
                <a:cs typeface="Arial"/>
              </a:rPr>
              <a:t>simplifié - IMT Atlantique</a:t>
            </a:r>
            <a:endParaRPr/>
          </a:p>
        </p:txBody>
      </p:sp>
      <p:sp>
        <p:nvSpPr>
          <p:cNvPr id="4" name="Triangle rectangle 3"/>
          <p:cNvSpPr/>
          <p:nvPr userDrawn="1"/>
        </p:nvSpPr>
        <p:spPr bwMode="auto">
          <a:xfrm rot="5400000">
            <a:off x="2211754" y="2004256"/>
            <a:ext cx="1032021" cy="1032021"/>
          </a:xfrm>
          <a:prstGeom prst="rtTriangle">
            <a:avLst/>
          </a:prstGeom>
          <a:solidFill>
            <a:srgbClr val="99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Triangle rectangle 4"/>
          <p:cNvSpPr/>
          <p:nvPr userDrawn="1"/>
        </p:nvSpPr>
        <p:spPr bwMode="auto">
          <a:xfrm rot="16199998">
            <a:off x="8651241" y="3371948"/>
            <a:ext cx="1032021" cy="1032021"/>
          </a:xfrm>
          <a:prstGeom prst="rtTriangle">
            <a:avLst/>
          </a:prstGeom>
          <a:solidFill>
            <a:srgbClr val="00B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extLst>
      <p:ext uri="{BB962C8B-B14F-4D97-AF65-F5344CB8AC3E}">
        <p14:creationId xmlns:p14="http://schemas.microsoft.com/office/powerpoint/2010/main" val="3793760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6_Diapositive de titre">
    <p:spTree>
      <p:nvGrpSpPr>
        <p:cNvPr id="1" name=""/>
        <p:cNvGrpSpPr/>
        <p:nvPr/>
      </p:nvGrpSpPr>
      <p:grpSpPr bwMode="auto">
        <a:xfrm>
          <a:off x="0" y="0"/>
          <a:ext cx="0" cy="0"/>
          <a:chOff x="0" y="0"/>
          <a:chExt cx="0" cy="0"/>
        </a:xfrm>
      </p:grpSpPr>
      <p:sp>
        <p:nvSpPr>
          <p:cNvPr id="14" name="Triangle rectangle 13"/>
          <p:cNvSpPr/>
          <p:nvPr userDrawn="1"/>
        </p:nvSpPr>
        <p:spPr bwMode="auto">
          <a:xfrm rot="10800000">
            <a:off x="6595110" y="-4041"/>
            <a:ext cx="5596890" cy="5596890"/>
          </a:xfrm>
          <a:prstGeom prst="rtTriangle">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3" name="Triangle rectangle 12"/>
          <p:cNvSpPr/>
          <p:nvPr userDrawn="1"/>
        </p:nvSpPr>
        <p:spPr bwMode="auto">
          <a:xfrm rot="16199998">
            <a:off x="9315451" y="3981450"/>
            <a:ext cx="2876550" cy="2876550"/>
          </a:xfrm>
          <a:prstGeom prst="rtTriangle">
            <a:avLst/>
          </a:prstGeom>
          <a:solidFill>
            <a:srgbClr val="99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Triangle rectangle 4"/>
          <p:cNvSpPr/>
          <p:nvPr userDrawn="1"/>
        </p:nvSpPr>
        <p:spPr bwMode="auto">
          <a:xfrm>
            <a:off x="0" y="4434841"/>
            <a:ext cx="2423159" cy="2423159"/>
          </a:xfrm>
          <a:prstGeom prst="rtTriangle">
            <a:avLst/>
          </a:prstGeom>
          <a:solidFill>
            <a:srgbClr val="00B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Titre 1"/>
          <p:cNvSpPr>
            <a:spLocks noGrp="1"/>
          </p:cNvSpPr>
          <p:nvPr>
            <p:ph type="ctrTitle" hasCustomPrompt="1"/>
          </p:nvPr>
        </p:nvSpPr>
        <p:spPr bwMode="auto">
          <a:xfrm>
            <a:off x="433118" y="2557970"/>
            <a:ext cx="6619875" cy="949643"/>
          </a:xfrm>
        </p:spPr>
        <p:txBody>
          <a:bodyPr anchor="b">
            <a:normAutofit/>
          </a:bodyPr>
          <a:lstStyle>
            <a:lvl1pPr algn="l">
              <a:defRPr sz="4800" b="1"/>
            </a:lvl1pPr>
          </a:lstStyle>
          <a:p>
            <a:pPr>
              <a:defRPr/>
            </a:pPr>
            <a:r>
              <a:rPr lang="fr-FR"/>
              <a:t>Titre</a:t>
            </a:r>
            <a:endParaRPr/>
          </a:p>
        </p:txBody>
      </p:sp>
      <p:sp>
        <p:nvSpPr>
          <p:cNvPr id="11" name="Sous-titre 2"/>
          <p:cNvSpPr>
            <a:spLocks noGrp="1"/>
          </p:cNvSpPr>
          <p:nvPr>
            <p:ph type="subTitle" idx="1" hasCustomPrompt="1"/>
          </p:nvPr>
        </p:nvSpPr>
        <p:spPr bwMode="auto">
          <a:xfrm>
            <a:off x="433118" y="3599689"/>
            <a:ext cx="6619875" cy="409892"/>
          </a:xfrm>
        </p:spPr>
        <p:txBody>
          <a:bodyPr/>
          <a:lstStyle>
            <a:lvl1pPr marL="0" indent="0" algn="l">
              <a:buNone/>
              <a:defRPr sz="2400">
                <a:solidFill>
                  <a:srgbClr val="0C2340"/>
                </a:solidFill>
                <a:latin typeface="Bahnschrift SemiCondensed"/>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Sous-titre</a:t>
            </a:r>
            <a:endParaRPr/>
          </a:p>
        </p:txBody>
      </p:sp>
      <p:pic>
        <p:nvPicPr>
          <p:cNvPr id="8" name="Image 7"/>
          <p:cNvPicPr>
            <a:picLocks noChangeAspect="1"/>
          </p:cNvPicPr>
          <p:nvPr userDrawn="1"/>
        </p:nvPicPr>
        <p:blipFill>
          <a:blip r:embed="rId2"/>
          <a:stretch/>
        </p:blipFill>
        <p:spPr bwMode="auto">
          <a:xfrm>
            <a:off x="452846" y="409303"/>
            <a:ext cx="3395211" cy="1375954"/>
          </a:xfrm>
          <a:prstGeom prst="rect">
            <a:avLst/>
          </a:prstGeom>
        </p:spPr>
      </p:pic>
    </p:spTree>
    <p:extLst>
      <p:ext uri="{BB962C8B-B14F-4D97-AF65-F5344CB8AC3E}">
        <p14:creationId xmlns:p14="http://schemas.microsoft.com/office/powerpoint/2010/main" val="1947518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7_Diapositive de titre">
    <p:spTree>
      <p:nvGrpSpPr>
        <p:cNvPr id="1" name=""/>
        <p:cNvGrpSpPr/>
        <p:nvPr/>
      </p:nvGrpSpPr>
      <p:grpSpPr bwMode="auto">
        <a:xfrm>
          <a:off x="0" y="0"/>
          <a:ext cx="0" cy="0"/>
          <a:chOff x="0" y="0"/>
          <a:chExt cx="0" cy="0"/>
        </a:xfrm>
      </p:grpSpPr>
      <p:sp>
        <p:nvSpPr>
          <p:cNvPr id="14" name="Triangle rectangle 13"/>
          <p:cNvSpPr/>
          <p:nvPr userDrawn="1"/>
        </p:nvSpPr>
        <p:spPr bwMode="auto">
          <a:xfrm rot="10800000">
            <a:off x="6595110" y="-4041"/>
            <a:ext cx="5596890" cy="5596890"/>
          </a:xfrm>
          <a:prstGeom prst="rtTriangle">
            <a:avLst/>
          </a:prstGeom>
          <a:solidFill>
            <a:srgbClr val="0C2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Titre 1"/>
          <p:cNvSpPr>
            <a:spLocks noGrp="1"/>
          </p:cNvSpPr>
          <p:nvPr>
            <p:ph type="ctrTitle" hasCustomPrompt="1"/>
          </p:nvPr>
        </p:nvSpPr>
        <p:spPr bwMode="auto">
          <a:xfrm>
            <a:off x="433118" y="2557970"/>
            <a:ext cx="6619875" cy="949643"/>
          </a:xfrm>
        </p:spPr>
        <p:txBody>
          <a:bodyPr anchor="b">
            <a:normAutofit/>
          </a:bodyPr>
          <a:lstStyle>
            <a:lvl1pPr algn="l">
              <a:defRPr sz="4800" b="1"/>
            </a:lvl1pPr>
          </a:lstStyle>
          <a:p>
            <a:pPr>
              <a:defRPr/>
            </a:pPr>
            <a:r>
              <a:rPr lang="fr-FR"/>
              <a:t>Titre</a:t>
            </a:r>
            <a:endParaRPr/>
          </a:p>
        </p:txBody>
      </p:sp>
      <p:sp>
        <p:nvSpPr>
          <p:cNvPr id="11" name="Sous-titre 2"/>
          <p:cNvSpPr>
            <a:spLocks noGrp="1"/>
          </p:cNvSpPr>
          <p:nvPr>
            <p:ph type="subTitle" idx="1" hasCustomPrompt="1"/>
          </p:nvPr>
        </p:nvSpPr>
        <p:spPr bwMode="auto">
          <a:xfrm>
            <a:off x="433118" y="3599689"/>
            <a:ext cx="6619875" cy="409892"/>
          </a:xfrm>
        </p:spPr>
        <p:txBody>
          <a:bodyPr/>
          <a:lstStyle>
            <a:lvl1pPr marL="0" indent="0" algn="l">
              <a:buNone/>
              <a:defRPr sz="2400">
                <a:solidFill>
                  <a:srgbClr val="0C2340"/>
                </a:solidFill>
                <a:latin typeface="Bahnschrift SemiCondensed"/>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Sous-titre</a:t>
            </a:r>
            <a:endParaRPr/>
          </a:p>
        </p:txBody>
      </p:sp>
      <p:cxnSp>
        <p:nvCxnSpPr>
          <p:cNvPr id="3" name="Connecteur droit 2"/>
          <p:cNvCxnSpPr>
            <a:cxnSpLocks/>
          </p:cNvCxnSpPr>
          <p:nvPr userDrawn="1"/>
        </p:nvCxnSpPr>
        <p:spPr bwMode="auto">
          <a:xfrm>
            <a:off x="1571625" y="6057898"/>
            <a:ext cx="10620375" cy="0"/>
          </a:xfrm>
          <a:prstGeom prst="line">
            <a:avLst/>
          </a:prstGeom>
          <a:ln w="9525">
            <a:solidFill>
              <a:srgbClr val="0C2340"/>
            </a:solidFill>
          </a:ln>
        </p:spPr>
        <p:style>
          <a:lnRef idx="2">
            <a:schemeClr val="accent1"/>
          </a:lnRef>
          <a:fillRef idx="0">
            <a:schemeClr val="accent1"/>
          </a:fillRef>
          <a:effectRef idx="1">
            <a:schemeClr val="accent1"/>
          </a:effectRef>
          <a:fontRef idx="minor">
            <a:schemeClr val="tx1"/>
          </a:fontRef>
        </p:style>
      </p:cxnSp>
      <p:sp>
        <p:nvSpPr>
          <p:cNvPr id="18" name="Triangle rectangle 17"/>
          <p:cNvSpPr/>
          <p:nvPr userDrawn="1"/>
        </p:nvSpPr>
        <p:spPr bwMode="auto">
          <a:xfrm rot="16199998">
            <a:off x="9315451" y="3181348"/>
            <a:ext cx="2876550" cy="2876550"/>
          </a:xfrm>
          <a:prstGeom prst="rtTriangle">
            <a:avLst/>
          </a:prstGeom>
          <a:solidFill>
            <a:srgbClr val="99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Triangle rectangle 4"/>
          <p:cNvSpPr/>
          <p:nvPr userDrawn="1"/>
        </p:nvSpPr>
        <p:spPr bwMode="auto">
          <a:xfrm>
            <a:off x="0" y="4434841"/>
            <a:ext cx="2423159" cy="2423159"/>
          </a:xfrm>
          <a:prstGeom prst="rtTriangle">
            <a:avLst/>
          </a:prstGeom>
          <a:solidFill>
            <a:srgbClr val="00B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8" name="Image 7"/>
          <p:cNvPicPr>
            <a:picLocks noChangeAspect="1"/>
          </p:cNvPicPr>
          <p:nvPr userDrawn="1"/>
        </p:nvPicPr>
        <p:blipFill>
          <a:blip r:embed="rId2"/>
          <a:stretch/>
        </p:blipFill>
        <p:spPr bwMode="auto">
          <a:xfrm>
            <a:off x="5812927" y="6156813"/>
            <a:ext cx="1629640" cy="603140"/>
          </a:xfrm>
          <a:prstGeom prst="rect">
            <a:avLst/>
          </a:prstGeom>
        </p:spPr>
      </p:pic>
      <p:pic>
        <p:nvPicPr>
          <p:cNvPr id="12" name="Image 11"/>
          <p:cNvPicPr>
            <a:picLocks noChangeAspect="1"/>
          </p:cNvPicPr>
          <p:nvPr userDrawn="1"/>
        </p:nvPicPr>
        <p:blipFill>
          <a:blip r:embed="rId3"/>
          <a:stretch/>
        </p:blipFill>
        <p:spPr bwMode="auto">
          <a:xfrm>
            <a:off x="8630367" y="6215151"/>
            <a:ext cx="1789365" cy="495646"/>
          </a:xfrm>
          <a:prstGeom prst="rect">
            <a:avLst/>
          </a:prstGeom>
        </p:spPr>
      </p:pic>
      <p:grpSp>
        <p:nvGrpSpPr>
          <p:cNvPr id="16" name="Groupe 15"/>
          <p:cNvGrpSpPr/>
          <p:nvPr userDrawn="1"/>
        </p:nvGrpSpPr>
        <p:grpSpPr bwMode="auto">
          <a:xfrm>
            <a:off x="3265075" y="6201105"/>
            <a:ext cx="1384215" cy="520803"/>
            <a:chOff x="2768684" y="6201105"/>
            <a:chExt cx="1384215" cy="520803"/>
          </a:xfrm>
        </p:grpSpPr>
        <p:pic>
          <p:nvPicPr>
            <p:cNvPr id="6" name="Image 5"/>
            <p:cNvPicPr>
              <a:picLocks noChangeAspect="1"/>
            </p:cNvPicPr>
            <p:nvPr userDrawn="1"/>
          </p:nvPicPr>
          <p:blipFill>
            <a:blip r:embed="rId4"/>
            <a:stretch/>
          </p:blipFill>
          <p:spPr bwMode="auto">
            <a:xfrm>
              <a:off x="3308088" y="6201105"/>
              <a:ext cx="844811" cy="520803"/>
            </a:xfrm>
            <a:prstGeom prst="rect">
              <a:avLst/>
            </a:prstGeom>
          </p:spPr>
        </p:pic>
        <p:pic>
          <p:nvPicPr>
            <p:cNvPr id="15" name="Image 14"/>
            <p:cNvPicPr>
              <a:picLocks noChangeAspect="1"/>
            </p:cNvPicPr>
            <p:nvPr userDrawn="1"/>
          </p:nvPicPr>
          <p:blipFill>
            <a:blip r:embed="rId5"/>
            <a:stretch/>
          </p:blipFill>
          <p:spPr bwMode="auto">
            <a:xfrm>
              <a:off x="2768684" y="6203345"/>
              <a:ext cx="394364" cy="343505"/>
            </a:xfrm>
            <a:prstGeom prst="rect">
              <a:avLst/>
            </a:prstGeom>
          </p:spPr>
        </p:pic>
      </p:grpSp>
      <p:pic>
        <p:nvPicPr>
          <p:cNvPr id="29" name="Image 28"/>
          <p:cNvPicPr>
            <a:picLocks noChangeAspect="1"/>
          </p:cNvPicPr>
          <p:nvPr userDrawn="1"/>
        </p:nvPicPr>
        <p:blipFill>
          <a:blip r:embed="rId6"/>
          <a:stretch/>
        </p:blipFill>
        <p:spPr bwMode="auto">
          <a:xfrm>
            <a:off x="452846" y="409303"/>
            <a:ext cx="3395211" cy="1375954"/>
          </a:xfrm>
          <a:prstGeom prst="rect">
            <a:avLst/>
          </a:prstGeom>
        </p:spPr>
      </p:pic>
    </p:spTree>
    <p:extLst>
      <p:ext uri="{BB962C8B-B14F-4D97-AF65-F5344CB8AC3E}">
        <p14:creationId xmlns:p14="http://schemas.microsoft.com/office/powerpoint/2010/main" val="2911102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8_Diapositive de titre">
    <p:spTree>
      <p:nvGrpSpPr>
        <p:cNvPr id="1" name=""/>
        <p:cNvGrpSpPr/>
        <p:nvPr/>
      </p:nvGrpSpPr>
      <p:grpSpPr bwMode="auto">
        <a:xfrm>
          <a:off x="0" y="0"/>
          <a:ext cx="0" cy="0"/>
          <a:chOff x="0" y="0"/>
          <a:chExt cx="0" cy="0"/>
        </a:xfrm>
      </p:grpSpPr>
      <p:pic>
        <p:nvPicPr>
          <p:cNvPr id="13" name="Image 12"/>
          <p:cNvPicPr>
            <a:picLocks noChangeAspect="1"/>
          </p:cNvPicPr>
          <p:nvPr userDrawn="1"/>
        </p:nvPicPr>
        <p:blipFill>
          <a:blip r:embed="rId2"/>
          <a:srcRect l="13484" t="11754" r="32694" b="3682"/>
          <a:stretch/>
        </p:blipFill>
        <p:spPr bwMode="auto">
          <a:xfrm rot="5400000">
            <a:off x="7016385" y="-423998"/>
            <a:ext cx="4751615" cy="5599611"/>
          </a:xfrm>
          <a:prstGeom prst="rect">
            <a:avLst/>
          </a:prstGeom>
        </p:spPr>
      </p:pic>
      <p:sp>
        <p:nvSpPr>
          <p:cNvPr id="14" name="Triangle rectangle 13"/>
          <p:cNvSpPr/>
          <p:nvPr userDrawn="1"/>
        </p:nvSpPr>
        <p:spPr bwMode="auto">
          <a:xfrm rot="10800000" flipH="1" flipV="1">
            <a:off x="6586401" y="-4041"/>
            <a:ext cx="5596890" cy="559689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Titre 1"/>
          <p:cNvSpPr>
            <a:spLocks noGrp="1"/>
          </p:cNvSpPr>
          <p:nvPr>
            <p:ph type="ctrTitle" hasCustomPrompt="1"/>
          </p:nvPr>
        </p:nvSpPr>
        <p:spPr bwMode="auto">
          <a:xfrm>
            <a:off x="433118" y="2557970"/>
            <a:ext cx="6619875" cy="949643"/>
          </a:xfrm>
        </p:spPr>
        <p:txBody>
          <a:bodyPr anchor="b">
            <a:normAutofit/>
          </a:bodyPr>
          <a:lstStyle>
            <a:lvl1pPr algn="l">
              <a:defRPr sz="4800" b="1"/>
            </a:lvl1pPr>
          </a:lstStyle>
          <a:p>
            <a:pPr>
              <a:defRPr/>
            </a:pPr>
            <a:r>
              <a:rPr lang="fr-FR"/>
              <a:t>Titre</a:t>
            </a:r>
            <a:endParaRPr/>
          </a:p>
        </p:txBody>
      </p:sp>
      <p:sp>
        <p:nvSpPr>
          <p:cNvPr id="11" name="Sous-titre 2"/>
          <p:cNvSpPr>
            <a:spLocks noGrp="1"/>
          </p:cNvSpPr>
          <p:nvPr>
            <p:ph type="subTitle" idx="1" hasCustomPrompt="1"/>
          </p:nvPr>
        </p:nvSpPr>
        <p:spPr bwMode="auto">
          <a:xfrm>
            <a:off x="433118" y="3599689"/>
            <a:ext cx="6619875" cy="409892"/>
          </a:xfrm>
        </p:spPr>
        <p:txBody>
          <a:bodyPr/>
          <a:lstStyle>
            <a:lvl1pPr marL="0" indent="0" algn="l">
              <a:buNone/>
              <a:defRPr sz="2400">
                <a:solidFill>
                  <a:srgbClr val="0C2340"/>
                </a:solidFill>
                <a:latin typeface="Bahnschrift SemiCondensed"/>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Sous-titre</a:t>
            </a:r>
            <a:endParaRPr/>
          </a:p>
        </p:txBody>
      </p:sp>
      <p:cxnSp>
        <p:nvCxnSpPr>
          <p:cNvPr id="3" name="Connecteur droit 2"/>
          <p:cNvCxnSpPr>
            <a:cxnSpLocks/>
          </p:cNvCxnSpPr>
          <p:nvPr userDrawn="1"/>
        </p:nvCxnSpPr>
        <p:spPr bwMode="auto">
          <a:xfrm>
            <a:off x="1571625" y="6057898"/>
            <a:ext cx="10620375" cy="0"/>
          </a:xfrm>
          <a:prstGeom prst="line">
            <a:avLst/>
          </a:prstGeom>
          <a:ln w="9525">
            <a:solidFill>
              <a:srgbClr val="0C2340"/>
            </a:solidFill>
          </a:ln>
        </p:spPr>
        <p:style>
          <a:lnRef idx="2">
            <a:schemeClr val="accent1"/>
          </a:lnRef>
          <a:fillRef idx="0">
            <a:schemeClr val="accent1"/>
          </a:fillRef>
          <a:effectRef idx="1">
            <a:schemeClr val="accent1"/>
          </a:effectRef>
          <a:fontRef idx="minor">
            <a:schemeClr val="tx1"/>
          </a:fontRef>
        </p:style>
      </p:cxnSp>
      <p:sp>
        <p:nvSpPr>
          <p:cNvPr id="18" name="Triangle rectangle 17"/>
          <p:cNvSpPr/>
          <p:nvPr userDrawn="1"/>
        </p:nvSpPr>
        <p:spPr bwMode="auto">
          <a:xfrm rot="16199998">
            <a:off x="9315451" y="3181348"/>
            <a:ext cx="2876550" cy="2876550"/>
          </a:xfrm>
          <a:prstGeom prst="rtTriangle">
            <a:avLst/>
          </a:prstGeom>
          <a:solidFill>
            <a:srgbClr val="99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Triangle rectangle 4"/>
          <p:cNvSpPr/>
          <p:nvPr userDrawn="1"/>
        </p:nvSpPr>
        <p:spPr bwMode="auto">
          <a:xfrm>
            <a:off x="0" y="4434841"/>
            <a:ext cx="2423159" cy="2423159"/>
          </a:xfrm>
          <a:prstGeom prst="rtTriangle">
            <a:avLst/>
          </a:prstGeom>
          <a:solidFill>
            <a:srgbClr val="00B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8" name="Image 7"/>
          <p:cNvPicPr>
            <a:picLocks noChangeAspect="1"/>
          </p:cNvPicPr>
          <p:nvPr userDrawn="1"/>
        </p:nvPicPr>
        <p:blipFill>
          <a:blip r:embed="rId3"/>
          <a:stretch/>
        </p:blipFill>
        <p:spPr bwMode="auto">
          <a:xfrm>
            <a:off x="5812927" y="6156813"/>
            <a:ext cx="1629640" cy="603140"/>
          </a:xfrm>
          <a:prstGeom prst="rect">
            <a:avLst/>
          </a:prstGeom>
        </p:spPr>
      </p:pic>
      <p:pic>
        <p:nvPicPr>
          <p:cNvPr id="12" name="Image 11"/>
          <p:cNvPicPr>
            <a:picLocks noChangeAspect="1"/>
          </p:cNvPicPr>
          <p:nvPr userDrawn="1"/>
        </p:nvPicPr>
        <p:blipFill>
          <a:blip r:embed="rId4"/>
          <a:stretch/>
        </p:blipFill>
        <p:spPr bwMode="auto">
          <a:xfrm>
            <a:off x="8630367" y="6215151"/>
            <a:ext cx="1789365" cy="495646"/>
          </a:xfrm>
          <a:prstGeom prst="rect">
            <a:avLst/>
          </a:prstGeom>
        </p:spPr>
      </p:pic>
      <p:grpSp>
        <p:nvGrpSpPr>
          <p:cNvPr id="16" name="Groupe 15"/>
          <p:cNvGrpSpPr/>
          <p:nvPr userDrawn="1"/>
        </p:nvGrpSpPr>
        <p:grpSpPr bwMode="auto">
          <a:xfrm>
            <a:off x="3265075" y="6201105"/>
            <a:ext cx="1384215" cy="520803"/>
            <a:chOff x="2768684" y="6201105"/>
            <a:chExt cx="1384215" cy="520803"/>
          </a:xfrm>
        </p:grpSpPr>
        <p:pic>
          <p:nvPicPr>
            <p:cNvPr id="6" name="Image 5"/>
            <p:cNvPicPr>
              <a:picLocks noChangeAspect="1"/>
            </p:cNvPicPr>
            <p:nvPr userDrawn="1"/>
          </p:nvPicPr>
          <p:blipFill>
            <a:blip r:embed="rId5"/>
            <a:stretch/>
          </p:blipFill>
          <p:spPr bwMode="auto">
            <a:xfrm>
              <a:off x="3308088" y="6201105"/>
              <a:ext cx="844811" cy="520803"/>
            </a:xfrm>
            <a:prstGeom prst="rect">
              <a:avLst/>
            </a:prstGeom>
          </p:spPr>
        </p:pic>
        <p:pic>
          <p:nvPicPr>
            <p:cNvPr id="15" name="Image 14"/>
            <p:cNvPicPr>
              <a:picLocks noChangeAspect="1"/>
            </p:cNvPicPr>
            <p:nvPr userDrawn="1"/>
          </p:nvPicPr>
          <p:blipFill>
            <a:blip r:embed="rId6"/>
            <a:stretch/>
          </p:blipFill>
          <p:spPr bwMode="auto">
            <a:xfrm>
              <a:off x="2768684" y="6203345"/>
              <a:ext cx="394364" cy="343505"/>
            </a:xfrm>
            <a:prstGeom prst="rect">
              <a:avLst/>
            </a:prstGeom>
          </p:spPr>
        </p:pic>
      </p:grpSp>
      <p:pic>
        <p:nvPicPr>
          <p:cNvPr id="29" name="Image 28"/>
          <p:cNvPicPr>
            <a:picLocks noChangeAspect="1"/>
          </p:cNvPicPr>
          <p:nvPr userDrawn="1"/>
        </p:nvPicPr>
        <p:blipFill>
          <a:blip r:embed="rId7"/>
          <a:stretch/>
        </p:blipFill>
        <p:spPr bwMode="auto">
          <a:xfrm>
            <a:off x="452846" y="409303"/>
            <a:ext cx="3395211" cy="1375954"/>
          </a:xfrm>
          <a:prstGeom prst="rect">
            <a:avLst/>
          </a:prstGeom>
        </p:spPr>
      </p:pic>
    </p:spTree>
    <p:extLst>
      <p:ext uri="{BB962C8B-B14F-4D97-AF65-F5344CB8AC3E}">
        <p14:creationId xmlns:p14="http://schemas.microsoft.com/office/powerpoint/2010/main" val="265988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7012E1-DFFE-2BBF-B017-8D5F624B7AA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7498741-BA78-39A7-5A32-DA9371876F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163D19B-A80E-7792-EA35-0C938EFBF033}"/>
              </a:ext>
            </a:extLst>
          </p:cNvPr>
          <p:cNvSpPr>
            <a:spLocks noGrp="1"/>
          </p:cNvSpPr>
          <p:nvPr>
            <p:ph type="dt" sz="half" idx="10"/>
          </p:nvPr>
        </p:nvSpPr>
        <p:spPr/>
        <p:txBody>
          <a:bodyPr/>
          <a:lstStyle/>
          <a:p>
            <a:fld id="{A16A68E3-738C-4373-9402-533EC7E46D8E}" type="datetime1">
              <a:rPr lang="fr-FR" smtClean="0"/>
              <a:t>08/07/2025</a:t>
            </a:fld>
            <a:endParaRPr lang="fr-FR"/>
          </a:p>
        </p:txBody>
      </p:sp>
      <p:sp>
        <p:nvSpPr>
          <p:cNvPr id="5" name="Espace réservé du pied de page 4">
            <a:extLst>
              <a:ext uri="{FF2B5EF4-FFF2-40B4-BE49-F238E27FC236}">
                <a16:creationId xmlns:a16="http://schemas.microsoft.com/office/drawing/2014/main" id="{28381CE1-52AC-E003-313B-516F8DD98A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F84E69-AE06-E220-3D83-B96CB9E32A87}"/>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117446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1_Titre seul">
    <p:spTree>
      <p:nvGrpSpPr>
        <p:cNvPr id="1" name=""/>
        <p:cNvGrpSpPr/>
        <p:nvPr/>
      </p:nvGrpSpPr>
      <p:grpSpPr bwMode="auto">
        <a:xfrm>
          <a:off x="0" y="0"/>
          <a:ext cx="0" cy="0"/>
          <a:chOff x="0" y="0"/>
          <a:chExt cx="0" cy="0"/>
        </a:xfrm>
      </p:grpSpPr>
      <p:sp>
        <p:nvSpPr>
          <p:cNvPr id="6" name="Triangle rectangle 5"/>
          <p:cNvSpPr/>
          <p:nvPr userDrawn="1"/>
        </p:nvSpPr>
        <p:spPr bwMode="auto">
          <a:xfrm rot="5400000">
            <a:off x="0" y="0"/>
            <a:ext cx="5596890" cy="5596890"/>
          </a:xfrm>
          <a:prstGeom prst="rtTriangle">
            <a:avLst/>
          </a:prstGeom>
          <a:solidFill>
            <a:srgbClr val="D9E1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7" name="Triangle rectangle 6"/>
          <p:cNvSpPr/>
          <p:nvPr userDrawn="1"/>
        </p:nvSpPr>
        <p:spPr bwMode="auto">
          <a:xfrm>
            <a:off x="1" y="3657600"/>
            <a:ext cx="3200400" cy="3200400"/>
          </a:xfrm>
          <a:prstGeom prst="rtTriangle">
            <a:avLst/>
          </a:prstGeom>
          <a:solidFill>
            <a:srgbClr val="00B8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Triangle rectangle 9"/>
          <p:cNvSpPr/>
          <p:nvPr userDrawn="1"/>
        </p:nvSpPr>
        <p:spPr bwMode="auto">
          <a:xfrm rot="2700000">
            <a:off x="11594792" y="2831793"/>
            <a:ext cx="1194415" cy="1194415"/>
          </a:xfrm>
          <a:prstGeom prst="rtTriangle">
            <a:avLst/>
          </a:prstGeom>
          <a:solidFill>
            <a:srgbClr val="99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1" name="Titre 1"/>
          <p:cNvSpPr>
            <a:spLocks noGrp="1"/>
          </p:cNvSpPr>
          <p:nvPr>
            <p:ph type="ctrTitle" hasCustomPrompt="1"/>
          </p:nvPr>
        </p:nvSpPr>
        <p:spPr bwMode="auto">
          <a:xfrm>
            <a:off x="3526962" y="2746989"/>
            <a:ext cx="7341325" cy="663092"/>
          </a:xfrm>
        </p:spPr>
        <p:txBody>
          <a:bodyPr anchor="b">
            <a:normAutofit/>
          </a:bodyPr>
          <a:lstStyle>
            <a:lvl1pPr algn="r">
              <a:defRPr sz="4000" b="1"/>
            </a:lvl1pPr>
          </a:lstStyle>
          <a:p>
            <a:pPr>
              <a:defRPr/>
            </a:pPr>
            <a:r>
              <a:rPr lang="fr-FR"/>
              <a:t>CHAPITRE 1</a:t>
            </a:r>
            <a:endParaRPr/>
          </a:p>
        </p:txBody>
      </p:sp>
      <p:sp>
        <p:nvSpPr>
          <p:cNvPr id="12" name="Sous-titre 2"/>
          <p:cNvSpPr>
            <a:spLocks noGrp="1"/>
          </p:cNvSpPr>
          <p:nvPr>
            <p:ph type="subTitle" idx="1" hasCustomPrompt="1"/>
          </p:nvPr>
        </p:nvSpPr>
        <p:spPr bwMode="auto">
          <a:xfrm>
            <a:off x="3526962" y="3502157"/>
            <a:ext cx="7341325" cy="409892"/>
          </a:xfrm>
        </p:spPr>
        <p:txBody>
          <a:bodyPr/>
          <a:lstStyle>
            <a:lvl1pPr marL="0" indent="0" algn="r">
              <a:buNone/>
              <a:defRPr sz="2400">
                <a:solidFill>
                  <a:srgbClr val="0C2340"/>
                </a:solidFill>
                <a:latin typeface="Bahnschrift SemiCondensed"/>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Lorem ipsum dolore</a:t>
            </a:r>
            <a:endParaRPr/>
          </a:p>
        </p:txBody>
      </p:sp>
    </p:spTree>
    <p:extLst>
      <p:ext uri="{BB962C8B-B14F-4D97-AF65-F5344CB8AC3E}">
        <p14:creationId xmlns:p14="http://schemas.microsoft.com/office/powerpoint/2010/main" val="3707630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3_Titre et contenu">
    <p:spTree>
      <p:nvGrpSpPr>
        <p:cNvPr id="1" name=""/>
        <p:cNvGrpSpPr/>
        <p:nvPr/>
      </p:nvGrpSpPr>
      <p:grpSpPr bwMode="auto">
        <a:xfrm>
          <a:off x="0" y="0"/>
          <a:ext cx="0" cy="0"/>
          <a:chOff x="0" y="0"/>
          <a:chExt cx="0" cy="0"/>
        </a:xfrm>
      </p:grpSpPr>
      <p:sp>
        <p:nvSpPr>
          <p:cNvPr id="13" name="Triangle rectangle 12"/>
          <p:cNvSpPr/>
          <p:nvPr userDrawn="1"/>
        </p:nvSpPr>
        <p:spPr bwMode="auto">
          <a:xfrm rot="13500000">
            <a:off x="-270949" y="271855"/>
            <a:ext cx="541896" cy="541896"/>
          </a:xfrm>
          <a:prstGeom prst="rtTriangle">
            <a:avLst/>
          </a:prstGeom>
          <a:solidFill>
            <a:srgbClr val="99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 name="Titre 1"/>
          <p:cNvSpPr>
            <a:spLocks noGrp="1"/>
          </p:cNvSpPr>
          <p:nvPr>
            <p:ph type="ctrTitle" hasCustomPrompt="1"/>
          </p:nvPr>
        </p:nvSpPr>
        <p:spPr bwMode="auto">
          <a:xfrm>
            <a:off x="563744" y="200721"/>
            <a:ext cx="9144000" cy="409893"/>
          </a:xfrm>
        </p:spPr>
        <p:txBody>
          <a:bodyPr anchor="b">
            <a:normAutofit/>
          </a:bodyPr>
          <a:lstStyle>
            <a:lvl1pPr algn="l">
              <a:defRPr sz="1800" b="1">
                <a:solidFill>
                  <a:srgbClr val="99CC99"/>
                </a:solidFill>
              </a:defRPr>
            </a:lvl1pPr>
          </a:lstStyle>
          <a:p>
            <a:pPr>
              <a:defRPr/>
            </a:pPr>
            <a:r>
              <a:rPr lang="fr-FR" dirty="0"/>
              <a:t>CHAPITRE 1</a:t>
            </a:r>
            <a:endParaRPr dirty="0"/>
          </a:p>
        </p:txBody>
      </p:sp>
      <p:sp>
        <p:nvSpPr>
          <p:cNvPr id="15" name="Sous-titre 2"/>
          <p:cNvSpPr>
            <a:spLocks noGrp="1"/>
          </p:cNvSpPr>
          <p:nvPr>
            <p:ph type="subTitle" idx="1" hasCustomPrompt="1"/>
          </p:nvPr>
        </p:nvSpPr>
        <p:spPr bwMode="auto">
          <a:xfrm>
            <a:off x="563744" y="610614"/>
            <a:ext cx="9144000" cy="409892"/>
          </a:xfrm>
        </p:spPr>
        <p:txBody>
          <a:bodyPr>
            <a:normAutofit/>
          </a:bodyPr>
          <a:lstStyle>
            <a:lvl1pPr marL="0" indent="0" algn="l">
              <a:buNone/>
              <a:defRPr sz="2000">
                <a:solidFill>
                  <a:srgbClr val="0C2340"/>
                </a:solidFill>
                <a:latin typeface="Bahnschrift SemiCondensed"/>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Lorem ipsum dolore</a:t>
            </a:r>
            <a:endParaRPr/>
          </a:p>
        </p:txBody>
      </p:sp>
      <p:sp>
        <p:nvSpPr>
          <p:cNvPr id="19" name="Espace réservé du texte 18"/>
          <p:cNvSpPr>
            <a:spLocks noGrp="1"/>
          </p:cNvSpPr>
          <p:nvPr>
            <p:ph type="body" sz="quarter" idx="10" hasCustomPrompt="1"/>
          </p:nvPr>
        </p:nvSpPr>
        <p:spPr bwMode="auto">
          <a:xfrm>
            <a:off x="563744" y="1652185"/>
            <a:ext cx="3333750" cy="306808"/>
          </a:xfrm>
        </p:spPr>
        <p:txBody>
          <a:bodyPr>
            <a:normAutofit/>
          </a:bodyPr>
          <a:lstStyle>
            <a:lvl1pPr marL="0" indent="0">
              <a:buNone/>
              <a:defRPr sz="1800" b="1">
                <a:solidFill>
                  <a:srgbClr val="00B8DE"/>
                </a:solidFill>
                <a:latin typeface="Bahnschrift SemiCondensed"/>
                <a:cs typeface="Arial"/>
              </a:defRPr>
            </a:lvl1pPr>
          </a:lstStyle>
          <a:p>
            <a:pPr lvl="0">
              <a:defRPr/>
            </a:pPr>
            <a:r>
              <a:rPr lang="fr-FR"/>
              <a:t>SOUS-TITRE</a:t>
            </a:r>
            <a:endParaRPr/>
          </a:p>
        </p:txBody>
      </p:sp>
      <p:sp>
        <p:nvSpPr>
          <p:cNvPr id="8" name="ZoneTexte 7"/>
          <p:cNvSpPr txBox="1"/>
          <p:nvPr userDrawn="1"/>
        </p:nvSpPr>
        <p:spPr bwMode="auto">
          <a:xfrm>
            <a:off x="11615877" y="6344250"/>
            <a:ext cx="483880" cy="307777"/>
          </a:xfrm>
          <a:prstGeom prst="rect">
            <a:avLst/>
          </a:prstGeom>
          <a:noFill/>
        </p:spPr>
        <p:txBody>
          <a:bodyPr wrap="square">
            <a:spAutoFit/>
          </a:bodyPr>
          <a:lstStyle/>
          <a:p>
            <a:pPr algn="ctr">
              <a:defRPr/>
            </a:pPr>
            <a:fld id="{470B26BD-1023-8646-9A2C-47B99FBD13CA}" type="slidenum">
              <a:rPr lang="fr-FR" sz="1400" b="1">
                <a:solidFill>
                  <a:srgbClr val="0C2340"/>
                </a:solidFill>
                <a:latin typeface="Bahnschrift SemiCondensed"/>
                <a:cs typeface="Arial"/>
              </a:rPr>
              <a:t>‹N°›</a:t>
            </a:fld>
            <a:endParaRPr lang="fr-FR" sz="1600" b="1">
              <a:solidFill>
                <a:srgbClr val="0C2340"/>
              </a:solidFill>
              <a:latin typeface="Bahnschrift SemiCondensed"/>
              <a:cs typeface="Arial"/>
            </a:endParaRPr>
          </a:p>
        </p:txBody>
      </p:sp>
      <p:sp>
        <p:nvSpPr>
          <p:cNvPr id="2" name="Triangle rectangle 1"/>
          <p:cNvSpPr/>
          <p:nvPr userDrawn="1"/>
        </p:nvSpPr>
        <p:spPr bwMode="auto">
          <a:xfrm rot="16199998">
            <a:off x="11234853" y="5910810"/>
            <a:ext cx="837281" cy="837281"/>
          </a:xfrm>
          <a:prstGeom prst="rtTriangle">
            <a:avLst/>
          </a:prstGeom>
          <a:noFill/>
          <a:ln w="9525">
            <a:solidFill>
              <a:srgbClr val="00B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Espace réservé du texte 8"/>
          <p:cNvSpPr>
            <a:spLocks noGrp="1"/>
          </p:cNvSpPr>
          <p:nvPr>
            <p:ph type="body" sz="quarter" idx="17" hasCustomPrompt="1"/>
          </p:nvPr>
        </p:nvSpPr>
        <p:spPr bwMode="auto">
          <a:xfrm>
            <a:off x="563563" y="2138363"/>
            <a:ext cx="10372725" cy="3611562"/>
          </a:xfrm>
        </p:spPr>
        <p:txBody>
          <a:bodyPr numCol="2" spcCol="360000">
            <a:normAutofit/>
          </a:bodyPr>
          <a:lstStyle>
            <a:lvl1pPr marL="0" indent="0">
              <a:buNone/>
              <a:defRPr sz="1600"/>
            </a:lvl1pPr>
          </a:lstStyle>
          <a:p>
            <a:pPr marL="0" marR="0" lvl="0" indent="0" algn="l" defTabSz="914400">
              <a:lnSpc>
                <a:spcPct val="90000"/>
              </a:lnSpc>
              <a:spcBef>
                <a:spcPts val="1000"/>
              </a:spcBef>
              <a:spcAft>
                <a:spcPts val="0"/>
              </a:spcAft>
              <a:buClrTx/>
              <a:buSzTx/>
              <a:buFontTx/>
              <a:buNone/>
              <a:defRPr/>
            </a:pPr>
            <a:r>
              <a:rPr lang="fr-FR"/>
              <a:t>Lorem ipsum lorem ipsum lorem ipsum lorem ipsum lorem ipsum lorem ipsum lorem ipsum lorem ipsum lorem ipsum. Lorem ipsum lorem ipsum lorem ipsum lorem ipsum lorem ipsum lorem ipsum lorem ipsum lorem ipsum lorem ipsum. Lorem ipsum lorem ipsum lorem ipsum lorem ipsum lorem ipsum lorem ipsum lorem ipsum lorem ipsum lorem ipsum.</a:t>
            </a:r>
            <a:endParaRPr/>
          </a:p>
          <a:p>
            <a:pPr marL="0" marR="0" lvl="0" indent="0" algn="l" defTabSz="914400">
              <a:lnSpc>
                <a:spcPct val="90000"/>
              </a:lnSpc>
              <a:spcBef>
                <a:spcPts val="1000"/>
              </a:spcBef>
              <a:spcAft>
                <a:spcPts val="0"/>
              </a:spcAft>
              <a:buClrTx/>
              <a:buSzTx/>
              <a:buFontTx/>
              <a:buNone/>
              <a:defRPr/>
            </a:pPr>
            <a:r>
              <a:rPr lang="fr-FR"/>
              <a:t>Lorem ipsum lorem ipsum lorem ipsum lorem ipsum lorem ipsum lorem ipsum lorem ipsum lorem ipsum lorem ipsum. Lorem ipsum lorem ipsum lorem ipsum lorem ipsum lorem ipsum lorem ipsum lorem ipsum lorem ipsum lorem ipsum.</a:t>
            </a:r>
            <a:endParaRPr/>
          </a:p>
          <a:p>
            <a:pPr marL="0" marR="0" lvl="0" indent="0" algn="l" defTabSz="914400">
              <a:lnSpc>
                <a:spcPct val="90000"/>
              </a:lnSpc>
              <a:spcBef>
                <a:spcPts val="1000"/>
              </a:spcBef>
              <a:spcAft>
                <a:spcPts val="0"/>
              </a:spcAft>
              <a:buClrTx/>
              <a:buSzTx/>
              <a:buFontTx/>
              <a:buNone/>
              <a:defRPr/>
            </a:pPr>
            <a:r>
              <a:rPr lang="fr-FR"/>
              <a:t>Lorem ipsum lorem ipsum lorem ipsum lorem ipsum lorem ipsum lorem ipsum lorem ipsum lorem ipsum lorem ipsum. Lorem ipsum lorem ipsum lorem ipsum lorem ipsum lorem ipsum lorem ipsum lorem ipsum lorem ipsum lorem ipsum.</a:t>
            </a:r>
            <a:endParaRPr/>
          </a:p>
          <a:p>
            <a:pPr marL="0" marR="0" lvl="0" indent="0" algn="l" defTabSz="914400">
              <a:lnSpc>
                <a:spcPct val="90000"/>
              </a:lnSpc>
              <a:spcBef>
                <a:spcPts val="1000"/>
              </a:spcBef>
              <a:spcAft>
                <a:spcPts val="0"/>
              </a:spcAft>
              <a:buClrTx/>
              <a:buSzTx/>
              <a:buFontTx/>
              <a:buNone/>
              <a:defRPr/>
            </a:pPr>
            <a:r>
              <a:rPr lang="fr-FR"/>
              <a:t>Lorem ipsum lorem ipsum lorem ipsum lorem ipsum lorem ipsum lorem ipsum lorem ipsum lorem ipsum lorem ipsum. Lorem ipsum lorem ipsum lorem ipsum lorem ipsum lorem ipsum lorem ipsum lorem ipsum lorem ipsum lorem ipsum.</a:t>
            </a:r>
            <a:endParaRPr/>
          </a:p>
          <a:p>
            <a:pPr marL="0" marR="0" lvl="0" indent="0" algn="l" defTabSz="914400">
              <a:lnSpc>
                <a:spcPct val="90000"/>
              </a:lnSpc>
              <a:spcBef>
                <a:spcPts val="1000"/>
              </a:spcBef>
              <a:spcAft>
                <a:spcPts val="0"/>
              </a:spcAft>
              <a:buClrTx/>
              <a:buSzTx/>
              <a:buFontTx/>
              <a:buNone/>
              <a:defRPr/>
            </a:pPr>
            <a:endParaRPr lang="fr-FR"/>
          </a:p>
        </p:txBody>
      </p:sp>
      <p:grpSp>
        <p:nvGrpSpPr>
          <p:cNvPr id="18" name="Groupe 17"/>
          <p:cNvGrpSpPr/>
          <p:nvPr userDrawn="1"/>
        </p:nvGrpSpPr>
        <p:grpSpPr bwMode="auto">
          <a:xfrm>
            <a:off x="0" y="6169981"/>
            <a:ext cx="11639682" cy="688019"/>
            <a:chOff x="0" y="6169981"/>
            <a:chExt cx="11639682" cy="688019"/>
          </a:xfrm>
        </p:grpSpPr>
        <p:cxnSp>
          <p:nvCxnSpPr>
            <p:cNvPr id="6" name="Connecteur droit 5"/>
            <p:cNvCxnSpPr>
              <a:cxnSpLocks/>
            </p:cNvCxnSpPr>
            <p:nvPr userDrawn="1"/>
          </p:nvCxnSpPr>
          <p:spPr bwMode="auto">
            <a:xfrm>
              <a:off x="0" y="6169981"/>
              <a:ext cx="11639682" cy="3396"/>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cxnSp>
          <p:nvCxnSpPr>
            <p:cNvPr id="12" name="Connecteur droit 11"/>
            <p:cNvCxnSpPr>
              <a:cxnSpLocks/>
            </p:cNvCxnSpPr>
            <p:nvPr userDrawn="1"/>
          </p:nvCxnSpPr>
          <p:spPr bwMode="auto">
            <a:xfrm flipH="1">
              <a:off x="10933907" y="6173377"/>
              <a:ext cx="703394" cy="684623"/>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grpSp>
      <p:pic>
        <p:nvPicPr>
          <p:cNvPr id="20" name="Image 19"/>
          <p:cNvPicPr>
            <a:picLocks noChangeAspect="1"/>
          </p:cNvPicPr>
          <p:nvPr userDrawn="1"/>
        </p:nvPicPr>
        <p:blipFill>
          <a:blip r:embed="rId2"/>
          <a:stretch/>
        </p:blipFill>
        <p:spPr bwMode="auto">
          <a:xfrm>
            <a:off x="230903" y="6362474"/>
            <a:ext cx="958704" cy="388527"/>
          </a:xfrm>
          <a:prstGeom prst="rect">
            <a:avLst/>
          </a:prstGeom>
        </p:spPr>
      </p:pic>
    </p:spTree>
    <p:extLst>
      <p:ext uri="{BB962C8B-B14F-4D97-AF65-F5344CB8AC3E}">
        <p14:creationId xmlns:p14="http://schemas.microsoft.com/office/powerpoint/2010/main" val="2356143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9_Titre et contenu">
    <p:spTree>
      <p:nvGrpSpPr>
        <p:cNvPr id="1" name=""/>
        <p:cNvGrpSpPr/>
        <p:nvPr/>
      </p:nvGrpSpPr>
      <p:grpSpPr bwMode="auto">
        <a:xfrm>
          <a:off x="0" y="0"/>
          <a:ext cx="0" cy="0"/>
          <a:chOff x="0" y="0"/>
          <a:chExt cx="0" cy="0"/>
        </a:xfrm>
      </p:grpSpPr>
      <p:sp>
        <p:nvSpPr>
          <p:cNvPr id="13" name="Triangle rectangle 12"/>
          <p:cNvSpPr/>
          <p:nvPr userDrawn="1"/>
        </p:nvSpPr>
        <p:spPr bwMode="auto">
          <a:xfrm rot="13500000">
            <a:off x="-270949" y="271855"/>
            <a:ext cx="541896" cy="541896"/>
          </a:xfrm>
          <a:prstGeom prst="rtTriangle">
            <a:avLst/>
          </a:prstGeom>
          <a:solidFill>
            <a:srgbClr val="99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 name="Titre 1"/>
          <p:cNvSpPr>
            <a:spLocks noGrp="1"/>
          </p:cNvSpPr>
          <p:nvPr>
            <p:ph type="ctrTitle" hasCustomPrompt="1"/>
          </p:nvPr>
        </p:nvSpPr>
        <p:spPr bwMode="auto">
          <a:xfrm>
            <a:off x="563744" y="200721"/>
            <a:ext cx="9144000" cy="409893"/>
          </a:xfrm>
        </p:spPr>
        <p:txBody>
          <a:bodyPr anchor="b">
            <a:normAutofit/>
          </a:bodyPr>
          <a:lstStyle>
            <a:lvl1pPr algn="l">
              <a:defRPr sz="1800" b="1">
                <a:solidFill>
                  <a:srgbClr val="99CC99"/>
                </a:solidFill>
              </a:defRPr>
            </a:lvl1pPr>
          </a:lstStyle>
          <a:p>
            <a:pPr>
              <a:defRPr/>
            </a:pPr>
            <a:r>
              <a:rPr lang="fr-FR"/>
              <a:t>CHAPITRE 1</a:t>
            </a:r>
            <a:endParaRPr/>
          </a:p>
        </p:txBody>
      </p:sp>
      <p:sp>
        <p:nvSpPr>
          <p:cNvPr id="15" name="Sous-titre 2"/>
          <p:cNvSpPr>
            <a:spLocks noGrp="1"/>
          </p:cNvSpPr>
          <p:nvPr>
            <p:ph type="subTitle" idx="1" hasCustomPrompt="1"/>
          </p:nvPr>
        </p:nvSpPr>
        <p:spPr bwMode="auto">
          <a:xfrm>
            <a:off x="563744" y="610614"/>
            <a:ext cx="9144000" cy="409892"/>
          </a:xfrm>
        </p:spPr>
        <p:txBody>
          <a:bodyPr>
            <a:normAutofit/>
          </a:bodyPr>
          <a:lstStyle>
            <a:lvl1pPr marL="0" indent="0" algn="l">
              <a:buNone/>
              <a:defRPr sz="2000">
                <a:solidFill>
                  <a:srgbClr val="0C2340"/>
                </a:solidFill>
                <a:latin typeface="Bahnschrift SemiCondensed"/>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Lorem ipsum dolore</a:t>
            </a:r>
            <a:endParaRPr/>
          </a:p>
        </p:txBody>
      </p:sp>
      <p:sp>
        <p:nvSpPr>
          <p:cNvPr id="19" name="Espace réservé du texte 18"/>
          <p:cNvSpPr>
            <a:spLocks noGrp="1"/>
          </p:cNvSpPr>
          <p:nvPr>
            <p:ph type="body" sz="quarter" idx="10" hasCustomPrompt="1"/>
          </p:nvPr>
        </p:nvSpPr>
        <p:spPr bwMode="auto">
          <a:xfrm>
            <a:off x="563744" y="1198531"/>
            <a:ext cx="3333750" cy="306808"/>
          </a:xfrm>
        </p:spPr>
        <p:txBody>
          <a:bodyPr>
            <a:normAutofit/>
          </a:bodyPr>
          <a:lstStyle>
            <a:lvl1pPr marL="0" indent="0">
              <a:buNone/>
              <a:defRPr sz="1800" b="1">
                <a:solidFill>
                  <a:srgbClr val="00B8DE"/>
                </a:solidFill>
                <a:latin typeface="Bahnschrift SemiCondensed"/>
                <a:cs typeface="Arial"/>
              </a:defRPr>
            </a:lvl1pPr>
          </a:lstStyle>
          <a:p>
            <a:pPr lvl="0">
              <a:defRPr/>
            </a:pPr>
            <a:r>
              <a:rPr lang="fr-FR"/>
              <a:t>SOUS-TITRE</a:t>
            </a:r>
            <a:endParaRPr/>
          </a:p>
        </p:txBody>
      </p:sp>
      <p:sp>
        <p:nvSpPr>
          <p:cNvPr id="2" name="Triangle rectangle 1"/>
          <p:cNvSpPr/>
          <p:nvPr userDrawn="1"/>
        </p:nvSpPr>
        <p:spPr bwMode="auto">
          <a:xfrm rot="16199998">
            <a:off x="11234853" y="5910810"/>
            <a:ext cx="837281" cy="837281"/>
          </a:xfrm>
          <a:prstGeom prst="rtTriangle">
            <a:avLst/>
          </a:prstGeom>
          <a:noFill/>
          <a:ln w="9525">
            <a:solidFill>
              <a:srgbClr val="00B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4" name="Espace réservé du contenu 23"/>
          <p:cNvSpPr>
            <a:spLocks noGrp="1"/>
          </p:cNvSpPr>
          <p:nvPr>
            <p:ph sz="quarter" idx="17"/>
          </p:nvPr>
        </p:nvSpPr>
        <p:spPr bwMode="auto">
          <a:xfrm>
            <a:off x="563563" y="1663700"/>
            <a:ext cx="10009187" cy="4119563"/>
          </a:xfrm>
        </p:spPr>
        <p:txBody>
          <a:bodyPr/>
          <a:lstStyle>
            <a:lvl1pPr>
              <a:defRPr>
                <a:latin typeface="Bahnschrift SemiCondensed"/>
              </a:defRPr>
            </a:lvl1pPr>
            <a:lvl2pPr marL="685800" indent="-228600">
              <a:buFontTx/>
              <a:buBlip>
                <a:blip r:embed="rId2"/>
              </a:buBlip>
              <a:defRPr>
                <a:latin typeface="Bahnschrift SemiCondensed"/>
              </a:defRPr>
            </a:lvl2pPr>
            <a:lvl3pPr>
              <a:defRPr>
                <a:latin typeface="Bahnschrift SemiCondensed"/>
              </a:defRPr>
            </a:lvl3pPr>
            <a:lvl4pPr>
              <a:defRPr>
                <a:latin typeface="Bahnschrift SemiCondensed"/>
              </a:defRPr>
            </a:lvl4pPr>
            <a:lvl5pPr>
              <a:defRPr>
                <a:latin typeface="Bahnschrift SemiCondensed"/>
              </a:defRPr>
            </a:lvl5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grpSp>
        <p:nvGrpSpPr>
          <p:cNvPr id="4" name="Groupe 3"/>
          <p:cNvGrpSpPr/>
          <p:nvPr userDrawn="1"/>
        </p:nvGrpSpPr>
        <p:grpSpPr bwMode="auto">
          <a:xfrm>
            <a:off x="0" y="6169981"/>
            <a:ext cx="11639682" cy="688019"/>
            <a:chOff x="0" y="6169981"/>
            <a:chExt cx="11639682" cy="688019"/>
          </a:xfrm>
        </p:grpSpPr>
        <p:cxnSp>
          <p:nvCxnSpPr>
            <p:cNvPr id="5" name="Connecteur droit 4"/>
            <p:cNvCxnSpPr>
              <a:cxnSpLocks/>
            </p:cNvCxnSpPr>
            <p:nvPr userDrawn="1"/>
          </p:nvCxnSpPr>
          <p:spPr bwMode="auto">
            <a:xfrm>
              <a:off x="0" y="6169981"/>
              <a:ext cx="11639682" cy="3396"/>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cxnSp>
          <p:nvCxnSpPr>
            <p:cNvPr id="6" name="Connecteur droit 5"/>
            <p:cNvCxnSpPr>
              <a:cxnSpLocks/>
            </p:cNvCxnSpPr>
            <p:nvPr userDrawn="1"/>
          </p:nvCxnSpPr>
          <p:spPr bwMode="auto">
            <a:xfrm flipH="1">
              <a:off x="10933907" y="6173377"/>
              <a:ext cx="703394" cy="684623"/>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grpSp>
      <p:pic>
        <p:nvPicPr>
          <p:cNvPr id="17" name="Image 16"/>
          <p:cNvPicPr>
            <a:picLocks noChangeAspect="1"/>
          </p:cNvPicPr>
          <p:nvPr userDrawn="1"/>
        </p:nvPicPr>
        <p:blipFill>
          <a:blip r:embed="rId3"/>
          <a:stretch/>
        </p:blipFill>
        <p:spPr bwMode="auto">
          <a:xfrm>
            <a:off x="230903" y="6362474"/>
            <a:ext cx="958704" cy="388527"/>
          </a:xfrm>
          <a:prstGeom prst="rect">
            <a:avLst/>
          </a:prstGeom>
        </p:spPr>
      </p:pic>
      <p:sp>
        <p:nvSpPr>
          <p:cNvPr id="20" name="ZoneTexte 19"/>
          <p:cNvSpPr txBox="1"/>
          <p:nvPr userDrawn="1"/>
        </p:nvSpPr>
        <p:spPr bwMode="auto">
          <a:xfrm>
            <a:off x="11615877" y="6344250"/>
            <a:ext cx="483880" cy="307777"/>
          </a:xfrm>
          <a:prstGeom prst="rect">
            <a:avLst/>
          </a:prstGeom>
          <a:noFill/>
        </p:spPr>
        <p:txBody>
          <a:bodyPr wrap="square">
            <a:spAutoFit/>
          </a:bodyPr>
          <a:lstStyle/>
          <a:p>
            <a:pPr algn="ctr">
              <a:defRPr/>
            </a:pPr>
            <a:fld id="{470B26BD-1023-8646-9A2C-47B99FBD13CA}" type="slidenum">
              <a:rPr lang="fr-FR" sz="1400" b="1">
                <a:solidFill>
                  <a:srgbClr val="0C2340"/>
                </a:solidFill>
                <a:latin typeface="Bahnschrift SemiCondensed"/>
                <a:cs typeface="Arial"/>
              </a:rPr>
              <a:t>‹N°›</a:t>
            </a:fld>
            <a:endParaRPr lang="fr-FR" sz="1600" b="1">
              <a:solidFill>
                <a:srgbClr val="0C2340"/>
              </a:solidFill>
              <a:latin typeface="Bahnschrift SemiCondensed"/>
              <a:cs typeface="Arial"/>
            </a:endParaRPr>
          </a:p>
        </p:txBody>
      </p:sp>
    </p:spTree>
    <p:extLst>
      <p:ext uri="{BB962C8B-B14F-4D97-AF65-F5344CB8AC3E}">
        <p14:creationId xmlns:p14="http://schemas.microsoft.com/office/powerpoint/2010/main" val="3854829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5_Titre et contenu">
    <p:spTree>
      <p:nvGrpSpPr>
        <p:cNvPr id="1" name=""/>
        <p:cNvGrpSpPr/>
        <p:nvPr/>
      </p:nvGrpSpPr>
      <p:grpSpPr bwMode="auto">
        <a:xfrm>
          <a:off x="0" y="0"/>
          <a:ext cx="0" cy="0"/>
          <a:chOff x="0" y="0"/>
          <a:chExt cx="0" cy="0"/>
        </a:xfrm>
      </p:grpSpPr>
      <p:sp>
        <p:nvSpPr>
          <p:cNvPr id="19" name="Espace réservé du texte 18"/>
          <p:cNvSpPr>
            <a:spLocks noGrp="1"/>
          </p:cNvSpPr>
          <p:nvPr>
            <p:ph type="body" sz="quarter" idx="10" hasCustomPrompt="1"/>
          </p:nvPr>
        </p:nvSpPr>
        <p:spPr bwMode="auto">
          <a:xfrm>
            <a:off x="525237" y="2790111"/>
            <a:ext cx="3333750" cy="306808"/>
          </a:xfrm>
        </p:spPr>
        <p:txBody>
          <a:bodyPr>
            <a:normAutofit/>
          </a:bodyPr>
          <a:lstStyle>
            <a:lvl1pPr marL="0" indent="0" algn="ctr">
              <a:buNone/>
              <a:defRPr sz="1800" b="1">
                <a:solidFill>
                  <a:srgbClr val="00B8DE"/>
                </a:solidFill>
                <a:latin typeface="Bahnschrift SemiCondensed"/>
                <a:cs typeface="Arial"/>
              </a:defRPr>
            </a:lvl1pPr>
          </a:lstStyle>
          <a:p>
            <a:pPr lvl="0">
              <a:defRPr/>
            </a:pPr>
            <a:r>
              <a:rPr lang="fr-FR"/>
              <a:t>SOUS-TITRE</a:t>
            </a:r>
            <a:endParaRPr/>
          </a:p>
        </p:txBody>
      </p:sp>
      <p:sp>
        <p:nvSpPr>
          <p:cNvPr id="4" name="Espace réservé du texte 18"/>
          <p:cNvSpPr>
            <a:spLocks noGrp="1"/>
          </p:cNvSpPr>
          <p:nvPr>
            <p:ph type="body" sz="quarter" idx="12" hasCustomPrompt="1"/>
          </p:nvPr>
        </p:nvSpPr>
        <p:spPr bwMode="auto">
          <a:xfrm>
            <a:off x="4390619" y="2790111"/>
            <a:ext cx="3333750" cy="306808"/>
          </a:xfrm>
        </p:spPr>
        <p:txBody>
          <a:bodyPr>
            <a:normAutofit/>
          </a:bodyPr>
          <a:lstStyle>
            <a:lvl1pPr marL="0" indent="0" algn="ctr">
              <a:buNone/>
              <a:defRPr sz="1800" b="1">
                <a:solidFill>
                  <a:srgbClr val="00B8DE"/>
                </a:solidFill>
                <a:latin typeface="Bahnschrift SemiCondensed"/>
                <a:cs typeface="Arial"/>
              </a:defRPr>
            </a:lvl1pPr>
          </a:lstStyle>
          <a:p>
            <a:pPr lvl="0">
              <a:defRPr/>
            </a:pPr>
            <a:r>
              <a:rPr lang="fr-FR"/>
              <a:t>SOUS-TITRE</a:t>
            </a:r>
            <a:endParaRPr/>
          </a:p>
        </p:txBody>
      </p:sp>
      <p:sp>
        <p:nvSpPr>
          <p:cNvPr id="5" name="Espace réservé du texte 22"/>
          <p:cNvSpPr>
            <a:spLocks noGrp="1"/>
          </p:cNvSpPr>
          <p:nvPr>
            <p:ph type="body" sz="quarter" idx="13" hasCustomPrompt="1"/>
          </p:nvPr>
        </p:nvSpPr>
        <p:spPr bwMode="auto">
          <a:xfrm>
            <a:off x="4390619" y="3186653"/>
            <a:ext cx="3333750" cy="1861122"/>
          </a:xfrm>
        </p:spPr>
        <p:txBody>
          <a:bodyPr>
            <a:normAutofit/>
          </a:bodyPr>
          <a:lstStyle>
            <a:lvl1pPr marL="0" indent="0" algn="ctr">
              <a:buNone/>
              <a:defRPr sz="1600">
                <a:solidFill>
                  <a:srgbClr val="0C2340"/>
                </a:solidFill>
                <a:latin typeface="Bahnschrift SemiCondensed"/>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marL="0" marR="0" lvl="0" indent="0" algn="l" defTabSz="914400">
              <a:lnSpc>
                <a:spcPct val="90000"/>
              </a:lnSpc>
              <a:spcBef>
                <a:spcPts val="1000"/>
              </a:spcBef>
              <a:spcAft>
                <a:spcPts val="0"/>
              </a:spcAft>
              <a:buClrTx/>
              <a:buSzTx/>
              <a:buFontTx/>
              <a:buNone/>
              <a:defRPr/>
            </a:pPr>
            <a:r>
              <a:rPr lang="fr-FR"/>
              <a:t>Lorem ipsum dolor sit amet, consectetur adipiscing elit, sed do eiusmod tempor incididunt ut labore et dolore magna aliqua. Lorem ipsum dolor sit amet, consectetur adipiscing elit, sed do eiusmod tempor incididunt ut labore et dolore magna aliqua.</a:t>
            </a:r>
            <a:endParaRPr/>
          </a:p>
          <a:p>
            <a:pPr lvl="0">
              <a:defRPr/>
            </a:pPr>
            <a:endParaRPr lang="fr-FR"/>
          </a:p>
        </p:txBody>
      </p:sp>
      <p:sp>
        <p:nvSpPr>
          <p:cNvPr id="6" name="Espace réservé du texte 18"/>
          <p:cNvSpPr>
            <a:spLocks noGrp="1"/>
          </p:cNvSpPr>
          <p:nvPr>
            <p:ph type="body" sz="quarter" idx="14" hasCustomPrompt="1"/>
          </p:nvPr>
        </p:nvSpPr>
        <p:spPr bwMode="auto">
          <a:xfrm>
            <a:off x="8256001" y="2790111"/>
            <a:ext cx="3333750" cy="306808"/>
          </a:xfrm>
        </p:spPr>
        <p:txBody>
          <a:bodyPr>
            <a:normAutofit/>
          </a:bodyPr>
          <a:lstStyle>
            <a:lvl1pPr marL="0" indent="0" algn="ctr">
              <a:buNone/>
              <a:defRPr sz="1800" b="1">
                <a:solidFill>
                  <a:srgbClr val="00B8DE"/>
                </a:solidFill>
                <a:latin typeface="Bahnschrift SemiCondensed"/>
                <a:cs typeface="Arial"/>
              </a:defRPr>
            </a:lvl1pPr>
          </a:lstStyle>
          <a:p>
            <a:pPr lvl="0">
              <a:defRPr/>
            </a:pPr>
            <a:r>
              <a:rPr lang="fr-FR"/>
              <a:t>SOUS-TITRE</a:t>
            </a:r>
            <a:endParaRPr/>
          </a:p>
        </p:txBody>
      </p:sp>
      <p:sp>
        <p:nvSpPr>
          <p:cNvPr id="8" name="Espace réservé du texte 22"/>
          <p:cNvSpPr>
            <a:spLocks noGrp="1"/>
          </p:cNvSpPr>
          <p:nvPr>
            <p:ph type="body" sz="quarter" idx="15" hasCustomPrompt="1"/>
          </p:nvPr>
        </p:nvSpPr>
        <p:spPr bwMode="auto">
          <a:xfrm>
            <a:off x="8256001" y="3186653"/>
            <a:ext cx="3333750" cy="1861122"/>
          </a:xfrm>
        </p:spPr>
        <p:txBody>
          <a:bodyPr>
            <a:normAutofit/>
          </a:bodyPr>
          <a:lstStyle>
            <a:lvl1pPr marL="0" indent="0" algn="ctr">
              <a:buNone/>
              <a:defRPr sz="1600">
                <a:solidFill>
                  <a:srgbClr val="0C2340"/>
                </a:solidFill>
                <a:latin typeface="Bahnschrift SemiCondensed"/>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marL="0" marR="0" lvl="0" indent="0" algn="l" defTabSz="914400">
              <a:lnSpc>
                <a:spcPct val="90000"/>
              </a:lnSpc>
              <a:spcBef>
                <a:spcPts val="1000"/>
              </a:spcBef>
              <a:spcAft>
                <a:spcPts val="0"/>
              </a:spcAft>
              <a:buClrTx/>
              <a:buSzTx/>
              <a:buFontTx/>
              <a:buNone/>
              <a:defRPr/>
            </a:pPr>
            <a:r>
              <a:rPr lang="fr-FR"/>
              <a:t>Lorem ipsum dolor sit amet, consectetur adipiscing elit, sed do eiusmod tempor incididunt ut labore et dolore magna aliqua. Lorem ipsum dolor sit amet, consectetur adipiscing elit, sed do eiusmod tempor incididunt ut labore et dolore magna aliqua.</a:t>
            </a:r>
            <a:endParaRPr/>
          </a:p>
          <a:p>
            <a:pPr lvl="0">
              <a:defRPr/>
            </a:pPr>
            <a:endParaRPr lang="fr-FR"/>
          </a:p>
        </p:txBody>
      </p:sp>
      <p:sp>
        <p:nvSpPr>
          <p:cNvPr id="24" name="Triangle rectangle 23"/>
          <p:cNvSpPr/>
          <p:nvPr userDrawn="1"/>
        </p:nvSpPr>
        <p:spPr bwMode="auto">
          <a:xfrm rot="13500000">
            <a:off x="-270949" y="271855"/>
            <a:ext cx="541896" cy="541896"/>
          </a:xfrm>
          <a:prstGeom prst="rtTriangle">
            <a:avLst/>
          </a:prstGeom>
          <a:solidFill>
            <a:srgbClr val="99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25" name="Titre 1"/>
          <p:cNvSpPr>
            <a:spLocks noGrp="1"/>
          </p:cNvSpPr>
          <p:nvPr>
            <p:ph type="ctrTitle" hasCustomPrompt="1"/>
          </p:nvPr>
        </p:nvSpPr>
        <p:spPr bwMode="auto">
          <a:xfrm>
            <a:off x="563744" y="200721"/>
            <a:ext cx="9144000" cy="409893"/>
          </a:xfrm>
        </p:spPr>
        <p:txBody>
          <a:bodyPr anchor="b">
            <a:normAutofit/>
          </a:bodyPr>
          <a:lstStyle>
            <a:lvl1pPr algn="l">
              <a:defRPr sz="1800" b="1">
                <a:solidFill>
                  <a:srgbClr val="99CC99"/>
                </a:solidFill>
              </a:defRPr>
            </a:lvl1pPr>
          </a:lstStyle>
          <a:p>
            <a:pPr>
              <a:defRPr/>
            </a:pPr>
            <a:r>
              <a:rPr lang="fr-FR"/>
              <a:t>CHAPITRE 1</a:t>
            </a:r>
            <a:endParaRPr/>
          </a:p>
        </p:txBody>
      </p:sp>
      <p:sp>
        <p:nvSpPr>
          <p:cNvPr id="26" name="Sous-titre 2"/>
          <p:cNvSpPr>
            <a:spLocks noGrp="1"/>
          </p:cNvSpPr>
          <p:nvPr>
            <p:ph type="subTitle" idx="1" hasCustomPrompt="1"/>
          </p:nvPr>
        </p:nvSpPr>
        <p:spPr bwMode="auto">
          <a:xfrm>
            <a:off x="563744" y="610614"/>
            <a:ext cx="9144000" cy="409892"/>
          </a:xfrm>
        </p:spPr>
        <p:txBody>
          <a:bodyPr>
            <a:normAutofit/>
          </a:bodyPr>
          <a:lstStyle>
            <a:lvl1pPr marL="0" indent="0" algn="l">
              <a:buNone/>
              <a:defRPr sz="2000">
                <a:solidFill>
                  <a:srgbClr val="0C2340"/>
                </a:solidFill>
                <a:latin typeface="Bahnschrift SemiCondensed"/>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Lorem ipsum dolore</a:t>
            </a:r>
            <a:endParaRPr/>
          </a:p>
        </p:txBody>
      </p:sp>
      <p:sp>
        <p:nvSpPr>
          <p:cNvPr id="9" name="Espace réservé du texte 8"/>
          <p:cNvSpPr>
            <a:spLocks noGrp="1"/>
          </p:cNvSpPr>
          <p:nvPr>
            <p:ph type="body" sz="quarter" idx="17" hasCustomPrompt="1"/>
          </p:nvPr>
        </p:nvSpPr>
        <p:spPr bwMode="auto">
          <a:xfrm>
            <a:off x="525236" y="3186113"/>
            <a:ext cx="3333750" cy="1862137"/>
          </a:xfrm>
        </p:spPr>
        <p:txBody>
          <a:bodyPr>
            <a:noAutofit/>
          </a:bodyPr>
          <a:lstStyle>
            <a:lvl1pPr marL="0" indent="0">
              <a:buNone/>
              <a:defRPr sz="1600"/>
            </a:lvl1pPr>
            <a:lvl2pPr>
              <a:defRPr sz="1600"/>
            </a:lvl2pPr>
            <a:lvl3pPr>
              <a:defRPr sz="1600"/>
            </a:lvl3pPr>
            <a:lvl4pPr>
              <a:defRPr sz="1600"/>
            </a:lvl4pPr>
            <a:lvl5pPr>
              <a:defRPr sz="1600"/>
            </a:lvl5pPr>
          </a:lstStyle>
          <a:p>
            <a:pPr marL="0" marR="0" lvl="0" indent="0" algn="l" defTabSz="914400">
              <a:lnSpc>
                <a:spcPct val="90000"/>
              </a:lnSpc>
              <a:spcBef>
                <a:spcPts val="1000"/>
              </a:spcBef>
              <a:spcAft>
                <a:spcPts val="0"/>
              </a:spcAft>
              <a:buClrTx/>
              <a:buSzTx/>
              <a:buFontTx/>
              <a:buNone/>
              <a:defRPr/>
            </a:pPr>
            <a:r>
              <a:rPr lang="fr-FR"/>
              <a:t>Lorem ipsum dolor sit amet, consectetur adipiscing elit, sed do eiusmod tempor incididunt ut labore et dolore magna aliqua. Lorem ipsum dolor sit amet, consectetur adipiscing elit, sed do eiusmod tempor incididunt ut labore et dolore magna aliqua.</a:t>
            </a:r>
            <a:endParaRPr/>
          </a:p>
          <a:p>
            <a:pPr lvl="0">
              <a:defRPr/>
            </a:pPr>
            <a:endParaRPr lang="fr-FR"/>
          </a:p>
        </p:txBody>
      </p:sp>
      <p:sp>
        <p:nvSpPr>
          <p:cNvPr id="7" name="Triangle rectangle 6"/>
          <p:cNvSpPr/>
          <p:nvPr userDrawn="1"/>
        </p:nvSpPr>
        <p:spPr bwMode="auto">
          <a:xfrm rot="16199998">
            <a:off x="11234853" y="5910810"/>
            <a:ext cx="837281" cy="837281"/>
          </a:xfrm>
          <a:prstGeom prst="rtTriangle">
            <a:avLst/>
          </a:prstGeom>
          <a:noFill/>
          <a:ln w="9525">
            <a:solidFill>
              <a:srgbClr val="00B8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13" name="Connecteur droit 12"/>
          <p:cNvCxnSpPr>
            <a:cxnSpLocks/>
          </p:cNvCxnSpPr>
          <p:nvPr userDrawn="1"/>
        </p:nvCxnSpPr>
        <p:spPr bwMode="auto">
          <a:xfrm>
            <a:off x="0" y="6169981"/>
            <a:ext cx="11639682" cy="3396"/>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cxnSp>
        <p:nvCxnSpPr>
          <p:cNvPr id="14" name="Connecteur droit 13"/>
          <p:cNvCxnSpPr>
            <a:cxnSpLocks/>
          </p:cNvCxnSpPr>
          <p:nvPr userDrawn="1"/>
        </p:nvCxnSpPr>
        <p:spPr bwMode="auto">
          <a:xfrm flipH="1">
            <a:off x="10933907" y="6173377"/>
            <a:ext cx="703394" cy="684623"/>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pic>
        <p:nvPicPr>
          <p:cNvPr id="20" name="Image 19"/>
          <p:cNvPicPr>
            <a:picLocks noChangeAspect="1"/>
          </p:cNvPicPr>
          <p:nvPr userDrawn="1"/>
        </p:nvPicPr>
        <p:blipFill>
          <a:blip r:embed="rId2"/>
          <a:stretch/>
        </p:blipFill>
        <p:spPr bwMode="auto">
          <a:xfrm>
            <a:off x="230903" y="6362474"/>
            <a:ext cx="958704" cy="388527"/>
          </a:xfrm>
          <a:prstGeom prst="rect">
            <a:avLst/>
          </a:prstGeom>
        </p:spPr>
      </p:pic>
      <p:sp>
        <p:nvSpPr>
          <p:cNvPr id="22" name="ZoneTexte 21"/>
          <p:cNvSpPr txBox="1"/>
          <p:nvPr userDrawn="1"/>
        </p:nvSpPr>
        <p:spPr bwMode="auto">
          <a:xfrm>
            <a:off x="11615877" y="6344250"/>
            <a:ext cx="483880" cy="307777"/>
          </a:xfrm>
          <a:prstGeom prst="rect">
            <a:avLst/>
          </a:prstGeom>
          <a:noFill/>
        </p:spPr>
        <p:txBody>
          <a:bodyPr wrap="square">
            <a:spAutoFit/>
          </a:bodyPr>
          <a:lstStyle/>
          <a:p>
            <a:pPr algn="ctr">
              <a:defRPr/>
            </a:pPr>
            <a:fld id="{470B26BD-1023-8646-9A2C-47B99FBD13CA}" type="slidenum">
              <a:rPr lang="fr-FR" sz="1400" b="1">
                <a:solidFill>
                  <a:srgbClr val="0C2340"/>
                </a:solidFill>
                <a:latin typeface="Bahnschrift SemiCondensed"/>
                <a:cs typeface="Arial"/>
              </a:rPr>
              <a:t>‹N°›</a:t>
            </a:fld>
            <a:endParaRPr lang="fr-FR" sz="1600" b="1">
              <a:solidFill>
                <a:srgbClr val="0C2340"/>
              </a:solidFill>
              <a:latin typeface="Bahnschrift SemiCondensed"/>
              <a:cs typeface="Arial"/>
            </a:endParaRPr>
          </a:p>
        </p:txBody>
      </p:sp>
    </p:spTree>
    <p:extLst>
      <p:ext uri="{BB962C8B-B14F-4D97-AF65-F5344CB8AC3E}">
        <p14:creationId xmlns:p14="http://schemas.microsoft.com/office/powerpoint/2010/main" val="2725611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2_Disposition personnalisée">
    <p:spTree>
      <p:nvGrpSpPr>
        <p:cNvPr id="1" name=""/>
        <p:cNvGrpSpPr/>
        <p:nvPr/>
      </p:nvGrpSpPr>
      <p:grpSpPr bwMode="auto">
        <a:xfrm>
          <a:off x="0" y="0"/>
          <a:ext cx="0" cy="0"/>
          <a:chOff x="0" y="0"/>
          <a:chExt cx="0" cy="0"/>
        </a:xfrm>
      </p:grpSpPr>
      <p:sp>
        <p:nvSpPr>
          <p:cNvPr id="6" name="Triangle rectangle 5"/>
          <p:cNvSpPr/>
          <p:nvPr userDrawn="1"/>
        </p:nvSpPr>
        <p:spPr bwMode="auto">
          <a:xfrm rot="16199998">
            <a:off x="8223883" y="464446"/>
            <a:ext cx="3968117" cy="3968117"/>
          </a:xfrm>
          <a:prstGeom prst="rtTriangle">
            <a:avLst/>
          </a:prstGeom>
          <a:solidFill>
            <a:srgbClr val="03B8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Sous-titre 2"/>
          <p:cNvSpPr>
            <a:spLocks noGrp="1"/>
          </p:cNvSpPr>
          <p:nvPr>
            <p:ph type="subTitle" idx="1" hasCustomPrompt="1"/>
          </p:nvPr>
        </p:nvSpPr>
        <p:spPr bwMode="auto">
          <a:xfrm>
            <a:off x="473123" y="5798079"/>
            <a:ext cx="2154894" cy="470686"/>
          </a:xfrm>
        </p:spPr>
        <p:txBody>
          <a:bodyPr>
            <a:normAutofit/>
          </a:bodyPr>
          <a:lstStyle>
            <a:lvl1pPr marL="0" indent="0" algn="l">
              <a:buNone/>
              <a:defRPr sz="1400">
                <a:solidFill>
                  <a:srgbClr val="0C2340"/>
                </a:solidFill>
                <a:latin typeface="Bahnschrift SemiCondensed"/>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Email</a:t>
            </a:r>
            <a:br>
              <a:rPr lang="fr-FR"/>
            </a:br>
            <a:r>
              <a:rPr lang="fr-FR"/>
              <a:t>Tel.</a:t>
            </a:r>
            <a:endParaRPr/>
          </a:p>
        </p:txBody>
      </p:sp>
      <p:sp>
        <p:nvSpPr>
          <p:cNvPr id="19" name="Triangle rectangle 18"/>
          <p:cNvSpPr/>
          <p:nvPr userDrawn="1"/>
        </p:nvSpPr>
        <p:spPr bwMode="auto">
          <a:xfrm rot="16199998">
            <a:off x="9683113" y="3182621"/>
            <a:ext cx="1958340" cy="1958340"/>
          </a:xfrm>
          <a:prstGeom prst="rtTriangle">
            <a:avLst/>
          </a:prstGeom>
          <a:solidFill>
            <a:srgbClr val="99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cxnSp>
        <p:nvCxnSpPr>
          <p:cNvPr id="21" name="Connecteur droit 20"/>
          <p:cNvCxnSpPr>
            <a:cxnSpLocks/>
          </p:cNvCxnSpPr>
          <p:nvPr userDrawn="1"/>
        </p:nvCxnSpPr>
        <p:spPr bwMode="auto">
          <a:xfrm>
            <a:off x="530598" y="5665011"/>
            <a:ext cx="1481081" cy="0"/>
          </a:xfrm>
          <a:prstGeom prst="line">
            <a:avLst/>
          </a:prstGeom>
          <a:ln w="9525">
            <a:solidFill>
              <a:srgbClr val="03B8DF"/>
            </a:solidFill>
          </a:ln>
        </p:spPr>
        <p:style>
          <a:lnRef idx="2">
            <a:schemeClr val="accent1"/>
          </a:lnRef>
          <a:fillRef idx="0">
            <a:schemeClr val="accent1"/>
          </a:fillRef>
          <a:effectRef idx="1">
            <a:schemeClr val="accent1"/>
          </a:effectRef>
          <a:fontRef idx="minor">
            <a:schemeClr val="tx1"/>
          </a:fontRef>
        </p:style>
      </p:cxnSp>
      <p:sp>
        <p:nvSpPr>
          <p:cNvPr id="26" name="Espace réservé du texte 25"/>
          <p:cNvSpPr>
            <a:spLocks noGrp="1"/>
          </p:cNvSpPr>
          <p:nvPr>
            <p:ph type="body" sz="quarter" idx="10" hasCustomPrompt="1"/>
          </p:nvPr>
        </p:nvSpPr>
        <p:spPr bwMode="auto">
          <a:xfrm>
            <a:off x="473123" y="5276216"/>
            <a:ext cx="2624137" cy="322262"/>
          </a:xfrm>
        </p:spPr>
        <p:txBody>
          <a:bodyPr>
            <a:noAutofit/>
          </a:bodyPr>
          <a:lstStyle>
            <a:lvl1pPr marL="0" indent="0" algn="l">
              <a:buNone/>
              <a:defRPr sz="2000" b="1">
                <a:solidFill>
                  <a:srgbClr val="03B8DF"/>
                </a:solidFill>
              </a:defRPr>
            </a:lvl1pPr>
          </a:lstStyle>
          <a:p>
            <a:pPr lvl="0">
              <a:defRPr/>
            </a:pPr>
            <a:r>
              <a:rPr lang="fr-FR"/>
              <a:t>Prénom NOM</a:t>
            </a:r>
            <a:endParaRPr/>
          </a:p>
        </p:txBody>
      </p:sp>
      <p:sp>
        <p:nvSpPr>
          <p:cNvPr id="28" name="Espace réservé du texte 25"/>
          <p:cNvSpPr>
            <a:spLocks noGrp="1"/>
          </p:cNvSpPr>
          <p:nvPr>
            <p:ph type="body" sz="quarter" idx="11" hasCustomPrompt="1"/>
          </p:nvPr>
        </p:nvSpPr>
        <p:spPr bwMode="auto">
          <a:xfrm>
            <a:off x="4767603" y="2864037"/>
            <a:ext cx="2656794" cy="779407"/>
          </a:xfrm>
        </p:spPr>
        <p:txBody>
          <a:bodyPr>
            <a:noAutofit/>
          </a:bodyPr>
          <a:lstStyle>
            <a:lvl1pPr marL="0" indent="0" algn="ctr">
              <a:buNone/>
              <a:defRPr sz="6000" b="1">
                <a:solidFill>
                  <a:srgbClr val="03B8DF"/>
                </a:solidFill>
              </a:defRPr>
            </a:lvl1pPr>
          </a:lstStyle>
          <a:p>
            <a:pPr lvl="0">
              <a:defRPr/>
            </a:pPr>
            <a:r>
              <a:rPr lang="fr-FR"/>
              <a:t>MERCI</a:t>
            </a:r>
            <a:endParaRPr/>
          </a:p>
        </p:txBody>
      </p:sp>
      <p:cxnSp>
        <p:nvCxnSpPr>
          <p:cNvPr id="3" name="Connecteur droit 2"/>
          <p:cNvCxnSpPr>
            <a:cxnSpLocks/>
            <a:endCxn id="6" idx="0"/>
          </p:cNvCxnSpPr>
          <p:nvPr userDrawn="1"/>
        </p:nvCxnSpPr>
        <p:spPr bwMode="auto">
          <a:xfrm>
            <a:off x="0" y="4432563"/>
            <a:ext cx="8223883" cy="0"/>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cxnSp>
        <p:nvCxnSpPr>
          <p:cNvPr id="5" name="Connecteur droit 4"/>
          <p:cNvCxnSpPr>
            <a:cxnSpLocks/>
          </p:cNvCxnSpPr>
          <p:nvPr userDrawn="1"/>
        </p:nvCxnSpPr>
        <p:spPr bwMode="auto">
          <a:xfrm flipH="1">
            <a:off x="5800725" y="4422405"/>
            <a:ext cx="2433318" cy="2435595"/>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pic>
        <p:nvPicPr>
          <p:cNvPr id="12" name="Image 11"/>
          <p:cNvPicPr>
            <a:picLocks noChangeAspect="1"/>
          </p:cNvPicPr>
          <p:nvPr userDrawn="1"/>
        </p:nvPicPr>
        <p:blipFill>
          <a:blip r:embed="rId2"/>
          <a:stretch/>
        </p:blipFill>
        <p:spPr bwMode="auto">
          <a:xfrm>
            <a:off x="452846" y="409303"/>
            <a:ext cx="3395211" cy="1375954"/>
          </a:xfrm>
          <a:prstGeom prst="rect">
            <a:avLst/>
          </a:prstGeom>
        </p:spPr>
      </p:pic>
    </p:spTree>
    <p:extLst>
      <p:ext uri="{BB962C8B-B14F-4D97-AF65-F5344CB8AC3E}">
        <p14:creationId xmlns:p14="http://schemas.microsoft.com/office/powerpoint/2010/main" val="2294160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type="titleOnly" userDrawn="1">
  <p:cSld name="Titre seu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5" name="Slide Number Placeholder 4"/>
          <p:cNvSpPr>
            <a:spLocks noGrp="1"/>
          </p:cNvSpPr>
          <p:nvPr>
            <p:ph type="sldNum" sz="quarter" idx="12"/>
          </p:nvPr>
        </p:nvSpPr>
        <p:spPr bwMode="auto">
          <a:xfrm>
            <a:off x="8610600" y="6356352"/>
            <a:ext cx="2743200" cy="365125"/>
          </a:xfrm>
          <a:prstGeom prst="rect">
            <a:avLst/>
          </a:prstGeom>
        </p:spPr>
        <p:txBody>
          <a:bodyPr/>
          <a:lstStyle/>
          <a:p>
            <a:pPr>
              <a:defRPr/>
            </a:pPr>
            <a:fld id="{1A8EB0F1-35F6-45BF-A99A-F8B580D44EB0}" type="slidenum">
              <a:rPr lang="fr-FR"/>
              <a:t>‹N°›</a:t>
            </a:fld>
            <a:endParaRPr lang="fr-FR"/>
          </a:p>
        </p:txBody>
      </p:sp>
    </p:spTree>
    <p:extLst>
      <p:ext uri="{BB962C8B-B14F-4D97-AF65-F5344CB8AC3E}">
        <p14:creationId xmlns:p14="http://schemas.microsoft.com/office/powerpoint/2010/main" val="3922832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obj" userDrawn="1">
  <p:cSld name="Titre et contenu">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Content Placeholder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a:xfrm>
            <a:off x="230317" y="6452429"/>
            <a:ext cx="2743200" cy="365125"/>
          </a:xfrm>
          <a:prstGeom prst="rect">
            <a:avLst/>
          </a:prstGeom>
        </p:spPr>
        <p:txBody>
          <a:bodyPr/>
          <a:lstStyle/>
          <a:p>
            <a:pPr>
              <a:defRPr/>
            </a:pPr>
            <a:endParaRPr lang="fr-FR"/>
          </a:p>
        </p:txBody>
      </p:sp>
      <p:sp>
        <p:nvSpPr>
          <p:cNvPr id="6" name="Slide Number Placeholder 5"/>
          <p:cNvSpPr>
            <a:spLocks noGrp="1"/>
          </p:cNvSpPr>
          <p:nvPr>
            <p:ph type="sldNum" sz="quarter" idx="12"/>
          </p:nvPr>
        </p:nvSpPr>
        <p:spPr bwMode="auto">
          <a:xfrm>
            <a:off x="8610600" y="6356352"/>
            <a:ext cx="2743200" cy="365125"/>
          </a:xfrm>
          <a:prstGeom prst="rect">
            <a:avLst/>
          </a:prstGeom>
        </p:spPr>
        <p:txBody>
          <a:bodyPr/>
          <a:lstStyle/>
          <a:p>
            <a:pPr>
              <a:defRPr/>
            </a:pPr>
            <a:fld id="{1A8EB0F1-35F6-45BF-A99A-F8B580D44EB0}" type="slidenum">
              <a:rPr lang="fr-FR"/>
              <a:t>‹N°›</a:t>
            </a:fld>
            <a:endParaRPr lang="fr-FR"/>
          </a:p>
        </p:txBody>
      </p:sp>
    </p:spTree>
    <p:extLst>
      <p:ext uri="{BB962C8B-B14F-4D97-AF65-F5344CB8AC3E}">
        <p14:creationId xmlns:p14="http://schemas.microsoft.com/office/powerpoint/2010/main" val="1387272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3F11C96-BDD6-4C72-8BA3-93CF6EE980C7}" type="slidenum">
              <a:rPr lang="fr-FR" smtClean="0"/>
              <a:t>‹N°›</a:t>
            </a:fld>
            <a:endParaRPr lang="fr-FR"/>
          </a:p>
        </p:txBody>
      </p:sp>
    </p:spTree>
    <p:extLst>
      <p:ext uri="{BB962C8B-B14F-4D97-AF65-F5344CB8AC3E}">
        <p14:creationId xmlns:p14="http://schemas.microsoft.com/office/powerpoint/2010/main" val="2573187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3D87578-824C-664F-A3EA-B3757B841A5C}" type="datetime1">
              <a:rPr lang="fr-FR" smtClean="0"/>
              <a:t>08/07/2025</a:t>
            </a:fld>
            <a:endParaRPr lang="fr-F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6C627C9-3911-704A-AECE-3D2339A04E38}" type="slidenum">
              <a:rPr lang="fr-FR"/>
              <a:pPr>
                <a:defRPr/>
              </a:pPr>
              <a:t>‹N°›</a:t>
            </a:fld>
            <a:endParaRPr lang="fr-FR"/>
          </a:p>
        </p:txBody>
      </p:sp>
    </p:spTree>
    <p:extLst>
      <p:ext uri="{BB962C8B-B14F-4D97-AF65-F5344CB8AC3E}">
        <p14:creationId xmlns:p14="http://schemas.microsoft.com/office/powerpoint/2010/main" val="3280082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r>
              <a:rPr lang="en-US"/>
              <a:t>28/05/2024</a:t>
            </a:r>
            <a:endParaRPr lang="fr-FR"/>
          </a:p>
        </p:txBody>
      </p:sp>
      <p:sp>
        <p:nvSpPr>
          <p:cNvPr id="5" name="Espace réservé du pied de page 4"/>
          <p:cNvSpPr>
            <a:spLocks noGrp="1"/>
          </p:cNvSpPr>
          <p:nvPr>
            <p:ph type="ftr" sz="quarter" idx="11"/>
          </p:nvPr>
        </p:nvSpPr>
        <p:spPr/>
        <p:txBody>
          <a:bodyPr/>
          <a:lstStyle/>
          <a:p>
            <a:r>
              <a:rPr lang="fr-FR"/>
              <a:t>Conseil Scientifique | GrAMI</a:t>
            </a:r>
          </a:p>
        </p:txBody>
      </p:sp>
      <p:sp>
        <p:nvSpPr>
          <p:cNvPr id="6" name="Espace réservé du numéro de diapositive 5"/>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3437663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9DDE0-DA55-C536-59E5-9256EE554C1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D9C6C6-AD52-586B-CEBB-AD1999F836B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270A8D7-F0AD-F999-0467-1359B1C013D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E51F5D9-59B0-F4D0-E0EC-1F628E105CB8}"/>
              </a:ext>
            </a:extLst>
          </p:cNvPr>
          <p:cNvSpPr>
            <a:spLocks noGrp="1"/>
          </p:cNvSpPr>
          <p:nvPr>
            <p:ph type="dt" sz="half" idx="10"/>
          </p:nvPr>
        </p:nvSpPr>
        <p:spPr/>
        <p:txBody>
          <a:bodyPr/>
          <a:lstStyle/>
          <a:p>
            <a:fld id="{7A275CDC-4A0C-40A0-A496-4136CCFF1DBE}" type="datetime1">
              <a:rPr lang="fr-FR" smtClean="0"/>
              <a:t>08/07/2025</a:t>
            </a:fld>
            <a:endParaRPr lang="fr-FR"/>
          </a:p>
        </p:txBody>
      </p:sp>
      <p:sp>
        <p:nvSpPr>
          <p:cNvPr id="6" name="Espace réservé du pied de page 5">
            <a:extLst>
              <a:ext uri="{FF2B5EF4-FFF2-40B4-BE49-F238E27FC236}">
                <a16:creationId xmlns:a16="http://schemas.microsoft.com/office/drawing/2014/main" id="{AA271629-995D-AFC9-5C94-CFB561F8179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A1D0FB-3BE2-C879-4F5E-EBC93CCF34CE}"/>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4213980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en-US"/>
              <a:t>28/05/2024</a:t>
            </a:r>
            <a:endParaRPr lang="fr-FR"/>
          </a:p>
        </p:txBody>
      </p:sp>
      <p:sp>
        <p:nvSpPr>
          <p:cNvPr id="5" name="Espace réservé du pied de page 4"/>
          <p:cNvSpPr>
            <a:spLocks noGrp="1"/>
          </p:cNvSpPr>
          <p:nvPr>
            <p:ph type="ftr" sz="quarter" idx="11"/>
          </p:nvPr>
        </p:nvSpPr>
        <p:spPr/>
        <p:txBody>
          <a:bodyPr/>
          <a:lstStyle/>
          <a:p>
            <a:r>
              <a:rPr lang="fr-FR"/>
              <a:t>Conseil Scientifique | GrAMI</a:t>
            </a:r>
          </a:p>
        </p:txBody>
      </p:sp>
      <p:sp>
        <p:nvSpPr>
          <p:cNvPr id="6" name="Espace réservé du numéro de diapositive 5"/>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3590573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r>
              <a:rPr lang="en-US"/>
              <a:t>28/05/2024</a:t>
            </a:r>
            <a:endParaRPr lang="fr-FR"/>
          </a:p>
        </p:txBody>
      </p:sp>
      <p:sp>
        <p:nvSpPr>
          <p:cNvPr id="5" name="Espace réservé du pied de page 4"/>
          <p:cNvSpPr>
            <a:spLocks noGrp="1"/>
          </p:cNvSpPr>
          <p:nvPr>
            <p:ph type="ftr" sz="quarter" idx="11"/>
          </p:nvPr>
        </p:nvSpPr>
        <p:spPr/>
        <p:txBody>
          <a:bodyPr/>
          <a:lstStyle/>
          <a:p>
            <a:r>
              <a:rPr lang="fr-FR"/>
              <a:t>Conseil Scientifique | GrAMI</a:t>
            </a:r>
          </a:p>
        </p:txBody>
      </p:sp>
      <p:sp>
        <p:nvSpPr>
          <p:cNvPr id="6" name="Espace réservé du numéro de diapositive 5"/>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419097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en-US"/>
              <a:t>28/05/2024</a:t>
            </a:r>
            <a:endParaRPr lang="fr-FR"/>
          </a:p>
        </p:txBody>
      </p:sp>
      <p:sp>
        <p:nvSpPr>
          <p:cNvPr id="6" name="Espace réservé du pied de page 5"/>
          <p:cNvSpPr>
            <a:spLocks noGrp="1"/>
          </p:cNvSpPr>
          <p:nvPr>
            <p:ph type="ftr" sz="quarter" idx="11"/>
          </p:nvPr>
        </p:nvSpPr>
        <p:spPr/>
        <p:txBody>
          <a:bodyPr/>
          <a:lstStyle/>
          <a:p>
            <a:r>
              <a:rPr lang="fr-FR"/>
              <a:t>Conseil Scientifique | GrAMI</a:t>
            </a:r>
          </a:p>
        </p:txBody>
      </p:sp>
      <p:sp>
        <p:nvSpPr>
          <p:cNvPr id="7" name="Espace réservé du numéro de diapositive 6"/>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4233927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en-US"/>
              <a:t>28/05/2024</a:t>
            </a:r>
            <a:endParaRPr lang="fr-FR"/>
          </a:p>
        </p:txBody>
      </p:sp>
      <p:sp>
        <p:nvSpPr>
          <p:cNvPr id="8" name="Espace réservé du pied de page 7"/>
          <p:cNvSpPr>
            <a:spLocks noGrp="1"/>
          </p:cNvSpPr>
          <p:nvPr>
            <p:ph type="ftr" sz="quarter" idx="11"/>
          </p:nvPr>
        </p:nvSpPr>
        <p:spPr/>
        <p:txBody>
          <a:bodyPr/>
          <a:lstStyle/>
          <a:p>
            <a:r>
              <a:rPr lang="fr-FR"/>
              <a:t>Conseil Scientifique | GrAMI</a:t>
            </a:r>
          </a:p>
        </p:txBody>
      </p:sp>
      <p:sp>
        <p:nvSpPr>
          <p:cNvPr id="9" name="Espace réservé du numéro de diapositive 8"/>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4158877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en-US"/>
              <a:t>28/05/2024</a:t>
            </a:r>
            <a:endParaRPr lang="fr-FR"/>
          </a:p>
        </p:txBody>
      </p:sp>
      <p:sp>
        <p:nvSpPr>
          <p:cNvPr id="4" name="Espace réservé du pied de page 3"/>
          <p:cNvSpPr>
            <a:spLocks noGrp="1"/>
          </p:cNvSpPr>
          <p:nvPr>
            <p:ph type="ftr" sz="quarter" idx="11"/>
          </p:nvPr>
        </p:nvSpPr>
        <p:spPr/>
        <p:txBody>
          <a:bodyPr/>
          <a:lstStyle/>
          <a:p>
            <a:r>
              <a:rPr lang="fr-FR"/>
              <a:t>Conseil Scientifique | GrAMI</a:t>
            </a:r>
          </a:p>
        </p:txBody>
      </p:sp>
      <p:sp>
        <p:nvSpPr>
          <p:cNvPr id="5" name="Espace réservé du numéro de diapositive 4"/>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496287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en-US"/>
              <a:t>28/05/2024</a:t>
            </a:r>
            <a:endParaRPr lang="fr-FR"/>
          </a:p>
        </p:txBody>
      </p:sp>
      <p:sp>
        <p:nvSpPr>
          <p:cNvPr id="3" name="Espace réservé du pied de page 2"/>
          <p:cNvSpPr>
            <a:spLocks noGrp="1"/>
          </p:cNvSpPr>
          <p:nvPr>
            <p:ph type="ftr" sz="quarter" idx="11"/>
          </p:nvPr>
        </p:nvSpPr>
        <p:spPr/>
        <p:txBody>
          <a:bodyPr/>
          <a:lstStyle/>
          <a:p>
            <a:r>
              <a:rPr lang="fr-FR"/>
              <a:t>Conseil Scientifique | GrAMI</a:t>
            </a:r>
          </a:p>
        </p:txBody>
      </p:sp>
      <p:sp>
        <p:nvSpPr>
          <p:cNvPr id="4" name="Espace réservé du numéro de diapositive 3"/>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3491539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r>
              <a:rPr lang="en-US"/>
              <a:t>28/05/2024</a:t>
            </a:r>
            <a:endParaRPr lang="fr-FR"/>
          </a:p>
        </p:txBody>
      </p:sp>
      <p:sp>
        <p:nvSpPr>
          <p:cNvPr id="6" name="Espace réservé du pied de page 5"/>
          <p:cNvSpPr>
            <a:spLocks noGrp="1"/>
          </p:cNvSpPr>
          <p:nvPr>
            <p:ph type="ftr" sz="quarter" idx="11"/>
          </p:nvPr>
        </p:nvSpPr>
        <p:spPr/>
        <p:txBody>
          <a:bodyPr/>
          <a:lstStyle/>
          <a:p>
            <a:r>
              <a:rPr lang="fr-FR"/>
              <a:t>Conseil Scientifique | GrAMI</a:t>
            </a:r>
          </a:p>
        </p:txBody>
      </p:sp>
      <p:sp>
        <p:nvSpPr>
          <p:cNvPr id="7" name="Espace réservé du numéro de diapositive 6"/>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1748351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r>
              <a:rPr lang="en-US"/>
              <a:t>28/05/2024</a:t>
            </a:r>
            <a:endParaRPr lang="fr-FR"/>
          </a:p>
        </p:txBody>
      </p:sp>
      <p:sp>
        <p:nvSpPr>
          <p:cNvPr id="6" name="Espace réservé du pied de page 5"/>
          <p:cNvSpPr>
            <a:spLocks noGrp="1"/>
          </p:cNvSpPr>
          <p:nvPr>
            <p:ph type="ftr" sz="quarter" idx="11"/>
          </p:nvPr>
        </p:nvSpPr>
        <p:spPr/>
        <p:txBody>
          <a:bodyPr/>
          <a:lstStyle/>
          <a:p>
            <a:r>
              <a:rPr lang="fr-FR"/>
              <a:t>Conseil Scientifique | GrAMI</a:t>
            </a:r>
          </a:p>
        </p:txBody>
      </p:sp>
      <p:sp>
        <p:nvSpPr>
          <p:cNvPr id="7" name="Espace réservé du numéro de diapositive 6"/>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255967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en-US"/>
              <a:t>28/05/2024</a:t>
            </a:r>
            <a:endParaRPr lang="fr-FR"/>
          </a:p>
        </p:txBody>
      </p:sp>
      <p:sp>
        <p:nvSpPr>
          <p:cNvPr id="5" name="Espace réservé du pied de page 4"/>
          <p:cNvSpPr>
            <a:spLocks noGrp="1"/>
          </p:cNvSpPr>
          <p:nvPr>
            <p:ph type="ftr" sz="quarter" idx="11"/>
          </p:nvPr>
        </p:nvSpPr>
        <p:spPr/>
        <p:txBody>
          <a:bodyPr/>
          <a:lstStyle/>
          <a:p>
            <a:r>
              <a:rPr lang="fr-FR"/>
              <a:t>Conseil Scientifique | GrAMI</a:t>
            </a:r>
          </a:p>
        </p:txBody>
      </p:sp>
      <p:sp>
        <p:nvSpPr>
          <p:cNvPr id="6" name="Espace réservé du numéro de diapositive 5"/>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33767789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en-US"/>
              <a:t>28/05/2024</a:t>
            </a:r>
            <a:endParaRPr lang="fr-FR"/>
          </a:p>
        </p:txBody>
      </p:sp>
      <p:sp>
        <p:nvSpPr>
          <p:cNvPr id="5" name="Espace réservé du pied de page 4"/>
          <p:cNvSpPr>
            <a:spLocks noGrp="1"/>
          </p:cNvSpPr>
          <p:nvPr>
            <p:ph type="ftr" sz="quarter" idx="11"/>
          </p:nvPr>
        </p:nvSpPr>
        <p:spPr/>
        <p:txBody>
          <a:bodyPr/>
          <a:lstStyle/>
          <a:p>
            <a:r>
              <a:rPr lang="fr-FR"/>
              <a:t>Conseil Scientifique | GrAMI</a:t>
            </a:r>
          </a:p>
        </p:txBody>
      </p:sp>
      <p:sp>
        <p:nvSpPr>
          <p:cNvPr id="6" name="Espace réservé du numéro de diapositive 5"/>
          <p:cNvSpPr>
            <a:spLocks noGrp="1"/>
          </p:cNvSpPr>
          <p:nvPr>
            <p:ph type="sldNum" sz="quarter" idx="12"/>
          </p:nvPr>
        </p:nvSpPr>
        <p:spPr/>
        <p:txBody>
          <a:bodyPr/>
          <a:lstStyle/>
          <a:p>
            <a:fld id="{A1013075-E8DC-4890-831F-EBAECF813671}" type="slidenum">
              <a:rPr lang="fr-FR" smtClean="0"/>
              <a:t>‹N°›</a:t>
            </a:fld>
            <a:endParaRPr lang="fr-FR"/>
          </a:p>
        </p:txBody>
      </p:sp>
    </p:spTree>
    <p:extLst>
      <p:ext uri="{BB962C8B-B14F-4D97-AF65-F5344CB8AC3E}">
        <p14:creationId xmlns:p14="http://schemas.microsoft.com/office/powerpoint/2010/main" val="378976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448B12-036C-93B8-09EC-69115A4B208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AA98967-7A78-BB0F-0C05-6E60042A61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9603E21-0897-D9BB-AA10-015E91868CB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7105419-6FAF-7DB2-0924-B8A410DD0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315C500-BCA4-19CA-E8C6-C407248A880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3879186-437C-81D2-4410-9327D55283B0}"/>
              </a:ext>
            </a:extLst>
          </p:cNvPr>
          <p:cNvSpPr>
            <a:spLocks noGrp="1"/>
          </p:cNvSpPr>
          <p:nvPr>
            <p:ph type="dt" sz="half" idx="10"/>
          </p:nvPr>
        </p:nvSpPr>
        <p:spPr/>
        <p:txBody>
          <a:bodyPr/>
          <a:lstStyle/>
          <a:p>
            <a:fld id="{F6C4F5E2-65E8-43F1-9714-FB5D8C053679}" type="datetime1">
              <a:rPr lang="fr-FR" smtClean="0"/>
              <a:t>08/07/2025</a:t>
            </a:fld>
            <a:endParaRPr lang="fr-FR"/>
          </a:p>
        </p:txBody>
      </p:sp>
      <p:sp>
        <p:nvSpPr>
          <p:cNvPr id="8" name="Espace réservé du pied de page 7">
            <a:extLst>
              <a:ext uri="{FF2B5EF4-FFF2-40B4-BE49-F238E27FC236}">
                <a16:creationId xmlns:a16="http://schemas.microsoft.com/office/drawing/2014/main" id="{9FD10E9B-E8B4-451A-3DD1-1F9C1F6A923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CF48007-9FB9-0531-C4E0-175BF35F230F}"/>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14100282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562" y="273423"/>
            <a:ext cx="10970813" cy="1143760"/>
          </a:xfrm>
          <a:prstGeom prst="rect">
            <a:avLst/>
          </a:prstGeom>
          <a:noFill/>
          <a:ln w="0">
            <a:noFill/>
          </a:ln>
        </p:spPr>
        <p:txBody>
          <a:bodyPr lIns="0" tIns="0" rIns="0" bIns="0" anchor="ctr">
            <a:noAutofit/>
          </a:bodyPr>
          <a:lstStyle>
            <a:lvl1pPr indent="0" algn="ctr">
              <a:buNone/>
              <a:defRPr/>
            </a:lvl1pPr>
          </a:lstStyle>
          <a:p>
            <a:pPr indent="0" algn="ctr">
              <a:buNone/>
            </a:pPr>
            <a:endParaRPr lang="fr-FR" sz="5321" b="0" strike="noStrike" spc="-1">
              <a:solidFill>
                <a:srgbClr val="000000"/>
              </a:solidFill>
              <a:latin typeface="Arial"/>
            </a:endParaRPr>
          </a:p>
        </p:txBody>
      </p:sp>
      <p:sp>
        <p:nvSpPr>
          <p:cNvPr id="58" name="PlaceHolder 2"/>
          <p:cNvSpPr>
            <a:spLocks noGrp="1"/>
          </p:cNvSpPr>
          <p:nvPr>
            <p:ph/>
          </p:nvPr>
        </p:nvSpPr>
        <p:spPr>
          <a:xfrm>
            <a:off x="609562" y="1604399"/>
            <a:ext cx="10971684" cy="3976819"/>
          </a:xfrm>
          <a:prstGeom prst="rect">
            <a:avLst/>
          </a:prstGeom>
          <a:noFill/>
          <a:ln w="0">
            <a:noFill/>
          </a:ln>
        </p:spPr>
        <p:txBody>
          <a:bodyPr lIns="0" tIns="0" rIns="0" bIns="0" anchor="t">
            <a:normAutofit/>
          </a:bodyPr>
          <a:lstStyle>
            <a:lvl1pPr indent="0">
              <a:spcBef>
                <a:spcPts val="1714"/>
              </a:spcBef>
              <a:buNone/>
              <a:defRPr/>
            </a:lvl1pPr>
          </a:lstStyle>
          <a:p>
            <a:pPr indent="0">
              <a:spcBef>
                <a:spcPts val="1417"/>
              </a:spcBef>
              <a:buNone/>
            </a:pPr>
            <a:endParaRPr lang="fr-FR" sz="3870" b="0" strike="noStrike" spc="-1">
              <a:solidFill>
                <a:srgbClr val="000000"/>
              </a:solidFill>
              <a:latin typeface="Arial"/>
            </a:endParaRPr>
          </a:p>
        </p:txBody>
      </p:sp>
      <p:sp>
        <p:nvSpPr>
          <p:cNvPr id="4" name="PlaceHolder 3"/>
          <p:cNvSpPr>
            <a:spLocks noGrp="1"/>
          </p:cNvSpPr>
          <p:nvPr>
            <p:ph type="ftr" idx="19"/>
          </p:nvPr>
        </p:nvSpPr>
        <p:spPr/>
        <p:txBody>
          <a:bodyPr/>
          <a:lstStyle/>
          <a:p>
            <a:r>
              <a:t>Footer</a:t>
            </a:r>
          </a:p>
        </p:txBody>
      </p:sp>
      <p:sp>
        <p:nvSpPr>
          <p:cNvPr id="5" name="PlaceHolder 4"/>
          <p:cNvSpPr>
            <a:spLocks noGrp="1"/>
          </p:cNvSpPr>
          <p:nvPr>
            <p:ph type="sldNum" idx="20"/>
          </p:nvPr>
        </p:nvSpPr>
        <p:spPr/>
        <p:txBody>
          <a:bodyPr/>
          <a:lstStyle/>
          <a:p>
            <a:fld id="{4EB7DB0D-0D0B-4024-84E2-D838AD5E6F9B}" type="slidenum">
              <a:t>‹N°›</a:t>
            </a:fld>
            <a:endParaRPr/>
          </a:p>
        </p:txBody>
      </p:sp>
      <p:sp>
        <p:nvSpPr>
          <p:cNvPr id="6" name="PlaceHolder 5"/>
          <p:cNvSpPr>
            <a:spLocks noGrp="1"/>
          </p:cNvSpPr>
          <p:nvPr>
            <p:ph type="dt" idx="21"/>
          </p:nvPr>
        </p:nvSpPr>
        <p:spPr/>
        <p:txBody>
          <a:bodyPr/>
          <a:lstStyle/>
          <a:p>
            <a:endParaRPr/>
          </a:p>
        </p:txBody>
      </p:sp>
    </p:spTree>
    <p:extLst>
      <p:ext uri="{BB962C8B-B14F-4D97-AF65-F5344CB8AC3E}">
        <p14:creationId xmlns:p14="http://schemas.microsoft.com/office/powerpoint/2010/main" val="1637553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BEF63-14F1-ECFB-D6B6-2BD445B4FC4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4BEAE75-FBB3-F00A-465B-EAA0DB203659}"/>
              </a:ext>
            </a:extLst>
          </p:cNvPr>
          <p:cNvSpPr>
            <a:spLocks noGrp="1"/>
          </p:cNvSpPr>
          <p:nvPr>
            <p:ph type="dt" sz="half" idx="10"/>
          </p:nvPr>
        </p:nvSpPr>
        <p:spPr/>
        <p:txBody>
          <a:bodyPr/>
          <a:lstStyle/>
          <a:p>
            <a:fld id="{F19DB270-86F7-4CB4-9277-ED7230907DD4}" type="datetime1">
              <a:rPr lang="fr-FR" smtClean="0"/>
              <a:t>08/07/2025</a:t>
            </a:fld>
            <a:endParaRPr lang="fr-FR"/>
          </a:p>
        </p:txBody>
      </p:sp>
      <p:sp>
        <p:nvSpPr>
          <p:cNvPr id="4" name="Espace réservé du pied de page 3">
            <a:extLst>
              <a:ext uri="{FF2B5EF4-FFF2-40B4-BE49-F238E27FC236}">
                <a16:creationId xmlns:a16="http://schemas.microsoft.com/office/drawing/2014/main" id="{7BF037A3-6835-0E70-0F8E-9644959F466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BA06E0C-7B6A-676C-CF1C-440BBB9E0620}"/>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289463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468C610-9B2E-04A6-C626-5C81F81539DF}"/>
              </a:ext>
            </a:extLst>
          </p:cNvPr>
          <p:cNvSpPr>
            <a:spLocks noGrp="1"/>
          </p:cNvSpPr>
          <p:nvPr>
            <p:ph type="dt" sz="half" idx="10"/>
          </p:nvPr>
        </p:nvSpPr>
        <p:spPr/>
        <p:txBody>
          <a:bodyPr/>
          <a:lstStyle/>
          <a:p>
            <a:fld id="{3A1885AB-BDB1-474B-9D27-C0DE4342BB89}" type="datetime1">
              <a:rPr lang="fr-FR" smtClean="0"/>
              <a:t>08/07/2025</a:t>
            </a:fld>
            <a:endParaRPr lang="fr-FR"/>
          </a:p>
        </p:txBody>
      </p:sp>
      <p:sp>
        <p:nvSpPr>
          <p:cNvPr id="3" name="Espace réservé du pied de page 2">
            <a:extLst>
              <a:ext uri="{FF2B5EF4-FFF2-40B4-BE49-F238E27FC236}">
                <a16:creationId xmlns:a16="http://schemas.microsoft.com/office/drawing/2014/main" id="{AE83F844-0354-ECBD-0E37-E6A05DD93A8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28265E3-4664-9290-7E3A-00C7F58B6221}"/>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459049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33BA09-7706-C683-C275-399BA7A4AA6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628A409-D225-12AC-15CA-55570EA49D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52FCE11-DFF7-FC91-04AB-2360F883C9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CB1A173-E2F2-2C4D-95F5-A176AC508669}"/>
              </a:ext>
            </a:extLst>
          </p:cNvPr>
          <p:cNvSpPr>
            <a:spLocks noGrp="1"/>
          </p:cNvSpPr>
          <p:nvPr>
            <p:ph type="dt" sz="half" idx="10"/>
          </p:nvPr>
        </p:nvSpPr>
        <p:spPr/>
        <p:txBody>
          <a:bodyPr/>
          <a:lstStyle/>
          <a:p>
            <a:fld id="{34CDD2C7-BC93-4547-A7E8-34661E0AA6B4}" type="datetime1">
              <a:rPr lang="fr-FR" smtClean="0"/>
              <a:t>08/07/2025</a:t>
            </a:fld>
            <a:endParaRPr lang="fr-FR"/>
          </a:p>
        </p:txBody>
      </p:sp>
      <p:sp>
        <p:nvSpPr>
          <p:cNvPr id="6" name="Espace réservé du pied de page 5">
            <a:extLst>
              <a:ext uri="{FF2B5EF4-FFF2-40B4-BE49-F238E27FC236}">
                <a16:creationId xmlns:a16="http://schemas.microsoft.com/office/drawing/2014/main" id="{5C2B5110-AC2A-1224-A0A0-F2F590187D9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B018D08-32C2-24BF-C8C4-F04CCCB12025}"/>
              </a:ext>
            </a:extLst>
          </p:cNvPr>
          <p:cNvSpPr>
            <a:spLocks noGrp="1"/>
          </p:cNvSpPr>
          <p:nvPr>
            <p:ph type="sldNum" sz="quarter" idx="12"/>
          </p:nvPr>
        </p:nvSpPr>
        <p:spPr/>
        <p:txBody>
          <a:bodyPr/>
          <a:lstStyle/>
          <a:p>
            <a:fld id="{3EACE1FC-1375-0D44-AB89-0BE4A457DBC6}" type="slidenum">
              <a:rPr lang="fr-FR" smtClean="0"/>
              <a:t>‹N°›</a:t>
            </a:fld>
            <a:endParaRPr lang="fr-FR"/>
          </a:p>
        </p:txBody>
      </p:sp>
    </p:spTree>
    <p:extLst>
      <p:ext uri="{BB962C8B-B14F-4D97-AF65-F5344CB8AC3E}">
        <p14:creationId xmlns:p14="http://schemas.microsoft.com/office/powerpoint/2010/main" val="244591810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
        <p:cNvGrpSpPr/>
        <p:nvPr/>
      </p:nvGrpSpPr>
      <p:grpSpPr>
        <a:xfrm>
          <a:off x="0" y="0"/>
          <a:ext cx="0" cy="0"/>
          <a:chOff x="0" y="0"/>
          <a:chExt cx="0" cy="0"/>
        </a:xfrm>
      </p:grpSpPr>
      <p:sp>
        <p:nvSpPr>
          <p:cNvPr id="20" name="Google Shape;20;p1"/>
          <p:cNvSpPr txBox="1">
            <a:spLocks noGrp="1"/>
          </p:cNvSpPr>
          <p:nvPr>
            <p:ph type="title"/>
          </p:nvPr>
        </p:nvSpPr>
        <p:spPr>
          <a:xfrm>
            <a:off x="609600" y="274637"/>
            <a:ext cx="10953749" cy="749207"/>
          </a:xfrm>
          <a:prstGeom prst="rect">
            <a:avLst/>
          </a:prstGeom>
          <a:noFill/>
          <a:ln>
            <a:noFill/>
          </a:ln>
        </p:spPr>
        <p:txBody>
          <a:bodyPr spcFirstLastPara="1" wrap="square" lIns="90000" tIns="46800" rIns="90000" bIns="46800" anchor="ctr" anchorCtr="0"/>
          <a:lstStyle>
            <a:lvl1pPr marR="0" lvl="0"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9pPr>
          </a:lstStyle>
          <a:p>
            <a:endParaRPr dirty="0"/>
          </a:p>
        </p:txBody>
      </p:sp>
      <p:sp>
        <p:nvSpPr>
          <p:cNvPr id="21" name="Google Shape;21;p1"/>
          <p:cNvSpPr txBox="1">
            <a:spLocks noGrp="1"/>
          </p:cNvSpPr>
          <p:nvPr>
            <p:ph type="body" idx="1"/>
          </p:nvPr>
        </p:nvSpPr>
        <p:spPr>
          <a:xfrm>
            <a:off x="609600" y="1255005"/>
            <a:ext cx="10953749" cy="4856871"/>
          </a:xfrm>
          <a:prstGeom prst="rect">
            <a:avLst/>
          </a:prstGeom>
          <a:noFill/>
          <a:ln>
            <a:noFill/>
          </a:ln>
        </p:spPr>
        <p:txBody>
          <a:bodyPr spcFirstLastPara="1" wrap="square" lIns="90000" tIns="46800" rIns="90000" bIns="46800" anchor="t" anchorCtr="0"/>
          <a:lstStyle>
            <a:lvl1pPr marL="457200" marR="0" lvl="0" indent="-228600" algn="l" rtl="0">
              <a:lnSpc>
                <a:spcPct val="100000"/>
              </a:lnSpc>
              <a:spcBef>
                <a:spcPts val="800"/>
              </a:spcBef>
              <a:spcAft>
                <a:spcPts val="0"/>
              </a:spcAft>
              <a:buSzPts val="1400"/>
              <a:buNone/>
              <a:defRPr sz="3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700"/>
              </a:spcBef>
              <a:spcAft>
                <a:spcPts val="0"/>
              </a:spcAft>
              <a:buSzPts val="1400"/>
              <a:buNone/>
              <a:defRPr sz="2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600"/>
              </a:spcBef>
              <a:spcAft>
                <a:spcPts val="0"/>
              </a:spcAft>
              <a:buSzPts val="1400"/>
              <a:buNone/>
              <a:defRPr sz="2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Cliquez pour modifier les styles du texte du masque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Deuxième niveau</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Troisième niveau</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Quatrième niveau</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Cinquième niveau</a:t>
            </a:r>
            <a:endParaRPr dirty="0"/>
          </a:p>
        </p:txBody>
      </p:sp>
      <p:sp>
        <p:nvSpPr>
          <p:cNvPr id="22" name="Google Shape;22;p1"/>
          <p:cNvSpPr txBox="1">
            <a:spLocks noGrp="1"/>
          </p:cNvSpPr>
          <p:nvPr>
            <p:ph type="dt" idx="10"/>
          </p:nvPr>
        </p:nvSpPr>
        <p:spPr>
          <a:xfrm>
            <a:off x="609600" y="6201603"/>
            <a:ext cx="2825749" cy="350837"/>
          </a:xfrm>
          <a:prstGeom prst="rect">
            <a:avLst/>
          </a:prstGeom>
          <a:noFill/>
          <a:ln>
            <a:noFill/>
          </a:ln>
        </p:spPr>
        <p:txBody>
          <a:bodyPr spcFirstLastPara="1" wrap="square" lIns="90000" tIns="46800" rIns="90000" bIns="46800" anchor="ctr" anchorCtr="0"/>
          <a:lstStyle>
            <a:lvl1pPr marR="0" lvl="0" algn="l" rtl="0">
              <a:lnSpc>
                <a:spcPct val="100000"/>
              </a:lnSpc>
              <a:spcBef>
                <a:spcPts val="0"/>
              </a:spcBef>
              <a:spcAft>
                <a:spcPts val="0"/>
              </a:spcAft>
              <a:buSzPts val="1400"/>
              <a:buNone/>
              <a:defRPr sz="1600" b="0" i="0" u="none">
                <a:solidFill>
                  <a:srgbClr val="000000"/>
                </a:solidFill>
                <a:latin typeface="CMU Serif Roman" panose="02000603000000000000" pitchFamily="2" charset="0"/>
                <a:ea typeface="CMU Serif Roman" panose="02000603000000000000" pitchFamily="2" charset="0"/>
                <a:cs typeface="CMU Serif Roman" panose="02000603000000000000" pitchFamily="2" charset="0"/>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9pPr>
          </a:lstStyle>
          <a:p>
            <a:fld id="{706623E4-D804-47FB-A5C2-25EAC5240747}" type="datetime1">
              <a:rPr lang="fr-FR" smtClean="0"/>
              <a:t>08/07/2025</a:t>
            </a:fld>
            <a:endParaRPr lang="fr-FR" dirty="0"/>
          </a:p>
        </p:txBody>
      </p:sp>
      <p:sp>
        <p:nvSpPr>
          <p:cNvPr id="23" name="Google Shape;23;p1"/>
          <p:cNvSpPr/>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2" name="Rectangle">
            <a:extLst>
              <a:ext uri="{FF2B5EF4-FFF2-40B4-BE49-F238E27FC236}">
                <a16:creationId xmlns:a16="http://schemas.microsoft.com/office/drawing/2014/main" id="{0E8A2265-DF2A-3AD1-7605-2EE5F727A1CA}"/>
              </a:ext>
            </a:extLst>
          </p:cNvPr>
          <p:cNvSpPr/>
          <p:nvPr userDrawn="1"/>
        </p:nvSpPr>
        <p:spPr>
          <a:xfrm>
            <a:off x="-10391" y="-10391"/>
            <a:ext cx="12319622" cy="216000"/>
          </a:xfrm>
          <a:prstGeom prst="rect">
            <a:avLst/>
          </a:prstGeom>
          <a:solidFill>
            <a:srgbClr val="0A0A2D"/>
          </a:solidFill>
          <a:ln w="12700">
            <a:miter lim="400000"/>
          </a:ln>
        </p:spPr>
        <p:txBody>
          <a:bodyPr lIns="50800" tIns="50800" rIns="50800" bIns="50800" anchor="ctr"/>
          <a:lstStyle/>
          <a:p>
            <a:pPr>
              <a:defRPr>
                <a:solidFill>
                  <a:srgbClr val="FFFFFF"/>
                </a:solidFill>
              </a:defRPr>
            </a:pPr>
            <a:endParaRPr/>
          </a:p>
        </p:txBody>
      </p:sp>
      <p:sp>
        <p:nvSpPr>
          <p:cNvPr id="4" name="Rectangle">
            <a:extLst>
              <a:ext uri="{FF2B5EF4-FFF2-40B4-BE49-F238E27FC236}">
                <a16:creationId xmlns:a16="http://schemas.microsoft.com/office/drawing/2014/main" id="{6A68F1FB-2F2B-F068-892F-3E7153AB3D81}"/>
              </a:ext>
            </a:extLst>
          </p:cNvPr>
          <p:cNvSpPr/>
          <p:nvPr userDrawn="1"/>
        </p:nvSpPr>
        <p:spPr>
          <a:xfrm>
            <a:off x="-10391" y="6663841"/>
            <a:ext cx="12319622" cy="216000"/>
          </a:xfrm>
          <a:prstGeom prst="rect">
            <a:avLst/>
          </a:prstGeom>
          <a:solidFill>
            <a:srgbClr val="0A0A2D"/>
          </a:solidFill>
          <a:ln w="12700">
            <a:miter lim="400000"/>
          </a:ln>
        </p:spPr>
        <p:txBody>
          <a:bodyPr lIns="50800" tIns="50800" rIns="50800" bIns="50800" anchor="ctr"/>
          <a:lstStyle/>
          <a:p>
            <a:pPr>
              <a:defRPr>
                <a:solidFill>
                  <a:srgbClr val="FFFFFF"/>
                </a:solidFill>
              </a:defRPr>
            </a:pPr>
            <a:endParaRPr/>
          </a:p>
        </p:txBody>
      </p:sp>
      <p:cxnSp>
        <p:nvCxnSpPr>
          <p:cNvPr id="8" name="Connecteur droit 7">
            <a:extLst>
              <a:ext uri="{FF2B5EF4-FFF2-40B4-BE49-F238E27FC236}">
                <a16:creationId xmlns:a16="http://schemas.microsoft.com/office/drawing/2014/main" id="{B8FF5FAE-051C-E0DF-0D50-A0C27490748E}"/>
              </a:ext>
            </a:extLst>
          </p:cNvPr>
          <p:cNvCxnSpPr>
            <a:cxnSpLocks/>
          </p:cNvCxnSpPr>
          <p:nvPr userDrawn="1"/>
        </p:nvCxnSpPr>
        <p:spPr>
          <a:xfrm>
            <a:off x="609600" y="1034235"/>
            <a:ext cx="10953749" cy="0"/>
          </a:xfrm>
          <a:prstGeom prst="line">
            <a:avLst/>
          </a:prstGeom>
          <a:ln w="76200">
            <a:solidFill>
              <a:srgbClr val="4762FF"/>
            </a:solidFill>
          </a:ln>
        </p:spPr>
        <p:style>
          <a:lnRef idx="1">
            <a:schemeClr val="accent1"/>
          </a:lnRef>
          <a:fillRef idx="0">
            <a:schemeClr val="accent1"/>
          </a:fillRef>
          <a:effectRef idx="0">
            <a:schemeClr val="accent1"/>
          </a:effectRef>
          <a:fontRef idx="minor">
            <a:schemeClr val="tx1"/>
          </a:fontRef>
        </p:style>
      </p:cxnSp>
      <p:sp>
        <p:nvSpPr>
          <p:cNvPr id="24" name="Google Shape;24;p1"/>
          <p:cNvSpPr txBox="1">
            <a:spLocks noGrp="1"/>
          </p:cNvSpPr>
          <p:nvPr>
            <p:ph type="sldNum" idx="12"/>
          </p:nvPr>
        </p:nvSpPr>
        <p:spPr>
          <a:xfrm>
            <a:off x="11724968" y="6592511"/>
            <a:ext cx="613759" cy="329163"/>
          </a:xfrm>
          <a:prstGeom prst="rect">
            <a:avLst/>
          </a:prstGeom>
          <a:noFill/>
          <a:ln>
            <a:noFill/>
          </a:ln>
        </p:spPr>
        <p:txBody>
          <a:bodyPr spcFirstLastPara="1" wrap="square" lIns="90000" tIns="46800" rIns="90000" bIns="46800" anchor="ctr" anchorCtr="0">
            <a:noAutofit/>
          </a:bodyPr>
          <a:lstStyle>
            <a:lvl1pPr marL="0" marR="0" lvl="0" indent="0" algn="l" rtl="0">
              <a:lnSpc>
                <a:spcPct val="100000"/>
              </a:lnSpc>
              <a:spcBef>
                <a:spcPts val="0"/>
              </a:spcBef>
              <a:spcAft>
                <a:spcPts val="0"/>
              </a:spcAft>
              <a:buClr>
                <a:srgbClr val="000000"/>
              </a:buClr>
              <a:buSzPts val="2400"/>
              <a:buFont typeface="Times New Roman"/>
              <a:buNone/>
              <a:defRPr sz="1400" b="0" i="0" u="none">
                <a:solidFill>
                  <a:schemeClr val="bg1"/>
                </a:solidFill>
                <a:latin typeface="CMU Serif Roman" panose="02000603000000000000" pitchFamily="2" charset="0"/>
                <a:ea typeface="CMU Serif Roman" panose="02000603000000000000" pitchFamily="2" charset="0"/>
                <a:cs typeface="CMU Serif Roman" panose="02000603000000000000" pitchFamily="2" charset="0"/>
                <a:sym typeface="Times New Roman"/>
              </a:defRPr>
            </a:lvl1pPr>
            <a:lvl2pPr marL="0" marR="0" lvl="1"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2pPr>
            <a:lvl3pPr marL="0" marR="0" lvl="2"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3pPr>
            <a:lvl4pPr marL="0" marR="0" lvl="3"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4pPr>
            <a:lvl5pPr marL="0" marR="0" lvl="4"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5pPr>
            <a:lvl6pPr marL="0" marR="0" lvl="5"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6pPr>
            <a:lvl7pPr marL="0" marR="0" lvl="6"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7pPr>
            <a:lvl8pPr marL="0" marR="0" lvl="7"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8pPr>
            <a:lvl9pPr marL="0" marR="0" lvl="8"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9pPr>
          </a:lstStyle>
          <a:p>
            <a:fld id="{00000000-1234-1234-1234-123412341234}" type="slidenum">
              <a:rPr lang="en-US" smtClean="0"/>
              <a:pPr/>
              <a:t>‹N°›</a:t>
            </a:fld>
            <a:endParaRPr lang="en-US" sz="1000" dirty="0">
              <a:sym typeface="Arial"/>
            </a:endParaRPr>
          </a:p>
        </p:txBody>
      </p:sp>
    </p:spTree>
  </p:cSld>
  <p:clrMap bg1="lt1" tx1="dk1" bg2="dk2" tx2="lt2" accent1="accent1" accent2="accent2" accent3="accent3" accent4="accent4" accent5="accent5" accent6="accent6" hlink="hlink" folHlink="folHlink"/>
  <p:sldLayoutIdLst>
    <p:sldLayoutId id="214748365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MU Serif Roman" panose="02000603000000000000" pitchFamily="2" charset="0"/>
          <a:ea typeface="CMU Serif Roman" panose="02000603000000000000" pitchFamily="2" charset="0"/>
          <a:cs typeface="CMU Serif Roman" panose="02000603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400" b="0" i="0" u="none" strike="noStrike" cap="none">
          <a:solidFill>
            <a:srgbClr val="000000"/>
          </a:solidFill>
          <a:latin typeface="CMU Serif Roman" panose="02000603000000000000" pitchFamily="2" charset="0"/>
          <a:ea typeface="CMU Serif Roman" panose="02000603000000000000" pitchFamily="2" charset="0"/>
          <a:cs typeface="CMU Serif Roman" panose="02000603000000000000" pitchFamily="2" charset="0"/>
          <a:sym typeface="Arial"/>
        </a:defRPr>
      </a:lvl1pPr>
      <a:lvl2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b="0" i="0" u="none" strike="noStrike" cap="none">
          <a:solidFill>
            <a:srgbClr val="000000"/>
          </a:solidFill>
          <a:latin typeface="Arial"/>
          <a:ea typeface="Arial"/>
          <a:cs typeface="Arial"/>
          <a:sym typeface="Arial"/>
        </a:defRPr>
      </a:lvl2pPr>
      <a:lvl3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b="0" i="0" u="none" strike="noStrike" cap="none">
          <a:solidFill>
            <a:srgbClr val="000000"/>
          </a:solidFill>
          <a:latin typeface="Arial"/>
          <a:ea typeface="Arial"/>
          <a:cs typeface="Arial"/>
          <a:sym typeface="Arial"/>
        </a:defRPr>
      </a:lvl3pPr>
      <a:lvl4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b="0" i="0" u="none" strike="noStrike" cap="none">
          <a:solidFill>
            <a:srgbClr val="000000"/>
          </a:solidFill>
          <a:latin typeface="Arial"/>
          <a:ea typeface="Arial"/>
          <a:cs typeface="Arial"/>
          <a:sym typeface="Arial"/>
        </a:defRPr>
      </a:lvl4pPr>
      <a:lvl5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A7D5AB0-606F-F7E9-8A6D-565457B05F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085B8B5-2893-728E-924B-3D2177DE7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467B3689-A657-3E3A-031D-B9BD018C51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0B96B-29A8-41A2-B2F3-30B1F77C031D}" type="datetime1">
              <a:rPr lang="fr-FR" smtClean="0"/>
              <a:t>08/07/2025</a:t>
            </a:fld>
            <a:endParaRPr lang="fr-FR"/>
          </a:p>
        </p:txBody>
      </p:sp>
      <p:sp>
        <p:nvSpPr>
          <p:cNvPr id="5" name="Espace réservé du pied de page 4">
            <a:extLst>
              <a:ext uri="{FF2B5EF4-FFF2-40B4-BE49-F238E27FC236}">
                <a16:creationId xmlns:a16="http://schemas.microsoft.com/office/drawing/2014/main" id="{FA29E341-6719-6398-9B9E-7301E635F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B42A890-B465-0E6B-562B-715F599E58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CE1FC-1375-0D44-AB89-0BE4A457DBC6}" type="slidenum">
              <a:rPr lang="fr-FR" smtClean="0"/>
              <a:t>‹N°›</a:t>
            </a:fld>
            <a:endParaRPr lang="fr-FR"/>
          </a:p>
        </p:txBody>
      </p:sp>
    </p:spTree>
    <p:extLst>
      <p:ext uri="{BB962C8B-B14F-4D97-AF65-F5344CB8AC3E}">
        <p14:creationId xmlns:p14="http://schemas.microsoft.com/office/powerpoint/2010/main" val="2551792619"/>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6BC9936-497B-4C4B-886D-A482B37B627B}"/>
              </a:ext>
            </a:extLst>
          </p:cNvPr>
          <p:cNvSpPr>
            <a:spLocks noGrp="1"/>
          </p:cNvSpPr>
          <p:nvPr>
            <p:ph type="body" idx="1"/>
          </p:nvPr>
        </p:nvSpPr>
        <p:spPr>
          <a:xfrm>
            <a:off x="358492" y="799343"/>
            <a:ext cx="11531147" cy="563071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Rectangle 6">
            <a:extLst>
              <a:ext uri="{FF2B5EF4-FFF2-40B4-BE49-F238E27FC236}">
                <a16:creationId xmlns:a16="http://schemas.microsoft.com/office/drawing/2014/main" id="{67118D9E-CB9C-4C20-B97C-043D0FEC6458}"/>
              </a:ext>
            </a:extLst>
          </p:cNvPr>
          <p:cNvSpPr/>
          <p:nvPr userDrawn="1"/>
        </p:nvSpPr>
        <p:spPr>
          <a:xfrm>
            <a:off x="0" y="0"/>
            <a:ext cx="12192000" cy="68835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Espace réservé du titre 1">
            <a:extLst>
              <a:ext uri="{FF2B5EF4-FFF2-40B4-BE49-F238E27FC236}">
                <a16:creationId xmlns:a16="http://schemas.microsoft.com/office/drawing/2014/main" id="{6203C22C-2F21-4DE7-AB0E-41D20E3F005C}"/>
              </a:ext>
            </a:extLst>
          </p:cNvPr>
          <p:cNvSpPr>
            <a:spLocks noGrp="1"/>
          </p:cNvSpPr>
          <p:nvPr>
            <p:ph type="title"/>
          </p:nvPr>
        </p:nvSpPr>
        <p:spPr>
          <a:xfrm>
            <a:off x="0" y="-1"/>
            <a:ext cx="10515600" cy="681037"/>
          </a:xfrm>
          <a:prstGeom prst="rect">
            <a:avLst/>
          </a:prstGeom>
        </p:spPr>
        <p:txBody>
          <a:bodyPr vert="horz" lIns="91440" tIns="45720" rIns="91440" bIns="45720" rtlCol="0" anchor="ctr">
            <a:normAutofit/>
          </a:bodyPr>
          <a:lstStyle/>
          <a:p>
            <a:r>
              <a:rPr lang="fr-FR"/>
              <a:t>Modifiez le style du titre</a:t>
            </a:r>
            <a:endParaRPr lang="en-US"/>
          </a:p>
        </p:txBody>
      </p:sp>
      <p:sp>
        <p:nvSpPr>
          <p:cNvPr id="12" name="Rectangle 11">
            <a:extLst>
              <a:ext uri="{FF2B5EF4-FFF2-40B4-BE49-F238E27FC236}">
                <a16:creationId xmlns:a16="http://schemas.microsoft.com/office/drawing/2014/main" id="{859C2635-FF5E-4AED-A9FA-61579B5480FB}"/>
              </a:ext>
            </a:extLst>
          </p:cNvPr>
          <p:cNvSpPr/>
          <p:nvPr userDrawn="1"/>
        </p:nvSpPr>
        <p:spPr>
          <a:xfrm>
            <a:off x="0" y="6547104"/>
            <a:ext cx="12192000" cy="3108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5" name="Connecteur droit 14">
            <a:extLst>
              <a:ext uri="{FF2B5EF4-FFF2-40B4-BE49-F238E27FC236}">
                <a16:creationId xmlns:a16="http://schemas.microsoft.com/office/drawing/2014/main" id="{7142C7F2-01B2-43D0-BDDF-38695B960CAF}"/>
              </a:ext>
            </a:extLst>
          </p:cNvPr>
          <p:cNvCxnSpPr/>
          <p:nvPr userDrawn="1"/>
        </p:nvCxnSpPr>
        <p:spPr>
          <a:xfrm>
            <a:off x="-9753" y="6547389"/>
            <a:ext cx="12201753" cy="0"/>
          </a:xfrm>
          <a:prstGeom prst="line">
            <a:avLst/>
          </a:prstGeom>
          <a:ln w="12700">
            <a:solidFill>
              <a:srgbClr val="BE890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6AD7727-F2F4-4401-9DE3-8AE874B9B96F}"/>
              </a:ext>
            </a:extLst>
          </p:cNvPr>
          <p:cNvCxnSpPr/>
          <p:nvPr userDrawn="1"/>
        </p:nvCxnSpPr>
        <p:spPr>
          <a:xfrm>
            <a:off x="-11373" y="6509597"/>
            <a:ext cx="12201753" cy="0"/>
          </a:xfrm>
          <a:prstGeom prst="line">
            <a:avLst/>
          </a:prstGeom>
          <a:ln w="12700">
            <a:solidFill>
              <a:srgbClr val="BE890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FD6AD30-EB82-4F31-BE8F-0C124F17C556}"/>
              </a:ext>
            </a:extLst>
          </p:cNvPr>
          <p:cNvCxnSpPr>
            <a:cxnSpLocks/>
          </p:cNvCxnSpPr>
          <p:nvPr userDrawn="1"/>
        </p:nvCxnSpPr>
        <p:spPr>
          <a:xfrm rot="5400000" flipV="1">
            <a:off x="9052588" y="3720933"/>
            <a:ext cx="6048000" cy="0"/>
          </a:xfrm>
          <a:prstGeom prst="line">
            <a:avLst/>
          </a:prstGeom>
          <a:ln w="28575">
            <a:solidFill>
              <a:srgbClr val="BE8900"/>
            </a:solidFill>
          </a:ln>
        </p:spPr>
        <p:style>
          <a:lnRef idx="1">
            <a:schemeClr val="accent1"/>
          </a:lnRef>
          <a:fillRef idx="0">
            <a:schemeClr val="accent1"/>
          </a:fillRef>
          <a:effectRef idx="0">
            <a:schemeClr val="accent1"/>
          </a:effectRef>
          <a:fontRef idx="minor">
            <a:schemeClr val="tx1"/>
          </a:fontRef>
        </p:style>
      </p:cxnSp>
      <p:sp>
        <p:nvSpPr>
          <p:cNvPr id="19" name="Rectangle : coins arrondis 18">
            <a:extLst>
              <a:ext uri="{FF2B5EF4-FFF2-40B4-BE49-F238E27FC236}">
                <a16:creationId xmlns:a16="http://schemas.microsoft.com/office/drawing/2014/main" id="{509D2195-CBB9-4299-A9C3-F2AF216DB287}"/>
              </a:ext>
            </a:extLst>
          </p:cNvPr>
          <p:cNvSpPr/>
          <p:nvPr userDrawn="1"/>
        </p:nvSpPr>
        <p:spPr>
          <a:xfrm>
            <a:off x="10680192" y="-7314"/>
            <a:ext cx="1511808" cy="688350"/>
          </a:xfrm>
          <a:prstGeom prst="roundRect">
            <a:avLst>
              <a:gd name="adj" fmla="val 82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3" name="Image 12">
            <a:extLst>
              <a:ext uri="{FF2B5EF4-FFF2-40B4-BE49-F238E27FC236}">
                <a16:creationId xmlns:a16="http://schemas.microsoft.com/office/drawing/2014/main" id="{86759A2B-A435-41C5-8780-90D95847DC5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77476" y="-7314"/>
            <a:ext cx="1424277" cy="688350"/>
          </a:xfrm>
          <a:prstGeom prst="rect">
            <a:avLst/>
          </a:prstGeom>
          <a:solidFill>
            <a:schemeClr val="bg1"/>
          </a:solidFill>
        </p:spPr>
      </p:pic>
      <p:sp>
        <p:nvSpPr>
          <p:cNvPr id="20" name="Espace réservé du numéro de diapositive 5">
            <a:extLst>
              <a:ext uri="{FF2B5EF4-FFF2-40B4-BE49-F238E27FC236}">
                <a16:creationId xmlns:a16="http://schemas.microsoft.com/office/drawing/2014/main" id="{EFD9557D-EB92-4CEA-BE2F-A913B3CAF50C}"/>
              </a:ext>
            </a:extLst>
          </p:cNvPr>
          <p:cNvSpPr>
            <a:spLocks noGrp="1"/>
          </p:cNvSpPr>
          <p:nvPr>
            <p:ph type="sldNum" sz="quarter" idx="4"/>
          </p:nvPr>
        </p:nvSpPr>
        <p:spPr>
          <a:xfrm>
            <a:off x="11291426" y="6554708"/>
            <a:ext cx="887577" cy="29597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BF865A48-B598-49E8-960D-380065AC1F1F}" type="slidenum">
              <a:rPr lang="en-US" smtClean="0"/>
              <a:pPr/>
              <a:t>‹N°›</a:t>
            </a:fld>
            <a:endParaRPr lang="en-US" dirty="0"/>
          </a:p>
        </p:txBody>
      </p:sp>
      <p:sp>
        <p:nvSpPr>
          <p:cNvPr id="21" name="Espace réservé du pied de page 4">
            <a:extLst>
              <a:ext uri="{FF2B5EF4-FFF2-40B4-BE49-F238E27FC236}">
                <a16:creationId xmlns:a16="http://schemas.microsoft.com/office/drawing/2014/main" id="{DF370F7C-1194-4B0D-A5D8-2951E0784294}"/>
              </a:ext>
            </a:extLst>
          </p:cNvPr>
          <p:cNvSpPr>
            <a:spLocks noGrp="1"/>
          </p:cNvSpPr>
          <p:nvPr>
            <p:ph type="ftr" sz="quarter" idx="3"/>
          </p:nvPr>
        </p:nvSpPr>
        <p:spPr>
          <a:xfrm>
            <a:off x="3540559" y="6547105"/>
            <a:ext cx="5597151" cy="325003"/>
          </a:xfrm>
          <a:prstGeom prst="rect">
            <a:avLst/>
          </a:prstGeom>
        </p:spPr>
        <p:txBody>
          <a:bodyPr vert="horz" lIns="91440" tIns="45720" rIns="91440" bIns="45720" rtlCol="0" anchor="ctr"/>
          <a:lstStyle>
            <a:lvl1pPr algn="ctr">
              <a:defRPr sz="1050">
                <a:solidFill>
                  <a:schemeClr val="tx1">
                    <a:lumMod val="65000"/>
                    <a:lumOff val="35000"/>
                  </a:schemeClr>
                </a:solidFill>
              </a:defRPr>
            </a:lvl1pPr>
          </a:lstStyle>
          <a:p>
            <a:endParaRPr lang="en-US" dirty="0"/>
          </a:p>
        </p:txBody>
      </p:sp>
      <p:sp>
        <p:nvSpPr>
          <p:cNvPr id="22" name="Espace réservé de la date 3">
            <a:extLst>
              <a:ext uri="{FF2B5EF4-FFF2-40B4-BE49-F238E27FC236}">
                <a16:creationId xmlns:a16="http://schemas.microsoft.com/office/drawing/2014/main" id="{412F471E-EC42-4E50-844D-3D9C81DCF4CD}"/>
              </a:ext>
            </a:extLst>
          </p:cNvPr>
          <p:cNvSpPr>
            <a:spLocks noGrp="1"/>
          </p:cNvSpPr>
          <p:nvPr>
            <p:ph type="dt" sz="half" idx="2"/>
          </p:nvPr>
        </p:nvSpPr>
        <p:spPr>
          <a:xfrm>
            <a:off x="-1" y="6562021"/>
            <a:ext cx="2841513" cy="309410"/>
          </a:xfrm>
          <a:prstGeom prst="rect">
            <a:avLst/>
          </a:prstGeom>
        </p:spPr>
        <p:txBody>
          <a:bodyPr vert="horz" lIns="91440" tIns="45720" rIns="91440" bIns="45720" rtlCol="0" anchor="ctr"/>
          <a:lstStyle>
            <a:lvl1pPr algn="l">
              <a:defRPr sz="1050">
                <a:solidFill>
                  <a:schemeClr val="tx1">
                    <a:lumMod val="65000"/>
                    <a:lumOff val="35000"/>
                  </a:schemeClr>
                </a:solidFill>
              </a:defRPr>
            </a:lvl1pPr>
          </a:lstStyle>
          <a:p>
            <a:fld id="{AFCF1E09-ED34-4030-B0C7-E9D660575A9B}" type="datetime1">
              <a:rPr lang="fr-FR" smtClean="0"/>
              <a:t>08/07/2025</a:t>
            </a:fld>
            <a:endParaRPr lang="en-US" dirty="0"/>
          </a:p>
        </p:txBody>
      </p:sp>
    </p:spTree>
    <p:extLst>
      <p:ext uri="{BB962C8B-B14F-4D97-AF65-F5344CB8AC3E}">
        <p14:creationId xmlns:p14="http://schemas.microsoft.com/office/powerpoint/2010/main" val="3431198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ftr="0" dt="0"/>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panose="05000000000000000000" pitchFamily="2" charset="2"/>
        <a:buChar char="Ø"/>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D3605CC-2513-F99F-AD38-ACB71BB478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639E954-D694-C626-287B-DBDDC285B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FF16EB0-B1DC-FDB2-5519-AFD52DDD49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FB657-F7E0-2642-9CB0-15621886DEBE}" type="datetimeFigureOut">
              <a:rPr lang="fr-FR" smtClean="0"/>
              <a:t>08/07/2025</a:t>
            </a:fld>
            <a:endParaRPr lang="fr-FR"/>
          </a:p>
        </p:txBody>
      </p:sp>
      <p:sp>
        <p:nvSpPr>
          <p:cNvPr id="5" name="Espace réservé du pied de page 4">
            <a:extLst>
              <a:ext uri="{FF2B5EF4-FFF2-40B4-BE49-F238E27FC236}">
                <a16:creationId xmlns:a16="http://schemas.microsoft.com/office/drawing/2014/main" id="{F57ACDDD-711E-2488-E484-B31E5FAE6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194A6B9-DFE0-3245-A88C-FCE5DED57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CEF48-FB81-A44C-A833-79971FD9EC4C}" type="slidenum">
              <a:rPr lang="fr-FR" smtClean="0"/>
              <a:t>‹N°›</a:t>
            </a:fld>
            <a:endParaRPr lang="fr-FR"/>
          </a:p>
        </p:txBody>
      </p:sp>
    </p:spTree>
    <p:extLst>
      <p:ext uri="{BB962C8B-B14F-4D97-AF65-F5344CB8AC3E}">
        <p14:creationId xmlns:p14="http://schemas.microsoft.com/office/powerpoint/2010/main" val="136743654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u titr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fr-FR"/>
              <a:t>Modifiez le style du titre</a:t>
            </a:r>
            <a:endParaRPr/>
          </a:p>
        </p:txBody>
      </p:sp>
      <p:sp>
        <p:nvSpPr>
          <p:cNvPr id="3" name="Espace réservé du text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fr-FR" dirty="0"/>
              <a:t>Cliquez pour modifier les styles du texte du masque</a:t>
            </a:r>
            <a:endParaRPr dirty="0"/>
          </a:p>
          <a:p>
            <a:pPr lvl="1">
              <a:defRPr/>
            </a:pPr>
            <a:r>
              <a:rPr lang="fr-FR" dirty="0"/>
              <a:t>Deuxième niveau</a:t>
            </a:r>
            <a:endParaRPr dirty="0"/>
          </a:p>
          <a:p>
            <a:pPr lvl="2">
              <a:defRPr/>
            </a:pPr>
            <a:r>
              <a:rPr lang="fr-FR" dirty="0"/>
              <a:t>Troisième niveau</a:t>
            </a:r>
            <a:endParaRPr dirty="0"/>
          </a:p>
          <a:p>
            <a:pPr lvl="2">
              <a:defRPr/>
            </a:pPr>
            <a:endParaRPr lang="fr-FR" dirty="0"/>
          </a:p>
          <a:p>
            <a:pPr lvl="2">
              <a:defRPr/>
            </a:pPr>
            <a:endParaRPr lang="fr-FR" dirty="0"/>
          </a:p>
        </p:txBody>
      </p:sp>
      <p:sp>
        <p:nvSpPr>
          <p:cNvPr id="4" name="Espace réservé de la dat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Bahnschrift SemiCondensed"/>
              </a:defRPr>
            </a:lvl1pPr>
          </a:lstStyle>
          <a:p>
            <a:pPr>
              <a:defRPr/>
            </a:pPr>
            <a:endParaRPr lang="fr-FR"/>
          </a:p>
        </p:txBody>
      </p:sp>
      <p:sp>
        <p:nvSpPr>
          <p:cNvPr id="5" name="Espace réservé du pied de pag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Bahnschrift SemiCondensed"/>
              </a:defRPr>
            </a:lvl1pPr>
          </a:lstStyle>
          <a:p>
            <a:pPr>
              <a:defRPr/>
            </a:pPr>
            <a:endParaRPr lang="fr-FR" dirty="0"/>
          </a:p>
        </p:txBody>
      </p:sp>
      <p:sp>
        <p:nvSpPr>
          <p:cNvPr id="6" name="Espace réservé du numéro de diapositiv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rgbClr val="0C2340"/>
                </a:solidFill>
                <a:latin typeface="Bahnschrift SemiCondensed"/>
                <a:cs typeface="Arial"/>
              </a:defRPr>
            </a:lvl1pPr>
          </a:lstStyle>
          <a:p>
            <a:pPr>
              <a:defRPr/>
            </a:pPr>
            <a:fld id="{470B26BD-1023-8646-9A2C-47B99FBD13CA}" type="slidenum">
              <a:rPr lang="fr-FR"/>
              <a:t>‹N°›</a:t>
            </a:fld>
            <a:endParaRPr lang="fr-FR"/>
          </a:p>
        </p:txBody>
      </p:sp>
    </p:spTree>
    <p:extLst>
      <p:ext uri="{BB962C8B-B14F-4D97-AF65-F5344CB8AC3E}">
        <p14:creationId xmlns:p14="http://schemas.microsoft.com/office/powerpoint/2010/main" val="294151834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dt="0"/>
  <p:txStyles>
    <p:titleStyle>
      <a:lvl1pPr algn="l" defTabSz="914400">
        <a:lnSpc>
          <a:spcPct val="90000"/>
        </a:lnSpc>
        <a:spcBef>
          <a:spcPts val="0"/>
        </a:spcBef>
        <a:buNone/>
        <a:defRPr sz="3200">
          <a:solidFill>
            <a:srgbClr val="0C2340"/>
          </a:solidFill>
          <a:latin typeface="Bahnschrift SemiCondensed"/>
          <a:ea typeface="+mj-ea"/>
          <a:cs typeface="Arial"/>
        </a:defRPr>
      </a:lvl1pPr>
    </p:titleStyle>
    <p:bodyStyle>
      <a:lvl1pPr marL="228600" indent="-228600" algn="l" defTabSz="914400">
        <a:lnSpc>
          <a:spcPct val="90000"/>
        </a:lnSpc>
        <a:spcBef>
          <a:spcPts val="1000"/>
        </a:spcBef>
        <a:buFontTx/>
        <a:buBlip>
          <a:blip r:embed="rId14"/>
        </a:buBlip>
        <a:defRPr sz="1800">
          <a:solidFill>
            <a:schemeClr val="tx1"/>
          </a:solidFill>
          <a:latin typeface="Bahnschrift SemiCondensed"/>
          <a:ea typeface="+mn-ea"/>
          <a:cs typeface="Arial"/>
        </a:defRPr>
      </a:lvl1pPr>
      <a:lvl2pPr marL="685800" indent="-228600" algn="l" defTabSz="914400">
        <a:lnSpc>
          <a:spcPct val="90000"/>
        </a:lnSpc>
        <a:spcBef>
          <a:spcPts val="500"/>
        </a:spcBef>
        <a:buFontTx/>
        <a:buBlip>
          <a:blip r:embed="rId15"/>
        </a:buBlip>
        <a:defRPr sz="1800">
          <a:solidFill>
            <a:schemeClr val="tx1"/>
          </a:solidFill>
          <a:latin typeface="Bahnschrift SemiCondensed"/>
          <a:ea typeface="+mn-ea"/>
          <a:cs typeface="Arial"/>
        </a:defRPr>
      </a:lvl2pPr>
      <a:lvl3pPr marL="1143000" indent="-228600" algn="l" defTabSz="914400">
        <a:lnSpc>
          <a:spcPct val="90000"/>
        </a:lnSpc>
        <a:spcBef>
          <a:spcPts val="500"/>
        </a:spcBef>
        <a:buClr>
          <a:srgbClr val="00B8DE"/>
        </a:buClr>
        <a:buFont typeface="Arial"/>
        <a:buChar char="•"/>
        <a:defRPr sz="1800">
          <a:solidFill>
            <a:schemeClr val="tx1"/>
          </a:solidFill>
          <a:latin typeface="Bahnschrift SemiCondensed"/>
          <a:ea typeface="+mn-ea"/>
          <a:cs typeface="Arial"/>
        </a:defRPr>
      </a:lvl3pPr>
      <a:lvl4pPr marL="1600200" indent="-228600" algn="l" defTabSz="914400">
        <a:lnSpc>
          <a:spcPct val="90000"/>
        </a:lnSpc>
        <a:spcBef>
          <a:spcPts val="500"/>
        </a:spcBef>
        <a:buFont typeface="Arial"/>
        <a:buChar char="•"/>
        <a:defRPr sz="1800">
          <a:solidFill>
            <a:schemeClr val="tx1"/>
          </a:solidFill>
          <a:latin typeface="Arial"/>
          <a:ea typeface="+mn-ea"/>
          <a:cs typeface="Arial"/>
        </a:defRPr>
      </a:lvl4pPr>
      <a:lvl5pPr marL="2057400" indent="-228600" algn="l" defTabSz="914400">
        <a:lnSpc>
          <a:spcPct val="90000"/>
        </a:lnSpc>
        <a:spcBef>
          <a:spcPts val="500"/>
        </a:spcBef>
        <a:buFont typeface="Arial"/>
        <a:buChar char="•"/>
        <a:defRPr sz="1800">
          <a:solidFill>
            <a:schemeClr val="tx1"/>
          </a:solidFill>
          <a:latin typeface="Arial"/>
          <a:ea typeface="+mn-ea"/>
          <a:cs typeface="Arial"/>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
        <p:cNvGrpSpPr/>
        <p:nvPr/>
      </p:nvGrpSpPr>
      <p:grpSpPr>
        <a:xfrm>
          <a:off x="0" y="0"/>
          <a:ext cx="0" cy="0"/>
          <a:chOff x="0" y="0"/>
          <a:chExt cx="0" cy="0"/>
        </a:xfrm>
      </p:grpSpPr>
      <p:sp>
        <p:nvSpPr>
          <p:cNvPr id="20" name="Google Shape;20;p1"/>
          <p:cNvSpPr txBox="1">
            <a:spLocks noGrp="1"/>
          </p:cNvSpPr>
          <p:nvPr>
            <p:ph type="title"/>
          </p:nvPr>
        </p:nvSpPr>
        <p:spPr>
          <a:xfrm>
            <a:off x="609600" y="274637"/>
            <a:ext cx="10953749" cy="749207"/>
          </a:xfrm>
          <a:prstGeom prst="rect">
            <a:avLst/>
          </a:prstGeom>
          <a:noFill/>
          <a:ln>
            <a:noFill/>
          </a:ln>
        </p:spPr>
        <p:txBody>
          <a:bodyPr spcFirstLastPara="1" wrap="square" lIns="90000" tIns="46800" rIns="90000" bIns="46800" anchor="ctr" anchorCtr="0"/>
          <a:lstStyle>
            <a:lvl1pPr marR="0" lvl="0"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SzPts val="1400"/>
              <a:buNone/>
              <a:defRPr sz="4400" b="0" i="0" u="none" strike="noStrike" cap="none">
                <a:solidFill>
                  <a:srgbClr val="000000"/>
                </a:solidFill>
                <a:latin typeface="Calibri"/>
                <a:ea typeface="Calibri"/>
                <a:cs typeface="Calibri"/>
                <a:sym typeface="Calibri"/>
              </a:defRPr>
            </a:lvl9pPr>
          </a:lstStyle>
          <a:p>
            <a:endParaRPr dirty="0"/>
          </a:p>
        </p:txBody>
      </p:sp>
      <p:sp>
        <p:nvSpPr>
          <p:cNvPr id="21" name="Google Shape;21;p1"/>
          <p:cNvSpPr txBox="1">
            <a:spLocks noGrp="1"/>
          </p:cNvSpPr>
          <p:nvPr>
            <p:ph type="body" idx="1"/>
          </p:nvPr>
        </p:nvSpPr>
        <p:spPr>
          <a:xfrm>
            <a:off x="609600" y="1255005"/>
            <a:ext cx="10953749" cy="4856871"/>
          </a:xfrm>
          <a:prstGeom prst="rect">
            <a:avLst/>
          </a:prstGeom>
          <a:noFill/>
          <a:ln>
            <a:noFill/>
          </a:ln>
        </p:spPr>
        <p:txBody>
          <a:bodyPr spcFirstLastPara="1" wrap="square" lIns="90000" tIns="46800" rIns="90000" bIns="46800" anchor="t" anchorCtr="0"/>
          <a:lstStyle>
            <a:lvl1pPr marL="457200" marR="0" lvl="0" indent="-228600" algn="l" rtl="0">
              <a:lnSpc>
                <a:spcPct val="100000"/>
              </a:lnSpc>
              <a:spcBef>
                <a:spcPts val="800"/>
              </a:spcBef>
              <a:spcAft>
                <a:spcPts val="0"/>
              </a:spcAft>
              <a:buSzPts val="1400"/>
              <a:buNone/>
              <a:defRPr sz="3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700"/>
              </a:spcBef>
              <a:spcAft>
                <a:spcPts val="0"/>
              </a:spcAft>
              <a:buSzPts val="1400"/>
              <a:buNone/>
              <a:defRPr sz="2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600"/>
              </a:spcBef>
              <a:spcAft>
                <a:spcPts val="0"/>
              </a:spcAft>
              <a:buSzPts val="1400"/>
              <a:buNone/>
              <a:defRPr sz="2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500"/>
              </a:spcBef>
              <a:spcAft>
                <a:spcPts val="0"/>
              </a:spcAft>
              <a:buSzPts val="1400"/>
              <a:buNone/>
              <a:defRPr sz="2000" b="0" i="0" u="none" strike="noStrike" cap="none">
                <a:solidFill>
                  <a:srgbClr val="000000"/>
                </a:solidFill>
                <a:latin typeface="Calibri"/>
                <a:ea typeface="Calibri"/>
                <a:cs typeface="Calibri"/>
                <a:sym typeface="Calibri"/>
              </a:defRPr>
            </a:lvl9pPr>
          </a:lstStyle>
          <a:p>
            <a:endParaRPr dirty="0"/>
          </a:p>
        </p:txBody>
      </p:sp>
      <p:sp>
        <p:nvSpPr>
          <p:cNvPr id="22" name="Google Shape;22;p1"/>
          <p:cNvSpPr txBox="1">
            <a:spLocks noGrp="1"/>
          </p:cNvSpPr>
          <p:nvPr>
            <p:ph type="dt" idx="10"/>
          </p:nvPr>
        </p:nvSpPr>
        <p:spPr>
          <a:xfrm>
            <a:off x="609600" y="6201603"/>
            <a:ext cx="2825749" cy="350837"/>
          </a:xfrm>
          <a:prstGeom prst="rect">
            <a:avLst/>
          </a:prstGeom>
          <a:noFill/>
          <a:ln>
            <a:noFill/>
          </a:ln>
        </p:spPr>
        <p:txBody>
          <a:bodyPr spcFirstLastPara="1" wrap="square" lIns="90000" tIns="46800" rIns="90000" bIns="46800" anchor="ctr" anchorCtr="0"/>
          <a:lstStyle>
            <a:lvl1pPr marR="0" lvl="0" algn="l" rtl="0">
              <a:lnSpc>
                <a:spcPct val="100000"/>
              </a:lnSpc>
              <a:spcBef>
                <a:spcPts val="0"/>
              </a:spcBef>
              <a:spcAft>
                <a:spcPts val="0"/>
              </a:spcAft>
              <a:buSzPts val="1400"/>
              <a:buNone/>
              <a:defRPr sz="1600" b="0" i="0" u="none">
                <a:solidFill>
                  <a:srgbClr val="000000"/>
                </a:solidFill>
                <a:latin typeface="CMU Serif Roman" panose="02000603000000000000" pitchFamily="2" charset="0"/>
                <a:ea typeface="CMU Serif Roman" panose="02000603000000000000" pitchFamily="2" charset="0"/>
                <a:cs typeface="CMU Serif Roman" panose="02000603000000000000" pitchFamily="2" charset="0"/>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2pPr>
            <a:lvl3pPr marR="0" lvl="2"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3pPr>
            <a:lvl4pPr marR="0" lvl="3"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4pPr>
            <a:lvl5pPr marR="0" lvl="4"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5pPr>
            <a:lvl6pPr marR="0" lvl="5"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6pPr>
            <a:lvl7pPr marR="0" lvl="6"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7pPr>
            <a:lvl8pPr marR="0" lvl="7"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8pPr>
            <a:lvl9pPr marR="0" lvl="8" algn="l" rtl="0">
              <a:lnSpc>
                <a:spcPct val="100000"/>
              </a:lnSpc>
              <a:spcBef>
                <a:spcPts val="0"/>
              </a:spcBef>
              <a:spcAft>
                <a:spcPts val="0"/>
              </a:spcAft>
              <a:buSzPts val="1400"/>
              <a:buNone/>
              <a:defRPr sz="1800" b="0" i="0" u="none" strike="noStrike" cap="none">
                <a:solidFill>
                  <a:srgbClr val="000000"/>
                </a:solidFill>
                <a:latin typeface="Verdana"/>
                <a:ea typeface="Verdana"/>
                <a:cs typeface="Verdana"/>
                <a:sym typeface="Verdana"/>
              </a:defRPr>
            </a:lvl9pPr>
          </a:lstStyle>
          <a:p>
            <a:fld id="{7997F81A-FC9C-504D-AACA-D34D7FAC8B9D}" type="datetime1">
              <a:rPr lang="fr-FR" smtClean="0"/>
              <a:t>08/07/2025</a:t>
            </a:fld>
            <a:endParaRPr lang="fr-FR" dirty="0"/>
          </a:p>
        </p:txBody>
      </p:sp>
      <p:sp>
        <p:nvSpPr>
          <p:cNvPr id="23" name="Google Shape;23;p1"/>
          <p:cNvSpPr/>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rgbClr val="000000"/>
              </a:solidFill>
              <a:latin typeface="Verdana"/>
              <a:ea typeface="Verdana"/>
              <a:cs typeface="Verdana"/>
              <a:sym typeface="Verdana"/>
            </a:endParaRPr>
          </a:p>
        </p:txBody>
      </p:sp>
      <p:sp>
        <p:nvSpPr>
          <p:cNvPr id="24" name="Google Shape;24;p1"/>
          <p:cNvSpPr txBox="1">
            <a:spLocks noGrp="1"/>
          </p:cNvSpPr>
          <p:nvPr>
            <p:ph type="sldNum" idx="12"/>
          </p:nvPr>
        </p:nvSpPr>
        <p:spPr>
          <a:xfrm>
            <a:off x="8737600" y="6201603"/>
            <a:ext cx="2825749" cy="350837"/>
          </a:xfrm>
          <a:prstGeom prst="rect">
            <a:avLst/>
          </a:prstGeom>
          <a:noFill/>
          <a:ln>
            <a:noFill/>
          </a:ln>
        </p:spPr>
        <p:txBody>
          <a:bodyPr spcFirstLastPara="1" wrap="square" lIns="90000" tIns="46800" rIns="90000" bIns="46800" anchor="ctr" anchorCtr="0">
            <a:noAutofit/>
          </a:bodyPr>
          <a:lstStyle>
            <a:lvl1pPr marL="0" marR="0" lvl="0"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CMU Serif Roman" panose="02000603000000000000" pitchFamily="2" charset="0"/>
                <a:ea typeface="CMU Serif Roman" panose="02000603000000000000" pitchFamily="2" charset="0"/>
                <a:cs typeface="CMU Serif Roman" panose="02000603000000000000" pitchFamily="2" charset="0"/>
                <a:sym typeface="Times New Roman"/>
              </a:defRPr>
            </a:lvl1pPr>
            <a:lvl2pPr marL="0" marR="0" lvl="1"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2pPr>
            <a:lvl3pPr marL="0" marR="0" lvl="2"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3pPr>
            <a:lvl4pPr marL="0" marR="0" lvl="3"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4pPr>
            <a:lvl5pPr marL="0" marR="0" lvl="4"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5pPr>
            <a:lvl6pPr marL="0" marR="0" lvl="5"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6pPr>
            <a:lvl7pPr marL="0" marR="0" lvl="6"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7pPr>
            <a:lvl8pPr marL="0" marR="0" lvl="7"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8pPr>
            <a:lvl9pPr marL="0" marR="0" lvl="8" indent="0" algn="l" rtl="0">
              <a:lnSpc>
                <a:spcPct val="100000"/>
              </a:lnSpc>
              <a:spcBef>
                <a:spcPts val="0"/>
              </a:spcBef>
              <a:spcAft>
                <a:spcPts val="0"/>
              </a:spcAft>
              <a:buClr>
                <a:srgbClr val="000000"/>
              </a:buClr>
              <a:buSzPts val="2400"/>
              <a:buFont typeface="Times New Roman"/>
              <a:buNone/>
              <a:defRPr sz="2400" b="0" i="0" u="none">
                <a:solidFill>
                  <a:srgbClr val="000000"/>
                </a:solidFill>
                <a:latin typeface="Times New Roman"/>
                <a:ea typeface="Times New Roman"/>
                <a:cs typeface="Times New Roman"/>
                <a:sym typeface="Times New Roman"/>
              </a:defRPr>
            </a:lvl9pPr>
          </a:lstStyle>
          <a:p>
            <a:fld id="{00000000-1234-1234-1234-123412341234}" type="slidenum">
              <a:rPr lang="en-US" smtClean="0"/>
              <a:pPr/>
              <a:t>‹N°›</a:t>
            </a:fld>
            <a:endParaRPr lang="en-US" sz="1400" dirty="0">
              <a:sym typeface="Arial"/>
            </a:endParaRPr>
          </a:p>
        </p:txBody>
      </p:sp>
      <p:sp>
        <p:nvSpPr>
          <p:cNvPr id="2" name="Rectangle">
            <a:extLst>
              <a:ext uri="{FF2B5EF4-FFF2-40B4-BE49-F238E27FC236}">
                <a16:creationId xmlns:a16="http://schemas.microsoft.com/office/drawing/2014/main" id="{0E8A2265-DF2A-3AD1-7605-2EE5F727A1CA}"/>
              </a:ext>
            </a:extLst>
          </p:cNvPr>
          <p:cNvSpPr/>
          <p:nvPr userDrawn="1"/>
        </p:nvSpPr>
        <p:spPr>
          <a:xfrm>
            <a:off x="-10391" y="-10391"/>
            <a:ext cx="12319622" cy="216000"/>
          </a:xfrm>
          <a:prstGeom prst="rect">
            <a:avLst/>
          </a:prstGeom>
          <a:solidFill>
            <a:srgbClr val="0A0A2D"/>
          </a:solidFill>
          <a:ln w="12700">
            <a:miter lim="400000"/>
          </a:ln>
        </p:spPr>
        <p:txBody>
          <a:bodyPr lIns="50800" tIns="50800" rIns="50800" bIns="50800" anchor="ctr"/>
          <a:lstStyle/>
          <a:p>
            <a:pPr>
              <a:defRPr>
                <a:solidFill>
                  <a:srgbClr val="FFFFFF"/>
                </a:solidFill>
              </a:defRPr>
            </a:pPr>
            <a:endParaRPr/>
          </a:p>
        </p:txBody>
      </p:sp>
      <p:sp>
        <p:nvSpPr>
          <p:cNvPr id="4" name="Rectangle">
            <a:extLst>
              <a:ext uri="{FF2B5EF4-FFF2-40B4-BE49-F238E27FC236}">
                <a16:creationId xmlns:a16="http://schemas.microsoft.com/office/drawing/2014/main" id="{6A68F1FB-2F2B-F068-892F-3E7153AB3D81}"/>
              </a:ext>
            </a:extLst>
          </p:cNvPr>
          <p:cNvSpPr/>
          <p:nvPr userDrawn="1"/>
        </p:nvSpPr>
        <p:spPr>
          <a:xfrm>
            <a:off x="-10391" y="6663841"/>
            <a:ext cx="12319622" cy="216000"/>
          </a:xfrm>
          <a:prstGeom prst="rect">
            <a:avLst/>
          </a:prstGeom>
          <a:solidFill>
            <a:srgbClr val="0A0A2D"/>
          </a:solidFill>
          <a:ln w="12700">
            <a:miter lim="400000"/>
          </a:ln>
        </p:spPr>
        <p:txBody>
          <a:bodyPr lIns="50800" tIns="50800" rIns="50800" bIns="50800" anchor="ctr"/>
          <a:lstStyle/>
          <a:p>
            <a:pPr>
              <a:defRPr>
                <a:solidFill>
                  <a:srgbClr val="FFFFFF"/>
                </a:solidFill>
              </a:defRPr>
            </a:pPr>
            <a:endParaRPr/>
          </a:p>
        </p:txBody>
      </p:sp>
      <p:cxnSp>
        <p:nvCxnSpPr>
          <p:cNvPr id="8" name="Connecteur droit 7">
            <a:extLst>
              <a:ext uri="{FF2B5EF4-FFF2-40B4-BE49-F238E27FC236}">
                <a16:creationId xmlns:a16="http://schemas.microsoft.com/office/drawing/2014/main" id="{B8FF5FAE-051C-E0DF-0D50-A0C27490748E}"/>
              </a:ext>
            </a:extLst>
          </p:cNvPr>
          <p:cNvCxnSpPr>
            <a:cxnSpLocks/>
          </p:cNvCxnSpPr>
          <p:nvPr userDrawn="1"/>
        </p:nvCxnSpPr>
        <p:spPr>
          <a:xfrm>
            <a:off x="609600" y="1034235"/>
            <a:ext cx="10953749" cy="0"/>
          </a:xfrm>
          <a:prstGeom prst="line">
            <a:avLst/>
          </a:prstGeom>
          <a:ln w="76200">
            <a:solidFill>
              <a:srgbClr val="476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659708"/>
      </p:ext>
    </p:extLst>
  </p:cSld>
  <p:clrMap bg1="lt1" tx1="dk1" bg2="dk2" tx2="lt2" accent1="accent1" accent2="accent2" accent3="accent3" accent4="accent4" accent5="accent5" accent6="accent6" hlink="hlink" folHlink="folHlink"/>
  <p:sldLayoutIdLst>
    <p:sldLayoutId id="214748371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MU Serif Roman" panose="02000603000000000000" pitchFamily="2" charset="0"/>
          <a:ea typeface="CMU Serif Roman" panose="02000603000000000000" pitchFamily="2" charset="0"/>
          <a:cs typeface="CMU Serif Roman" panose="02000603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MU Serif Roman" panose="02000603000000000000" pitchFamily="2" charset="0"/>
          <a:ea typeface="CMU Serif Roman" panose="02000603000000000000" pitchFamily="2" charset="0"/>
          <a:cs typeface="CMU Serif Roman" panose="02000603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28/05/2024</a:t>
            </a:r>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Conseil Scientifique | GrAMI</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13075-E8DC-4890-831F-EBAECF813671}" type="slidenum">
              <a:rPr lang="fr-FR" smtClean="0"/>
              <a:t>‹N°›</a:t>
            </a:fld>
            <a:endParaRPr lang="fr-FR"/>
          </a:p>
        </p:txBody>
      </p:sp>
    </p:spTree>
    <p:extLst>
      <p:ext uri="{BB962C8B-B14F-4D97-AF65-F5344CB8AC3E}">
        <p14:creationId xmlns:p14="http://schemas.microsoft.com/office/powerpoint/2010/main" val="4095003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PlaceHolder 1"/>
          <p:cNvSpPr>
            <a:spLocks noGrp="1"/>
          </p:cNvSpPr>
          <p:nvPr>
            <p:ph type="title"/>
          </p:nvPr>
        </p:nvSpPr>
        <p:spPr>
          <a:xfrm>
            <a:off x="609562" y="273423"/>
            <a:ext cx="10970813" cy="1143760"/>
          </a:xfrm>
          <a:prstGeom prst="rect">
            <a:avLst/>
          </a:prstGeom>
          <a:noFill/>
          <a:ln w="0">
            <a:noFill/>
          </a:ln>
        </p:spPr>
        <p:txBody>
          <a:bodyPr lIns="0" tIns="0" rIns="0" bIns="0" anchor="ctr">
            <a:noAutofit/>
          </a:bodyPr>
          <a:lstStyle/>
          <a:p>
            <a:pPr indent="0">
              <a:buNone/>
            </a:pPr>
            <a:r>
              <a:rPr lang="fr-FR" sz="2177" b="0" strike="noStrike" spc="-1">
                <a:solidFill>
                  <a:srgbClr val="000000"/>
                </a:solidFill>
                <a:latin typeface="Arial"/>
              </a:rPr>
              <a:t>Cliquez pour éditer le format du texte-titre</a:t>
            </a:r>
          </a:p>
        </p:txBody>
      </p:sp>
      <p:sp>
        <p:nvSpPr>
          <p:cNvPr id="53" name="PlaceHolder 2"/>
          <p:cNvSpPr>
            <a:spLocks noGrp="1"/>
          </p:cNvSpPr>
          <p:nvPr>
            <p:ph type="body"/>
          </p:nvPr>
        </p:nvSpPr>
        <p:spPr>
          <a:xfrm>
            <a:off x="609562" y="1604399"/>
            <a:ext cx="10971684" cy="3976819"/>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2177" b="0" strike="noStrike" spc="-1">
                <a:solidFill>
                  <a:srgbClr val="000000"/>
                </a:solidFill>
                <a:latin typeface="Arial"/>
              </a:rPr>
              <a:t>Cliquez pour éditer le format du plan de texte</a:t>
            </a:r>
          </a:p>
          <a:p>
            <a:pPr marL="1044922" lvl="1" indent="-391846">
              <a:spcBef>
                <a:spcPts val="1371"/>
              </a:spcBef>
              <a:buClr>
                <a:srgbClr val="000000"/>
              </a:buClr>
              <a:buSzPct val="75000"/>
              <a:buFont typeface="Symbol" charset="2"/>
              <a:buChar char=""/>
            </a:pPr>
            <a:r>
              <a:rPr lang="fr-FR" sz="2177" b="0" strike="noStrike" spc="-1">
                <a:solidFill>
                  <a:srgbClr val="000000"/>
                </a:solidFill>
                <a:latin typeface="Arial"/>
              </a:rPr>
              <a:t>Second niveau de plan</a:t>
            </a:r>
          </a:p>
          <a:p>
            <a:pPr marL="1567382" lvl="2" indent="-348307">
              <a:spcBef>
                <a:spcPts val="1028"/>
              </a:spcBef>
              <a:buClr>
                <a:srgbClr val="000000"/>
              </a:buClr>
              <a:buSzPct val="45000"/>
              <a:buFont typeface="Wingdings" charset="2"/>
              <a:buChar char=""/>
            </a:pPr>
            <a:r>
              <a:rPr lang="fr-FR" sz="2177" b="0" strike="noStrike" spc="-1">
                <a:solidFill>
                  <a:srgbClr val="000000"/>
                </a:solidFill>
                <a:latin typeface="Arial"/>
              </a:rPr>
              <a:t>Troisième niveau de plan</a:t>
            </a:r>
          </a:p>
          <a:p>
            <a:pPr marL="2089843" lvl="3" indent="-261230">
              <a:spcBef>
                <a:spcPts val="686"/>
              </a:spcBef>
              <a:buClr>
                <a:srgbClr val="000000"/>
              </a:buClr>
              <a:buSzPct val="75000"/>
              <a:buFont typeface="Symbol" charset="2"/>
              <a:buChar char=""/>
            </a:pPr>
            <a:r>
              <a:rPr lang="fr-FR" sz="2177" b="0" strike="noStrike" spc="-1">
                <a:solidFill>
                  <a:srgbClr val="000000"/>
                </a:solidFill>
                <a:latin typeface="Arial"/>
              </a:rPr>
              <a:t>Quatrième niveau de plan</a:t>
            </a:r>
          </a:p>
          <a:p>
            <a:pPr marL="2612304" lvl="4" indent="-261230">
              <a:spcBef>
                <a:spcPts val="342"/>
              </a:spcBef>
              <a:buClr>
                <a:srgbClr val="000000"/>
              </a:buClr>
              <a:buSzPct val="45000"/>
              <a:buFont typeface="Wingdings" charset="2"/>
              <a:buChar char=""/>
            </a:pPr>
            <a:r>
              <a:rPr lang="fr-FR" sz="2177" b="0" strike="noStrike" spc="-1">
                <a:solidFill>
                  <a:srgbClr val="000000"/>
                </a:solidFill>
                <a:latin typeface="Arial"/>
              </a:rPr>
              <a:t>Cinquième niveau de plan</a:t>
            </a:r>
          </a:p>
          <a:p>
            <a:pPr marL="3134765" lvl="5" indent="-261230">
              <a:spcBef>
                <a:spcPts val="342"/>
              </a:spcBef>
              <a:buClr>
                <a:srgbClr val="000000"/>
              </a:buClr>
              <a:buSzPct val="45000"/>
              <a:buFont typeface="Wingdings" charset="2"/>
              <a:buChar char=""/>
            </a:pPr>
            <a:r>
              <a:rPr lang="fr-FR" sz="2177" b="0" strike="noStrike" spc="-1">
                <a:solidFill>
                  <a:srgbClr val="000000"/>
                </a:solidFill>
                <a:latin typeface="Arial"/>
              </a:rPr>
              <a:t>Sixième niveau de plan</a:t>
            </a:r>
          </a:p>
          <a:p>
            <a:pPr marL="3657226" lvl="6" indent="-261230">
              <a:spcBef>
                <a:spcPts val="342"/>
              </a:spcBef>
              <a:buClr>
                <a:srgbClr val="000000"/>
              </a:buClr>
              <a:buSzPct val="45000"/>
              <a:buFont typeface="Wingdings" charset="2"/>
              <a:buChar char=""/>
            </a:pPr>
            <a:r>
              <a:rPr lang="fr-FR" sz="2177" b="0" strike="noStrike" spc="-1">
                <a:solidFill>
                  <a:srgbClr val="000000"/>
                </a:solidFill>
                <a:latin typeface="Arial"/>
              </a:rPr>
              <a:t>Septième niveau de plan</a:t>
            </a:r>
          </a:p>
        </p:txBody>
      </p:sp>
      <p:sp>
        <p:nvSpPr>
          <p:cNvPr id="54" name="PlaceHolder 3"/>
          <p:cNvSpPr>
            <a:spLocks noGrp="1"/>
          </p:cNvSpPr>
          <p:nvPr>
            <p:ph type="ftr" idx="19"/>
          </p:nvPr>
        </p:nvSpPr>
        <p:spPr>
          <a:xfrm>
            <a:off x="4169406" y="6246923"/>
            <a:ext cx="3863318" cy="471523"/>
          </a:xfrm>
          <a:prstGeom prst="rect">
            <a:avLst/>
          </a:prstGeom>
          <a:noFill/>
          <a:ln w="0">
            <a:noFill/>
          </a:ln>
        </p:spPr>
        <p:txBody>
          <a:bodyPr lIns="0" tIns="0" rIns="0" bIns="0" anchor="t">
            <a:noAutofit/>
          </a:bodyPr>
          <a:lstStyle>
            <a:lvl1pPr indent="0" algn="ctr">
              <a:lnSpc>
                <a:spcPct val="100000"/>
              </a:lnSpc>
              <a:buNone/>
              <a:defRPr lang="fr-FR" sz="1693" b="0" strike="noStrike" spc="-1">
                <a:solidFill>
                  <a:srgbClr val="000000"/>
                </a:solidFill>
                <a:latin typeface="Times New Roman"/>
              </a:defRPr>
            </a:lvl1pPr>
          </a:lstStyle>
          <a:p>
            <a:r>
              <a:rPr lang="en-US"/>
              <a:t>&lt;pied de page&gt;</a:t>
            </a:r>
          </a:p>
        </p:txBody>
      </p:sp>
      <p:sp>
        <p:nvSpPr>
          <p:cNvPr id="55" name="PlaceHolder 4"/>
          <p:cNvSpPr>
            <a:spLocks noGrp="1"/>
          </p:cNvSpPr>
          <p:nvPr>
            <p:ph type="sldNum" idx="20"/>
          </p:nvPr>
        </p:nvSpPr>
        <p:spPr>
          <a:xfrm>
            <a:off x="8741122" y="6246923"/>
            <a:ext cx="2839254" cy="471523"/>
          </a:xfrm>
          <a:prstGeom prst="rect">
            <a:avLst/>
          </a:prstGeom>
          <a:noFill/>
          <a:ln w="0">
            <a:noFill/>
          </a:ln>
        </p:spPr>
        <p:txBody>
          <a:bodyPr lIns="0" tIns="0" rIns="0" bIns="0" anchor="t">
            <a:noAutofit/>
          </a:bodyPr>
          <a:lstStyle>
            <a:lvl1pPr indent="0" algn="r">
              <a:lnSpc>
                <a:spcPct val="100000"/>
              </a:lnSpc>
              <a:buNone/>
              <a:defRPr lang="fr-FR" sz="1693" b="0" strike="noStrike" spc="-1">
                <a:solidFill>
                  <a:srgbClr val="000000"/>
                </a:solidFill>
                <a:latin typeface="Times New Roman"/>
              </a:defRPr>
            </a:lvl1pPr>
          </a:lstStyle>
          <a:p>
            <a:fld id="{F50D0532-7ABF-4676-A60A-CC9F36AD4AE0}" type="slidenum">
              <a:rPr lang="en-US" smtClean="0"/>
              <a:pPr/>
              <a:t>‹N°›</a:t>
            </a:fld>
            <a:endParaRPr lang="en-US"/>
          </a:p>
        </p:txBody>
      </p:sp>
      <p:sp>
        <p:nvSpPr>
          <p:cNvPr id="56" name="PlaceHolder 5"/>
          <p:cNvSpPr>
            <a:spLocks noGrp="1"/>
          </p:cNvSpPr>
          <p:nvPr>
            <p:ph type="dt" idx="21"/>
          </p:nvPr>
        </p:nvSpPr>
        <p:spPr>
          <a:xfrm>
            <a:off x="609562" y="6246923"/>
            <a:ext cx="2839254" cy="471523"/>
          </a:xfrm>
          <a:prstGeom prst="rect">
            <a:avLst/>
          </a:prstGeom>
          <a:noFill/>
          <a:ln w="0">
            <a:noFill/>
          </a:ln>
        </p:spPr>
        <p:txBody>
          <a:bodyPr lIns="0" tIns="0" rIns="0" bIns="0" anchor="t">
            <a:noAutofit/>
          </a:bodyPr>
          <a:lstStyle>
            <a:lvl1pPr indent="0">
              <a:buNone/>
              <a:defRPr lang="fr-FR" sz="1693" b="0" strike="noStrike" spc="-1">
                <a:solidFill>
                  <a:srgbClr val="000000"/>
                </a:solidFill>
                <a:latin typeface="Times New Roman"/>
              </a:defRPr>
            </a:lvl1pPr>
          </a:lstStyle>
          <a:p>
            <a:r>
              <a:rPr lang="en-US"/>
              <a:t>&lt;date/heure&gt;</a:t>
            </a:r>
          </a:p>
        </p:txBody>
      </p:sp>
    </p:spTree>
    <p:extLst>
      <p:ext uri="{BB962C8B-B14F-4D97-AF65-F5344CB8AC3E}">
        <p14:creationId xmlns:p14="http://schemas.microsoft.com/office/powerpoint/2010/main" val="1008004779"/>
      </p:ext>
    </p:extLst>
  </p:cSld>
  <p:clrMap bg1="lt1" tx1="dk1" bg2="lt2" tx2="dk2" accent1="accent1" accent2="accent2" accent3="accent3" accent4="accent4" accent5="accent5" accent6="accent6" hlink="hlink" folHlink="folHlink"/>
  <p:sldLayoutIdLst>
    <p:sldLayoutId id="2147483729" r:id="rId1"/>
  </p:sldLayoutIdLst>
  <p:txStyles>
    <p:titleStyle>
      <a:lvl1pPr indent="0" algn="l" defTabSz="1105875" rtl="0" eaLnBrk="1" latinLnBrk="0" hangingPunct="1">
        <a:lnSpc>
          <a:spcPct val="90000"/>
        </a:lnSpc>
        <a:spcBef>
          <a:spcPct val="0"/>
        </a:spcBef>
        <a:buNone/>
        <a:defRPr sz="5321" kern="1200">
          <a:solidFill>
            <a:schemeClr val="tx1"/>
          </a:solidFill>
          <a:latin typeface="+mj-lt"/>
          <a:ea typeface="+mj-ea"/>
          <a:cs typeface="+mj-cs"/>
        </a:defRPr>
      </a:lvl1pPr>
    </p:titleStyle>
    <p:bodyStyle>
      <a:lvl1pPr marL="522461" indent="-391846" algn="l" defTabSz="1105875" rtl="0" eaLnBrk="1" latinLnBrk="0" hangingPunct="1">
        <a:lnSpc>
          <a:spcPct val="90000"/>
        </a:lnSpc>
        <a:spcBef>
          <a:spcPts val="1714"/>
        </a:spcBef>
        <a:buClr>
          <a:srgbClr val="000000"/>
        </a:buClr>
        <a:buSzPct val="45000"/>
        <a:buFont typeface="Wingdings" charset="2"/>
        <a:buChar char=""/>
        <a:defRPr sz="3386" kern="1200">
          <a:solidFill>
            <a:schemeClr val="tx1"/>
          </a:solidFill>
          <a:latin typeface="+mn-lt"/>
          <a:ea typeface="+mn-ea"/>
          <a:cs typeface="+mn-cs"/>
        </a:defRPr>
      </a:lvl1pPr>
      <a:lvl2pPr marL="829407" indent="-276469" algn="l" defTabSz="1105875" rtl="0" eaLnBrk="1" latinLnBrk="0" hangingPunct="1">
        <a:lnSpc>
          <a:spcPct val="90000"/>
        </a:lnSpc>
        <a:spcBef>
          <a:spcPts val="605"/>
        </a:spcBef>
        <a:buFont typeface="Arial" panose="020B0604020202020204" pitchFamily="34" charset="0"/>
        <a:buChar char="•"/>
        <a:defRPr sz="2903" kern="1200">
          <a:solidFill>
            <a:schemeClr val="tx1"/>
          </a:solidFill>
          <a:latin typeface="+mn-lt"/>
          <a:ea typeface="+mn-ea"/>
          <a:cs typeface="+mn-cs"/>
        </a:defRPr>
      </a:lvl2pPr>
      <a:lvl3pPr marL="1382344" indent="-276469" algn="l" defTabSz="1105875" rtl="0" eaLnBrk="1" latinLnBrk="0" hangingPunct="1">
        <a:lnSpc>
          <a:spcPct val="90000"/>
        </a:lnSpc>
        <a:spcBef>
          <a:spcPts val="605"/>
        </a:spcBef>
        <a:buFont typeface="Arial" panose="020B0604020202020204" pitchFamily="34" charset="0"/>
        <a:buChar char="•"/>
        <a:defRPr sz="2419" kern="1200">
          <a:solidFill>
            <a:schemeClr val="tx1"/>
          </a:solidFill>
          <a:latin typeface="+mn-lt"/>
          <a:ea typeface="+mn-ea"/>
          <a:cs typeface="+mn-cs"/>
        </a:defRPr>
      </a:lvl3pPr>
      <a:lvl4pPr marL="1935282"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4pPr>
      <a:lvl5pPr marL="248822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5pPr>
      <a:lvl6pPr marL="3041157"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6pPr>
      <a:lvl7pPr marL="3594095"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7pPr>
      <a:lvl8pPr marL="4147033"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8pPr>
      <a:lvl9pPr marL="4699970" indent="-276469" algn="l" defTabSz="1105875" rtl="0" eaLnBrk="1" latinLnBrk="0" hangingPunct="1">
        <a:lnSpc>
          <a:spcPct val="90000"/>
        </a:lnSpc>
        <a:spcBef>
          <a:spcPts val="605"/>
        </a:spcBef>
        <a:buFont typeface="Arial" panose="020B0604020202020204" pitchFamily="34" charset="0"/>
        <a:buChar char="•"/>
        <a:defRPr sz="2177" kern="1200">
          <a:solidFill>
            <a:schemeClr val="tx1"/>
          </a:solidFill>
          <a:latin typeface="+mn-lt"/>
          <a:ea typeface="+mn-ea"/>
          <a:cs typeface="+mn-cs"/>
        </a:defRPr>
      </a:lvl9pPr>
    </p:bodyStyle>
    <p:otherStyle>
      <a:defPPr>
        <a:defRPr lang="en-US"/>
      </a:defPPr>
      <a:lvl1pPr marL="0" algn="l" defTabSz="1105875" rtl="0" eaLnBrk="1" latinLnBrk="0" hangingPunct="1">
        <a:defRPr sz="2177" kern="1200">
          <a:solidFill>
            <a:schemeClr val="tx1"/>
          </a:solidFill>
          <a:latin typeface="+mn-lt"/>
          <a:ea typeface="+mn-ea"/>
          <a:cs typeface="+mn-cs"/>
        </a:defRPr>
      </a:lvl1pPr>
      <a:lvl2pPr marL="552938" algn="l" defTabSz="1105875" rtl="0" eaLnBrk="1" latinLnBrk="0" hangingPunct="1">
        <a:defRPr sz="2177" kern="1200">
          <a:solidFill>
            <a:schemeClr val="tx1"/>
          </a:solidFill>
          <a:latin typeface="+mn-lt"/>
          <a:ea typeface="+mn-ea"/>
          <a:cs typeface="+mn-cs"/>
        </a:defRPr>
      </a:lvl2pPr>
      <a:lvl3pPr marL="1105875" algn="l" defTabSz="1105875" rtl="0" eaLnBrk="1" latinLnBrk="0" hangingPunct="1">
        <a:defRPr sz="2177" kern="1200">
          <a:solidFill>
            <a:schemeClr val="tx1"/>
          </a:solidFill>
          <a:latin typeface="+mn-lt"/>
          <a:ea typeface="+mn-ea"/>
          <a:cs typeface="+mn-cs"/>
        </a:defRPr>
      </a:lvl3pPr>
      <a:lvl4pPr marL="1658813" algn="l" defTabSz="1105875" rtl="0" eaLnBrk="1" latinLnBrk="0" hangingPunct="1">
        <a:defRPr sz="2177" kern="1200">
          <a:solidFill>
            <a:schemeClr val="tx1"/>
          </a:solidFill>
          <a:latin typeface="+mn-lt"/>
          <a:ea typeface="+mn-ea"/>
          <a:cs typeface="+mn-cs"/>
        </a:defRPr>
      </a:lvl4pPr>
      <a:lvl5pPr marL="2211751" algn="l" defTabSz="1105875" rtl="0" eaLnBrk="1" latinLnBrk="0" hangingPunct="1">
        <a:defRPr sz="2177" kern="1200">
          <a:solidFill>
            <a:schemeClr val="tx1"/>
          </a:solidFill>
          <a:latin typeface="+mn-lt"/>
          <a:ea typeface="+mn-ea"/>
          <a:cs typeface="+mn-cs"/>
        </a:defRPr>
      </a:lvl5pPr>
      <a:lvl6pPr marL="2764688" algn="l" defTabSz="1105875" rtl="0" eaLnBrk="1" latinLnBrk="0" hangingPunct="1">
        <a:defRPr sz="2177" kern="1200">
          <a:solidFill>
            <a:schemeClr val="tx1"/>
          </a:solidFill>
          <a:latin typeface="+mn-lt"/>
          <a:ea typeface="+mn-ea"/>
          <a:cs typeface="+mn-cs"/>
        </a:defRPr>
      </a:lvl6pPr>
      <a:lvl7pPr marL="3317626" algn="l" defTabSz="1105875" rtl="0" eaLnBrk="1" latinLnBrk="0" hangingPunct="1">
        <a:defRPr sz="2177" kern="1200">
          <a:solidFill>
            <a:schemeClr val="tx1"/>
          </a:solidFill>
          <a:latin typeface="+mn-lt"/>
          <a:ea typeface="+mn-ea"/>
          <a:cs typeface="+mn-cs"/>
        </a:defRPr>
      </a:lvl7pPr>
      <a:lvl8pPr marL="3870564" algn="l" defTabSz="1105875" rtl="0" eaLnBrk="1" latinLnBrk="0" hangingPunct="1">
        <a:defRPr sz="2177" kern="1200">
          <a:solidFill>
            <a:schemeClr val="tx1"/>
          </a:solidFill>
          <a:latin typeface="+mn-lt"/>
          <a:ea typeface="+mn-ea"/>
          <a:cs typeface="+mn-cs"/>
        </a:defRPr>
      </a:lvl8pPr>
      <a:lvl9pPr marL="4423501" algn="l" defTabSz="1105875" rtl="0" eaLnBrk="1" latinLnBrk="0" hangingPunct="1">
        <a:defRPr sz="21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jpg"/><Relationship Id="rId1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9.png"/><Relationship Id="rId7"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jp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hyperlink" Target="https://www-ncbi-nlm-nih-gov.ezproxy.universite-paris-saclay.fr/pmc/articles/PMC878310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35.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doi.org/10.1016/j.ejmp.2020.09.020"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hyperlink" Target="https://doi.org/10.3389/fonc.2019.0156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9.emf"/><Relationship Id="rId7" Type="http://schemas.openxmlformats.org/officeDocument/2006/relationships/image" Target="../media/image83.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8.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88.png"/><Relationship Id="rId5" Type="http://schemas.openxmlformats.org/officeDocument/2006/relationships/image" Target="../media/image8.png"/><Relationship Id="rId10" Type="http://schemas.openxmlformats.org/officeDocument/2006/relationships/image" Target="../media/image87.png"/><Relationship Id="rId4" Type="http://schemas.openxmlformats.org/officeDocument/2006/relationships/image" Target="../media/image6.png"/><Relationship Id="rId9" Type="http://schemas.openxmlformats.org/officeDocument/2006/relationships/image" Target="../media/image86.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0.xml"/><Relationship Id="rId7" Type="http://schemas.openxmlformats.org/officeDocument/2006/relationships/image" Target="../media/image92.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1.jpg"/><Relationship Id="rId5" Type="http://schemas.openxmlformats.org/officeDocument/2006/relationships/image" Target="../media/image86.png"/><Relationship Id="rId4" Type="http://schemas.openxmlformats.org/officeDocument/2006/relationships/image" Target="../media/image13.png"/><Relationship Id="rId9" Type="http://schemas.openxmlformats.org/officeDocument/2006/relationships/image" Target="../media/image90.emf"/></Relationships>
</file>

<file path=ppt/slides/_rels/slide2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g"/><Relationship Id="rId7"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4.emf"/><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emf"/><Relationship Id="rId4" Type="http://schemas.openxmlformats.org/officeDocument/2006/relationships/image" Target="../media/image19.jpg"/><Relationship Id="rId9" Type="http://schemas.openxmlformats.org/officeDocument/2006/relationships/image" Target="../media/image97.jpe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2.jpg"/><Relationship Id="rId5" Type="http://schemas.openxmlformats.org/officeDocument/2006/relationships/image" Target="../media/image101.jpe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6.jpg"/><Relationship Id="rId7" Type="http://schemas.openxmlformats.org/officeDocument/2006/relationships/image" Target="../media/image10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6.jpg"/><Relationship Id="rId11" Type="http://schemas.openxmlformats.org/officeDocument/2006/relationships/image" Target="../media/image111.png"/><Relationship Id="rId5" Type="http://schemas.openxmlformats.org/officeDocument/2006/relationships/image" Target="../media/image105.emf"/><Relationship Id="rId10" Type="http://schemas.openxmlformats.org/officeDocument/2006/relationships/image" Target="../media/image110.png"/><Relationship Id="rId4" Type="http://schemas.openxmlformats.org/officeDocument/2006/relationships/image" Target="../media/image19.jpg"/><Relationship Id="rId9" Type="http://schemas.openxmlformats.org/officeDocument/2006/relationships/image" Target="../media/image109.emf"/></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9.jpg"/><Relationship Id="rId9" Type="http://schemas.openxmlformats.org/officeDocument/2006/relationships/image" Target="../media/image18.jp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png"/><Relationship Id="rId7" Type="http://schemas.openxmlformats.org/officeDocument/2006/relationships/image" Target="../media/image11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2.jpg"/><Relationship Id="rId5" Type="http://schemas.openxmlformats.org/officeDocument/2006/relationships/image" Target="../media/image93.png"/><Relationship Id="rId10" Type="http://schemas.openxmlformats.org/officeDocument/2006/relationships/image" Target="../media/image116.emf"/><Relationship Id="rId4" Type="http://schemas.openxmlformats.org/officeDocument/2006/relationships/image" Target="../media/image101.jpeg"/><Relationship Id="rId9" Type="http://schemas.openxmlformats.org/officeDocument/2006/relationships/image" Target="../media/image115.jpe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21.jpg"/><Relationship Id="rId3" Type="http://schemas.openxmlformats.org/officeDocument/2006/relationships/hyperlink" Target="https://hal.science/hal-04775893v1" TargetMode="External"/><Relationship Id="rId7" Type="http://schemas.openxmlformats.org/officeDocument/2006/relationships/image" Target="../media/image1.png"/><Relationship Id="rId12" Type="http://schemas.openxmlformats.org/officeDocument/2006/relationships/image" Target="../media/image120.png"/><Relationship Id="rId2" Type="http://schemas.openxmlformats.org/officeDocument/2006/relationships/notesSlide" Target="../notesSlides/notesSlide24.xml"/><Relationship Id="rId16" Type="http://schemas.openxmlformats.org/officeDocument/2006/relationships/image" Target="../media/image124.png"/><Relationship Id="rId1" Type="http://schemas.openxmlformats.org/officeDocument/2006/relationships/slideLayout" Target="../slideLayouts/slideLayout1.xml"/><Relationship Id="rId6" Type="http://schemas.openxmlformats.org/officeDocument/2006/relationships/hyperlink" Target="https://github.com/VictorLevrague/py_nanox_package.git" TargetMode="External"/><Relationship Id="rId11" Type="http://schemas.openxmlformats.org/officeDocument/2006/relationships/image" Target="../media/image119.jpeg"/><Relationship Id="rId5" Type="http://schemas.openxmlformats.org/officeDocument/2006/relationships/hyperlink" Target="https://github.com/lpc-umr6533/cpop.git" TargetMode="External"/><Relationship Id="rId15" Type="http://schemas.openxmlformats.org/officeDocument/2006/relationships/image" Target="../media/image123.png"/><Relationship Id="rId10" Type="http://schemas.openxmlformats.org/officeDocument/2006/relationships/image" Target="../media/image118.jpeg"/><Relationship Id="rId4" Type="http://schemas.openxmlformats.org/officeDocument/2006/relationships/hyperlink" Target="https://hal.science/hal-04775900v1" TargetMode="External"/><Relationship Id="rId9" Type="http://schemas.openxmlformats.org/officeDocument/2006/relationships/image" Target="../media/image117.png"/><Relationship Id="rId14"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hyperlink" Target="https://doi.org/10.1002/mp.16279" TargetMode="External"/><Relationship Id="rId3" Type="http://schemas.openxmlformats.org/officeDocument/2006/relationships/image" Target="../media/image118.jpeg"/><Relationship Id="rId7" Type="http://schemas.openxmlformats.org/officeDocument/2006/relationships/image" Target="../media/image125.jpeg"/><Relationship Id="rId12" Type="http://schemas.openxmlformats.org/officeDocument/2006/relationships/image" Target="../media/image130.png"/><Relationship Id="rId2" Type="http://schemas.openxmlformats.org/officeDocument/2006/relationships/notesSlide" Target="../notesSlides/notesSlide25.xml"/><Relationship Id="rId16" Type="http://schemas.openxmlformats.org/officeDocument/2006/relationships/hyperlink" Target="https://doi.org/10.1093/neuonc/noz169" TargetMode="Externa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29.png"/><Relationship Id="rId5" Type="http://schemas.openxmlformats.org/officeDocument/2006/relationships/image" Target="../media/image13.png"/><Relationship Id="rId15" Type="http://schemas.openxmlformats.org/officeDocument/2006/relationships/hyperlink" Target="https://doi.org/10.1002/mp.13969" TargetMode="External"/><Relationship Id="rId10" Type="http://schemas.openxmlformats.org/officeDocument/2006/relationships/image" Target="../media/image128.png"/><Relationship Id="rId4" Type="http://schemas.openxmlformats.org/officeDocument/2006/relationships/image" Target="../media/image119.jpeg"/><Relationship Id="rId9" Type="http://schemas.openxmlformats.org/officeDocument/2006/relationships/image" Target="../media/image127.png"/><Relationship Id="rId14" Type="http://schemas.openxmlformats.org/officeDocument/2006/relationships/hyperlink" Target="https://doi.org/10.3389/fonc.2021.714514"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1.png"/><Relationship Id="rId7" Type="http://schemas.openxmlformats.org/officeDocument/2006/relationships/image" Target="../media/image9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1.xml.rels><?xml version="1.0" encoding="UTF-8" standalone="yes"?>
<Relationships xmlns="http://schemas.openxmlformats.org/package/2006/relationships"><Relationship Id="rId8" Type="http://schemas.openxmlformats.org/officeDocument/2006/relationships/image" Target="../media/image105.emf"/><Relationship Id="rId13" Type="http://schemas.openxmlformats.org/officeDocument/2006/relationships/image" Target="../media/image136.png"/><Relationship Id="rId3" Type="http://schemas.openxmlformats.org/officeDocument/2006/relationships/image" Target="../media/image19.jpg"/><Relationship Id="rId7" Type="http://schemas.openxmlformats.org/officeDocument/2006/relationships/image" Target="../media/image5.png"/><Relationship Id="rId12"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08.jpg"/><Relationship Id="rId11" Type="http://schemas.openxmlformats.org/officeDocument/2006/relationships/image" Target="../media/image135.emf"/><Relationship Id="rId5" Type="http://schemas.openxmlformats.org/officeDocument/2006/relationships/image" Target="../media/image107.png"/><Relationship Id="rId15" Type="http://schemas.openxmlformats.org/officeDocument/2006/relationships/image" Target="../media/image9.png"/><Relationship Id="rId10" Type="http://schemas.openxmlformats.org/officeDocument/2006/relationships/image" Target="../media/image120.png"/><Relationship Id="rId4" Type="http://schemas.openxmlformats.org/officeDocument/2006/relationships/image" Target="../media/image106.jpg"/><Relationship Id="rId9" Type="http://schemas.openxmlformats.org/officeDocument/2006/relationships/image" Target="../media/image93.png"/><Relationship Id="rId1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21.jpg"/><Relationship Id="rId3" Type="http://schemas.openxmlformats.org/officeDocument/2006/relationships/image" Target="../media/image12.pn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6.jpg"/></Relationships>
</file>

<file path=ppt/slides/_rels/slide3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diagramLayout" Target="../diagrams/layout1.xml"/><Relationship Id="rId7" Type="http://schemas.openxmlformats.org/officeDocument/2006/relationships/image" Target="../media/image147.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21.jpg"/><Relationship Id="rId12" Type="http://schemas.openxmlformats.org/officeDocument/2006/relationships/image" Target="../media/image15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52.png"/><Relationship Id="rId4" Type="http://schemas.openxmlformats.org/officeDocument/2006/relationships/image" Target="../media/image12.png"/><Relationship Id="rId9" Type="http://schemas.openxmlformats.org/officeDocument/2006/relationships/image" Target="../media/image151.png"/></Relationships>
</file>

<file path=ppt/slides/_rels/slide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36.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64.png"/><Relationship Id="rId3" Type="http://schemas.openxmlformats.org/officeDocument/2006/relationships/image" Target="../media/image156.emf"/><Relationship Id="rId7" Type="http://schemas.openxmlformats.org/officeDocument/2006/relationships/image" Target="../media/image150.png"/><Relationship Id="rId12"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59.png"/><Relationship Id="rId11" Type="http://schemas.openxmlformats.org/officeDocument/2006/relationships/image" Target="../media/image163.emf"/><Relationship Id="rId5" Type="http://schemas.openxmlformats.org/officeDocument/2006/relationships/image" Target="../media/image158.jpeg"/><Relationship Id="rId10" Type="http://schemas.openxmlformats.org/officeDocument/2006/relationships/image" Target="../media/image162.png"/><Relationship Id="rId4" Type="http://schemas.openxmlformats.org/officeDocument/2006/relationships/image" Target="../media/image157.jpeg"/><Relationship Id="rId9" Type="http://schemas.openxmlformats.org/officeDocument/2006/relationships/image" Target="../media/image161.png"/><Relationship Id="rId14" Type="http://schemas.openxmlformats.org/officeDocument/2006/relationships/image" Target="../media/image165.png"/></Relationships>
</file>

<file path=ppt/slides/_rels/slide37.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72.png"/><Relationship Id="rId3" Type="http://schemas.openxmlformats.org/officeDocument/2006/relationships/image" Target="../media/image166.png"/><Relationship Id="rId7" Type="http://schemas.openxmlformats.org/officeDocument/2006/relationships/image" Target="../media/image169.jpg"/><Relationship Id="rId12" Type="http://schemas.openxmlformats.org/officeDocument/2006/relationships/image" Target="../media/image171.png"/><Relationship Id="rId2" Type="http://schemas.openxmlformats.org/officeDocument/2006/relationships/notesSlide" Target="../notesSlides/notesSlide32.xml"/><Relationship Id="rId16" Type="http://schemas.openxmlformats.org/officeDocument/2006/relationships/image" Target="../media/image175.png"/><Relationship Id="rId1" Type="http://schemas.openxmlformats.org/officeDocument/2006/relationships/slideLayout" Target="../slideLayouts/slideLayout1.xml"/><Relationship Id="rId6" Type="http://schemas.openxmlformats.org/officeDocument/2006/relationships/image" Target="../media/image121.jpg"/><Relationship Id="rId11" Type="http://schemas.openxmlformats.org/officeDocument/2006/relationships/hyperlink" Target="https://espadon.cnrs.fr/" TargetMode="External"/><Relationship Id="rId5" Type="http://schemas.openxmlformats.org/officeDocument/2006/relationships/image" Target="../media/image168.png"/><Relationship Id="rId15" Type="http://schemas.openxmlformats.org/officeDocument/2006/relationships/image" Target="../media/image174.png"/><Relationship Id="rId10" Type="http://schemas.openxmlformats.org/officeDocument/2006/relationships/hyperlink" Target="https://cran.r-project.org/package=espadon" TargetMode="External"/><Relationship Id="rId4" Type="http://schemas.openxmlformats.org/officeDocument/2006/relationships/image" Target="../media/image167.png"/><Relationship Id="rId9" Type="http://schemas.openxmlformats.org/officeDocument/2006/relationships/image" Target="../media/image170.png"/><Relationship Id="rId14" Type="http://schemas.openxmlformats.org/officeDocument/2006/relationships/image" Target="../media/image173.png"/></Relationships>
</file>

<file path=ppt/slides/_rels/slide3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4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jpg"/><Relationship Id="rId14" Type="http://schemas.openxmlformats.org/officeDocument/2006/relationships/image" Target="../media/image2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13" Type="http://schemas.openxmlformats.org/officeDocument/2006/relationships/image" Target="../media/image192.emf"/><Relationship Id="rId18" Type="http://schemas.openxmlformats.org/officeDocument/2006/relationships/image" Target="../media/image195.png"/><Relationship Id="rId26" Type="http://schemas.openxmlformats.org/officeDocument/2006/relationships/image" Target="../media/image203.png"/><Relationship Id="rId39" Type="http://schemas.openxmlformats.org/officeDocument/2006/relationships/image" Target="../media/image215.png"/><Relationship Id="rId21" Type="http://schemas.openxmlformats.org/officeDocument/2006/relationships/image" Target="../media/image198.png"/><Relationship Id="rId34" Type="http://schemas.openxmlformats.org/officeDocument/2006/relationships/image" Target="../media/image211.jpeg"/><Relationship Id="rId42" Type="http://schemas.openxmlformats.org/officeDocument/2006/relationships/image" Target="../media/image217.png"/><Relationship Id="rId7" Type="http://schemas.openxmlformats.org/officeDocument/2006/relationships/image" Target="../media/image186.png"/><Relationship Id="rId2" Type="http://schemas.openxmlformats.org/officeDocument/2006/relationships/notesSlide" Target="../notesSlides/notesSlide35.xml"/><Relationship Id="rId16" Type="http://schemas.openxmlformats.org/officeDocument/2006/relationships/image" Target="../media/image193.jpeg"/><Relationship Id="rId29" Type="http://schemas.openxmlformats.org/officeDocument/2006/relationships/image" Target="../media/image206.jpeg"/><Relationship Id="rId1" Type="http://schemas.openxmlformats.org/officeDocument/2006/relationships/slideLayout" Target="../slideLayouts/slideLayout50.xml"/><Relationship Id="rId6" Type="http://schemas.openxmlformats.org/officeDocument/2006/relationships/image" Target="../media/image185.emf"/><Relationship Id="rId11" Type="http://schemas.openxmlformats.org/officeDocument/2006/relationships/image" Target="../media/image190.png"/><Relationship Id="rId24" Type="http://schemas.openxmlformats.org/officeDocument/2006/relationships/image" Target="../media/image201.png"/><Relationship Id="rId32" Type="http://schemas.openxmlformats.org/officeDocument/2006/relationships/image" Target="../media/image209.jpeg"/><Relationship Id="rId37" Type="http://schemas.openxmlformats.org/officeDocument/2006/relationships/image" Target="../media/image214.png"/><Relationship Id="rId40" Type="http://schemas.microsoft.com/office/2007/relationships/hdphoto" Target="../media/hdphoto3.wdp"/><Relationship Id="rId45" Type="http://schemas.openxmlformats.org/officeDocument/2006/relationships/image" Target="../media/image171.png"/><Relationship Id="rId5" Type="http://schemas.openxmlformats.org/officeDocument/2006/relationships/image" Target="../media/image184.emf"/><Relationship Id="rId15" Type="http://schemas.openxmlformats.org/officeDocument/2006/relationships/hyperlink" Target="https://espadon.cnrs.fr/" TargetMode="External"/><Relationship Id="rId23" Type="http://schemas.openxmlformats.org/officeDocument/2006/relationships/image" Target="../media/image200.png"/><Relationship Id="rId28" Type="http://schemas.openxmlformats.org/officeDocument/2006/relationships/image" Target="../media/image205.png"/><Relationship Id="rId36" Type="http://schemas.openxmlformats.org/officeDocument/2006/relationships/image" Target="../media/image213.png"/><Relationship Id="rId10" Type="http://schemas.openxmlformats.org/officeDocument/2006/relationships/image" Target="../media/image189.emf"/><Relationship Id="rId19" Type="http://schemas.openxmlformats.org/officeDocument/2006/relationships/image" Target="../media/image196.png"/><Relationship Id="rId31" Type="http://schemas.openxmlformats.org/officeDocument/2006/relationships/image" Target="../media/image208.jpeg"/><Relationship Id="rId44" Type="http://schemas.openxmlformats.org/officeDocument/2006/relationships/image" Target="../media/image219.png"/><Relationship Id="rId4" Type="http://schemas.openxmlformats.org/officeDocument/2006/relationships/image" Target="../media/image183.emf"/><Relationship Id="rId9" Type="http://schemas.openxmlformats.org/officeDocument/2006/relationships/image" Target="../media/image188.png"/><Relationship Id="rId14" Type="http://schemas.openxmlformats.org/officeDocument/2006/relationships/hyperlink" Target="https://cran.r-project.org/package=espadon" TargetMode="External"/><Relationship Id="rId22" Type="http://schemas.openxmlformats.org/officeDocument/2006/relationships/image" Target="../media/image199.png"/><Relationship Id="rId27" Type="http://schemas.openxmlformats.org/officeDocument/2006/relationships/image" Target="../media/image204.png"/><Relationship Id="rId30" Type="http://schemas.openxmlformats.org/officeDocument/2006/relationships/image" Target="../media/image207.jpeg"/><Relationship Id="rId35" Type="http://schemas.openxmlformats.org/officeDocument/2006/relationships/image" Target="../media/image212.jpeg"/><Relationship Id="rId43" Type="http://schemas.openxmlformats.org/officeDocument/2006/relationships/image" Target="../media/image218.png"/><Relationship Id="rId8" Type="http://schemas.openxmlformats.org/officeDocument/2006/relationships/image" Target="../media/image187.png"/><Relationship Id="rId3" Type="http://schemas.openxmlformats.org/officeDocument/2006/relationships/image" Target="../media/image170.png"/><Relationship Id="rId12" Type="http://schemas.openxmlformats.org/officeDocument/2006/relationships/image" Target="../media/image191.emf"/><Relationship Id="rId17" Type="http://schemas.openxmlformats.org/officeDocument/2006/relationships/image" Target="../media/image194.png"/><Relationship Id="rId25" Type="http://schemas.openxmlformats.org/officeDocument/2006/relationships/image" Target="../media/image202.png"/><Relationship Id="rId33" Type="http://schemas.openxmlformats.org/officeDocument/2006/relationships/image" Target="../media/image210.jpeg"/><Relationship Id="rId38" Type="http://schemas.microsoft.com/office/2007/relationships/hdphoto" Target="../media/hdphoto2.wdp"/><Relationship Id="rId20" Type="http://schemas.openxmlformats.org/officeDocument/2006/relationships/image" Target="../media/image197.png"/><Relationship Id="rId41" Type="http://schemas.openxmlformats.org/officeDocument/2006/relationships/image" Target="../media/image216.png"/></Relationships>
</file>

<file path=ppt/slides/_rels/slide4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60.xml"/><Relationship Id="rId4" Type="http://schemas.openxmlformats.org/officeDocument/2006/relationships/image" Target="../media/image2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0.png"/><Relationship Id="rId7"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41.jpg"/></Relationships>
</file>

<file path=ppt/slides/_rels/slide5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229.png"/><Relationship Id="rId3" Type="http://schemas.openxmlformats.org/officeDocument/2006/relationships/tags" Target="../tags/tag3.xml"/><Relationship Id="rId21" Type="http://schemas.openxmlformats.org/officeDocument/2006/relationships/diagramData" Target="../diagrams/data2.xml"/><Relationship Id="rId34" Type="http://schemas.openxmlformats.org/officeDocument/2006/relationships/image" Target="../media/image236.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microsoft.com/office/2007/relationships/diagramDrawing" Target="../diagrams/drawing2.xml"/><Relationship Id="rId33" Type="http://schemas.openxmlformats.org/officeDocument/2006/relationships/image" Target="../media/image235.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slideLayout" Target="../slideLayouts/slideLayout47.xml"/><Relationship Id="rId29" Type="http://schemas.openxmlformats.org/officeDocument/2006/relationships/image" Target="../media/image23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diagramColors" Target="../diagrams/colors2.xml"/><Relationship Id="rId32" Type="http://schemas.openxmlformats.org/officeDocument/2006/relationships/image" Target="../media/image234.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diagramQuickStyle" Target="../diagrams/quickStyle2.xml"/><Relationship Id="rId28" Type="http://schemas.openxmlformats.org/officeDocument/2006/relationships/image" Target="../media/image231.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233.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diagramLayout" Target="../diagrams/layout2.xml"/><Relationship Id="rId27" Type="http://schemas.openxmlformats.org/officeDocument/2006/relationships/image" Target="../media/image230.png"/><Relationship Id="rId30" Type="http://schemas.microsoft.com/office/2007/relationships/hdphoto" Target="../media/hdphoto4.wdp"/><Relationship Id="rId35" Type="http://schemas.openxmlformats.org/officeDocument/2006/relationships/image" Target="../media/image5.png"/><Relationship Id="rId8" Type="http://schemas.openxmlformats.org/officeDocument/2006/relationships/tags" Target="../tags/tag8.xml"/></Relationships>
</file>

<file path=ppt/slides/_rels/slide52.xml.rels><?xml version="1.0" encoding="UTF-8" standalone="yes"?>
<Relationships xmlns="http://schemas.openxmlformats.org/package/2006/relationships"><Relationship Id="rId3" Type="http://schemas.openxmlformats.org/officeDocument/2006/relationships/image" Target="../media/image237.jpeg"/><Relationship Id="rId7" Type="http://schemas.openxmlformats.org/officeDocument/2006/relationships/image" Target="../media/image241.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240.jpeg"/><Relationship Id="rId5" Type="http://schemas.openxmlformats.org/officeDocument/2006/relationships/image" Target="../media/image239.png"/><Relationship Id="rId4" Type="http://schemas.openxmlformats.org/officeDocument/2006/relationships/image" Target="../media/image23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5.xml"/><Relationship Id="rId4" Type="http://schemas.openxmlformats.org/officeDocument/2006/relationships/image" Target="../media/image244.png"/></Relationships>
</file>

<file path=ppt/slides/_rels/slide55.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38.jpg"/><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image" Target="../media/image261.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090.png"/><Relationship Id="rId5" Type="http://schemas.openxmlformats.org/officeDocument/2006/relationships/image" Target="../media/image260.jpg"/><Relationship Id="rId4" Type="http://schemas.openxmlformats.org/officeDocument/2006/relationships/image" Target="../media/image259.png"/></Relationships>
</file>

<file path=ppt/slides/_rels/slide6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265.png"/><Relationship Id="rId5" Type="http://schemas.openxmlformats.org/officeDocument/2006/relationships/image" Target="../media/image264.png"/><Relationship Id="rId4" Type="http://schemas.openxmlformats.org/officeDocument/2006/relationships/image" Target="../media/image263.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F2428-0CB5-597A-0839-085E81B1E4AC}"/>
              </a:ext>
            </a:extLst>
          </p:cNvPr>
          <p:cNvSpPr>
            <a:spLocks noGrp="1"/>
          </p:cNvSpPr>
          <p:nvPr>
            <p:ph type="ctrTitle"/>
          </p:nvPr>
        </p:nvSpPr>
        <p:spPr>
          <a:xfrm>
            <a:off x="641869" y="2018666"/>
            <a:ext cx="10439788" cy="1641243"/>
          </a:xfrm>
        </p:spPr>
        <p:txBody>
          <a:bodyPr anchor="ctr">
            <a:normAutofit/>
          </a:bodyPr>
          <a:lstStyle/>
          <a:p>
            <a:r>
              <a:rPr lang="fr-FR" sz="4800" dirty="0">
                <a:solidFill>
                  <a:srgbClr val="4762FF"/>
                </a:solidFill>
                <a:latin typeface="+mn-lt"/>
                <a:ea typeface="Verdana" panose="020B0604030504040204" pitchFamily="34" charset="0"/>
                <a:cs typeface="Arial" panose="020B0604020202020204" pitchFamily="34" charset="0"/>
              </a:rPr>
              <a:t>New </a:t>
            </a:r>
            <a:r>
              <a:rPr lang="fr-FR" sz="4800" dirty="0" err="1">
                <a:solidFill>
                  <a:srgbClr val="4762FF"/>
                </a:solidFill>
                <a:latin typeface="+mn-lt"/>
                <a:ea typeface="Verdana" panose="020B0604030504040204" pitchFamily="34" charset="0"/>
                <a:cs typeface="Arial" panose="020B0604020202020204" pitchFamily="34" charset="0"/>
              </a:rPr>
              <a:t>Approaches</a:t>
            </a:r>
            <a:r>
              <a:rPr lang="fr-FR" sz="4800" dirty="0">
                <a:solidFill>
                  <a:srgbClr val="4762FF"/>
                </a:solidFill>
                <a:latin typeface="+mn-lt"/>
                <a:ea typeface="Verdana" panose="020B0604030504040204" pitchFamily="34" charset="0"/>
                <a:cs typeface="Arial" panose="020B0604020202020204" pitchFamily="34" charset="0"/>
              </a:rPr>
              <a:t> in Radiation </a:t>
            </a:r>
            <a:r>
              <a:rPr lang="fr-FR" sz="4800" dirty="0" err="1">
                <a:solidFill>
                  <a:srgbClr val="4762FF"/>
                </a:solidFill>
                <a:latin typeface="+mn-lt"/>
                <a:ea typeface="Verdana" panose="020B0604030504040204" pitchFamily="34" charset="0"/>
                <a:cs typeface="Arial" panose="020B0604020202020204" pitchFamily="34" charset="0"/>
              </a:rPr>
              <a:t>Therapy</a:t>
            </a:r>
            <a:endParaRPr lang="fr-FR" sz="4800" dirty="0">
              <a:solidFill>
                <a:srgbClr val="4762FF"/>
              </a:solidFill>
              <a:latin typeface="+mn-lt"/>
              <a:ea typeface="Verdana" panose="020B060403050404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4DC5742D-E4C8-3161-42A2-ACEA0E6BC186}"/>
              </a:ext>
            </a:extLst>
          </p:cNvPr>
          <p:cNvSpPr>
            <a:spLocks noGrp="1"/>
          </p:cNvSpPr>
          <p:nvPr>
            <p:ph type="subTitle" idx="1"/>
          </p:nvPr>
        </p:nvSpPr>
        <p:spPr>
          <a:xfrm>
            <a:off x="641869" y="3849466"/>
            <a:ext cx="9144000" cy="776324"/>
          </a:xfrm>
        </p:spPr>
        <p:txBody>
          <a:bodyPr>
            <a:normAutofit/>
          </a:bodyPr>
          <a:lstStyle/>
          <a:p>
            <a:r>
              <a:rPr lang="fr-FR" dirty="0">
                <a:latin typeface="Calibri" panose="020F0502020204030204" pitchFamily="34" charset="0"/>
                <a:ea typeface="CMU Serif Roman" panose="02000603000000000000" pitchFamily="2" charset="0"/>
                <a:cs typeface="Calibri" panose="020F0502020204030204" pitchFamily="34" charset="0"/>
              </a:rPr>
              <a:t>Rachel DELORME on </a:t>
            </a:r>
            <a:r>
              <a:rPr lang="fr-FR" dirty="0" err="1">
                <a:latin typeface="Calibri" panose="020F0502020204030204" pitchFamily="34" charset="0"/>
                <a:ea typeface="CMU Serif Roman" panose="02000603000000000000" pitchFamily="2" charset="0"/>
                <a:cs typeface="Calibri" panose="020F0502020204030204" pitchFamily="34" charset="0"/>
              </a:rPr>
              <a:t>behalf</a:t>
            </a:r>
            <a:r>
              <a:rPr lang="fr-FR" dirty="0">
                <a:latin typeface="Calibri" panose="020F0502020204030204" pitchFamily="34" charset="0"/>
                <a:ea typeface="CMU Serif Roman" panose="02000603000000000000" pitchFamily="2" charset="0"/>
                <a:cs typeface="Calibri" panose="020F0502020204030204" pitchFamily="34" charset="0"/>
              </a:rPr>
              <a:t> of the </a:t>
            </a:r>
            <a:r>
              <a:rPr lang="fr-FR" dirty="0" err="1">
                <a:latin typeface="Calibri" panose="020F0502020204030204" pitchFamily="34" charset="0"/>
                <a:ea typeface="CMU Serif Roman" panose="02000603000000000000" pitchFamily="2" charset="0"/>
                <a:cs typeface="Calibri" panose="020F0502020204030204" pitchFamily="34" charset="0"/>
              </a:rPr>
              <a:t>community</a:t>
            </a:r>
            <a:endParaRPr lang="fr-FR" dirty="0">
              <a:latin typeface="Calibri" panose="020F0502020204030204" pitchFamily="34" charset="0"/>
              <a:ea typeface="CMU Serif Roman" panose="02000603000000000000" pitchFamily="2" charset="0"/>
              <a:cs typeface="Calibri" panose="020F0502020204030204" pitchFamily="34" charset="0"/>
            </a:endParaRPr>
          </a:p>
        </p:txBody>
      </p:sp>
      <p:pic>
        <p:nvPicPr>
          <p:cNvPr id="1028" name="Picture 4" descr="CNRS Nucléaire &amp; Particules | Institut national de physique nucléaire et de  physique des particules du CNRS">
            <a:extLst>
              <a:ext uri="{FF2B5EF4-FFF2-40B4-BE49-F238E27FC236}">
                <a16:creationId xmlns:a16="http://schemas.microsoft.com/office/drawing/2014/main" id="{AA12DB5E-0E1E-FF7B-8F5C-06401FA03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5104" y="248591"/>
            <a:ext cx="1646334" cy="128336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503CF4B3-F80A-48FD-BC3B-45EB94E2DD9F}"/>
              </a:ext>
            </a:extLst>
          </p:cNvPr>
          <p:cNvPicPr>
            <a:picLocks noChangeAspect="1"/>
          </p:cNvPicPr>
          <p:nvPr/>
        </p:nvPicPr>
        <p:blipFill>
          <a:blip r:embed="rId4"/>
          <a:stretch>
            <a:fillRect/>
          </a:stretch>
        </p:blipFill>
        <p:spPr>
          <a:xfrm>
            <a:off x="124464" y="5442009"/>
            <a:ext cx="1338312" cy="880844"/>
          </a:xfrm>
          <a:prstGeom prst="rect">
            <a:avLst/>
          </a:prstGeom>
        </p:spPr>
      </p:pic>
      <p:pic>
        <p:nvPicPr>
          <p:cNvPr id="7" name="Image 6">
            <a:extLst>
              <a:ext uri="{FF2B5EF4-FFF2-40B4-BE49-F238E27FC236}">
                <a16:creationId xmlns:a16="http://schemas.microsoft.com/office/drawing/2014/main" id="{CB3A1BBA-84D7-4C5C-94FD-169FBFECF2E0}"/>
              </a:ext>
            </a:extLst>
          </p:cNvPr>
          <p:cNvPicPr>
            <a:picLocks noChangeAspect="1"/>
          </p:cNvPicPr>
          <p:nvPr/>
        </p:nvPicPr>
        <p:blipFill rotWithShape="1">
          <a:blip r:embed="rId5">
            <a:extLst>
              <a:ext uri="{28A0092B-C50C-407E-A947-70E740481C1C}">
                <a14:useLocalDpi xmlns:a14="http://schemas.microsoft.com/office/drawing/2010/main" val="0"/>
              </a:ext>
            </a:extLst>
          </a:blip>
          <a:srcRect l="13308" t="16141" r="10332" b="15655"/>
          <a:stretch/>
        </p:blipFill>
        <p:spPr>
          <a:xfrm>
            <a:off x="1642828" y="4625790"/>
            <a:ext cx="1816602" cy="832101"/>
          </a:xfrm>
          <a:prstGeom prst="rect">
            <a:avLst/>
          </a:prstGeom>
        </p:spPr>
      </p:pic>
      <p:pic>
        <p:nvPicPr>
          <p:cNvPr id="8" name="Image 7">
            <a:extLst>
              <a:ext uri="{FF2B5EF4-FFF2-40B4-BE49-F238E27FC236}">
                <a16:creationId xmlns:a16="http://schemas.microsoft.com/office/drawing/2014/main" id="{CA3346A4-55BA-475C-B8BE-30204D1F2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4876" y="4903058"/>
            <a:ext cx="1502121" cy="320452"/>
          </a:xfrm>
          <a:prstGeom prst="rect">
            <a:avLst/>
          </a:prstGeom>
        </p:spPr>
      </p:pic>
      <p:pic>
        <p:nvPicPr>
          <p:cNvPr id="9" name="Image 8">
            <a:extLst>
              <a:ext uri="{FF2B5EF4-FFF2-40B4-BE49-F238E27FC236}">
                <a16:creationId xmlns:a16="http://schemas.microsoft.com/office/drawing/2014/main" id="{AF6C52D7-6230-48F9-9B22-F72CA4AE96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7321" y="4739135"/>
            <a:ext cx="1014169" cy="809763"/>
          </a:xfrm>
          <a:prstGeom prst="rect">
            <a:avLst/>
          </a:prstGeom>
        </p:spPr>
      </p:pic>
      <p:pic>
        <p:nvPicPr>
          <p:cNvPr id="10" name="Image 9">
            <a:extLst>
              <a:ext uri="{FF2B5EF4-FFF2-40B4-BE49-F238E27FC236}">
                <a16:creationId xmlns:a16="http://schemas.microsoft.com/office/drawing/2014/main" id="{7E25A5A8-0215-4AA2-9509-F1915EC4AD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4984" y="5419643"/>
            <a:ext cx="914769" cy="930777"/>
          </a:xfrm>
          <a:prstGeom prst="rect">
            <a:avLst/>
          </a:prstGeom>
        </p:spPr>
      </p:pic>
      <p:pic>
        <p:nvPicPr>
          <p:cNvPr id="11" name="Image 10">
            <a:extLst>
              <a:ext uri="{FF2B5EF4-FFF2-40B4-BE49-F238E27FC236}">
                <a16:creationId xmlns:a16="http://schemas.microsoft.com/office/drawing/2014/main" id="{4CB40E21-4F08-4682-B13C-30087B0FB7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7581" y="5513092"/>
            <a:ext cx="657829" cy="809762"/>
          </a:xfrm>
          <a:prstGeom prst="rect">
            <a:avLst/>
          </a:prstGeom>
        </p:spPr>
      </p:pic>
      <p:pic>
        <p:nvPicPr>
          <p:cNvPr id="12" name="Image 11">
            <a:extLst>
              <a:ext uri="{FF2B5EF4-FFF2-40B4-BE49-F238E27FC236}">
                <a16:creationId xmlns:a16="http://schemas.microsoft.com/office/drawing/2014/main" id="{B48425CC-4478-4980-BDF1-9FDFB0BFC8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8192" y="5650350"/>
            <a:ext cx="1452316" cy="579801"/>
          </a:xfrm>
          <a:prstGeom prst="rect">
            <a:avLst/>
          </a:prstGeom>
        </p:spPr>
      </p:pic>
      <p:pic>
        <p:nvPicPr>
          <p:cNvPr id="13" name="Image 12">
            <a:extLst>
              <a:ext uri="{FF2B5EF4-FFF2-40B4-BE49-F238E27FC236}">
                <a16:creationId xmlns:a16="http://schemas.microsoft.com/office/drawing/2014/main" id="{87AC81E1-A5D8-4AE1-8191-A696F6BAD0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1128" y="4650349"/>
            <a:ext cx="1203227" cy="1029923"/>
          </a:xfrm>
          <a:prstGeom prst="rect">
            <a:avLst/>
          </a:prstGeom>
        </p:spPr>
      </p:pic>
      <p:pic>
        <p:nvPicPr>
          <p:cNvPr id="14" name="Image 13">
            <a:extLst>
              <a:ext uri="{FF2B5EF4-FFF2-40B4-BE49-F238E27FC236}">
                <a16:creationId xmlns:a16="http://schemas.microsoft.com/office/drawing/2014/main" id="{D4D06851-46D1-4C37-AFA6-EACC2BE6EB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45042" y="5521246"/>
            <a:ext cx="1114621" cy="807139"/>
          </a:xfrm>
          <a:prstGeom prst="rect">
            <a:avLst/>
          </a:prstGeom>
        </p:spPr>
      </p:pic>
      <p:pic>
        <p:nvPicPr>
          <p:cNvPr id="15" name="Image 14">
            <a:extLst>
              <a:ext uri="{FF2B5EF4-FFF2-40B4-BE49-F238E27FC236}">
                <a16:creationId xmlns:a16="http://schemas.microsoft.com/office/drawing/2014/main" id="{A68BF2CE-407A-4EE5-8B4D-067511879B97}"/>
              </a:ext>
            </a:extLst>
          </p:cNvPr>
          <p:cNvPicPr>
            <a:picLocks noChangeAspect="1"/>
          </p:cNvPicPr>
          <p:nvPr/>
        </p:nvPicPr>
        <p:blipFill>
          <a:blip r:embed="rId13"/>
          <a:stretch>
            <a:fillRect/>
          </a:stretch>
        </p:blipFill>
        <p:spPr>
          <a:xfrm>
            <a:off x="7965079" y="4721826"/>
            <a:ext cx="1070125" cy="736065"/>
          </a:xfrm>
          <a:prstGeom prst="rect">
            <a:avLst/>
          </a:prstGeom>
        </p:spPr>
      </p:pic>
      <p:pic>
        <p:nvPicPr>
          <p:cNvPr id="17" name="Image 16">
            <a:extLst>
              <a:ext uri="{FF2B5EF4-FFF2-40B4-BE49-F238E27FC236}">
                <a16:creationId xmlns:a16="http://schemas.microsoft.com/office/drawing/2014/main" id="{E3F609DB-D950-4F5B-A0A9-A5E95C0CE72D}"/>
              </a:ext>
            </a:extLst>
          </p:cNvPr>
          <p:cNvPicPr>
            <a:picLocks noChangeAspect="1"/>
          </p:cNvPicPr>
          <p:nvPr/>
        </p:nvPicPr>
        <p:blipFill>
          <a:blip r:embed="rId14"/>
          <a:stretch>
            <a:fillRect/>
          </a:stretch>
        </p:blipFill>
        <p:spPr>
          <a:xfrm>
            <a:off x="8655860" y="6166985"/>
            <a:ext cx="1841500" cy="497205"/>
          </a:xfrm>
          <a:prstGeom prst="rect">
            <a:avLst/>
          </a:prstGeom>
        </p:spPr>
      </p:pic>
      <p:sp>
        <p:nvSpPr>
          <p:cNvPr id="19" name="ZoneTexte 18">
            <a:extLst>
              <a:ext uri="{FF2B5EF4-FFF2-40B4-BE49-F238E27FC236}">
                <a16:creationId xmlns:a16="http://schemas.microsoft.com/office/drawing/2014/main" id="{2CBA877F-E0F7-4B57-AD51-7072FD791196}"/>
              </a:ext>
            </a:extLst>
          </p:cNvPr>
          <p:cNvSpPr txBox="1"/>
          <p:nvPr/>
        </p:nvSpPr>
        <p:spPr>
          <a:xfrm>
            <a:off x="2862113" y="6565236"/>
            <a:ext cx="6173091" cy="276999"/>
          </a:xfrm>
          <a:prstGeom prst="rect">
            <a:avLst/>
          </a:prstGeom>
          <a:noFill/>
          <a:ln>
            <a:noFill/>
          </a:ln>
        </p:spPr>
        <p:txBody>
          <a:bodyPr wrap="square" rtlCol="0">
            <a:spAutoFit/>
          </a:bodyPr>
          <a:lstStyle/>
          <a:p>
            <a:pPr algn="ctr"/>
            <a:r>
              <a:rPr lang="fr-FR" sz="1200" dirty="0">
                <a:solidFill>
                  <a:schemeClr val="tx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tx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Tree>
    <p:extLst>
      <p:ext uri="{BB962C8B-B14F-4D97-AF65-F5344CB8AC3E}">
        <p14:creationId xmlns:p14="http://schemas.microsoft.com/office/powerpoint/2010/main" val="1933846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7</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TRT: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Theranostic</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and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Dosimetry</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in TAT</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308137" y="1115023"/>
            <a:ext cx="11659270" cy="5139869"/>
          </a:xfrm>
          <a:prstGeom prst="rect">
            <a:avLst/>
          </a:prstGeom>
        </p:spPr>
        <p:txBody>
          <a:bodyPr wrap="square">
            <a:spAutoFit/>
          </a:bodyPr>
          <a:lstStyle/>
          <a:p>
            <a:pPr marL="285750" lvl="1" indent="-285750">
              <a:buClr>
                <a:srgbClr val="E46C0A"/>
              </a:buClr>
              <a:buFont typeface="Wingdings" panose="05000000000000000000" pitchFamily="2" charset="2"/>
              <a:buChar char="Ø"/>
            </a:pPr>
            <a:r>
              <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rPr>
              <a:t>Additional difficulties with alpha emitters or high-LET/short range emitters:</a:t>
            </a: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34250" lvl="3">
              <a:buClr>
                <a:srgbClr val="E46C0A"/>
              </a:buClr>
            </a:pPr>
            <a:r>
              <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Difficulty to observe clear “dose-effect relationship”.</a:t>
            </a:r>
          </a:p>
          <a:p>
            <a:pPr marL="720000" lvl="3" indent="-285750">
              <a:spcBef>
                <a:spcPts val="600"/>
              </a:spcBef>
              <a:buClr>
                <a:srgbClr val="E46C0A"/>
              </a:buClr>
              <a:buFont typeface="Arial" panose="020B0604020202020204" pitchFamily="34" charset="0"/>
              <a:buChar cha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High heterogeneity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micro/tissue scale </a:t>
            </a:r>
            <a:b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(range &lt; 100 µm), often unknown </a:t>
            </a:r>
            <a:b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800" i="1" dirty="0">
                <a:solidFill>
                  <a:srgbClr val="C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homogeneous hypothesis may lead to errors </a:t>
            </a:r>
            <a:endParaRPr lang="en-US" sz="1800"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marL="720000" lvl="3" indent="-285750">
              <a:spcBef>
                <a:spcPts val="600"/>
              </a:spcBef>
              <a:buClr>
                <a:srgbClr val="E46C0A"/>
              </a:buClr>
              <a:buFont typeface="Arial" panose="020B0604020202020204" pitchFamily="34" charset="0"/>
              <a:buChar cha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High</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(and variable)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RBE</a:t>
            </a:r>
          </a:p>
          <a:p>
            <a:pPr marL="720000" lvl="3" indent="-285750">
              <a:spcBef>
                <a:spcPts val="600"/>
              </a:spcBef>
              <a:buClr>
                <a:srgbClr val="E46C0A"/>
              </a:buClr>
              <a:buFont typeface="Arial" panose="020B0604020202020204" pitchFamily="34" charset="0"/>
              <a:buChar cha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Complex direct </a:t>
            </a: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(role of sub-cellular target damage)</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b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bystander and systemic biological response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720000" lvl="3" indent="-285750">
              <a:buClr>
                <a:srgbClr val="E46C0A"/>
              </a:buClr>
              <a:buFont typeface="Arial" panose="020B0604020202020204" pitchFamily="34" charset="0"/>
              <a:buChar char="•"/>
            </a:pP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285750" lvl="1" indent="-285750">
              <a:buClr>
                <a:srgbClr val="E46C0A"/>
              </a:buClr>
              <a:buFont typeface="Wingdings" panose="05000000000000000000" pitchFamily="2" charset="2"/>
              <a:buChar char="Ø"/>
            </a:pPr>
            <a:r>
              <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TAT personalize (bio)dosimetry requires:</a:t>
            </a:r>
          </a:p>
          <a:p>
            <a:pPr marL="720000" lvl="3" indent="-285750">
              <a:spcBef>
                <a:spcPts val="600"/>
              </a:spcBef>
              <a:buClr>
                <a:srgbClr val="E46C0A"/>
              </a:buClr>
              <a:buFont typeface="Arial" panose="020B0604020202020204" pitchFamily="34" charset="0"/>
              <a:buChar char="•"/>
            </a:pPr>
            <a:r>
              <a:rPr lang="en-US"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Theranostic</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 radionuclide pairs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with alpha emitters</a:t>
            </a:r>
          </a:p>
          <a:p>
            <a:pPr marL="720000" lvl="3" indent="-285750">
              <a:spcBef>
                <a:spcPts val="600"/>
              </a:spcBef>
              <a:buClr>
                <a:srgbClr val="E46C0A"/>
              </a:buClr>
              <a:buFont typeface="Arial" panose="020B0604020202020204" pitchFamily="34" charset="0"/>
              <a:buChar cha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Gamma camera adapted to high-energy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(&gt; 300 keV)</a:t>
            </a:r>
          </a:p>
          <a:p>
            <a:pPr marL="720000" lvl="3" indent="-285750">
              <a:spcBef>
                <a:spcPts val="600"/>
              </a:spcBef>
              <a:buClr>
                <a:srgbClr val="E46C0A"/>
              </a:buClr>
              <a:buFont typeface="Arial" panose="020B0604020202020204" pitchFamily="34" charset="0"/>
              <a:buChar cha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Multiscale modeling tools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to account for heterogeneities in bio-dose prediction and quantify uncertainties</a:t>
            </a:r>
          </a:p>
          <a:p>
            <a:pPr marL="720000" lvl="3" indent="-285750">
              <a:spcBef>
                <a:spcPts val="600"/>
              </a:spcBef>
              <a:buClr>
                <a:srgbClr val="E46C0A"/>
              </a:buClr>
              <a:buFont typeface="Arial" panose="020B0604020202020204" pitchFamily="34" charset="0"/>
              <a:buChar cha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Dedicated controlled radiobiological experiments </a:t>
            </a: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(in vitro / in vivo)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to characterize</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complex TAT biological effects</a:t>
            </a:r>
          </a:p>
          <a:p>
            <a:pPr marL="720000" lvl="3" indent="-285750">
              <a:spcBef>
                <a:spcPts val="600"/>
              </a:spcBef>
              <a:buClr>
                <a:srgbClr val="E46C0A"/>
              </a:buClr>
              <a:buFont typeface="Arial" panose="020B0604020202020204" pitchFamily="34" charset="0"/>
              <a:buChar cha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Identify the relevant metrics to characterize TAT efficacy (beyond absorbed dose)</a:t>
            </a:r>
          </a:p>
          <a:p>
            <a:pPr lvl="3">
              <a:buClr>
                <a:srgbClr val="E46C0A"/>
              </a:buClr>
            </a:pP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17" name="Image 16">
            <a:extLst>
              <a:ext uri="{FF2B5EF4-FFF2-40B4-BE49-F238E27FC236}">
                <a16:creationId xmlns:a16="http://schemas.microsoft.com/office/drawing/2014/main" id="{44DED244-DF3C-47D5-BF06-EAC7229C5EE1}"/>
              </a:ext>
            </a:extLst>
          </p:cNvPr>
          <p:cNvPicPr>
            <a:picLocks noChangeAspect="1"/>
          </p:cNvPicPr>
          <p:nvPr/>
        </p:nvPicPr>
        <p:blipFill>
          <a:blip r:embed="rId3"/>
          <a:stretch>
            <a:fillRect/>
          </a:stretch>
        </p:blipFill>
        <p:spPr>
          <a:xfrm>
            <a:off x="6225358" y="1478283"/>
            <a:ext cx="5658506" cy="2023453"/>
          </a:xfrm>
          <a:prstGeom prst="rect">
            <a:avLst/>
          </a:prstGeom>
        </p:spPr>
      </p:pic>
      <p:sp>
        <p:nvSpPr>
          <p:cNvPr id="12" name="Rectangle 11">
            <a:extLst>
              <a:ext uri="{FF2B5EF4-FFF2-40B4-BE49-F238E27FC236}">
                <a16:creationId xmlns:a16="http://schemas.microsoft.com/office/drawing/2014/main" id="{1EE09962-925F-4E20-9A5F-74A801591B50}"/>
              </a:ext>
            </a:extLst>
          </p:cNvPr>
          <p:cNvSpPr/>
          <p:nvPr/>
        </p:nvSpPr>
        <p:spPr>
          <a:xfrm>
            <a:off x="6006611" y="2989299"/>
            <a:ext cx="6096000" cy="577081"/>
          </a:xfrm>
          <a:prstGeom prst="rect">
            <a:avLst/>
          </a:prstGeom>
          <a:solidFill>
            <a:schemeClr val="bg1"/>
          </a:solidFill>
        </p:spPr>
        <p:txBody>
          <a:bodyPr wrap="square">
            <a:spAutoFit/>
          </a:bodyPr>
          <a:lstStyle/>
          <a:p>
            <a:pPr algn="ctr"/>
            <a:r>
              <a:rPr lang="en-US" sz="1050" i="1" dirty="0">
                <a:solidFill>
                  <a:schemeClr val="tx1">
                    <a:lumMod val="65000"/>
                    <a:lumOff val="35000"/>
                  </a:schemeClr>
                </a:solidFill>
              </a:rPr>
              <a:t>Example of heterogeneous activity distribution in tumor after 7min, 7h, and 21h after injection, via alpha-camera method. From </a:t>
            </a:r>
            <a:r>
              <a:rPr lang="en-US" sz="1050" i="1" dirty="0" err="1">
                <a:solidFill>
                  <a:schemeClr val="tx1">
                    <a:lumMod val="65000"/>
                    <a:lumOff val="35000"/>
                  </a:schemeClr>
                </a:solidFill>
              </a:rPr>
              <a:t>Bäck</a:t>
            </a:r>
            <a:r>
              <a:rPr lang="en-US" sz="1050" i="1" dirty="0">
                <a:solidFill>
                  <a:schemeClr val="tx1">
                    <a:lumMod val="65000"/>
                    <a:lumOff val="35000"/>
                  </a:schemeClr>
                </a:solidFill>
              </a:rPr>
              <a:t> T &amp; </a:t>
            </a:r>
            <a:r>
              <a:rPr lang="en-US" sz="1050" i="1" dirty="0" err="1">
                <a:solidFill>
                  <a:schemeClr val="tx1">
                    <a:lumMod val="65000"/>
                    <a:lumOff val="35000"/>
                  </a:schemeClr>
                </a:solidFill>
              </a:rPr>
              <a:t>Jacobsson</a:t>
            </a:r>
            <a:r>
              <a:rPr lang="en-US" sz="1050" i="1" dirty="0">
                <a:solidFill>
                  <a:schemeClr val="tx1">
                    <a:lumMod val="65000"/>
                    <a:lumOff val="35000"/>
                  </a:schemeClr>
                </a:solidFill>
              </a:rPr>
              <a:t> L. J </a:t>
            </a:r>
            <a:r>
              <a:rPr lang="en-US" sz="1050" i="1" dirty="0" err="1">
                <a:solidFill>
                  <a:schemeClr val="tx1">
                    <a:lumMod val="65000"/>
                    <a:lumOff val="35000"/>
                  </a:schemeClr>
                </a:solidFill>
              </a:rPr>
              <a:t>Nucl</a:t>
            </a:r>
            <a:r>
              <a:rPr lang="en-US" sz="1050" i="1" dirty="0">
                <a:solidFill>
                  <a:schemeClr val="tx1">
                    <a:lumMod val="65000"/>
                    <a:lumOff val="35000"/>
                  </a:schemeClr>
                </a:solidFill>
              </a:rPr>
              <a:t> Med. 2010;51(10):1616-23. </a:t>
            </a:r>
          </a:p>
          <a:p>
            <a:pPr algn="ctr"/>
            <a:endParaRPr lang="en-US" sz="1050" i="1" dirty="0">
              <a:solidFill>
                <a:schemeClr val="tx1">
                  <a:lumMod val="65000"/>
                  <a:lumOff val="35000"/>
                </a:schemeClr>
              </a:solidFill>
            </a:endParaRPr>
          </a:p>
        </p:txBody>
      </p:sp>
      <p:cxnSp>
        <p:nvCxnSpPr>
          <p:cNvPr id="6" name="Connecteur droit 5">
            <a:extLst>
              <a:ext uri="{FF2B5EF4-FFF2-40B4-BE49-F238E27FC236}">
                <a16:creationId xmlns:a16="http://schemas.microsoft.com/office/drawing/2014/main" id="{1D138473-373E-40A6-BBDB-CE0871FAEBED}"/>
              </a:ext>
            </a:extLst>
          </p:cNvPr>
          <p:cNvCxnSpPr/>
          <p:nvPr/>
        </p:nvCxnSpPr>
        <p:spPr>
          <a:xfrm>
            <a:off x="9469449" y="1602975"/>
            <a:ext cx="2493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EBC929C9-8A43-474B-852D-E5152EA98343}"/>
              </a:ext>
            </a:extLst>
          </p:cNvPr>
          <p:cNvSpPr txBox="1"/>
          <p:nvPr/>
        </p:nvSpPr>
        <p:spPr>
          <a:xfrm>
            <a:off x="9352727" y="1384432"/>
            <a:ext cx="482824" cy="246221"/>
          </a:xfrm>
          <a:prstGeom prst="rect">
            <a:avLst/>
          </a:prstGeom>
          <a:noFill/>
        </p:spPr>
        <p:txBody>
          <a:bodyPr wrap="none" rtlCol="0">
            <a:spAutoFit/>
          </a:bodyPr>
          <a:lstStyle/>
          <a:p>
            <a:r>
              <a:rPr lang="en-US" sz="1000" b="1" dirty="0"/>
              <a:t>1mm</a:t>
            </a:r>
          </a:p>
        </p:txBody>
      </p:sp>
      <p:sp>
        <p:nvSpPr>
          <p:cNvPr id="20" name="ZoneTexte 19">
            <a:extLst>
              <a:ext uri="{FF2B5EF4-FFF2-40B4-BE49-F238E27FC236}">
                <a16:creationId xmlns:a16="http://schemas.microsoft.com/office/drawing/2014/main" id="{F3DD9C33-4DFE-4372-A093-24AD72532277}"/>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21" name="Image 20">
            <a:extLst>
              <a:ext uri="{FF2B5EF4-FFF2-40B4-BE49-F238E27FC236}">
                <a16:creationId xmlns:a16="http://schemas.microsoft.com/office/drawing/2014/main" id="{419EB333-DBD9-470E-B300-8F0F61778336}"/>
              </a:ext>
            </a:extLst>
          </p:cNvPr>
          <p:cNvPicPr>
            <a:picLocks noChangeAspect="1"/>
          </p:cNvPicPr>
          <p:nvPr/>
        </p:nvPicPr>
        <p:blipFill rotWithShape="1">
          <a:blip r:embed="rId4"/>
          <a:srcRect r="32650"/>
          <a:stretch/>
        </p:blipFill>
        <p:spPr>
          <a:xfrm>
            <a:off x="11209419" y="285235"/>
            <a:ext cx="934709" cy="649060"/>
          </a:xfrm>
          <a:prstGeom prst="rect">
            <a:avLst/>
          </a:prstGeom>
        </p:spPr>
      </p:pic>
    </p:spTree>
    <p:extLst>
      <p:ext uri="{BB962C8B-B14F-4D97-AF65-F5344CB8AC3E}">
        <p14:creationId xmlns:p14="http://schemas.microsoft.com/office/powerpoint/2010/main" val="92606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8</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BNCT: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combined</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therapy</a:t>
            </a:r>
            <a:endPar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176645" y="1300772"/>
            <a:ext cx="11790761" cy="646331"/>
          </a:xfrm>
          <a:prstGeom prst="rect">
            <a:avLst/>
          </a:prstGeom>
        </p:spPr>
        <p:txBody>
          <a:bodyPr wrap="square">
            <a:spAutoFit/>
          </a:bodyPr>
          <a:lstStyle/>
          <a:p>
            <a:pPr marL="285750" lvl="1" indent="-285750">
              <a:buClr>
                <a:srgbClr val="E46C0A"/>
              </a:buClr>
              <a:buFont typeface="Wingdings" panose="05000000000000000000" pitchFamily="2" charset="2"/>
              <a:buChar char="Ø"/>
              <a:defRPr/>
            </a:pPr>
            <a:r>
              <a:rPr kumimoji="0" lang="en-US" sz="1800" b="0" i="0" u="none" strike="noStrike" kern="1200" cap="none" spc="0" normalizeH="0" baseline="0" noProof="0" dirty="0">
                <a:ln>
                  <a:noFill/>
                </a:ln>
                <a:solidFill>
                  <a:srgbClr val="E46C0A"/>
                </a:solidFill>
                <a:effectLst/>
                <a:uLnTx/>
                <a:uFillTx/>
                <a:latin typeface="Calibri" panose="020F0502020204030204"/>
                <a:ea typeface="+mn-ea"/>
                <a:cs typeface="Arial"/>
                <a:sym typeface="Arial"/>
              </a:rPr>
              <a:t>BNCT </a:t>
            </a:r>
            <a:r>
              <a:rPr lang="en-US" sz="1800" kern="1200" dirty="0">
                <a:solidFill>
                  <a:srgbClr val="E46C0A"/>
                </a:solidFill>
                <a:latin typeface="Calibri" panose="020F0502020204030204"/>
                <a:ea typeface="+mn-ea"/>
              </a:rPr>
              <a:t>Principle: </a:t>
            </a:r>
            <a:r>
              <a:rPr lang="en-US" sz="1800" kern="1200" dirty="0">
                <a:solidFill>
                  <a:schemeClr val="tx1"/>
                </a:solidFill>
                <a:latin typeface="Calibri" panose="020F0502020204030204"/>
                <a:ea typeface="+mn-ea"/>
              </a:rPr>
              <a:t>combine external </a:t>
            </a:r>
            <a:r>
              <a:rPr lang="en-US" sz="1800" b="1" kern="1200" dirty="0">
                <a:solidFill>
                  <a:schemeClr val="tx1"/>
                </a:solidFill>
                <a:latin typeface="Calibri" panose="020F0502020204030204"/>
                <a:ea typeface="+mn-ea"/>
              </a:rPr>
              <a:t>epithermal neutron irradiation </a:t>
            </a:r>
            <a:r>
              <a:rPr lang="en-US" sz="1800" kern="1200" dirty="0">
                <a:solidFill>
                  <a:schemeClr val="tx1"/>
                </a:solidFill>
                <a:latin typeface="Calibri" panose="020F0502020204030204"/>
                <a:ea typeface="+mn-ea"/>
              </a:rPr>
              <a:t>with injected </a:t>
            </a:r>
            <a:r>
              <a:rPr lang="en-US" sz="1800" b="1" kern="1200" baseline="30000" dirty="0">
                <a:solidFill>
                  <a:schemeClr val="tx1"/>
                </a:solidFill>
                <a:latin typeface="Calibri" panose="020F0502020204030204"/>
                <a:ea typeface="+mn-ea"/>
              </a:rPr>
              <a:t>10</a:t>
            </a:r>
            <a:r>
              <a:rPr lang="en-US" sz="1800" b="1" kern="1200" dirty="0">
                <a:solidFill>
                  <a:schemeClr val="tx1"/>
                </a:solidFill>
                <a:latin typeface="Calibri" panose="020F0502020204030204"/>
                <a:ea typeface="+mn-ea"/>
              </a:rPr>
              <a:t>B-based compound to maximize neutron capture cross section at tumor location </a:t>
            </a:r>
            <a:r>
              <a:rPr lang="en-US" sz="1800" b="1" kern="1200" dirty="0">
                <a:solidFill>
                  <a:schemeClr val="tx1"/>
                </a:solidFill>
                <a:latin typeface="Calibri" panose="020F0502020204030204"/>
                <a:ea typeface="+mn-ea"/>
                <a:sym typeface="Wingdings" panose="05000000000000000000" pitchFamily="2" charset="2"/>
              </a:rPr>
              <a:t> lead </a:t>
            </a:r>
            <a:r>
              <a:rPr lang="en-US" sz="1800" kern="1200" dirty="0">
                <a:solidFill>
                  <a:schemeClr val="tx1"/>
                </a:solidFill>
                <a:latin typeface="Calibri" panose="020F0502020204030204"/>
                <a:ea typeface="+mn-ea"/>
              </a:rPr>
              <a:t>to local emission of very high LET-ions (</a:t>
            </a:r>
            <a:r>
              <a:rPr lang="el-G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α</a:t>
            </a: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fr-FR" sz="1800" kern="12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7</a:t>
            </a: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Li</a:t>
            </a:r>
            <a:r>
              <a:rPr lang="fr-FR" sz="1800" kern="12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3+</a:t>
            </a:r>
            <a:r>
              <a:rPr lang="fr-FR"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kumimoji="0" lang="en-US" sz="1800" b="0" i="0" u="none" strike="noStrike" kern="1200" cap="none" spc="0" normalizeH="0" noProof="0" dirty="0">
              <a:ln>
                <a:noFill/>
              </a:ln>
              <a:solidFill>
                <a:schemeClr val="tx1"/>
              </a:solidFill>
              <a:effectLst/>
              <a:uLnTx/>
              <a:uFillTx/>
              <a:latin typeface="Calibri" panose="020F0502020204030204"/>
              <a:ea typeface="+mn-ea"/>
              <a:sym typeface="Arial"/>
            </a:endParaRPr>
          </a:p>
        </p:txBody>
      </p:sp>
      <p:sp>
        <p:nvSpPr>
          <p:cNvPr id="11" name="ZoneTexte 10">
            <a:extLst>
              <a:ext uri="{FF2B5EF4-FFF2-40B4-BE49-F238E27FC236}">
                <a16:creationId xmlns:a16="http://schemas.microsoft.com/office/drawing/2014/main" id="{1B7367E5-B751-4627-9625-0525F3C96B7D}"/>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13" name="Image 12">
            <a:extLst>
              <a:ext uri="{FF2B5EF4-FFF2-40B4-BE49-F238E27FC236}">
                <a16:creationId xmlns:a16="http://schemas.microsoft.com/office/drawing/2014/main" id="{ABFDE864-3CA8-46EB-A05E-357DD1998638}"/>
              </a:ext>
            </a:extLst>
          </p:cNvPr>
          <p:cNvPicPr>
            <a:picLocks noChangeAspect="1"/>
          </p:cNvPicPr>
          <p:nvPr/>
        </p:nvPicPr>
        <p:blipFill>
          <a:blip r:embed="rId3"/>
          <a:stretch>
            <a:fillRect/>
          </a:stretch>
        </p:blipFill>
        <p:spPr>
          <a:xfrm>
            <a:off x="9975602" y="2328200"/>
            <a:ext cx="1882589" cy="1305262"/>
          </a:xfrm>
          <a:prstGeom prst="rect">
            <a:avLst/>
          </a:prstGeom>
        </p:spPr>
      </p:pic>
      <p:pic>
        <p:nvPicPr>
          <p:cNvPr id="14" name="Image 13">
            <a:extLst>
              <a:ext uri="{FF2B5EF4-FFF2-40B4-BE49-F238E27FC236}">
                <a16:creationId xmlns:a16="http://schemas.microsoft.com/office/drawing/2014/main" id="{98AA8957-D599-4468-897C-071DE35A2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419" y="1940807"/>
            <a:ext cx="2048659" cy="1697075"/>
          </a:xfrm>
          <a:prstGeom prst="rect">
            <a:avLst/>
          </a:prstGeom>
        </p:spPr>
      </p:pic>
      <p:sp>
        <p:nvSpPr>
          <p:cNvPr id="21" name="ZoneTexte 20">
            <a:extLst>
              <a:ext uri="{FF2B5EF4-FFF2-40B4-BE49-F238E27FC236}">
                <a16:creationId xmlns:a16="http://schemas.microsoft.com/office/drawing/2014/main" id="{84F69130-9B9E-4382-91C0-B70905D92A57}"/>
              </a:ext>
            </a:extLst>
          </p:cNvPr>
          <p:cNvSpPr txBox="1"/>
          <p:nvPr/>
        </p:nvSpPr>
        <p:spPr>
          <a:xfrm>
            <a:off x="10137144" y="1871265"/>
            <a:ext cx="1559503" cy="461665"/>
          </a:xfrm>
          <a:prstGeom prst="rect">
            <a:avLst/>
          </a:prstGeom>
          <a:solidFill>
            <a:srgbClr val="FFFFFF">
              <a:alpha val="50196"/>
            </a:srgbClr>
          </a:solidFill>
        </p:spPr>
        <p:txBody>
          <a:bodyPr wrap="square" rtlCol="0">
            <a:spAutoFit/>
          </a:bodyPr>
          <a:lstStyle/>
          <a:p>
            <a:r>
              <a:rPr lang="fr-FR" sz="1200" b="1" dirty="0">
                <a:solidFill>
                  <a:srgbClr val="C00000"/>
                </a:solidFill>
                <a:latin typeface="Calibri" panose="020F0502020204030204" pitchFamily="34" charset="0"/>
                <a:ea typeface="Calibri" panose="020F0502020204030204" pitchFamily="34" charset="0"/>
                <a:cs typeface="Calibri" panose="020F0502020204030204" pitchFamily="34" charset="0"/>
              </a:rPr>
              <a:t>Max range ~5-9µm; LET &gt; 200 keV/µm</a:t>
            </a:r>
          </a:p>
        </p:txBody>
      </p:sp>
      <p:grpSp>
        <p:nvGrpSpPr>
          <p:cNvPr id="36" name="Grouper 43">
            <a:extLst>
              <a:ext uri="{FF2B5EF4-FFF2-40B4-BE49-F238E27FC236}">
                <a16:creationId xmlns:a16="http://schemas.microsoft.com/office/drawing/2014/main" id="{2D90516C-053D-47D6-8CEF-23E9FBFCE4DE}"/>
              </a:ext>
            </a:extLst>
          </p:cNvPr>
          <p:cNvGrpSpPr/>
          <p:nvPr/>
        </p:nvGrpSpPr>
        <p:grpSpPr>
          <a:xfrm>
            <a:off x="3041847" y="2101697"/>
            <a:ext cx="6260928" cy="1226765"/>
            <a:chOff x="1308189" y="2059417"/>
            <a:chExt cx="6485322" cy="1914860"/>
          </a:xfrm>
        </p:grpSpPr>
        <p:sp>
          <p:nvSpPr>
            <p:cNvPr id="38" name="ZoneTexte 37">
              <a:extLst>
                <a:ext uri="{FF2B5EF4-FFF2-40B4-BE49-F238E27FC236}">
                  <a16:creationId xmlns:a16="http://schemas.microsoft.com/office/drawing/2014/main" id="{7396F307-CE08-4D19-8EFD-1E64E9E7EAD4}"/>
                </a:ext>
              </a:extLst>
            </p:cNvPr>
            <p:cNvSpPr txBox="1"/>
            <p:nvPr/>
          </p:nvSpPr>
          <p:spPr>
            <a:xfrm>
              <a:off x="1308189" y="2059417"/>
              <a:ext cx="1770581" cy="87837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Enriched</a:t>
              </a:r>
              <a:r>
                <a:rPr kumimoji="0" lang="fr-FR" sz="12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1200" b="0"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boron</a:t>
              </a:r>
              <a:r>
                <a:rPr kumimoji="0" lang="fr-FR" sz="12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isotope, </a:t>
              </a:r>
              <a:r>
                <a:rPr kumimoji="0" lang="fr-FR" sz="1200" b="0"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delivered</a:t>
              </a:r>
              <a:r>
                <a:rPr kumimoji="0" lang="fr-FR" sz="12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in </a:t>
              </a:r>
              <a:r>
                <a:rPr kumimoji="0" lang="fr-FR" sz="1200" b="0"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cancerous</a:t>
              </a:r>
              <a:r>
                <a:rPr kumimoji="0" lang="fr-FR" sz="12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FR" sz="1200" b="0"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cells</a:t>
              </a:r>
              <a:r>
                <a:rPr kumimoji="0" lang="fr-FR" sz="12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(BPA or BSH)</a:t>
              </a:r>
            </a:p>
          </p:txBody>
        </p:sp>
        <p:grpSp>
          <p:nvGrpSpPr>
            <p:cNvPr id="39" name="Grouper 46">
              <a:extLst>
                <a:ext uri="{FF2B5EF4-FFF2-40B4-BE49-F238E27FC236}">
                  <a16:creationId xmlns:a16="http://schemas.microsoft.com/office/drawing/2014/main" id="{B2EB641F-EE93-4828-802D-13336997410D}"/>
                </a:ext>
              </a:extLst>
            </p:cNvPr>
            <p:cNvGrpSpPr/>
            <p:nvPr/>
          </p:nvGrpSpPr>
          <p:grpSpPr>
            <a:xfrm>
              <a:off x="1528442" y="2435483"/>
              <a:ext cx="6265069" cy="1538794"/>
              <a:chOff x="224973" y="3153066"/>
              <a:chExt cx="6265069" cy="1538794"/>
            </a:xfrm>
          </p:grpSpPr>
          <p:sp>
            <p:nvSpPr>
              <p:cNvPr id="41" name="ZoneTexte 40">
                <a:extLst>
                  <a:ext uri="{FF2B5EF4-FFF2-40B4-BE49-F238E27FC236}">
                    <a16:creationId xmlns:a16="http://schemas.microsoft.com/office/drawing/2014/main" id="{9FE92A44-183F-4E3B-B516-AC633710C058}"/>
                  </a:ext>
                </a:extLst>
              </p:cNvPr>
              <p:cNvSpPr txBox="1"/>
              <p:nvPr/>
            </p:nvSpPr>
            <p:spPr>
              <a:xfrm>
                <a:off x="224973" y="3734089"/>
                <a:ext cx="4044104" cy="460103"/>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u-ES" b="0" i="0" u="none" strike="noStrike" kern="1200" cap="none" spc="0" normalizeH="0" baseline="30000" noProof="0" dirty="0">
                    <a:ln>
                      <a:noFill/>
                    </a:ln>
                    <a:solidFill>
                      <a:prstClr val="black"/>
                    </a:solidFill>
                    <a:effectLst/>
                    <a:uLnTx/>
                    <a:uFillTx/>
                    <a:latin typeface="Calibri" panose="020F0502020204030204"/>
                    <a:ea typeface="+mn-ea"/>
                  </a:rPr>
                  <a:t>10</a:t>
                </a:r>
                <a:r>
                  <a:rPr kumimoji="0" lang="eu-ES" b="0" i="0" u="none" strike="noStrike" kern="1200" cap="none" spc="0" normalizeH="0" baseline="0" noProof="0" dirty="0">
                    <a:ln>
                      <a:noFill/>
                    </a:ln>
                    <a:solidFill>
                      <a:prstClr val="black"/>
                    </a:solidFill>
                    <a:effectLst/>
                    <a:uLnTx/>
                    <a:uFillTx/>
                    <a:latin typeface="Calibri" panose="020F0502020204030204"/>
                    <a:ea typeface="+mn-ea"/>
                  </a:rPr>
                  <a:t>B  +  n</a:t>
                </a:r>
                <a:r>
                  <a:rPr kumimoji="0" lang="eu-ES" b="0" i="0" u="none" strike="noStrike" kern="1200" cap="none" spc="0" normalizeH="0" baseline="-25000" noProof="0" dirty="0">
                    <a:ln>
                      <a:noFill/>
                    </a:ln>
                    <a:solidFill>
                      <a:prstClr val="black"/>
                    </a:solidFill>
                    <a:effectLst/>
                    <a:uLnTx/>
                    <a:uFillTx/>
                    <a:latin typeface="Calibri" panose="020F0502020204030204"/>
                    <a:ea typeface="+mn-ea"/>
                  </a:rPr>
                  <a:t>th</a:t>
                </a:r>
                <a:r>
                  <a:rPr kumimoji="0" lang="eu-ES" sz="1100" b="0" i="0" u="none" strike="noStrike" kern="1200" cap="none" spc="0" normalizeH="0" noProof="0" dirty="0">
                    <a:ln>
                      <a:noFill/>
                    </a:ln>
                    <a:solidFill>
                      <a:srgbClr val="000090"/>
                    </a:solidFill>
                    <a:effectLst/>
                    <a:uLnTx/>
                    <a:uFillTx/>
                    <a:latin typeface="Calibri" panose="020F0502020204030204"/>
                    <a:ea typeface="+mn-ea"/>
                  </a:rPr>
                  <a:t>(0,025 eV)</a:t>
                </a:r>
                <a:r>
                  <a:rPr lang="eu-ES" sz="1100" kern="1200" dirty="0">
                    <a:solidFill>
                      <a:prstClr val="black"/>
                    </a:solidFill>
                    <a:latin typeface="Calibri" panose="020F0502020204030204"/>
                    <a:ea typeface="+mn-ea"/>
                  </a:rPr>
                  <a:t>	</a:t>
                </a:r>
                <a:r>
                  <a:rPr kumimoji="0" lang="eu-ES" b="0" i="0" u="none" strike="noStrike" kern="1200" cap="none" spc="0" normalizeH="0" baseline="0" noProof="0" dirty="0">
                    <a:ln>
                      <a:noFill/>
                    </a:ln>
                    <a:solidFill>
                      <a:prstClr val="black"/>
                    </a:solidFill>
                    <a:effectLst/>
                    <a:uLnTx/>
                    <a:uFillTx/>
                    <a:latin typeface="Calibri" panose="020F0502020204030204"/>
                    <a:ea typeface="+mn-ea"/>
                  </a:rPr>
                  <a:t>[</a:t>
                </a:r>
                <a:r>
                  <a:rPr kumimoji="0" lang="eu-ES" b="0" i="0" u="none" strike="noStrike" kern="1200" cap="none" spc="0" normalizeH="0" baseline="30000" noProof="0" dirty="0">
                    <a:ln>
                      <a:noFill/>
                    </a:ln>
                    <a:solidFill>
                      <a:prstClr val="black"/>
                    </a:solidFill>
                    <a:effectLst/>
                    <a:uLnTx/>
                    <a:uFillTx/>
                    <a:latin typeface="Calibri" panose="020F0502020204030204"/>
                    <a:ea typeface="+mn-ea"/>
                  </a:rPr>
                  <a:t>11</a:t>
                </a:r>
                <a:r>
                  <a:rPr kumimoji="0" lang="eu-ES" b="0" i="0" u="none" strike="noStrike" kern="1200" cap="none" spc="0" normalizeH="0" baseline="0" noProof="0" dirty="0">
                    <a:ln>
                      <a:noFill/>
                    </a:ln>
                    <a:solidFill>
                      <a:prstClr val="black"/>
                    </a:solidFill>
                    <a:effectLst/>
                    <a:uLnTx/>
                    <a:uFillTx/>
                    <a:latin typeface="Calibri" panose="020F0502020204030204"/>
                    <a:ea typeface="+mn-ea"/>
                  </a:rPr>
                  <a:t>B]*</a:t>
                </a:r>
                <a:r>
                  <a:rPr kumimoji="0" lang="eu-ES" sz="1600" b="0" i="0" u="none" strike="noStrike" kern="1200" cap="none" spc="0" normalizeH="0" baseline="0" noProof="0" dirty="0">
                    <a:ln>
                      <a:noFill/>
                    </a:ln>
                    <a:solidFill>
                      <a:prstClr val="black"/>
                    </a:solidFill>
                    <a:effectLst/>
                    <a:uLnTx/>
                    <a:uFillTx/>
                    <a:latin typeface="Calibri" panose="020F0502020204030204"/>
                    <a:ea typeface="+mn-ea"/>
                  </a:rPr>
                  <a:t>	</a:t>
                </a:r>
              </a:p>
            </p:txBody>
          </p:sp>
          <p:sp>
            <p:nvSpPr>
              <p:cNvPr id="42" name="ZoneTexte 41">
                <a:extLst>
                  <a:ext uri="{FF2B5EF4-FFF2-40B4-BE49-F238E27FC236}">
                    <a16:creationId xmlns:a16="http://schemas.microsoft.com/office/drawing/2014/main" id="{BF367271-0DCA-4586-9996-0735E087FAAB}"/>
                  </a:ext>
                </a:extLst>
              </p:cNvPr>
              <p:cNvSpPr txBox="1"/>
              <p:nvPr/>
            </p:nvSpPr>
            <p:spPr>
              <a:xfrm>
                <a:off x="3105441" y="3384307"/>
                <a:ext cx="2389500" cy="418276"/>
              </a:xfrm>
              <a:prstGeom prst="rect">
                <a:avLst/>
              </a:prstGeom>
              <a:noFill/>
            </p:spPr>
            <p:txBody>
              <a:bodyPr wrap="square" rtlCol="0">
                <a:spAutoFit/>
              </a:bodyPr>
              <a:lstStyle/>
              <a:p>
                <a:pPr lvl="0">
                  <a:buClrTx/>
                </a:pPr>
                <a:r>
                  <a:rPr kumimoji="0" lang="fr-FR" b="0" i="0" u="none" strike="noStrike" kern="1200" cap="none" spc="0" normalizeH="0" baseline="30000" noProof="0" dirty="0">
                    <a:ln>
                      <a:noFill/>
                    </a:ln>
                    <a:solidFill>
                      <a:prstClr val="black"/>
                    </a:solidFill>
                    <a:effectLst/>
                    <a:uLnTx/>
                    <a:uFillTx/>
                    <a:latin typeface="Calibri" panose="020F0502020204030204"/>
                    <a:ea typeface="+mn-ea"/>
                  </a:rPr>
                  <a:t>4</a:t>
                </a:r>
                <a:r>
                  <a:rPr kumimoji="0" lang="fr-FR" b="0" i="0" u="none" strike="noStrike" kern="1200" cap="none" spc="0" normalizeH="0" baseline="0" noProof="0" dirty="0">
                    <a:ln>
                      <a:noFill/>
                    </a:ln>
                    <a:solidFill>
                      <a:prstClr val="black"/>
                    </a:solidFill>
                    <a:effectLst/>
                    <a:uLnTx/>
                    <a:uFillTx/>
                    <a:latin typeface="Calibri" panose="020F0502020204030204"/>
                    <a:ea typeface="+mn-ea"/>
                  </a:rPr>
                  <a:t>He </a:t>
                </a:r>
                <a:r>
                  <a:rPr lang="eu-ES" sz="1100" kern="1200" dirty="0">
                    <a:solidFill>
                      <a:srgbClr val="000090"/>
                    </a:solidFill>
                    <a:latin typeface="Calibri" panose="020F0502020204030204"/>
                    <a:ea typeface="+mn-ea"/>
                  </a:rPr>
                  <a:t>(1,77 MeV)</a:t>
                </a:r>
                <a:r>
                  <a:rPr lang="fr-FR" kern="1200" dirty="0">
                    <a:solidFill>
                      <a:srgbClr val="000090"/>
                    </a:solidFill>
                    <a:latin typeface="Calibri" panose="020F0502020204030204"/>
                    <a:ea typeface="+mn-ea"/>
                  </a:rPr>
                  <a:t> </a:t>
                </a:r>
                <a:r>
                  <a:rPr kumimoji="0" lang="fr-FR" b="0" i="0" u="none" strike="noStrike" kern="1200" cap="none" spc="0" normalizeH="0" baseline="0" noProof="0" dirty="0">
                    <a:ln>
                      <a:noFill/>
                    </a:ln>
                    <a:solidFill>
                      <a:prstClr val="black"/>
                    </a:solidFill>
                    <a:effectLst/>
                    <a:uLnTx/>
                    <a:uFillTx/>
                    <a:latin typeface="Calibri" panose="020F0502020204030204"/>
                    <a:ea typeface="+mn-ea"/>
                  </a:rPr>
                  <a:t>+ </a:t>
                </a:r>
                <a:r>
                  <a:rPr kumimoji="0" lang="fr-FR" b="0" i="0" u="none" strike="noStrike" kern="1200" cap="none" spc="0" normalizeH="0" baseline="30000" noProof="0" dirty="0">
                    <a:ln>
                      <a:noFill/>
                    </a:ln>
                    <a:solidFill>
                      <a:prstClr val="black"/>
                    </a:solidFill>
                    <a:effectLst/>
                    <a:uLnTx/>
                    <a:uFillTx/>
                    <a:latin typeface="Calibri" panose="020F0502020204030204"/>
                    <a:ea typeface="+mn-ea"/>
                  </a:rPr>
                  <a:t>7</a:t>
                </a:r>
                <a:r>
                  <a:rPr kumimoji="0" lang="fr-FR" b="0" i="0" u="none" strike="noStrike" kern="1200" cap="none" spc="0" normalizeH="0" baseline="0" noProof="0" dirty="0">
                    <a:ln>
                      <a:noFill/>
                    </a:ln>
                    <a:solidFill>
                      <a:prstClr val="black"/>
                    </a:solidFill>
                    <a:effectLst/>
                    <a:uLnTx/>
                    <a:uFillTx/>
                    <a:latin typeface="Calibri" panose="020F0502020204030204"/>
                    <a:ea typeface="+mn-ea"/>
                  </a:rPr>
                  <a:t>Li </a:t>
                </a:r>
                <a:r>
                  <a:rPr lang="eu-ES" sz="1100" kern="1200" dirty="0">
                    <a:solidFill>
                      <a:srgbClr val="000090"/>
                    </a:solidFill>
                    <a:latin typeface="Calibri" panose="020F0502020204030204"/>
                    <a:ea typeface="+mn-ea"/>
                  </a:rPr>
                  <a:t>(1,01 MeV)</a:t>
                </a:r>
                <a:endParaRPr kumimoji="0" lang="fr-FR" b="0" i="0" u="none" strike="noStrike" kern="1200" cap="none" spc="0" normalizeH="0" baseline="0" noProof="0" dirty="0">
                  <a:ln>
                    <a:noFill/>
                  </a:ln>
                  <a:solidFill>
                    <a:srgbClr val="000090"/>
                  </a:solidFill>
                  <a:effectLst/>
                  <a:uLnTx/>
                  <a:uFillTx/>
                  <a:latin typeface="Calibri" panose="020F0502020204030204"/>
                  <a:ea typeface="+mn-ea"/>
                </a:endParaRPr>
              </a:p>
            </p:txBody>
          </p:sp>
          <p:sp>
            <p:nvSpPr>
              <p:cNvPr id="43" name="ZoneTexte 42">
                <a:extLst>
                  <a:ext uri="{FF2B5EF4-FFF2-40B4-BE49-F238E27FC236}">
                    <a16:creationId xmlns:a16="http://schemas.microsoft.com/office/drawing/2014/main" id="{17B40F88-FDD8-4E64-96DF-B8DE9AA17AC5}"/>
                  </a:ext>
                </a:extLst>
              </p:cNvPr>
              <p:cNvSpPr txBox="1"/>
              <p:nvPr/>
            </p:nvSpPr>
            <p:spPr>
              <a:xfrm>
                <a:off x="3105440" y="4119201"/>
                <a:ext cx="3384602" cy="480410"/>
              </a:xfrm>
              <a:prstGeom prst="rect">
                <a:avLst/>
              </a:prstGeom>
              <a:noFill/>
            </p:spPr>
            <p:txBody>
              <a:bodyPr wrap="square" rtlCol="0">
                <a:spAutoFit/>
              </a:bodyPr>
              <a:lstStyle/>
              <a:p>
                <a:pPr lvl="0">
                  <a:buClrTx/>
                </a:pPr>
                <a:r>
                  <a:rPr kumimoji="0" lang="fr-FR" b="0" i="0" u="none" strike="noStrike" kern="1200" cap="none" spc="0" normalizeH="0" baseline="30000" noProof="0" dirty="0">
                    <a:ln>
                      <a:noFill/>
                    </a:ln>
                    <a:solidFill>
                      <a:prstClr val="black"/>
                    </a:solidFill>
                    <a:effectLst/>
                    <a:uLnTx/>
                    <a:uFillTx/>
                    <a:latin typeface="Calibri" panose="020F0502020204030204"/>
                    <a:ea typeface="+mn-ea"/>
                  </a:rPr>
                  <a:t>4</a:t>
                </a:r>
                <a:r>
                  <a:rPr kumimoji="0" lang="fr-FR" b="0" i="0" u="none" strike="noStrike" kern="1200" cap="none" spc="0" normalizeH="0" baseline="0" noProof="0" dirty="0">
                    <a:ln>
                      <a:noFill/>
                    </a:ln>
                    <a:solidFill>
                      <a:prstClr val="black"/>
                    </a:solidFill>
                    <a:effectLst/>
                    <a:uLnTx/>
                    <a:uFillTx/>
                    <a:latin typeface="Calibri" panose="020F0502020204030204"/>
                    <a:ea typeface="+mn-ea"/>
                  </a:rPr>
                  <a:t>He</a:t>
                </a:r>
                <a:r>
                  <a:rPr lang="eu-ES" sz="1100" kern="1200" dirty="0">
                    <a:solidFill>
                      <a:srgbClr val="2E39CC"/>
                    </a:solidFill>
                    <a:latin typeface="Calibri" panose="020F0502020204030204"/>
                    <a:ea typeface="+mn-ea"/>
                  </a:rPr>
                  <a:t> </a:t>
                </a:r>
                <a:r>
                  <a:rPr lang="eu-ES" sz="1100" kern="1200" dirty="0">
                    <a:solidFill>
                      <a:srgbClr val="000090"/>
                    </a:solidFill>
                    <a:latin typeface="Calibri" panose="020F0502020204030204"/>
                    <a:ea typeface="+mn-ea"/>
                  </a:rPr>
                  <a:t>(1,47 MeV)</a:t>
                </a:r>
                <a:r>
                  <a:rPr kumimoji="0" lang="fr-FR" b="0" i="0" u="none" strike="noStrike" kern="1200" cap="none" spc="0" normalizeH="0" noProof="0" dirty="0">
                    <a:ln>
                      <a:noFill/>
                    </a:ln>
                    <a:solidFill>
                      <a:srgbClr val="000090"/>
                    </a:solidFill>
                    <a:effectLst/>
                    <a:uLnTx/>
                    <a:uFillTx/>
                    <a:latin typeface="Calibri" panose="020F0502020204030204"/>
                    <a:ea typeface="+mn-ea"/>
                  </a:rPr>
                  <a:t> </a:t>
                </a:r>
                <a:r>
                  <a:rPr kumimoji="0" lang="fr-FR" b="0" i="0" u="none" strike="noStrike" kern="1200" cap="none" spc="0" normalizeH="0" baseline="0" noProof="0" dirty="0">
                    <a:ln>
                      <a:noFill/>
                    </a:ln>
                    <a:solidFill>
                      <a:prstClr val="black"/>
                    </a:solidFill>
                    <a:effectLst/>
                    <a:uLnTx/>
                    <a:uFillTx/>
                    <a:latin typeface="Calibri" panose="020F0502020204030204"/>
                    <a:ea typeface="+mn-ea"/>
                  </a:rPr>
                  <a:t>+ </a:t>
                </a:r>
                <a:r>
                  <a:rPr kumimoji="0" lang="fr-FR" b="0" i="0" u="none" strike="noStrike" kern="1200" cap="none" spc="0" normalizeH="0" baseline="30000" noProof="0" dirty="0">
                    <a:ln>
                      <a:noFill/>
                    </a:ln>
                    <a:solidFill>
                      <a:prstClr val="black"/>
                    </a:solidFill>
                    <a:effectLst/>
                    <a:uLnTx/>
                    <a:uFillTx/>
                    <a:latin typeface="Calibri" panose="020F0502020204030204"/>
                    <a:ea typeface="+mn-ea"/>
                  </a:rPr>
                  <a:t>7</a:t>
                </a:r>
                <a:r>
                  <a:rPr kumimoji="0" lang="fr-FR" b="0" i="0" u="none" strike="noStrike" kern="1200" cap="none" spc="0" normalizeH="0" baseline="0" noProof="0" dirty="0">
                    <a:ln>
                      <a:noFill/>
                    </a:ln>
                    <a:solidFill>
                      <a:prstClr val="black"/>
                    </a:solidFill>
                    <a:effectLst/>
                    <a:uLnTx/>
                    <a:uFillTx/>
                    <a:latin typeface="Calibri" panose="020F0502020204030204"/>
                    <a:ea typeface="+mn-ea"/>
                  </a:rPr>
                  <a:t>Li  </a:t>
                </a:r>
                <a:r>
                  <a:rPr kumimoji="0" lang="fr-FR" sz="1100" b="0" i="0" u="none" strike="noStrike" kern="1200" cap="none" spc="0" normalizeH="0" baseline="0" noProof="0" dirty="0">
                    <a:ln>
                      <a:noFill/>
                    </a:ln>
                    <a:solidFill>
                      <a:srgbClr val="000090"/>
                    </a:solidFill>
                    <a:effectLst/>
                    <a:uLnTx/>
                    <a:uFillTx/>
                    <a:latin typeface="Calibri" panose="020F0502020204030204"/>
                    <a:ea typeface="+mn-ea"/>
                  </a:rPr>
                  <a:t>(0,84 MeV)</a:t>
                </a:r>
                <a:r>
                  <a:rPr kumimoji="0" lang="fr-FR" b="0" i="0" u="none" strike="noStrike" kern="1200" cap="none" spc="0" normalizeH="0" baseline="0" noProof="0" dirty="0">
                    <a:ln>
                      <a:noFill/>
                    </a:ln>
                    <a:solidFill>
                      <a:srgbClr val="000090"/>
                    </a:solidFill>
                    <a:effectLst/>
                    <a:uLnTx/>
                    <a:uFillTx/>
                    <a:latin typeface="Calibri" panose="020F0502020204030204"/>
                    <a:ea typeface="+mn-ea"/>
                  </a:rPr>
                  <a:t>  </a:t>
                </a:r>
                <a:r>
                  <a:rPr kumimoji="0" lang="fr-FR" b="0" i="0" u="none" strike="noStrike" kern="1200" cap="none" spc="0" normalizeH="0" baseline="0" noProof="0" dirty="0">
                    <a:ln>
                      <a:noFill/>
                    </a:ln>
                    <a:solidFill>
                      <a:prstClr val="black"/>
                    </a:solidFill>
                    <a:effectLst/>
                    <a:uLnTx/>
                    <a:uFillTx/>
                    <a:latin typeface="Calibri" panose="020F0502020204030204"/>
                    <a:ea typeface="+mn-ea"/>
                  </a:rPr>
                  <a:t>+  </a:t>
                </a:r>
                <a:r>
                  <a:rPr kumimoji="0" lang="fr-FR" b="0" i="1" u="none" strike="noStrike" kern="1200" cap="none" spc="0" normalizeH="0" baseline="0" noProof="0" dirty="0">
                    <a:ln>
                      <a:noFill/>
                    </a:ln>
                    <a:solidFill>
                      <a:prstClr val="black"/>
                    </a:solidFill>
                    <a:effectLst/>
                    <a:uLnTx/>
                    <a:uFillTx/>
                    <a:latin typeface="Symbol" charset="2"/>
                    <a:ea typeface="+mn-ea"/>
                    <a:cs typeface="Symbol" charset="2"/>
                  </a:rPr>
                  <a:t>g</a:t>
                </a:r>
                <a:r>
                  <a:rPr lang="fr-FR" sz="1100" kern="1200" dirty="0">
                    <a:solidFill>
                      <a:srgbClr val="000090"/>
                    </a:solidFill>
                    <a:latin typeface="Calibri" panose="020F0502020204030204"/>
                  </a:rPr>
                  <a:t> (0,48 MeV)</a:t>
                </a:r>
                <a:endParaRPr kumimoji="0" lang="fr-FR" b="0" i="0" u="none" strike="noStrike" kern="1200" cap="none" spc="0" normalizeH="0" baseline="0" noProof="0" dirty="0">
                  <a:ln>
                    <a:noFill/>
                  </a:ln>
                  <a:solidFill>
                    <a:srgbClr val="000090"/>
                  </a:solidFill>
                  <a:effectLst/>
                  <a:uLnTx/>
                  <a:uFillTx/>
                  <a:latin typeface="Calibri" panose="020F0502020204030204"/>
                  <a:ea typeface="+mn-ea"/>
                </a:endParaRPr>
              </a:p>
            </p:txBody>
          </p:sp>
          <p:cxnSp>
            <p:nvCxnSpPr>
              <p:cNvPr id="44" name="Connecteur en angle 51">
                <a:extLst>
                  <a:ext uri="{FF2B5EF4-FFF2-40B4-BE49-F238E27FC236}">
                    <a16:creationId xmlns:a16="http://schemas.microsoft.com/office/drawing/2014/main" id="{E81BFB81-72CF-4743-AEE8-BB3A076BC57D}"/>
                  </a:ext>
                </a:extLst>
              </p:cNvPr>
              <p:cNvCxnSpPr/>
              <p:nvPr/>
            </p:nvCxnSpPr>
            <p:spPr>
              <a:xfrm flipV="1">
                <a:off x="2323726" y="3553585"/>
                <a:ext cx="718624" cy="169276"/>
              </a:xfrm>
              <a:prstGeom prst="bentConnector3">
                <a:avLst>
                  <a:gd name="adj1" fmla="val -248"/>
                </a:avLst>
              </a:prstGeom>
              <a:noFill/>
              <a:ln w="19050" cap="flat" cmpd="sng" algn="ctr">
                <a:solidFill>
                  <a:srgbClr val="4472C4"/>
                </a:solidFill>
                <a:prstDash val="solid"/>
                <a:miter lim="800000"/>
                <a:tailEnd type="arrow"/>
              </a:ln>
              <a:effectLst/>
            </p:spPr>
          </p:cxnSp>
          <p:sp>
            <p:nvSpPr>
              <p:cNvPr id="45" name="ZoneTexte 44">
                <a:extLst>
                  <a:ext uri="{FF2B5EF4-FFF2-40B4-BE49-F238E27FC236}">
                    <a16:creationId xmlns:a16="http://schemas.microsoft.com/office/drawing/2014/main" id="{9E8CACA2-9F9F-456D-AE35-0AD85A9BAD29}"/>
                  </a:ext>
                </a:extLst>
              </p:cNvPr>
              <p:cNvSpPr txBox="1"/>
              <p:nvPr/>
            </p:nvSpPr>
            <p:spPr>
              <a:xfrm>
                <a:off x="2394788" y="3153066"/>
                <a:ext cx="48282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90"/>
                    </a:solidFill>
                    <a:effectLst/>
                    <a:uLnTx/>
                    <a:uFillTx/>
                    <a:latin typeface="Calibri" panose="020F0502020204030204"/>
                    <a:ea typeface="+mn-ea"/>
                  </a:rPr>
                  <a:t>6 %</a:t>
                </a:r>
              </a:p>
            </p:txBody>
          </p:sp>
          <p:sp>
            <p:nvSpPr>
              <p:cNvPr id="46" name="ZoneTexte 45">
                <a:extLst>
                  <a:ext uri="{FF2B5EF4-FFF2-40B4-BE49-F238E27FC236}">
                    <a16:creationId xmlns:a16="http://schemas.microsoft.com/office/drawing/2014/main" id="{8F71979B-FB5E-45F1-975D-7E65C70AD220}"/>
                  </a:ext>
                </a:extLst>
              </p:cNvPr>
              <p:cNvSpPr txBox="1"/>
              <p:nvPr/>
            </p:nvSpPr>
            <p:spPr>
              <a:xfrm>
                <a:off x="2342690" y="4353305"/>
                <a:ext cx="587020" cy="3385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90"/>
                    </a:solidFill>
                    <a:effectLst/>
                    <a:uLnTx/>
                    <a:uFillTx/>
                    <a:latin typeface="Calibri" panose="020F0502020204030204"/>
                    <a:ea typeface="+mn-ea"/>
                  </a:rPr>
                  <a:t>94 %</a:t>
                </a:r>
              </a:p>
            </p:txBody>
          </p:sp>
          <p:cxnSp>
            <p:nvCxnSpPr>
              <p:cNvPr id="47" name="Connecteur droit avec flèche 46">
                <a:extLst>
                  <a:ext uri="{FF2B5EF4-FFF2-40B4-BE49-F238E27FC236}">
                    <a16:creationId xmlns:a16="http://schemas.microsoft.com/office/drawing/2014/main" id="{483BC079-290B-4A6E-A38D-E2157BA188FB}"/>
                  </a:ext>
                </a:extLst>
              </p:cNvPr>
              <p:cNvCxnSpPr>
                <a:cxnSpLocks/>
              </p:cNvCxnSpPr>
              <p:nvPr/>
            </p:nvCxnSpPr>
            <p:spPr>
              <a:xfrm>
                <a:off x="1779014" y="3980205"/>
                <a:ext cx="327574" cy="0"/>
              </a:xfrm>
              <a:prstGeom prst="straightConnector1">
                <a:avLst/>
              </a:prstGeom>
              <a:noFill/>
              <a:ln w="28575" cap="flat" cmpd="sng" algn="ctr">
                <a:solidFill>
                  <a:srgbClr val="4472C4"/>
                </a:solidFill>
                <a:prstDash val="solid"/>
                <a:miter lim="800000"/>
                <a:tailEnd type="arrow"/>
              </a:ln>
              <a:effectLst/>
            </p:spPr>
          </p:cxnSp>
          <p:cxnSp>
            <p:nvCxnSpPr>
              <p:cNvPr id="48" name="Connecteur en angle 55">
                <a:extLst>
                  <a:ext uri="{FF2B5EF4-FFF2-40B4-BE49-F238E27FC236}">
                    <a16:creationId xmlns:a16="http://schemas.microsoft.com/office/drawing/2014/main" id="{CE525F1C-AB77-4078-9C10-C176244AC6E9}"/>
                  </a:ext>
                </a:extLst>
              </p:cNvPr>
              <p:cNvCxnSpPr/>
              <p:nvPr/>
            </p:nvCxnSpPr>
            <p:spPr>
              <a:xfrm>
                <a:off x="2325015" y="4170702"/>
                <a:ext cx="718624" cy="169276"/>
              </a:xfrm>
              <a:prstGeom prst="bentConnector3">
                <a:avLst>
                  <a:gd name="adj1" fmla="val -248"/>
                </a:avLst>
              </a:prstGeom>
              <a:noFill/>
              <a:ln w="19050" cap="flat" cmpd="sng" algn="ctr">
                <a:solidFill>
                  <a:srgbClr val="4472C4"/>
                </a:solidFill>
                <a:prstDash val="solid"/>
                <a:miter lim="800000"/>
                <a:tailEnd type="arrow"/>
              </a:ln>
              <a:effectLst/>
            </p:spPr>
          </p:cxnSp>
        </p:grpSp>
        <p:sp>
          <p:nvSpPr>
            <p:cNvPr id="40" name="Ellipse 39">
              <a:extLst>
                <a:ext uri="{FF2B5EF4-FFF2-40B4-BE49-F238E27FC236}">
                  <a16:creationId xmlns:a16="http://schemas.microsoft.com/office/drawing/2014/main" id="{6B5C3695-D6E4-4D60-A978-AEB6E45F32A3}"/>
                </a:ext>
              </a:extLst>
            </p:cNvPr>
            <p:cNvSpPr/>
            <p:nvPr/>
          </p:nvSpPr>
          <p:spPr>
            <a:xfrm>
              <a:off x="1552592" y="2996846"/>
              <a:ext cx="350800" cy="450153"/>
            </a:xfrm>
            <a:prstGeom prst="ellipse">
              <a:avLst/>
            </a:prstGeom>
            <a:noFill/>
            <a:ln w="19050" cap="flat" cmpd="sng" algn="ctr">
              <a:solidFill>
                <a:srgbClr val="FF0000"/>
              </a:solidFill>
              <a:prstDash val="sys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2" name="Rectangle 16">
            <a:extLst>
              <a:ext uri="{FF2B5EF4-FFF2-40B4-BE49-F238E27FC236}">
                <a16:creationId xmlns:a16="http://schemas.microsoft.com/office/drawing/2014/main" id="{FB005A58-F975-40D4-9F98-CDB43B2794DF}"/>
              </a:ext>
            </a:extLst>
          </p:cNvPr>
          <p:cNvSpPr/>
          <p:nvPr/>
        </p:nvSpPr>
        <p:spPr bwMode="auto">
          <a:xfrm>
            <a:off x="176645" y="3829120"/>
            <a:ext cx="8423760" cy="2431435"/>
          </a:xfrm>
          <a:prstGeom prst="rect">
            <a:avLst/>
          </a:prstGeom>
        </p:spPr>
        <p:txBody>
          <a:bodyPr wrap="square">
            <a:spAutoFit/>
          </a:bodyPr>
          <a:lstStyle/>
          <a:p>
            <a:pPr marL="285750" lvl="1" indent="-285750">
              <a:buClr>
                <a:srgbClr val="E46C0A"/>
              </a:buClr>
              <a:buFont typeface="Wingdings" panose="05000000000000000000" pitchFamily="2" charset="2"/>
              <a:buChar char="Ø"/>
              <a:defRPr/>
            </a:pPr>
            <a:r>
              <a:rPr lang="en-US" sz="1600" dirty="0">
                <a:latin typeface="Calibri" panose="020F0502020204030204" pitchFamily="34" charset="0"/>
                <a:ea typeface="Calibri" panose="020F0502020204030204" pitchFamily="34" charset="0"/>
                <a:cs typeface="Calibri" panose="020F0502020204030204" pitchFamily="34" charset="0"/>
              </a:rPr>
              <a:t>Several clinical trials </a:t>
            </a:r>
            <a:r>
              <a:rPr lang="en-US"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(Barth et al. 2012; Shen S et al. 2024</a:t>
            </a:r>
            <a:r>
              <a:rPr lang="en-US" sz="1600" dirty="0">
                <a:latin typeface="Calibri" panose="020F0502020204030204" pitchFamily="34" charset="0"/>
                <a:ea typeface="Calibri" panose="020F0502020204030204" pitchFamily="34" charset="0"/>
                <a:cs typeface="Calibri" panose="020F0502020204030204" pitchFamily="34" charset="0"/>
              </a:rPr>
              <a:t>: promising results for </a:t>
            </a:r>
            <a:r>
              <a:rPr lang="en-US" sz="1600" b="1" dirty="0">
                <a:latin typeface="Calibri" panose="020F0502020204030204" pitchFamily="34" charset="0"/>
                <a:ea typeface="Calibri" panose="020F0502020204030204" pitchFamily="34" charset="0"/>
                <a:cs typeface="Calibri" panose="020F0502020204030204" pitchFamily="34" charset="0"/>
              </a:rPr>
              <a:t>high-grade glioblastoma </a:t>
            </a:r>
            <a:r>
              <a:rPr lang="en-US" sz="1600" dirty="0">
                <a:latin typeface="Calibri" panose="020F0502020204030204" pitchFamily="34" charset="0"/>
                <a:ea typeface="Calibri" panose="020F0502020204030204" pitchFamily="34" charset="0"/>
                <a:cs typeface="Calibri" panose="020F0502020204030204" pitchFamily="34" charset="0"/>
              </a:rPr>
              <a:t>and recurrent </a:t>
            </a:r>
            <a:r>
              <a:rPr lang="en-US" sz="1600" b="1" dirty="0">
                <a:latin typeface="Calibri" panose="020F0502020204030204" pitchFamily="34" charset="0"/>
                <a:ea typeface="Calibri" panose="020F0502020204030204" pitchFamily="34" charset="0"/>
                <a:cs typeface="Calibri" panose="020F0502020204030204" pitchFamily="34" charset="0"/>
              </a:rPr>
              <a:t>Head &amp; Neck cancers. </a:t>
            </a:r>
            <a:r>
              <a:rPr lang="en-US" sz="1600" dirty="0">
                <a:latin typeface="Calibri" panose="020F0502020204030204" pitchFamily="34" charset="0"/>
                <a:ea typeface="Calibri" panose="020F0502020204030204" pitchFamily="34" charset="0"/>
                <a:cs typeface="Calibri" panose="020F0502020204030204" pitchFamily="34" charset="0"/>
              </a:rPr>
              <a:t>Historically delivered on nuclear facilities...</a:t>
            </a:r>
            <a:br>
              <a:rPr lang="en-US" sz="1600" dirty="0">
                <a:latin typeface="Calibri" panose="020F0502020204030204" pitchFamily="34" charset="0"/>
                <a:ea typeface="Calibri" panose="020F0502020204030204" pitchFamily="34" charset="0"/>
                <a:cs typeface="Calibri" panose="020F0502020204030204" pitchFamily="34" charset="0"/>
              </a:rPr>
            </a:br>
            <a:endParaRPr lang="en-US" sz="1600" dirty="0">
              <a:latin typeface="Calibri" panose="020F0502020204030204" pitchFamily="34" charset="0"/>
              <a:ea typeface="Calibri" panose="020F0502020204030204" pitchFamily="34" charset="0"/>
              <a:cs typeface="Calibri" panose="020F0502020204030204" pitchFamily="34" charset="0"/>
            </a:endParaRPr>
          </a:p>
          <a:p>
            <a:pPr marL="285750" lvl="1" indent="-285750">
              <a:buClr>
                <a:srgbClr val="E46C0A"/>
              </a:buClr>
              <a:buFont typeface="Wingdings" panose="05000000000000000000" pitchFamily="2" charset="2"/>
              <a:buChar char="Ø"/>
              <a:defRPr/>
            </a:pPr>
            <a:r>
              <a:rPr lang="en-US" sz="1800" b="1" dirty="0">
                <a:solidFill>
                  <a:srgbClr val="E46C0A"/>
                </a:solidFill>
                <a:latin typeface="Calibri" panose="020F0502020204030204" pitchFamily="34" charset="0"/>
                <a:ea typeface="Calibri" panose="020F0502020204030204" pitchFamily="34" charset="0"/>
                <a:cs typeface="Calibri" panose="020F0502020204030204" pitchFamily="34" charset="0"/>
              </a:rPr>
              <a:t>Accelerator-based BNCT</a:t>
            </a:r>
            <a:r>
              <a:rPr lang="en-US" sz="1800" b="1"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new era for clinical trials as compact accel neutron sources (CANS) allow </a:t>
            </a:r>
            <a:r>
              <a:rPr lang="en-US" sz="1800" b="1" dirty="0">
                <a:latin typeface="Calibri" panose="020F0502020204030204" pitchFamily="34" charset="0"/>
                <a:ea typeface="Calibri" panose="020F0502020204030204" pitchFamily="34" charset="0"/>
                <a:cs typeface="Calibri" panose="020F0502020204030204" pitchFamily="34" charset="0"/>
              </a:rPr>
              <a:t>performing BNCT in hospital</a:t>
            </a:r>
            <a:r>
              <a:rPr lang="en-US" sz="1800" dirty="0">
                <a:latin typeface="Calibri" panose="020F0502020204030204" pitchFamily="34" charset="0"/>
                <a:ea typeface="Calibri" panose="020F0502020204030204" pitchFamily="34" charset="0"/>
                <a:cs typeface="Calibri" panose="020F0502020204030204" pitchFamily="34" charset="0"/>
              </a:rPr>
              <a:t>.</a:t>
            </a:r>
          </a:p>
          <a:p>
            <a:pPr marL="540000" lvl="1" indent="-285750">
              <a:spcBef>
                <a:spcPts val="1200"/>
              </a:spcBef>
              <a:buClr>
                <a:srgbClr val="E46C0A"/>
              </a:buClr>
              <a:buFont typeface="Courier New" panose="02070309020205020404" pitchFamily="49" charset="0"/>
              <a:buChar char="o"/>
              <a:defRPr/>
            </a:pPr>
            <a:r>
              <a:rPr lang="en-US" sz="1600" dirty="0">
                <a:latin typeface="Calibri" panose="020F0502020204030204" pitchFamily="34" charset="0"/>
                <a:ea typeface="Calibri" panose="020F0502020204030204" pitchFamily="34" charset="0"/>
                <a:cs typeface="Calibri" panose="020F0502020204030204" pitchFamily="34" charset="0"/>
              </a:rPr>
              <a:t>About </a:t>
            </a:r>
            <a:r>
              <a:rPr lang="en-US" sz="1600" b="1" dirty="0">
                <a:solidFill>
                  <a:srgbClr val="002060"/>
                </a:solidFill>
                <a:latin typeface="Calibri" panose="020F0502020204030204" pitchFamily="34" charset="0"/>
                <a:ea typeface="Calibri" panose="020F0502020204030204" pitchFamily="34" charset="0"/>
                <a:cs typeface="Calibri" panose="020F0502020204030204" pitchFamily="34" charset="0"/>
              </a:rPr>
              <a:t>26 new AB-BNCT</a:t>
            </a:r>
            <a:r>
              <a:rPr lang="en-US" sz="16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facilities world-while, 9 in Japan </a:t>
            </a:r>
            <a:r>
              <a:rPr lang="en-US" sz="16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(IAEA*)</a:t>
            </a:r>
            <a:r>
              <a:rPr lang="en-US" sz="1600" dirty="0">
                <a:latin typeface="Calibri" panose="020F0502020204030204" pitchFamily="34" charset="0"/>
                <a:ea typeface="Calibri" panose="020F0502020204030204" pitchFamily="34" charset="0"/>
                <a:cs typeface="Calibri" panose="020F0502020204030204" pitchFamily="34" charset="0"/>
              </a:rPr>
              <a:t>. C</a:t>
            </a:r>
            <a:r>
              <a:rPr lang="en-US" sz="1600" kern="1200" dirty="0">
                <a:solidFill>
                  <a:schemeClr val="tx1"/>
                </a:solidFill>
                <a:latin typeface="Calibri" panose="020F0502020204030204"/>
              </a:rPr>
              <a:t>linical trial started </a:t>
            </a:r>
            <a:r>
              <a:rPr lang="en-US" sz="1600" b="1" kern="1200" dirty="0">
                <a:solidFill>
                  <a:schemeClr val="tx1"/>
                </a:solidFill>
                <a:latin typeface="Calibri" panose="020F0502020204030204"/>
              </a:rPr>
              <a:t>in Finland </a:t>
            </a:r>
            <a:r>
              <a:rPr lang="en-US" sz="1600" kern="1200" dirty="0">
                <a:solidFill>
                  <a:schemeClr val="tx1"/>
                </a:solidFill>
                <a:latin typeface="Calibri" panose="020F0502020204030204"/>
              </a:rPr>
              <a:t>2025, </a:t>
            </a:r>
            <a:r>
              <a:rPr lang="en-US" sz="1600" b="1" kern="1200" dirty="0">
                <a:solidFill>
                  <a:schemeClr val="tx1"/>
                </a:solidFill>
                <a:latin typeface="Calibri" panose="020F0502020204030204"/>
              </a:rPr>
              <a:t>BNCT</a:t>
            </a:r>
            <a:r>
              <a:rPr lang="en-US" sz="1600" kern="1200" dirty="0">
                <a:solidFill>
                  <a:schemeClr val="tx1"/>
                </a:solidFill>
                <a:latin typeface="Calibri" panose="020F0502020204030204"/>
              </a:rPr>
              <a:t> </a:t>
            </a:r>
            <a:r>
              <a:rPr lang="en-US" sz="1600" b="1" kern="1200" dirty="0">
                <a:solidFill>
                  <a:schemeClr val="tx1"/>
                </a:solidFill>
                <a:latin typeface="Calibri" panose="020F0502020204030204"/>
              </a:rPr>
              <a:t>accepted in clinical routine </a:t>
            </a:r>
            <a:r>
              <a:rPr lang="en-US" sz="1600" kern="1200" dirty="0">
                <a:solidFill>
                  <a:schemeClr val="tx1"/>
                </a:solidFill>
                <a:latin typeface="Calibri" panose="020F0502020204030204"/>
              </a:rPr>
              <a:t>for </a:t>
            </a:r>
            <a:r>
              <a:rPr lang="en-US" sz="1600" b="1" kern="1200" dirty="0">
                <a:solidFill>
                  <a:schemeClr val="tx1"/>
                </a:solidFill>
                <a:latin typeface="Calibri" panose="020F0502020204030204"/>
              </a:rPr>
              <a:t>recurrent H&amp;N cancers </a:t>
            </a:r>
            <a:r>
              <a:rPr lang="en-US" sz="1600" kern="1200" dirty="0">
                <a:solidFill>
                  <a:schemeClr val="tx1"/>
                </a:solidFill>
                <a:latin typeface="Calibri" panose="020F0502020204030204"/>
              </a:rPr>
              <a:t>in </a:t>
            </a:r>
            <a:r>
              <a:rPr lang="en-US" sz="1600" b="1" kern="1200" dirty="0">
                <a:solidFill>
                  <a:schemeClr val="tx1"/>
                </a:solidFill>
                <a:latin typeface="Calibri" panose="020F0502020204030204"/>
              </a:rPr>
              <a:t>Japan.</a:t>
            </a:r>
          </a:p>
          <a:p>
            <a:pPr marL="540000" lvl="1" indent="-285750">
              <a:spcBef>
                <a:spcPts val="1200"/>
              </a:spcBef>
              <a:buClr>
                <a:srgbClr val="E46C0A"/>
              </a:buClr>
              <a:buFont typeface="Courier New" panose="02070309020205020404" pitchFamily="49" charset="0"/>
              <a:buChar char="o"/>
              <a:defRPr/>
            </a:pPr>
            <a:r>
              <a:rPr lang="en-US" sz="1600" kern="1200" dirty="0">
                <a:solidFill>
                  <a:schemeClr val="tx1"/>
                </a:solidFill>
                <a:latin typeface="Calibri" panose="020F0502020204030204"/>
              </a:rPr>
              <a:t>Compagnies proposing integrated systems </a:t>
            </a:r>
            <a:r>
              <a:rPr lang="en-US" sz="1600" i="1" kern="1200" dirty="0">
                <a:solidFill>
                  <a:schemeClr val="tx1"/>
                </a:solidFill>
                <a:latin typeface="Calibri" panose="020F0502020204030204"/>
              </a:rPr>
              <a:t>(e.g. neutron therapeutics, TAE life science…)</a:t>
            </a:r>
          </a:p>
        </p:txBody>
      </p:sp>
      <p:pic>
        <p:nvPicPr>
          <p:cNvPr id="63" name="Image 62">
            <a:extLst>
              <a:ext uri="{FF2B5EF4-FFF2-40B4-BE49-F238E27FC236}">
                <a16:creationId xmlns:a16="http://schemas.microsoft.com/office/drawing/2014/main" id="{F45ABD35-DBB8-4AC5-BE55-C34E75929803}"/>
              </a:ext>
            </a:extLst>
          </p:cNvPr>
          <p:cNvPicPr>
            <a:picLocks noChangeAspect="1"/>
          </p:cNvPicPr>
          <p:nvPr/>
        </p:nvPicPr>
        <p:blipFill>
          <a:blip r:embed="rId3"/>
          <a:stretch>
            <a:fillRect/>
          </a:stretch>
        </p:blipFill>
        <p:spPr>
          <a:xfrm>
            <a:off x="11083852" y="243490"/>
            <a:ext cx="1053222" cy="730234"/>
          </a:xfrm>
          <a:prstGeom prst="rect">
            <a:avLst/>
          </a:prstGeom>
        </p:spPr>
      </p:pic>
      <p:pic>
        <p:nvPicPr>
          <p:cNvPr id="73" name="Espace réservé du contenu 8">
            <a:extLst>
              <a:ext uri="{FF2B5EF4-FFF2-40B4-BE49-F238E27FC236}">
                <a16:creationId xmlns:a16="http://schemas.microsoft.com/office/drawing/2014/main" id="{E22545A5-6E28-4B71-8E0D-026DE5DD4384}"/>
              </a:ext>
            </a:extLst>
          </p:cNvPr>
          <p:cNvPicPr>
            <a:picLocks noGrp="1" noChangeAspect="1"/>
          </p:cNvPicPr>
          <p:nvPr>
            <p:ph idx="1"/>
          </p:nvPr>
        </p:nvPicPr>
        <p:blipFill>
          <a:blip r:embed="rId5"/>
          <a:stretch>
            <a:fillRect/>
          </a:stretch>
        </p:blipFill>
        <p:spPr>
          <a:xfrm>
            <a:off x="8679487" y="3944753"/>
            <a:ext cx="3505554" cy="1868784"/>
          </a:xfrm>
        </p:spPr>
      </p:pic>
      <p:sp>
        <p:nvSpPr>
          <p:cNvPr id="74" name="ZoneTexte 73">
            <a:extLst>
              <a:ext uri="{FF2B5EF4-FFF2-40B4-BE49-F238E27FC236}">
                <a16:creationId xmlns:a16="http://schemas.microsoft.com/office/drawing/2014/main" id="{F0904AF7-021D-45A1-B4B8-0942DA266531}"/>
              </a:ext>
            </a:extLst>
          </p:cNvPr>
          <p:cNvSpPr txBox="1"/>
          <p:nvPr/>
        </p:nvSpPr>
        <p:spPr>
          <a:xfrm>
            <a:off x="8600405" y="5994612"/>
            <a:ext cx="3584636" cy="276999"/>
          </a:xfrm>
          <a:prstGeom prst="rect">
            <a:avLst/>
          </a:prstGeom>
          <a:noFill/>
        </p:spPr>
        <p:txBody>
          <a:bodyPr wrap="none" rtlCol="0">
            <a:spAutoFit/>
          </a:bodyPr>
          <a:lstStyle/>
          <a:p>
            <a:r>
              <a:rPr lang="en-US" sz="12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NuBeam</a:t>
            </a:r>
            <a:r>
              <a:rPr lang="en-US" sz="12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system (ex. installed in Finland, Japan, UK…)</a:t>
            </a:r>
          </a:p>
        </p:txBody>
      </p:sp>
      <p:sp>
        <p:nvSpPr>
          <p:cNvPr id="67" name="Rectangle 66">
            <a:extLst>
              <a:ext uri="{FF2B5EF4-FFF2-40B4-BE49-F238E27FC236}">
                <a16:creationId xmlns:a16="http://schemas.microsoft.com/office/drawing/2014/main" id="{022674F4-E463-45B9-BCAB-648579751329}"/>
              </a:ext>
            </a:extLst>
          </p:cNvPr>
          <p:cNvSpPr/>
          <p:nvPr/>
        </p:nvSpPr>
        <p:spPr>
          <a:xfrm>
            <a:off x="-14289" y="6370919"/>
            <a:ext cx="8172430" cy="276999"/>
          </a:xfrm>
          <a:prstGeom prst="rect">
            <a:avLst/>
          </a:prstGeom>
        </p:spPr>
        <p:txBody>
          <a:bodyPr wrap="none">
            <a:spAutoFit/>
          </a:bodyPr>
          <a:lstStyle/>
          <a:p>
            <a:r>
              <a:rPr lang="en-US" sz="12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*IAEA report 2023 “advances in boron neutron capture therapy”; https://nucleus.iaea.org/sites/accelerators/Pages/default.aspx</a:t>
            </a:r>
            <a:endParaRPr lang="en-US" sz="1200" dirty="0"/>
          </a:p>
        </p:txBody>
      </p:sp>
    </p:spTree>
    <p:extLst>
      <p:ext uri="{BB962C8B-B14F-4D97-AF65-F5344CB8AC3E}">
        <p14:creationId xmlns:p14="http://schemas.microsoft.com/office/powerpoint/2010/main" val="17292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9</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Accelerator-</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based</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BNCT</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176645" y="1300772"/>
            <a:ext cx="11790761" cy="5355312"/>
          </a:xfrm>
          <a:prstGeom prst="rect">
            <a:avLst/>
          </a:prstGeom>
        </p:spPr>
        <p:txBody>
          <a:bodyPr wrap="square">
            <a:spAutoFit/>
          </a:bodyPr>
          <a:lstStyle/>
          <a:p>
            <a:pPr marL="285750" lvl="1" indent="-285750">
              <a:buClr>
                <a:srgbClr val="E46C0A"/>
              </a:buClr>
              <a:buFont typeface="Wingdings" panose="05000000000000000000" pitchFamily="2" charset="2"/>
              <a:buChar char="Ø"/>
              <a:defRPr/>
            </a:pPr>
            <a:r>
              <a:rPr lang="fr-FR" sz="1800" kern="1200" dirty="0">
                <a:solidFill>
                  <a:srgbClr val="E46C0A"/>
                </a:solidFill>
                <a:latin typeface="Calibri" panose="020F0502020204030204"/>
              </a:rPr>
              <a:t>AB-BNCT</a:t>
            </a:r>
            <a:r>
              <a:rPr lang="fr-FR" sz="1800" kern="1200" dirty="0">
                <a:solidFill>
                  <a:schemeClr val="tx1"/>
                </a:solidFill>
                <a:latin typeface="Calibri" panose="020F0502020204030204"/>
              </a:rPr>
              <a:t>: </a:t>
            </a:r>
            <a:r>
              <a:rPr lang="fr-FR" sz="1800" kern="1200" dirty="0" err="1">
                <a:solidFill>
                  <a:schemeClr val="tx1"/>
                </a:solidFill>
                <a:latin typeface="Calibri" panose="020F0502020204030204"/>
              </a:rPr>
              <a:t>improved</a:t>
            </a:r>
            <a:r>
              <a:rPr lang="fr-FR" sz="1800" kern="1200" dirty="0">
                <a:solidFill>
                  <a:schemeClr val="tx1"/>
                </a:solidFill>
                <a:latin typeface="Calibri" panose="020F0502020204030204"/>
              </a:rPr>
              <a:t> patient care and </a:t>
            </a:r>
            <a:r>
              <a:rPr lang="fr-FR" sz="1800" kern="1200" dirty="0" err="1">
                <a:solidFill>
                  <a:schemeClr val="tx1"/>
                </a:solidFill>
                <a:latin typeface="Calibri" panose="020F0502020204030204"/>
              </a:rPr>
              <a:t>beam</a:t>
            </a:r>
            <a:r>
              <a:rPr lang="fr-FR" sz="1800" kern="1200" dirty="0">
                <a:solidFill>
                  <a:schemeClr val="tx1"/>
                </a:solidFill>
                <a:latin typeface="Calibri" panose="020F0502020204030204"/>
              </a:rPr>
              <a:t> </a:t>
            </a:r>
            <a:r>
              <a:rPr lang="fr-FR" sz="1800" kern="1200" dirty="0" err="1">
                <a:solidFill>
                  <a:schemeClr val="tx1"/>
                </a:solidFill>
                <a:latin typeface="Calibri" panose="020F0502020204030204"/>
              </a:rPr>
              <a:t>spectra</a:t>
            </a:r>
            <a:r>
              <a:rPr lang="fr-FR" sz="1800" kern="1200" dirty="0">
                <a:solidFill>
                  <a:schemeClr val="tx1"/>
                </a:solidFill>
                <a:latin typeface="Calibri" panose="020F0502020204030204"/>
              </a:rPr>
              <a:t> for </a:t>
            </a:r>
            <a:br>
              <a:rPr lang="fr-FR" sz="1800" kern="1200" dirty="0">
                <a:solidFill>
                  <a:schemeClr val="tx1"/>
                </a:solidFill>
                <a:latin typeface="Calibri" panose="020F0502020204030204"/>
              </a:rPr>
            </a:br>
            <a:r>
              <a:rPr lang="fr-FR" sz="1800" kern="1200" dirty="0" err="1">
                <a:solidFill>
                  <a:schemeClr val="tx1"/>
                </a:solidFill>
                <a:latin typeface="Calibri" panose="020F0502020204030204"/>
              </a:rPr>
              <a:t>treating</a:t>
            </a:r>
            <a:r>
              <a:rPr lang="fr-FR" sz="1800" kern="1200" dirty="0">
                <a:solidFill>
                  <a:schemeClr val="tx1"/>
                </a:solidFill>
                <a:latin typeface="Calibri" panose="020F0502020204030204"/>
              </a:rPr>
              <a:t> </a:t>
            </a:r>
            <a:r>
              <a:rPr lang="fr-FR" sz="1800" kern="1200" dirty="0" err="1">
                <a:solidFill>
                  <a:schemeClr val="tx1"/>
                </a:solidFill>
                <a:latin typeface="Calibri" panose="020F0502020204030204"/>
              </a:rPr>
              <a:t>deeper</a:t>
            </a:r>
            <a:r>
              <a:rPr lang="fr-FR" sz="1800" kern="1200" dirty="0">
                <a:solidFill>
                  <a:schemeClr val="tx1"/>
                </a:solidFill>
                <a:latin typeface="Calibri" panose="020F0502020204030204"/>
              </a:rPr>
              <a:t> </a:t>
            </a:r>
            <a:r>
              <a:rPr lang="fr-FR" sz="1800" kern="1200" dirty="0" err="1">
                <a:solidFill>
                  <a:schemeClr val="tx1"/>
                </a:solidFill>
                <a:latin typeface="Calibri" panose="020F0502020204030204"/>
              </a:rPr>
              <a:t>tumors</a:t>
            </a:r>
            <a:r>
              <a:rPr lang="fr-FR" sz="1800" kern="1200" dirty="0">
                <a:solidFill>
                  <a:schemeClr val="tx1"/>
                </a:solidFill>
                <a:latin typeface="Calibri" panose="020F0502020204030204"/>
              </a:rPr>
              <a:t>. </a:t>
            </a:r>
          </a:p>
          <a:p>
            <a:pPr fontAlgn="ctr"/>
            <a:endParaRPr lang="fr-FR" sz="1800" kern="1200" dirty="0">
              <a:solidFill>
                <a:schemeClr val="tx1"/>
              </a:solidFill>
              <a:latin typeface="Calibri" panose="020F0502020204030204"/>
            </a:endParaRPr>
          </a:p>
          <a:p>
            <a:pPr marL="285750" indent="-285750" fontAlgn="ctr">
              <a:buClr>
                <a:srgbClr val="C96009"/>
              </a:buClr>
              <a:buFont typeface="Wingdings" panose="05000000000000000000" pitchFamily="2" charset="2"/>
              <a:buChar char="Ø"/>
            </a:pPr>
            <a:r>
              <a:rPr lang="fr-FR" sz="1800" kern="1200" dirty="0">
                <a:solidFill>
                  <a:srgbClr val="E46C0A"/>
                </a:solidFill>
                <a:latin typeface="Calibri" panose="020F0502020204030204"/>
              </a:rPr>
              <a:t>IAEA recommandations </a:t>
            </a:r>
            <a:r>
              <a:rPr lang="fr-FR" sz="1800" kern="1200" dirty="0">
                <a:solidFill>
                  <a:schemeClr val="tx1"/>
                </a:solidFill>
                <a:latin typeface="Calibri" panose="020F0502020204030204"/>
              </a:rPr>
              <a:t>for neutron </a:t>
            </a:r>
            <a:r>
              <a:rPr lang="fr-FR" sz="1800" kern="1200" dirty="0" err="1">
                <a:solidFill>
                  <a:schemeClr val="tx1"/>
                </a:solidFill>
                <a:latin typeface="Calibri" panose="020F0502020204030204"/>
              </a:rPr>
              <a:t>beam</a:t>
            </a:r>
            <a:r>
              <a:rPr lang="fr-FR" sz="1800" kern="1200" dirty="0">
                <a:solidFill>
                  <a:schemeClr val="tx1"/>
                </a:solidFill>
                <a:latin typeface="Calibri" panose="020F0502020204030204"/>
              </a:rPr>
              <a:t> </a:t>
            </a:r>
            <a:r>
              <a:rPr lang="fr-FR" sz="1800" kern="1200" dirty="0" err="1">
                <a:solidFill>
                  <a:schemeClr val="tx1"/>
                </a:solidFill>
                <a:latin typeface="Calibri" panose="020F0502020204030204"/>
              </a:rPr>
              <a:t>quality</a:t>
            </a:r>
            <a:r>
              <a:rPr lang="fr-FR" sz="1800" kern="1200" dirty="0">
                <a:solidFill>
                  <a:schemeClr val="tx1"/>
                </a:solidFill>
                <a:latin typeface="Calibri" panose="020F0502020204030204"/>
              </a:rPr>
              <a:t>:</a:t>
            </a:r>
          </a:p>
          <a:p>
            <a:pPr marL="285750" indent="-285750" fontAlgn="ctr">
              <a:buClr>
                <a:srgbClr val="C96009"/>
              </a:buClr>
              <a:buFont typeface="Wingdings" panose="05000000000000000000" pitchFamily="2" charset="2"/>
              <a:buChar char="Ø"/>
            </a:pPr>
            <a:endParaRPr lang="fr-FR" sz="1800" kern="1200" dirty="0">
              <a:solidFill>
                <a:schemeClr val="tx1"/>
              </a:solidFill>
              <a:latin typeface="Calibri" panose="020F0502020204030204"/>
            </a:endParaRPr>
          </a:p>
          <a:p>
            <a:pPr marL="285750" indent="-285750" fontAlgn="ctr">
              <a:buClr>
                <a:srgbClr val="C96009"/>
              </a:buClr>
              <a:buFont typeface="Wingdings" panose="05000000000000000000" pitchFamily="2" charset="2"/>
              <a:buChar char="Ø"/>
            </a:pPr>
            <a:endParaRPr lang="fr-FR" sz="1800" kern="1200" dirty="0">
              <a:solidFill>
                <a:schemeClr val="tx1"/>
              </a:solidFill>
              <a:latin typeface="Calibri" panose="020F0502020204030204"/>
            </a:endParaRPr>
          </a:p>
          <a:p>
            <a:pPr marL="285750" indent="-285750" fontAlgn="ctr">
              <a:buClr>
                <a:srgbClr val="C96009"/>
              </a:buClr>
              <a:buFont typeface="Wingdings" panose="05000000000000000000" pitchFamily="2" charset="2"/>
              <a:buChar char="Ø"/>
            </a:pPr>
            <a:endParaRPr lang="fr-FR" sz="1800" kern="1200" dirty="0">
              <a:solidFill>
                <a:schemeClr val="tx1"/>
              </a:solidFill>
              <a:latin typeface="Calibri" panose="020F0502020204030204"/>
            </a:endParaRPr>
          </a:p>
          <a:p>
            <a:pPr marL="285750" indent="-285750" fontAlgn="ctr">
              <a:buClr>
                <a:srgbClr val="C96009"/>
              </a:buClr>
              <a:buFont typeface="Wingdings" panose="05000000000000000000" pitchFamily="2" charset="2"/>
              <a:buChar char="Ø"/>
            </a:pPr>
            <a:endParaRPr lang="fr-FR" sz="1800" kern="1200" dirty="0">
              <a:solidFill>
                <a:schemeClr val="tx1"/>
              </a:solidFill>
              <a:latin typeface="Calibri" panose="020F0502020204030204"/>
            </a:endParaRPr>
          </a:p>
          <a:p>
            <a:pPr marL="285750" indent="-285750" fontAlgn="ctr">
              <a:buClr>
                <a:srgbClr val="C96009"/>
              </a:buClr>
              <a:buFont typeface="Wingdings" panose="05000000000000000000" pitchFamily="2" charset="2"/>
              <a:buChar char="Ø"/>
            </a:pPr>
            <a:r>
              <a:rPr lang="fr-FR" sz="1800" kern="1200" dirty="0" err="1">
                <a:solidFill>
                  <a:srgbClr val="E46C0A"/>
                </a:solidFill>
                <a:latin typeface="Calibri" panose="020F0502020204030204"/>
              </a:rPr>
              <a:t>Some</a:t>
            </a:r>
            <a:r>
              <a:rPr lang="fr-FR" sz="1800" kern="1200" dirty="0">
                <a:solidFill>
                  <a:srgbClr val="E46C0A"/>
                </a:solidFill>
                <a:latin typeface="Calibri" panose="020F0502020204030204"/>
              </a:rPr>
              <a:t> Challenges:</a:t>
            </a:r>
          </a:p>
          <a:p>
            <a:pPr marL="540000" indent="-285750" fontAlgn="ctr">
              <a:buClr>
                <a:srgbClr val="C96009"/>
              </a:buClr>
              <a:buFont typeface="Courier New" panose="02070309020205020404" pitchFamily="49" charset="0"/>
              <a:buChar char="o"/>
            </a:pPr>
            <a:r>
              <a:rPr lang="fr-FR" sz="1600" b="1" kern="1200" dirty="0">
                <a:solidFill>
                  <a:schemeClr val="tx1"/>
                </a:solidFill>
                <a:latin typeface="Calibri" panose="020F0502020204030204"/>
              </a:rPr>
              <a:t>Production </a:t>
            </a:r>
            <a:r>
              <a:rPr lang="fr-FR" sz="1600" b="1" kern="1200" dirty="0" err="1">
                <a:solidFill>
                  <a:schemeClr val="tx1"/>
                </a:solidFill>
                <a:latin typeface="Calibri" panose="020F0502020204030204"/>
              </a:rPr>
              <a:t>targets</a:t>
            </a:r>
            <a:r>
              <a:rPr lang="fr-FR" sz="1600" kern="1200" dirty="0">
                <a:solidFill>
                  <a:schemeClr val="tx1"/>
                </a:solidFill>
                <a:latin typeface="Calibri" panose="020F0502020204030204"/>
              </a:rPr>
              <a:t>: possible </a:t>
            </a:r>
            <a:r>
              <a:rPr lang="fr-FR" sz="1600" kern="1200" dirty="0" err="1">
                <a:solidFill>
                  <a:schemeClr val="tx1"/>
                </a:solidFill>
                <a:latin typeface="Calibri" panose="020F0502020204030204"/>
              </a:rPr>
              <a:t>reactions</a:t>
            </a:r>
            <a:r>
              <a:rPr lang="fr-FR" sz="1600" kern="1200" dirty="0">
                <a:solidFill>
                  <a:schemeClr val="tx1"/>
                </a:solidFill>
                <a:latin typeface="Calibri" panose="020F0502020204030204"/>
              </a:rPr>
              <a:t> </a:t>
            </a:r>
            <a:r>
              <a:rPr lang="fr-FR" sz="1600" baseline="30000" dirty="0">
                <a:latin typeface="Calibri" panose="020F0502020204030204" pitchFamily="34" charset="0"/>
                <a:ea typeface="Calibri" panose="020F0502020204030204" pitchFamily="34" charset="0"/>
                <a:cs typeface="Calibri" panose="020F0502020204030204" pitchFamily="34" charset="0"/>
              </a:rPr>
              <a:t>7</a:t>
            </a:r>
            <a:r>
              <a:rPr lang="fr-FR" sz="1600" dirty="0">
                <a:latin typeface="Calibri" panose="020F0502020204030204" pitchFamily="34" charset="0"/>
                <a:ea typeface="Calibri" panose="020F0502020204030204" pitchFamily="34" charset="0"/>
                <a:cs typeface="Calibri" panose="020F0502020204030204" pitchFamily="34" charset="0"/>
              </a:rPr>
              <a:t>Li(</a:t>
            </a:r>
            <a:r>
              <a:rPr lang="fr-FR" sz="1600" dirty="0" err="1">
                <a:latin typeface="Calibri" panose="020F0502020204030204" pitchFamily="34" charset="0"/>
                <a:ea typeface="Calibri" panose="020F0502020204030204" pitchFamily="34" charset="0"/>
                <a:cs typeface="Calibri" panose="020F0502020204030204" pitchFamily="34" charset="0"/>
              </a:rPr>
              <a:t>p,n</a:t>
            </a:r>
            <a:r>
              <a:rPr lang="fr-FR" sz="1600" dirty="0">
                <a:latin typeface="Calibri" panose="020F0502020204030204" pitchFamily="34" charset="0"/>
                <a:ea typeface="Calibri" panose="020F0502020204030204" pitchFamily="34" charset="0"/>
                <a:cs typeface="Calibri" panose="020F0502020204030204" pitchFamily="34" charset="0"/>
              </a:rPr>
              <a:t>)</a:t>
            </a:r>
            <a:r>
              <a:rPr lang="fr-FR" sz="1600" baseline="30000" dirty="0">
                <a:latin typeface="Calibri" panose="020F0502020204030204" pitchFamily="34" charset="0"/>
                <a:ea typeface="Calibri" panose="020F0502020204030204" pitchFamily="34" charset="0"/>
                <a:cs typeface="Calibri" panose="020F0502020204030204" pitchFamily="34" charset="0"/>
              </a:rPr>
              <a:t>7</a:t>
            </a:r>
            <a:r>
              <a:rPr lang="fr-FR" sz="1600" dirty="0">
                <a:latin typeface="Calibri" panose="020F0502020204030204" pitchFamily="34" charset="0"/>
                <a:ea typeface="Calibri" panose="020F0502020204030204" pitchFamily="34" charset="0"/>
                <a:cs typeface="Calibri" panose="020F0502020204030204" pitchFamily="34" charset="0"/>
              </a:rPr>
              <a:t>Be, </a:t>
            </a:r>
            <a:r>
              <a:rPr lang="fr-FR" sz="1600" baseline="30000" dirty="0">
                <a:latin typeface="Calibri" panose="020F0502020204030204" pitchFamily="34" charset="0"/>
                <a:ea typeface="Calibri" panose="020F0502020204030204" pitchFamily="34" charset="0"/>
                <a:cs typeface="Calibri" panose="020F0502020204030204" pitchFamily="34" charset="0"/>
              </a:rPr>
              <a:t>9</a:t>
            </a:r>
            <a:r>
              <a:rPr lang="fr-FR" sz="1600" dirty="0">
                <a:latin typeface="Calibri" panose="020F0502020204030204" pitchFamily="34" charset="0"/>
                <a:ea typeface="Calibri" panose="020F0502020204030204" pitchFamily="34" charset="0"/>
                <a:cs typeface="Calibri" panose="020F0502020204030204" pitchFamily="34" charset="0"/>
              </a:rPr>
              <a:t>Be(</a:t>
            </a:r>
            <a:r>
              <a:rPr lang="fr-FR" sz="1600" dirty="0" err="1">
                <a:latin typeface="Calibri" panose="020F0502020204030204" pitchFamily="34" charset="0"/>
                <a:ea typeface="Calibri" panose="020F0502020204030204" pitchFamily="34" charset="0"/>
                <a:cs typeface="Calibri" panose="020F0502020204030204" pitchFamily="34" charset="0"/>
              </a:rPr>
              <a:t>p,n</a:t>
            </a:r>
            <a:r>
              <a:rPr lang="fr-FR" sz="1600" dirty="0">
                <a:latin typeface="Calibri" panose="020F0502020204030204" pitchFamily="34" charset="0"/>
                <a:ea typeface="Calibri" panose="020F0502020204030204" pitchFamily="34" charset="0"/>
                <a:cs typeface="Calibri" panose="020F0502020204030204" pitchFamily="34" charset="0"/>
              </a:rPr>
              <a:t>)</a:t>
            </a:r>
            <a:r>
              <a:rPr lang="fr-FR" sz="1600" baseline="30000" dirty="0">
                <a:latin typeface="Calibri" panose="020F0502020204030204" pitchFamily="34" charset="0"/>
                <a:ea typeface="Calibri" panose="020F0502020204030204" pitchFamily="34" charset="0"/>
                <a:cs typeface="Calibri" panose="020F0502020204030204" pitchFamily="34" charset="0"/>
              </a:rPr>
              <a:t>9</a:t>
            </a:r>
            <a:r>
              <a:rPr lang="fr-FR" sz="1600" dirty="0">
                <a:latin typeface="Calibri" panose="020F0502020204030204" pitchFamily="34" charset="0"/>
                <a:ea typeface="Calibri" panose="020F0502020204030204" pitchFamily="34" charset="0"/>
                <a:cs typeface="Calibri" panose="020F0502020204030204" pitchFamily="34" charset="0"/>
              </a:rPr>
              <a:t>B, </a:t>
            </a:r>
            <a:r>
              <a:rPr lang="fr-FR" sz="1600" baseline="30000" dirty="0">
                <a:latin typeface="Calibri" panose="020F0502020204030204" pitchFamily="34" charset="0"/>
                <a:ea typeface="Calibri" panose="020F0502020204030204" pitchFamily="34" charset="0"/>
                <a:cs typeface="Calibri" panose="020F0502020204030204" pitchFamily="34" charset="0"/>
              </a:rPr>
              <a:t>9</a:t>
            </a:r>
            <a:r>
              <a:rPr lang="fr-FR" sz="1600" dirty="0">
                <a:latin typeface="Calibri" panose="020F0502020204030204" pitchFamily="34" charset="0"/>
                <a:ea typeface="Calibri" panose="020F0502020204030204" pitchFamily="34" charset="0"/>
                <a:cs typeface="Calibri" panose="020F0502020204030204" pitchFamily="34" charset="0"/>
              </a:rPr>
              <a:t>Be(</a:t>
            </a:r>
            <a:r>
              <a:rPr lang="fr-FR" sz="1600" dirty="0" err="1">
                <a:latin typeface="Calibri" panose="020F0502020204030204" pitchFamily="34" charset="0"/>
                <a:ea typeface="Calibri" panose="020F0502020204030204" pitchFamily="34" charset="0"/>
                <a:cs typeface="Calibri" panose="020F0502020204030204" pitchFamily="34" charset="0"/>
              </a:rPr>
              <a:t>d,n</a:t>
            </a:r>
            <a:r>
              <a:rPr lang="fr-FR" sz="1600" dirty="0">
                <a:latin typeface="Calibri" panose="020F0502020204030204" pitchFamily="34" charset="0"/>
                <a:ea typeface="Calibri" panose="020F0502020204030204" pitchFamily="34" charset="0"/>
                <a:cs typeface="Calibri" panose="020F0502020204030204" pitchFamily="34" charset="0"/>
              </a:rPr>
              <a:t>)</a:t>
            </a:r>
            <a:r>
              <a:rPr lang="fr-FR" sz="1600" baseline="30000" dirty="0">
                <a:latin typeface="Calibri" panose="020F0502020204030204" pitchFamily="34" charset="0"/>
                <a:ea typeface="Calibri" panose="020F0502020204030204" pitchFamily="34" charset="0"/>
                <a:cs typeface="Calibri" panose="020F0502020204030204" pitchFamily="34" charset="0"/>
              </a:rPr>
              <a:t>10</a:t>
            </a:r>
            <a:r>
              <a:rPr lang="fr-FR" sz="1600" dirty="0">
                <a:latin typeface="Calibri" panose="020F0502020204030204" pitchFamily="34" charset="0"/>
                <a:ea typeface="Calibri" panose="020F0502020204030204" pitchFamily="34" charset="0"/>
                <a:cs typeface="Calibri" panose="020F0502020204030204" pitchFamily="34" charset="0"/>
              </a:rPr>
              <a:t>B, </a:t>
            </a:r>
            <a:r>
              <a:rPr lang="fr-FR" sz="1600" baseline="30000" dirty="0">
                <a:latin typeface="Calibri" panose="020F0502020204030204" pitchFamily="34" charset="0"/>
                <a:ea typeface="Calibri" panose="020F0502020204030204" pitchFamily="34" charset="0"/>
                <a:cs typeface="Calibri" panose="020F0502020204030204" pitchFamily="34" charset="0"/>
              </a:rPr>
              <a:t>13</a:t>
            </a:r>
            <a:r>
              <a:rPr lang="fr-FR" sz="1600" dirty="0">
                <a:latin typeface="Calibri" panose="020F0502020204030204" pitchFamily="34" charset="0"/>
                <a:ea typeface="Calibri" panose="020F0502020204030204" pitchFamily="34" charset="0"/>
                <a:cs typeface="Calibri" panose="020F0502020204030204" pitchFamily="34" charset="0"/>
              </a:rPr>
              <a:t>C(</a:t>
            </a:r>
            <a:r>
              <a:rPr lang="fr-FR" sz="1600" dirty="0" err="1">
                <a:latin typeface="Calibri" panose="020F0502020204030204" pitchFamily="34" charset="0"/>
                <a:ea typeface="Calibri" panose="020F0502020204030204" pitchFamily="34" charset="0"/>
                <a:cs typeface="Calibri" panose="020F0502020204030204" pitchFamily="34" charset="0"/>
              </a:rPr>
              <a:t>d,n</a:t>
            </a:r>
            <a:r>
              <a:rPr lang="fr-FR" sz="1600" dirty="0">
                <a:latin typeface="Calibri" panose="020F0502020204030204" pitchFamily="34" charset="0"/>
                <a:ea typeface="Calibri" panose="020F0502020204030204" pitchFamily="34" charset="0"/>
                <a:cs typeface="Calibri" panose="020F0502020204030204" pitchFamily="34" charset="0"/>
              </a:rPr>
              <a:t>)</a:t>
            </a:r>
            <a:r>
              <a:rPr lang="fr-FR" sz="1600" baseline="30000" dirty="0">
                <a:latin typeface="Calibri" panose="020F0502020204030204" pitchFamily="34" charset="0"/>
                <a:ea typeface="Calibri" panose="020F0502020204030204" pitchFamily="34" charset="0"/>
                <a:cs typeface="Calibri" panose="020F0502020204030204" pitchFamily="34" charset="0"/>
              </a:rPr>
              <a:t>14</a:t>
            </a:r>
            <a:r>
              <a:rPr lang="fr-FR" sz="1600" dirty="0">
                <a:latin typeface="Calibri" panose="020F0502020204030204" pitchFamily="34" charset="0"/>
                <a:ea typeface="Calibri" panose="020F0502020204030204" pitchFamily="34" charset="0"/>
                <a:cs typeface="Calibri" panose="020F0502020204030204" pitchFamily="34" charset="0"/>
              </a:rPr>
              <a:t>N</a:t>
            </a:r>
          </a:p>
          <a:p>
            <a:pPr marL="540000" fontAlgn="ctr">
              <a:spcBef>
                <a:spcPts val="600"/>
              </a:spcBef>
              <a:buClr>
                <a:srgbClr val="C96009"/>
              </a:buClr>
            </a:pP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High power (30-75 kW)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degrades</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targets</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Residual</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radioactivity</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with</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baseline="30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7</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Li,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needs</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frequent</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change. </a:t>
            </a:r>
            <a:b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16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Design optimal </a:t>
            </a:r>
            <a:r>
              <a:rPr lang="fr-FR" sz="1600" b="1"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targets</a:t>
            </a:r>
            <a:r>
              <a:rPr lang="fr-FR" sz="16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fr-FR" sz="16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540000" lvl="0" indent="-285750" fontAlgn="ctr">
              <a:spcBef>
                <a:spcPts val="600"/>
              </a:spcBef>
              <a:buClr>
                <a:srgbClr val="C96009"/>
              </a:buClr>
              <a:buFont typeface="Courier New" panose="02070309020205020404" pitchFamily="49" charset="0"/>
              <a:buChar char="o"/>
            </a:pPr>
            <a:r>
              <a:rPr lang="fr-FR" sz="1600" b="1" dirty="0">
                <a:solidFill>
                  <a:schemeClr val="tx1"/>
                </a:solidFill>
                <a:latin typeface="Calibri" panose="020F0502020204030204" pitchFamily="34" charset="0"/>
                <a:ea typeface="Calibri" panose="020F0502020204030204" pitchFamily="34" charset="0"/>
                <a:cs typeface="Calibri" panose="020F0502020204030204" pitchFamily="34" charset="0"/>
              </a:rPr>
              <a:t>Online monitoring</a:t>
            </a:r>
            <a:r>
              <a:rPr lang="fr-FR" sz="1800" dirty="0">
                <a:latin typeface="Calibri" panose="020F0502020204030204" pitchFamily="34" charset="0"/>
                <a:ea typeface="Calibri" panose="020F0502020204030204" pitchFamily="34" charset="0"/>
                <a:cs typeface="Calibri" panose="020F0502020204030204" pitchFamily="34" charset="0"/>
              </a:rPr>
              <a:t>: </a:t>
            </a:r>
            <a:r>
              <a:rPr lang="fr-FR" sz="1600" dirty="0" err="1">
                <a:latin typeface="Calibri" panose="020F0502020204030204" pitchFamily="34" charset="0"/>
                <a:ea typeface="Calibri" panose="020F0502020204030204" pitchFamily="34" charset="0"/>
                <a:cs typeface="Calibri" panose="020F0502020204030204" pitchFamily="34" charset="0"/>
              </a:rPr>
              <a:t>need</a:t>
            </a:r>
            <a:r>
              <a:rPr lang="fr-FR" sz="1600" dirty="0">
                <a:latin typeface="Calibri" panose="020F0502020204030204" pitchFamily="34" charset="0"/>
                <a:ea typeface="Calibri" panose="020F0502020204030204" pitchFamily="34" charset="0"/>
                <a:cs typeface="Calibri" panose="020F0502020204030204" pitchFamily="34" charset="0"/>
              </a:rPr>
              <a:t> for r</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eal time monitoring</a:t>
            </a:r>
            <a:r>
              <a:rPr lang="fr-FR" sz="16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target</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aging</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(neutron flux ↘) and </a:t>
            </a:r>
            <a:r>
              <a:rPr lang="fr-FR" sz="16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delivered</a:t>
            </a:r>
            <a: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dose</a:t>
            </a:r>
            <a:br>
              <a:rPr lang="fr-FR"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fr-FR" sz="16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b="1"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Develop</a:t>
            </a:r>
            <a:r>
              <a:rPr lang="fr-FR" sz="16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 &amp; </a:t>
            </a:r>
            <a:r>
              <a:rPr lang="el-GR" sz="16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γ</a:t>
            </a:r>
            <a:r>
              <a:rPr lang="fr-FR" sz="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(480 keV)</a:t>
            </a:r>
            <a:r>
              <a:rPr lang="fr-FR" sz="16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detectors.</a:t>
            </a:r>
            <a:endParaRPr lang="fr-FR" sz="1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540000" indent="-285750" fontAlgn="ctr">
              <a:spcBef>
                <a:spcPts val="600"/>
              </a:spcBef>
              <a:buClr>
                <a:srgbClr val="C96009"/>
              </a:buClr>
              <a:buFont typeface="Courier New" panose="02070309020205020404" pitchFamily="49" charset="0"/>
              <a:buChar char="o"/>
            </a:pPr>
            <a:r>
              <a:rPr lang="fr-FR" sz="1600" b="1" dirty="0">
                <a:solidFill>
                  <a:schemeClr val="tx1"/>
                </a:solidFill>
                <a:latin typeface="Calibri" panose="020F0502020204030204" pitchFamily="34" charset="0"/>
                <a:ea typeface="Calibri" panose="020F0502020204030204" pitchFamily="34" charset="0"/>
                <a:cs typeface="Calibri" panose="020F0502020204030204" pitchFamily="34" charset="0"/>
              </a:rPr>
              <a:t>Beam </a:t>
            </a:r>
            <a:r>
              <a:rPr lang="fr-FR" sz="1600" b="1" dirty="0" err="1">
                <a:solidFill>
                  <a:schemeClr val="tx1"/>
                </a:solidFill>
                <a:latin typeface="Calibri" panose="020F0502020204030204" pitchFamily="34" charset="0"/>
                <a:ea typeface="Calibri" panose="020F0502020204030204" pitchFamily="34" charset="0"/>
                <a:cs typeface="Calibri" panose="020F0502020204030204" pitchFamily="34" charset="0"/>
              </a:rPr>
              <a:t>shaping</a:t>
            </a:r>
            <a:r>
              <a:rPr lang="fr-FR" sz="16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fr-FR" sz="1600" b="1" dirty="0" err="1">
                <a:solidFill>
                  <a:schemeClr val="tx1"/>
                </a:solidFill>
                <a:latin typeface="Calibri" panose="020F0502020204030204" pitchFamily="34" charset="0"/>
                <a:ea typeface="Calibri" panose="020F0502020204030204" pitchFamily="34" charset="0"/>
                <a:cs typeface="Calibri" panose="020F0502020204030204" pitchFamily="34" charset="0"/>
              </a:rPr>
              <a:t>assembly</a:t>
            </a:r>
            <a:r>
              <a:rPr lang="fr-FR" sz="1800" dirty="0">
                <a:latin typeface="Calibri" panose="020F0502020204030204" pitchFamily="34" charset="0"/>
                <a:ea typeface="Calibri" panose="020F0502020204030204" pitchFamily="34" charset="0"/>
                <a:cs typeface="Calibri" panose="020F0502020204030204" pitchFamily="34" charset="0"/>
              </a:rPr>
              <a:t>: </a:t>
            </a:r>
          </a:p>
          <a:p>
            <a:pPr marL="540000" fontAlgn="ctr">
              <a:spcBef>
                <a:spcPts val="600"/>
              </a:spcBef>
              <a:buClr>
                <a:srgbClr val="C96009"/>
              </a:buClr>
            </a:pPr>
            <a:r>
              <a:rPr lang="fr-FR" sz="18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Find</a:t>
            </a:r>
            <a:r>
              <a:rPr lang="fr-FR"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optimal </a:t>
            </a:r>
            <a:r>
              <a:rPr lang="fr-FR"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moderation</a:t>
            </a:r>
            <a:r>
              <a:rPr lang="fr-FR"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to </a:t>
            </a:r>
            <a:r>
              <a:rPr lang="fr-FR"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maximize</a:t>
            </a:r>
            <a:r>
              <a:rPr lang="fr-FR"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fr-FR"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penetration</a:t>
            </a:r>
            <a:r>
              <a:rPr lang="fr-FR"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in tissue </a:t>
            </a:r>
            <a:r>
              <a:rPr lang="fr-FR" sz="1600" dirty="0" err="1">
                <a:latin typeface="Calibri" panose="020F0502020204030204" pitchFamily="34" charset="0"/>
                <a:ea typeface="Calibri" panose="020F0502020204030204" pitchFamily="34" charset="0"/>
                <a:cs typeface="Calibri" panose="020F0502020204030204" pitchFamily="34" charset="0"/>
              </a:rPr>
              <a:t>with</a:t>
            </a:r>
            <a:r>
              <a:rPr lang="fr-FR" sz="1600" dirty="0">
                <a:latin typeface="Calibri" panose="020F0502020204030204" pitchFamily="34" charset="0"/>
                <a:ea typeface="Calibri" panose="020F0502020204030204" pitchFamily="34" charset="0"/>
                <a:cs typeface="Calibri" panose="020F0502020204030204" pitchFamily="34" charset="0"/>
              </a:rPr>
              <a:t> high-</a:t>
            </a:r>
            <a:r>
              <a:rPr lang="fr-FR" sz="1600" dirty="0" err="1">
                <a:latin typeface="Calibri" panose="020F0502020204030204" pitchFamily="34" charset="0"/>
                <a:ea typeface="Calibri" panose="020F0502020204030204" pitchFamily="34" charset="0"/>
                <a:cs typeface="Calibri" panose="020F0502020204030204" pitchFamily="34" charset="0"/>
              </a:rPr>
              <a:t>enough</a:t>
            </a:r>
            <a:r>
              <a:rPr lang="fr-FR" sz="1600" dirty="0">
                <a:latin typeface="Calibri" panose="020F0502020204030204" pitchFamily="34" charset="0"/>
                <a:ea typeface="Calibri" panose="020F0502020204030204" pitchFamily="34" charset="0"/>
                <a:cs typeface="Calibri" panose="020F0502020204030204" pitchFamily="34" charset="0"/>
              </a:rPr>
              <a:t> </a:t>
            </a:r>
            <a:r>
              <a:rPr lang="fr-FR" sz="1600" dirty="0" err="1">
                <a:latin typeface="Calibri" panose="020F0502020204030204" pitchFamily="34" charset="0"/>
                <a:ea typeface="Calibri" panose="020F0502020204030204" pitchFamily="34" charset="0"/>
                <a:cs typeface="Calibri" panose="020F0502020204030204" pitchFamily="34" charset="0"/>
              </a:rPr>
              <a:t>intensity</a:t>
            </a:r>
            <a:r>
              <a:rPr lang="fr-FR" sz="1600" dirty="0">
                <a:latin typeface="Calibri" panose="020F0502020204030204" pitchFamily="34" charset="0"/>
                <a:ea typeface="Calibri" panose="020F0502020204030204" pitchFamily="34" charset="0"/>
                <a:cs typeface="Calibri" panose="020F0502020204030204" pitchFamily="34" charset="0"/>
              </a:rPr>
              <a:t>.</a:t>
            </a:r>
          </a:p>
          <a:p>
            <a:pPr marL="540000" indent="-285750" fontAlgn="ctr">
              <a:spcBef>
                <a:spcPts val="600"/>
              </a:spcBef>
              <a:buClr>
                <a:srgbClr val="C96009"/>
              </a:buClr>
              <a:buFont typeface="Courier New" panose="02070309020205020404" pitchFamily="49" charset="0"/>
              <a:buChar char="o"/>
            </a:pPr>
            <a:r>
              <a:rPr lang="fr-FR" sz="1600" b="1" kern="1200" dirty="0" err="1">
                <a:solidFill>
                  <a:schemeClr val="tx1"/>
                </a:solidFill>
                <a:latin typeface="Calibri" panose="020F0502020204030204"/>
              </a:rPr>
              <a:t>Lack</a:t>
            </a:r>
            <a:r>
              <a:rPr lang="fr-FR" sz="1600" b="1" kern="1200" dirty="0">
                <a:solidFill>
                  <a:schemeClr val="tx1"/>
                </a:solidFill>
                <a:latin typeface="Calibri" panose="020F0502020204030204"/>
              </a:rPr>
              <a:t> of </a:t>
            </a:r>
            <a:r>
              <a:rPr lang="fr-FR" sz="1600" b="1" kern="1200" dirty="0" err="1">
                <a:solidFill>
                  <a:schemeClr val="tx1"/>
                </a:solidFill>
                <a:latin typeface="Calibri" panose="020F0502020204030204"/>
              </a:rPr>
              <a:t>standardization</a:t>
            </a:r>
            <a:r>
              <a:rPr lang="fr-FR" sz="1600" b="1" kern="1200" dirty="0">
                <a:solidFill>
                  <a:schemeClr val="tx1"/>
                </a:solidFill>
                <a:latin typeface="Calibri" panose="020F0502020204030204"/>
              </a:rPr>
              <a:t> </a:t>
            </a:r>
            <a:r>
              <a:rPr lang="fr-FR" sz="1600" kern="1200" dirty="0">
                <a:solidFill>
                  <a:schemeClr val="tx1"/>
                </a:solidFill>
                <a:latin typeface="Calibri" panose="020F0502020204030204"/>
              </a:rPr>
              <a:t>: </a:t>
            </a:r>
            <a:r>
              <a:rPr lang="fr-FR" sz="1600" kern="1200" dirty="0" err="1">
                <a:solidFill>
                  <a:schemeClr val="tx1"/>
                </a:solidFill>
                <a:latin typeface="Calibri" panose="020F0502020204030204"/>
              </a:rPr>
              <a:t>complexify</a:t>
            </a:r>
            <a:r>
              <a:rPr lang="fr-FR" sz="1600" kern="1200" dirty="0">
                <a:solidFill>
                  <a:schemeClr val="tx1"/>
                </a:solidFill>
                <a:latin typeface="Calibri" panose="020F0502020204030204"/>
              </a:rPr>
              <a:t> </a:t>
            </a:r>
            <a:r>
              <a:rPr lang="fr-FR" sz="1600" kern="1200" dirty="0" err="1">
                <a:solidFill>
                  <a:schemeClr val="tx1"/>
                </a:solidFill>
                <a:latin typeface="Calibri" panose="020F0502020204030204"/>
              </a:rPr>
              <a:t>treatment</a:t>
            </a:r>
            <a:r>
              <a:rPr lang="fr-FR" sz="1600" kern="1200" dirty="0">
                <a:solidFill>
                  <a:schemeClr val="tx1"/>
                </a:solidFill>
                <a:latin typeface="Calibri" panose="020F0502020204030204"/>
              </a:rPr>
              <a:t> </a:t>
            </a:r>
            <a:r>
              <a:rPr lang="fr-FR" sz="1600" kern="1200" dirty="0" err="1">
                <a:solidFill>
                  <a:schemeClr val="tx1"/>
                </a:solidFill>
                <a:latin typeface="Calibri" panose="020F0502020204030204"/>
              </a:rPr>
              <a:t>comparisons</a:t>
            </a:r>
            <a:r>
              <a:rPr lang="fr-FR" sz="1600" kern="1200" dirty="0">
                <a:solidFill>
                  <a:schemeClr val="tx1"/>
                </a:solidFill>
                <a:latin typeface="Calibri" panose="020F0502020204030204"/>
              </a:rPr>
              <a:t>. </a:t>
            </a:r>
          </a:p>
          <a:p>
            <a:pPr marL="540000" fontAlgn="ctr">
              <a:spcBef>
                <a:spcPts val="600"/>
              </a:spcBef>
              <a:buClr>
                <a:srgbClr val="C96009"/>
              </a:buClr>
            </a:pPr>
            <a:r>
              <a:rPr lang="fr-FR" sz="1600" b="1" kern="1200" dirty="0">
                <a:solidFill>
                  <a:srgbClr val="002060"/>
                </a:solidFill>
                <a:latin typeface="Calibri" panose="020F0502020204030204"/>
                <a:ea typeface="Calibri" panose="020F0502020204030204" pitchFamily="34" charset="0"/>
                <a:cs typeface="Calibri" panose="020F0502020204030204" pitchFamily="34" charset="0"/>
                <a:sym typeface="Wingdings" panose="05000000000000000000" pitchFamily="2" charset="2"/>
              </a:rPr>
              <a:t> N</a:t>
            </a:r>
            <a:r>
              <a:rPr lang="en-US" sz="1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eutron</a:t>
            </a:r>
            <a:r>
              <a:rPr lang="en-US" sz="1600" b="1" dirty="0">
                <a:solidFill>
                  <a:srgbClr val="002060"/>
                </a:solidFill>
                <a:latin typeface="Calibri" panose="020F0502020204030204" pitchFamily="34" charset="0"/>
                <a:ea typeface="Calibri" panose="020F0502020204030204" pitchFamily="34" charset="0"/>
                <a:cs typeface="Calibri" panose="020F0502020204030204" pitchFamily="34" charset="0"/>
              </a:rPr>
              <a:t> field spectral and fluence characterization </a:t>
            </a:r>
            <a:r>
              <a:rPr lang="en-US" sz="1600" dirty="0">
                <a:latin typeface="Calibri" panose="020F0502020204030204" pitchFamily="34" charset="0"/>
                <a:ea typeface="Calibri" panose="020F0502020204030204" pitchFamily="34" charset="0"/>
                <a:cs typeface="Calibri" panose="020F0502020204030204" pitchFamily="34" charset="0"/>
              </a:rPr>
              <a:t>with adapted detectors.</a:t>
            </a:r>
            <a:endParaRPr lang="fr-FR" sz="1600" kern="1200" dirty="0">
              <a:solidFill>
                <a:srgbClr val="E46C0A"/>
              </a:solidFill>
              <a:latin typeface="Calibri" panose="020F0502020204030204"/>
            </a:endParaRPr>
          </a:p>
        </p:txBody>
      </p:sp>
      <p:sp>
        <p:nvSpPr>
          <p:cNvPr id="11" name="ZoneTexte 10">
            <a:extLst>
              <a:ext uri="{FF2B5EF4-FFF2-40B4-BE49-F238E27FC236}">
                <a16:creationId xmlns:a16="http://schemas.microsoft.com/office/drawing/2014/main" id="{1B7367E5-B751-4627-9625-0525F3C96B7D}"/>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13" name="Image 12">
            <a:extLst>
              <a:ext uri="{FF2B5EF4-FFF2-40B4-BE49-F238E27FC236}">
                <a16:creationId xmlns:a16="http://schemas.microsoft.com/office/drawing/2014/main" id="{ABFDE864-3CA8-46EB-A05E-357DD1998638}"/>
              </a:ext>
            </a:extLst>
          </p:cNvPr>
          <p:cNvPicPr>
            <a:picLocks noChangeAspect="1"/>
          </p:cNvPicPr>
          <p:nvPr/>
        </p:nvPicPr>
        <p:blipFill>
          <a:blip r:embed="rId3"/>
          <a:stretch>
            <a:fillRect/>
          </a:stretch>
        </p:blipFill>
        <p:spPr>
          <a:xfrm>
            <a:off x="11083852" y="243490"/>
            <a:ext cx="1053222" cy="730234"/>
          </a:xfrm>
          <a:prstGeom prst="rect">
            <a:avLst/>
          </a:prstGeom>
        </p:spPr>
      </p:pic>
      <p:sp>
        <p:nvSpPr>
          <p:cNvPr id="29" name="ZoneTexte 28">
            <a:extLst>
              <a:ext uri="{FF2B5EF4-FFF2-40B4-BE49-F238E27FC236}">
                <a16:creationId xmlns:a16="http://schemas.microsoft.com/office/drawing/2014/main" id="{32CBFC83-AA1A-4F0C-8091-52D2A2B1DF1B}"/>
              </a:ext>
            </a:extLst>
          </p:cNvPr>
          <p:cNvSpPr txBox="1"/>
          <p:nvPr/>
        </p:nvSpPr>
        <p:spPr>
          <a:xfrm>
            <a:off x="7095768" y="1112917"/>
            <a:ext cx="3781135" cy="369332"/>
          </a:xfrm>
          <a:prstGeom prst="rect">
            <a:avLst/>
          </a:prstGeom>
          <a:noFill/>
        </p:spPr>
        <p:txBody>
          <a:bodyPr wrap="square" rtlCol="0">
            <a:spAutoFit/>
          </a:bodyPr>
          <a:lstStyle/>
          <a:p>
            <a:r>
              <a:rPr lang="fr-FR" dirty="0" err="1"/>
              <a:t>Produced</a:t>
            </a:r>
            <a:r>
              <a:rPr lang="fr-FR" dirty="0"/>
              <a:t> in </a:t>
            </a:r>
            <a:r>
              <a:rPr lang="fr-FR" b="1" dirty="0" err="1"/>
              <a:t>reactors</a:t>
            </a:r>
            <a:r>
              <a:rPr lang="fr-FR" dirty="0"/>
              <a:t> or </a:t>
            </a:r>
            <a:r>
              <a:rPr lang="fr-FR" b="1" dirty="0" err="1"/>
              <a:t>accelerators</a:t>
            </a:r>
            <a:r>
              <a:rPr lang="fr-FR" dirty="0"/>
              <a:t> :</a:t>
            </a:r>
            <a:endParaRPr lang="en-US" dirty="0"/>
          </a:p>
        </p:txBody>
      </p:sp>
      <p:pic>
        <p:nvPicPr>
          <p:cNvPr id="30" name="Image 29">
            <a:extLst>
              <a:ext uri="{FF2B5EF4-FFF2-40B4-BE49-F238E27FC236}">
                <a16:creationId xmlns:a16="http://schemas.microsoft.com/office/drawing/2014/main" id="{0FB18C79-0C18-4FC0-9FD8-E0F33ED23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6926" y="1561201"/>
            <a:ext cx="3460148" cy="1075751"/>
          </a:xfrm>
          <a:prstGeom prst="rect">
            <a:avLst/>
          </a:prstGeom>
        </p:spPr>
      </p:pic>
      <p:pic>
        <p:nvPicPr>
          <p:cNvPr id="31" name="Image 30">
            <a:extLst>
              <a:ext uri="{FF2B5EF4-FFF2-40B4-BE49-F238E27FC236}">
                <a16:creationId xmlns:a16="http://schemas.microsoft.com/office/drawing/2014/main" id="{6556FD68-FDB1-4129-AADD-F27CD23D9373}"/>
              </a:ext>
            </a:extLst>
          </p:cNvPr>
          <p:cNvPicPr>
            <a:picLocks noChangeAspect="1"/>
          </p:cNvPicPr>
          <p:nvPr/>
        </p:nvPicPr>
        <p:blipFill rotWithShape="1">
          <a:blip r:embed="rId5">
            <a:extLst>
              <a:ext uri="{28A0092B-C50C-407E-A947-70E740481C1C}">
                <a14:useLocalDpi xmlns:a14="http://schemas.microsoft.com/office/drawing/2010/main" val="0"/>
              </a:ext>
            </a:extLst>
          </a:blip>
          <a:srcRect l="1688" t="49587" r="3369" b="8535"/>
          <a:stretch/>
        </p:blipFill>
        <p:spPr>
          <a:xfrm>
            <a:off x="7940150" y="2808253"/>
            <a:ext cx="2853520" cy="1241494"/>
          </a:xfrm>
          <a:prstGeom prst="rect">
            <a:avLst/>
          </a:prstGeom>
        </p:spPr>
      </p:pic>
      <p:pic>
        <p:nvPicPr>
          <p:cNvPr id="32" name="Image 31">
            <a:extLst>
              <a:ext uri="{FF2B5EF4-FFF2-40B4-BE49-F238E27FC236}">
                <a16:creationId xmlns:a16="http://schemas.microsoft.com/office/drawing/2014/main" id="{87C51050-A138-4FDA-97D7-D8B0F59447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3400" y="1503556"/>
            <a:ext cx="1923856" cy="1120987"/>
          </a:xfrm>
          <a:prstGeom prst="rect">
            <a:avLst/>
          </a:prstGeom>
        </p:spPr>
      </p:pic>
      <p:cxnSp>
        <p:nvCxnSpPr>
          <p:cNvPr id="33" name="Connecteur droit avec flèche 32">
            <a:extLst>
              <a:ext uri="{FF2B5EF4-FFF2-40B4-BE49-F238E27FC236}">
                <a16:creationId xmlns:a16="http://schemas.microsoft.com/office/drawing/2014/main" id="{9840AEEA-178A-4B3B-A346-A887D248A0F4}"/>
              </a:ext>
            </a:extLst>
          </p:cNvPr>
          <p:cNvCxnSpPr>
            <a:cxnSpLocks/>
          </p:cNvCxnSpPr>
          <p:nvPr/>
        </p:nvCxnSpPr>
        <p:spPr>
          <a:xfrm flipH="1">
            <a:off x="8463375" y="1418307"/>
            <a:ext cx="254876" cy="2649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B6A15C16-15F1-4703-AD62-195BE39C0A15}"/>
              </a:ext>
            </a:extLst>
          </p:cNvPr>
          <p:cNvCxnSpPr/>
          <p:nvPr/>
        </p:nvCxnSpPr>
        <p:spPr>
          <a:xfrm>
            <a:off x="10158743" y="1408057"/>
            <a:ext cx="231732" cy="2422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15A13D92-24DF-416D-A5A8-D917C183147A}"/>
              </a:ext>
            </a:extLst>
          </p:cNvPr>
          <p:cNvCxnSpPr>
            <a:cxnSpLocks/>
          </p:cNvCxnSpPr>
          <p:nvPr/>
        </p:nvCxnSpPr>
        <p:spPr>
          <a:xfrm flipH="1">
            <a:off x="10158743" y="2103486"/>
            <a:ext cx="1181624" cy="757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F943C793-3269-4810-B0AD-8A8603C86F02}"/>
              </a:ext>
            </a:extLst>
          </p:cNvPr>
          <p:cNvCxnSpPr>
            <a:cxnSpLocks/>
          </p:cNvCxnSpPr>
          <p:nvPr/>
        </p:nvCxnSpPr>
        <p:spPr>
          <a:xfrm>
            <a:off x="7952541" y="2298895"/>
            <a:ext cx="1217992" cy="9742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5F8C4991-62E2-4215-B9C8-353FB4453C5E}"/>
              </a:ext>
            </a:extLst>
          </p:cNvPr>
          <p:cNvSpPr txBox="1"/>
          <p:nvPr/>
        </p:nvSpPr>
        <p:spPr>
          <a:xfrm>
            <a:off x="10853749" y="3016572"/>
            <a:ext cx="1244946" cy="830997"/>
          </a:xfrm>
          <a:prstGeom prst="rect">
            <a:avLst/>
          </a:prstGeom>
          <a:solidFill>
            <a:schemeClr val="bg1"/>
          </a:solidFill>
        </p:spPr>
        <p:txBody>
          <a:bodyPr wrap="square" rtlCol="0">
            <a:spAutoFit/>
          </a:bodyPr>
          <a:lstStyle/>
          <a:p>
            <a:pPr algn="ctr"/>
            <a:r>
              <a:rPr lang="fr-FR" sz="1200" dirty="0">
                <a:solidFill>
                  <a:schemeClr val="tx1">
                    <a:lumMod val="65000"/>
                    <a:lumOff val="35000"/>
                  </a:schemeClr>
                </a:solidFill>
              </a:rPr>
              <a:t>Neutron </a:t>
            </a:r>
            <a:r>
              <a:rPr lang="fr-FR" sz="1200" dirty="0" err="1">
                <a:solidFill>
                  <a:schemeClr val="tx1">
                    <a:lumMod val="65000"/>
                    <a:lumOff val="35000"/>
                  </a:schemeClr>
                </a:solidFill>
              </a:rPr>
              <a:t>energy</a:t>
            </a:r>
            <a:r>
              <a:rPr lang="fr-FR" sz="1200" dirty="0">
                <a:solidFill>
                  <a:schemeClr val="tx1">
                    <a:lumMod val="65000"/>
                    <a:lumOff val="35000"/>
                  </a:schemeClr>
                </a:solidFill>
              </a:rPr>
              <a:t> </a:t>
            </a:r>
            <a:r>
              <a:rPr lang="fr-FR" sz="1200" dirty="0" err="1">
                <a:solidFill>
                  <a:schemeClr val="tx1">
                    <a:lumMod val="65000"/>
                    <a:lumOff val="35000"/>
                  </a:schemeClr>
                </a:solidFill>
              </a:rPr>
              <a:t>spectra</a:t>
            </a:r>
            <a:r>
              <a:rPr lang="fr-FR" sz="1200" dirty="0">
                <a:solidFill>
                  <a:schemeClr val="tx1">
                    <a:lumMod val="65000"/>
                    <a:lumOff val="35000"/>
                  </a:schemeClr>
                </a:solidFill>
              </a:rPr>
              <a:t> as a </a:t>
            </a:r>
            <a:r>
              <a:rPr lang="fr-FR" sz="1200" dirty="0" err="1">
                <a:solidFill>
                  <a:schemeClr val="tx1">
                    <a:lumMod val="65000"/>
                    <a:lumOff val="35000"/>
                  </a:schemeClr>
                </a:solidFill>
              </a:rPr>
              <a:t>function</a:t>
            </a:r>
            <a:r>
              <a:rPr lang="fr-FR" sz="1200" dirty="0">
                <a:solidFill>
                  <a:schemeClr val="tx1">
                    <a:lumMod val="65000"/>
                    <a:lumOff val="35000"/>
                  </a:schemeClr>
                </a:solidFill>
              </a:rPr>
              <a:t> of the source</a:t>
            </a:r>
            <a:endParaRPr lang="en-US" sz="1200" dirty="0">
              <a:solidFill>
                <a:schemeClr val="tx1">
                  <a:lumMod val="65000"/>
                  <a:lumOff val="35000"/>
                </a:schemeClr>
              </a:solidFill>
            </a:endParaRPr>
          </a:p>
        </p:txBody>
      </p:sp>
      <p:pic>
        <p:nvPicPr>
          <p:cNvPr id="53" name="Image 52">
            <a:extLst>
              <a:ext uri="{FF2B5EF4-FFF2-40B4-BE49-F238E27FC236}">
                <a16:creationId xmlns:a16="http://schemas.microsoft.com/office/drawing/2014/main" id="{54036B3C-B08C-495B-91D9-143572F202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0203" y="4274202"/>
            <a:ext cx="2596179" cy="2150631"/>
          </a:xfrm>
          <a:prstGeom prst="rect">
            <a:avLst/>
          </a:prstGeom>
        </p:spPr>
      </p:pic>
      <p:pic>
        <p:nvPicPr>
          <p:cNvPr id="15" name="Image 14">
            <a:extLst>
              <a:ext uri="{FF2B5EF4-FFF2-40B4-BE49-F238E27FC236}">
                <a16:creationId xmlns:a16="http://schemas.microsoft.com/office/drawing/2014/main" id="{F35BFD48-C6DB-4C53-B059-1595734DC402}"/>
              </a:ext>
            </a:extLst>
          </p:cNvPr>
          <p:cNvPicPr>
            <a:picLocks noChangeAspect="1"/>
          </p:cNvPicPr>
          <p:nvPr/>
        </p:nvPicPr>
        <p:blipFill>
          <a:blip r:embed="rId8"/>
          <a:stretch>
            <a:fillRect/>
          </a:stretch>
        </p:blipFill>
        <p:spPr>
          <a:xfrm>
            <a:off x="93305" y="2513985"/>
            <a:ext cx="6421717" cy="973934"/>
          </a:xfrm>
          <a:prstGeom prst="rect">
            <a:avLst/>
          </a:prstGeom>
        </p:spPr>
      </p:pic>
    </p:spTree>
    <p:extLst>
      <p:ext uri="{BB962C8B-B14F-4D97-AF65-F5344CB8AC3E}">
        <p14:creationId xmlns:p14="http://schemas.microsoft.com/office/powerpoint/2010/main" val="23443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10</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BNCT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dosimetry</a:t>
            </a:r>
            <a:endPar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176645" y="1300772"/>
            <a:ext cx="11790761" cy="3170099"/>
          </a:xfrm>
          <a:prstGeom prst="rect">
            <a:avLst/>
          </a:prstGeom>
        </p:spPr>
        <p:txBody>
          <a:bodyPr wrap="square">
            <a:spAutoFit/>
          </a:bodyPr>
          <a:lstStyle/>
          <a:p>
            <a:pPr marL="285750" lvl="1" indent="-285750">
              <a:buClr>
                <a:srgbClr val="E46C0A"/>
              </a:buClr>
              <a:buFont typeface="Wingdings" panose="05000000000000000000" pitchFamily="2" charset="2"/>
              <a:buChar char="Ø"/>
              <a:defRPr/>
            </a:pPr>
            <a:r>
              <a:rPr kumimoji="0" lang="en-US" sz="1800" b="0" i="0" u="none" strike="noStrike" kern="1200" cap="none" spc="0" normalizeH="0" baseline="0" noProof="0" dirty="0">
                <a:ln>
                  <a:noFill/>
                </a:ln>
                <a:solidFill>
                  <a:srgbClr val="E46C0A"/>
                </a:solidFill>
                <a:effectLst/>
                <a:uLnTx/>
                <a:uFillTx/>
                <a:latin typeface="Calibri" panose="020F0502020204030204"/>
                <a:ea typeface="+mn-ea"/>
                <a:cs typeface="Arial"/>
                <a:sym typeface="Arial"/>
              </a:rPr>
              <a:t>BNCT dosimetry</a:t>
            </a:r>
            <a:r>
              <a:rPr lang="en-US" sz="1800" kern="1200" dirty="0">
                <a:solidFill>
                  <a:srgbClr val="E46C0A"/>
                </a:solidFill>
                <a:latin typeface="Calibri" panose="020F0502020204030204"/>
                <a:ea typeface="+mn-ea"/>
              </a:rPr>
              <a:t>: </a:t>
            </a:r>
            <a:r>
              <a:rPr lang="en-US" sz="1800" kern="1200" dirty="0">
                <a:solidFill>
                  <a:schemeClr val="tx1"/>
                </a:solidFill>
                <a:latin typeface="Calibri" panose="020F0502020204030204"/>
                <a:ea typeface="+mn-ea"/>
              </a:rPr>
              <a:t>complex cumulation of several components due to </a:t>
            </a:r>
            <a:r>
              <a:rPr lang="en-US" sz="1800" b="1" kern="1200" dirty="0">
                <a:solidFill>
                  <a:schemeClr val="tx1"/>
                </a:solidFill>
                <a:latin typeface="Calibri" panose="020F0502020204030204"/>
                <a:ea typeface="+mn-ea"/>
              </a:rPr>
              <a:t>neutron thermalization</a:t>
            </a:r>
            <a:r>
              <a:rPr lang="en-US" sz="1800" kern="1200" dirty="0">
                <a:solidFill>
                  <a:schemeClr val="tx1"/>
                </a:solidFill>
                <a:latin typeface="Calibri" panose="020F0502020204030204"/>
                <a:ea typeface="+mn-ea"/>
              </a:rPr>
              <a:t>, </a:t>
            </a:r>
            <a:r>
              <a:rPr lang="en-US" sz="1800" b="1" kern="1200" dirty="0">
                <a:solidFill>
                  <a:schemeClr val="tx1"/>
                </a:solidFill>
                <a:latin typeface="Calibri" panose="020F0502020204030204"/>
                <a:ea typeface="+mn-ea"/>
              </a:rPr>
              <a:t>neutron capture in normal tissue</a:t>
            </a:r>
            <a:r>
              <a:rPr lang="en-US" sz="1800" kern="1200" dirty="0">
                <a:solidFill>
                  <a:schemeClr val="tx1"/>
                </a:solidFill>
                <a:latin typeface="Calibri" panose="020F0502020204030204"/>
                <a:ea typeface="+mn-ea"/>
              </a:rPr>
              <a:t> and </a:t>
            </a:r>
            <a:r>
              <a:rPr lang="en-US" sz="1800" b="1" kern="1200" dirty="0">
                <a:solidFill>
                  <a:schemeClr val="tx1"/>
                </a:solidFill>
                <a:latin typeface="Calibri" panose="020F0502020204030204"/>
                <a:ea typeface="+mn-ea"/>
              </a:rPr>
              <a:t>gamma component</a:t>
            </a:r>
            <a:r>
              <a:rPr lang="en-US" sz="1800" kern="1200" dirty="0">
                <a:solidFill>
                  <a:schemeClr val="tx1"/>
                </a:solidFill>
                <a:latin typeface="Calibri" panose="020F0502020204030204"/>
                <a:ea typeface="+mn-ea"/>
              </a:rPr>
              <a:t> (from source and capture) in addition to the </a:t>
            </a:r>
            <a:r>
              <a:rPr lang="en-US" sz="1800" b="1" kern="1200" dirty="0">
                <a:solidFill>
                  <a:schemeClr val="tx1"/>
                </a:solidFill>
                <a:latin typeface="Calibri" panose="020F0502020204030204"/>
                <a:ea typeface="+mn-ea"/>
              </a:rPr>
              <a:t>desire boron dose </a:t>
            </a:r>
            <a:r>
              <a:rPr lang="en-US" sz="1800" kern="1200" dirty="0">
                <a:solidFill>
                  <a:srgbClr val="E46C0A"/>
                </a:solidFill>
                <a:latin typeface="Calibri" panose="020F0502020204030204"/>
                <a:ea typeface="+mn-ea"/>
                <a:sym typeface="Wingdings" panose="05000000000000000000" pitchFamily="2" charset="2"/>
              </a:rPr>
              <a:t> MC based TPS</a:t>
            </a:r>
            <a:endParaRPr lang="en-US" sz="1800" kern="1200" dirty="0">
              <a:solidFill>
                <a:srgbClr val="E46C0A"/>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r>
              <a:rPr lang="en-US" sz="1800" kern="1200" dirty="0">
                <a:solidFill>
                  <a:srgbClr val="E46C0A"/>
                </a:solidFill>
                <a:latin typeface="Calibri" panose="020F0502020204030204"/>
                <a:ea typeface="+mn-ea"/>
              </a:rPr>
              <a:t>Biological dose: </a:t>
            </a:r>
            <a:r>
              <a:rPr lang="en-US" sz="1600" kern="1200" dirty="0">
                <a:solidFill>
                  <a:schemeClr val="tx1"/>
                </a:solidFill>
                <a:latin typeface="Calibri" panose="020F0502020204030204"/>
                <a:ea typeface="+mn-ea"/>
              </a:rPr>
              <a:t>based on boron concentration measurement and </a:t>
            </a:r>
            <a:br>
              <a:rPr lang="en-US" sz="1600" kern="1200" dirty="0">
                <a:solidFill>
                  <a:schemeClr val="tx1"/>
                </a:solidFill>
                <a:latin typeface="Calibri" panose="020F0502020204030204"/>
                <a:ea typeface="+mn-ea"/>
              </a:rPr>
            </a:br>
            <a:r>
              <a:rPr lang="en-US" sz="1600" kern="1200" dirty="0">
                <a:solidFill>
                  <a:schemeClr val="tx1"/>
                </a:solidFill>
                <a:latin typeface="Calibri" panose="020F0502020204030204"/>
                <a:ea typeface="+mn-ea"/>
              </a:rPr>
              <a:t>cumulation of </a:t>
            </a:r>
            <a:r>
              <a:rPr lang="en-US" sz="1600" b="1" kern="1200" dirty="0">
                <a:solidFill>
                  <a:schemeClr val="tx1"/>
                </a:solidFill>
                <a:latin typeface="Calibri" panose="020F0502020204030204"/>
                <a:ea typeface="+mn-ea"/>
              </a:rPr>
              <a:t>weighted</a:t>
            </a:r>
            <a:r>
              <a:rPr lang="en-US" sz="1600" kern="1200" dirty="0">
                <a:solidFill>
                  <a:schemeClr val="tx1"/>
                </a:solidFill>
                <a:latin typeface="Calibri" panose="020F0502020204030204"/>
                <a:ea typeface="+mn-ea"/>
              </a:rPr>
              <a:t> components by </a:t>
            </a:r>
            <a:r>
              <a:rPr lang="en-US" sz="1600" b="1" kern="1200" dirty="0">
                <a:solidFill>
                  <a:schemeClr val="tx1"/>
                </a:solidFill>
                <a:latin typeface="Calibri" panose="020F0502020204030204"/>
              </a:rPr>
              <a:t>fix </a:t>
            </a:r>
            <a:r>
              <a:rPr lang="en-US" sz="1600" b="1" kern="1200" dirty="0">
                <a:solidFill>
                  <a:schemeClr val="tx1"/>
                </a:solidFill>
                <a:latin typeface="Calibri" panose="020F0502020204030204"/>
                <a:ea typeface="+mn-ea"/>
              </a:rPr>
              <a:t>RBE</a:t>
            </a:r>
            <a:r>
              <a:rPr lang="en-US" sz="1600" kern="1200" dirty="0">
                <a:solidFill>
                  <a:schemeClr val="tx1"/>
                </a:solidFill>
                <a:latin typeface="Calibri" panose="020F0502020204030204"/>
                <a:ea typeface="+mn-ea"/>
              </a:rPr>
              <a:t> (or CBE) factors.  </a:t>
            </a:r>
            <a:endParaRPr kumimoji="0" lang="en-US" sz="1800" b="0" i="0" u="none" strike="noStrike" kern="1200" cap="none" spc="0" normalizeH="0" noProof="0" dirty="0">
              <a:ln>
                <a:noFill/>
              </a:ln>
              <a:solidFill>
                <a:schemeClr val="tx1"/>
              </a:solidFill>
              <a:effectLst/>
              <a:uLnTx/>
              <a:uFillTx/>
              <a:latin typeface="Calibri" panose="020F0502020204030204"/>
              <a:ea typeface="+mn-ea"/>
              <a:sym typeface="Arial"/>
            </a:endParaRPr>
          </a:p>
        </p:txBody>
      </p:sp>
      <p:sp>
        <p:nvSpPr>
          <p:cNvPr id="11" name="ZoneTexte 10">
            <a:extLst>
              <a:ext uri="{FF2B5EF4-FFF2-40B4-BE49-F238E27FC236}">
                <a16:creationId xmlns:a16="http://schemas.microsoft.com/office/drawing/2014/main" id="{1B7367E5-B751-4627-9625-0525F3C96B7D}"/>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17" name="ZoneTexte 16">
            <a:extLst>
              <a:ext uri="{FF2B5EF4-FFF2-40B4-BE49-F238E27FC236}">
                <a16:creationId xmlns:a16="http://schemas.microsoft.com/office/drawing/2014/main" id="{8FAABD31-13B2-41BB-8546-71CC7BCED956}"/>
              </a:ext>
            </a:extLst>
          </p:cNvPr>
          <p:cNvSpPr txBox="1"/>
          <p:nvPr/>
        </p:nvSpPr>
        <p:spPr>
          <a:xfrm>
            <a:off x="265308" y="3016640"/>
            <a:ext cx="2738408" cy="523220"/>
          </a:xfrm>
          <a:prstGeom prst="rect">
            <a:avLst/>
          </a:prstGeom>
          <a:solidFill>
            <a:srgbClr val="FFFFFF">
              <a:alpha val="50196"/>
            </a:srgbClr>
          </a:solidFill>
        </p:spPr>
        <p:txBody>
          <a:bodyPr wrap="square" rtlCol="0">
            <a:spAutoFit/>
          </a:bodyPr>
          <a:lstStyle/>
          <a:p>
            <a:r>
              <a:rPr lang="el-GR"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σ</a:t>
            </a:r>
            <a:r>
              <a:rPr lang="fr-FR" b="1" baseline="-25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a:t>
            </a:r>
            <a:r>
              <a:rPr lang="fr-FR" b="1" baseline="-25000"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capt</a:t>
            </a:r>
            <a:r>
              <a:rPr lang="fr-FR"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 4000 barns</a:t>
            </a:r>
          </a:p>
          <a:p>
            <a:r>
              <a:rPr lang="fr-FR"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(vs </a:t>
            </a:r>
            <a:r>
              <a:rPr lang="el-GR"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σ</a:t>
            </a:r>
            <a:r>
              <a:rPr lang="fr-FR" baseline="-25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a:t>
            </a:r>
            <a:r>
              <a:rPr lang="fr-FR" baseline="-25000"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capt</a:t>
            </a:r>
            <a:r>
              <a:rPr lang="fr-FR"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 0,3 b &amp; </a:t>
            </a:r>
            <a:r>
              <a:rPr lang="el-GR"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σ</a:t>
            </a:r>
            <a:r>
              <a:rPr lang="fr-FR" baseline="-25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a:t>
            </a:r>
            <a:r>
              <a:rPr lang="fr-FR" baseline="-25000" dirty="0" err="1">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capt</a:t>
            </a:r>
            <a:r>
              <a:rPr lang="fr-FR"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 ≈ 1,7 b)</a:t>
            </a:r>
          </a:p>
        </p:txBody>
      </p:sp>
      <p:sp>
        <p:nvSpPr>
          <p:cNvPr id="6" name="Flèche : courbe vers le haut 5">
            <a:extLst>
              <a:ext uri="{FF2B5EF4-FFF2-40B4-BE49-F238E27FC236}">
                <a16:creationId xmlns:a16="http://schemas.microsoft.com/office/drawing/2014/main" id="{B99DEA91-EDA5-4246-9C77-169293315558}"/>
              </a:ext>
            </a:extLst>
          </p:cNvPr>
          <p:cNvSpPr/>
          <p:nvPr/>
        </p:nvSpPr>
        <p:spPr>
          <a:xfrm>
            <a:off x="349393" y="2728261"/>
            <a:ext cx="941246" cy="236309"/>
          </a:xfrm>
          <a:prstGeom prst="curvedUpArrow">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9" name="Grouper 46">
            <a:extLst>
              <a:ext uri="{FF2B5EF4-FFF2-40B4-BE49-F238E27FC236}">
                <a16:creationId xmlns:a16="http://schemas.microsoft.com/office/drawing/2014/main" id="{B2EB641F-EE93-4828-802D-13336997410D}"/>
              </a:ext>
            </a:extLst>
          </p:cNvPr>
          <p:cNvGrpSpPr/>
          <p:nvPr/>
        </p:nvGrpSpPr>
        <p:grpSpPr>
          <a:xfrm>
            <a:off x="224594" y="1962739"/>
            <a:ext cx="6010645" cy="1132279"/>
            <a:chOff x="224973" y="3153066"/>
            <a:chExt cx="6093382" cy="1538794"/>
          </a:xfrm>
        </p:grpSpPr>
        <p:sp>
          <p:nvSpPr>
            <p:cNvPr id="41" name="ZoneTexte 40">
              <a:extLst>
                <a:ext uri="{FF2B5EF4-FFF2-40B4-BE49-F238E27FC236}">
                  <a16:creationId xmlns:a16="http://schemas.microsoft.com/office/drawing/2014/main" id="{9FE92A44-183F-4E3B-B516-AC633710C058}"/>
                </a:ext>
              </a:extLst>
            </p:cNvPr>
            <p:cNvSpPr txBox="1"/>
            <p:nvPr/>
          </p:nvSpPr>
          <p:spPr>
            <a:xfrm>
              <a:off x="224973" y="3734089"/>
              <a:ext cx="4044104" cy="460103"/>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u-ES" b="0" i="0" u="none" strike="noStrike" kern="1200" cap="none" spc="0" normalizeH="0" baseline="30000" noProof="0" dirty="0">
                  <a:ln>
                    <a:noFill/>
                  </a:ln>
                  <a:solidFill>
                    <a:prstClr val="black"/>
                  </a:solidFill>
                  <a:effectLst/>
                  <a:uLnTx/>
                  <a:uFillTx/>
                  <a:latin typeface="Calibri" panose="020F0502020204030204"/>
                  <a:ea typeface="+mn-ea"/>
                </a:rPr>
                <a:t>10</a:t>
              </a:r>
              <a:r>
                <a:rPr kumimoji="0" lang="eu-ES" b="0" i="0" u="none" strike="noStrike" kern="1200" cap="none" spc="0" normalizeH="0" baseline="0" noProof="0" dirty="0">
                  <a:ln>
                    <a:noFill/>
                  </a:ln>
                  <a:solidFill>
                    <a:prstClr val="black"/>
                  </a:solidFill>
                  <a:effectLst/>
                  <a:uLnTx/>
                  <a:uFillTx/>
                  <a:latin typeface="Calibri" panose="020F0502020204030204"/>
                  <a:ea typeface="+mn-ea"/>
                </a:rPr>
                <a:t>B  +  n</a:t>
              </a:r>
              <a:r>
                <a:rPr kumimoji="0" lang="eu-ES" b="0" i="0" u="none" strike="noStrike" kern="1200" cap="none" spc="0" normalizeH="0" baseline="-25000" noProof="0" dirty="0">
                  <a:ln>
                    <a:noFill/>
                  </a:ln>
                  <a:solidFill>
                    <a:prstClr val="black"/>
                  </a:solidFill>
                  <a:effectLst/>
                  <a:uLnTx/>
                  <a:uFillTx/>
                  <a:latin typeface="Calibri" panose="020F0502020204030204"/>
                  <a:ea typeface="+mn-ea"/>
                </a:rPr>
                <a:t>th</a:t>
              </a:r>
              <a:r>
                <a:rPr kumimoji="0" lang="eu-ES" sz="1100" b="0" i="0" u="none" strike="noStrike" kern="1200" cap="none" spc="0" normalizeH="0" noProof="0" dirty="0">
                  <a:ln>
                    <a:noFill/>
                  </a:ln>
                  <a:solidFill>
                    <a:srgbClr val="000090"/>
                  </a:solidFill>
                  <a:effectLst/>
                  <a:uLnTx/>
                  <a:uFillTx/>
                  <a:latin typeface="Calibri" panose="020F0502020204030204"/>
                  <a:ea typeface="+mn-ea"/>
                </a:rPr>
                <a:t>(0,025 eV)</a:t>
              </a:r>
              <a:r>
                <a:rPr lang="eu-ES" sz="1100" kern="1200" dirty="0">
                  <a:solidFill>
                    <a:prstClr val="black"/>
                  </a:solidFill>
                  <a:latin typeface="Calibri" panose="020F0502020204030204"/>
                  <a:ea typeface="+mn-ea"/>
                </a:rPr>
                <a:t>	</a:t>
              </a:r>
              <a:r>
                <a:rPr kumimoji="0" lang="eu-ES" b="0" i="0" u="none" strike="noStrike" kern="1200" cap="none" spc="0" normalizeH="0" baseline="0" noProof="0" dirty="0">
                  <a:ln>
                    <a:noFill/>
                  </a:ln>
                  <a:solidFill>
                    <a:prstClr val="black"/>
                  </a:solidFill>
                  <a:effectLst/>
                  <a:uLnTx/>
                  <a:uFillTx/>
                  <a:latin typeface="Calibri" panose="020F0502020204030204"/>
                  <a:ea typeface="+mn-ea"/>
                </a:rPr>
                <a:t>[</a:t>
              </a:r>
              <a:r>
                <a:rPr kumimoji="0" lang="eu-ES" b="0" i="0" u="none" strike="noStrike" kern="1200" cap="none" spc="0" normalizeH="0" baseline="30000" noProof="0" dirty="0">
                  <a:ln>
                    <a:noFill/>
                  </a:ln>
                  <a:solidFill>
                    <a:prstClr val="black"/>
                  </a:solidFill>
                  <a:effectLst/>
                  <a:uLnTx/>
                  <a:uFillTx/>
                  <a:latin typeface="Calibri" panose="020F0502020204030204"/>
                  <a:ea typeface="+mn-ea"/>
                </a:rPr>
                <a:t>11</a:t>
              </a:r>
              <a:r>
                <a:rPr kumimoji="0" lang="eu-ES" b="0" i="0" u="none" strike="noStrike" kern="1200" cap="none" spc="0" normalizeH="0" baseline="0" noProof="0" dirty="0">
                  <a:ln>
                    <a:noFill/>
                  </a:ln>
                  <a:solidFill>
                    <a:prstClr val="black"/>
                  </a:solidFill>
                  <a:effectLst/>
                  <a:uLnTx/>
                  <a:uFillTx/>
                  <a:latin typeface="Calibri" panose="020F0502020204030204"/>
                  <a:ea typeface="+mn-ea"/>
                </a:rPr>
                <a:t>B]*</a:t>
              </a:r>
              <a:r>
                <a:rPr kumimoji="0" lang="eu-ES" sz="1600" b="0" i="0" u="none" strike="noStrike" kern="1200" cap="none" spc="0" normalizeH="0" baseline="0" noProof="0" dirty="0">
                  <a:ln>
                    <a:noFill/>
                  </a:ln>
                  <a:solidFill>
                    <a:prstClr val="black"/>
                  </a:solidFill>
                  <a:effectLst/>
                  <a:uLnTx/>
                  <a:uFillTx/>
                  <a:latin typeface="Calibri" panose="020F0502020204030204"/>
                  <a:ea typeface="+mn-ea"/>
                </a:rPr>
                <a:t>	</a:t>
              </a:r>
            </a:p>
          </p:txBody>
        </p:sp>
        <p:sp>
          <p:nvSpPr>
            <p:cNvPr id="42" name="ZoneTexte 41">
              <a:extLst>
                <a:ext uri="{FF2B5EF4-FFF2-40B4-BE49-F238E27FC236}">
                  <a16:creationId xmlns:a16="http://schemas.microsoft.com/office/drawing/2014/main" id="{BF367271-0DCA-4586-9996-0735E087FAAB}"/>
                </a:ext>
              </a:extLst>
            </p:cNvPr>
            <p:cNvSpPr txBox="1"/>
            <p:nvPr/>
          </p:nvSpPr>
          <p:spPr>
            <a:xfrm>
              <a:off x="3105441" y="3384307"/>
              <a:ext cx="2182959" cy="418276"/>
            </a:xfrm>
            <a:prstGeom prst="rect">
              <a:avLst/>
            </a:prstGeom>
            <a:noFill/>
          </p:spPr>
          <p:txBody>
            <a:bodyPr wrap="square" rtlCol="0">
              <a:spAutoFit/>
            </a:bodyPr>
            <a:lstStyle/>
            <a:p>
              <a:pPr lvl="0">
                <a:buClrTx/>
              </a:pPr>
              <a:r>
                <a:rPr kumimoji="0" lang="fr-FR" b="0" i="0" u="none" strike="noStrike" kern="1200" cap="none" spc="0" normalizeH="0" baseline="30000" noProof="0" dirty="0">
                  <a:ln>
                    <a:noFill/>
                  </a:ln>
                  <a:solidFill>
                    <a:prstClr val="black"/>
                  </a:solidFill>
                  <a:effectLst/>
                  <a:uLnTx/>
                  <a:uFillTx/>
                  <a:latin typeface="Calibri" panose="020F0502020204030204"/>
                  <a:ea typeface="+mn-ea"/>
                </a:rPr>
                <a:t>4</a:t>
              </a:r>
              <a:r>
                <a:rPr kumimoji="0" lang="fr-FR" b="0" i="0" u="none" strike="noStrike" kern="1200" cap="none" spc="0" normalizeH="0" baseline="0" noProof="0" dirty="0">
                  <a:ln>
                    <a:noFill/>
                  </a:ln>
                  <a:solidFill>
                    <a:prstClr val="black"/>
                  </a:solidFill>
                  <a:effectLst/>
                  <a:uLnTx/>
                  <a:uFillTx/>
                  <a:latin typeface="Calibri" panose="020F0502020204030204"/>
                  <a:ea typeface="+mn-ea"/>
                </a:rPr>
                <a:t>He </a:t>
              </a:r>
              <a:r>
                <a:rPr lang="eu-ES" sz="1100" kern="1200" dirty="0">
                  <a:solidFill>
                    <a:srgbClr val="000090"/>
                  </a:solidFill>
                  <a:latin typeface="Calibri" panose="020F0502020204030204"/>
                  <a:ea typeface="+mn-ea"/>
                </a:rPr>
                <a:t>(1,77 MeV)</a:t>
              </a:r>
              <a:r>
                <a:rPr lang="fr-FR" kern="1200" dirty="0">
                  <a:solidFill>
                    <a:srgbClr val="000090"/>
                  </a:solidFill>
                  <a:latin typeface="Calibri" panose="020F0502020204030204"/>
                  <a:ea typeface="+mn-ea"/>
                </a:rPr>
                <a:t> </a:t>
              </a:r>
              <a:r>
                <a:rPr kumimoji="0" lang="fr-FR" b="0" i="0" u="none" strike="noStrike" kern="1200" cap="none" spc="0" normalizeH="0" baseline="0" noProof="0" dirty="0">
                  <a:ln>
                    <a:noFill/>
                  </a:ln>
                  <a:solidFill>
                    <a:prstClr val="black"/>
                  </a:solidFill>
                  <a:effectLst/>
                  <a:uLnTx/>
                  <a:uFillTx/>
                  <a:latin typeface="Calibri" panose="020F0502020204030204"/>
                  <a:ea typeface="+mn-ea"/>
                </a:rPr>
                <a:t>+ </a:t>
              </a:r>
              <a:r>
                <a:rPr kumimoji="0" lang="fr-FR" b="0" i="0" u="none" strike="noStrike" kern="1200" cap="none" spc="0" normalizeH="0" baseline="30000" noProof="0" dirty="0">
                  <a:ln>
                    <a:noFill/>
                  </a:ln>
                  <a:solidFill>
                    <a:prstClr val="black"/>
                  </a:solidFill>
                  <a:effectLst/>
                  <a:uLnTx/>
                  <a:uFillTx/>
                  <a:latin typeface="Calibri" panose="020F0502020204030204"/>
                  <a:ea typeface="+mn-ea"/>
                </a:rPr>
                <a:t>7</a:t>
              </a:r>
              <a:r>
                <a:rPr kumimoji="0" lang="fr-FR" b="0" i="0" u="none" strike="noStrike" kern="1200" cap="none" spc="0" normalizeH="0" baseline="0" noProof="0" dirty="0">
                  <a:ln>
                    <a:noFill/>
                  </a:ln>
                  <a:solidFill>
                    <a:prstClr val="black"/>
                  </a:solidFill>
                  <a:effectLst/>
                  <a:uLnTx/>
                  <a:uFillTx/>
                  <a:latin typeface="Calibri" panose="020F0502020204030204"/>
                  <a:ea typeface="+mn-ea"/>
                </a:rPr>
                <a:t>Li </a:t>
              </a:r>
              <a:r>
                <a:rPr lang="eu-ES" sz="1100" kern="1200" dirty="0">
                  <a:solidFill>
                    <a:srgbClr val="000090"/>
                  </a:solidFill>
                  <a:latin typeface="Calibri" panose="020F0502020204030204"/>
                  <a:ea typeface="+mn-ea"/>
                </a:rPr>
                <a:t>(1,01 MeV)</a:t>
              </a:r>
              <a:endParaRPr kumimoji="0" lang="fr-FR" b="0" i="0" u="none" strike="noStrike" kern="1200" cap="none" spc="0" normalizeH="0" baseline="0" noProof="0" dirty="0">
                <a:ln>
                  <a:noFill/>
                </a:ln>
                <a:solidFill>
                  <a:srgbClr val="000090"/>
                </a:solidFill>
                <a:effectLst/>
                <a:uLnTx/>
                <a:uFillTx/>
                <a:latin typeface="Calibri" panose="020F0502020204030204"/>
                <a:ea typeface="+mn-ea"/>
              </a:endParaRPr>
            </a:p>
          </p:txBody>
        </p:sp>
        <p:sp>
          <p:nvSpPr>
            <p:cNvPr id="43" name="ZoneTexte 42">
              <a:extLst>
                <a:ext uri="{FF2B5EF4-FFF2-40B4-BE49-F238E27FC236}">
                  <a16:creationId xmlns:a16="http://schemas.microsoft.com/office/drawing/2014/main" id="{17B40F88-FDD8-4E64-96DF-B8DE9AA17AC5}"/>
                </a:ext>
              </a:extLst>
            </p:cNvPr>
            <p:cNvSpPr txBox="1"/>
            <p:nvPr/>
          </p:nvSpPr>
          <p:spPr>
            <a:xfrm>
              <a:off x="3105439" y="4119200"/>
              <a:ext cx="3212916" cy="418276"/>
            </a:xfrm>
            <a:prstGeom prst="rect">
              <a:avLst/>
            </a:prstGeom>
            <a:noFill/>
          </p:spPr>
          <p:txBody>
            <a:bodyPr wrap="square" rtlCol="0">
              <a:spAutoFit/>
            </a:bodyPr>
            <a:lstStyle/>
            <a:p>
              <a:pPr lvl="0">
                <a:buClrTx/>
              </a:pPr>
              <a:r>
                <a:rPr kumimoji="0" lang="fr-FR" b="0" i="0" u="none" strike="noStrike" kern="1200" cap="none" spc="0" normalizeH="0" baseline="30000" noProof="0" dirty="0">
                  <a:ln>
                    <a:noFill/>
                  </a:ln>
                  <a:solidFill>
                    <a:prstClr val="black"/>
                  </a:solidFill>
                  <a:effectLst/>
                  <a:uLnTx/>
                  <a:uFillTx/>
                  <a:latin typeface="Calibri" panose="020F0502020204030204"/>
                  <a:ea typeface="+mn-ea"/>
                </a:rPr>
                <a:t>4</a:t>
              </a:r>
              <a:r>
                <a:rPr kumimoji="0" lang="fr-FR" b="0" i="0" u="none" strike="noStrike" kern="1200" cap="none" spc="0" normalizeH="0" baseline="0" noProof="0" dirty="0">
                  <a:ln>
                    <a:noFill/>
                  </a:ln>
                  <a:solidFill>
                    <a:prstClr val="black"/>
                  </a:solidFill>
                  <a:effectLst/>
                  <a:uLnTx/>
                  <a:uFillTx/>
                  <a:latin typeface="Calibri" panose="020F0502020204030204"/>
                  <a:ea typeface="+mn-ea"/>
                </a:rPr>
                <a:t>He</a:t>
              </a:r>
              <a:r>
                <a:rPr lang="eu-ES" sz="1100" kern="1200" dirty="0">
                  <a:solidFill>
                    <a:srgbClr val="2E39CC"/>
                  </a:solidFill>
                  <a:latin typeface="Calibri" panose="020F0502020204030204"/>
                  <a:ea typeface="+mn-ea"/>
                </a:rPr>
                <a:t> </a:t>
              </a:r>
              <a:r>
                <a:rPr lang="eu-ES" sz="1100" kern="1200" dirty="0">
                  <a:solidFill>
                    <a:srgbClr val="000090"/>
                  </a:solidFill>
                  <a:latin typeface="Calibri" panose="020F0502020204030204"/>
                  <a:ea typeface="+mn-ea"/>
                </a:rPr>
                <a:t>(1,47 MeV)</a:t>
              </a:r>
              <a:r>
                <a:rPr kumimoji="0" lang="fr-FR" b="0" i="0" u="none" strike="noStrike" kern="1200" cap="none" spc="0" normalizeH="0" noProof="0" dirty="0">
                  <a:ln>
                    <a:noFill/>
                  </a:ln>
                  <a:solidFill>
                    <a:srgbClr val="000090"/>
                  </a:solidFill>
                  <a:effectLst/>
                  <a:uLnTx/>
                  <a:uFillTx/>
                  <a:latin typeface="Calibri" panose="020F0502020204030204"/>
                  <a:ea typeface="+mn-ea"/>
                </a:rPr>
                <a:t> </a:t>
              </a:r>
              <a:r>
                <a:rPr kumimoji="0" lang="fr-FR" b="0" i="0" u="none" strike="noStrike" kern="1200" cap="none" spc="0" normalizeH="0" baseline="0" noProof="0" dirty="0">
                  <a:ln>
                    <a:noFill/>
                  </a:ln>
                  <a:solidFill>
                    <a:prstClr val="black"/>
                  </a:solidFill>
                  <a:effectLst/>
                  <a:uLnTx/>
                  <a:uFillTx/>
                  <a:latin typeface="Calibri" panose="020F0502020204030204"/>
                  <a:ea typeface="+mn-ea"/>
                </a:rPr>
                <a:t>+ </a:t>
              </a:r>
              <a:r>
                <a:rPr kumimoji="0" lang="fr-FR" b="0" i="0" u="none" strike="noStrike" kern="1200" cap="none" spc="0" normalizeH="0" baseline="30000" noProof="0" dirty="0">
                  <a:ln>
                    <a:noFill/>
                  </a:ln>
                  <a:solidFill>
                    <a:prstClr val="black"/>
                  </a:solidFill>
                  <a:effectLst/>
                  <a:uLnTx/>
                  <a:uFillTx/>
                  <a:latin typeface="Calibri" panose="020F0502020204030204"/>
                  <a:ea typeface="+mn-ea"/>
                </a:rPr>
                <a:t>7</a:t>
              </a:r>
              <a:r>
                <a:rPr kumimoji="0" lang="fr-FR" b="0" i="0" u="none" strike="noStrike" kern="1200" cap="none" spc="0" normalizeH="0" baseline="0" noProof="0" dirty="0">
                  <a:ln>
                    <a:noFill/>
                  </a:ln>
                  <a:solidFill>
                    <a:prstClr val="black"/>
                  </a:solidFill>
                  <a:effectLst/>
                  <a:uLnTx/>
                  <a:uFillTx/>
                  <a:latin typeface="Calibri" panose="020F0502020204030204"/>
                  <a:ea typeface="+mn-ea"/>
                </a:rPr>
                <a:t>Li  </a:t>
              </a:r>
              <a:r>
                <a:rPr kumimoji="0" lang="fr-FR" sz="1100" b="0" i="0" u="none" strike="noStrike" kern="1200" cap="none" spc="0" normalizeH="0" baseline="0" noProof="0" dirty="0">
                  <a:ln>
                    <a:noFill/>
                  </a:ln>
                  <a:solidFill>
                    <a:srgbClr val="000090"/>
                  </a:solidFill>
                  <a:effectLst/>
                  <a:uLnTx/>
                  <a:uFillTx/>
                  <a:latin typeface="Calibri" panose="020F0502020204030204"/>
                  <a:ea typeface="+mn-ea"/>
                </a:rPr>
                <a:t>(0,84 MeV)</a:t>
              </a:r>
              <a:r>
                <a:rPr kumimoji="0" lang="fr-FR" b="0" i="0" u="none" strike="noStrike" kern="1200" cap="none" spc="0" normalizeH="0" baseline="0" noProof="0" dirty="0">
                  <a:ln>
                    <a:noFill/>
                  </a:ln>
                  <a:solidFill>
                    <a:srgbClr val="000090"/>
                  </a:solidFill>
                  <a:effectLst/>
                  <a:uLnTx/>
                  <a:uFillTx/>
                  <a:latin typeface="Calibri" panose="020F0502020204030204"/>
                  <a:ea typeface="+mn-ea"/>
                </a:rPr>
                <a:t>  </a:t>
              </a:r>
              <a:r>
                <a:rPr kumimoji="0" lang="fr-FR" b="0" i="0" u="none" strike="noStrike" kern="1200" cap="none" spc="0" normalizeH="0" baseline="0" noProof="0" dirty="0">
                  <a:ln>
                    <a:noFill/>
                  </a:ln>
                  <a:solidFill>
                    <a:prstClr val="black"/>
                  </a:solidFill>
                  <a:effectLst/>
                  <a:uLnTx/>
                  <a:uFillTx/>
                  <a:latin typeface="Calibri" panose="020F0502020204030204"/>
                  <a:ea typeface="+mn-ea"/>
                </a:rPr>
                <a:t>+  </a:t>
              </a:r>
              <a:r>
                <a:rPr kumimoji="0" lang="fr-FR" b="0" i="1" u="none" strike="noStrike" kern="1200" cap="none" spc="0" normalizeH="0" baseline="0" noProof="0" dirty="0">
                  <a:ln>
                    <a:noFill/>
                  </a:ln>
                  <a:solidFill>
                    <a:prstClr val="black"/>
                  </a:solidFill>
                  <a:effectLst/>
                  <a:uLnTx/>
                  <a:uFillTx/>
                  <a:latin typeface="Symbol" charset="2"/>
                  <a:ea typeface="+mn-ea"/>
                  <a:cs typeface="Symbol" charset="2"/>
                </a:rPr>
                <a:t>g </a:t>
              </a:r>
              <a:r>
                <a:rPr lang="fr-FR" sz="1100" kern="1200" dirty="0">
                  <a:solidFill>
                    <a:srgbClr val="000090"/>
                  </a:solidFill>
                  <a:latin typeface="Calibri" panose="020F0502020204030204"/>
                </a:rPr>
                <a:t>(0,48 MeV)</a:t>
              </a:r>
              <a:endParaRPr kumimoji="0" lang="fr-FR" b="0" i="0" u="none" strike="noStrike" kern="1200" cap="none" spc="0" normalizeH="0" baseline="0" noProof="0" dirty="0">
                <a:ln>
                  <a:noFill/>
                </a:ln>
                <a:solidFill>
                  <a:srgbClr val="000090"/>
                </a:solidFill>
                <a:effectLst/>
                <a:uLnTx/>
                <a:uFillTx/>
                <a:latin typeface="Calibri" panose="020F0502020204030204"/>
                <a:ea typeface="+mn-ea"/>
              </a:endParaRPr>
            </a:p>
          </p:txBody>
        </p:sp>
        <p:cxnSp>
          <p:nvCxnSpPr>
            <p:cNvPr id="44" name="Connecteur en angle 51">
              <a:extLst>
                <a:ext uri="{FF2B5EF4-FFF2-40B4-BE49-F238E27FC236}">
                  <a16:creationId xmlns:a16="http://schemas.microsoft.com/office/drawing/2014/main" id="{E81BFB81-72CF-4743-AEE8-BB3A076BC57D}"/>
                </a:ext>
              </a:extLst>
            </p:cNvPr>
            <p:cNvCxnSpPr/>
            <p:nvPr/>
          </p:nvCxnSpPr>
          <p:spPr>
            <a:xfrm flipV="1">
              <a:off x="2323726" y="3553585"/>
              <a:ext cx="718624" cy="169276"/>
            </a:xfrm>
            <a:prstGeom prst="bentConnector3">
              <a:avLst>
                <a:gd name="adj1" fmla="val -248"/>
              </a:avLst>
            </a:prstGeom>
            <a:noFill/>
            <a:ln w="19050" cap="flat" cmpd="sng" algn="ctr">
              <a:solidFill>
                <a:srgbClr val="4472C4"/>
              </a:solidFill>
              <a:prstDash val="solid"/>
              <a:miter lim="800000"/>
              <a:tailEnd type="arrow"/>
            </a:ln>
            <a:effectLst/>
          </p:spPr>
        </p:cxnSp>
        <p:sp>
          <p:nvSpPr>
            <p:cNvPr id="45" name="ZoneTexte 44">
              <a:extLst>
                <a:ext uri="{FF2B5EF4-FFF2-40B4-BE49-F238E27FC236}">
                  <a16:creationId xmlns:a16="http://schemas.microsoft.com/office/drawing/2014/main" id="{9E8CACA2-9F9F-456D-AE35-0AD85A9BAD29}"/>
                </a:ext>
              </a:extLst>
            </p:cNvPr>
            <p:cNvSpPr txBox="1"/>
            <p:nvPr/>
          </p:nvSpPr>
          <p:spPr>
            <a:xfrm>
              <a:off x="2394788" y="3153066"/>
              <a:ext cx="48282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90"/>
                  </a:solidFill>
                  <a:effectLst/>
                  <a:uLnTx/>
                  <a:uFillTx/>
                  <a:latin typeface="Calibri" panose="020F0502020204030204"/>
                  <a:ea typeface="+mn-ea"/>
                </a:rPr>
                <a:t>6 %</a:t>
              </a:r>
            </a:p>
          </p:txBody>
        </p:sp>
        <p:sp>
          <p:nvSpPr>
            <p:cNvPr id="46" name="ZoneTexte 45">
              <a:extLst>
                <a:ext uri="{FF2B5EF4-FFF2-40B4-BE49-F238E27FC236}">
                  <a16:creationId xmlns:a16="http://schemas.microsoft.com/office/drawing/2014/main" id="{8F71979B-FB5E-45F1-975D-7E65C70AD220}"/>
                </a:ext>
              </a:extLst>
            </p:cNvPr>
            <p:cNvSpPr txBox="1"/>
            <p:nvPr/>
          </p:nvSpPr>
          <p:spPr>
            <a:xfrm>
              <a:off x="2342690" y="4353305"/>
              <a:ext cx="587020" cy="3385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000090"/>
                  </a:solidFill>
                  <a:effectLst/>
                  <a:uLnTx/>
                  <a:uFillTx/>
                  <a:latin typeface="Calibri" panose="020F0502020204030204"/>
                  <a:ea typeface="+mn-ea"/>
                </a:rPr>
                <a:t>94 %</a:t>
              </a:r>
            </a:p>
          </p:txBody>
        </p:sp>
        <p:cxnSp>
          <p:nvCxnSpPr>
            <p:cNvPr id="47" name="Connecteur droit avec flèche 46">
              <a:extLst>
                <a:ext uri="{FF2B5EF4-FFF2-40B4-BE49-F238E27FC236}">
                  <a16:creationId xmlns:a16="http://schemas.microsoft.com/office/drawing/2014/main" id="{483BC079-290B-4A6E-A38D-E2157BA188FB}"/>
                </a:ext>
              </a:extLst>
            </p:cNvPr>
            <p:cNvCxnSpPr>
              <a:cxnSpLocks/>
            </p:cNvCxnSpPr>
            <p:nvPr/>
          </p:nvCxnSpPr>
          <p:spPr>
            <a:xfrm>
              <a:off x="1779014" y="3980205"/>
              <a:ext cx="327574" cy="0"/>
            </a:xfrm>
            <a:prstGeom prst="straightConnector1">
              <a:avLst/>
            </a:prstGeom>
            <a:noFill/>
            <a:ln w="28575" cap="flat" cmpd="sng" algn="ctr">
              <a:solidFill>
                <a:srgbClr val="4472C4"/>
              </a:solidFill>
              <a:prstDash val="solid"/>
              <a:miter lim="800000"/>
              <a:tailEnd type="arrow"/>
            </a:ln>
            <a:effectLst/>
          </p:spPr>
        </p:cxnSp>
        <p:cxnSp>
          <p:nvCxnSpPr>
            <p:cNvPr id="48" name="Connecteur en angle 55">
              <a:extLst>
                <a:ext uri="{FF2B5EF4-FFF2-40B4-BE49-F238E27FC236}">
                  <a16:creationId xmlns:a16="http://schemas.microsoft.com/office/drawing/2014/main" id="{CE525F1C-AB77-4078-9C10-C176244AC6E9}"/>
                </a:ext>
              </a:extLst>
            </p:cNvPr>
            <p:cNvCxnSpPr/>
            <p:nvPr/>
          </p:nvCxnSpPr>
          <p:spPr>
            <a:xfrm>
              <a:off x="2325015" y="4170702"/>
              <a:ext cx="718624" cy="169276"/>
            </a:xfrm>
            <a:prstGeom prst="bentConnector3">
              <a:avLst>
                <a:gd name="adj1" fmla="val -248"/>
              </a:avLst>
            </a:prstGeom>
            <a:noFill/>
            <a:ln w="19050" cap="flat" cmpd="sng" algn="ctr">
              <a:solidFill>
                <a:srgbClr val="4472C4"/>
              </a:solidFill>
              <a:prstDash val="solid"/>
              <a:miter lim="800000"/>
              <a:tailEnd type="arrow"/>
            </a:ln>
            <a:effectLst/>
          </p:spPr>
        </p:cxnSp>
      </p:grpSp>
      <p:sp>
        <p:nvSpPr>
          <p:cNvPr id="62" name="Rectangle 16">
            <a:extLst>
              <a:ext uri="{FF2B5EF4-FFF2-40B4-BE49-F238E27FC236}">
                <a16:creationId xmlns:a16="http://schemas.microsoft.com/office/drawing/2014/main" id="{FB005A58-F975-40D4-9F98-CDB43B2794DF}"/>
              </a:ext>
            </a:extLst>
          </p:cNvPr>
          <p:cNvSpPr/>
          <p:nvPr/>
        </p:nvSpPr>
        <p:spPr bwMode="auto">
          <a:xfrm>
            <a:off x="174258" y="5360233"/>
            <a:ext cx="11790761" cy="615553"/>
          </a:xfrm>
          <a:prstGeom prst="rect">
            <a:avLst/>
          </a:prstGeom>
        </p:spPr>
        <p:txBody>
          <a:bodyPr wrap="square">
            <a:spAutoFit/>
          </a:bodyPr>
          <a:lstStyle/>
          <a:p>
            <a:pPr lvl="1">
              <a:buClr>
                <a:srgbClr val="E46C0A"/>
              </a:buClr>
              <a:defRPr/>
            </a:pPr>
            <a:r>
              <a:rPr lang="en-US" sz="1800" b="1" dirty="0" err="1">
                <a:solidFill>
                  <a:srgbClr val="E46C0A"/>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Insuffiscient</a:t>
            </a:r>
            <a:r>
              <a:rPr lang="en-US" sz="18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a:t>
            </a:r>
            <a:r>
              <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rPr>
              <a:t>igh variation in RBE </a:t>
            </a:r>
            <a:r>
              <a:rPr lang="en-US" sz="1600" dirty="0">
                <a:latin typeface="Calibri" panose="020F0502020204030204" pitchFamily="34" charset="0"/>
                <a:ea typeface="Calibri" panose="020F0502020204030204" pitchFamily="34" charset="0"/>
                <a:cs typeface="Calibri" panose="020F0502020204030204" pitchFamily="34" charset="0"/>
              </a:rPr>
              <a:t>according to cell line, neutron spectra, particle type and dose, in addition </a:t>
            </a:r>
            <a:br>
              <a:rPr lang="en-US" sz="1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to </a:t>
            </a:r>
            <a:r>
              <a:rPr lang="en-US" sz="1600" b="1" dirty="0">
                <a:latin typeface="Calibri" panose="020F0502020204030204" pitchFamily="34" charset="0"/>
                <a:ea typeface="Calibri" panose="020F0502020204030204" pitchFamily="34" charset="0"/>
                <a:cs typeface="Calibri" panose="020F0502020204030204" pitchFamily="34" charset="0"/>
              </a:rPr>
              <a:t>high dose </a:t>
            </a:r>
            <a:r>
              <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rPr>
              <a:t>heterogeneity </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due to compound biodistribution and very low-range/high RBE of He/Li ions</a:t>
            </a:r>
            <a:r>
              <a:rPr lang="en-US" sz="1600" dirty="0">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63" name="Image 62">
            <a:extLst>
              <a:ext uri="{FF2B5EF4-FFF2-40B4-BE49-F238E27FC236}">
                <a16:creationId xmlns:a16="http://schemas.microsoft.com/office/drawing/2014/main" id="{F45ABD35-DBB8-4AC5-BE55-C34E75929803}"/>
              </a:ext>
            </a:extLst>
          </p:cNvPr>
          <p:cNvPicPr>
            <a:picLocks noChangeAspect="1"/>
          </p:cNvPicPr>
          <p:nvPr/>
        </p:nvPicPr>
        <p:blipFill>
          <a:blip r:embed="rId3"/>
          <a:stretch>
            <a:fillRect/>
          </a:stretch>
        </p:blipFill>
        <p:spPr>
          <a:xfrm>
            <a:off x="11083852" y="243490"/>
            <a:ext cx="1053222" cy="730234"/>
          </a:xfrm>
          <a:prstGeom prst="rect">
            <a:avLst/>
          </a:prstGeom>
        </p:spPr>
      </p:pic>
      <p:sp>
        <p:nvSpPr>
          <p:cNvPr id="64" name="ZoneTexte 63">
            <a:extLst>
              <a:ext uri="{FF2B5EF4-FFF2-40B4-BE49-F238E27FC236}">
                <a16:creationId xmlns:a16="http://schemas.microsoft.com/office/drawing/2014/main" id="{1C60F68A-0145-493B-AD92-B3E7DA88CFF9}"/>
              </a:ext>
            </a:extLst>
          </p:cNvPr>
          <p:cNvSpPr txBox="1"/>
          <p:nvPr/>
        </p:nvSpPr>
        <p:spPr>
          <a:xfrm>
            <a:off x="5975977" y="2110278"/>
            <a:ext cx="2107514" cy="523220"/>
          </a:xfrm>
          <a:prstGeom prst="rect">
            <a:avLst/>
          </a:prstGeom>
          <a:noFill/>
        </p:spPr>
        <p:txBody>
          <a:bodyPr wrap="square" rtlCol="0">
            <a:spAutoFit/>
          </a:bodyPr>
          <a:lstStyle/>
          <a:p>
            <a:pPr algn="r"/>
            <a:r>
              <a:rPr lang="en-US" dirty="0">
                <a:solidFill>
                  <a:srgbClr val="C96009"/>
                </a:solidFill>
                <a:latin typeface="Calibri" panose="020F0502020204030204" pitchFamily="34" charset="0"/>
                <a:ea typeface="Calibri" panose="020F0502020204030204" pitchFamily="34" charset="0"/>
                <a:cs typeface="Calibri" panose="020F0502020204030204" pitchFamily="34" charset="0"/>
              </a:rPr>
              <a:t>Main neutron interaction of interest in BNCT:</a:t>
            </a:r>
          </a:p>
        </p:txBody>
      </p:sp>
      <p:pic>
        <p:nvPicPr>
          <p:cNvPr id="65" name="Image 64">
            <a:extLst>
              <a:ext uri="{FF2B5EF4-FFF2-40B4-BE49-F238E27FC236}">
                <a16:creationId xmlns:a16="http://schemas.microsoft.com/office/drawing/2014/main" id="{64E3A9DC-F915-4AB1-83E7-4B26B770D0EB}"/>
              </a:ext>
            </a:extLst>
          </p:cNvPr>
          <p:cNvPicPr>
            <a:picLocks noChangeAspect="1"/>
          </p:cNvPicPr>
          <p:nvPr/>
        </p:nvPicPr>
        <p:blipFill>
          <a:blip r:embed="rId4"/>
          <a:stretch>
            <a:fillRect/>
          </a:stretch>
        </p:blipFill>
        <p:spPr>
          <a:xfrm>
            <a:off x="8142671" y="2177835"/>
            <a:ext cx="3854218" cy="2139842"/>
          </a:xfrm>
          <a:prstGeom prst="rect">
            <a:avLst/>
          </a:prstGeom>
        </p:spPr>
      </p:pic>
      <p:sp>
        <p:nvSpPr>
          <p:cNvPr id="66" name="Rectangle 65">
            <a:extLst>
              <a:ext uri="{FF2B5EF4-FFF2-40B4-BE49-F238E27FC236}">
                <a16:creationId xmlns:a16="http://schemas.microsoft.com/office/drawing/2014/main" id="{0404D64C-17BE-4E2F-9FF0-D41A65F8CAC9}"/>
              </a:ext>
            </a:extLst>
          </p:cNvPr>
          <p:cNvSpPr/>
          <p:nvPr/>
        </p:nvSpPr>
        <p:spPr>
          <a:xfrm>
            <a:off x="8066877" y="2110278"/>
            <a:ext cx="3989192" cy="2252821"/>
          </a:xfrm>
          <a:prstGeom prst="rect">
            <a:avLst/>
          </a:prstGeom>
          <a:noFill/>
          <a:ln>
            <a:solidFill>
              <a:srgbClr val="C960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9528EA38-1B25-40F3-89CE-4F3DA3FF0CC0}"/>
              </a:ext>
            </a:extLst>
          </p:cNvPr>
          <p:cNvPicPr>
            <a:picLocks noChangeAspect="1"/>
          </p:cNvPicPr>
          <p:nvPr/>
        </p:nvPicPr>
        <p:blipFill>
          <a:blip r:embed="rId5"/>
          <a:stretch>
            <a:fillRect/>
          </a:stretch>
        </p:blipFill>
        <p:spPr>
          <a:xfrm>
            <a:off x="1572154" y="4470871"/>
            <a:ext cx="3571875" cy="619125"/>
          </a:xfrm>
          <a:prstGeom prst="rect">
            <a:avLst/>
          </a:prstGeom>
          <a:ln>
            <a:solidFill>
              <a:srgbClr val="002060"/>
            </a:solidFill>
          </a:ln>
        </p:spPr>
      </p:pic>
      <p:pic>
        <p:nvPicPr>
          <p:cNvPr id="51" name="Image 50" descr="image1_BNCT.JPG">
            <a:extLst>
              <a:ext uri="{FF2B5EF4-FFF2-40B4-BE49-F238E27FC236}">
                <a16:creationId xmlns:a16="http://schemas.microsoft.com/office/drawing/2014/main" id="{82745B97-6DF1-496E-BB73-97E8DF5FE4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3801" y="4538428"/>
            <a:ext cx="1988852" cy="1489911"/>
          </a:xfrm>
          <a:prstGeom prst="rect">
            <a:avLst/>
          </a:prstGeom>
        </p:spPr>
      </p:pic>
      <p:sp>
        <p:nvSpPr>
          <p:cNvPr id="52" name="ZoneTexte 51">
            <a:extLst>
              <a:ext uri="{FF2B5EF4-FFF2-40B4-BE49-F238E27FC236}">
                <a16:creationId xmlns:a16="http://schemas.microsoft.com/office/drawing/2014/main" id="{43FCDC51-9F39-41A2-8E6B-71CFDCB7AB49}"/>
              </a:ext>
            </a:extLst>
          </p:cNvPr>
          <p:cNvSpPr txBox="1"/>
          <p:nvPr/>
        </p:nvSpPr>
        <p:spPr>
          <a:xfrm>
            <a:off x="9944315" y="6072998"/>
            <a:ext cx="2279073" cy="461665"/>
          </a:xfrm>
          <a:prstGeom prst="rect">
            <a:avLst/>
          </a:prstGeom>
          <a:noFill/>
        </p:spPr>
        <p:txBody>
          <a:bodyPr wrap="square" rtlCol="0">
            <a:spAutoFit/>
          </a:bodyPr>
          <a:lstStyle/>
          <a:p>
            <a:pPr algn="ctr"/>
            <a:r>
              <a:rPr lang="en-US" sz="12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Minimum required tumor/tissue uptake ratio = 3.5</a:t>
            </a:r>
          </a:p>
        </p:txBody>
      </p:sp>
    </p:spTree>
    <p:extLst>
      <p:ext uri="{BB962C8B-B14F-4D97-AF65-F5344CB8AC3E}">
        <p14:creationId xmlns:p14="http://schemas.microsoft.com/office/powerpoint/2010/main" val="377747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11</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Nanoparticle-enhanced</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therapy</a:t>
            </a:r>
            <a:endPar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176645" y="1300772"/>
            <a:ext cx="11790761" cy="4972130"/>
          </a:xfrm>
          <a:prstGeom prst="rect">
            <a:avLst/>
          </a:prstGeom>
        </p:spPr>
        <p:txBody>
          <a:bodyPr wrap="square">
            <a:spAutoFit/>
          </a:bodyPr>
          <a:lstStyle/>
          <a:p>
            <a:pPr marL="285750" lvl="1" indent="-285750">
              <a:buClr>
                <a:srgbClr val="E46C0A"/>
              </a:buClr>
              <a:buFont typeface="Wingdings" panose="05000000000000000000" pitchFamily="2" charset="2"/>
              <a:buChar char="Ø"/>
              <a:defRPr/>
            </a:pPr>
            <a:r>
              <a:rPr lang="en-US" sz="1800" kern="1200" dirty="0">
                <a:solidFill>
                  <a:srgbClr val="E46C0A"/>
                </a:solidFill>
                <a:latin typeface="Calibri" panose="020F0502020204030204"/>
                <a:ea typeface="+mn-ea"/>
              </a:rPr>
              <a:t>Metallic / Oxide NP can enhance radiosensitization of RT: </a:t>
            </a:r>
            <a:r>
              <a:rPr lang="en-US" sz="1600" kern="1200" dirty="0">
                <a:solidFill>
                  <a:schemeClr val="tx1"/>
                </a:solidFill>
                <a:latin typeface="Calibri" panose="020F0502020204030204"/>
                <a:ea typeface="+mn-ea"/>
              </a:rPr>
              <a:t>local dose boost due to Auger/PE</a:t>
            </a:r>
            <a:r>
              <a:rPr lang="fr-FR" sz="1600" kern="1200" dirty="0">
                <a:solidFill>
                  <a:schemeClr val="tx1"/>
                </a:solidFill>
                <a:latin typeface="Calibri" panose="020F0502020204030204"/>
                <a:ea typeface="+mn-ea"/>
              </a:rPr>
              <a:t> </a:t>
            </a:r>
            <a:r>
              <a:rPr lang="fr-FR" sz="1600" kern="1200" dirty="0" err="1">
                <a:solidFill>
                  <a:schemeClr val="tx1"/>
                </a:solidFill>
                <a:latin typeface="Calibri" panose="020F0502020204030204"/>
                <a:ea typeface="+mn-ea"/>
              </a:rPr>
              <a:t>electron</a:t>
            </a:r>
            <a:r>
              <a:rPr lang="fr-FR" sz="1600" kern="1200" dirty="0">
                <a:solidFill>
                  <a:schemeClr val="tx1"/>
                </a:solidFill>
                <a:latin typeface="Calibri" panose="020F0502020204030204"/>
                <a:ea typeface="+mn-ea"/>
              </a:rPr>
              <a:t> </a:t>
            </a:r>
            <a:r>
              <a:rPr lang="fr-FR" sz="1600" kern="1200" dirty="0" err="1">
                <a:solidFill>
                  <a:schemeClr val="tx1"/>
                </a:solidFill>
                <a:latin typeface="Calibri" panose="020F0502020204030204"/>
                <a:ea typeface="+mn-ea"/>
              </a:rPr>
              <a:t>emission</a:t>
            </a:r>
            <a:r>
              <a:rPr lang="fr-FR" sz="1600" kern="1200" dirty="0">
                <a:solidFill>
                  <a:schemeClr val="tx1"/>
                </a:solidFill>
                <a:latin typeface="Calibri" panose="020F0502020204030204"/>
                <a:ea typeface="+mn-ea"/>
              </a:rPr>
              <a:t> cascades.</a:t>
            </a:r>
            <a:endParaRPr lang="en-US" sz="1600" kern="1200" dirty="0">
              <a:solidFill>
                <a:schemeClr val="tx1"/>
              </a:solidFill>
              <a:latin typeface="Calibri" panose="020F0502020204030204"/>
              <a:ea typeface="+mn-ea"/>
            </a:endParaRPr>
          </a:p>
          <a:p>
            <a:pPr marL="685800" lvl="1" indent="-228600">
              <a:lnSpc>
                <a:spcPct val="90000"/>
              </a:lnSpc>
              <a:spcBef>
                <a:spcPts val="600"/>
              </a:spcBef>
              <a:buClr>
                <a:srgbClr val="E46C0A"/>
              </a:buClr>
              <a:buFont typeface="Courier New" panose="02070309020205020404" pitchFamily="49" charset="0"/>
              <a:buChar char="o"/>
            </a:pPr>
            <a:r>
              <a:rPr lang="en-US" sz="1600" b="1" kern="1200" dirty="0">
                <a:solidFill>
                  <a:schemeClr val="tx1"/>
                </a:solidFill>
                <a:latin typeface="Calibri" panose="020F0502020204030204"/>
                <a:ea typeface="+mn-ea"/>
                <a:cs typeface="+mn-cs"/>
              </a:rPr>
              <a:t>First showed by </a:t>
            </a:r>
            <a:r>
              <a:rPr lang="en-US" sz="1600" b="1" kern="1200" dirty="0" err="1">
                <a:solidFill>
                  <a:schemeClr val="tx1"/>
                </a:solidFill>
                <a:latin typeface="Calibri" panose="020F0502020204030204"/>
                <a:ea typeface="+mn-ea"/>
                <a:cs typeface="+mn-cs"/>
              </a:rPr>
              <a:t>Hainfeld</a:t>
            </a:r>
            <a:r>
              <a:rPr lang="en-US" sz="1600" b="1" kern="1200" dirty="0">
                <a:solidFill>
                  <a:schemeClr val="tx1"/>
                </a:solidFill>
                <a:latin typeface="Calibri" panose="020F0502020204030204"/>
                <a:ea typeface="+mn-ea"/>
                <a:cs typeface="+mn-cs"/>
              </a:rPr>
              <a:t> </a:t>
            </a:r>
            <a:r>
              <a:rPr lang="en-US" sz="1600" b="1" i="1" kern="1200" dirty="0">
                <a:solidFill>
                  <a:schemeClr val="tx1"/>
                </a:solidFill>
                <a:latin typeface="Calibri" panose="020F0502020204030204"/>
                <a:ea typeface="+mn-ea"/>
                <a:cs typeface="+mn-cs"/>
              </a:rPr>
              <a:t>et al.</a:t>
            </a:r>
            <a:r>
              <a:rPr lang="en-US" sz="1600" b="1" kern="1200" dirty="0">
                <a:solidFill>
                  <a:schemeClr val="tx1"/>
                </a:solidFill>
                <a:latin typeface="Calibri" panose="020F0502020204030204"/>
                <a:ea typeface="+mn-ea"/>
                <a:cs typeface="+mn-cs"/>
              </a:rPr>
              <a:t> </a:t>
            </a:r>
            <a:r>
              <a:rPr lang="en-US" sz="1600" kern="1200" dirty="0">
                <a:solidFill>
                  <a:schemeClr val="tx1"/>
                </a:solidFill>
                <a:latin typeface="Calibri" panose="020F0502020204030204"/>
                <a:ea typeface="+mn-ea"/>
                <a:cs typeface="+mn-cs"/>
              </a:rPr>
              <a:t>in 2004: Gold NP + RX </a:t>
            </a:r>
          </a:p>
          <a:p>
            <a:pPr marL="685800" lvl="1" indent="-228600">
              <a:lnSpc>
                <a:spcPct val="90000"/>
              </a:lnSpc>
              <a:spcBef>
                <a:spcPts val="600"/>
              </a:spcBef>
              <a:buClr>
                <a:srgbClr val="E46C0A"/>
              </a:buClr>
              <a:buFont typeface="Courier New" panose="02070309020205020404" pitchFamily="49" charset="0"/>
              <a:buChar char="o"/>
            </a:pPr>
            <a:r>
              <a:rPr lang="en-US" sz="1600" b="1" kern="1200" dirty="0">
                <a:solidFill>
                  <a:schemeClr val="tx1"/>
                </a:solidFill>
                <a:latin typeface="Calibri" panose="020F0502020204030204"/>
                <a:ea typeface="+mn-ea"/>
                <a:cs typeface="+mn-cs"/>
              </a:rPr>
              <a:t>Confirmed in numerous studies </a:t>
            </a:r>
            <a:r>
              <a:rPr lang="en-US" sz="1600" kern="1200" dirty="0">
                <a:solidFill>
                  <a:schemeClr val="tx1"/>
                </a:solidFill>
                <a:latin typeface="Calibri" panose="020F0502020204030204"/>
                <a:ea typeface="+mn-ea"/>
                <a:cs typeface="+mn-cs"/>
              </a:rPr>
              <a:t>with different NP/beams</a:t>
            </a:r>
          </a:p>
          <a:p>
            <a:pPr marL="685800" lvl="1" indent="-228600">
              <a:lnSpc>
                <a:spcPct val="90000"/>
              </a:lnSpc>
              <a:spcBef>
                <a:spcPts val="600"/>
              </a:spcBef>
              <a:buClr>
                <a:srgbClr val="E46C0A"/>
              </a:buClr>
              <a:buFont typeface="Courier New" panose="02070309020205020404" pitchFamily="49" charset="0"/>
              <a:buChar char="o"/>
            </a:pPr>
            <a:r>
              <a:rPr lang="en-US" sz="1600" b="1" kern="1200" dirty="0">
                <a:solidFill>
                  <a:schemeClr val="tx1"/>
                </a:solidFill>
                <a:latin typeface="Calibri" panose="020F0502020204030204"/>
                <a:ea typeface="+mn-ea"/>
                <a:cs typeface="+mn-cs"/>
              </a:rPr>
              <a:t>2 clinical trials </a:t>
            </a:r>
            <a:r>
              <a:rPr lang="en-US" sz="1600" kern="1200" dirty="0">
                <a:solidFill>
                  <a:schemeClr val="tx1"/>
                </a:solidFill>
                <a:latin typeface="Calibri" panose="020F0502020204030204"/>
                <a:ea typeface="+mn-ea"/>
                <a:cs typeface="+mn-cs"/>
              </a:rPr>
              <a:t>in France: </a:t>
            </a:r>
            <a:r>
              <a:rPr lang="en-US" sz="1600" kern="1200" dirty="0" err="1">
                <a:solidFill>
                  <a:schemeClr val="tx1"/>
                </a:solidFill>
                <a:latin typeface="Calibri" panose="020F0502020204030204"/>
                <a:ea typeface="+mn-ea"/>
                <a:cs typeface="+mn-cs"/>
              </a:rPr>
              <a:t>AGuIX</a:t>
            </a:r>
            <a:r>
              <a:rPr lang="en-US" sz="1600" kern="1200" dirty="0">
                <a:solidFill>
                  <a:schemeClr val="tx1"/>
                </a:solidFill>
                <a:latin typeface="Calibri" panose="020F0502020204030204"/>
                <a:ea typeface="+mn-ea"/>
                <a:cs typeface="+mn-cs"/>
              </a:rPr>
              <a:t>® (</a:t>
            </a:r>
            <a:r>
              <a:rPr lang="en-US" sz="1600" kern="1200" dirty="0" err="1">
                <a:solidFill>
                  <a:schemeClr val="tx1"/>
                </a:solidFill>
                <a:latin typeface="Calibri" panose="020F0502020204030204"/>
                <a:ea typeface="+mn-ea"/>
                <a:cs typeface="+mn-cs"/>
              </a:rPr>
              <a:t>Gd</a:t>
            </a:r>
            <a:r>
              <a:rPr lang="en-US" sz="1600" kern="1200" dirty="0">
                <a:solidFill>
                  <a:schemeClr val="tx1"/>
                </a:solidFill>
                <a:latin typeface="Calibri" panose="020F0502020204030204"/>
                <a:ea typeface="+mn-ea"/>
                <a:cs typeface="+mn-cs"/>
              </a:rPr>
              <a:t>), NBTXR3® (Hf oxide)</a:t>
            </a:r>
          </a:p>
          <a:p>
            <a:pPr marL="540000" lvl="2" indent="-285750">
              <a:buClr>
                <a:srgbClr val="E46C0A"/>
              </a:buClr>
              <a:buFont typeface="Wingdings" panose="05000000000000000000" pitchFamily="2" charset="2"/>
              <a:buChar char="§"/>
              <a:defRPr/>
            </a:pPr>
            <a:endParaRPr lang="en-US" sz="1800" kern="1200" dirty="0">
              <a:solidFill>
                <a:srgbClr val="E46C0A"/>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r>
              <a:rPr lang="en-US" sz="1800" kern="1200" dirty="0">
                <a:solidFill>
                  <a:srgbClr val="E46C0A"/>
                </a:solidFill>
                <a:latin typeface="Calibri" panose="020F0502020204030204"/>
                <a:ea typeface="+mn-ea"/>
              </a:rPr>
              <a:t>High complexity to optimize NP-based treatments</a:t>
            </a:r>
          </a:p>
          <a:p>
            <a:pPr marL="685800" lvl="1" indent="-228600">
              <a:lnSpc>
                <a:spcPct val="90000"/>
              </a:lnSpc>
              <a:spcBef>
                <a:spcPts val="600"/>
              </a:spcBef>
              <a:buClr>
                <a:srgbClr val="E46C0A"/>
              </a:buClr>
              <a:buFont typeface="Courier New" panose="02070309020205020404" pitchFamily="49" charset="0"/>
              <a:buChar char="o"/>
            </a:pPr>
            <a:r>
              <a:rPr lang="en-US" sz="1600" b="1" kern="1200" dirty="0">
                <a:solidFill>
                  <a:schemeClr val="tx1"/>
                </a:solidFill>
                <a:latin typeface="Calibri" panose="020F0502020204030204"/>
                <a:ea typeface="+mn-ea"/>
                <a:cs typeface="+mn-cs"/>
              </a:rPr>
              <a:t>Radiosensitization is cell-line and NP-type dependent</a:t>
            </a:r>
            <a:r>
              <a:rPr lang="en-US" sz="1600" kern="1200" dirty="0">
                <a:solidFill>
                  <a:schemeClr val="tx1"/>
                </a:solidFill>
                <a:latin typeface="Calibri" panose="020F0502020204030204"/>
                <a:ea typeface="+mn-ea"/>
                <a:cs typeface="+mn-cs"/>
              </a:rPr>
              <a:t>: standardization</a:t>
            </a:r>
          </a:p>
          <a:p>
            <a:pPr marL="685800" lvl="1" indent="-228600">
              <a:lnSpc>
                <a:spcPct val="90000"/>
              </a:lnSpc>
              <a:spcBef>
                <a:spcPts val="600"/>
              </a:spcBef>
              <a:buClr>
                <a:srgbClr val="E46C0A"/>
              </a:buClr>
              <a:buFont typeface="Courier New" panose="02070309020205020404" pitchFamily="49" charset="0"/>
              <a:buChar char="o"/>
            </a:pPr>
            <a:r>
              <a:rPr lang="en-US" sz="1600" b="1" kern="1200" dirty="0">
                <a:solidFill>
                  <a:schemeClr val="tx1"/>
                </a:solidFill>
                <a:latin typeface="Calibri" panose="020F0502020204030204"/>
                <a:ea typeface="+mn-ea"/>
                <a:cs typeface="+mn-cs"/>
              </a:rPr>
              <a:t>Treatment efficacy may depend on tumor targeting and cell-uptake</a:t>
            </a:r>
          </a:p>
          <a:p>
            <a:pPr marL="685800" lvl="1" indent="-228600">
              <a:lnSpc>
                <a:spcPct val="90000"/>
              </a:lnSpc>
              <a:spcBef>
                <a:spcPts val="600"/>
              </a:spcBef>
              <a:buClr>
                <a:srgbClr val="E46C0A"/>
              </a:buClr>
              <a:buFont typeface="Courier New" panose="02070309020205020404" pitchFamily="49" charset="0"/>
              <a:buChar char="o"/>
            </a:pPr>
            <a:r>
              <a:rPr lang="en-US" sz="1600" b="1" kern="1200" dirty="0">
                <a:solidFill>
                  <a:schemeClr val="tx1"/>
                </a:solidFill>
                <a:latin typeface="Calibri" panose="020F0502020204030204"/>
                <a:ea typeface="+mn-ea"/>
                <a:cs typeface="+mn-cs"/>
              </a:rPr>
              <a:t>Macroscopic dose-enhancement </a:t>
            </a:r>
            <a:r>
              <a:rPr lang="en-US" sz="1600" kern="1200" dirty="0">
                <a:solidFill>
                  <a:schemeClr val="tx1"/>
                </a:solidFill>
                <a:latin typeface="Calibri" panose="020F0502020204030204"/>
                <a:ea typeface="+mn-ea"/>
                <a:cs typeface="+mn-cs"/>
              </a:rPr>
              <a:t>cannot explain alone observed biological effects</a:t>
            </a:r>
          </a:p>
        </p:txBody>
      </p:sp>
      <p:sp>
        <p:nvSpPr>
          <p:cNvPr id="11" name="ZoneTexte 10">
            <a:extLst>
              <a:ext uri="{FF2B5EF4-FFF2-40B4-BE49-F238E27FC236}">
                <a16:creationId xmlns:a16="http://schemas.microsoft.com/office/drawing/2014/main" id="{1B7367E5-B751-4627-9625-0525F3C96B7D}"/>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31" name="Image 30">
            <a:extLst>
              <a:ext uri="{FF2B5EF4-FFF2-40B4-BE49-F238E27FC236}">
                <a16:creationId xmlns:a16="http://schemas.microsoft.com/office/drawing/2014/main" id="{C7466F06-0A70-4BE9-8B1B-7007BE1B3F56}"/>
              </a:ext>
            </a:extLst>
          </p:cNvPr>
          <p:cNvPicPr>
            <a:picLocks noChangeAspect="1"/>
          </p:cNvPicPr>
          <p:nvPr/>
        </p:nvPicPr>
        <p:blipFill>
          <a:blip r:embed="rId3"/>
          <a:stretch>
            <a:fillRect/>
          </a:stretch>
        </p:blipFill>
        <p:spPr>
          <a:xfrm>
            <a:off x="8970263" y="1701833"/>
            <a:ext cx="2997143" cy="1556339"/>
          </a:xfrm>
          <a:prstGeom prst="rect">
            <a:avLst/>
          </a:prstGeom>
        </p:spPr>
      </p:pic>
      <p:sp>
        <p:nvSpPr>
          <p:cNvPr id="32" name="Rectangle 31">
            <a:extLst>
              <a:ext uri="{FF2B5EF4-FFF2-40B4-BE49-F238E27FC236}">
                <a16:creationId xmlns:a16="http://schemas.microsoft.com/office/drawing/2014/main" id="{E4F9C333-FCE8-411A-90A9-3DE6A0AB574C}"/>
              </a:ext>
            </a:extLst>
          </p:cNvPr>
          <p:cNvSpPr/>
          <p:nvPr/>
        </p:nvSpPr>
        <p:spPr>
          <a:xfrm>
            <a:off x="10762534" y="1626517"/>
            <a:ext cx="1359349" cy="400110"/>
          </a:xfrm>
          <a:prstGeom prst="rect">
            <a:avLst/>
          </a:prstGeom>
        </p:spPr>
        <p:txBody>
          <a:bodyPr wrap="square">
            <a:spAutoFit/>
          </a:bodyPr>
          <a:lstStyle/>
          <a:p>
            <a:pPr algn="ctr"/>
            <a:r>
              <a:rPr lang="fr-FR" sz="1000" i="1" dirty="0" err="1">
                <a:solidFill>
                  <a:schemeClr val="tx1">
                    <a:lumMod val="50000"/>
                    <a:lumOff val="50000"/>
                  </a:schemeClr>
                </a:solidFill>
              </a:rPr>
              <a:t>Borran</a:t>
            </a:r>
            <a:r>
              <a:rPr lang="fr-FR" sz="1000" i="1" dirty="0">
                <a:solidFill>
                  <a:schemeClr val="tx1">
                    <a:lumMod val="50000"/>
                    <a:lumOff val="50000"/>
                  </a:schemeClr>
                </a:solidFill>
              </a:rPr>
              <a:t> et al., 2018. Rad. Phys. </a:t>
            </a:r>
            <a:r>
              <a:rPr lang="fr-FR" sz="1000" i="1" dirty="0" err="1">
                <a:solidFill>
                  <a:schemeClr val="tx1">
                    <a:lumMod val="50000"/>
                    <a:lumOff val="50000"/>
                  </a:schemeClr>
                </a:solidFill>
              </a:rPr>
              <a:t>Chem</a:t>
            </a:r>
            <a:r>
              <a:rPr lang="fr-FR" sz="1000" i="1" dirty="0">
                <a:solidFill>
                  <a:schemeClr val="tx1">
                    <a:lumMod val="50000"/>
                    <a:lumOff val="50000"/>
                  </a:schemeClr>
                </a:solidFill>
              </a:rPr>
              <a:t>.</a:t>
            </a:r>
          </a:p>
        </p:txBody>
      </p:sp>
      <p:pic>
        <p:nvPicPr>
          <p:cNvPr id="5" name="Image 4">
            <a:extLst>
              <a:ext uri="{FF2B5EF4-FFF2-40B4-BE49-F238E27FC236}">
                <a16:creationId xmlns:a16="http://schemas.microsoft.com/office/drawing/2014/main" id="{F980E349-1168-4AD5-B971-4818AD9B45ED}"/>
              </a:ext>
            </a:extLst>
          </p:cNvPr>
          <p:cNvPicPr>
            <a:picLocks noChangeAspect="1"/>
          </p:cNvPicPr>
          <p:nvPr/>
        </p:nvPicPr>
        <p:blipFill rotWithShape="1">
          <a:blip r:embed="rId4"/>
          <a:srcRect l="40235"/>
          <a:stretch/>
        </p:blipFill>
        <p:spPr>
          <a:xfrm>
            <a:off x="11259000" y="244375"/>
            <a:ext cx="894567" cy="664879"/>
          </a:xfrm>
          <a:prstGeom prst="rect">
            <a:avLst/>
          </a:prstGeom>
        </p:spPr>
      </p:pic>
      <p:pic>
        <p:nvPicPr>
          <p:cNvPr id="35" name="Image 34">
            <a:extLst>
              <a:ext uri="{FF2B5EF4-FFF2-40B4-BE49-F238E27FC236}">
                <a16:creationId xmlns:a16="http://schemas.microsoft.com/office/drawing/2014/main" id="{1819224F-1143-4D01-B7E0-B4DE85CCAD6A}"/>
              </a:ext>
            </a:extLst>
          </p:cNvPr>
          <p:cNvPicPr>
            <a:picLocks noChangeAspect="1"/>
          </p:cNvPicPr>
          <p:nvPr/>
        </p:nvPicPr>
        <p:blipFill>
          <a:blip r:embed="rId5"/>
          <a:stretch>
            <a:fillRect/>
          </a:stretch>
        </p:blipFill>
        <p:spPr>
          <a:xfrm>
            <a:off x="450822" y="2871391"/>
            <a:ext cx="2538296" cy="1588895"/>
          </a:xfrm>
          <a:prstGeom prst="rect">
            <a:avLst/>
          </a:prstGeom>
        </p:spPr>
      </p:pic>
      <p:pic>
        <p:nvPicPr>
          <p:cNvPr id="36" name="Image 35">
            <a:extLst>
              <a:ext uri="{FF2B5EF4-FFF2-40B4-BE49-F238E27FC236}">
                <a16:creationId xmlns:a16="http://schemas.microsoft.com/office/drawing/2014/main" id="{1240C955-89FC-4390-B1DC-08648D28A85D}"/>
              </a:ext>
            </a:extLst>
          </p:cNvPr>
          <p:cNvPicPr>
            <a:picLocks noChangeAspect="1"/>
          </p:cNvPicPr>
          <p:nvPr/>
        </p:nvPicPr>
        <p:blipFill>
          <a:blip r:embed="rId6"/>
          <a:stretch>
            <a:fillRect/>
          </a:stretch>
        </p:blipFill>
        <p:spPr>
          <a:xfrm>
            <a:off x="9557478" y="3634269"/>
            <a:ext cx="2204520" cy="1638153"/>
          </a:xfrm>
          <a:prstGeom prst="rect">
            <a:avLst/>
          </a:prstGeom>
        </p:spPr>
      </p:pic>
      <p:pic>
        <p:nvPicPr>
          <p:cNvPr id="38" name="Image 37">
            <a:extLst>
              <a:ext uri="{FF2B5EF4-FFF2-40B4-BE49-F238E27FC236}">
                <a16:creationId xmlns:a16="http://schemas.microsoft.com/office/drawing/2014/main" id="{0385046D-2567-442F-ABDB-198CE572CDFC}"/>
              </a:ext>
            </a:extLst>
          </p:cNvPr>
          <p:cNvPicPr>
            <a:picLocks noChangeAspect="1"/>
          </p:cNvPicPr>
          <p:nvPr/>
        </p:nvPicPr>
        <p:blipFill>
          <a:blip r:embed="rId7"/>
          <a:stretch>
            <a:fillRect/>
          </a:stretch>
        </p:blipFill>
        <p:spPr>
          <a:xfrm>
            <a:off x="3263295" y="2682291"/>
            <a:ext cx="2466736" cy="1777995"/>
          </a:xfrm>
          <a:prstGeom prst="rect">
            <a:avLst/>
          </a:prstGeom>
        </p:spPr>
      </p:pic>
      <p:sp>
        <p:nvSpPr>
          <p:cNvPr id="40" name="ZoneTexte 39">
            <a:extLst>
              <a:ext uri="{FF2B5EF4-FFF2-40B4-BE49-F238E27FC236}">
                <a16:creationId xmlns:a16="http://schemas.microsoft.com/office/drawing/2014/main" id="{CDA593F5-C17F-4DB5-A370-C43AAD09F7A9}"/>
              </a:ext>
            </a:extLst>
          </p:cNvPr>
          <p:cNvSpPr txBox="1"/>
          <p:nvPr/>
        </p:nvSpPr>
        <p:spPr>
          <a:xfrm>
            <a:off x="3566890" y="4477047"/>
            <a:ext cx="2466735" cy="276999"/>
          </a:xfrm>
          <a:prstGeom prst="rect">
            <a:avLst/>
          </a:prstGeom>
          <a:noFill/>
        </p:spPr>
        <p:txBody>
          <a:bodyPr wrap="square" rtlCol="0">
            <a:spAutoFit/>
          </a:bodyPr>
          <a:lstStyle/>
          <a:p>
            <a:pPr algn="l"/>
            <a:r>
              <a:rPr lang="fr-FR" sz="1200" i="1" dirty="0" err="1"/>
              <a:t>Verry</a:t>
            </a:r>
            <a:r>
              <a:rPr lang="fr-FR" sz="1200" i="1" dirty="0"/>
              <a:t> C. et al., R&amp;O, 2021</a:t>
            </a:r>
          </a:p>
        </p:txBody>
      </p:sp>
      <p:pic>
        <p:nvPicPr>
          <p:cNvPr id="49" name="Image 48">
            <a:extLst>
              <a:ext uri="{FF2B5EF4-FFF2-40B4-BE49-F238E27FC236}">
                <a16:creationId xmlns:a16="http://schemas.microsoft.com/office/drawing/2014/main" id="{44428100-C6D2-4C4B-981F-862A79220322}"/>
              </a:ext>
            </a:extLst>
          </p:cNvPr>
          <p:cNvPicPr>
            <a:picLocks noChangeAspect="1"/>
          </p:cNvPicPr>
          <p:nvPr/>
        </p:nvPicPr>
        <p:blipFill rotWithShape="1">
          <a:blip r:embed="rId8"/>
          <a:srcRect t="2093" r="1666"/>
          <a:stretch/>
        </p:blipFill>
        <p:spPr>
          <a:xfrm>
            <a:off x="6461971" y="2610470"/>
            <a:ext cx="2242784" cy="2010471"/>
          </a:xfrm>
          <a:prstGeom prst="rect">
            <a:avLst/>
          </a:prstGeom>
        </p:spPr>
      </p:pic>
      <p:sp>
        <p:nvSpPr>
          <p:cNvPr id="50" name="ZoneTexte 49">
            <a:extLst>
              <a:ext uri="{FF2B5EF4-FFF2-40B4-BE49-F238E27FC236}">
                <a16:creationId xmlns:a16="http://schemas.microsoft.com/office/drawing/2014/main" id="{2D6FD5A0-08F2-4BC3-8ABE-6511BD962A8E}"/>
              </a:ext>
            </a:extLst>
          </p:cNvPr>
          <p:cNvSpPr txBox="1"/>
          <p:nvPr/>
        </p:nvSpPr>
        <p:spPr>
          <a:xfrm>
            <a:off x="6158377" y="4507466"/>
            <a:ext cx="3162328" cy="276999"/>
          </a:xfrm>
          <a:prstGeom prst="rect">
            <a:avLst/>
          </a:prstGeom>
          <a:noFill/>
        </p:spPr>
        <p:txBody>
          <a:bodyPr wrap="square" rtlCol="0">
            <a:spAutoFit/>
          </a:bodyPr>
          <a:lstStyle/>
          <a:p>
            <a:pPr algn="l"/>
            <a:r>
              <a:rPr lang="fr-FR" sz="1200" i="1" dirty="0" err="1"/>
              <a:t>Bagley</a:t>
            </a:r>
            <a:r>
              <a:rPr lang="fr-FR" sz="1200" i="1" dirty="0"/>
              <a:t> F.B. et al., </a:t>
            </a:r>
            <a:r>
              <a:rPr lang="fr-FR" sz="1200" i="1" u="sng" dirty="0">
                <a:hlinkClick r:id="rId9">
                  <a:extLst>
                    <a:ext uri="{A12FA001-AC4F-418D-AE19-62706E023703}">
                      <ahyp:hlinkClr xmlns:ahyp="http://schemas.microsoft.com/office/drawing/2018/hyperlinkcolor" val="tx"/>
                    </a:ext>
                  </a:extLst>
                </a:hlinkClick>
              </a:rPr>
              <a:t>Clin </a:t>
            </a:r>
            <a:r>
              <a:rPr lang="fr-FR" sz="1200" i="1" u="sng" dirty="0" err="1">
                <a:hlinkClick r:id="rId9">
                  <a:extLst>
                    <a:ext uri="{A12FA001-AC4F-418D-AE19-62706E023703}">
                      <ahyp:hlinkClr xmlns:ahyp="http://schemas.microsoft.com/office/drawing/2018/hyperlinkcolor" val="tx"/>
                    </a:ext>
                  </a:extLst>
                </a:hlinkClick>
              </a:rPr>
              <a:t>Transl</a:t>
            </a:r>
            <a:r>
              <a:rPr lang="fr-FR" sz="1200" i="1" u="sng" dirty="0">
                <a:hlinkClick r:id="rId9">
                  <a:extLst>
                    <a:ext uri="{A12FA001-AC4F-418D-AE19-62706E023703}">
                      <ahyp:hlinkClr xmlns:ahyp="http://schemas.microsoft.com/office/drawing/2018/hyperlinkcolor" val="tx"/>
                    </a:ext>
                  </a:extLst>
                </a:hlinkClick>
              </a:rPr>
              <a:t> </a:t>
            </a:r>
            <a:r>
              <a:rPr lang="fr-FR" sz="1200" i="1" u="sng" dirty="0" err="1">
                <a:hlinkClick r:id="rId9">
                  <a:extLst>
                    <a:ext uri="{A12FA001-AC4F-418D-AE19-62706E023703}">
                      <ahyp:hlinkClr xmlns:ahyp="http://schemas.microsoft.com/office/drawing/2018/hyperlinkcolor" val="tx"/>
                    </a:ext>
                  </a:extLst>
                </a:hlinkClick>
              </a:rPr>
              <a:t>Radiat</a:t>
            </a:r>
            <a:r>
              <a:rPr lang="fr-FR" sz="1200" i="1" u="sng" dirty="0">
                <a:hlinkClick r:id="rId9">
                  <a:extLst>
                    <a:ext uri="{A12FA001-AC4F-418D-AE19-62706E023703}">
                      <ahyp:hlinkClr xmlns:ahyp="http://schemas.microsoft.com/office/drawing/2018/hyperlinkcolor" val="tx"/>
                    </a:ext>
                  </a:extLst>
                </a:hlinkClick>
              </a:rPr>
              <a:t> </a:t>
            </a:r>
            <a:r>
              <a:rPr lang="fr-FR" sz="1200" i="1" u="sng" dirty="0" err="1">
                <a:hlinkClick r:id="rId9">
                  <a:extLst>
                    <a:ext uri="{A12FA001-AC4F-418D-AE19-62706E023703}">
                      <ahyp:hlinkClr xmlns:ahyp="http://schemas.microsoft.com/office/drawing/2018/hyperlinkcolor" val="tx"/>
                    </a:ext>
                  </a:extLst>
                </a:hlinkClick>
              </a:rPr>
              <a:t>Oncol</a:t>
            </a:r>
            <a:r>
              <a:rPr lang="fr-FR" sz="1200" i="1" dirty="0"/>
              <a:t>, 2021</a:t>
            </a:r>
          </a:p>
        </p:txBody>
      </p:sp>
      <p:sp>
        <p:nvSpPr>
          <p:cNvPr id="53" name="ZoneTexte 52">
            <a:extLst>
              <a:ext uri="{FF2B5EF4-FFF2-40B4-BE49-F238E27FC236}">
                <a16:creationId xmlns:a16="http://schemas.microsoft.com/office/drawing/2014/main" id="{362FC759-EB86-40C5-904F-EEF6A2E96DD5}"/>
              </a:ext>
            </a:extLst>
          </p:cNvPr>
          <p:cNvSpPr txBox="1"/>
          <p:nvPr/>
        </p:nvSpPr>
        <p:spPr>
          <a:xfrm>
            <a:off x="6624560" y="4683428"/>
            <a:ext cx="2466735" cy="276999"/>
          </a:xfrm>
          <a:prstGeom prst="rect">
            <a:avLst/>
          </a:prstGeom>
          <a:noFill/>
        </p:spPr>
        <p:txBody>
          <a:bodyPr wrap="square">
            <a:spAutoFit/>
          </a:bodyPr>
          <a:lstStyle/>
          <a:p>
            <a:pPr lvl="1" algn="just">
              <a:buSzPct val="60000"/>
              <a:tabLst>
                <a:tab pos="771430" algn="l"/>
              </a:tabLst>
            </a:pPr>
            <a:r>
              <a:rPr lang="fr-FR" sz="1200" dirty="0" err="1">
                <a:solidFill>
                  <a:srgbClr val="000000"/>
                </a:solidFill>
              </a:rPr>
              <a:t>Pancreatic</a:t>
            </a:r>
            <a:r>
              <a:rPr lang="fr-FR" sz="1200" dirty="0">
                <a:solidFill>
                  <a:srgbClr val="000000"/>
                </a:solidFill>
              </a:rPr>
              <a:t> </a:t>
            </a:r>
            <a:r>
              <a:rPr lang="fr-FR" sz="1200" dirty="0" err="1">
                <a:solidFill>
                  <a:srgbClr val="000000"/>
                </a:solidFill>
              </a:rPr>
              <a:t>adenocarcinoma</a:t>
            </a:r>
            <a:endParaRPr lang="fr-FR" sz="1200" dirty="0">
              <a:solidFill>
                <a:srgbClr val="000000"/>
              </a:solidFill>
            </a:endParaRPr>
          </a:p>
        </p:txBody>
      </p:sp>
    </p:spTree>
    <p:extLst>
      <p:ext uri="{BB962C8B-B14F-4D97-AF65-F5344CB8AC3E}">
        <p14:creationId xmlns:p14="http://schemas.microsoft.com/office/powerpoint/2010/main" val="3220781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12</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Targeted</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therapies</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dosimetric</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issues</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176645" y="1300772"/>
            <a:ext cx="11790761" cy="3590727"/>
          </a:xfrm>
          <a:prstGeom prst="rect">
            <a:avLst/>
          </a:prstGeom>
        </p:spPr>
        <p:txBody>
          <a:bodyPr wrap="square">
            <a:spAutoFit/>
          </a:bodyPr>
          <a:lstStyle/>
          <a:p>
            <a:pPr marL="285750" lvl="1" indent="-285750">
              <a:buClr>
                <a:srgbClr val="E46C0A"/>
              </a:buClr>
              <a:buFont typeface="Wingdings" panose="05000000000000000000" pitchFamily="2" charset="2"/>
              <a:buChar char="Ø"/>
              <a:defRPr/>
            </a:pPr>
            <a:r>
              <a:rPr lang="en-US" sz="1800" kern="1200" dirty="0">
                <a:solidFill>
                  <a:srgbClr val="E46C0A"/>
                </a:solidFill>
                <a:latin typeface="Calibri" panose="020F0502020204030204"/>
                <a:ea typeface="+mn-ea"/>
              </a:rPr>
              <a:t>Common difficulties in dose calculations and biological response prediction:</a:t>
            </a:r>
          </a:p>
          <a:p>
            <a:pPr marL="685800" lvl="1" indent="-228600">
              <a:lnSpc>
                <a:spcPct val="90000"/>
              </a:lnSpc>
              <a:spcBef>
                <a:spcPts val="500"/>
              </a:spcBef>
              <a:buClr>
                <a:srgbClr val="E46C0A"/>
              </a:buClr>
              <a:buFont typeface="Courier New" panose="02070309020205020404" pitchFamily="49" charset="0"/>
              <a:buChar char="o"/>
            </a:pPr>
            <a:r>
              <a:rPr lang="fr-FR" sz="1800" b="1" kern="1200" dirty="0">
                <a:solidFill>
                  <a:schemeClr val="tx1"/>
                </a:solidFill>
                <a:latin typeface="Calibri" panose="020F0502020204030204"/>
                <a:ea typeface="+mn-ea"/>
                <a:cs typeface="+mn-cs"/>
              </a:rPr>
              <a:t>« Local » </a:t>
            </a:r>
            <a:r>
              <a:rPr lang="fr-FR" sz="1600" kern="1200" dirty="0">
                <a:solidFill>
                  <a:schemeClr val="tx1"/>
                </a:solidFill>
                <a:latin typeface="Calibri" panose="020F0502020204030204"/>
                <a:ea typeface="+mn-ea"/>
                <a:cs typeface="+mn-cs"/>
              </a:rPr>
              <a:t>(</a:t>
            </a:r>
            <a:r>
              <a:rPr lang="fr-FR" sz="1600" kern="1200" dirty="0" err="1">
                <a:solidFill>
                  <a:schemeClr val="tx1"/>
                </a:solidFill>
                <a:latin typeface="Calibri" panose="020F0502020204030204"/>
                <a:ea typeface="+mn-ea"/>
                <a:cs typeface="+mn-cs"/>
              </a:rPr>
              <a:t>cell</a:t>
            </a:r>
            <a:r>
              <a:rPr lang="fr-FR" sz="1600" kern="1200" dirty="0">
                <a:solidFill>
                  <a:schemeClr val="tx1"/>
                </a:solidFill>
                <a:latin typeface="Calibri" panose="020F0502020204030204"/>
                <a:ea typeface="+mn-ea"/>
                <a:cs typeface="+mn-cs"/>
              </a:rPr>
              <a:t> </a:t>
            </a:r>
            <a:r>
              <a:rPr lang="fr-FR" sz="1600" kern="1200" dirty="0" err="1">
                <a:solidFill>
                  <a:schemeClr val="tx1"/>
                </a:solidFill>
                <a:latin typeface="Calibri" panose="020F0502020204030204"/>
                <a:ea typeface="+mn-ea"/>
                <a:cs typeface="+mn-cs"/>
              </a:rPr>
              <a:t>scale</a:t>
            </a:r>
            <a:r>
              <a:rPr lang="fr-FR" sz="1600" kern="1200" dirty="0">
                <a:solidFill>
                  <a:schemeClr val="tx1"/>
                </a:solidFill>
                <a:latin typeface="Calibri" panose="020F0502020204030204"/>
                <a:ea typeface="+mn-ea"/>
                <a:cs typeface="+mn-cs"/>
              </a:rPr>
              <a:t>, </a:t>
            </a:r>
            <a:r>
              <a:rPr lang="fr-FR" sz="1600" kern="1200" dirty="0" err="1">
                <a:solidFill>
                  <a:schemeClr val="tx1"/>
                </a:solidFill>
                <a:latin typeface="Calibri" panose="020F0502020204030204"/>
                <a:ea typeface="+mn-ea"/>
                <a:cs typeface="+mn-cs"/>
              </a:rPr>
              <a:t>larger</a:t>
            </a:r>
            <a:r>
              <a:rPr lang="fr-FR" sz="1600" kern="1200" dirty="0">
                <a:solidFill>
                  <a:schemeClr val="tx1"/>
                </a:solidFill>
                <a:latin typeface="Calibri" panose="020F0502020204030204"/>
                <a:ea typeface="+mn-ea"/>
                <a:cs typeface="+mn-cs"/>
              </a:rPr>
              <a:t>? </a:t>
            </a:r>
            <a:r>
              <a:rPr lang="fr-FR" sz="1600" kern="1200" dirty="0" err="1">
                <a:solidFill>
                  <a:schemeClr val="tx1"/>
                </a:solidFill>
                <a:latin typeface="Calibri" panose="020F0502020204030204"/>
                <a:ea typeface="+mn-ea"/>
                <a:cs typeface="+mn-cs"/>
              </a:rPr>
              <a:t>lower</a:t>
            </a:r>
            <a:r>
              <a:rPr lang="fr-FR" sz="1600" kern="1200" dirty="0">
                <a:solidFill>
                  <a:schemeClr val="tx1"/>
                </a:solidFill>
                <a:latin typeface="Calibri" panose="020F0502020204030204"/>
                <a:ea typeface="+mn-ea"/>
                <a:cs typeface="+mn-cs"/>
              </a:rPr>
              <a:t>?) </a:t>
            </a:r>
            <a:r>
              <a:rPr lang="fr-FR" sz="1800" b="1" kern="1200" dirty="0">
                <a:solidFill>
                  <a:schemeClr val="tx1"/>
                </a:solidFill>
                <a:latin typeface="Calibri" panose="020F0502020204030204"/>
                <a:ea typeface="+mn-ea"/>
                <a:cs typeface="+mn-cs"/>
              </a:rPr>
              <a:t>dose</a:t>
            </a:r>
            <a:r>
              <a:rPr lang="fr-FR" sz="1800" kern="1200" dirty="0">
                <a:solidFill>
                  <a:schemeClr val="tx1"/>
                </a:solidFill>
                <a:latin typeface="Calibri" panose="020F0502020204030204"/>
                <a:ea typeface="+mn-ea"/>
                <a:cs typeface="+mn-cs"/>
              </a:rPr>
              <a:t> due to </a:t>
            </a:r>
            <a:r>
              <a:rPr lang="fr-FR" sz="1800" b="1" kern="1200" dirty="0" err="1">
                <a:solidFill>
                  <a:schemeClr val="tx1"/>
                </a:solidFill>
                <a:latin typeface="Calibri" panose="020F0502020204030204"/>
                <a:ea typeface="+mn-ea"/>
                <a:cs typeface="+mn-cs"/>
              </a:rPr>
              <a:t>low</a:t>
            </a:r>
            <a:r>
              <a:rPr lang="fr-FR" sz="1800" b="1" kern="1200" dirty="0">
                <a:solidFill>
                  <a:schemeClr val="tx1"/>
                </a:solidFill>
                <a:latin typeface="Calibri" panose="020F0502020204030204"/>
                <a:ea typeface="+mn-ea"/>
                <a:cs typeface="+mn-cs"/>
              </a:rPr>
              <a:t>-range </a:t>
            </a:r>
            <a:r>
              <a:rPr lang="fr-FR" sz="1800" b="1" kern="1200" dirty="0" err="1">
                <a:solidFill>
                  <a:schemeClr val="tx1"/>
                </a:solidFill>
                <a:latin typeface="Calibri" panose="020F0502020204030204"/>
                <a:ea typeface="+mn-ea"/>
                <a:cs typeface="+mn-cs"/>
              </a:rPr>
              <a:t>particles</a:t>
            </a:r>
            <a:r>
              <a:rPr lang="fr-FR" sz="1800" b="1" kern="1200" dirty="0">
                <a:solidFill>
                  <a:schemeClr val="tx1"/>
                </a:solidFill>
                <a:latin typeface="Calibri" panose="020F0502020204030204"/>
                <a:ea typeface="+mn-ea"/>
                <a:cs typeface="+mn-cs"/>
              </a:rPr>
              <a:t> of </a:t>
            </a:r>
            <a:r>
              <a:rPr lang="fr-FR" sz="1800" b="1" kern="1200" dirty="0" err="1">
                <a:solidFill>
                  <a:schemeClr val="tx1"/>
                </a:solidFill>
                <a:latin typeface="Calibri" panose="020F0502020204030204"/>
                <a:ea typeface="+mn-ea"/>
                <a:cs typeface="+mn-cs"/>
              </a:rPr>
              <a:t>potential</a:t>
            </a:r>
            <a:r>
              <a:rPr lang="fr-FR" sz="1800" b="1" kern="1200" dirty="0">
                <a:solidFill>
                  <a:schemeClr val="tx1"/>
                </a:solidFill>
                <a:latin typeface="Calibri" panose="020F0502020204030204"/>
                <a:ea typeface="+mn-ea"/>
                <a:cs typeface="+mn-cs"/>
              </a:rPr>
              <a:t> high-LET </a:t>
            </a:r>
            <a:r>
              <a:rPr lang="fr-FR" sz="1800" kern="1200" dirty="0">
                <a:solidFill>
                  <a:schemeClr val="tx1"/>
                </a:solidFill>
                <a:latin typeface="Calibri" panose="020F0502020204030204"/>
                <a:ea typeface="+mn-ea"/>
                <a:cs typeface="+mn-cs"/>
              </a:rPr>
              <a:t>(Auger e-, </a:t>
            </a:r>
            <a:r>
              <a:rPr lang="el-GR" sz="1800" kern="1200" dirty="0">
                <a:solidFill>
                  <a:schemeClr val="tx1"/>
                </a:solidFill>
                <a:latin typeface="Calibri" panose="020F0502020204030204"/>
                <a:ea typeface="+mn-ea"/>
                <a:cs typeface="+mn-cs"/>
              </a:rPr>
              <a:t>α</a:t>
            </a:r>
            <a:r>
              <a:rPr lang="fr-FR" sz="1800" kern="1200" dirty="0">
                <a:solidFill>
                  <a:schemeClr val="tx1"/>
                </a:solidFill>
                <a:latin typeface="Calibri" panose="020F0502020204030204"/>
                <a:ea typeface="+mn-ea"/>
                <a:cs typeface="+mn-cs"/>
              </a:rPr>
              <a:t>, ions)</a:t>
            </a:r>
          </a:p>
          <a:p>
            <a:pPr marL="685800" lvl="1" indent="-228600">
              <a:lnSpc>
                <a:spcPct val="90000"/>
              </a:lnSpc>
              <a:spcBef>
                <a:spcPts val="1800"/>
              </a:spcBef>
              <a:buClr>
                <a:srgbClr val="E46C0A"/>
              </a:buClr>
              <a:buFont typeface="Courier New" panose="02070309020205020404" pitchFamily="49" charset="0"/>
              <a:buChar char="o"/>
            </a:pPr>
            <a:r>
              <a:rPr lang="fr-FR" sz="1800" b="1" kern="1200" dirty="0" err="1">
                <a:solidFill>
                  <a:schemeClr val="tx1"/>
                </a:solidFill>
                <a:latin typeface="Calibri" panose="020F0502020204030204"/>
                <a:ea typeface="+mn-ea"/>
                <a:cs typeface="+mn-cs"/>
              </a:rPr>
              <a:t>Heterogeneity</a:t>
            </a:r>
            <a:r>
              <a:rPr lang="fr-FR" sz="1800" b="1" kern="1200" dirty="0">
                <a:solidFill>
                  <a:schemeClr val="tx1"/>
                </a:solidFill>
                <a:latin typeface="Calibri" panose="020F0502020204030204"/>
                <a:ea typeface="+mn-ea"/>
                <a:cs typeface="+mn-cs"/>
              </a:rPr>
              <a:t> ++ of </a:t>
            </a:r>
            <a:r>
              <a:rPr lang="fr-FR" sz="1800" b="1" kern="1200" dirty="0" err="1">
                <a:solidFill>
                  <a:schemeClr val="tx1"/>
                </a:solidFill>
                <a:latin typeface="Calibri" panose="020F0502020204030204"/>
                <a:ea typeface="+mn-ea"/>
                <a:cs typeface="+mn-cs"/>
              </a:rPr>
              <a:t>energy</a:t>
            </a:r>
            <a:r>
              <a:rPr lang="fr-FR" sz="1800" b="1" kern="1200" dirty="0">
                <a:solidFill>
                  <a:schemeClr val="tx1"/>
                </a:solidFill>
                <a:latin typeface="Calibri" panose="020F0502020204030204"/>
                <a:ea typeface="+mn-ea"/>
                <a:cs typeface="+mn-cs"/>
              </a:rPr>
              <a:t> </a:t>
            </a:r>
            <a:r>
              <a:rPr lang="fr-FR" sz="1800" b="1" kern="1200" dirty="0" err="1">
                <a:solidFill>
                  <a:schemeClr val="tx1"/>
                </a:solidFill>
                <a:latin typeface="Calibri" panose="020F0502020204030204"/>
                <a:ea typeface="+mn-ea"/>
                <a:cs typeface="+mn-cs"/>
              </a:rPr>
              <a:t>deposition</a:t>
            </a:r>
            <a:r>
              <a:rPr lang="fr-FR" sz="1800" b="1" kern="1200" dirty="0">
                <a:solidFill>
                  <a:schemeClr val="tx1"/>
                </a:solidFill>
                <a:latin typeface="Calibri" panose="020F0502020204030204"/>
                <a:ea typeface="+mn-ea"/>
                <a:cs typeface="+mn-cs"/>
              </a:rPr>
              <a:t> at nano / micro /</a:t>
            </a:r>
            <a:r>
              <a:rPr lang="fr-FR" sz="1800" b="1" kern="1200" dirty="0" err="1">
                <a:solidFill>
                  <a:schemeClr val="tx1"/>
                </a:solidFill>
                <a:latin typeface="Calibri" panose="020F0502020204030204"/>
                <a:ea typeface="+mn-ea"/>
                <a:cs typeface="+mn-cs"/>
              </a:rPr>
              <a:t>tumor</a:t>
            </a:r>
            <a:r>
              <a:rPr lang="fr-FR" sz="1800" b="1" kern="1200" dirty="0">
                <a:solidFill>
                  <a:schemeClr val="tx1"/>
                </a:solidFill>
                <a:latin typeface="Calibri" panose="020F0502020204030204"/>
                <a:ea typeface="+mn-ea"/>
                <a:cs typeface="+mn-cs"/>
              </a:rPr>
              <a:t> </a:t>
            </a:r>
            <a:r>
              <a:rPr lang="fr-FR" sz="1800" b="1" kern="1200" dirty="0" err="1">
                <a:solidFill>
                  <a:schemeClr val="tx1"/>
                </a:solidFill>
                <a:latin typeface="Calibri" panose="020F0502020204030204"/>
                <a:ea typeface="+mn-ea"/>
                <a:cs typeface="+mn-cs"/>
              </a:rPr>
              <a:t>scale</a:t>
            </a:r>
            <a:endParaRPr lang="fr-FR" sz="1800" b="1" kern="1200" dirty="0">
              <a:solidFill>
                <a:schemeClr val="tx1"/>
              </a:solidFill>
              <a:latin typeface="Calibri" panose="020F0502020204030204"/>
              <a:ea typeface="+mn-ea"/>
              <a:cs typeface="+mn-cs"/>
            </a:endParaRPr>
          </a:p>
          <a:p>
            <a:pPr marL="685800" lvl="1" indent="-228600">
              <a:lnSpc>
                <a:spcPct val="90000"/>
              </a:lnSpc>
              <a:spcBef>
                <a:spcPts val="1800"/>
              </a:spcBef>
              <a:buClr>
                <a:srgbClr val="E46C0A"/>
              </a:buClr>
              <a:buFont typeface="Courier New" panose="02070309020205020404" pitchFamily="49" charset="0"/>
              <a:buChar char="o"/>
            </a:pPr>
            <a:r>
              <a:rPr lang="fr-FR" sz="1800" b="1" kern="1200" dirty="0">
                <a:solidFill>
                  <a:schemeClr val="tx1"/>
                </a:solidFill>
                <a:latin typeface="Calibri" panose="020F0502020204030204"/>
                <a:ea typeface="+mn-ea"/>
                <a:cs typeface="+mn-cs"/>
              </a:rPr>
              <a:t>Question of the relevant sensitive </a:t>
            </a:r>
            <a:r>
              <a:rPr lang="fr-FR" sz="1800" b="1" kern="1200" dirty="0" err="1">
                <a:solidFill>
                  <a:schemeClr val="tx1"/>
                </a:solidFill>
                <a:latin typeface="Calibri" panose="020F0502020204030204"/>
                <a:ea typeface="+mn-ea"/>
                <a:cs typeface="+mn-cs"/>
              </a:rPr>
              <a:t>target</a:t>
            </a:r>
            <a:r>
              <a:rPr lang="fr-FR" sz="1800" b="1" kern="1200" dirty="0">
                <a:solidFill>
                  <a:schemeClr val="tx1"/>
                </a:solidFill>
                <a:latin typeface="Calibri" panose="020F0502020204030204"/>
                <a:ea typeface="+mn-ea"/>
                <a:cs typeface="+mn-cs"/>
              </a:rPr>
              <a:t> at </a:t>
            </a:r>
            <a:r>
              <a:rPr lang="fr-FR" sz="1800" b="1" kern="1200" dirty="0" err="1">
                <a:solidFill>
                  <a:schemeClr val="tx1"/>
                </a:solidFill>
                <a:latin typeface="Calibri" panose="020F0502020204030204"/>
                <a:ea typeface="+mn-ea"/>
                <a:cs typeface="+mn-cs"/>
              </a:rPr>
              <a:t>cell</a:t>
            </a:r>
            <a:r>
              <a:rPr lang="fr-FR" sz="1800" b="1" kern="1200" dirty="0">
                <a:solidFill>
                  <a:schemeClr val="tx1"/>
                </a:solidFill>
                <a:latin typeface="Calibri" panose="020F0502020204030204"/>
                <a:ea typeface="+mn-ea"/>
                <a:cs typeface="+mn-cs"/>
              </a:rPr>
              <a:t> </a:t>
            </a:r>
            <a:r>
              <a:rPr lang="fr-FR" sz="1800" b="1" kern="1200" dirty="0" err="1">
                <a:solidFill>
                  <a:schemeClr val="tx1"/>
                </a:solidFill>
                <a:latin typeface="Calibri" panose="020F0502020204030204"/>
                <a:ea typeface="+mn-ea"/>
                <a:cs typeface="+mn-cs"/>
              </a:rPr>
              <a:t>scale</a:t>
            </a:r>
            <a:br>
              <a:rPr lang="fr-FR" sz="1800" kern="1200" dirty="0">
                <a:solidFill>
                  <a:schemeClr val="tx1"/>
                </a:solidFill>
                <a:latin typeface="Calibri" panose="020F0502020204030204"/>
                <a:ea typeface="+mn-ea"/>
                <a:cs typeface="+mn-cs"/>
              </a:rPr>
            </a:br>
            <a:r>
              <a:rPr lang="fr-FR" sz="1800" kern="1200" dirty="0">
                <a:solidFill>
                  <a:schemeClr val="tx1"/>
                </a:solidFill>
                <a:latin typeface="Calibri" panose="020F0502020204030204"/>
                <a:ea typeface="+mn-ea"/>
                <a:cs typeface="+mn-cs"/>
              </a:rPr>
              <a:t>to </a:t>
            </a:r>
            <a:r>
              <a:rPr lang="fr-FR" sz="1800" kern="1200" dirty="0" err="1">
                <a:solidFill>
                  <a:schemeClr val="tx1"/>
                </a:solidFill>
                <a:latin typeface="Calibri" panose="020F0502020204030204"/>
                <a:ea typeface="+mn-ea"/>
                <a:cs typeface="+mn-cs"/>
              </a:rPr>
              <a:t>consider</a:t>
            </a:r>
            <a:r>
              <a:rPr lang="fr-FR" sz="1800" kern="1200" dirty="0">
                <a:solidFill>
                  <a:schemeClr val="tx1"/>
                </a:solidFill>
                <a:latin typeface="Calibri" panose="020F0502020204030204"/>
                <a:ea typeface="+mn-ea"/>
                <a:cs typeface="+mn-cs"/>
              </a:rPr>
              <a:t> </a:t>
            </a:r>
            <a:r>
              <a:rPr lang="fr-FR" sz="1800" kern="1200" dirty="0" err="1">
                <a:solidFill>
                  <a:schemeClr val="tx1"/>
                </a:solidFill>
                <a:latin typeface="Calibri" panose="020F0502020204030204"/>
                <a:ea typeface="+mn-ea"/>
                <a:cs typeface="+mn-cs"/>
              </a:rPr>
              <a:t>biological</a:t>
            </a:r>
            <a:r>
              <a:rPr lang="fr-FR" sz="1800" kern="1200" dirty="0">
                <a:solidFill>
                  <a:schemeClr val="tx1"/>
                </a:solidFill>
                <a:latin typeface="Calibri" panose="020F0502020204030204"/>
                <a:ea typeface="+mn-ea"/>
                <a:cs typeface="+mn-cs"/>
              </a:rPr>
              <a:t> damage</a:t>
            </a:r>
          </a:p>
          <a:p>
            <a:pPr marL="457200" lvl="1">
              <a:lnSpc>
                <a:spcPct val="90000"/>
              </a:lnSpc>
              <a:spcBef>
                <a:spcPts val="500"/>
              </a:spcBef>
              <a:buClr>
                <a:srgbClr val="E46C0A"/>
              </a:buClr>
            </a:pPr>
            <a:r>
              <a:rPr lang="fr-FR" sz="1800" b="1" kern="1200" dirty="0">
                <a:solidFill>
                  <a:srgbClr val="013460"/>
                </a:solidFill>
                <a:latin typeface="Calibri" panose="020F0502020204030204"/>
                <a:ea typeface="+mn-ea"/>
                <a:cs typeface="+mn-cs"/>
              </a:rPr>
              <a:t>DNA, </a:t>
            </a:r>
            <a:r>
              <a:rPr lang="fr-FR" sz="1800" b="1" kern="1200" dirty="0" err="1">
                <a:solidFill>
                  <a:srgbClr val="013460"/>
                </a:solidFill>
                <a:latin typeface="Calibri" panose="020F0502020204030204"/>
                <a:ea typeface="+mn-ea"/>
                <a:cs typeface="+mn-cs"/>
              </a:rPr>
              <a:t>Cell</a:t>
            </a:r>
            <a:r>
              <a:rPr lang="fr-FR" sz="1800" b="1" kern="1200" dirty="0">
                <a:solidFill>
                  <a:srgbClr val="013460"/>
                </a:solidFill>
                <a:latin typeface="Calibri" panose="020F0502020204030204"/>
                <a:ea typeface="+mn-ea"/>
                <a:cs typeface="+mn-cs"/>
              </a:rPr>
              <a:t> nucleus, </a:t>
            </a:r>
            <a:r>
              <a:rPr lang="fr-FR" sz="1800" b="1" kern="1200" dirty="0" err="1">
                <a:solidFill>
                  <a:srgbClr val="013460"/>
                </a:solidFill>
                <a:latin typeface="Calibri" panose="020F0502020204030204"/>
                <a:ea typeface="+mn-ea"/>
                <a:cs typeface="+mn-cs"/>
              </a:rPr>
              <a:t>Cytoplasm</a:t>
            </a:r>
            <a:r>
              <a:rPr lang="fr-FR" sz="1800" b="1" kern="1200" dirty="0">
                <a:solidFill>
                  <a:srgbClr val="013460"/>
                </a:solidFill>
                <a:latin typeface="Calibri" panose="020F0502020204030204"/>
                <a:ea typeface="+mn-ea"/>
                <a:cs typeface="+mn-cs"/>
              </a:rPr>
              <a:t>, Membrane, </a:t>
            </a:r>
            <a:r>
              <a:rPr lang="fr-FR" sz="1800" b="1" kern="1200" dirty="0" err="1">
                <a:solidFill>
                  <a:srgbClr val="013460"/>
                </a:solidFill>
                <a:latin typeface="Calibri" panose="020F0502020204030204"/>
                <a:ea typeface="+mn-ea"/>
                <a:cs typeface="+mn-cs"/>
              </a:rPr>
              <a:t>tumor</a:t>
            </a:r>
            <a:r>
              <a:rPr lang="fr-FR" sz="1800" b="1" kern="1200" dirty="0">
                <a:solidFill>
                  <a:srgbClr val="013460"/>
                </a:solidFill>
                <a:latin typeface="Calibri" panose="020F0502020204030204"/>
                <a:ea typeface="+mn-ea"/>
                <a:cs typeface="+mn-cs"/>
              </a:rPr>
              <a:t>…? How?</a:t>
            </a: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a:p>
            <a:pPr marL="285750" lvl="1" indent="-285750">
              <a:buClr>
                <a:srgbClr val="E46C0A"/>
              </a:buClr>
              <a:buFont typeface="Wingdings" panose="05000000000000000000" pitchFamily="2" charset="2"/>
              <a:buChar char="Ø"/>
              <a:defRPr/>
            </a:pPr>
            <a:endParaRPr lang="en-US" sz="1800" kern="1200" dirty="0">
              <a:solidFill>
                <a:schemeClr val="tx1"/>
              </a:solidFill>
              <a:latin typeface="Calibri" panose="020F0502020204030204"/>
              <a:ea typeface="+mn-ea"/>
            </a:endParaRPr>
          </a:p>
        </p:txBody>
      </p:sp>
      <p:sp>
        <p:nvSpPr>
          <p:cNvPr id="11" name="ZoneTexte 10">
            <a:extLst>
              <a:ext uri="{FF2B5EF4-FFF2-40B4-BE49-F238E27FC236}">
                <a16:creationId xmlns:a16="http://schemas.microsoft.com/office/drawing/2014/main" id="{1B7367E5-B751-4627-9625-0525F3C96B7D}"/>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5" name="Image 4">
            <a:extLst>
              <a:ext uri="{FF2B5EF4-FFF2-40B4-BE49-F238E27FC236}">
                <a16:creationId xmlns:a16="http://schemas.microsoft.com/office/drawing/2014/main" id="{F980E349-1168-4AD5-B971-4818AD9B45ED}"/>
              </a:ext>
            </a:extLst>
          </p:cNvPr>
          <p:cNvPicPr>
            <a:picLocks noChangeAspect="1"/>
          </p:cNvPicPr>
          <p:nvPr/>
        </p:nvPicPr>
        <p:blipFill rotWithShape="1">
          <a:blip r:embed="rId3"/>
          <a:srcRect l="40235"/>
          <a:stretch/>
        </p:blipFill>
        <p:spPr>
          <a:xfrm>
            <a:off x="11259000" y="244375"/>
            <a:ext cx="894567" cy="664879"/>
          </a:xfrm>
          <a:prstGeom prst="rect">
            <a:avLst/>
          </a:prstGeom>
        </p:spPr>
      </p:pic>
      <p:pic>
        <p:nvPicPr>
          <p:cNvPr id="21" name="Image 20">
            <a:extLst>
              <a:ext uri="{FF2B5EF4-FFF2-40B4-BE49-F238E27FC236}">
                <a16:creationId xmlns:a16="http://schemas.microsoft.com/office/drawing/2014/main" id="{2D0BFBB3-E469-407C-9D03-CB131C738B76}"/>
              </a:ext>
            </a:extLst>
          </p:cNvPr>
          <p:cNvPicPr>
            <a:picLocks noChangeAspect="1"/>
          </p:cNvPicPr>
          <p:nvPr/>
        </p:nvPicPr>
        <p:blipFill>
          <a:blip r:embed="rId4"/>
          <a:stretch>
            <a:fillRect/>
          </a:stretch>
        </p:blipFill>
        <p:spPr>
          <a:xfrm>
            <a:off x="10205778" y="244375"/>
            <a:ext cx="1003641" cy="695858"/>
          </a:xfrm>
          <a:prstGeom prst="rect">
            <a:avLst/>
          </a:prstGeom>
        </p:spPr>
      </p:pic>
      <p:pic>
        <p:nvPicPr>
          <p:cNvPr id="22" name="Image 21">
            <a:extLst>
              <a:ext uri="{FF2B5EF4-FFF2-40B4-BE49-F238E27FC236}">
                <a16:creationId xmlns:a16="http://schemas.microsoft.com/office/drawing/2014/main" id="{7345C076-89A4-4D81-B547-EAFBC38AC8C9}"/>
              </a:ext>
            </a:extLst>
          </p:cNvPr>
          <p:cNvPicPr>
            <a:picLocks noChangeAspect="1"/>
          </p:cNvPicPr>
          <p:nvPr/>
        </p:nvPicPr>
        <p:blipFill rotWithShape="1">
          <a:blip r:embed="rId5"/>
          <a:srcRect r="32650"/>
          <a:stretch/>
        </p:blipFill>
        <p:spPr>
          <a:xfrm>
            <a:off x="9173269" y="297346"/>
            <a:ext cx="934709" cy="649060"/>
          </a:xfrm>
          <a:prstGeom prst="rect">
            <a:avLst/>
          </a:prstGeom>
        </p:spPr>
      </p:pic>
      <p:sp>
        <p:nvSpPr>
          <p:cNvPr id="24" name="ZoneTexte 23">
            <a:extLst>
              <a:ext uri="{FF2B5EF4-FFF2-40B4-BE49-F238E27FC236}">
                <a16:creationId xmlns:a16="http://schemas.microsoft.com/office/drawing/2014/main" id="{620C3F1E-2726-441E-8F71-0B257CDE71DD}"/>
              </a:ext>
            </a:extLst>
          </p:cNvPr>
          <p:cNvSpPr txBox="1"/>
          <p:nvPr/>
        </p:nvSpPr>
        <p:spPr>
          <a:xfrm>
            <a:off x="6791091" y="4122977"/>
            <a:ext cx="5274770" cy="461665"/>
          </a:xfrm>
          <a:prstGeom prst="rect">
            <a:avLst/>
          </a:prstGeom>
          <a:noFill/>
        </p:spPr>
        <p:txBody>
          <a:bodyPr wrap="square" rtlCol="0">
            <a:spAutoFit/>
          </a:bodyPr>
          <a:lstStyle/>
          <a:p>
            <a:pPr algn="just"/>
            <a:r>
              <a:rPr lang="fr-FR" sz="12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Exemple of </a:t>
            </a:r>
            <a:r>
              <a:rPr lang="fr-FR" sz="12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heterogeneous</a:t>
            </a:r>
            <a:r>
              <a:rPr lang="fr-FR" sz="12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dose </a:t>
            </a:r>
            <a:r>
              <a:rPr lang="fr-FR" sz="12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deposition</a:t>
            </a:r>
            <a:r>
              <a:rPr lang="fr-FR" sz="12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cellular </a:t>
            </a:r>
            <a:r>
              <a:rPr lang="fr-FR" sz="12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scale</a:t>
            </a:r>
            <a:r>
              <a:rPr lang="fr-FR" sz="12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fr-FR" sz="1200"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according</a:t>
            </a:r>
            <a:r>
              <a:rPr lang="fr-FR" sz="12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to </a:t>
            </a:r>
            <a:r>
              <a:rPr lang="fr-FR" sz="1200" b="1" i="1"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internalization</a:t>
            </a:r>
            <a:r>
              <a:rPr lang="fr-FR" sz="1200" b="1"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case of Gd-NP </a:t>
            </a:r>
            <a:r>
              <a:rPr lang="fr-FR" sz="12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(Delorme et al. (2017), Med. Phys.  44 (11):5949)</a:t>
            </a:r>
            <a:endParaRPr lang="en-US" sz="12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8" name="Groupe 7">
            <a:extLst>
              <a:ext uri="{FF2B5EF4-FFF2-40B4-BE49-F238E27FC236}">
                <a16:creationId xmlns:a16="http://schemas.microsoft.com/office/drawing/2014/main" id="{722EEA4D-C3BF-4BE4-AF7B-97DBAEAE122D}"/>
              </a:ext>
            </a:extLst>
          </p:cNvPr>
          <p:cNvGrpSpPr/>
          <p:nvPr/>
        </p:nvGrpSpPr>
        <p:grpSpPr>
          <a:xfrm>
            <a:off x="6817869" y="2387814"/>
            <a:ext cx="5024305" cy="1735163"/>
            <a:chOff x="6817869" y="2387814"/>
            <a:chExt cx="5024305" cy="1735163"/>
          </a:xfrm>
        </p:grpSpPr>
        <p:pic>
          <p:nvPicPr>
            <p:cNvPr id="23" name="Image 22">
              <a:extLst>
                <a:ext uri="{FF2B5EF4-FFF2-40B4-BE49-F238E27FC236}">
                  <a16:creationId xmlns:a16="http://schemas.microsoft.com/office/drawing/2014/main" id="{83496C57-4A0C-4866-8E2D-1F38B8C2B597}"/>
                </a:ext>
              </a:extLst>
            </p:cNvPr>
            <p:cNvPicPr>
              <a:picLocks noChangeAspect="1"/>
            </p:cNvPicPr>
            <p:nvPr/>
          </p:nvPicPr>
          <p:blipFill>
            <a:blip r:embed="rId6"/>
            <a:stretch>
              <a:fillRect/>
            </a:stretch>
          </p:blipFill>
          <p:spPr>
            <a:xfrm>
              <a:off x="6817869" y="2387814"/>
              <a:ext cx="5024305" cy="1735163"/>
            </a:xfrm>
            <a:prstGeom prst="rect">
              <a:avLst/>
            </a:prstGeom>
          </p:spPr>
        </p:pic>
        <p:sp>
          <p:nvSpPr>
            <p:cNvPr id="6" name="Ellipse 5">
              <a:extLst>
                <a:ext uri="{FF2B5EF4-FFF2-40B4-BE49-F238E27FC236}">
                  <a16:creationId xmlns:a16="http://schemas.microsoft.com/office/drawing/2014/main" id="{661D2B63-DB87-4659-90E6-C6D9E060C7C9}"/>
                </a:ext>
              </a:extLst>
            </p:cNvPr>
            <p:cNvSpPr/>
            <p:nvPr/>
          </p:nvSpPr>
          <p:spPr>
            <a:xfrm>
              <a:off x="7387935" y="3116058"/>
              <a:ext cx="436419" cy="416851"/>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llipse 25">
              <a:extLst>
                <a:ext uri="{FF2B5EF4-FFF2-40B4-BE49-F238E27FC236}">
                  <a16:creationId xmlns:a16="http://schemas.microsoft.com/office/drawing/2014/main" id="{88E20358-CA48-4374-8005-5EA9F102E9A7}"/>
                </a:ext>
              </a:extLst>
            </p:cNvPr>
            <p:cNvSpPr/>
            <p:nvPr/>
          </p:nvSpPr>
          <p:spPr>
            <a:xfrm>
              <a:off x="7108256" y="2834948"/>
              <a:ext cx="971350" cy="978515"/>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e 26">
              <a:extLst>
                <a:ext uri="{FF2B5EF4-FFF2-40B4-BE49-F238E27FC236}">
                  <a16:creationId xmlns:a16="http://schemas.microsoft.com/office/drawing/2014/main" id="{DBD7452E-7659-40C3-A13B-3D576B1B5743}"/>
                </a:ext>
              </a:extLst>
            </p:cNvPr>
            <p:cNvSpPr/>
            <p:nvPr/>
          </p:nvSpPr>
          <p:spPr>
            <a:xfrm>
              <a:off x="8949426" y="3116058"/>
              <a:ext cx="436419" cy="416851"/>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llipse 27">
              <a:extLst>
                <a:ext uri="{FF2B5EF4-FFF2-40B4-BE49-F238E27FC236}">
                  <a16:creationId xmlns:a16="http://schemas.microsoft.com/office/drawing/2014/main" id="{37351346-C61C-4AA4-A28E-B8F899263539}"/>
                </a:ext>
              </a:extLst>
            </p:cNvPr>
            <p:cNvSpPr/>
            <p:nvPr/>
          </p:nvSpPr>
          <p:spPr>
            <a:xfrm>
              <a:off x="8669746" y="2824557"/>
              <a:ext cx="971349" cy="978515"/>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llipse 28">
              <a:extLst>
                <a:ext uri="{FF2B5EF4-FFF2-40B4-BE49-F238E27FC236}">
                  <a16:creationId xmlns:a16="http://schemas.microsoft.com/office/drawing/2014/main" id="{D0FBB5C6-D27B-426C-B27E-9A108180F97F}"/>
                </a:ext>
              </a:extLst>
            </p:cNvPr>
            <p:cNvSpPr/>
            <p:nvPr/>
          </p:nvSpPr>
          <p:spPr>
            <a:xfrm>
              <a:off x="10489387" y="3116057"/>
              <a:ext cx="436419" cy="416851"/>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a:extLst>
                <a:ext uri="{FF2B5EF4-FFF2-40B4-BE49-F238E27FC236}">
                  <a16:creationId xmlns:a16="http://schemas.microsoft.com/office/drawing/2014/main" id="{318BBFFB-8743-4721-BEB1-ED380D2DFBC5}"/>
                </a:ext>
              </a:extLst>
            </p:cNvPr>
            <p:cNvSpPr/>
            <p:nvPr/>
          </p:nvSpPr>
          <p:spPr>
            <a:xfrm>
              <a:off x="10206897" y="2855730"/>
              <a:ext cx="971349" cy="926275"/>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9B9AE71B-7FCC-4A59-80A2-CCD58922069A}"/>
                </a:ext>
              </a:extLst>
            </p:cNvPr>
            <p:cNvSpPr txBox="1"/>
            <p:nvPr/>
          </p:nvSpPr>
          <p:spPr>
            <a:xfrm>
              <a:off x="7370701" y="2619443"/>
              <a:ext cx="881973" cy="215444"/>
            </a:xfrm>
            <a:prstGeom prst="rect">
              <a:avLst/>
            </a:prstGeom>
            <a:noFill/>
          </p:spPr>
          <p:txBody>
            <a:bodyPr wrap="none" rtlCol="0">
              <a:spAutoFit/>
            </a:bodyPr>
            <a:lstStyle/>
            <a:p>
              <a:r>
                <a:rPr lang="en-US" sz="800" dirty="0">
                  <a:solidFill>
                    <a:schemeClr val="bg1"/>
                  </a:solidFill>
                </a:rPr>
                <a:t>Cell membrane</a:t>
              </a:r>
            </a:p>
          </p:txBody>
        </p:sp>
        <p:sp>
          <p:nvSpPr>
            <p:cNvPr id="33" name="ZoneTexte 32">
              <a:extLst>
                <a:ext uri="{FF2B5EF4-FFF2-40B4-BE49-F238E27FC236}">
                  <a16:creationId xmlns:a16="http://schemas.microsoft.com/office/drawing/2014/main" id="{27451871-4597-4CDA-B493-50DFAB1045C5}"/>
                </a:ext>
              </a:extLst>
            </p:cNvPr>
            <p:cNvSpPr txBox="1"/>
            <p:nvPr/>
          </p:nvSpPr>
          <p:spPr>
            <a:xfrm>
              <a:off x="7307107" y="3112884"/>
              <a:ext cx="598073" cy="338554"/>
            </a:xfrm>
            <a:prstGeom prst="rect">
              <a:avLst/>
            </a:prstGeom>
            <a:noFill/>
          </p:spPr>
          <p:txBody>
            <a:bodyPr wrap="square" rtlCol="0">
              <a:spAutoFit/>
            </a:bodyPr>
            <a:lstStyle/>
            <a:p>
              <a:pPr algn="ctr"/>
              <a:r>
                <a:rPr lang="en-US" sz="800" dirty="0">
                  <a:solidFill>
                    <a:schemeClr val="bg1"/>
                  </a:solidFill>
                </a:rPr>
                <a:t>Cell nucleus</a:t>
              </a:r>
            </a:p>
          </p:txBody>
        </p:sp>
      </p:grpSp>
      <p:sp>
        <p:nvSpPr>
          <p:cNvPr id="13" name="Rectangle 12">
            <a:extLst>
              <a:ext uri="{FF2B5EF4-FFF2-40B4-BE49-F238E27FC236}">
                <a16:creationId xmlns:a16="http://schemas.microsoft.com/office/drawing/2014/main" id="{344F2491-3442-436E-887F-8FF4D66F1111}"/>
              </a:ext>
            </a:extLst>
          </p:cNvPr>
          <p:cNvSpPr/>
          <p:nvPr/>
        </p:nvSpPr>
        <p:spPr>
          <a:xfrm>
            <a:off x="5230167" y="4736115"/>
            <a:ext cx="6923400" cy="1754326"/>
          </a:xfrm>
          <a:prstGeom prst="rect">
            <a:avLst/>
          </a:prstGeom>
        </p:spPr>
        <p:txBody>
          <a:bodyPr wrap="square">
            <a:spAutoFit/>
          </a:bodyPr>
          <a:lstStyle/>
          <a:p>
            <a:pPr marL="285750" lvl="0" indent="-285750" defTabSz="457200">
              <a:buClrTx/>
              <a:buFont typeface="Courier New" panose="02070309020205020404" pitchFamily="49" charset="0"/>
              <a:buChar char="o"/>
            </a:pPr>
            <a:r>
              <a:rPr lang="en-US" sz="1800" kern="1200" dirty="0">
                <a:solidFill>
                  <a:schemeClr val="tx1"/>
                </a:solidFill>
                <a:latin typeface="Calibri" panose="020F0502020204030204"/>
                <a:ea typeface="+mn-ea"/>
                <a:cs typeface="+mn-cs"/>
              </a:rPr>
              <a:t>P</a:t>
            </a:r>
            <a:r>
              <a:rPr lang="en-US" sz="1800" b="1" kern="1200" dirty="0">
                <a:solidFill>
                  <a:schemeClr val="tx1"/>
                </a:solidFill>
                <a:latin typeface="Calibri" panose="020F0502020204030204"/>
                <a:ea typeface="+mn-ea"/>
                <a:cs typeface="+mn-cs"/>
              </a:rPr>
              <a:t>hysical, chemical </a:t>
            </a:r>
            <a:r>
              <a:rPr lang="en-US" sz="1800" kern="1200" dirty="0">
                <a:solidFill>
                  <a:schemeClr val="tx1"/>
                </a:solidFill>
                <a:latin typeface="Calibri" panose="020F0502020204030204"/>
                <a:ea typeface="+mn-ea"/>
                <a:cs typeface="+mn-cs"/>
              </a:rPr>
              <a:t>and</a:t>
            </a:r>
            <a:r>
              <a:rPr lang="en-US" sz="1800" b="1" kern="1200" dirty="0">
                <a:solidFill>
                  <a:schemeClr val="tx1"/>
                </a:solidFill>
                <a:latin typeface="Calibri" panose="020F0502020204030204"/>
                <a:ea typeface="+mn-ea"/>
                <a:cs typeface="+mn-cs"/>
              </a:rPr>
              <a:t> biological mechanisms </a:t>
            </a:r>
            <a:r>
              <a:rPr lang="en-US" sz="1800" kern="1200" dirty="0">
                <a:solidFill>
                  <a:schemeClr val="tx1"/>
                </a:solidFill>
                <a:latin typeface="Calibri" panose="020F0502020204030204"/>
                <a:ea typeface="+mn-ea"/>
                <a:cs typeface="+mn-cs"/>
              </a:rPr>
              <a:t>involved in </a:t>
            </a:r>
            <a:r>
              <a:rPr lang="en-US" sz="1800" b="1" kern="1200" dirty="0">
                <a:solidFill>
                  <a:schemeClr val="tx1"/>
                </a:solidFill>
                <a:latin typeface="Calibri" panose="020F0502020204030204"/>
                <a:ea typeface="+mn-ea"/>
                <a:cs typeface="+mn-cs"/>
              </a:rPr>
              <a:t>NP-radiosensitization ?</a:t>
            </a:r>
          </a:p>
          <a:p>
            <a:pPr marL="285750" lvl="0" indent="-285750" defTabSz="457200">
              <a:buClrTx/>
              <a:buFont typeface="Courier New" panose="02070309020205020404" pitchFamily="49" charset="0"/>
              <a:buChar char="o"/>
            </a:pPr>
            <a:r>
              <a:rPr lang="fr-FR" sz="1800" b="1" kern="1200" dirty="0" err="1">
                <a:solidFill>
                  <a:schemeClr val="tx1"/>
                </a:solidFill>
                <a:latin typeface="Calibri" panose="020F0502020204030204"/>
                <a:ea typeface="+mn-ea"/>
                <a:cs typeface="+mn-cs"/>
              </a:rPr>
              <a:t>Lack</a:t>
            </a:r>
            <a:r>
              <a:rPr lang="fr-FR" sz="1800" b="1" kern="1200" dirty="0">
                <a:solidFill>
                  <a:schemeClr val="tx1"/>
                </a:solidFill>
                <a:latin typeface="Calibri" panose="020F0502020204030204"/>
                <a:ea typeface="+mn-ea"/>
                <a:cs typeface="+mn-cs"/>
              </a:rPr>
              <a:t> of </a:t>
            </a:r>
            <a:r>
              <a:rPr lang="fr-FR" sz="1800" b="1" kern="1200" dirty="0" err="1">
                <a:solidFill>
                  <a:schemeClr val="tx1"/>
                </a:solidFill>
                <a:latin typeface="Calibri" panose="020F0502020204030204"/>
                <a:ea typeface="+mn-ea"/>
                <a:cs typeface="+mn-cs"/>
              </a:rPr>
              <a:t>precise</a:t>
            </a:r>
            <a:r>
              <a:rPr lang="fr-FR" sz="1800" b="1" kern="1200" dirty="0">
                <a:solidFill>
                  <a:schemeClr val="tx1"/>
                </a:solidFill>
                <a:latin typeface="Calibri" panose="020F0502020204030204"/>
                <a:ea typeface="+mn-ea"/>
                <a:cs typeface="+mn-cs"/>
              </a:rPr>
              <a:t> </a:t>
            </a:r>
            <a:r>
              <a:rPr lang="fr-FR" sz="1800" b="1" kern="1200" dirty="0" err="1">
                <a:solidFill>
                  <a:schemeClr val="tx1"/>
                </a:solidFill>
                <a:latin typeface="Calibri" panose="020F0502020204030204"/>
                <a:ea typeface="+mn-ea"/>
                <a:cs typeface="+mn-cs"/>
              </a:rPr>
              <a:t>biological</a:t>
            </a:r>
            <a:r>
              <a:rPr lang="fr-FR" sz="1800" b="1" kern="1200" dirty="0">
                <a:solidFill>
                  <a:schemeClr val="tx1"/>
                </a:solidFill>
                <a:latin typeface="Calibri" panose="020F0502020204030204"/>
                <a:ea typeface="+mn-ea"/>
                <a:cs typeface="+mn-cs"/>
              </a:rPr>
              <a:t>/</a:t>
            </a:r>
            <a:r>
              <a:rPr lang="fr-FR" sz="1800" b="1" kern="1200" dirty="0" err="1">
                <a:solidFill>
                  <a:schemeClr val="tx1"/>
                </a:solidFill>
                <a:latin typeface="Calibri" panose="020F0502020204030204"/>
                <a:ea typeface="+mn-ea"/>
                <a:cs typeface="+mn-cs"/>
              </a:rPr>
              <a:t>clinical</a:t>
            </a:r>
            <a:r>
              <a:rPr lang="fr-FR" sz="1800" b="1" kern="1200" dirty="0">
                <a:solidFill>
                  <a:schemeClr val="tx1"/>
                </a:solidFill>
                <a:latin typeface="Calibri" panose="020F0502020204030204"/>
                <a:ea typeface="+mn-ea"/>
                <a:cs typeface="+mn-cs"/>
              </a:rPr>
              <a:t> data of </a:t>
            </a:r>
            <a:r>
              <a:rPr lang="fr-FR" sz="1800" b="1" kern="1200" dirty="0" err="1">
                <a:solidFill>
                  <a:schemeClr val="tx1"/>
                </a:solidFill>
                <a:latin typeface="Calibri" panose="020F0502020204030204"/>
                <a:ea typeface="+mn-ea"/>
                <a:cs typeface="+mn-cs"/>
              </a:rPr>
              <a:t>such</a:t>
            </a:r>
            <a:r>
              <a:rPr lang="fr-FR" sz="1800" b="1" kern="1200" dirty="0">
                <a:solidFill>
                  <a:schemeClr val="tx1"/>
                </a:solidFill>
                <a:latin typeface="Calibri" panose="020F0502020204030204"/>
                <a:ea typeface="+mn-ea"/>
                <a:cs typeface="+mn-cs"/>
              </a:rPr>
              <a:t> </a:t>
            </a:r>
            <a:r>
              <a:rPr lang="fr-FR" sz="1800" b="1" kern="1200" dirty="0" err="1">
                <a:solidFill>
                  <a:schemeClr val="tx1"/>
                </a:solidFill>
                <a:latin typeface="Calibri" panose="020F0502020204030204"/>
                <a:ea typeface="+mn-ea"/>
                <a:cs typeface="+mn-cs"/>
              </a:rPr>
              <a:t>heterogeneities</a:t>
            </a:r>
            <a:r>
              <a:rPr lang="fr-FR" sz="1800" kern="1200" dirty="0">
                <a:solidFill>
                  <a:schemeClr val="tx1"/>
                </a:solidFill>
                <a:latin typeface="Calibri" panose="020F0502020204030204"/>
                <a:ea typeface="+mn-ea"/>
                <a:cs typeface="+mn-cs"/>
              </a:rPr>
              <a:t>: </a:t>
            </a:r>
            <a:br>
              <a:rPr lang="fr-FR" sz="1800" kern="1200" dirty="0">
                <a:solidFill>
                  <a:srgbClr val="013460"/>
                </a:solidFill>
                <a:latin typeface="Calibri" panose="020F0502020204030204"/>
                <a:ea typeface="+mn-ea"/>
                <a:cs typeface="+mn-cs"/>
              </a:rPr>
            </a:br>
            <a:r>
              <a:rPr lang="fr-FR" sz="1800" kern="1200" dirty="0">
                <a:solidFill>
                  <a:prstClr val="black"/>
                </a:solidFill>
                <a:latin typeface="Calibri" panose="020F0502020204030204"/>
                <a:ea typeface="+mn-ea"/>
                <a:cs typeface="+mn-cs"/>
                <a:sym typeface="Wingdings" panose="05000000000000000000" pitchFamily="2" charset="2"/>
              </a:rPr>
              <a:t> </a:t>
            </a:r>
            <a:r>
              <a:rPr lang="fr-FR" sz="1800" kern="1200" dirty="0">
                <a:solidFill>
                  <a:prstClr val="black"/>
                </a:solidFill>
                <a:latin typeface="Calibri" panose="020F0502020204030204"/>
                <a:ea typeface="+mn-ea"/>
                <a:cs typeface="+mn-cs"/>
              </a:rPr>
              <a:t>But can </a:t>
            </a:r>
            <a:r>
              <a:rPr lang="fr-FR" sz="1800" kern="1200" dirty="0" err="1">
                <a:solidFill>
                  <a:prstClr val="black"/>
                </a:solidFill>
                <a:latin typeface="Calibri" panose="020F0502020204030204"/>
                <a:ea typeface="+mn-ea"/>
                <a:cs typeface="+mn-cs"/>
              </a:rPr>
              <a:t>be</a:t>
            </a:r>
            <a:r>
              <a:rPr lang="fr-FR" sz="1800" kern="1200" dirty="0">
                <a:solidFill>
                  <a:prstClr val="black"/>
                </a:solidFill>
                <a:latin typeface="Calibri" panose="020F0502020204030204"/>
                <a:ea typeface="+mn-ea"/>
                <a:cs typeface="+mn-cs"/>
              </a:rPr>
              <a:t> </a:t>
            </a:r>
            <a:r>
              <a:rPr lang="fr-FR" sz="1800" kern="1200" dirty="0" err="1">
                <a:solidFill>
                  <a:prstClr val="black"/>
                </a:solidFill>
                <a:latin typeface="Calibri" panose="020F0502020204030204"/>
                <a:ea typeface="+mn-ea"/>
                <a:cs typeface="+mn-cs"/>
              </a:rPr>
              <a:t>simulated</a:t>
            </a:r>
            <a:r>
              <a:rPr lang="fr-FR" sz="1800" kern="1200" dirty="0">
                <a:solidFill>
                  <a:prstClr val="black"/>
                </a:solidFill>
                <a:latin typeface="Calibri" panose="020F0502020204030204"/>
                <a:ea typeface="+mn-ea"/>
                <a:cs typeface="+mn-cs"/>
              </a:rPr>
              <a:t> to </a:t>
            </a:r>
            <a:r>
              <a:rPr lang="fr-FR" sz="1800" kern="1200" dirty="0" err="1">
                <a:solidFill>
                  <a:prstClr val="black"/>
                </a:solidFill>
                <a:latin typeface="Calibri" panose="020F0502020204030204"/>
                <a:ea typeface="+mn-ea"/>
                <a:cs typeface="+mn-cs"/>
              </a:rPr>
              <a:t>quantify</a:t>
            </a:r>
            <a:r>
              <a:rPr lang="fr-FR" sz="1800" kern="1200" dirty="0">
                <a:solidFill>
                  <a:prstClr val="black"/>
                </a:solidFill>
                <a:latin typeface="Calibri" panose="020F0502020204030204"/>
                <a:ea typeface="+mn-ea"/>
                <a:cs typeface="+mn-cs"/>
              </a:rPr>
              <a:t> the impact of </a:t>
            </a:r>
            <a:r>
              <a:rPr lang="fr-FR" sz="1800" kern="1200" dirty="0" err="1">
                <a:solidFill>
                  <a:prstClr val="black"/>
                </a:solidFill>
                <a:latin typeface="Calibri" panose="020F0502020204030204"/>
                <a:ea typeface="+mn-ea"/>
                <a:cs typeface="+mn-cs"/>
              </a:rPr>
              <a:t>such</a:t>
            </a:r>
            <a:r>
              <a:rPr lang="fr-FR" sz="1800" kern="1200" dirty="0">
                <a:solidFill>
                  <a:prstClr val="black"/>
                </a:solidFill>
                <a:latin typeface="Calibri" panose="020F0502020204030204"/>
                <a:ea typeface="+mn-ea"/>
                <a:cs typeface="+mn-cs"/>
              </a:rPr>
              <a:t> « </a:t>
            </a:r>
            <a:r>
              <a:rPr lang="fr-FR" sz="1800" kern="1200" dirty="0" err="1">
                <a:solidFill>
                  <a:prstClr val="black"/>
                </a:solidFill>
                <a:latin typeface="Calibri" panose="020F0502020204030204"/>
                <a:ea typeface="+mn-ea"/>
                <a:cs typeface="+mn-cs"/>
              </a:rPr>
              <a:t>unknown</a:t>
            </a:r>
            <a:r>
              <a:rPr lang="fr-FR" sz="1800" kern="1200" dirty="0">
                <a:solidFill>
                  <a:prstClr val="black"/>
                </a:solidFill>
                <a:latin typeface="Calibri" panose="020F0502020204030204"/>
                <a:ea typeface="+mn-ea"/>
                <a:cs typeface="+mn-cs"/>
              </a:rPr>
              <a:t> » </a:t>
            </a:r>
            <a:r>
              <a:rPr lang="fr-FR" sz="1800" kern="1200" dirty="0" err="1">
                <a:solidFill>
                  <a:prstClr val="black"/>
                </a:solidFill>
                <a:latin typeface="Calibri" panose="020F0502020204030204"/>
                <a:ea typeface="+mn-ea"/>
                <a:cs typeface="+mn-cs"/>
              </a:rPr>
              <a:t>heterogeneous</a:t>
            </a:r>
            <a:r>
              <a:rPr lang="fr-FR" sz="1800" kern="1200" dirty="0">
                <a:solidFill>
                  <a:prstClr val="black"/>
                </a:solidFill>
                <a:latin typeface="Calibri" panose="020F0502020204030204"/>
                <a:ea typeface="+mn-ea"/>
                <a:cs typeface="+mn-cs"/>
              </a:rPr>
              <a:t> distributions.</a:t>
            </a:r>
          </a:p>
          <a:p>
            <a:pPr lvl="0" defTabSz="457200">
              <a:buClrTx/>
            </a:pPr>
            <a:r>
              <a:rPr lang="fr-FR" sz="1800" b="1" kern="1200" dirty="0" err="1">
                <a:solidFill>
                  <a:srgbClr val="013460"/>
                </a:solidFill>
                <a:latin typeface="Calibri" panose="020F0502020204030204"/>
                <a:ea typeface="+mn-ea"/>
              </a:rPr>
              <a:t>Multiscale</a:t>
            </a:r>
            <a:r>
              <a:rPr lang="fr-FR" sz="1800" b="1" kern="1200" dirty="0">
                <a:solidFill>
                  <a:srgbClr val="013460"/>
                </a:solidFill>
                <a:latin typeface="Calibri" panose="020F0502020204030204"/>
                <a:ea typeface="+mn-ea"/>
              </a:rPr>
              <a:t> modeling </a:t>
            </a:r>
            <a:r>
              <a:rPr lang="fr-FR" sz="1800" b="1" kern="1200" dirty="0" err="1">
                <a:solidFill>
                  <a:srgbClr val="013460"/>
                </a:solidFill>
                <a:latin typeface="Calibri" panose="020F0502020204030204"/>
                <a:ea typeface="+mn-ea"/>
              </a:rPr>
              <a:t>tools</a:t>
            </a:r>
            <a:endParaRPr lang="fr-FR" sz="1800" b="1" kern="1200" dirty="0">
              <a:solidFill>
                <a:srgbClr val="013460"/>
              </a:solidFill>
              <a:latin typeface="Calibri" panose="020F0502020204030204"/>
              <a:ea typeface="+mn-ea"/>
            </a:endParaRPr>
          </a:p>
        </p:txBody>
      </p:sp>
      <p:pic>
        <p:nvPicPr>
          <p:cNvPr id="39" name="Image 38">
            <a:extLst>
              <a:ext uri="{FF2B5EF4-FFF2-40B4-BE49-F238E27FC236}">
                <a16:creationId xmlns:a16="http://schemas.microsoft.com/office/drawing/2014/main" id="{FBDDCD5F-2DC8-4141-A011-D5F5B168FE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383" y="3803072"/>
            <a:ext cx="2400710" cy="2585129"/>
          </a:xfrm>
          <a:prstGeom prst="rect">
            <a:avLst/>
          </a:prstGeom>
        </p:spPr>
      </p:pic>
      <p:sp>
        <p:nvSpPr>
          <p:cNvPr id="42" name="Flèche : droite 41">
            <a:extLst>
              <a:ext uri="{FF2B5EF4-FFF2-40B4-BE49-F238E27FC236}">
                <a16:creationId xmlns:a16="http://schemas.microsoft.com/office/drawing/2014/main" id="{9415AF58-9EDA-44C5-8ADC-DEC1ABD631B9}"/>
              </a:ext>
            </a:extLst>
          </p:cNvPr>
          <p:cNvSpPr/>
          <p:nvPr/>
        </p:nvSpPr>
        <p:spPr>
          <a:xfrm flipH="1">
            <a:off x="3858363" y="6119123"/>
            <a:ext cx="917864" cy="276999"/>
          </a:xfrm>
          <a:prstGeom prst="rightArrow">
            <a:avLst/>
          </a:prstGeom>
          <a:solidFill>
            <a:srgbClr val="002060"/>
          </a:solidFill>
          <a:ln w="127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4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27</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UHDR irradiation: « FLASH »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therapy</a:t>
            </a:r>
            <a:endPar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122217" y="1227781"/>
            <a:ext cx="11845190" cy="5398401"/>
          </a:xfrm>
          <a:prstGeom prst="rect">
            <a:avLst/>
          </a:prstGeom>
        </p:spPr>
        <p:txBody>
          <a:bodyPr wrap="square">
            <a:spAutoFit/>
          </a:bodyPr>
          <a:lstStyle/>
          <a:p>
            <a:pPr marL="285750" marR="0" lvl="1" indent="-285750" algn="l" defTabSz="914400" rtl="0" eaLnBrk="1" fontAlgn="auto" latinLnBrk="0" hangingPunct="1">
              <a:lnSpc>
                <a:spcPct val="100000"/>
              </a:lnSpc>
              <a:spcBef>
                <a:spcPts val="0"/>
              </a:spcBef>
              <a:spcAft>
                <a:spcPts val="0"/>
              </a:spcAft>
              <a:buClr>
                <a:srgbClr val="E46C0A"/>
              </a:buClr>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E46C0A"/>
                </a:solidFill>
                <a:effectLst/>
                <a:uLnTx/>
                <a:uFillTx/>
                <a:latin typeface="Calibri" panose="020F0502020204030204"/>
                <a:ea typeface="+mn-ea"/>
                <a:cs typeface="Arial"/>
                <a:sym typeface="Arial"/>
              </a:rPr>
              <a:t>Very-high dose rates (&gt; 40 </a:t>
            </a:r>
            <a:r>
              <a:rPr kumimoji="0" lang="en-US" sz="2000" b="0" i="0" u="none" strike="noStrike" kern="1200" cap="none" spc="0" normalizeH="0" baseline="0" noProof="0" dirty="0" err="1">
                <a:ln>
                  <a:noFill/>
                </a:ln>
                <a:solidFill>
                  <a:srgbClr val="E46C0A"/>
                </a:solidFill>
                <a:effectLst/>
                <a:uLnTx/>
                <a:uFillTx/>
                <a:latin typeface="Calibri" panose="020F0502020204030204"/>
                <a:ea typeface="+mn-ea"/>
                <a:cs typeface="Arial"/>
                <a:sym typeface="Arial"/>
              </a:rPr>
              <a:t>Gy</a:t>
            </a:r>
            <a:r>
              <a:rPr kumimoji="0" lang="en-US" sz="2000" b="0" i="0" u="none" strike="noStrike" kern="1200" cap="none" spc="0" normalizeH="0" baseline="0" noProof="0" dirty="0">
                <a:ln>
                  <a:noFill/>
                </a:ln>
                <a:solidFill>
                  <a:srgbClr val="E46C0A"/>
                </a:solidFill>
                <a:effectLst/>
                <a:uLnTx/>
                <a:uFillTx/>
                <a:latin typeface="Calibri" panose="020F0502020204030204"/>
                <a:ea typeface="+mn-ea"/>
                <a:cs typeface="Arial"/>
                <a:sym typeface="Arial"/>
              </a:rPr>
              <a:t>/s) protect normal tissues:</a:t>
            </a:r>
          </a:p>
          <a:p>
            <a:pPr marL="685800" marR="0" lvl="1" indent="-228600" algn="l" defTabSz="914400" rtl="0" eaLnBrk="1" fontAlgn="auto" latinLnBrk="0" hangingPunct="1">
              <a:lnSpc>
                <a:spcPct val="90000"/>
              </a:lnSpc>
              <a:spcBef>
                <a:spcPts val="600"/>
              </a:spcBef>
              <a:spcAft>
                <a:spcPts val="600"/>
              </a:spcAft>
              <a:buClr>
                <a:srgbClr val="E46C0A"/>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Pioneer work of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Favaudon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Arial"/>
                <a:sym typeface="Arial"/>
              </a:rPr>
              <a:t>et al.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2014: observed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lower normal tissue toxicity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(lung fibrosis) using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high-dose rate e- beam (&gt; 40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Gy</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E~6 MeV</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with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similar tumor control</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conv. (~0.03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Gy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a:t>
            </a:r>
          </a:p>
          <a:p>
            <a:pPr marL="685800" marR="0" lvl="1" indent="-228600" algn="l" defTabSz="914400" rtl="0" eaLnBrk="1" fontAlgn="auto" latinLnBrk="0" hangingPunct="1">
              <a:lnSpc>
                <a:spcPct val="90000"/>
              </a:lnSpc>
              <a:spcBef>
                <a:spcPts val="600"/>
              </a:spcBef>
              <a:spcAft>
                <a:spcPts val="600"/>
              </a:spcAft>
              <a:buClr>
                <a:srgbClr val="E46C0A"/>
              </a:buClr>
              <a:buSzTx/>
              <a:buFont typeface="Courier New" panose="02070309020205020404" pitchFamily="49" charset="0"/>
              <a:buChar char="o"/>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600"/>
              </a:spcBef>
              <a:spcAft>
                <a:spcPts val="600"/>
              </a:spcAft>
              <a:buClr>
                <a:srgbClr val="E46C0A"/>
              </a:buClr>
              <a:buSzTx/>
              <a:buFont typeface="Courier New" panose="02070309020205020404" pitchFamily="49" charset="0"/>
              <a:buChar char="o"/>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600"/>
              </a:spcBef>
              <a:spcAft>
                <a:spcPts val="600"/>
              </a:spcAft>
              <a:buClr>
                <a:srgbClr val="E46C0A"/>
              </a:buClr>
              <a:buSzTx/>
              <a:buFont typeface="Courier New" panose="02070309020205020404" pitchFamily="49" charset="0"/>
              <a:buChar char="o"/>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600"/>
              </a:spcBef>
              <a:spcAft>
                <a:spcPts val="600"/>
              </a:spcAft>
              <a:buClr>
                <a:srgbClr val="E46C0A"/>
              </a:buClr>
              <a:buSzTx/>
              <a:buFont typeface="Courier New" panose="02070309020205020404" pitchFamily="49" charset="0"/>
              <a:buChar char="o"/>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600"/>
              </a:spcBef>
              <a:spcAft>
                <a:spcPts val="600"/>
              </a:spcAft>
              <a:buClr>
                <a:srgbClr val="E46C0A"/>
              </a:buClr>
              <a:buSzTx/>
              <a:buFont typeface="Courier New" panose="02070309020205020404" pitchFamily="49" charset="0"/>
              <a:buChar char="o"/>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600"/>
              </a:spcBef>
              <a:spcAft>
                <a:spcPts val="600"/>
              </a:spcAft>
              <a:buClr>
                <a:srgbClr val="E46C0A"/>
              </a:buClr>
              <a:buSzTx/>
              <a:buFont typeface="Courier New" panose="02070309020205020404" pitchFamily="49" charset="0"/>
              <a:buChar char="o"/>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1800"/>
              </a:spcBef>
              <a:spcAft>
                <a:spcPts val="600"/>
              </a:spcAft>
              <a:buClr>
                <a:srgbClr val="E46C0A"/>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FLASH-effect confirmed with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γ</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 beams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 several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Arial"/>
                <a:sym typeface="Arial"/>
              </a:rPr>
              <a:t>in vivo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experiments. </a:t>
            </a:r>
            <a:br>
              <a:rPr kumimoji="0" lang="en-US" sz="1600" b="0" i="0" u="none" strike="noStrike" kern="1200" cap="none" spc="0" normalizeH="0" baseline="0" noProof="0" dirty="0">
                <a:ln>
                  <a:noFill/>
                </a:ln>
                <a:solidFill>
                  <a:srgbClr val="013460"/>
                </a:solidFill>
                <a:effectLst/>
                <a:uLnTx/>
                <a:uFillTx/>
                <a:latin typeface="Calibri" panose="020F0502020204030204"/>
                <a:ea typeface="+mn-ea"/>
                <a:cs typeface="Arial"/>
                <a:sym typeface="Arial"/>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Recently demonstrated with </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scattered and PBS proton beam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16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a:sym typeface="Arial"/>
              </a:rPr>
              <a:t>(</a:t>
            </a:r>
            <a:r>
              <a:rPr kumimoji="0" lang="en-US" sz="1600" b="0" i="1"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Arial"/>
                <a:sym typeface="Arial"/>
              </a:rPr>
              <a:t>Diffenderfer</a:t>
            </a:r>
            <a:r>
              <a:rPr kumimoji="0" lang="en-US" sz="16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a:sym typeface="Arial"/>
              </a:rPr>
              <a:t> et al. 2019)</a:t>
            </a:r>
            <a:r>
              <a:rPr kumimoji="0" lang="en-US" sz="1600" b="0" i="0" u="none" strike="noStrike" kern="1200" cap="none" spc="0" normalizeH="0" baseline="0" noProof="0" dirty="0">
                <a:ln>
                  <a:noFill/>
                </a:ln>
                <a:solidFill>
                  <a:srgbClr val="013460"/>
                </a:solidFill>
                <a:effectLst/>
                <a:uLnTx/>
                <a:uFillTx/>
                <a:latin typeface="Calibri" panose="020F0502020204030204"/>
                <a:ea typeface="+mn-ea"/>
                <a:cs typeface="Arial"/>
                <a:sym typeface="Arial"/>
              </a:rPr>
              <a:t>.</a:t>
            </a:r>
          </a:p>
          <a:p>
            <a:pPr marL="685800" marR="0" lvl="1" indent="-228600" algn="l" defTabSz="914400" rtl="0" eaLnBrk="1" fontAlgn="auto" latinLnBrk="0" hangingPunct="1">
              <a:lnSpc>
                <a:spcPct val="90000"/>
              </a:lnSpc>
              <a:spcBef>
                <a:spcPts val="600"/>
              </a:spcBef>
              <a:spcAft>
                <a:spcPts val="600"/>
              </a:spcAft>
              <a:buClr>
                <a:srgbClr val="E46C0A"/>
              </a:buClr>
              <a:buSzTx/>
              <a:buFont typeface="Courier New" panose="02070309020205020404" pitchFamily="49" charset="0"/>
              <a:buChar char="o"/>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First patient treated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in Lausanne </a:t>
            </a:r>
            <a:r>
              <a:rPr kumimoji="0" lang="en-US" sz="16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a:sym typeface="Arial"/>
              </a:rPr>
              <a:t>(</a:t>
            </a:r>
            <a:r>
              <a:rPr kumimoji="0" lang="en-US" sz="1600" b="0" i="1"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Arial"/>
                <a:sym typeface="Arial"/>
              </a:rPr>
              <a:t>Bourhis</a:t>
            </a:r>
            <a:r>
              <a:rPr kumimoji="0" lang="en-US" sz="16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Arial"/>
                <a:sym typeface="Arial"/>
              </a:rPr>
              <a:t> et al. 2019)</a:t>
            </a:r>
            <a:r>
              <a:rPr kumimoji="0" lang="en-US" sz="1600" b="0" i="0" u="none" strike="noStrike" kern="1200" cap="none" spc="0" normalizeH="0" baseline="0" noProof="0" dirty="0">
                <a:ln>
                  <a:noFill/>
                </a:ln>
                <a:solidFill>
                  <a:srgbClr val="013460"/>
                </a:solidFill>
                <a:effectLst/>
                <a:uLnTx/>
                <a:uFillTx/>
                <a:latin typeface="Calibri" panose="020F0502020204030204"/>
                <a:ea typeface="+mn-ea"/>
                <a:cs typeface="Arial"/>
                <a:sym typeface="Arial"/>
              </a:rPr>
              <a:t>.</a:t>
            </a:r>
          </a:p>
          <a:p>
            <a:pPr marL="685800" marR="0" lvl="1" indent="-228600" algn="l" defTabSz="914400" rtl="0" eaLnBrk="1" fontAlgn="auto" latinLnBrk="0" hangingPunct="1">
              <a:lnSpc>
                <a:spcPct val="90000"/>
              </a:lnSpc>
              <a:spcBef>
                <a:spcPts val="600"/>
              </a:spcBef>
              <a:spcAft>
                <a:spcPts val="600"/>
              </a:spcAft>
              <a:buClr>
                <a:srgbClr val="E46C0A"/>
              </a:buClr>
              <a:buSzTx/>
              <a:buFont typeface="Courier New" panose="02070309020205020404" pitchFamily="49" charset="0"/>
              <a:buChar char="o"/>
              <a:tabLst/>
              <a:defRPr/>
            </a:pP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Several</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clinical</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trials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planned</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started</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(on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electron</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beam</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UHDR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facilities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&lt; 10 MeV)</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457200" marR="0" lvl="1" indent="0" algn="l" defTabSz="914400" rtl="0" eaLnBrk="1" fontAlgn="auto" latinLnBrk="0" hangingPunct="1">
              <a:lnSpc>
                <a:spcPct val="90000"/>
              </a:lnSpc>
              <a:spcBef>
                <a:spcPts val="1200"/>
              </a:spcBef>
              <a:spcAft>
                <a:spcPts val="0"/>
              </a:spcAft>
              <a:buClr>
                <a:srgbClr val="E46C0A"/>
              </a:buClr>
              <a:buSzTx/>
              <a:buFont typeface="Arial"/>
              <a:buNone/>
              <a:tabLst/>
              <a:defRPr/>
            </a:pPr>
            <a:r>
              <a:rPr kumimoji="0" lang="fr-FR" sz="1600" b="1" i="0" u="none" strike="noStrike" kern="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High and fast </a:t>
            </a:r>
            <a:r>
              <a:rPr kumimoji="0" lang="fr-FR" sz="1600" b="1" i="0" u="none" strike="noStrike" kern="0" cap="none" spc="0" normalizeH="0" baseline="0" noProof="0" dirty="0" err="1">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enthousiasm</a:t>
            </a:r>
            <a:r>
              <a:rPr kumimoji="0" lang="fr-FR" sz="1600" b="1" i="0" u="none" strike="noStrike" kern="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1" i="0" u="none" strike="noStrike" kern="0" cap="none" spc="0" normalizeH="0" baseline="0" noProof="0" dirty="0" err="1">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with</a:t>
            </a:r>
            <a:r>
              <a:rPr kumimoji="0" lang="fr-FR" sz="1600" b="1" i="0" u="none" strike="noStrike" kern="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FLASH </a:t>
            </a:r>
            <a:r>
              <a:rPr kumimoji="0" lang="fr-FR" sz="1600" b="1" i="0" u="none" strike="noStrike" kern="0" cap="none" spc="0" normalizeH="0" baseline="0" noProof="0" dirty="0" err="1">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therapy</a:t>
            </a:r>
            <a:r>
              <a:rPr kumimoji="0" lang="fr-FR" sz="1600" b="1" i="0" u="none" strike="noStrike" kern="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Sometimes</a:t>
            </a:r>
            <a:r>
              <a:rPr kumimoji="0" lang="fr-FR" sz="1600" b="0" i="0" u="none" strike="noStrike" kern="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forgeting</a:t>
            </a:r>
            <a:r>
              <a:rPr kumimoji="0" lang="fr-FR" sz="1600" b="0" i="0" u="none" strike="noStrike" kern="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the basic </a:t>
            </a:r>
            <a:r>
              <a:rPr kumimoji="0" lang="fr-FR" sz="1600" b="0" i="0" u="none" strike="noStrike" kern="0" cap="none" spc="0" normalizeH="0" baseline="0" noProof="0" dirty="0" err="1">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rules</a:t>
            </a:r>
            <a:r>
              <a:rPr kumimoji="0" lang="fr-FR" sz="1600" b="0" i="0" u="none" strike="noStrike" kern="0" cap="none" spc="0" normalizeH="0" baseline="0" noProof="0" dirty="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of protection in RT</a:t>
            </a:r>
          </a:p>
          <a:p>
            <a:pPr marL="457200" marR="0" lvl="1" indent="0" algn="l" defTabSz="914400" rtl="0" eaLnBrk="1" fontAlgn="auto" latinLnBrk="0" hangingPunct="1">
              <a:lnSpc>
                <a:spcPct val="90000"/>
              </a:lnSpc>
              <a:spcBef>
                <a:spcPts val="0"/>
              </a:spcBef>
              <a:spcAft>
                <a:spcPts val="0"/>
              </a:spcAft>
              <a:buClr>
                <a:srgbClr val="E46C0A"/>
              </a:buClr>
              <a:buSzTx/>
              <a:buFont typeface="Arial"/>
              <a:buNone/>
              <a:tabLst/>
              <a:defRPr/>
            </a:pP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Some</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negative</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results</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in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veterinary</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trials on cats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Vozenin</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et al.) or </a:t>
            </a:r>
            <a:r>
              <a:rPr kumimoji="0" lang="fr-FR" sz="14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dogs</a:t>
            </a:r>
            <a:r>
              <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fr-FR" sz="1400" b="0"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Børresen</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B. et al., Front Onc 2023</a:t>
            </a:r>
            <a:r>
              <a:rPr kumimoji="0" lang="en-US"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with osteonecrosis</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1" name="ZoneTexte 10">
            <a:extLst>
              <a:ext uri="{FF2B5EF4-FFF2-40B4-BE49-F238E27FC236}">
                <a16:creationId xmlns:a16="http://schemas.microsoft.com/office/drawing/2014/main" id="{576856C6-E2BC-46DC-8BD6-FE0116C15E26}"/>
              </a:ext>
            </a:extLst>
          </p:cNvPr>
          <p:cNvSpPr txBox="1"/>
          <p:nvPr/>
        </p:nvSpPr>
        <p:spPr>
          <a:xfrm>
            <a:off x="8848048" y="-46641"/>
            <a:ext cx="3340490"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Radiobiology</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&amp; Patient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based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models</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pic>
        <p:nvPicPr>
          <p:cNvPr id="13" name="Image 12">
            <a:extLst>
              <a:ext uri="{FF2B5EF4-FFF2-40B4-BE49-F238E27FC236}">
                <a16:creationId xmlns:a16="http://schemas.microsoft.com/office/drawing/2014/main" id="{462EE3AD-B5B7-4DC8-8F04-C7BFCE2A6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254" y="2097208"/>
            <a:ext cx="2164717" cy="1949963"/>
          </a:xfrm>
          <a:prstGeom prst="rect">
            <a:avLst/>
          </a:prstGeom>
        </p:spPr>
      </p:pic>
      <p:pic>
        <p:nvPicPr>
          <p:cNvPr id="14" name="Image 13">
            <a:extLst>
              <a:ext uri="{FF2B5EF4-FFF2-40B4-BE49-F238E27FC236}">
                <a16:creationId xmlns:a16="http://schemas.microsoft.com/office/drawing/2014/main" id="{14B6BCCF-F9C3-46AA-A98F-963F4F47D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27" y="2193743"/>
            <a:ext cx="2963122" cy="1758756"/>
          </a:xfrm>
          <a:prstGeom prst="rect">
            <a:avLst/>
          </a:prstGeom>
        </p:spPr>
      </p:pic>
      <p:pic>
        <p:nvPicPr>
          <p:cNvPr id="15" name="Image 14">
            <a:extLst>
              <a:ext uri="{FF2B5EF4-FFF2-40B4-BE49-F238E27FC236}">
                <a16:creationId xmlns:a16="http://schemas.microsoft.com/office/drawing/2014/main" id="{32E4596B-DC3A-4131-875B-0C9D11C30024}"/>
              </a:ext>
            </a:extLst>
          </p:cNvPr>
          <p:cNvPicPr>
            <a:picLocks noChangeAspect="1"/>
          </p:cNvPicPr>
          <p:nvPr/>
        </p:nvPicPr>
        <p:blipFill>
          <a:blip r:embed="rId5"/>
          <a:stretch>
            <a:fillRect/>
          </a:stretch>
        </p:blipFill>
        <p:spPr>
          <a:xfrm>
            <a:off x="10028859" y="4558529"/>
            <a:ext cx="2048982" cy="1504927"/>
          </a:xfrm>
          <a:prstGeom prst="rect">
            <a:avLst/>
          </a:prstGeom>
        </p:spPr>
      </p:pic>
      <p:sp>
        <p:nvSpPr>
          <p:cNvPr id="16" name="ZoneTexte 15">
            <a:extLst>
              <a:ext uri="{FF2B5EF4-FFF2-40B4-BE49-F238E27FC236}">
                <a16:creationId xmlns:a16="http://schemas.microsoft.com/office/drawing/2014/main" id="{96322794-9F01-4D90-A2B2-C9FCB04A1B88}"/>
              </a:ext>
            </a:extLst>
          </p:cNvPr>
          <p:cNvSpPr txBox="1"/>
          <p:nvPr/>
        </p:nvSpPr>
        <p:spPr>
          <a:xfrm>
            <a:off x="251700" y="4011534"/>
            <a:ext cx="59967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First demonstration of </a:t>
            </a:r>
            <a:r>
              <a:rPr kumimoji="0" lang="en-US" sz="1200" b="1"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lung fibrosis reduction </a:t>
            </a:r>
            <a:r>
              <a:rPr kumimoji="0" lang="en-US" sz="1200" b="0"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en-US" sz="1200" b="1"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twice more dose</a:t>
            </a:r>
            <a:r>
              <a:rPr kumimoji="0" lang="en-US" sz="1200" b="0"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on mice treated with FLASH compared to CONV irradiation, with comparable tumor response</a:t>
            </a:r>
            <a:r>
              <a:rPr kumimoji="0" lang="en-US" sz="1200" b="0" i="1"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1200" b="0" i="1" u="none" strike="noStrike" kern="0" cap="none" spc="0" normalizeH="0" baseline="0" noProof="0" dirty="0" err="1">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Favaudon</a:t>
            </a:r>
            <a:r>
              <a:rPr kumimoji="0" lang="en-US" sz="1200" b="0" i="1"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et al. 2014)</a:t>
            </a:r>
            <a:r>
              <a:rPr kumimoji="0" lang="en-US" sz="1200" b="0"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p:txBody>
      </p:sp>
      <p:sp>
        <p:nvSpPr>
          <p:cNvPr id="17" name="ZoneTexte 16">
            <a:extLst>
              <a:ext uri="{FF2B5EF4-FFF2-40B4-BE49-F238E27FC236}">
                <a16:creationId xmlns:a16="http://schemas.microsoft.com/office/drawing/2014/main" id="{3216A218-C4F5-41F0-9DE9-20AF76F5C5A3}"/>
              </a:ext>
            </a:extLst>
          </p:cNvPr>
          <p:cNvSpPr txBox="1"/>
          <p:nvPr/>
        </p:nvSpPr>
        <p:spPr>
          <a:xfrm>
            <a:off x="6294031" y="3919200"/>
            <a:ext cx="356540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Memory sparing in mice after </a:t>
            </a:r>
            <a:r>
              <a:rPr kumimoji="0" lang="en-US" sz="1200" b="1"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whole brain irradiation for dose rates &gt; 100 Gy.s</a:t>
            </a:r>
            <a:r>
              <a:rPr kumimoji="0" lang="en-US" sz="1200" b="1" i="0" u="none" strike="noStrike" kern="0" cap="none" spc="0" normalizeH="0" baseline="3000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-1 </a:t>
            </a:r>
            <a:r>
              <a:rPr kumimoji="0" lang="en-US" sz="1100" b="0"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en-US" sz="1100" b="0" i="0" u="none" strike="noStrike" kern="0" cap="none" spc="0" normalizeH="0" baseline="0" noProof="0" dirty="0" err="1">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Montay</a:t>
            </a:r>
            <a:r>
              <a:rPr kumimoji="0" lang="en-US" sz="1100" b="0"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-Gruel et al. 2017)</a:t>
            </a:r>
            <a:endParaRPr kumimoji="0" lang="fr-FR" sz="1200" b="0" i="0"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8" name="Image 17">
            <a:extLst>
              <a:ext uri="{FF2B5EF4-FFF2-40B4-BE49-F238E27FC236}">
                <a16:creationId xmlns:a16="http://schemas.microsoft.com/office/drawing/2014/main" id="{F42A9972-7AC6-463F-BC85-C8246464A105}"/>
              </a:ext>
            </a:extLst>
          </p:cNvPr>
          <p:cNvPicPr>
            <a:picLocks noChangeAspect="1"/>
          </p:cNvPicPr>
          <p:nvPr/>
        </p:nvPicPr>
        <p:blipFill rotWithShape="1">
          <a:blip r:embed="rId6"/>
          <a:srcRect l="8242"/>
          <a:stretch/>
        </p:blipFill>
        <p:spPr>
          <a:xfrm>
            <a:off x="6294031" y="2166464"/>
            <a:ext cx="3254695" cy="1803913"/>
          </a:xfrm>
          <a:prstGeom prst="rect">
            <a:avLst/>
          </a:prstGeom>
        </p:spPr>
      </p:pic>
      <p:sp>
        <p:nvSpPr>
          <p:cNvPr id="60" name="ZoneTexte 59">
            <a:extLst>
              <a:ext uri="{FF2B5EF4-FFF2-40B4-BE49-F238E27FC236}">
                <a16:creationId xmlns:a16="http://schemas.microsoft.com/office/drawing/2014/main" id="{DF734D0F-A280-408D-BA61-CEC78524D24E}"/>
              </a:ext>
            </a:extLst>
          </p:cNvPr>
          <p:cNvSpPr txBox="1"/>
          <p:nvPr/>
        </p:nvSpPr>
        <p:spPr>
          <a:xfrm>
            <a:off x="10563922" y="3575689"/>
            <a:ext cx="15139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100" b="0" i="1" u="none" strike="noStrike" kern="0" cap="none" spc="0" normalizeH="0" baseline="0" noProof="0" dirty="0" err="1">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Vozenin</a:t>
            </a:r>
            <a:r>
              <a:rPr kumimoji="0" lang="fr-FR" sz="1100" b="0" i="1"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et al. 2018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100" b="0" i="1" u="none" strike="noStrike" kern="0" cap="none" spc="0" normalizeH="0" baseline="0" noProof="0" dirty="0" err="1">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Rohrer-Bley</a:t>
            </a:r>
            <a:r>
              <a:rPr kumimoji="0" lang="fr-FR" sz="1100" b="0" i="1"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et al. 2022</a:t>
            </a:r>
          </a:p>
        </p:txBody>
      </p:sp>
      <p:pic>
        <p:nvPicPr>
          <p:cNvPr id="5" name="Image 4">
            <a:extLst>
              <a:ext uri="{FF2B5EF4-FFF2-40B4-BE49-F238E27FC236}">
                <a16:creationId xmlns:a16="http://schemas.microsoft.com/office/drawing/2014/main" id="{64DB87F6-A800-4984-AB8A-98F4CA3FFC47}"/>
              </a:ext>
            </a:extLst>
          </p:cNvPr>
          <p:cNvPicPr>
            <a:picLocks noChangeAspect="1"/>
          </p:cNvPicPr>
          <p:nvPr/>
        </p:nvPicPr>
        <p:blipFill>
          <a:blip r:embed="rId7"/>
          <a:stretch>
            <a:fillRect/>
          </a:stretch>
        </p:blipFill>
        <p:spPr>
          <a:xfrm>
            <a:off x="9874072" y="2111981"/>
            <a:ext cx="2178737" cy="1381863"/>
          </a:xfrm>
          <a:prstGeom prst="rect">
            <a:avLst/>
          </a:prstGeom>
        </p:spPr>
      </p:pic>
      <p:cxnSp>
        <p:nvCxnSpPr>
          <p:cNvPr id="7" name="Connecteur droit avec flèche 6">
            <a:extLst>
              <a:ext uri="{FF2B5EF4-FFF2-40B4-BE49-F238E27FC236}">
                <a16:creationId xmlns:a16="http://schemas.microsoft.com/office/drawing/2014/main" id="{B8BB9B86-AC73-43AA-9F60-9401EC2C004C}"/>
              </a:ext>
            </a:extLst>
          </p:cNvPr>
          <p:cNvCxnSpPr/>
          <p:nvPr/>
        </p:nvCxnSpPr>
        <p:spPr>
          <a:xfrm>
            <a:off x="5673436" y="5364235"/>
            <a:ext cx="4042064" cy="112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61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28</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UHDR irradiation: « FLASH »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therapy</a:t>
            </a:r>
            <a:endPar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122217" y="1227781"/>
            <a:ext cx="11845190" cy="400110"/>
          </a:xfrm>
          <a:prstGeom prst="rect">
            <a:avLst/>
          </a:prstGeom>
        </p:spPr>
        <p:txBody>
          <a:bodyPr wrap="square">
            <a:spAutoFit/>
          </a:bodyPr>
          <a:lstStyle/>
          <a:p>
            <a:pPr marL="285750" marR="0" lvl="1" indent="-285750" algn="l" defTabSz="914400" rtl="0" eaLnBrk="1" fontAlgn="auto" latinLnBrk="0" hangingPunct="1">
              <a:lnSpc>
                <a:spcPct val="100000"/>
              </a:lnSpc>
              <a:spcBef>
                <a:spcPts val="0"/>
              </a:spcBef>
              <a:spcAft>
                <a:spcPts val="0"/>
              </a:spcAft>
              <a:buClr>
                <a:srgbClr val="E46C0A"/>
              </a:buClr>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E46C0A"/>
                </a:solidFill>
                <a:effectLst/>
                <a:uLnTx/>
                <a:uFillTx/>
                <a:latin typeface="Calibri" panose="020F0502020204030204"/>
                <a:ea typeface="+mn-ea"/>
                <a:cs typeface="Arial"/>
                <a:sym typeface="Arial"/>
              </a:rPr>
              <a:t>What physical parameters are needed to have a “Flash” effect ?</a:t>
            </a:r>
          </a:p>
        </p:txBody>
      </p:sp>
      <p:sp>
        <p:nvSpPr>
          <p:cNvPr id="11" name="ZoneTexte 10">
            <a:extLst>
              <a:ext uri="{FF2B5EF4-FFF2-40B4-BE49-F238E27FC236}">
                <a16:creationId xmlns:a16="http://schemas.microsoft.com/office/drawing/2014/main" id="{576856C6-E2BC-46DC-8BD6-FE0116C15E26}"/>
              </a:ext>
            </a:extLst>
          </p:cNvPr>
          <p:cNvSpPr txBox="1"/>
          <p:nvPr/>
        </p:nvSpPr>
        <p:spPr>
          <a:xfrm>
            <a:off x="8848048" y="-46641"/>
            <a:ext cx="3340490"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Radiobiology</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&amp; Patient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based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models</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pic>
        <p:nvPicPr>
          <p:cNvPr id="27" name="Image 26">
            <a:extLst>
              <a:ext uri="{FF2B5EF4-FFF2-40B4-BE49-F238E27FC236}">
                <a16:creationId xmlns:a16="http://schemas.microsoft.com/office/drawing/2014/main" id="{4583E52E-E4A6-4C6D-8666-6B8F628738F2}"/>
              </a:ext>
            </a:extLst>
          </p:cNvPr>
          <p:cNvPicPr>
            <a:picLocks noChangeAspect="1"/>
          </p:cNvPicPr>
          <p:nvPr/>
        </p:nvPicPr>
        <p:blipFill>
          <a:blip r:embed="rId3"/>
          <a:stretch>
            <a:fillRect/>
          </a:stretch>
        </p:blipFill>
        <p:spPr>
          <a:xfrm>
            <a:off x="335301" y="1692813"/>
            <a:ext cx="4673709" cy="2489335"/>
          </a:xfrm>
          <a:prstGeom prst="rect">
            <a:avLst/>
          </a:prstGeom>
        </p:spPr>
      </p:pic>
      <p:sp>
        <p:nvSpPr>
          <p:cNvPr id="28" name="ZoneTexte 27">
            <a:extLst>
              <a:ext uri="{FF2B5EF4-FFF2-40B4-BE49-F238E27FC236}">
                <a16:creationId xmlns:a16="http://schemas.microsoft.com/office/drawing/2014/main" id="{153947FA-DA2D-4EB0-B443-51B72B45B6A3}"/>
              </a:ext>
            </a:extLst>
          </p:cNvPr>
          <p:cNvSpPr txBox="1"/>
          <p:nvPr/>
        </p:nvSpPr>
        <p:spPr>
          <a:xfrm>
            <a:off x="4935294" y="1877026"/>
            <a:ext cx="275397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Arial"/>
                <a:sym typeface="Arial"/>
              </a:rPr>
              <a:t>From</a:t>
            </a:r>
            <a:r>
              <a:rPr kumimoji="0" lang="fr-FR" sz="12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Arial"/>
                <a:sym typeface="Arial"/>
              </a:rPr>
              <a:t> Wilson et al. (2020), </a:t>
            </a:r>
            <a:r>
              <a:rPr kumimoji="0" lang="fr-FR" sz="1200" b="0" i="1"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Arial"/>
                <a:sym typeface="Arial"/>
              </a:rPr>
              <a:t>Frontiers</a:t>
            </a:r>
            <a:r>
              <a:rPr kumimoji="0" lang="fr-FR" sz="12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Arial"/>
                <a:sym typeface="Arial"/>
              </a:rPr>
              <a:t> in </a:t>
            </a:r>
            <a:r>
              <a:rPr kumimoji="0" lang="fr-FR" sz="1200" b="0" i="1"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Arial"/>
                <a:sym typeface="Arial"/>
              </a:rPr>
              <a:t>Oncology</a:t>
            </a:r>
            <a:r>
              <a:rPr kumimoji="0" lang="fr-FR" sz="12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Arial"/>
                <a:sym typeface="Arial"/>
              </a:rPr>
              <a:t>, volume 9:1563. </a:t>
            </a:r>
            <a:r>
              <a:rPr kumimoji="0" lang="fr-FR" sz="1200" b="0" i="1" u="none" strike="noStrike" kern="1200" cap="none" spc="0" normalizeH="0" baseline="0" noProof="0" dirty="0">
                <a:ln>
                  <a:noFill/>
                </a:ln>
                <a:solidFill>
                  <a:srgbClr val="3333CC"/>
                </a:solidFill>
                <a:effectLst/>
                <a:uLnTx/>
                <a:uFillTx/>
                <a:latin typeface="Calibri" panose="020F0502020204030204"/>
                <a:ea typeface="+mn-ea"/>
                <a:cs typeface="Arial"/>
                <a:sym typeface="Arial"/>
                <a:hlinkClick r:id="rId4">
                  <a:extLst>
                    <a:ext uri="{A12FA001-AC4F-418D-AE19-62706E023703}">
                      <ahyp:hlinkClr xmlns:ahyp="http://schemas.microsoft.com/office/drawing/2018/hyperlinkcolor" val="tx"/>
                    </a:ext>
                  </a:extLst>
                </a:hlinkClick>
              </a:rPr>
              <a:t>https://doi.org/10.3389/fonc.2019.01563</a:t>
            </a:r>
            <a:r>
              <a:rPr kumimoji="0" lang="fr-FR" sz="1200" b="0" i="1" u="none" strike="noStrike" kern="1200" cap="none" spc="0" normalizeH="0" baseline="0" noProof="0" dirty="0">
                <a:ln>
                  <a:noFill/>
                </a:ln>
                <a:solidFill>
                  <a:srgbClr val="3333CC"/>
                </a:solidFill>
                <a:effectLst/>
                <a:uLnTx/>
                <a:uFillTx/>
                <a:latin typeface="Calibri" panose="020F0502020204030204"/>
                <a:ea typeface="+mn-ea"/>
                <a:cs typeface="Arial"/>
                <a:sym typeface="Arial"/>
              </a:rPr>
              <a:t>  </a:t>
            </a:r>
            <a:endParaRPr kumimoji="0" lang="en-US" sz="1200" b="0" i="1" u="none" strike="noStrike" kern="1200" cap="none" spc="0" normalizeH="0" baseline="0" noProof="0" dirty="0">
              <a:ln>
                <a:noFill/>
              </a:ln>
              <a:solidFill>
                <a:srgbClr val="3333CC"/>
              </a:solidFill>
              <a:effectLst/>
              <a:uLnTx/>
              <a:uFillTx/>
              <a:latin typeface="Calibri" panose="020F0502020204030204"/>
              <a:ea typeface="+mn-ea"/>
              <a:cs typeface="Arial"/>
              <a:sym typeface="Arial"/>
            </a:endParaRPr>
          </a:p>
        </p:txBody>
      </p:sp>
      <p:sp>
        <p:nvSpPr>
          <p:cNvPr id="30" name="Rectangle 29">
            <a:extLst>
              <a:ext uri="{FF2B5EF4-FFF2-40B4-BE49-F238E27FC236}">
                <a16:creationId xmlns:a16="http://schemas.microsoft.com/office/drawing/2014/main" id="{BB176C50-7567-4324-B1B1-1DAA66688273}"/>
              </a:ext>
            </a:extLst>
          </p:cNvPr>
          <p:cNvSpPr/>
          <p:nvPr/>
        </p:nvSpPr>
        <p:spPr>
          <a:xfrm>
            <a:off x="6957775" y="2943378"/>
            <a:ext cx="4630638" cy="464871"/>
          </a:xfrm>
          <a:prstGeom prst="rect">
            <a:avLst/>
          </a:prstGeom>
          <a:ln>
            <a:noFill/>
          </a:ln>
        </p:spPr>
        <p:txBody>
          <a:bodyPr wrap="square">
            <a:spAutoFit/>
          </a:bodyPr>
          <a:lstStyle/>
          <a:p>
            <a:pPr marL="285750" marR="0" lvl="0" indent="-285750" algn="l" defTabSz="4572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Arial"/>
                <a:sym typeface="Arial"/>
              </a:rPr>
              <a:t>Which</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Arial"/>
                <a:sym typeface="Arial"/>
              </a:rPr>
              <a:t>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Arial"/>
                <a:sym typeface="Arial"/>
              </a:rPr>
              <a:t>beams</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Arial"/>
                <a:sym typeface="Arial"/>
              </a:rPr>
              <a:t>: </a:t>
            </a:r>
            <a:r>
              <a:rPr kumimoji="0" lang="fr-FR" sz="1800" b="0" i="0" u="none" strike="noStrike" kern="1200" cap="none" spc="0" normalizeH="0" baseline="0" noProof="0" dirty="0" err="1">
                <a:ln>
                  <a:noFill/>
                </a:ln>
                <a:solidFill>
                  <a:srgbClr val="ED7D31"/>
                </a:solidFill>
                <a:effectLst/>
                <a:uLnTx/>
                <a:uFillTx/>
                <a:latin typeface="Calibri" panose="020F0502020204030204"/>
                <a:ea typeface="+mn-ea"/>
                <a:cs typeface="Arial"/>
                <a:sym typeface="Arial"/>
              </a:rPr>
              <a:t>different</a:t>
            </a:r>
            <a:r>
              <a:rPr kumimoji="0" lang="fr-FR" sz="1800" b="0" i="0" u="none" strike="noStrike" kern="1200" cap="none" spc="0" normalizeH="0" baseline="0" noProof="0" dirty="0">
                <a:ln>
                  <a:noFill/>
                </a:ln>
                <a:solidFill>
                  <a:srgbClr val="ED7D31"/>
                </a:solidFill>
                <a:effectLst/>
                <a:uLnTx/>
                <a:uFillTx/>
                <a:latin typeface="Calibri" panose="020F0502020204030204"/>
                <a:ea typeface="+mn-ea"/>
                <a:cs typeface="Arial"/>
                <a:sym typeface="Arial"/>
              </a:rPr>
              <a:t> time-structures</a:t>
            </a:r>
          </a:p>
        </p:txBody>
      </p:sp>
      <p:pic>
        <p:nvPicPr>
          <p:cNvPr id="5" name="Image 4">
            <a:extLst>
              <a:ext uri="{FF2B5EF4-FFF2-40B4-BE49-F238E27FC236}">
                <a16:creationId xmlns:a16="http://schemas.microsoft.com/office/drawing/2014/main" id="{290D0C1B-43EB-4AAD-826E-D268282B5E69}"/>
              </a:ext>
            </a:extLst>
          </p:cNvPr>
          <p:cNvPicPr>
            <a:picLocks noChangeAspect="1"/>
          </p:cNvPicPr>
          <p:nvPr/>
        </p:nvPicPr>
        <p:blipFill>
          <a:blip r:embed="rId5"/>
          <a:stretch>
            <a:fillRect/>
          </a:stretch>
        </p:blipFill>
        <p:spPr>
          <a:xfrm>
            <a:off x="8217285" y="1152047"/>
            <a:ext cx="3845407" cy="1715844"/>
          </a:xfrm>
          <a:prstGeom prst="rect">
            <a:avLst/>
          </a:prstGeom>
        </p:spPr>
      </p:pic>
      <p:pic>
        <p:nvPicPr>
          <p:cNvPr id="6" name="Image 5">
            <a:extLst>
              <a:ext uri="{FF2B5EF4-FFF2-40B4-BE49-F238E27FC236}">
                <a16:creationId xmlns:a16="http://schemas.microsoft.com/office/drawing/2014/main" id="{8916F623-D973-4720-9D64-7D7E9387D8A0}"/>
              </a:ext>
            </a:extLst>
          </p:cNvPr>
          <p:cNvPicPr>
            <a:picLocks noChangeAspect="1"/>
          </p:cNvPicPr>
          <p:nvPr/>
        </p:nvPicPr>
        <p:blipFill>
          <a:blip r:embed="rId6"/>
          <a:stretch>
            <a:fillRect/>
          </a:stretch>
        </p:blipFill>
        <p:spPr>
          <a:xfrm>
            <a:off x="6957775" y="3471289"/>
            <a:ext cx="5070507" cy="2298060"/>
          </a:xfrm>
          <a:prstGeom prst="rect">
            <a:avLst/>
          </a:prstGeom>
        </p:spPr>
      </p:pic>
      <p:sp>
        <p:nvSpPr>
          <p:cNvPr id="36" name="ZoneTexte 35">
            <a:extLst>
              <a:ext uri="{FF2B5EF4-FFF2-40B4-BE49-F238E27FC236}">
                <a16:creationId xmlns:a16="http://schemas.microsoft.com/office/drawing/2014/main" id="{DB7F66C5-09CD-4444-A6A9-432A6530B92F}"/>
              </a:ext>
            </a:extLst>
          </p:cNvPr>
          <p:cNvSpPr txBox="1"/>
          <p:nvPr/>
        </p:nvSpPr>
        <p:spPr>
          <a:xfrm>
            <a:off x="7689273" y="5907337"/>
            <a:ext cx="46239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Arial"/>
                <a:sym typeface="Arial"/>
              </a:rPr>
              <a:t>From</a:t>
            </a:r>
            <a:r>
              <a:rPr kumimoji="0" lang="fr-FR" sz="12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Arial"/>
                <a:sym typeface="Arial"/>
              </a:rPr>
              <a:t> Schuller et al. (2020), </a:t>
            </a:r>
            <a:r>
              <a:rPr kumimoji="0" lang="fr-FR" sz="1200" b="0" i="1"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Arial"/>
                <a:sym typeface="Arial"/>
              </a:rPr>
              <a:t>Physica</a:t>
            </a:r>
            <a:r>
              <a:rPr kumimoji="0" lang="fr-FR" sz="12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Arial"/>
                <a:sym typeface="Arial"/>
              </a:rPr>
              <a:t> Medica 80 (2020) 134–150. </a:t>
            </a:r>
            <a:r>
              <a:rPr kumimoji="0" lang="fr-FR" sz="1200" b="0" i="1" u="none" strike="noStrike" kern="1200" cap="none" spc="0" normalizeH="0" baseline="0" noProof="0" dirty="0">
                <a:ln>
                  <a:noFill/>
                </a:ln>
                <a:solidFill>
                  <a:srgbClr val="3333CC"/>
                </a:solidFill>
                <a:effectLst/>
                <a:uLnTx/>
                <a:uFillTx/>
                <a:latin typeface="Calibri" panose="020F0502020204030204"/>
                <a:ea typeface="+mn-ea"/>
                <a:cs typeface="Arial"/>
                <a:sym typeface="Arial"/>
                <a:hlinkClick r:id="rId7">
                  <a:extLst>
                    <a:ext uri="{A12FA001-AC4F-418D-AE19-62706E023703}">
                      <ahyp:hlinkClr xmlns:ahyp="http://schemas.microsoft.com/office/drawing/2018/hyperlinkcolor" val="tx"/>
                    </a:ext>
                  </a:extLst>
                </a:hlinkClick>
              </a:rPr>
              <a:t>https://doi.org/10.1016/j.ejmp.2020.09.020</a:t>
            </a:r>
            <a:r>
              <a:rPr kumimoji="0" lang="fr-FR" sz="1200" b="0" i="1" u="none" strike="noStrike" kern="1200" cap="none" spc="0" normalizeH="0" baseline="0" noProof="0" dirty="0">
                <a:ln>
                  <a:noFill/>
                </a:ln>
                <a:solidFill>
                  <a:srgbClr val="3333CC"/>
                </a:solidFill>
                <a:effectLst/>
                <a:uLnTx/>
                <a:uFillTx/>
                <a:latin typeface="Calibri" panose="020F0502020204030204"/>
                <a:ea typeface="+mn-ea"/>
                <a:cs typeface="Arial"/>
                <a:sym typeface="Arial"/>
              </a:rPr>
              <a:t> </a:t>
            </a:r>
            <a:endParaRPr kumimoji="0" lang="en-US" sz="1200" b="0" i="1" u="none" strike="noStrike" kern="1200" cap="none" spc="0" normalizeH="0" baseline="0" noProof="0" dirty="0">
              <a:ln>
                <a:noFill/>
              </a:ln>
              <a:solidFill>
                <a:srgbClr val="3333CC"/>
              </a:solidFill>
              <a:effectLst/>
              <a:uLnTx/>
              <a:uFillTx/>
              <a:latin typeface="Calibri" panose="020F0502020204030204"/>
              <a:ea typeface="+mn-ea"/>
              <a:cs typeface="Arial"/>
              <a:sym typeface="Arial"/>
            </a:endParaRPr>
          </a:p>
        </p:txBody>
      </p:sp>
      <p:sp>
        <p:nvSpPr>
          <p:cNvPr id="39" name="Rectangle 16">
            <a:extLst>
              <a:ext uri="{FF2B5EF4-FFF2-40B4-BE49-F238E27FC236}">
                <a16:creationId xmlns:a16="http://schemas.microsoft.com/office/drawing/2014/main" id="{974E4F6B-6747-47B2-AAC2-A92B576FBF4F}"/>
              </a:ext>
            </a:extLst>
          </p:cNvPr>
          <p:cNvSpPr/>
          <p:nvPr/>
        </p:nvSpPr>
        <p:spPr bwMode="auto">
          <a:xfrm>
            <a:off x="109459" y="4309268"/>
            <a:ext cx="6848316" cy="2182136"/>
          </a:xfrm>
          <a:prstGeom prst="rect">
            <a:avLst/>
          </a:prstGeom>
        </p:spPr>
        <p:txBody>
          <a:bodyPr wrap="square">
            <a:spAutoFit/>
          </a:bodyPr>
          <a:lstStyle/>
          <a:p>
            <a:pPr marL="285750" marR="0" lvl="1" indent="-285750" algn="l" defTabSz="914400" rtl="0" eaLnBrk="1" fontAlgn="auto" latinLnBrk="0" hangingPunct="1">
              <a:lnSpc>
                <a:spcPct val="100000"/>
              </a:lnSpc>
              <a:spcBef>
                <a:spcPts val="0"/>
              </a:spcBef>
              <a:spcAft>
                <a:spcPts val="0"/>
              </a:spcAft>
              <a:buClr>
                <a:srgbClr val="E46C0A"/>
              </a:buClr>
              <a:buSzTx/>
              <a:buFont typeface="Wingdings" panose="05000000000000000000" pitchFamily="2" charset="2"/>
              <a:buChar char="Ø"/>
              <a:tabLst/>
              <a:defRPr/>
            </a:pPr>
            <a:r>
              <a:rPr kumimoji="0" lang="en-US" sz="2000" b="0" i="0" u="none" strike="noStrike" kern="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Challenges/Questions:</a:t>
            </a:r>
            <a:r>
              <a:rPr kumimoji="0" lang="en-US" sz="2000" b="0" i="0" u="none" strike="noStrike" kern="1200" cap="none" spc="0" normalizeH="0" baseline="0" noProof="0" dirty="0">
                <a:ln>
                  <a:noFill/>
                </a:ln>
                <a:solidFill>
                  <a:srgbClr val="E46C0A"/>
                </a:solidFill>
                <a:effectLst/>
                <a:uLnTx/>
                <a:uFillTx/>
                <a:latin typeface="Calibri" panose="020F0502020204030204"/>
                <a:ea typeface="+mn-ea"/>
                <a:cs typeface="Arial"/>
                <a:sym typeface="Arial"/>
              </a:rPr>
              <a:t> </a:t>
            </a:r>
          </a:p>
          <a:p>
            <a:pPr marL="685800" marR="0" lvl="1" indent="-228600" algn="l" defTabSz="914400" rtl="0" eaLnBrk="1" fontAlgn="auto" latinLnBrk="0" hangingPunct="1">
              <a:lnSpc>
                <a:spcPct val="90000"/>
              </a:lnSpc>
              <a:spcBef>
                <a:spcPts val="600"/>
              </a:spcBef>
              <a:spcAft>
                <a:spcPts val="0"/>
              </a:spcAft>
              <a:buClr>
                <a:srgbClr val="E46C0A"/>
              </a:buClr>
              <a:buSzTx/>
              <a:buFont typeface="Courier New" panose="02070309020205020404" pitchFamily="49" charset="0"/>
              <a:buChar char="o"/>
              <a:tabLst/>
              <a:defRPr/>
            </a:pPr>
            <a:r>
              <a:rPr kumimoji="0" lang="en-US" sz="1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Limits of physical parameter’s impact on FLASH biology</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pulse duration/intensity, mean or instantaneous dose-rate, beam size, total dose…</a:t>
            </a:r>
          </a:p>
          <a:p>
            <a:pPr marL="685800" marR="0" lvl="1" indent="-228600" algn="l" defTabSz="914400" rtl="0" eaLnBrk="1" fontAlgn="auto" latinLnBrk="0" hangingPunct="1">
              <a:lnSpc>
                <a:spcPct val="90000"/>
              </a:lnSpc>
              <a:spcBef>
                <a:spcPts val="600"/>
              </a:spcBef>
              <a:spcAft>
                <a:spcPts val="0"/>
              </a:spcAft>
              <a:buClr>
                <a:srgbClr val="E46C0A"/>
              </a:buClr>
              <a:buSzTx/>
              <a:buFont typeface="Courier New" panose="02070309020205020404" pitchFamily="49" charset="0"/>
              <a:buChar char="o"/>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Chemical and biological mechanisms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of FLASH-effect ? </a:t>
            </a:r>
            <a:b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Is it observable in vitro ?  </a:t>
            </a:r>
            <a:r>
              <a:rPr kumimoji="0" lang="en-US" sz="1600" b="0"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US" sz="1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need for FLASH-compatible irradiation platforms &amp; multidisciplinary teams</a:t>
            </a:r>
            <a:endParaRPr kumimoji="0" lang="en-US" sz="1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685800" marR="0" lvl="1" indent="-228600" algn="l" defTabSz="914400" rtl="0" eaLnBrk="1" fontAlgn="auto" latinLnBrk="0" hangingPunct="1">
              <a:lnSpc>
                <a:spcPct val="90000"/>
              </a:lnSpc>
              <a:spcBef>
                <a:spcPts val="600"/>
              </a:spcBef>
              <a:spcAft>
                <a:spcPts val="0"/>
              </a:spcAft>
              <a:buClr>
                <a:srgbClr val="E46C0A"/>
              </a:buClr>
              <a:buSzTx/>
              <a:buFont typeface="Courier New" panose="02070309020205020404" pitchFamily="49" charset="0"/>
              <a:buChar char="o"/>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Need for </a:t>
            </a:r>
            <a:r>
              <a:rPr kumimoji="0" lang="en-US" sz="1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Adapted dosimetry solutions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for very-high dose rates needed</a:t>
            </a:r>
          </a:p>
        </p:txBody>
      </p:sp>
    </p:spTree>
    <p:extLst>
      <p:ext uri="{BB962C8B-B14F-4D97-AF65-F5344CB8AC3E}">
        <p14:creationId xmlns:p14="http://schemas.microsoft.com/office/powerpoint/2010/main" val="178848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29</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Spatially</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Fractionated</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RT</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224594" y="1221458"/>
            <a:ext cx="11523001" cy="4997778"/>
          </a:xfrm>
          <a:prstGeom prst="rect">
            <a:avLst/>
          </a:prstGeom>
        </p:spPr>
        <p:txBody>
          <a:bodyPr wrap="square">
            <a:spAutoFit/>
          </a:bodyPr>
          <a:lstStyle/>
          <a:p>
            <a:pPr marL="285750" marR="0" lvl="1" indent="-285750" algn="l" defTabSz="914400" rtl="0" eaLnBrk="1" fontAlgn="auto" latinLnBrk="0" hangingPunct="1">
              <a:lnSpc>
                <a:spcPct val="100000"/>
              </a:lnSpc>
              <a:spcBef>
                <a:spcPts val="0"/>
              </a:spcBef>
              <a:spcAft>
                <a:spcPts val="0"/>
              </a:spcAft>
              <a:buClr>
                <a:srgbClr val="E46C0A"/>
              </a:buClr>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E46C0A"/>
                </a:solidFill>
                <a:effectLst/>
                <a:uLnTx/>
                <a:uFillTx/>
                <a:latin typeface="Calibri" panose="020F0502020204030204"/>
                <a:ea typeface="+mn-ea"/>
                <a:cs typeface="Arial"/>
                <a:sym typeface="Arial"/>
              </a:rPr>
              <a:t>SFRT can (also) protect normal tissue, with equivalent tumor control efficiency.</a:t>
            </a:r>
            <a:endParaRPr kumimoji="0" lang="en-US" sz="2000" b="0" i="0" u="none" strike="noStrike" kern="1200" cap="none" spc="0" normalizeH="0" baseline="0" noProof="0" dirty="0">
              <a:ln>
                <a:noFill/>
              </a:ln>
              <a:solidFill>
                <a:srgbClr val="000000"/>
              </a:solidFill>
              <a:effectLst/>
              <a:uLnTx/>
              <a:uFillTx/>
              <a:latin typeface="Calibri" panose="020F0502020204030204"/>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013460"/>
                </a:solidFill>
                <a:effectLst/>
                <a:uLnTx/>
                <a:uFillTx/>
                <a:latin typeface="Calibri" panose="020F0502020204030204"/>
                <a:ea typeface="+mn-ea"/>
                <a:cs typeface="Arial"/>
                <a:sym typeface="Arial"/>
              </a:rPr>
              <a:t>Combines </a:t>
            </a:r>
            <a:r>
              <a:rPr kumimoji="0" lang="en-US" sz="1600" b="1" i="0" u="none" strike="noStrike" kern="1200" cap="none" spc="0" normalizeH="0" baseline="0" noProof="0" dirty="0" err="1">
                <a:ln>
                  <a:noFill/>
                </a:ln>
                <a:solidFill>
                  <a:srgbClr val="013460"/>
                </a:solidFill>
                <a:effectLst/>
                <a:uLnTx/>
                <a:uFillTx/>
                <a:latin typeface="Calibri" panose="020F0502020204030204"/>
                <a:ea typeface="+mn-ea"/>
                <a:cs typeface="Arial"/>
                <a:sym typeface="Arial"/>
              </a:rPr>
              <a:t>submillimetric</a:t>
            </a:r>
            <a:r>
              <a:rPr kumimoji="0" lang="en-US" sz="1600" b="1" i="0" u="none" strike="noStrike" kern="1200" cap="none" spc="0" normalizeH="0" baseline="0" noProof="0" dirty="0">
                <a:ln>
                  <a:noFill/>
                </a:ln>
                <a:solidFill>
                  <a:srgbClr val="013460"/>
                </a:solidFill>
                <a:effectLst/>
                <a:uLnTx/>
                <a:uFillTx/>
                <a:latin typeface="Calibri" panose="020F0502020204030204"/>
                <a:ea typeface="+mn-ea"/>
                <a:cs typeface="Arial"/>
                <a:sym typeface="Arial"/>
              </a:rPr>
              <a:t> beam sizes</a:t>
            </a:r>
            <a:r>
              <a:rPr kumimoji="0" lang="en-US" sz="1600" b="0" i="0" u="none" strike="noStrike" kern="1200" cap="none" spc="0" normalizeH="0" baseline="0" noProof="0" dirty="0">
                <a:ln>
                  <a:noFill/>
                </a:ln>
                <a:solidFill>
                  <a:srgbClr val="013460"/>
                </a:solidFill>
                <a:effectLst/>
                <a:uLnTx/>
                <a:uFillTx/>
                <a:latin typeface="Calibri" panose="020F0502020204030204"/>
                <a:ea typeface="+mn-ea"/>
                <a:cs typeface="Arial"/>
                <a:sym typeface="Arial"/>
              </a:rPr>
              <a:t> with </a:t>
            </a:r>
            <a:r>
              <a:rPr kumimoji="0" lang="en-US" sz="1600" b="1" i="0" u="none" strike="noStrike" kern="1200" cap="none" spc="0" normalizeH="0" baseline="0" noProof="0" dirty="0">
                <a:ln>
                  <a:noFill/>
                </a:ln>
                <a:solidFill>
                  <a:srgbClr val="013460"/>
                </a:solidFill>
                <a:effectLst/>
                <a:uLnTx/>
                <a:uFillTx/>
                <a:latin typeface="Calibri" panose="020F0502020204030204"/>
                <a:ea typeface="+mn-ea"/>
                <a:cs typeface="Arial"/>
                <a:sym typeface="Arial"/>
              </a:rPr>
              <a:t>spatial fractionation of the dose</a:t>
            </a: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endParaRPr kumimoji="0" lang="en-US" sz="1700" b="1" i="0" u="none" strike="noStrike" kern="1200" cap="none" spc="0" normalizeH="0" baseline="0" noProof="0" dirty="0">
              <a:ln>
                <a:noFill/>
              </a:ln>
              <a:solidFill>
                <a:srgbClr val="013460"/>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endParaRPr kumimoji="0" lang="en-US" sz="1700" b="1" i="0" u="none" strike="noStrike" kern="1200" cap="none" spc="0" normalizeH="0" baseline="0" noProof="0" dirty="0">
              <a:ln>
                <a:noFill/>
              </a:ln>
              <a:solidFill>
                <a:srgbClr val="013460"/>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endParaRPr kumimoji="0" lang="en-US" sz="1700" b="1" i="0" u="none" strike="noStrike" kern="1200" cap="none" spc="0" normalizeH="0" baseline="0" noProof="0" dirty="0">
              <a:ln>
                <a:noFill/>
              </a:ln>
              <a:solidFill>
                <a:srgbClr val="013460"/>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endParaRPr kumimoji="0" lang="en-US" sz="1700" b="1" i="0" u="none" strike="noStrike" kern="1200" cap="none" spc="0" normalizeH="0" baseline="0" noProof="0" dirty="0">
              <a:ln>
                <a:noFill/>
              </a:ln>
              <a:solidFill>
                <a:srgbClr val="013460"/>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endParaRPr kumimoji="0" lang="en-US" sz="1700" b="1" i="0" u="none" strike="noStrike" kern="1200" cap="none" spc="0" normalizeH="0" baseline="0" noProof="0" dirty="0">
              <a:ln>
                <a:noFill/>
              </a:ln>
              <a:solidFill>
                <a:srgbClr val="013460"/>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endParaRPr kumimoji="0" lang="en-US" sz="1700" b="1" i="0" u="none" strike="noStrike" kern="1200" cap="none" spc="0" normalizeH="0" baseline="0" noProof="0" dirty="0">
              <a:ln>
                <a:noFill/>
              </a:ln>
              <a:solidFill>
                <a:srgbClr val="013460"/>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endParaRPr kumimoji="0" lang="en-US" sz="1700" b="1" i="0" u="none" strike="noStrike" kern="1200" cap="none" spc="0" normalizeH="0" baseline="0" noProof="0" dirty="0">
              <a:ln>
                <a:noFill/>
              </a:ln>
              <a:solidFill>
                <a:srgbClr val="013460"/>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endPar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Arial"/>
              <a:sym typeface="Arial"/>
            </a:endParaRPr>
          </a:p>
          <a:p>
            <a:pPr marL="685800" marR="0" lvl="1" indent="-228600" algn="l" defTabSz="914400" rtl="0" eaLnBrk="1" fontAlgn="auto" latinLnBrk="0" hangingPunct="1">
              <a:lnSpc>
                <a:spcPct val="90000"/>
              </a:lnSpc>
              <a:spcBef>
                <a:spcPts val="500"/>
              </a:spcBef>
              <a:spcAft>
                <a:spcPts val="0"/>
              </a:spcAft>
              <a:buClr>
                <a:srgbClr val="E46C0A"/>
              </a:buClr>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MRT</a:t>
            </a:r>
            <a: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Arial"/>
                <a:sym typeface="Arial"/>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Beam &lt; 200 µm (synchrotron) ; </a:t>
            </a:r>
            <a:br>
              <a:rPr kumimoji="0" lang="en-US" sz="1600" b="0" i="0" u="none" strike="noStrike" kern="1200" cap="none" spc="0" normalizeH="0" baseline="0" noProof="0" dirty="0">
                <a:ln>
                  <a:noFill/>
                </a:ln>
                <a:solidFill>
                  <a:srgbClr val="002060"/>
                </a:solidFill>
                <a:effectLst/>
                <a:uLnTx/>
                <a:uFillTx/>
                <a:latin typeface="Calibri" panose="020F0502020204030204"/>
                <a:ea typeface="+mn-ea"/>
                <a:cs typeface="Arial"/>
                <a:sym typeface="Arial"/>
              </a:rPr>
            </a:br>
            <a:r>
              <a:rPr kumimoji="0" lang="en-US" sz="1600" b="1" i="0" u="none" strike="noStrike" kern="1200" cap="none" spc="0" normalizeH="0" baseline="0" noProof="0" dirty="0">
                <a:ln>
                  <a:noFill/>
                </a:ln>
                <a:solidFill>
                  <a:srgbClr val="002060"/>
                </a:solidFill>
                <a:effectLst/>
                <a:uLnTx/>
                <a:uFillTx/>
                <a:latin typeface="Calibri" panose="020F0502020204030204"/>
                <a:cs typeface="Arial"/>
                <a:sym typeface="Arial"/>
              </a:rPr>
              <a:t>MBRT</a:t>
            </a:r>
            <a:r>
              <a:rPr kumimoji="0" lang="en-US" sz="1600" b="0" i="0" u="none" strike="noStrike" kern="1200" cap="none" spc="0" normalizeH="0" baseline="0" noProof="0" dirty="0">
                <a:ln>
                  <a:noFill/>
                </a:ln>
                <a:solidFill>
                  <a:srgbClr val="002060"/>
                </a:solidFill>
                <a:effectLst/>
                <a:uLnTx/>
                <a:uFillTx/>
                <a:latin typeface="Calibri" panose="020F0502020204030204"/>
                <a:cs typeface="Arial"/>
                <a:sym typeface="Arial"/>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400-700 µm (accessible compact sources)</a:t>
            </a:r>
            <a:b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br>
            <a:r>
              <a:rPr kumimoji="0" lang="en-US" sz="1600" b="1" i="0" u="none" strike="noStrike" kern="1200" cap="none" spc="0" normalizeH="0" baseline="0" noProof="0" dirty="0">
                <a:ln>
                  <a:noFill/>
                </a:ln>
                <a:solidFill>
                  <a:srgbClr val="002060"/>
                </a:solidFill>
                <a:effectLst/>
                <a:uLnTx/>
                <a:uFillTx/>
                <a:latin typeface="Calibri" panose="020F0502020204030204"/>
                <a:cs typeface="Arial"/>
                <a:sym typeface="Arial"/>
              </a:rPr>
              <a:t>Grid</a:t>
            </a:r>
            <a:r>
              <a:rPr kumimoji="0" lang="en-US" sz="1600" b="0" i="0" u="none" strike="noStrike" kern="1200" cap="none" spc="0" normalizeH="0" baseline="0" noProof="0" dirty="0">
                <a:ln>
                  <a:noFill/>
                </a:ln>
                <a:solidFill>
                  <a:srgbClr val="002060"/>
                </a:solidFill>
                <a:effectLst/>
                <a:uLnTx/>
                <a:uFillTx/>
                <a:latin typeface="Calibri" panose="020F0502020204030204"/>
                <a:cs typeface="Arial"/>
                <a:sym typeface="Arial"/>
              </a:rPr>
              <a:t> (or </a:t>
            </a:r>
            <a:r>
              <a:rPr kumimoji="0" lang="en-US" sz="1600" b="0" i="0" u="none" strike="noStrike" kern="1200" cap="none" spc="0" normalizeH="0" baseline="0" noProof="0" dirty="0" err="1">
                <a:ln>
                  <a:noFill/>
                </a:ln>
                <a:solidFill>
                  <a:srgbClr val="002060"/>
                </a:solidFill>
                <a:effectLst/>
                <a:uLnTx/>
                <a:uFillTx/>
                <a:latin typeface="Calibri" panose="020F0502020204030204"/>
                <a:cs typeface="Arial"/>
                <a:sym typeface="Arial"/>
              </a:rPr>
              <a:t>Latice</a:t>
            </a:r>
            <a:r>
              <a:rPr kumimoji="0" lang="en-US" sz="1600" b="0" i="0" u="none" strike="noStrike" kern="1200" cap="none" spc="0" normalizeH="0" baseline="0" noProof="0" dirty="0">
                <a:ln>
                  <a:noFill/>
                </a:ln>
                <a:solidFill>
                  <a:srgbClr val="002060"/>
                </a:solidFill>
                <a:effectLst/>
                <a:uLnTx/>
                <a:uFillTx/>
                <a:latin typeface="Calibri" panose="020F0502020204030204"/>
                <a:cs typeface="Arial"/>
                <a:sym typeface="Arial"/>
              </a:rPr>
              <a:t>):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~0.5-1 cm (used clinically) </a:t>
            </a:r>
          </a:p>
          <a:p>
            <a:pPr marL="0" marR="0" lvl="1" indent="-28575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E46C0A"/>
                </a:solidFill>
                <a:effectLst/>
                <a:uLnTx/>
                <a:uFillTx/>
                <a:latin typeface="Calibri" panose="020F0502020204030204"/>
                <a:ea typeface="+mn-ea"/>
                <a:cs typeface="Arial"/>
                <a:sym typeface="Arial"/>
              </a:rPr>
              <a:t>Challenge/questions:</a:t>
            </a:r>
          </a:p>
          <a:p>
            <a:pPr marL="687600" marR="0" lvl="1" indent="-285750" algn="l" defTabSz="914400" rtl="0" eaLnBrk="1" fontAlgn="auto" latinLnBrk="0" hangingPunct="1">
              <a:lnSpc>
                <a:spcPct val="100000"/>
              </a:lnSpc>
              <a:spcBef>
                <a:spcPts val="0"/>
              </a:spcBef>
              <a:spcAft>
                <a:spcPts val="0"/>
              </a:spcAft>
              <a:buClr>
                <a:srgbClr val="ED7D31"/>
              </a:buClr>
              <a:buSzTx/>
              <a:buFont typeface="Courier New" panose="02070309020205020404" pitchFamily="49" charset="0"/>
              <a:buChar char="o"/>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Explore the terra incognita </a:t>
            </a:r>
            <a:r>
              <a:rPr kumimoji="0" lang="en-US" sz="1600" b="0"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of influence parameters</a:t>
            </a:r>
          </a:p>
          <a:p>
            <a:pPr marL="687600" marR="0" lvl="1" indent="-285750" algn="l" defTabSz="914400" rtl="0" eaLnBrk="1" fontAlgn="auto" latinLnBrk="0" hangingPunct="1">
              <a:lnSpc>
                <a:spcPct val="100000"/>
              </a:lnSpc>
              <a:spcBef>
                <a:spcPts val="0"/>
              </a:spcBef>
              <a:spcAft>
                <a:spcPts val="0"/>
              </a:spcAft>
              <a:buClr>
                <a:srgbClr val="ED7D31"/>
              </a:buClr>
              <a:buSzTx/>
              <a:buFont typeface="Courier New" panose="02070309020205020404" pitchFamily="49" charset="0"/>
              <a:buChar char="o"/>
              <a:tabLst/>
              <a:defRPr/>
            </a:pPr>
            <a:r>
              <a:rPr kumimoji="0" lang="en-US" sz="1600" b="0"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Biological processes </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induced in normal and cancerous cells/tissues ?</a:t>
            </a:r>
          </a:p>
          <a:p>
            <a:pPr marL="687600" marR="0" lvl="1" indent="-285750" algn="l" defTabSz="914400" rtl="0" eaLnBrk="1" fontAlgn="auto" latinLnBrk="0" hangingPunct="1">
              <a:lnSpc>
                <a:spcPct val="100000"/>
              </a:lnSpc>
              <a:spcBef>
                <a:spcPts val="0"/>
              </a:spcBef>
              <a:spcAft>
                <a:spcPts val="0"/>
              </a:spcAft>
              <a:buClr>
                <a:srgbClr val="ED7D31"/>
              </a:buClr>
              <a:buSzTx/>
              <a:buFont typeface="Courier New" panose="02070309020205020404" pitchFamily="49" charset="0"/>
              <a:buChar char="o"/>
              <a:tabLst/>
              <a:defRPr/>
            </a:pPr>
            <a:r>
              <a:rPr kumimoji="0" lang="en-US" sz="1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Reliable dosimetry protocols for very small beam size</a:t>
            </a:r>
          </a:p>
        </p:txBody>
      </p:sp>
      <p:sp>
        <p:nvSpPr>
          <p:cNvPr id="11" name="ZoneTexte 10">
            <a:extLst>
              <a:ext uri="{FF2B5EF4-FFF2-40B4-BE49-F238E27FC236}">
                <a16:creationId xmlns:a16="http://schemas.microsoft.com/office/drawing/2014/main" id="{6FB12E3D-BEFE-404E-89B1-424BEE620911}"/>
              </a:ext>
            </a:extLst>
          </p:cNvPr>
          <p:cNvSpPr txBox="1"/>
          <p:nvPr/>
        </p:nvSpPr>
        <p:spPr>
          <a:xfrm>
            <a:off x="8848048" y="-46641"/>
            <a:ext cx="3340490"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Radiobiology</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&amp; Patient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based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models</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pic>
        <p:nvPicPr>
          <p:cNvPr id="23" name="Picture 2">
            <a:extLst>
              <a:ext uri="{FF2B5EF4-FFF2-40B4-BE49-F238E27FC236}">
                <a16:creationId xmlns:a16="http://schemas.microsoft.com/office/drawing/2014/main" id="{C4F0B506-66E9-4C5A-BE4D-297BB5D446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614" y="2214795"/>
            <a:ext cx="2664631" cy="1391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extBox 7">
            <a:extLst>
              <a:ext uri="{FF2B5EF4-FFF2-40B4-BE49-F238E27FC236}">
                <a16:creationId xmlns:a16="http://schemas.microsoft.com/office/drawing/2014/main" id="{FAF7B84F-4B9C-464A-B723-19224FAEE651}"/>
              </a:ext>
            </a:extLst>
          </p:cNvPr>
          <p:cNvSpPr txBox="1"/>
          <p:nvPr/>
        </p:nvSpPr>
        <p:spPr>
          <a:xfrm>
            <a:off x="1382660" y="3632031"/>
            <a:ext cx="287855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1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Times New Roman" charset="0"/>
                <a:sym typeface="Arial"/>
              </a:rPr>
              <a:t>Dose-Volume effect (Zeman et al. 1959) </a:t>
            </a:r>
          </a:p>
        </p:txBody>
      </p:sp>
      <p:sp>
        <p:nvSpPr>
          <p:cNvPr id="25" name="Rectangle 24">
            <a:extLst>
              <a:ext uri="{FF2B5EF4-FFF2-40B4-BE49-F238E27FC236}">
                <a16:creationId xmlns:a16="http://schemas.microsoft.com/office/drawing/2014/main" id="{0D2CEDBA-C613-4102-A953-5EA6A0C4A70E}"/>
              </a:ext>
            </a:extLst>
          </p:cNvPr>
          <p:cNvSpPr/>
          <p:nvPr/>
        </p:nvSpPr>
        <p:spPr>
          <a:xfrm>
            <a:off x="7095945" y="2789577"/>
            <a:ext cx="31290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0" cap="none" spc="0" normalizeH="0" baseline="0" noProof="0" dirty="0">
                <a:ln>
                  <a:noFill/>
                </a:ln>
                <a:solidFill>
                  <a:sysClr val="windowText" lastClr="000000"/>
                </a:solidFill>
                <a:effectLst/>
                <a:uLnTx/>
                <a:uFillTx/>
                <a:latin typeface="Calibri" panose="020F0502020204030204"/>
                <a:ea typeface="+mn-ea"/>
                <a:cs typeface="Arial"/>
                <a:sym typeface="Arial"/>
              </a:rPr>
              <a:t>+</a:t>
            </a:r>
          </a:p>
        </p:txBody>
      </p:sp>
      <p:sp>
        <p:nvSpPr>
          <p:cNvPr id="26" name="TextBox 7">
            <a:extLst>
              <a:ext uri="{FF2B5EF4-FFF2-40B4-BE49-F238E27FC236}">
                <a16:creationId xmlns:a16="http://schemas.microsoft.com/office/drawing/2014/main" id="{B6F7DDB4-7CDD-4F67-B91A-A1954C482805}"/>
              </a:ext>
            </a:extLst>
          </p:cNvPr>
          <p:cNvSpPr txBox="1"/>
          <p:nvPr/>
        </p:nvSpPr>
        <p:spPr>
          <a:xfrm>
            <a:off x="8970263" y="3843610"/>
            <a:ext cx="225949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1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Times New Roman" charset="0"/>
                <a:sym typeface="Arial"/>
              </a:rPr>
              <a:t>Heterogeneous dose profiles</a:t>
            </a:r>
          </a:p>
        </p:txBody>
      </p:sp>
      <p:pic>
        <p:nvPicPr>
          <p:cNvPr id="27" name="Image 26">
            <a:extLst>
              <a:ext uri="{FF2B5EF4-FFF2-40B4-BE49-F238E27FC236}">
                <a16:creationId xmlns:a16="http://schemas.microsoft.com/office/drawing/2014/main" id="{EFD8EC7C-EFFB-44EC-84AF-2C1D88338248}"/>
              </a:ext>
            </a:extLst>
          </p:cNvPr>
          <p:cNvPicPr/>
          <p:nvPr/>
        </p:nvPicPr>
        <p:blipFill>
          <a:blip r:embed="rId4"/>
          <a:stretch>
            <a:fillRect/>
          </a:stretch>
        </p:blipFill>
        <p:spPr>
          <a:xfrm>
            <a:off x="4181919" y="2224893"/>
            <a:ext cx="2003330" cy="1407138"/>
          </a:xfrm>
          <a:prstGeom prst="rect">
            <a:avLst/>
          </a:prstGeom>
        </p:spPr>
      </p:pic>
      <p:sp>
        <p:nvSpPr>
          <p:cNvPr id="28" name="Rectangle 11">
            <a:extLst>
              <a:ext uri="{FF2B5EF4-FFF2-40B4-BE49-F238E27FC236}">
                <a16:creationId xmlns:a16="http://schemas.microsoft.com/office/drawing/2014/main" id="{66F15964-A323-4A5A-8805-C3AE43831527}"/>
              </a:ext>
            </a:extLst>
          </p:cNvPr>
          <p:cNvSpPr>
            <a:spLocks noChangeArrowheads="1"/>
          </p:cNvSpPr>
          <p:nvPr/>
        </p:nvSpPr>
        <p:spPr bwMode="auto">
          <a:xfrm>
            <a:off x="3855025" y="3661934"/>
            <a:ext cx="2878553" cy="26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ahoma" panose="020B0604030504040204" pitchFamily="34" charset="0"/>
                <a:ea typeface="MS PGothic" panose="020B0600070205080204" pitchFamily="34" charset="-128"/>
                <a:cs typeface="MS PGothic" panose="020B0600070205080204" pitchFamily="34" charset="-128"/>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ahoma" panose="020B0604030504040204" pitchFamily="34" charset="0"/>
                <a:ea typeface="MS PGothic" panose="020B0600070205080204" pitchFamily="34" charset="-128"/>
                <a:cs typeface="WenQuanYi Micro Hei"/>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ahoma" panose="020B0604030504040204" pitchFamily="34" charset="0"/>
                <a:ea typeface="MS PGothic" panose="020B0600070205080204" pitchFamily="34" charset="-128"/>
                <a:cs typeface="WenQuanYi Micro Hei"/>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PGothic" panose="020B0600070205080204" pitchFamily="34" charset="-128"/>
                <a:cs typeface="WenQuanYi Micro Hei"/>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PGothic" panose="020B0600070205080204" pitchFamily="34" charset="-128"/>
                <a:cs typeface="WenQuanYi Micro Hei"/>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PGothic" panose="020B0600070205080204" pitchFamily="34" charset="-128"/>
                <a:cs typeface="WenQuanYi Micro Hei"/>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PGothic" panose="020B0600070205080204" pitchFamily="34" charset="-128"/>
                <a:cs typeface="WenQuanYi Micro Hei"/>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PGothic" panose="020B0600070205080204" pitchFamily="34" charset="-128"/>
                <a:cs typeface="WenQuanYi Micro Hei"/>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PGothic" panose="020B0600070205080204" pitchFamily="34" charset="-128"/>
                <a:cs typeface="WenQuanYi Micro Hei"/>
              </a:defRPr>
            </a:lvl9pPr>
          </a:lstStyle>
          <a:p>
            <a:pPr marL="0" marR="0" lvl="0" indent="0" algn="l" defTabSz="914400" rtl="0" eaLnBrk="1" fontAlgn="auto" latinLnBrk="0" hangingPunct="1">
              <a:lnSpc>
                <a:spcPct val="100000"/>
              </a:lnSpc>
              <a:spcBef>
                <a:spcPct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s-ES" altLang="fr-FR" sz="1100" b="0" i="1"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Hopewell et al., </a:t>
            </a:r>
            <a:r>
              <a:rPr kumimoji="0" lang="es-ES" altLang="fr-FR" sz="1100" b="0" i="1" u="none" strike="noStrike" kern="0" cap="none" spc="0" normalizeH="0" baseline="0" noProof="0" dirty="0" err="1">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Radioth</a:t>
            </a:r>
            <a:r>
              <a:rPr kumimoji="0" lang="es-ES" altLang="fr-FR" sz="1100" b="0" i="1" u="none" strike="noStrike" kern="0" cap="none" spc="0" normalizeH="0" baseline="0" noProof="0" dirty="0">
                <a:ln>
                  <a:noFill/>
                </a:ln>
                <a:solidFill>
                  <a:srgbClr val="000000">
                    <a:lumMod val="65000"/>
                    <a:lumOff val="35000"/>
                  </a:srgbClr>
                </a:solidFill>
                <a:effectLst/>
                <a:uLnTx/>
                <a:uFillTx/>
                <a:latin typeface="Calibri" panose="020F0502020204030204" pitchFamily="34" charset="0"/>
                <a:ea typeface="Calibri" panose="020F0502020204030204" pitchFamily="34" charset="0"/>
                <a:cs typeface="Calibri" panose="020F0502020204030204" pitchFamily="34" charset="0"/>
                <a:sym typeface="Arial"/>
              </a:rPr>
              <a:t>. Oncol. (2000)</a:t>
            </a:r>
          </a:p>
        </p:txBody>
      </p:sp>
      <p:pic>
        <p:nvPicPr>
          <p:cNvPr id="7" name="Image 6">
            <a:extLst>
              <a:ext uri="{FF2B5EF4-FFF2-40B4-BE49-F238E27FC236}">
                <a16:creationId xmlns:a16="http://schemas.microsoft.com/office/drawing/2014/main" id="{CE92EDA6-123F-496D-B256-0474A05861F9}"/>
              </a:ext>
            </a:extLst>
          </p:cNvPr>
          <p:cNvPicPr>
            <a:picLocks noChangeAspect="1"/>
          </p:cNvPicPr>
          <p:nvPr/>
        </p:nvPicPr>
        <p:blipFill>
          <a:blip r:embed="rId5"/>
          <a:stretch>
            <a:fillRect/>
          </a:stretch>
        </p:blipFill>
        <p:spPr>
          <a:xfrm>
            <a:off x="8084127" y="2224247"/>
            <a:ext cx="3504286" cy="1530771"/>
          </a:xfrm>
          <a:prstGeom prst="rect">
            <a:avLst/>
          </a:prstGeom>
        </p:spPr>
      </p:pic>
      <p:sp>
        <p:nvSpPr>
          <p:cNvPr id="69" name="TextBox 7">
            <a:extLst>
              <a:ext uri="{FF2B5EF4-FFF2-40B4-BE49-F238E27FC236}">
                <a16:creationId xmlns:a16="http://schemas.microsoft.com/office/drawing/2014/main" id="{992EE8BD-5B61-4F5E-86B0-F49D9EEDA79B}"/>
              </a:ext>
            </a:extLst>
          </p:cNvPr>
          <p:cNvSpPr txBox="1"/>
          <p:nvPr/>
        </p:nvSpPr>
        <p:spPr>
          <a:xfrm>
            <a:off x="224594" y="3940739"/>
            <a:ext cx="744966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 Dose-volume </a:t>
            </a:r>
            <a:r>
              <a:rPr kumimoji="0" lang="fr-FR" sz="1400" b="0" i="0" u="none" strike="noStrike" kern="1200" cap="none" spc="0" normalizeH="0" baseline="0" noProof="0" dirty="0" err="1">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effect</a:t>
            </a:r>
            <a:r>
              <a:rPr kumimoji="0" lang="fr-FR" sz="1400" b="0" i="0" u="none" strike="noStrike" kern="1200" cap="none" spc="0" normalizeH="0" baseline="0" noProof="0" dirty="0">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 = the </a:t>
            </a:r>
            <a:r>
              <a:rPr kumimoji="0" lang="fr-FR" sz="1400" b="0" i="0" u="none" strike="noStrike" kern="1200" cap="none" spc="0" normalizeH="0" baseline="0" noProof="0" dirty="0" err="1">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smaller</a:t>
            </a:r>
            <a:r>
              <a:rPr kumimoji="0" lang="fr-FR" sz="1400" b="0" i="0" u="none" strike="noStrike" kern="1200" cap="none" spc="0" normalizeH="0" baseline="0" noProof="0" dirty="0">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 the </a:t>
            </a:r>
            <a:r>
              <a:rPr kumimoji="0" lang="fr-FR" sz="1400" b="0" i="0" u="none" strike="noStrike" kern="1200" cap="none" spc="0" normalizeH="0" baseline="0" noProof="0" dirty="0" err="1">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beam</a:t>
            </a:r>
            <a:r>
              <a:rPr kumimoji="0" lang="fr-FR" sz="1400" b="0" i="0" u="none" strike="noStrike" kern="1200" cap="none" spc="0" normalizeH="0" baseline="0" noProof="0" dirty="0">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 size, the </a:t>
            </a:r>
            <a:r>
              <a:rPr kumimoji="0" lang="fr-FR" sz="1400" b="0" i="0" u="none" strike="noStrike" kern="1200" cap="none" spc="0" normalizeH="0" baseline="0" noProof="0" dirty="0" err="1">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higher</a:t>
            </a:r>
            <a:r>
              <a:rPr kumimoji="0" lang="fr-FR" sz="1400" b="0" i="0" u="none" strike="noStrike" kern="1200" cap="none" spc="0" normalizeH="0" baseline="0" noProof="0" dirty="0">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 the </a:t>
            </a:r>
            <a:r>
              <a:rPr kumimoji="0" lang="fr-FR" sz="1400" b="0" i="0" u="none" strike="noStrike" kern="1200" cap="none" spc="0" normalizeH="0" baseline="0" noProof="0" dirty="0" err="1">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tolerance</a:t>
            </a:r>
            <a:r>
              <a:rPr kumimoji="0" lang="fr-FR" sz="1400" b="0" i="0" u="none" strike="noStrike" kern="1200" cap="none" spc="0" normalizeH="0" baseline="0" noProof="0" dirty="0">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 dose in </a:t>
            </a:r>
            <a:r>
              <a:rPr kumimoji="0" lang="fr-FR" sz="1400" b="0" i="0" u="none" strike="noStrike" kern="1200" cap="none" spc="0" normalizeH="0" baseline="0" noProof="0" dirty="0" err="1">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healthy</a:t>
            </a:r>
            <a:r>
              <a:rPr kumimoji="0" lang="fr-FR" sz="1400" b="0" i="0" u="none" strike="noStrike" kern="1200" cap="none" spc="0" normalizeH="0" baseline="0" noProof="0" dirty="0">
                <a:ln>
                  <a:noFill/>
                </a:ln>
                <a:solidFill>
                  <a:srgbClr val="F79646">
                    <a:lumMod val="75000"/>
                  </a:srgbClr>
                </a:solidFill>
                <a:effectLst/>
                <a:uLnTx/>
                <a:uFillTx/>
                <a:latin typeface="Calibri" panose="020F0502020204030204"/>
                <a:ea typeface="+mn-ea"/>
                <a:cs typeface="Times New Roman" charset="0"/>
                <a:sym typeface="Wingdings" panose="05000000000000000000" pitchFamily="2" charset="2"/>
              </a:rPr>
              <a:t> tissues.</a:t>
            </a:r>
            <a:endParaRPr kumimoji="0" lang="fr-FR" sz="1400" b="0" i="1" u="none" strike="noStrike" kern="1200" cap="none" spc="0" normalizeH="0" baseline="0" noProof="0" dirty="0">
              <a:ln>
                <a:noFill/>
              </a:ln>
              <a:solidFill>
                <a:srgbClr val="F79646">
                  <a:lumMod val="75000"/>
                </a:srgbClr>
              </a:solidFill>
              <a:effectLst/>
              <a:uLnTx/>
              <a:uFillTx/>
              <a:latin typeface="Calibri" panose="020F0502020204030204"/>
              <a:ea typeface="+mn-ea"/>
              <a:cs typeface="Times New Roman" charset="0"/>
              <a:sym typeface="Arial"/>
            </a:endParaRPr>
          </a:p>
        </p:txBody>
      </p:sp>
      <p:pic>
        <p:nvPicPr>
          <p:cNvPr id="70" name="Image 69">
            <a:extLst>
              <a:ext uri="{FF2B5EF4-FFF2-40B4-BE49-F238E27FC236}">
                <a16:creationId xmlns:a16="http://schemas.microsoft.com/office/drawing/2014/main" id="{27648EBA-9CB4-4EC5-91B7-A797F8BCF42F}"/>
              </a:ext>
            </a:extLst>
          </p:cNvPr>
          <p:cNvPicPr>
            <a:picLocks noChangeAspect="1"/>
          </p:cNvPicPr>
          <p:nvPr/>
        </p:nvPicPr>
        <p:blipFill>
          <a:blip r:embed="rId6"/>
          <a:stretch>
            <a:fillRect/>
          </a:stretch>
        </p:blipFill>
        <p:spPr>
          <a:xfrm>
            <a:off x="7047252" y="4217239"/>
            <a:ext cx="4848154" cy="1680914"/>
          </a:xfrm>
          <a:prstGeom prst="rect">
            <a:avLst/>
          </a:prstGeom>
        </p:spPr>
      </p:pic>
      <p:pic>
        <p:nvPicPr>
          <p:cNvPr id="71" name="Image 70">
            <a:extLst>
              <a:ext uri="{FF2B5EF4-FFF2-40B4-BE49-F238E27FC236}">
                <a16:creationId xmlns:a16="http://schemas.microsoft.com/office/drawing/2014/main" id="{F08BC89B-726F-4C7E-B2E6-3843CFA981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1057" y="4370189"/>
            <a:ext cx="1029886" cy="685342"/>
          </a:xfrm>
          <a:prstGeom prst="rect">
            <a:avLst/>
          </a:prstGeom>
        </p:spPr>
      </p:pic>
      <p:cxnSp>
        <p:nvCxnSpPr>
          <p:cNvPr id="9" name="Connecteur droit avec flèche 8">
            <a:extLst>
              <a:ext uri="{FF2B5EF4-FFF2-40B4-BE49-F238E27FC236}">
                <a16:creationId xmlns:a16="http://schemas.microsoft.com/office/drawing/2014/main" id="{186364AA-ECC6-4C1E-988A-074F9ECC24CF}"/>
              </a:ext>
            </a:extLst>
          </p:cNvPr>
          <p:cNvCxnSpPr>
            <a:cxnSpLocks/>
          </p:cNvCxnSpPr>
          <p:nvPr/>
        </p:nvCxnSpPr>
        <p:spPr>
          <a:xfrm>
            <a:off x="4261213" y="4383083"/>
            <a:ext cx="1189007"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32BC4799-BC8C-44E5-836A-3C2321AF9EB7}"/>
              </a:ext>
            </a:extLst>
          </p:cNvPr>
          <p:cNvSpPr/>
          <p:nvPr/>
        </p:nvSpPr>
        <p:spPr>
          <a:xfrm>
            <a:off x="922906" y="5878628"/>
            <a:ext cx="5020694" cy="30777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71924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407877" y="6622788"/>
            <a:ext cx="559530"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13</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fontScale="92500"/>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IN2P3 contributions for innovative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radiotherapies</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(RT)</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12" name="Ellipse 11">
            <a:extLst>
              <a:ext uri="{FF2B5EF4-FFF2-40B4-BE49-F238E27FC236}">
                <a16:creationId xmlns:a16="http://schemas.microsoft.com/office/drawing/2014/main" id="{D955521E-BA33-4CCB-A871-D392FBB2AF22}"/>
              </a:ext>
            </a:extLst>
          </p:cNvPr>
          <p:cNvSpPr>
            <a:spLocks noChangeAspect="1"/>
          </p:cNvSpPr>
          <p:nvPr/>
        </p:nvSpPr>
        <p:spPr>
          <a:xfrm>
            <a:off x="366144" y="2509530"/>
            <a:ext cx="1729506" cy="1383388"/>
          </a:xfrm>
          <a:prstGeom prst="ellipse">
            <a:avLst/>
          </a:prstGeom>
          <a:solidFill>
            <a:srgbClr val="2E39CC"/>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TRT</a:t>
            </a:r>
          </a:p>
        </p:txBody>
      </p:sp>
      <p:sp>
        <p:nvSpPr>
          <p:cNvPr id="13" name="Ellipse 12">
            <a:extLst>
              <a:ext uri="{FF2B5EF4-FFF2-40B4-BE49-F238E27FC236}">
                <a16:creationId xmlns:a16="http://schemas.microsoft.com/office/drawing/2014/main" id="{770827FC-8742-49D5-8868-C0453B966421}"/>
              </a:ext>
            </a:extLst>
          </p:cNvPr>
          <p:cNvSpPr>
            <a:spLocks noChangeAspect="1"/>
          </p:cNvSpPr>
          <p:nvPr/>
        </p:nvSpPr>
        <p:spPr>
          <a:xfrm>
            <a:off x="2598537" y="1139384"/>
            <a:ext cx="2355558" cy="1448815"/>
          </a:xfrm>
          <a:prstGeom prst="ellipse">
            <a:avLst/>
          </a:prstGeom>
          <a:solidFill>
            <a:srgbClr val="E46C0A"/>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err="1"/>
              <a:t>Targeted</a:t>
            </a:r>
            <a:r>
              <a:rPr lang="fr-FR" sz="1600" b="1" dirty="0"/>
              <a:t> </a:t>
            </a:r>
            <a:r>
              <a:rPr lang="fr-FR" sz="1600" b="1" dirty="0" err="1"/>
              <a:t>radiotherapies</a:t>
            </a:r>
            <a:endParaRPr lang="fr-FR" sz="1600" b="1" dirty="0"/>
          </a:p>
        </p:txBody>
      </p:sp>
      <p:sp>
        <p:nvSpPr>
          <p:cNvPr id="14" name="Ellipse 13">
            <a:extLst>
              <a:ext uri="{FF2B5EF4-FFF2-40B4-BE49-F238E27FC236}">
                <a16:creationId xmlns:a16="http://schemas.microsoft.com/office/drawing/2014/main" id="{51A89FB5-2209-4A54-BD66-A9AF43449A84}"/>
              </a:ext>
            </a:extLst>
          </p:cNvPr>
          <p:cNvSpPr>
            <a:spLocks noChangeAspect="1"/>
          </p:cNvSpPr>
          <p:nvPr/>
        </p:nvSpPr>
        <p:spPr>
          <a:xfrm>
            <a:off x="2969113" y="2857362"/>
            <a:ext cx="1631730" cy="1191344"/>
          </a:xfrm>
          <a:prstGeom prst="ellipse">
            <a:avLst/>
          </a:prstGeom>
          <a:solidFill>
            <a:srgbClr val="7030A0"/>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AB-BNCT</a:t>
            </a:r>
          </a:p>
        </p:txBody>
      </p:sp>
      <p:sp>
        <p:nvSpPr>
          <p:cNvPr id="15" name="Ellipse 14">
            <a:extLst>
              <a:ext uri="{FF2B5EF4-FFF2-40B4-BE49-F238E27FC236}">
                <a16:creationId xmlns:a16="http://schemas.microsoft.com/office/drawing/2014/main" id="{A0F9EFBF-B6D8-42F5-937F-8102A891A0D5}"/>
              </a:ext>
            </a:extLst>
          </p:cNvPr>
          <p:cNvSpPr>
            <a:spLocks noChangeAspect="1"/>
          </p:cNvSpPr>
          <p:nvPr/>
        </p:nvSpPr>
        <p:spPr>
          <a:xfrm>
            <a:off x="5002799" y="2576023"/>
            <a:ext cx="1936392" cy="1107742"/>
          </a:xfrm>
          <a:prstGeom prst="ellipse">
            <a:avLst/>
          </a:prstGeom>
          <a:solidFill>
            <a:srgbClr val="C00000"/>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t>Nanoparticles</a:t>
            </a:r>
            <a:endParaRPr lang="fr-FR" b="1" dirty="0"/>
          </a:p>
        </p:txBody>
      </p:sp>
      <p:sp>
        <p:nvSpPr>
          <p:cNvPr id="16" name="Ellipse 15">
            <a:extLst>
              <a:ext uri="{FF2B5EF4-FFF2-40B4-BE49-F238E27FC236}">
                <a16:creationId xmlns:a16="http://schemas.microsoft.com/office/drawing/2014/main" id="{DC4A265C-54D5-4897-805A-744921E15D84}"/>
              </a:ext>
            </a:extLst>
          </p:cNvPr>
          <p:cNvSpPr>
            <a:spLocks noChangeAspect="1"/>
          </p:cNvSpPr>
          <p:nvPr/>
        </p:nvSpPr>
        <p:spPr>
          <a:xfrm>
            <a:off x="8181252" y="1141959"/>
            <a:ext cx="2355558" cy="1446239"/>
          </a:xfrm>
          <a:prstGeom prst="ellipse">
            <a:avLst/>
          </a:prstGeom>
          <a:solidFill>
            <a:srgbClr val="E46C0A"/>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t>New dose </a:t>
            </a:r>
            <a:r>
              <a:rPr lang="fr-FR" sz="1600" b="1" dirty="0" err="1"/>
              <a:t>delivery</a:t>
            </a:r>
            <a:r>
              <a:rPr lang="fr-FR" sz="1600" b="1" dirty="0"/>
              <a:t> modes</a:t>
            </a:r>
          </a:p>
        </p:txBody>
      </p:sp>
      <p:sp>
        <p:nvSpPr>
          <p:cNvPr id="17" name="Ellipse 16">
            <a:extLst>
              <a:ext uri="{FF2B5EF4-FFF2-40B4-BE49-F238E27FC236}">
                <a16:creationId xmlns:a16="http://schemas.microsoft.com/office/drawing/2014/main" id="{7E76CA11-45B0-4BAC-AEEE-313A57F18737}"/>
              </a:ext>
            </a:extLst>
          </p:cNvPr>
          <p:cNvSpPr>
            <a:spLocks noChangeAspect="1"/>
          </p:cNvSpPr>
          <p:nvPr/>
        </p:nvSpPr>
        <p:spPr>
          <a:xfrm>
            <a:off x="7328763" y="2491237"/>
            <a:ext cx="1617482" cy="1307370"/>
          </a:xfrm>
          <a:prstGeom prst="ellipse">
            <a:avLst/>
          </a:prstGeom>
          <a:solidFill>
            <a:srgbClr val="FFC000"/>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FLASH</a:t>
            </a:r>
          </a:p>
        </p:txBody>
      </p:sp>
      <p:sp>
        <p:nvSpPr>
          <p:cNvPr id="18" name="Ellipse 17">
            <a:extLst>
              <a:ext uri="{FF2B5EF4-FFF2-40B4-BE49-F238E27FC236}">
                <a16:creationId xmlns:a16="http://schemas.microsoft.com/office/drawing/2014/main" id="{0F4286F6-A8F2-4312-BF2D-FA172B66F60C}"/>
              </a:ext>
            </a:extLst>
          </p:cNvPr>
          <p:cNvSpPr>
            <a:spLocks noChangeAspect="1"/>
          </p:cNvSpPr>
          <p:nvPr/>
        </p:nvSpPr>
        <p:spPr>
          <a:xfrm>
            <a:off x="10025255" y="2475898"/>
            <a:ext cx="1694258" cy="1294501"/>
          </a:xfrm>
          <a:prstGeom prst="ellipse">
            <a:avLst/>
          </a:prstGeom>
          <a:solidFill>
            <a:srgbClr val="92D050"/>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SFRT</a:t>
            </a:r>
          </a:p>
        </p:txBody>
      </p:sp>
      <p:sp>
        <p:nvSpPr>
          <p:cNvPr id="10" name="Rectangle 9">
            <a:extLst>
              <a:ext uri="{FF2B5EF4-FFF2-40B4-BE49-F238E27FC236}">
                <a16:creationId xmlns:a16="http://schemas.microsoft.com/office/drawing/2014/main" id="{6820E2B1-0AD4-4989-BD80-399CC350C9C9}"/>
              </a:ext>
            </a:extLst>
          </p:cNvPr>
          <p:cNvSpPr/>
          <p:nvPr/>
        </p:nvSpPr>
        <p:spPr>
          <a:xfrm rot="19664599">
            <a:off x="1843844" y="2475051"/>
            <a:ext cx="1072228" cy="145996"/>
          </a:xfrm>
          <a:prstGeom prst="rect">
            <a:avLst/>
          </a:prstGeom>
          <a:gradFill flip="none" rotWithShape="1">
            <a:gsLst>
              <a:gs pos="0">
                <a:srgbClr val="E46C0A"/>
              </a:gs>
              <a:gs pos="100000">
                <a:srgbClr val="2E39CC"/>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70BA72-0C1C-4B76-969D-73CD251DFBA1}"/>
              </a:ext>
            </a:extLst>
          </p:cNvPr>
          <p:cNvSpPr/>
          <p:nvPr/>
        </p:nvSpPr>
        <p:spPr>
          <a:xfrm rot="16200000">
            <a:off x="3614536" y="2669029"/>
            <a:ext cx="291931" cy="130270"/>
          </a:xfrm>
          <a:prstGeom prst="rect">
            <a:avLst/>
          </a:prstGeom>
          <a:gradFill flip="none" rotWithShape="1">
            <a:gsLst>
              <a:gs pos="0">
                <a:srgbClr val="E46C0A"/>
              </a:gs>
              <a:gs pos="100000">
                <a:srgbClr val="7030A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7DFC6CC-B9F8-49CA-8223-4449FDC7FE1D}"/>
              </a:ext>
            </a:extLst>
          </p:cNvPr>
          <p:cNvSpPr/>
          <p:nvPr/>
        </p:nvSpPr>
        <p:spPr>
          <a:xfrm rot="18963481">
            <a:off x="8401979" y="2443439"/>
            <a:ext cx="291931" cy="139773"/>
          </a:xfrm>
          <a:prstGeom prst="rect">
            <a:avLst/>
          </a:prstGeom>
          <a:gradFill flip="none" rotWithShape="1">
            <a:gsLst>
              <a:gs pos="0">
                <a:srgbClr val="E46C0A"/>
              </a:gs>
              <a:gs pos="100000">
                <a:srgbClr val="FFC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1CB6BB-0F16-490C-85D7-EE6AFB1F918B}"/>
              </a:ext>
            </a:extLst>
          </p:cNvPr>
          <p:cNvSpPr/>
          <p:nvPr/>
        </p:nvSpPr>
        <p:spPr>
          <a:xfrm rot="14010019">
            <a:off x="10102290" y="2435886"/>
            <a:ext cx="309005" cy="126649"/>
          </a:xfrm>
          <a:prstGeom prst="rect">
            <a:avLst/>
          </a:prstGeom>
          <a:gradFill flip="none" rotWithShape="1">
            <a:gsLst>
              <a:gs pos="0">
                <a:srgbClr val="E46C0A"/>
              </a:gs>
              <a:gs pos="10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llipse 29">
            <a:extLst>
              <a:ext uri="{FF2B5EF4-FFF2-40B4-BE49-F238E27FC236}">
                <a16:creationId xmlns:a16="http://schemas.microsoft.com/office/drawing/2014/main" id="{A71D3A33-D8C4-4B06-9273-958734954F72}"/>
              </a:ext>
            </a:extLst>
          </p:cNvPr>
          <p:cNvSpPr>
            <a:spLocks noChangeAspect="1"/>
          </p:cNvSpPr>
          <p:nvPr/>
        </p:nvSpPr>
        <p:spPr>
          <a:xfrm>
            <a:off x="21516" y="4204326"/>
            <a:ext cx="1993767" cy="1600639"/>
          </a:xfrm>
          <a:prstGeom prst="ellipse">
            <a:avLst/>
          </a:prstGeom>
          <a:solidFill>
            <a:schemeClr val="accent1">
              <a:lumMod val="75000"/>
            </a:schemeClr>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Innovations in </a:t>
            </a:r>
            <a:r>
              <a:rPr lang="fr-FR" b="1" dirty="0" err="1"/>
              <a:t>radionuclide</a:t>
            </a:r>
            <a:r>
              <a:rPr lang="fr-FR" b="1" dirty="0"/>
              <a:t> production</a:t>
            </a:r>
            <a:endParaRPr lang="fr-FR" dirty="0"/>
          </a:p>
        </p:txBody>
      </p:sp>
      <p:sp>
        <p:nvSpPr>
          <p:cNvPr id="31" name="Ellipse 30">
            <a:extLst>
              <a:ext uri="{FF2B5EF4-FFF2-40B4-BE49-F238E27FC236}">
                <a16:creationId xmlns:a16="http://schemas.microsoft.com/office/drawing/2014/main" id="{460D18DB-0634-4B50-A8CD-7FFE9DB5E100}"/>
              </a:ext>
            </a:extLst>
          </p:cNvPr>
          <p:cNvSpPr>
            <a:spLocks noChangeAspect="1"/>
          </p:cNvSpPr>
          <p:nvPr/>
        </p:nvSpPr>
        <p:spPr>
          <a:xfrm>
            <a:off x="1553105" y="5434798"/>
            <a:ext cx="2155412" cy="1191344"/>
          </a:xfrm>
          <a:prstGeom prst="ellipse">
            <a:avLst/>
          </a:prstGeom>
          <a:solidFill>
            <a:schemeClr val="accent1">
              <a:lumMod val="75000"/>
            </a:schemeClr>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t>Radiochemistry</a:t>
            </a:r>
            <a:endParaRPr lang="fr-FR" i="1" dirty="0"/>
          </a:p>
        </p:txBody>
      </p:sp>
      <p:sp>
        <p:nvSpPr>
          <p:cNvPr id="32" name="Ellipse 31">
            <a:extLst>
              <a:ext uri="{FF2B5EF4-FFF2-40B4-BE49-F238E27FC236}">
                <a16:creationId xmlns:a16="http://schemas.microsoft.com/office/drawing/2014/main" id="{C983E9DF-85D6-48B2-8FE3-41771805DB74}"/>
              </a:ext>
            </a:extLst>
          </p:cNvPr>
          <p:cNvSpPr>
            <a:spLocks noChangeAspect="1"/>
          </p:cNvSpPr>
          <p:nvPr/>
        </p:nvSpPr>
        <p:spPr>
          <a:xfrm>
            <a:off x="4916811" y="5434798"/>
            <a:ext cx="2207085" cy="1191345"/>
          </a:xfrm>
          <a:prstGeom prst="ellipse">
            <a:avLst/>
          </a:prstGeom>
          <a:solidFill>
            <a:schemeClr val="accent1">
              <a:lumMod val="75000"/>
            </a:schemeClr>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Imaging </a:t>
            </a:r>
            <a:r>
              <a:rPr lang="fr-FR" b="1" dirty="0" err="1"/>
              <a:t>systems</a:t>
            </a:r>
            <a:r>
              <a:rPr lang="fr-FR" b="1" dirty="0"/>
              <a:t>, reconstruction </a:t>
            </a:r>
            <a:br>
              <a:rPr lang="fr-FR" b="1" dirty="0"/>
            </a:br>
            <a:endParaRPr lang="fr-FR" dirty="0"/>
          </a:p>
        </p:txBody>
      </p:sp>
      <p:sp>
        <p:nvSpPr>
          <p:cNvPr id="33" name="Ellipse 32">
            <a:extLst>
              <a:ext uri="{FF2B5EF4-FFF2-40B4-BE49-F238E27FC236}">
                <a16:creationId xmlns:a16="http://schemas.microsoft.com/office/drawing/2014/main" id="{681A1CA2-863D-45F6-8C88-288BEA359695}"/>
              </a:ext>
            </a:extLst>
          </p:cNvPr>
          <p:cNvSpPr>
            <a:spLocks noChangeAspect="1"/>
          </p:cNvSpPr>
          <p:nvPr/>
        </p:nvSpPr>
        <p:spPr>
          <a:xfrm>
            <a:off x="6694551" y="4202645"/>
            <a:ext cx="2155412" cy="1600639"/>
          </a:xfrm>
          <a:prstGeom prst="ellipse">
            <a:avLst/>
          </a:prstGeom>
          <a:solidFill>
            <a:schemeClr val="accent1">
              <a:lumMod val="75000"/>
            </a:schemeClr>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Detectors for </a:t>
            </a:r>
            <a:r>
              <a:rPr lang="fr-FR" b="1" dirty="0" err="1"/>
              <a:t>clinical</a:t>
            </a:r>
            <a:r>
              <a:rPr lang="fr-FR" b="1" dirty="0"/>
              <a:t> </a:t>
            </a:r>
            <a:r>
              <a:rPr lang="fr-FR" b="1" dirty="0" err="1"/>
              <a:t>beam</a:t>
            </a:r>
            <a:r>
              <a:rPr lang="fr-FR" b="1" dirty="0"/>
              <a:t> monitoring and </a:t>
            </a:r>
            <a:r>
              <a:rPr lang="fr-FR" b="1" dirty="0" err="1"/>
              <a:t>dosimetry</a:t>
            </a:r>
            <a:endParaRPr lang="fr-FR" b="1" dirty="0"/>
          </a:p>
        </p:txBody>
      </p:sp>
      <p:sp>
        <p:nvSpPr>
          <p:cNvPr id="34" name="Ellipse 33">
            <a:extLst>
              <a:ext uri="{FF2B5EF4-FFF2-40B4-BE49-F238E27FC236}">
                <a16:creationId xmlns:a16="http://schemas.microsoft.com/office/drawing/2014/main" id="{61E47F75-AEFB-438B-8FDD-87AF5995775C}"/>
              </a:ext>
            </a:extLst>
          </p:cNvPr>
          <p:cNvSpPr>
            <a:spLocks noChangeAspect="1"/>
          </p:cNvSpPr>
          <p:nvPr/>
        </p:nvSpPr>
        <p:spPr>
          <a:xfrm>
            <a:off x="3287398" y="4204326"/>
            <a:ext cx="2038216" cy="1600639"/>
          </a:xfrm>
          <a:prstGeom prst="ellipse">
            <a:avLst/>
          </a:prstGeom>
          <a:solidFill>
            <a:schemeClr val="accent1">
              <a:lumMod val="75000"/>
            </a:schemeClr>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Accelerator </a:t>
            </a:r>
            <a:r>
              <a:rPr lang="fr-FR" b="1" dirty="0" err="1"/>
              <a:t>optimization</a:t>
            </a:r>
            <a:endParaRPr lang="fr-FR" i="1" dirty="0"/>
          </a:p>
        </p:txBody>
      </p:sp>
      <p:sp>
        <p:nvSpPr>
          <p:cNvPr id="35" name="Ellipse 34">
            <a:extLst>
              <a:ext uri="{FF2B5EF4-FFF2-40B4-BE49-F238E27FC236}">
                <a16:creationId xmlns:a16="http://schemas.microsoft.com/office/drawing/2014/main" id="{4EA4E988-A525-407D-9B99-DF59115F8DA8}"/>
              </a:ext>
            </a:extLst>
          </p:cNvPr>
          <p:cNvSpPr>
            <a:spLocks noChangeAspect="1"/>
          </p:cNvSpPr>
          <p:nvPr/>
        </p:nvSpPr>
        <p:spPr>
          <a:xfrm>
            <a:off x="8480246" y="5442415"/>
            <a:ext cx="2038047" cy="1191345"/>
          </a:xfrm>
          <a:prstGeom prst="ellipse">
            <a:avLst/>
          </a:prstGeom>
          <a:solidFill>
            <a:schemeClr val="accent1">
              <a:lumMod val="75000"/>
            </a:schemeClr>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t>Radiobiology</a:t>
            </a:r>
            <a:endParaRPr lang="fr-FR" b="1" dirty="0"/>
          </a:p>
        </p:txBody>
      </p:sp>
      <p:sp>
        <p:nvSpPr>
          <p:cNvPr id="36" name="Ellipse 35">
            <a:extLst>
              <a:ext uri="{FF2B5EF4-FFF2-40B4-BE49-F238E27FC236}">
                <a16:creationId xmlns:a16="http://schemas.microsoft.com/office/drawing/2014/main" id="{5737DEB2-931C-415D-B4FF-78C3AC91E335}"/>
              </a:ext>
            </a:extLst>
          </p:cNvPr>
          <p:cNvSpPr>
            <a:spLocks noChangeAspect="1"/>
          </p:cNvSpPr>
          <p:nvPr/>
        </p:nvSpPr>
        <p:spPr>
          <a:xfrm>
            <a:off x="10025255" y="4202645"/>
            <a:ext cx="2155412" cy="1600638"/>
          </a:xfrm>
          <a:prstGeom prst="ellipse">
            <a:avLst/>
          </a:prstGeom>
          <a:solidFill>
            <a:schemeClr val="accent1">
              <a:lumMod val="75000"/>
            </a:schemeClr>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t>Multiscale</a:t>
            </a:r>
            <a:r>
              <a:rPr lang="fr-FR" b="1" dirty="0"/>
              <a:t> modeling</a:t>
            </a:r>
          </a:p>
        </p:txBody>
      </p:sp>
      <p:sp>
        <p:nvSpPr>
          <p:cNvPr id="37" name="Rectangle 36">
            <a:extLst>
              <a:ext uri="{FF2B5EF4-FFF2-40B4-BE49-F238E27FC236}">
                <a16:creationId xmlns:a16="http://schemas.microsoft.com/office/drawing/2014/main" id="{A677A2C9-839B-45D0-8380-EDD2C57BB0F1}"/>
              </a:ext>
            </a:extLst>
          </p:cNvPr>
          <p:cNvSpPr/>
          <p:nvPr/>
        </p:nvSpPr>
        <p:spPr>
          <a:xfrm rot="13225672">
            <a:off x="4677310" y="2421900"/>
            <a:ext cx="818612" cy="129956"/>
          </a:xfrm>
          <a:prstGeom prst="rect">
            <a:avLst/>
          </a:prstGeom>
          <a:gradFill flip="none" rotWithShape="1">
            <a:gsLst>
              <a:gs pos="0">
                <a:srgbClr val="E46C0A"/>
              </a:gs>
              <a:gs pos="100000">
                <a:srgbClr val="C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ZoneTexte 28">
            <a:extLst>
              <a:ext uri="{FF2B5EF4-FFF2-40B4-BE49-F238E27FC236}">
                <a16:creationId xmlns:a16="http://schemas.microsoft.com/office/drawing/2014/main" id="{8944D1D1-5B3D-41B8-B5AB-6401C478C50E}"/>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Tree>
    <p:extLst>
      <p:ext uri="{BB962C8B-B14F-4D97-AF65-F5344CB8AC3E}">
        <p14:creationId xmlns:p14="http://schemas.microsoft.com/office/powerpoint/2010/main" val="392248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22788"/>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1</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fontScale="92500"/>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Conventional</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external</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beam</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radiotherapy</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(EBRT)</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16">
            <a:extLst>
              <a:ext uri="{FF2B5EF4-FFF2-40B4-BE49-F238E27FC236}">
                <a16:creationId xmlns:a16="http://schemas.microsoft.com/office/drawing/2014/main" id="{1321AD16-F313-8010-F227-D0A34784F84F}"/>
              </a:ext>
            </a:extLst>
          </p:cNvPr>
          <p:cNvSpPr/>
          <p:nvPr/>
        </p:nvSpPr>
        <p:spPr bwMode="auto">
          <a:xfrm>
            <a:off x="444405" y="1300772"/>
            <a:ext cx="11523001" cy="646331"/>
          </a:xfrm>
          <a:prstGeom prst="rect">
            <a:avLst/>
          </a:prstGeom>
        </p:spPr>
        <p:txBody>
          <a:bodyPr wrap="square">
            <a:spAutoFit/>
          </a:bodyPr>
          <a:lstStyle/>
          <a:p>
            <a:pPr marL="285750" lvl="1" indent="-285750">
              <a:buClr>
                <a:srgbClr val="E46C0A"/>
              </a:buClr>
              <a:buFont typeface="Wingdings" panose="05000000000000000000" pitchFamily="2" charset="2"/>
              <a:buChar char="Ø"/>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The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technological evolution of X-rays EBRT </a:t>
            </a:r>
            <a:r>
              <a:rPr lang="en-US" sz="1800" b="1" dirty="0">
                <a:solidFill>
                  <a:srgbClr val="E46C0A"/>
                </a:solidFill>
                <a:latin typeface="Calibri" panose="020F0502020204030204" pitchFamily="34" charset="0"/>
                <a:ea typeface="Calibri" panose="020F0502020204030204" pitchFamily="34" charset="0"/>
                <a:cs typeface="Calibri" panose="020F0502020204030204" pitchFamily="34" charset="0"/>
              </a:rPr>
              <a:t>improved the dose conformation to the tumor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through advanced techniques of </a:t>
            </a:r>
            <a:r>
              <a:rPr lang="en-US" sz="1800" b="1" dirty="0">
                <a:solidFill>
                  <a:srgbClr val="E46C0A"/>
                </a:solidFill>
                <a:latin typeface="Calibri" panose="020F0502020204030204" pitchFamily="34" charset="0"/>
                <a:ea typeface="Calibri" panose="020F0502020204030204" pitchFamily="34" charset="0"/>
                <a:cs typeface="Calibri" panose="020F0502020204030204" pitchFamily="34" charset="0"/>
              </a:rPr>
              <a:t>radiation intensity modulation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(IMRT, VMAT..) and </a:t>
            </a:r>
            <a:r>
              <a:rPr lang="en-US" sz="1800" b="1" dirty="0">
                <a:solidFill>
                  <a:srgbClr val="E46C0A"/>
                </a:solidFill>
                <a:latin typeface="Calibri" panose="020F0502020204030204" pitchFamily="34" charset="0"/>
                <a:ea typeface="Calibri" panose="020F0502020204030204" pitchFamily="34" charset="0"/>
                <a:cs typeface="Calibri" panose="020F0502020204030204" pitchFamily="34" charset="0"/>
              </a:rPr>
              <a:t>image guidance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(IGRT)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Image 11">
            <a:extLst>
              <a:ext uri="{FF2B5EF4-FFF2-40B4-BE49-F238E27FC236}">
                <a16:creationId xmlns:a16="http://schemas.microsoft.com/office/drawing/2014/main" id="{603E3D23-4E73-4975-97F2-807082EFE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748" y="2704535"/>
            <a:ext cx="6371343" cy="3822806"/>
          </a:xfrm>
          <a:prstGeom prst="rect">
            <a:avLst/>
          </a:prstGeom>
        </p:spPr>
      </p:pic>
      <p:sp>
        <p:nvSpPr>
          <p:cNvPr id="13" name="Ellipse 12">
            <a:extLst>
              <a:ext uri="{FF2B5EF4-FFF2-40B4-BE49-F238E27FC236}">
                <a16:creationId xmlns:a16="http://schemas.microsoft.com/office/drawing/2014/main" id="{F7FC21D3-DC7E-489E-992E-661DFD49BA84}"/>
              </a:ext>
            </a:extLst>
          </p:cNvPr>
          <p:cNvSpPr/>
          <p:nvPr/>
        </p:nvSpPr>
        <p:spPr>
          <a:xfrm>
            <a:off x="10424775" y="2667180"/>
            <a:ext cx="1230247" cy="1300406"/>
          </a:xfrm>
          <a:prstGeom prst="ellipse">
            <a:avLst/>
          </a:prstGeom>
          <a:no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ZoneTexte 13">
            <a:extLst>
              <a:ext uri="{FF2B5EF4-FFF2-40B4-BE49-F238E27FC236}">
                <a16:creationId xmlns:a16="http://schemas.microsoft.com/office/drawing/2014/main" id="{3D6909AB-CE0F-48CE-A176-F241E58EA5BA}"/>
              </a:ext>
            </a:extLst>
          </p:cNvPr>
          <p:cNvSpPr txBox="1"/>
          <p:nvPr/>
        </p:nvSpPr>
        <p:spPr>
          <a:xfrm>
            <a:off x="9930849" y="1859451"/>
            <a:ext cx="2261151" cy="738664"/>
          </a:xfrm>
          <a:prstGeom prst="rect">
            <a:avLst/>
          </a:prstGeom>
          <a:noFill/>
        </p:spPr>
        <p:txBody>
          <a:bodyPr wrap="square" rtlCol="0">
            <a:spAutoFit/>
          </a:bodyPr>
          <a:lstStyle/>
          <a:p>
            <a:pPr algn="ctr"/>
            <a:r>
              <a:rPr lang="en-US" sz="1400" dirty="0">
                <a:solidFill>
                  <a:srgbClr val="ED7D31"/>
                </a:solidFill>
              </a:rPr>
              <a:t>Innovative RT strategies inducing differential biological effects</a:t>
            </a:r>
          </a:p>
        </p:txBody>
      </p:sp>
      <p:sp>
        <p:nvSpPr>
          <p:cNvPr id="6" name="Rectangle 5">
            <a:extLst>
              <a:ext uri="{FF2B5EF4-FFF2-40B4-BE49-F238E27FC236}">
                <a16:creationId xmlns:a16="http://schemas.microsoft.com/office/drawing/2014/main" id="{C9CBE8AE-38F6-44E3-B087-B7D7E79210E0}"/>
              </a:ext>
            </a:extLst>
          </p:cNvPr>
          <p:cNvSpPr/>
          <p:nvPr/>
        </p:nvSpPr>
        <p:spPr>
          <a:xfrm>
            <a:off x="90909" y="5237793"/>
            <a:ext cx="6096000" cy="1384995"/>
          </a:xfrm>
          <a:prstGeom prst="rect">
            <a:avLst/>
          </a:prstGeom>
        </p:spPr>
        <p:txBody>
          <a:bodyPr>
            <a:spAutoFit/>
          </a:bodyPr>
          <a:lstStyle/>
          <a:p>
            <a:pPr lvl="1">
              <a:buClr>
                <a:srgbClr val="4762FF"/>
              </a:buClr>
            </a:pPr>
            <a:r>
              <a:rPr lang="en-US" b="1" u="sng" dirty="0">
                <a:latin typeface="Calibri" panose="020F0502020204030204" pitchFamily="34" charset="0"/>
                <a:ea typeface="Calibri" panose="020F0502020204030204" pitchFamily="34" charset="0"/>
                <a:cs typeface="Calibri" panose="020F0502020204030204" pitchFamily="34" charset="0"/>
              </a:rPr>
              <a:t>Typical treatment characteristics:</a:t>
            </a:r>
          </a:p>
          <a:p>
            <a:pPr lvl="1">
              <a:buClr>
                <a:srgbClr val="4762FF"/>
              </a:buClr>
            </a:pPr>
            <a:r>
              <a:rPr lang="en-US" b="1" dirty="0">
                <a:latin typeface="Calibri" panose="020F0502020204030204" pitchFamily="34" charset="0"/>
                <a:ea typeface="Calibri" panose="020F0502020204030204" pitchFamily="34" charset="0"/>
                <a:cs typeface="Calibri" panose="020F0502020204030204" pitchFamily="34" charset="0"/>
              </a:rPr>
              <a:t>Particles</a:t>
            </a:r>
            <a:r>
              <a:rPr lang="en-US" dirty="0">
                <a:latin typeface="Calibri" panose="020F0502020204030204" pitchFamily="34" charset="0"/>
                <a:ea typeface="Calibri" panose="020F0502020204030204" pitchFamily="34" charset="0"/>
                <a:cs typeface="Calibri" panose="020F0502020204030204" pitchFamily="34" charset="0"/>
              </a:rPr>
              <a:t>: X-rays 6-25 MV (all tumors), electrons 3-25 MeV (surface)</a:t>
            </a:r>
          </a:p>
          <a:p>
            <a:pPr lvl="1"/>
            <a:r>
              <a:rPr lang="en-US" b="1" dirty="0">
                <a:latin typeface="Calibri" panose="020F0502020204030204" pitchFamily="34" charset="0"/>
                <a:ea typeface="Calibri" panose="020F0502020204030204" pitchFamily="34" charset="0"/>
                <a:cs typeface="Calibri" panose="020F0502020204030204" pitchFamily="34" charset="0"/>
              </a:rPr>
              <a:t>Time fractionation</a:t>
            </a:r>
            <a:r>
              <a:rPr lang="en-US" dirty="0">
                <a:latin typeface="Calibri" panose="020F0502020204030204" pitchFamily="34" charset="0"/>
                <a:ea typeface="Calibri" panose="020F0502020204030204" pitchFamily="34" charset="0"/>
                <a:cs typeface="Calibri" panose="020F0502020204030204" pitchFamily="34" charset="0"/>
              </a:rPr>
              <a:t>: 2 </a:t>
            </a:r>
            <a:r>
              <a:rPr lang="en-US" dirty="0" err="1">
                <a:latin typeface="Calibri" panose="020F0502020204030204" pitchFamily="34" charset="0"/>
                <a:ea typeface="Calibri" panose="020F0502020204030204" pitchFamily="34" charset="0"/>
                <a:cs typeface="Calibri" panose="020F0502020204030204" pitchFamily="34" charset="0"/>
              </a:rPr>
              <a:t>Gy</a:t>
            </a:r>
            <a:r>
              <a:rPr lang="en-US" dirty="0">
                <a:latin typeface="Calibri" panose="020F0502020204030204" pitchFamily="34" charset="0"/>
                <a:ea typeface="Calibri" panose="020F0502020204030204" pitchFamily="34" charset="0"/>
                <a:cs typeface="Calibri" panose="020F0502020204030204" pitchFamily="34" charset="0"/>
              </a:rPr>
              <a:t>/session, 5 session/week</a:t>
            </a:r>
          </a:p>
          <a:p>
            <a:pPr lvl="1"/>
            <a:r>
              <a:rPr lang="en-US" b="1" dirty="0">
                <a:latin typeface="Calibri" panose="020F0502020204030204" pitchFamily="34" charset="0"/>
                <a:ea typeface="Calibri" panose="020F0502020204030204" pitchFamily="34" charset="0"/>
                <a:cs typeface="Calibri" panose="020F0502020204030204" pitchFamily="34" charset="0"/>
              </a:rPr>
              <a:t>Dose</a:t>
            </a:r>
            <a:r>
              <a:rPr lang="en-US" dirty="0">
                <a:latin typeface="Calibri" panose="020F0502020204030204" pitchFamily="34" charset="0"/>
                <a:ea typeface="Calibri" panose="020F0502020204030204" pitchFamily="34" charset="0"/>
                <a:cs typeface="Calibri" panose="020F0502020204030204" pitchFamily="34" charset="0"/>
              </a:rPr>
              <a:t>: 40-70 </a:t>
            </a:r>
            <a:r>
              <a:rPr lang="en-US" dirty="0" err="1">
                <a:latin typeface="Calibri" panose="020F0502020204030204" pitchFamily="34" charset="0"/>
                <a:ea typeface="Calibri" panose="020F0502020204030204" pitchFamily="34" charset="0"/>
                <a:cs typeface="Calibri" panose="020F0502020204030204" pitchFamily="34" charset="0"/>
              </a:rPr>
              <a:t>Gy</a:t>
            </a: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b="1" dirty="0">
                <a:latin typeface="Calibri" panose="020F0502020204030204" pitchFamily="34" charset="0"/>
                <a:ea typeface="Calibri" panose="020F0502020204030204" pitchFamily="34" charset="0"/>
                <a:cs typeface="Calibri" panose="020F0502020204030204" pitchFamily="34" charset="0"/>
              </a:rPr>
              <a:t>Dose rate</a:t>
            </a:r>
            <a:r>
              <a:rPr lang="en-US" dirty="0">
                <a:latin typeface="Calibri" panose="020F0502020204030204" pitchFamily="34" charset="0"/>
                <a:ea typeface="Calibri" panose="020F0502020204030204" pitchFamily="34" charset="0"/>
                <a:cs typeface="Calibri" panose="020F0502020204030204" pitchFamily="34" charset="0"/>
              </a:rPr>
              <a:t>: 30-70 </a:t>
            </a:r>
            <a:r>
              <a:rPr lang="en-US" dirty="0" err="1">
                <a:latin typeface="Calibri" panose="020F0502020204030204" pitchFamily="34" charset="0"/>
                <a:ea typeface="Calibri" panose="020F0502020204030204" pitchFamily="34" charset="0"/>
                <a:cs typeface="Calibri" panose="020F0502020204030204" pitchFamily="34" charset="0"/>
              </a:rPr>
              <a:t>mGy</a:t>
            </a:r>
            <a:r>
              <a:rPr lang="en-US" dirty="0">
                <a:latin typeface="Calibri" panose="020F0502020204030204" pitchFamily="34" charset="0"/>
                <a:ea typeface="Calibri" panose="020F0502020204030204" pitchFamily="34" charset="0"/>
                <a:cs typeface="Calibri" panose="020F0502020204030204" pitchFamily="34" charset="0"/>
              </a:rPr>
              <a:t>/s (2 </a:t>
            </a:r>
            <a:r>
              <a:rPr lang="en-US" dirty="0" err="1">
                <a:latin typeface="Calibri" panose="020F0502020204030204" pitchFamily="34" charset="0"/>
                <a:ea typeface="Calibri" panose="020F0502020204030204" pitchFamily="34" charset="0"/>
                <a:cs typeface="Calibri" panose="020F0502020204030204" pitchFamily="34" charset="0"/>
              </a:rPr>
              <a:t>Gy</a:t>
            </a:r>
            <a:r>
              <a:rPr lang="en-US" dirty="0">
                <a:latin typeface="Calibri" panose="020F0502020204030204" pitchFamily="34" charset="0"/>
                <a:ea typeface="Calibri" panose="020F0502020204030204" pitchFamily="34" charset="0"/>
                <a:cs typeface="Calibri" panose="020F0502020204030204" pitchFamily="34" charset="0"/>
              </a:rPr>
              <a:t>/min)</a:t>
            </a:r>
          </a:p>
          <a:p>
            <a:pPr lvl="1"/>
            <a:r>
              <a:rPr lang="en-US" b="1" dirty="0">
                <a:latin typeface="Calibri" panose="020F0502020204030204" pitchFamily="34" charset="0"/>
                <a:ea typeface="Calibri" panose="020F0502020204030204" pitchFamily="34" charset="0"/>
                <a:cs typeface="Calibri" panose="020F0502020204030204" pitchFamily="34" charset="0"/>
              </a:rPr>
              <a:t>Field sizes</a:t>
            </a:r>
            <a:r>
              <a:rPr lang="en-US" dirty="0">
                <a:latin typeface="Calibri" panose="020F0502020204030204" pitchFamily="34" charset="0"/>
                <a:ea typeface="Calibri" panose="020F0502020204030204" pitchFamily="34" charset="0"/>
                <a:cs typeface="Calibri" panose="020F0502020204030204" pitchFamily="34" charset="0"/>
              </a:rPr>
              <a:t>: 2 - 40 cm² (homogeneous dose coverage)</a:t>
            </a:r>
          </a:p>
        </p:txBody>
      </p:sp>
      <p:sp>
        <p:nvSpPr>
          <p:cNvPr id="18" name="Rectangle 17">
            <a:extLst>
              <a:ext uri="{FF2B5EF4-FFF2-40B4-BE49-F238E27FC236}">
                <a16:creationId xmlns:a16="http://schemas.microsoft.com/office/drawing/2014/main" id="{667E21D3-33F2-4A19-ACAF-166808260FF3}"/>
              </a:ext>
            </a:extLst>
          </p:cNvPr>
          <p:cNvSpPr/>
          <p:nvPr/>
        </p:nvSpPr>
        <p:spPr>
          <a:xfrm>
            <a:off x="148010" y="4919427"/>
            <a:ext cx="4844316" cy="276999"/>
          </a:xfrm>
          <a:prstGeom prst="rect">
            <a:avLst/>
          </a:prstGeom>
        </p:spPr>
        <p:txBody>
          <a:bodyPr wrap="square">
            <a:spAutoFit/>
          </a:bodyPr>
          <a:lstStyle/>
          <a:p>
            <a:pPr algn="ctr">
              <a:buClrTx/>
            </a:pPr>
            <a:r>
              <a:rPr lang="en-US" sz="1200" i="1" kern="1200" dirty="0">
                <a:solidFill>
                  <a:prstClr val="black">
                    <a:lumMod val="65000"/>
                    <a:lumOff val="35000"/>
                  </a:prstClr>
                </a:solidFill>
                <a:latin typeface="Calibri Light" panose="020F0302020204030204"/>
                <a:ea typeface="+mn-ea"/>
                <a:cs typeface="+mn-cs"/>
              </a:rPr>
              <a:t>Standard clinical accelerator (IMRT, VMAT) with embedded imaging systems</a:t>
            </a:r>
          </a:p>
        </p:txBody>
      </p:sp>
      <p:pic>
        <p:nvPicPr>
          <p:cNvPr id="8" name="Image 7">
            <a:extLst>
              <a:ext uri="{FF2B5EF4-FFF2-40B4-BE49-F238E27FC236}">
                <a16:creationId xmlns:a16="http://schemas.microsoft.com/office/drawing/2014/main" id="{956082A0-576B-4FC4-BA0E-578118846474}"/>
              </a:ext>
            </a:extLst>
          </p:cNvPr>
          <p:cNvPicPr>
            <a:picLocks noChangeAspect="1"/>
          </p:cNvPicPr>
          <p:nvPr/>
        </p:nvPicPr>
        <p:blipFill>
          <a:blip r:embed="rId4"/>
          <a:stretch>
            <a:fillRect/>
          </a:stretch>
        </p:blipFill>
        <p:spPr>
          <a:xfrm>
            <a:off x="444405" y="2084447"/>
            <a:ext cx="4280525" cy="2867060"/>
          </a:xfrm>
          <a:prstGeom prst="rect">
            <a:avLst/>
          </a:prstGeom>
        </p:spPr>
      </p:pic>
      <p:pic>
        <p:nvPicPr>
          <p:cNvPr id="53" name="Image 52">
            <a:extLst>
              <a:ext uri="{FF2B5EF4-FFF2-40B4-BE49-F238E27FC236}">
                <a16:creationId xmlns:a16="http://schemas.microsoft.com/office/drawing/2014/main" id="{5EF062A5-2BE4-4260-9C48-7E3D9FBEE31D}"/>
              </a:ext>
            </a:extLst>
          </p:cNvPr>
          <p:cNvPicPr>
            <a:picLocks noChangeAspect="1"/>
          </p:cNvPicPr>
          <p:nvPr/>
        </p:nvPicPr>
        <p:blipFill>
          <a:blip r:embed="rId5"/>
          <a:stretch>
            <a:fillRect/>
          </a:stretch>
        </p:blipFill>
        <p:spPr>
          <a:xfrm>
            <a:off x="6418470" y="2118247"/>
            <a:ext cx="1048602" cy="996782"/>
          </a:xfrm>
          <a:prstGeom prst="rect">
            <a:avLst/>
          </a:prstGeom>
        </p:spPr>
      </p:pic>
      <p:pic>
        <p:nvPicPr>
          <p:cNvPr id="54" name="Image 53">
            <a:extLst>
              <a:ext uri="{FF2B5EF4-FFF2-40B4-BE49-F238E27FC236}">
                <a16:creationId xmlns:a16="http://schemas.microsoft.com/office/drawing/2014/main" id="{FEC07DD6-1E44-42C8-BCCE-0F4DA0E4EA34}"/>
              </a:ext>
            </a:extLst>
          </p:cNvPr>
          <p:cNvPicPr>
            <a:picLocks noChangeAspect="1"/>
          </p:cNvPicPr>
          <p:nvPr/>
        </p:nvPicPr>
        <p:blipFill>
          <a:blip r:embed="rId6"/>
          <a:stretch>
            <a:fillRect/>
          </a:stretch>
        </p:blipFill>
        <p:spPr>
          <a:xfrm>
            <a:off x="7978322" y="2177312"/>
            <a:ext cx="870861" cy="948026"/>
          </a:xfrm>
          <a:prstGeom prst="rect">
            <a:avLst/>
          </a:prstGeom>
        </p:spPr>
      </p:pic>
      <p:pic>
        <p:nvPicPr>
          <p:cNvPr id="55" name="Image 54">
            <a:extLst>
              <a:ext uri="{FF2B5EF4-FFF2-40B4-BE49-F238E27FC236}">
                <a16:creationId xmlns:a16="http://schemas.microsoft.com/office/drawing/2014/main" id="{728C2C60-A3C3-4D2B-8E79-D38F1B9C0C67}"/>
              </a:ext>
            </a:extLst>
          </p:cNvPr>
          <p:cNvPicPr>
            <a:picLocks noChangeAspect="1"/>
          </p:cNvPicPr>
          <p:nvPr/>
        </p:nvPicPr>
        <p:blipFill>
          <a:blip r:embed="rId7"/>
          <a:stretch>
            <a:fillRect/>
          </a:stretch>
        </p:blipFill>
        <p:spPr>
          <a:xfrm>
            <a:off x="9075577" y="2094729"/>
            <a:ext cx="1059168" cy="877323"/>
          </a:xfrm>
          <a:prstGeom prst="rect">
            <a:avLst/>
          </a:prstGeom>
        </p:spPr>
      </p:pic>
      <p:sp>
        <p:nvSpPr>
          <p:cNvPr id="20" name="ZoneTexte 19">
            <a:extLst>
              <a:ext uri="{FF2B5EF4-FFF2-40B4-BE49-F238E27FC236}">
                <a16:creationId xmlns:a16="http://schemas.microsoft.com/office/drawing/2014/main" id="{BF73C7B3-D1C2-4DB9-A94C-DCEF9CE19C4E}"/>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Tree>
    <p:extLst>
      <p:ext uri="{BB962C8B-B14F-4D97-AF65-F5344CB8AC3E}">
        <p14:creationId xmlns:p14="http://schemas.microsoft.com/office/powerpoint/2010/main" val="1366345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Rectangle 240">
            <a:extLst>
              <a:ext uri="{FF2B5EF4-FFF2-40B4-BE49-F238E27FC236}">
                <a16:creationId xmlns:a16="http://schemas.microsoft.com/office/drawing/2014/main" id="{D80C8B39-CEA7-4CF3-BC81-6EA0124612B1}"/>
              </a:ext>
            </a:extLst>
          </p:cNvPr>
          <p:cNvSpPr/>
          <p:nvPr/>
        </p:nvSpPr>
        <p:spPr>
          <a:xfrm>
            <a:off x="8925580" y="4503505"/>
            <a:ext cx="1624515" cy="1580505"/>
          </a:xfrm>
          <a:prstGeom prst="rect">
            <a:avLst/>
          </a:prstGeom>
          <a:solidFill>
            <a:srgbClr val="FCD3B2"/>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ZoneTexte 2">
            <a:extLst>
              <a:ext uri="{FF2B5EF4-FFF2-40B4-BE49-F238E27FC236}">
                <a16:creationId xmlns:a16="http://schemas.microsoft.com/office/drawing/2014/main" id="{08DC1126-EF41-1525-8DD8-9955BFD90990}"/>
              </a:ext>
            </a:extLst>
          </p:cNvPr>
          <p:cNvSpPr txBox="1"/>
          <p:nvPr/>
        </p:nvSpPr>
        <p:spPr>
          <a:xfrm>
            <a:off x="11407877" y="6622788"/>
            <a:ext cx="559530"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14</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38402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IN2P3 contributions in TRT –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Radionuclides</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solidFill>
            <a:srgbClr val="2E39CC"/>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radionuclides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30" name="Ellipse 29">
            <a:extLst>
              <a:ext uri="{FF2B5EF4-FFF2-40B4-BE49-F238E27FC236}">
                <a16:creationId xmlns:a16="http://schemas.microsoft.com/office/drawing/2014/main" id="{A71D3A33-D8C4-4B06-9273-958734954F72}"/>
              </a:ext>
            </a:extLst>
          </p:cNvPr>
          <p:cNvSpPr>
            <a:spLocks noChangeAspect="1"/>
          </p:cNvSpPr>
          <p:nvPr/>
        </p:nvSpPr>
        <p:spPr>
          <a:xfrm>
            <a:off x="135229" y="1811519"/>
            <a:ext cx="1766822" cy="1600639"/>
          </a:xfrm>
          <a:prstGeom prst="ellipse">
            <a:avLst/>
          </a:prstGeom>
          <a:solidFill>
            <a:schemeClr val="accent1">
              <a:lumMod val="75000"/>
            </a:schemeClr>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Innovations in </a:t>
            </a:r>
            <a:r>
              <a:rPr lang="fr-FR" b="1" dirty="0" err="1"/>
              <a:t>radionuclide</a:t>
            </a:r>
            <a:r>
              <a:rPr lang="fr-FR" b="1" dirty="0"/>
              <a:t> production</a:t>
            </a:r>
            <a:endParaRPr lang="fr-FR" dirty="0"/>
          </a:p>
        </p:txBody>
      </p:sp>
      <p:sp>
        <p:nvSpPr>
          <p:cNvPr id="31" name="Ellipse 30">
            <a:extLst>
              <a:ext uri="{FF2B5EF4-FFF2-40B4-BE49-F238E27FC236}">
                <a16:creationId xmlns:a16="http://schemas.microsoft.com/office/drawing/2014/main" id="{460D18DB-0634-4B50-A8CD-7FFE9DB5E100}"/>
              </a:ext>
            </a:extLst>
          </p:cNvPr>
          <p:cNvSpPr>
            <a:spLocks noChangeAspect="1"/>
          </p:cNvSpPr>
          <p:nvPr/>
        </p:nvSpPr>
        <p:spPr>
          <a:xfrm>
            <a:off x="204319" y="4537712"/>
            <a:ext cx="1766822" cy="1640929"/>
          </a:xfrm>
          <a:prstGeom prst="ellipse">
            <a:avLst/>
          </a:prstGeom>
          <a:solidFill>
            <a:srgbClr val="4762FF"/>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t>Advance </a:t>
            </a:r>
            <a:r>
              <a:rPr lang="fr-FR" b="1" dirty="0" err="1"/>
              <a:t>separation</a:t>
            </a:r>
            <a:r>
              <a:rPr lang="fr-FR" b="1" dirty="0"/>
              <a:t> </a:t>
            </a:r>
            <a:r>
              <a:rPr lang="fr-FR" b="1" dirty="0" err="1"/>
              <a:t>chemistry</a:t>
            </a:r>
            <a:r>
              <a:rPr lang="fr-FR" b="1" dirty="0"/>
              <a:t>, ligands</a:t>
            </a:r>
            <a:endParaRPr lang="fr-FR" i="1" dirty="0"/>
          </a:p>
        </p:txBody>
      </p:sp>
      <p:sp>
        <p:nvSpPr>
          <p:cNvPr id="33" name="Ellipse 32">
            <a:extLst>
              <a:ext uri="{FF2B5EF4-FFF2-40B4-BE49-F238E27FC236}">
                <a16:creationId xmlns:a16="http://schemas.microsoft.com/office/drawing/2014/main" id="{681A1CA2-863D-45F6-8C88-288BEA359695}"/>
              </a:ext>
            </a:extLst>
          </p:cNvPr>
          <p:cNvSpPr>
            <a:spLocks noChangeAspect="1"/>
          </p:cNvSpPr>
          <p:nvPr/>
        </p:nvSpPr>
        <p:spPr>
          <a:xfrm>
            <a:off x="10281954" y="1773799"/>
            <a:ext cx="1766823" cy="1600639"/>
          </a:xfrm>
          <a:prstGeom prst="ellipse">
            <a:avLst/>
          </a:prstGeom>
          <a:solidFill>
            <a:srgbClr val="7030A0"/>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dirty="0"/>
              <a:t>Improve radiolabeling and vectorization</a:t>
            </a:r>
            <a:endParaRPr lang="fr-FR" sz="1300" b="1" dirty="0"/>
          </a:p>
        </p:txBody>
      </p:sp>
      <p:cxnSp>
        <p:nvCxnSpPr>
          <p:cNvPr id="98" name="Connecteur droit 97">
            <a:extLst>
              <a:ext uri="{FF2B5EF4-FFF2-40B4-BE49-F238E27FC236}">
                <a16:creationId xmlns:a16="http://schemas.microsoft.com/office/drawing/2014/main" id="{3D2835C6-75AF-4C5E-AC98-609739466C4A}"/>
              </a:ext>
            </a:extLst>
          </p:cNvPr>
          <p:cNvCxnSpPr>
            <a:cxnSpLocks/>
          </p:cNvCxnSpPr>
          <p:nvPr/>
        </p:nvCxnSpPr>
        <p:spPr>
          <a:xfrm flipH="1">
            <a:off x="1747695" y="1661689"/>
            <a:ext cx="202332" cy="522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38A81247-C8FC-43B3-B706-CB8E93DC7700}"/>
              </a:ext>
            </a:extLst>
          </p:cNvPr>
          <p:cNvCxnSpPr>
            <a:cxnSpLocks/>
          </p:cNvCxnSpPr>
          <p:nvPr/>
        </p:nvCxnSpPr>
        <p:spPr>
          <a:xfrm>
            <a:off x="1934986" y="1671696"/>
            <a:ext cx="2335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ZoneTexte 99">
            <a:extLst>
              <a:ext uri="{FF2B5EF4-FFF2-40B4-BE49-F238E27FC236}">
                <a16:creationId xmlns:a16="http://schemas.microsoft.com/office/drawing/2014/main" id="{003D287F-9BDB-4AFE-BC50-EF689E0DC984}"/>
              </a:ext>
            </a:extLst>
          </p:cNvPr>
          <p:cNvSpPr txBox="1"/>
          <p:nvPr/>
        </p:nvSpPr>
        <p:spPr>
          <a:xfrm>
            <a:off x="1855300" y="1096261"/>
            <a:ext cx="2882955" cy="584775"/>
          </a:xfrm>
          <a:prstGeom prst="rect">
            <a:avLst/>
          </a:prstGeom>
          <a:noFill/>
        </p:spPr>
        <p:txBody>
          <a:bodyPr wrap="square" rtlCol="0">
            <a:spAutoFit/>
          </a:bodyPr>
          <a:lstStyle/>
          <a:p>
            <a:r>
              <a:rPr lang="fr-FR" sz="1600"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Optimal production routes </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for </a:t>
            </a:r>
            <a:r>
              <a:rPr lang="fr-FR" sz="1600"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high-LET</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and </a:t>
            </a:r>
            <a:r>
              <a:rPr lang="fr-FR" sz="1600" b="1"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theranostic</a:t>
            </a:r>
            <a:r>
              <a:rPr lang="fr-FR" sz="1600"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pairs</a:t>
            </a:r>
            <a:endParaRPr lang="fr-FR"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01" name="Connecteur droit 100">
            <a:extLst>
              <a:ext uri="{FF2B5EF4-FFF2-40B4-BE49-F238E27FC236}">
                <a16:creationId xmlns:a16="http://schemas.microsoft.com/office/drawing/2014/main" id="{F920193F-D79F-4D54-A310-B2D569A78233}"/>
              </a:ext>
            </a:extLst>
          </p:cNvPr>
          <p:cNvCxnSpPr>
            <a:cxnSpLocks/>
          </p:cNvCxnSpPr>
          <p:nvPr/>
        </p:nvCxnSpPr>
        <p:spPr>
          <a:xfrm flipH="1">
            <a:off x="1899658" y="2631928"/>
            <a:ext cx="10841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ZoneTexte 104">
            <a:extLst>
              <a:ext uri="{FF2B5EF4-FFF2-40B4-BE49-F238E27FC236}">
                <a16:creationId xmlns:a16="http://schemas.microsoft.com/office/drawing/2014/main" id="{557D79D9-2B1B-42F0-BA23-52AE81232017}"/>
              </a:ext>
            </a:extLst>
          </p:cNvPr>
          <p:cNvSpPr txBox="1"/>
          <p:nvPr/>
        </p:nvSpPr>
        <p:spPr>
          <a:xfrm>
            <a:off x="1950967" y="2286171"/>
            <a:ext cx="4578100" cy="338554"/>
          </a:xfrm>
          <a:prstGeom prst="rect">
            <a:avLst/>
          </a:prstGeom>
          <a:noFill/>
        </p:spPr>
        <p:txBody>
          <a:bodyPr wrap="square" rtlCol="0">
            <a:spAutoFit/>
          </a:bodyPr>
          <a:lstStyle/>
          <a:p>
            <a:r>
              <a:rPr lang="fr-FR" sz="1600" b="1"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Targetry</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explore projectiles/</a:t>
            </a:r>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materials</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high power… </a:t>
            </a:r>
            <a:endParaRPr lang="fr-FR"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06" name="Connecteur droit 105">
            <a:extLst>
              <a:ext uri="{FF2B5EF4-FFF2-40B4-BE49-F238E27FC236}">
                <a16:creationId xmlns:a16="http://schemas.microsoft.com/office/drawing/2014/main" id="{D0386060-96F4-4702-9B35-83DF746E2ED6}"/>
              </a:ext>
            </a:extLst>
          </p:cNvPr>
          <p:cNvCxnSpPr>
            <a:cxnSpLocks/>
            <a:endCxn id="30" idx="5"/>
          </p:cNvCxnSpPr>
          <p:nvPr/>
        </p:nvCxnSpPr>
        <p:spPr>
          <a:xfrm flipH="1" flipV="1">
            <a:off x="1643306" y="3177750"/>
            <a:ext cx="327835" cy="343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ZoneTexte 107">
            <a:extLst>
              <a:ext uri="{FF2B5EF4-FFF2-40B4-BE49-F238E27FC236}">
                <a16:creationId xmlns:a16="http://schemas.microsoft.com/office/drawing/2014/main" id="{29007F2D-6D6B-4C90-9523-C2423ED8E638}"/>
              </a:ext>
            </a:extLst>
          </p:cNvPr>
          <p:cNvSpPr txBox="1"/>
          <p:nvPr/>
        </p:nvSpPr>
        <p:spPr>
          <a:xfrm>
            <a:off x="1971141" y="3201441"/>
            <a:ext cx="2564538" cy="338554"/>
          </a:xfrm>
          <a:prstGeom prst="rect">
            <a:avLst/>
          </a:prstGeom>
          <a:noFill/>
        </p:spPr>
        <p:txBody>
          <a:bodyPr wrap="square" rtlCol="0">
            <a:spAutoFit/>
          </a:bodyPr>
          <a:lstStyle/>
          <a:p>
            <a:r>
              <a:rPr lang="fr-FR" sz="1600" b="1"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Nuclear</a:t>
            </a:r>
            <a:r>
              <a:rPr lang="fr-FR" sz="1600"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data </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cross section</a:t>
            </a:r>
            <a:endParaRPr lang="fr-FR"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09" name="Connecteur droit 108">
            <a:extLst>
              <a:ext uri="{FF2B5EF4-FFF2-40B4-BE49-F238E27FC236}">
                <a16:creationId xmlns:a16="http://schemas.microsoft.com/office/drawing/2014/main" id="{C8D1FE94-CAC7-49CE-9BDE-439D5DD1B59D}"/>
              </a:ext>
            </a:extLst>
          </p:cNvPr>
          <p:cNvCxnSpPr>
            <a:cxnSpLocks/>
          </p:cNvCxnSpPr>
          <p:nvPr/>
        </p:nvCxnSpPr>
        <p:spPr>
          <a:xfrm flipH="1">
            <a:off x="1762738" y="4606566"/>
            <a:ext cx="373203" cy="1990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ZoneTexte 109">
            <a:extLst>
              <a:ext uri="{FF2B5EF4-FFF2-40B4-BE49-F238E27FC236}">
                <a16:creationId xmlns:a16="http://schemas.microsoft.com/office/drawing/2014/main" id="{165FE0A4-3BDC-479A-AF49-ECAD8CF3EF0D}"/>
              </a:ext>
            </a:extLst>
          </p:cNvPr>
          <p:cNvSpPr txBox="1"/>
          <p:nvPr/>
        </p:nvSpPr>
        <p:spPr>
          <a:xfrm>
            <a:off x="2068912" y="4041116"/>
            <a:ext cx="2684384" cy="584775"/>
          </a:xfrm>
          <a:prstGeom prst="rect">
            <a:avLst/>
          </a:prstGeom>
          <a:noFill/>
        </p:spPr>
        <p:txBody>
          <a:bodyPr wrap="square" rtlCol="0">
            <a:spAutoFit/>
          </a:bodyPr>
          <a:lstStyle/>
          <a:p>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Develop</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a:t>
            </a:r>
            <a:r>
              <a:rPr lang="fr-FR" sz="1600" b="1"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selective</a:t>
            </a:r>
            <a:r>
              <a:rPr lang="fr-FR" sz="1600"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fast and </a:t>
            </a:r>
            <a:r>
              <a:rPr lang="fr-FR" sz="1600" b="1"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robust</a:t>
            </a:r>
            <a:r>
              <a:rPr lang="fr-FR" sz="1600"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a:t>
            </a:r>
            <a:r>
              <a:rPr lang="fr-FR" sz="1600" b="1"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chemical</a:t>
            </a:r>
            <a:r>
              <a:rPr lang="fr-FR" sz="1600"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a:t>
            </a:r>
            <a:r>
              <a:rPr lang="fr-FR" sz="1600" b="1"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processes</a:t>
            </a:r>
            <a:endParaRPr lang="fr-FR"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11" name="Connecteur droit 110">
            <a:extLst>
              <a:ext uri="{FF2B5EF4-FFF2-40B4-BE49-F238E27FC236}">
                <a16:creationId xmlns:a16="http://schemas.microsoft.com/office/drawing/2014/main" id="{6D65C9F1-88DF-4BC2-AF64-0A63CEB44885}"/>
              </a:ext>
            </a:extLst>
          </p:cNvPr>
          <p:cNvCxnSpPr>
            <a:cxnSpLocks/>
          </p:cNvCxnSpPr>
          <p:nvPr/>
        </p:nvCxnSpPr>
        <p:spPr>
          <a:xfrm flipH="1" flipV="1">
            <a:off x="1893683" y="5760814"/>
            <a:ext cx="338250" cy="160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ZoneTexte 111">
            <a:extLst>
              <a:ext uri="{FF2B5EF4-FFF2-40B4-BE49-F238E27FC236}">
                <a16:creationId xmlns:a16="http://schemas.microsoft.com/office/drawing/2014/main" id="{485961A1-46F9-4384-B554-92C3710D0B66}"/>
              </a:ext>
            </a:extLst>
          </p:cNvPr>
          <p:cNvSpPr txBox="1"/>
          <p:nvPr/>
        </p:nvSpPr>
        <p:spPr>
          <a:xfrm>
            <a:off x="2210222" y="5576071"/>
            <a:ext cx="3596432" cy="338554"/>
          </a:xfrm>
          <a:prstGeom prst="rect">
            <a:avLst/>
          </a:prstGeom>
          <a:noFill/>
        </p:spPr>
        <p:txBody>
          <a:bodyPr wrap="square" rtlCol="0">
            <a:spAutoFit/>
          </a:bodyPr>
          <a:lstStyle/>
          <a:p>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Explore </a:t>
            </a:r>
            <a:r>
              <a:rPr lang="fr-FR" sz="1600" b="1"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novel</a:t>
            </a:r>
            <a:r>
              <a:rPr lang="fr-FR" sz="1600"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ligands, </a:t>
            </a:r>
            <a:r>
              <a:rPr lang="fr-FR" sz="1600" b="1"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radiolysis</a:t>
            </a:r>
            <a:r>
              <a:rPr lang="fr-FR" sz="1600"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impact</a:t>
            </a:r>
            <a:endParaRPr lang="fr-FR"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15" name="Connecteur droit 114">
            <a:extLst>
              <a:ext uri="{FF2B5EF4-FFF2-40B4-BE49-F238E27FC236}">
                <a16:creationId xmlns:a16="http://schemas.microsoft.com/office/drawing/2014/main" id="{9AD6732F-0212-4CD4-A92D-A04C543F5D8C}"/>
              </a:ext>
            </a:extLst>
          </p:cNvPr>
          <p:cNvCxnSpPr>
            <a:cxnSpLocks/>
          </p:cNvCxnSpPr>
          <p:nvPr/>
        </p:nvCxnSpPr>
        <p:spPr>
          <a:xfrm>
            <a:off x="2145689" y="2631928"/>
            <a:ext cx="2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Connecteur droit 115">
            <a:extLst>
              <a:ext uri="{FF2B5EF4-FFF2-40B4-BE49-F238E27FC236}">
                <a16:creationId xmlns:a16="http://schemas.microsoft.com/office/drawing/2014/main" id="{7CB4E16C-4C2E-476A-9FE8-8B40D73E9D25}"/>
              </a:ext>
            </a:extLst>
          </p:cNvPr>
          <p:cNvCxnSpPr>
            <a:cxnSpLocks/>
          </p:cNvCxnSpPr>
          <p:nvPr/>
        </p:nvCxnSpPr>
        <p:spPr>
          <a:xfrm>
            <a:off x="1954592" y="3523987"/>
            <a:ext cx="2335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D63C3A44-492D-4BC4-A418-1424D5E277C3}"/>
              </a:ext>
            </a:extLst>
          </p:cNvPr>
          <p:cNvCxnSpPr>
            <a:cxnSpLocks/>
          </p:cNvCxnSpPr>
          <p:nvPr/>
        </p:nvCxnSpPr>
        <p:spPr>
          <a:xfrm>
            <a:off x="2135941" y="4606566"/>
            <a:ext cx="2335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Connecteur droit 117">
            <a:extLst>
              <a:ext uri="{FF2B5EF4-FFF2-40B4-BE49-F238E27FC236}">
                <a16:creationId xmlns:a16="http://schemas.microsoft.com/office/drawing/2014/main" id="{E961EFC4-827B-41CD-BAD5-35B57F4197C4}"/>
              </a:ext>
            </a:extLst>
          </p:cNvPr>
          <p:cNvCxnSpPr>
            <a:cxnSpLocks/>
          </p:cNvCxnSpPr>
          <p:nvPr/>
        </p:nvCxnSpPr>
        <p:spPr>
          <a:xfrm>
            <a:off x="2206757" y="5915620"/>
            <a:ext cx="2335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9" name="Image 118">
            <a:extLst>
              <a:ext uri="{FF2B5EF4-FFF2-40B4-BE49-F238E27FC236}">
                <a16:creationId xmlns:a16="http://schemas.microsoft.com/office/drawing/2014/main" id="{41E63EDB-84CE-4D3B-A5BB-86349DE4C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850" y="1721493"/>
            <a:ext cx="811245" cy="323869"/>
          </a:xfrm>
          <a:prstGeom prst="rect">
            <a:avLst/>
          </a:prstGeom>
        </p:spPr>
      </p:pic>
      <p:pic>
        <p:nvPicPr>
          <p:cNvPr id="121" name="Image 120">
            <a:extLst>
              <a:ext uri="{FF2B5EF4-FFF2-40B4-BE49-F238E27FC236}">
                <a16:creationId xmlns:a16="http://schemas.microsoft.com/office/drawing/2014/main" id="{CF0F35EC-4DC9-4F51-A3D5-26F6321FF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279" y="1759690"/>
            <a:ext cx="839066" cy="179000"/>
          </a:xfrm>
          <a:prstGeom prst="rect">
            <a:avLst/>
          </a:prstGeom>
        </p:spPr>
      </p:pic>
      <p:pic>
        <p:nvPicPr>
          <p:cNvPr id="122" name="Image 121">
            <a:extLst>
              <a:ext uri="{FF2B5EF4-FFF2-40B4-BE49-F238E27FC236}">
                <a16:creationId xmlns:a16="http://schemas.microsoft.com/office/drawing/2014/main" id="{590F555F-4B31-4B03-869D-DE990B25C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403" y="2657720"/>
            <a:ext cx="566502" cy="410225"/>
          </a:xfrm>
          <a:prstGeom prst="rect">
            <a:avLst/>
          </a:prstGeom>
        </p:spPr>
      </p:pic>
      <p:pic>
        <p:nvPicPr>
          <p:cNvPr id="123" name="Image 122">
            <a:extLst>
              <a:ext uri="{FF2B5EF4-FFF2-40B4-BE49-F238E27FC236}">
                <a16:creationId xmlns:a16="http://schemas.microsoft.com/office/drawing/2014/main" id="{56732664-DE60-4CC7-A5E6-2C83C4B5A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8066" y="2697807"/>
            <a:ext cx="811245" cy="323869"/>
          </a:xfrm>
          <a:prstGeom prst="rect">
            <a:avLst/>
          </a:prstGeom>
        </p:spPr>
      </p:pic>
      <p:pic>
        <p:nvPicPr>
          <p:cNvPr id="124" name="Image 123">
            <a:extLst>
              <a:ext uri="{FF2B5EF4-FFF2-40B4-BE49-F238E27FC236}">
                <a16:creationId xmlns:a16="http://schemas.microsoft.com/office/drawing/2014/main" id="{1DA12FB9-5B9C-4183-965A-7CFC8130E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082" y="2742524"/>
            <a:ext cx="839066" cy="179000"/>
          </a:xfrm>
          <a:prstGeom prst="rect">
            <a:avLst/>
          </a:prstGeom>
        </p:spPr>
      </p:pic>
      <p:pic>
        <p:nvPicPr>
          <p:cNvPr id="125" name="Image 124">
            <a:extLst>
              <a:ext uri="{FF2B5EF4-FFF2-40B4-BE49-F238E27FC236}">
                <a16:creationId xmlns:a16="http://schemas.microsoft.com/office/drawing/2014/main" id="{E7625ED0-A9BD-46E2-A354-7F1E074F3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825" y="3582109"/>
            <a:ext cx="811245" cy="323869"/>
          </a:xfrm>
          <a:prstGeom prst="rect">
            <a:avLst/>
          </a:prstGeom>
        </p:spPr>
      </p:pic>
      <p:pic>
        <p:nvPicPr>
          <p:cNvPr id="126" name="Image 125">
            <a:extLst>
              <a:ext uri="{FF2B5EF4-FFF2-40B4-BE49-F238E27FC236}">
                <a16:creationId xmlns:a16="http://schemas.microsoft.com/office/drawing/2014/main" id="{D26EA652-CF91-40CE-BFA0-ECF7A9DA7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741" y="3612686"/>
            <a:ext cx="839066" cy="179000"/>
          </a:xfrm>
          <a:prstGeom prst="rect">
            <a:avLst/>
          </a:prstGeom>
        </p:spPr>
      </p:pic>
      <p:pic>
        <p:nvPicPr>
          <p:cNvPr id="128" name="Image 127">
            <a:extLst>
              <a:ext uri="{FF2B5EF4-FFF2-40B4-BE49-F238E27FC236}">
                <a16:creationId xmlns:a16="http://schemas.microsoft.com/office/drawing/2014/main" id="{415696C5-65FC-438B-BDA2-BC6A294D7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634" y="4728351"/>
            <a:ext cx="566502" cy="410225"/>
          </a:xfrm>
          <a:prstGeom prst="rect">
            <a:avLst/>
          </a:prstGeom>
        </p:spPr>
      </p:pic>
      <p:pic>
        <p:nvPicPr>
          <p:cNvPr id="129" name="Image 128">
            <a:extLst>
              <a:ext uri="{FF2B5EF4-FFF2-40B4-BE49-F238E27FC236}">
                <a16:creationId xmlns:a16="http://schemas.microsoft.com/office/drawing/2014/main" id="{7FB5F4D4-9F2C-4A14-B21B-D8C3C7D90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173" y="4756067"/>
            <a:ext cx="811245" cy="323869"/>
          </a:xfrm>
          <a:prstGeom prst="rect">
            <a:avLst/>
          </a:prstGeom>
        </p:spPr>
      </p:pic>
      <p:sp>
        <p:nvSpPr>
          <p:cNvPr id="7" name="ZoneTexte 6">
            <a:extLst>
              <a:ext uri="{FF2B5EF4-FFF2-40B4-BE49-F238E27FC236}">
                <a16:creationId xmlns:a16="http://schemas.microsoft.com/office/drawing/2014/main" id="{50F941F1-993A-45C3-A07E-07BDE464FACF}"/>
              </a:ext>
            </a:extLst>
          </p:cNvPr>
          <p:cNvSpPr txBox="1"/>
          <p:nvPr/>
        </p:nvSpPr>
        <p:spPr>
          <a:xfrm>
            <a:off x="3819604" y="4735342"/>
            <a:ext cx="748923" cy="276999"/>
          </a:xfrm>
          <a:prstGeom prst="rect">
            <a:avLst/>
          </a:prstGeom>
          <a:noFill/>
          <a:ln>
            <a:solidFill>
              <a:srgbClr val="E46C0A"/>
            </a:solidFill>
          </a:ln>
        </p:spPr>
        <p:txBody>
          <a:bodyPr wrap="none" rtlCol="0">
            <a:spAutoFit/>
          </a:bodyPr>
          <a:lstStyle/>
          <a:p>
            <a:r>
              <a:rPr lang="en-US" sz="1200" dirty="0"/>
              <a:t>SMILES</a:t>
            </a:r>
          </a:p>
        </p:txBody>
      </p:sp>
      <p:pic>
        <p:nvPicPr>
          <p:cNvPr id="130" name="Image 129">
            <a:extLst>
              <a:ext uri="{FF2B5EF4-FFF2-40B4-BE49-F238E27FC236}">
                <a16:creationId xmlns:a16="http://schemas.microsoft.com/office/drawing/2014/main" id="{1F41520F-55D5-454A-9A9D-EBCAF5DF9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296" y="1620370"/>
            <a:ext cx="566502" cy="410225"/>
          </a:xfrm>
          <a:prstGeom prst="rect">
            <a:avLst/>
          </a:prstGeom>
        </p:spPr>
      </p:pic>
      <p:pic>
        <p:nvPicPr>
          <p:cNvPr id="131" name="Image 130">
            <a:extLst>
              <a:ext uri="{FF2B5EF4-FFF2-40B4-BE49-F238E27FC236}">
                <a16:creationId xmlns:a16="http://schemas.microsoft.com/office/drawing/2014/main" id="{CB8A6D8B-C1C8-4320-8860-7F382FEEFEE8}"/>
              </a:ext>
            </a:extLst>
          </p:cNvPr>
          <p:cNvPicPr>
            <a:picLocks noChangeAspect="1"/>
          </p:cNvPicPr>
          <p:nvPr/>
        </p:nvPicPr>
        <p:blipFill rotWithShape="1">
          <a:blip r:embed="rId5">
            <a:extLst>
              <a:ext uri="{28A0092B-C50C-407E-A947-70E740481C1C}">
                <a14:useLocalDpi xmlns:a14="http://schemas.microsoft.com/office/drawing/2010/main" val="0"/>
              </a:ext>
            </a:extLst>
          </a:blip>
          <a:srcRect t="11097"/>
          <a:stretch/>
        </p:blipFill>
        <p:spPr>
          <a:xfrm>
            <a:off x="3888197" y="1718416"/>
            <a:ext cx="582871" cy="443555"/>
          </a:xfrm>
          <a:prstGeom prst="rect">
            <a:avLst/>
          </a:prstGeom>
        </p:spPr>
      </p:pic>
      <p:pic>
        <p:nvPicPr>
          <p:cNvPr id="137" name="Image 136">
            <a:extLst>
              <a:ext uri="{FF2B5EF4-FFF2-40B4-BE49-F238E27FC236}">
                <a16:creationId xmlns:a16="http://schemas.microsoft.com/office/drawing/2014/main" id="{8B06C5AC-1C6E-4287-9249-7BF4B06BE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4791" y="5980909"/>
            <a:ext cx="566502" cy="410225"/>
          </a:xfrm>
          <a:prstGeom prst="rect">
            <a:avLst/>
          </a:prstGeom>
        </p:spPr>
      </p:pic>
      <p:cxnSp>
        <p:nvCxnSpPr>
          <p:cNvPr id="139" name="Connecteur droit 138">
            <a:extLst>
              <a:ext uri="{FF2B5EF4-FFF2-40B4-BE49-F238E27FC236}">
                <a16:creationId xmlns:a16="http://schemas.microsoft.com/office/drawing/2014/main" id="{7E900580-C1D6-446D-BD27-208FA56030F1}"/>
              </a:ext>
            </a:extLst>
          </p:cNvPr>
          <p:cNvCxnSpPr>
            <a:cxnSpLocks/>
          </p:cNvCxnSpPr>
          <p:nvPr/>
        </p:nvCxnSpPr>
        <p:spPr>
          <a:xfrm flipH="1" flipV="1">
            <a:off x="10303113" y="1828852"/>
            <a:ext cx="182760" cy="199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4985C898-AE2E-4F99-BE72-1A4218DD1FF8}"/>
              </a:ext>
            </a:extLst>
          </p:cNvPr>
          <p:cNvCxnSpPr>
            <a:cxnSpLocks/>
          </p:cNvCxnSpPr>
          <p:nvPr/>
        </p:nvCxnSpPr>
        <p:spPr>
          <a:xfrm flipV="1">
            <a:off x="7809643" y="1825483"/>
            <a:ext cx="2493468" cy="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ZoneTexte 140">
            <a:extLst>
              <a:ext uri="{FF2B5EF4-FFF2-40B4-BE49-F238E27FC236}">
                <a16:creationId xmlns:a16="http://schemas.microsoft.com/office/drawing/2014/main" id="{A3F37DFD-4D79-4BF6-A97A-B61C2FBCFCE2}"/>
              </a:ext>
            </a:extLst>
          </p:cNvPr>
          <p:cNvSpPr txBox="1"/>
          <p:nvPr/>
        </p:nvSpPr>
        <p:spPr>
          <a:xfrm>
            <a:off x="7049182" y="1264415"/>
            <a:ext cx="3382054" cy="584775"/>
          </a:xfrm>
          <a:prstGeom prst="rect">
            <a:avLst/>
          </a:prstGeom>
          <a:noFill/>
        </p:spPr>
        <p:txBody>
          <a:bodyPr wrap="square" rtlCol="0">
            <a:spAutoFit/>
          </a:bodyPr>
          <a:lstStyle/>
          <a:p>
            <a:pPr algn="r"/>
            <a:r>
              <a:rPr lang="fr-FR" sz="1600" b="1"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Bio-</a:t>
            </a:r>
            <a:r>
              <a:rPr lang="fr-FR" sz="1600" b="1"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conjugation</a:t>
            </a:r>
            <a:r>
              <a:rPr lang="fr-FR" sz="1600" b="1"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600" b="1"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methods</a:t>
            </a:r>
            <a:r>
              <a:rPr lang="fr-FR" sz="1600" b="1"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for diverse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vectors</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antibody</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peptides…)</a:t>
            </a:r>
            <a:endParaRPr lang="fr-FR" dirty="0">
              <a:solidFill>
                <a:schemeClr val="tx1"/>
              </a:solidFill>
              <a:latin typeface="CMU Sans Serif Medium" panose="02000603000000000000" pitchFamily="2" charset="0"/>
              <a:ea typeface="Calibri" panose="020F0502020204030204" pitchFamily="34" charset="0"/>
              <a:cs typeface="Calibri" panose="020F0502020204030204" pitchFamily="34" charset="0"/>
            </a:endParaRPr>
          </a:p>
        </p:txBody>
      </p:sp>
      <p:sp>
        <p:nvSpPr>
          <p:cNvPr id="146" name="ZoneTexte 145">
            <a:extLst>
              <a:ext uri="{FF2B5EF4-FFF2-40B4-BE49-F238E27FC236}">
                <a16:creationId xmlns:a16="http://schemas.microsoft.com/office/drawing/2014/main" id="{99576305-97DA-47BB-B3F2-548D19B1F53D}"/>
              </a:ext>
            </a:extLst>
          </p:cNvPr>
          <p:cNvSpPr txBox="1"/>
          <p:nvPr/>
        </p:nvSpPr>
        <p:spPr>
          <a:xfrm>
            <a:off x="2049711" y="1982585"/>
            <a:ext cx="833883" cy="276999"/>
          </a:xfrm>
          <a:prstGeom prst="rect">
            <a:avLst/>
          </a:prstGeom>
          <a:noFill/>
          <a:ln>
            <a:solidFill>
              <a:srgbClr val="E46C0A"/>
            </a:solidFill>
          </a:ln>
        </p:spPr>
        <p:txBody>
          <a:bodyPr wrap="none" rtlCol="0">
            <a:spAutoFit/>
          </a:bodyPr>
          <a:lstStyle/>
          <a:p>
            <a:r>
              <a:rPr lang="en-US" sz="1200" dirty="0"/>
              <a:t>EUROPA</a:t>
            </a:r>
          </a:p>
        </p:txBody>
      </p:sp>
      <p:pic>
        <p:nvPicPr>
          <p:cNvPr id="159" name="Image 158">
            <a:extLst>
              <a:ext uri="{FF2B5EF4-FFF2-40B4-BE49-F238E27FC236}">
                <a16:creationId xmlns:a16="http://schemas.microsoft.com/office/drawing/2014/main" id="{215322F7-8633-422A-B533-7480C25EC3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917" y="4424594"/>
            <a:ext cx="715636" cy="612562"/>
          </a:xfrm>
          <a:prstGeom prst="rect">
            <a:avLst/>
          </a:prstGeom>
        </p:spPr>
      </p:pic>
      <p:pic>
        <p:nvPicPr>
          <p:cNvPr id="171" name="Image 170">
            <a:extLst>
              <a:ext uri="{FF2B5EF4-FFF2-40B4-BE49-F238E27FC236}">
                <a16:creationId xmlns:a16="http://schemas.microsoft.com/office/drawing/2014/main" id="{3A41F377-1B19-4730-85E3-F4FD37670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764" y="1902659"/>
            <a:ext cx="566502" cy="410225"/>
          </a:xfrm>
          <a:prstGeom prst="rect">
            <a:avLst/>
          </a:prstGeom>
        </p:spPr>
      </p:pic>
      <p:cxnSp>
        <p:nvCxnSpPr>
          <p:cNvPr id="175" name="Connecteur droit 174">
            <a:extLst>
              <a:ext uri="{FF2B5EF4-FFF2-40B4-BE49-F238E27FC236}">
                <a16:creationId xmlns:a16="http://schemas.microsoft.com/office/drawing/2014/main" id="{528CA5F5-1BE8-4D53-B7E3-A0272759FBD4}"/>
              </a:ext>
            </a:extLst>
          </p:cNvPr>
          <p:cNvCxnSpPr>
            <a:cxnSpLocks/>
          </p:cNvCxnSpPr>
          <p:nvPr/>
        </p:nvCxnSpPr>
        <p:spPr>
          <a:xfrm flipH="1" flipV="1">
            <a:off x="10480842" y="4478806"/>
            <a:ext cx="182760" cy="199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Connecteur droit 175">
            <a:extLst>
              <a:ext uri="{FF2B5EF4-FFF2-40B4-BE49-F238E27FC236}">
                <a16:creationId xmlns:a16="http://schemas.microsoft.com/office/drawing/2014/main" id="{6F288E67-84AD-49A7-B0E8-275F3E5CD914}"/>
              </a:ext>
            </a:extLst>
          </p:cNvPr>
          <p:cNvCxnSpPr>
            <a:cxnSpLocks/>
          </p:cNvCxnSpPr>
          <p:nvPr/>
        </p:nvCxnSpPr>
        <p:spPr>
          <a:xfrm flipV="1">
            <a:off x="7987372" y="4475437"/>
            <a:ext cx="2493468" cy="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ZoneTexte 176">
            <a:extLst>
              <a:ext uri="{FF2B5EF4-FFF2-40B4-BE49-F238E27FC236}">
                <a16:creationId xmlns:a16="http://schemas.microsoft.com/office/drawing/2014/main" id="{3140AB34-7F3C-4405-BB9F-39411E00E064}"/>
              </a:ext>
            </a:extLst>
          </p:cNvPr>
          <p:cNvSpPr txBox="1"/>
          <p:nvPr/>
        </p:nvSpPr>
        <p:spPr>
          <a:xfrm>
            <a:off x="7603444" y="3894000"/>
            <a:ext cx="2905865" cy="584775"/>
          </a:xfrm>
          <a:prstGeom prst="rect">
            <a:avLst/>
          </a:prstGeom>
          <a:noFill/>
        </p:spPr>
        <p:txBody>
          <a:bodyPr wrap="square" rtlCol="0">
            <a:spAutoFit/>
          </a:bodyPr>
          <a:lstStyle/>
          <a:p>
            <a:pPr algn="r"/>
            <a:r>
              <a:rPr lang="fr-FR" sz="1600" b="1"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Multimodal &amp; multi-isotope </a:t>
            </a:r>
            <a:r>
              <a:rPr lang="fr-FR" sz="1600" b="1"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imaging</a:t>
            </a:r>
            <a:r>
              <a:rPr lang="fr-FR" sz="1600" b="1"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600" b="1"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systems</a:t>
            </a:r>
            <a:endParaRPr lang="fr-FR" dirty="0">
              <a:solidFill>
                <a:schemeClr val="tx1"/>
              </a:solidFill>
              <a:latin typeface="CMU Sans Serif Medium" panose="02000603000000000000" pitchFamily="2" charset="0"/>
              <a:ea typeface="Calibri" panose="020F0502020204030204" pitchFamily="34" charset="0"/>
              <a:cs typeface="Calibri" panose="020F0502020204030204" pitchFamily="34" charset="0"/>
            </a:endParaRPr>
          </a:p>
        </p:txBody>
      </p:sp>
      <p:pic>
        <p:nvPicPr>
          <p:cNvPr id="178" name="Image 177">
            <a:extLst>
              <a:ext uri="{FF2B5EF4-FFF2-40B4-BE49-F238E27FC236}">
                <a16:creationId xmlns:a16="http://schemas.microsoft.com/office/drawing/2014/main" id="{C68CDAC2-998C-4232-8BA5-BF1CB1EA4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7270" y="4934942"/>
            <a:ext cx="367455" cy="452323"/>
          </a:xfrm>
          <a:prstGeom prst="rect">
            <a:avLst/>
          </a:prstGeom>
        </p:spPr>
      </p:pic>
      <p:pic>
        <p:nvPicPr>
          <p:cNvPr id="190" name="Image 189">
            <a:extLst>
              <a:ext uri="{FF2B5EF4-FFF2-40B4-BE49-F238E27FC236}">
                <a16:creationId xmlns:a16="http://schemas.microsoft.com/office/drawing/2014/main" id="{6AB960A0-94C5-4263-A4D3-19CC08DEB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886" y="4574282"/>
            <a:ext cx="811245" cy="323869"/>
          </a:xfrm>
          <a:prstGeom prst="rect">
            <a:avLst/>
          </a:prstGeom>
        </p:spPr>
      </p:pic>
      <p:sp>
        <p:nvSpPr>
          <p:cNvPr id="191" name="ZoneTexte 190">
            <a:extLst>
              <a:ext uri="{FF2B5EF4-FFF2-40B4-BE49-F238E27FC236}">
                <a16:creationId xmlns:a16="http://schemas.microsoft.com/office/drawing/2014/main" id="{559603CA-678E-4155-A4DF-19B93CB6D8F5}"/>
              </a:ext>
            </a:extLst>
          </p:cNvPr>
          <p:cNvSpPr txBox="1"/>
          <p:nvPr/>
        </p:nvSpPr>
        <p:spPr>
          <a:xfrm>
            <a:off x="9886131" y="4549162"/>
            <a:ext cx="663964" cy="276999"/>
          </a:xfrm>
          <a:prstGeom prst="rect">
            <a:avLst/>
          </a:prstGeom>
          <a:noFill/>
          <a:ln>
            <a:solidFill>
              <a:srgbClr val="E46C0A"/>
            </a:solidFill>
          </a:ln>
        </p:spPr>
        <p:txBody>
          <a:bodyPr wrap="none" rtlCol="0">
            <a:spAutoFit/>
          </a:bodyPr>
          <a:lstStyle/>
          <a:p>
            <a:r>
              <a:rPr lang="en-US" sz="1200" dirty="0"/>
              <a:t>XEMIS</a:t>
            </a:r>
          </a:p>
        </p:txBody>
      </p:sp>
      <p:sp>
        <p:nvSpPr>
          <p:cNvPr id="192" name="ZoneTexte 191">
            <a:extLst>
              <a:ext uri="{FF2B5EF4-FFF2-40B4-BE49-F238E27FC236}">
                <a16:creationId xmlns:a16="http://schemas.microsoft.com/office/drawing/2014/main" id="{98B3C233-265E-49B5-AE7A-85BACB26CB61}"/>
              </a:ext>
            </a:extLst>
          </p:cNvPr>
          <p:cNvSpPr txBox="1"/>
          <p:nvPr/>
        </p:nvSpPr>
        <p:spPr>
          <a:xfrm>
            <a:off x="7618582" y="4970321"/>
            <a:ext cx="1040670" cy="276999"/>
          </a:xfrm>
          <a:prstGeom prst="rect">
            <a:avLst/>
          </a:prstGeom>
          <a:noFill/>
          <a:ln>
            <a:solidFill>
              <a:srgbClr val="E46C0A"/>
            </a:solidFill>
          </a:ln>
        </p:spPr>
        <p:txBody>
          <a:bodyPr wrap="none" rtlCol="0">
            <a:spAutoFit/>
          </a:bodyPr>
          <a:lstStyle/>
          <a:p>
            <a:r>
              <a:rPr lang="en-US" sz="1200" dirty="0"/>
              <a:t>PET/SPECT</a:t>
            </a:r>
          </a:p>
        </p:txBody>
      </p:sp>
      <p:sp>
        <p:nvSpPr>
          <p:cNvPr id="193" name="ZoneTexte 192">
            <a:extLst>
              <a:ext uri="{FF2B5EF4-FFF2-40B4-BE49-F238E27FC236}">
                <a16:creationId xmlns:a16="http://schemas.microsoft.com/office/drawing/2014/main" id="{88D898C0-BFBA-4B62-99AA-CB725E17B3F7}"/>
              </a:ext>
            </a:extLst>
          </p:cNvPr>
          <p:cNvSpPr txBox="1"/>
          <p:nvPr/>
        </p:nvSpPr>
        <p:spPr>
          <a:xfrm>
            <a:off x="9151046" y="4951420"/>
            <a:ext cx="1088760" cy="276999"/>
          </a:xfrm>
          <a:prstGeom prst="rect">
            <a:avLst/>
          </a:prstGeom>
          <a:noFill/>
          <a:ln>
            <a:solidFill>
              <a:srgbClr val="E46C0A"/>
            </a:solidFill>
          </a:ln>
        </p:spPr>
        <p:txBody>
          <a:bodyPr wrap="none" rtlCol="0">
            <a:spAutoFit/>
          </a:bodyPr>
          <a:lstStyle/>
          <a:p>
            <a:r>
              <a:rPr lang="en-US" sz="1200" dirty="0"/>
              <a:t>CLEARMIND</a:t>
            </a:r>
          </a:p>
        </p:txBody>
      </p:sp>
      <p:cxnSp>
        <p:nvCxnSpPr>
          <p:cNvPr id="194" name="Connecteur droit 193">
            <a:extLst>
              <a:ext uri="{FF2B5EF4-FFF2-40B4-BE49-F238E27FC236}">
                <a16:creationId xmlns:a16="http://schemas.microsoft.com/office/drawing/2014/main" id="{4048A621-8D10-4BBC-BC35-62089FE11A72}"/>
              </a:ext>
            </a:extLst>
          </p:cNvPr>
          <p:cNvCxnSpPr>
            <a:cxnSpLocks/>
          </p:cNvCxnSpPr>
          <p:nvPr/>
        </p:nvCxnSpPr>
        <p:spPr>
          <a:xfrm flipH="1">
            <a:off x="10601882" y="6087381"/>
            <a:ext cx="204666" cy="378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Connecteur droit 194">
            <a:extLst>
              <a:ext uri="{FF2B5EF4-FFF2-40B4-BE49-F238E27FC236}">
                <a16:creationId xmlns:a16="http://schemas.microsoft.com/office/drawing/2014/main" id="{2C98D11B-8542-4E5E-8B60-95F74778A2F3}"/>
              </a:ext>
            </a:extLst>
          </p:cNvPr>
          <p:cNvCxnSpPr>
            <a:cxnSpLocks/>
          </p:cNvCxnSpPr>
          <p:nvPr/>
        </p:nvCxnSpPr>
        <p:spPr>
          <a:xfrm flipV="1">
            <a:off x="8108412" y="6462563"/>
            <a:ext cx="2493468" cy="3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A0014F8-1BAC-4D1C-9BAA-D5C8A3D20957}"/>
              </a:ext>
            </a:extLst>
          </p:cNvPr>
          <p:cNvSpPr/>
          <p:nvPr/>
        </p:nvSpPr>
        <p:spPr>
          <a:xfrm>
            <a:off x="7027161" y="6130055"/>
            <a:ext cx="3631122" cy="307777"/>
          </a:xfrm>
          <a:prstGeom prst="rect">
            <a:avLst/>
          </a:prstGeom>
        </p:spPr>
        <p:txBody>
          <a:bodyPr wrap="none">
            <a:spAutoFit/>
          </a:bodyPr>
          <a:lstStyle/>
          <a:p>
            <a:pPr algn="r"/>
            <a:r>
              <a:rPr lang="fr-FR" b="1"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Preclinical</a:t>
            </a:r>
            <a:r>
              <a:rPr lang="fr-FR" b="1"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b="1"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evaluation</a:t>
            </a:r>
            <a:r>
              <a:rPr lang="fr-FR" b="1"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of </a:t>
            </a:r>
            <a:r>
              <a:rPr lang="fr-FR" b="1"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radiopharmaceuticals</a:t>
            </a:r>
            <a:endParaRPr lang="fr-FR" dirty="0">
              <a:solidFill>
                <a:schemeClr val="tx1"/>
              </a:solidFill>
              <a:latin typeface="CMU Sans Serif Medium" panose="02000603000000000000" pitchFamily="2" charset="0"/>
              <a:ea typeface="Calibri" panose="020F0502020204030204" pitchFamily="34" charset="0"/>
              <a:cs typeface="Calibri" panose="020F0502020204030204" pitchFamily="34" charset="0"/>
            </a:endParaRPr>
          </a:p>
        </p:txBody>
      </p:sp>
      <p:sp>
        <p:nvSpPr>
          <p:cNvPr id="196" name="ZoneTexte 195">
            <a:extLst>
              <a:ext uri="{FF2B5EF4-FFF2-40B4-BE49-F238E27FC236}">
                <a16:creationId xmlns:a16="http://schemas.microsoft.com/office/drawing/2014/main" id="{56606225-D686-40D2-A3C3-6C7818F2FEE0}"/>
              </a:ext>
            </a:extLst>
          </p:cNvPr>
          <p:cNvSpPr txBox="1"/>
          <p:nvPr/>
        </p:nvSpPr>
        <p:spPr>
          <a:xfrm>
            <a:off x="3038687" y="1985569"/>
            <a:ext cx="816249" cy="276999"/>
          </a:xfrm>
          <a:prstGeom prst="rect">
            <a:avLst/>
          </a:prstGeom>
          <a:noFill/>
          <a:ln>
            <a:solidFill>
              <a:srgbClr val="E46C0A"/>
            </a:solidFill>
          </a:ln>
        </p:spPr>
        <p:txBody>
          <a:bodyPr wrap="none" rtlCol="0">
            <a:spAutoFit/>
          </a:bodyPr>
          <a:lstStyle/>
          <a:p>
            <a:r>
              <a:rPr lang="en-US" sz="1200" dirty="0"/>
              <a:t>REPARE</a:t>
            </a:r>
          </a:p>
        </p:txBody>
      </p:sp>
      <p:sp>
        <p:nvSpPr>
          <p:cNvPr id="197" name="ZoneTexte 196">
            <a:extLst>
              <a:ext uri="{FF2B5EF4-FFF2-40B4-BE49-F238E27FC236}">
                <a16:creationId xmlns:a16="http://schemas.microsoft.com/office/drawing/2014/main" id="{72E73ECC-2C78-42ED-957C-915DEC660069}"/>
              </a:ext>
            </a:extLst>
          </p:cNvPr>
          <p:cNvSpPr txBox="1"/>
          <p:nvPr/>
        </p:nvSpPr>
        <p:spPr>
          <a:xfrm>
            <a:off x="4466829" y="2036741"/>
            <a:ext cx="841897" cy="276999"/>
          </a:xfrm>
          <a:prstGeom prst="rect">
            <a:avLst/>
          </a:prstGeom>
          <a:noFill/>
          <a:ln>
            <a:solidFill>
              <a:srgbClr val="E46C0A"/>
            </a:solidFill>
          </a:ln>
        </p:spPr>
        <p:txBody>
          <a:bodyPr wrap="none" rtlCol="0">
            <a:spAutoFit/>
          </a:bodyPr>
          <a:lstStyle/>
          <a:p>
            <a:r>
              <a:rPr lang="en-US" sz="1200" dirty="0"/>
              <a:t>PRALINE</a:t>
            </a:r>
          </a:p>
        </p:txBody>
      </p:sp>
      <p:sp>
        <p:nvSpPr>
          <p:cNvPr id="198" name="ZoneTexte 197">
            <a:extLst>
              <a:ext uri="{FF2B5EF4-FFF2-40B4-BE49-F238E27FC236}">
                <a16:creationId xmlns:a16="http://schemas.microsoft.com/office/drawing/2014/main" id="{39076AB9-F2F4-430B-9855-CCF245044BAD}"/>
              </a:ext>
            </a:extLst>
          </p:cNvPr>
          <p:cNvSpPr txBox="1"/>
          <p:nvPr/>
        </p:nvSpPr>
        <p:spPr>
          <a:xfrm>
            <a:off x="8987746" y="2403902"/>
            <a:ext cx="841897" cy="276999"/>
          </a:xfrm>
          <a:prstGeom prst="rect">
            <a:avLst/>
          </a:prstGeom>
          <a:noFill/>
          <a:ln>
            <a:solidFill>
              <a:srgbClr val="E46C0A"/>
            </a:solidFill>
          </a:ln>
        </p:spPr>
        <p:txBody>
          <a:bodyPr wrap="none" rtlCol="0">
            <a:spAutoFit/>
          </a:bodyPr>
          <a:lstStyle/>
          <a:p>
            <a:r>
              <a:rPr lang="en-US" sz="1200" dirty="0"/>
              <a:t>PRALINE</a:t>
            </a:r>
          </a:p>
        </p:txBody>
      </p:sp>
      <p:sp>
        <p:nvSpPr>
          <p:cNvPr id="199" name="ZoneTexte 198">
            <a:extLst>
              <a:ext uri="{FF2B5EF4-FFF2-40B4-BE49-F238E27FC236}">
                <a16:creationId xmlns:a16="http://schemas.microsoft.com/office/drawing/2014/main" id="{AD0F53FB-A01E-4889-9083-89ED752D12F1}"/>
              </a:ext>
            </a:extLst>
          </p:cNvPr>
          <p:cNvSpPr txBox="1"/>
          <p:nvPr/>
        </p:nvSpPr>
        <p:spPr>
          <a:xfrm>
            <a:off x="2864041" y="6069431"/>
            <a:ext cx="841897" cy="276999"/>
          </a:xfrm>
          <a:prstGeom prst="rect">
            <a:avLst/>
          </a:prstGeom>
          <a:noFill/>
          <a:ln>
            <a:solidFill>
              <a:srgbClr val="E46C0A"/>
            </a:solidFill>
          </a:ln>
        </p:spPr>
        <p:txBody>
          <a:bodyPr wrap="none" rtlCol="0">
            <a:spAutoFit/>
          </a:bodyPr>
          <a:lstStyle/>
          <a:p>
            <a:r>
              <a:rPr lang="en-US" sz="1200" dirty="0"/>
              <a:t>PRALINE</a:t>
            </a:r>
          </a:p>
        </p:txBody>
      </p:sp>
      <p:sp>
        <p:nvSpPr>
          <p:cNvPr id="200" name="ZoneTexte 199">
            <a:extLst>
              <a:ext uri="{FF2B5EF4-FFF2-40B4-BE49-F238E27FC236}">
                <a16:creationId xmlns:a16="http://schemas.microsoft.com/office/drawing/2014/main" id="{B9FCE8C3-1D01-42CA-A464-6B2D0D47C56E}"/>
              </a:ext>
            </a:extLst>
          </p:cNvPr>
          <p:cNvSpPr txBox="1"/>
          <p:nvPr/>
        </p:nvSpPr>
        <p:spPr>
          <a:xfrm>
            <a:off x="4805009" y="2657720"/>
            <a:ext cx="816249" cy="276999"/>
          </a:xfrm>
          <a:prstGeom prst="rect">
            <a:avLst/>
          </a:prstGeom>
          <a:noFill/>
          <a:ln>
            <a:solidFill>
              <a:srgbClr val="E46C0A"/>
            </a:solidFill>
          </a:ln>
        </p:spPr>
        <p:txBody>
          <a:bodyPr wrap="none" rtlCol="0">
            <a:spAutoFit/>
          </a:bodyPr>
          <a:lstStyle/>
          <a:p>
            <a:r>
              <a:rPr lang="en-US" sz="1200" dirty="0"/>
              <a:t>REPARE</a:t>
            </a:r>
          </a:p>
        </p:txBody>
      </p:sp>
      <p:pic>
        <p:nvPicPr>
          <p:cNvPr id="201" name="Image 200">
            <a:extLst>
              <a:ext uri="{FF2B5EF4-FFF2-40B4-BE49-F238E27FC236}">
                <a16:creationId xmlns:a16="http://schemas.microsoft.com/office/drawing/2014/main" id="{215048BF-CC62-4C1C-B69D-7992044B3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346" y="5931887"/>
            <a:ext cx="634608" cy="543204"/>
          </a:xfrm>
          <a:prstGeom prst="rect">
            <a:avLst/>
          </a:prstGeom>
        </p:spPr>
      </p:pic>
      <p:pic>
        <p:nvPicPr>
          <p:cNvPr id="203" name="Image 202">
            <a:extLst>
              <a:ext uri="{FF2B5EF4-FFF2-40B4-BE49-F238E27FC236}">
                <a16:creationId xmlns:a16="http://schemas.microsoft.com/office/drawing/2014/main" id="{50503014-FA5B-4C5C-933A-840BD5752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4398" y="5660002"/>
            <a:ext cx="566502" cy="410225"/>
          </a:xfrm>
          <a:prstGeom prst="rect">
            <a:avLst/>
          </a:prstGeom>
        </p:spPr>
      </p:pic>
      <p:pic>
        <p:nvPicPr>
          <p:cNvPr id="204" name="Image 203">
            <a:extLst>
              <a:ext uri="{FF2B5EF4-FFF2-40B4-BE49-F238E27FC236}">
                <a16:creationId xmlns:a16="http://schemas.microsoft.com/office/drawing/2014/main" id="{68B72F6A-9603-4304-9F09-DAF602A22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437" y="5573459"/>
            <a:ext cx="715636" cy="612562"/>
          </a:xfrm>
          <a:prstGeom prst="rect">
            <a:avLst/>
          </a:prstGeom>
        </p:spPr>
      </p:pic>
      <p:pic>
        <p:nvPicPr>
          <p:cNvPr id="205" name="Image 204">
            <a:extLst>
              <a:ext uri="{FF2B5EF4-FFF2-40B4-BE49-F238E27FC236}">
                <a16:creationId xmlns:a16="http://schemas.microsoft.com/office/drawing/2014/main" id="{BDA2FB7F-C14B-46E6-AC9F-2A7048E1E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0500" y="6037000"/>
            <a:ext cx="811245" cy="323869"/>
          </a:xfrm>
          <a:prstGeom prst="rect">
            <a:avLst/>
          </a:prstGeom>
        </p:spPr>
      </p:pic>
      <p:sp>
        <p:nvSpPr>
          <p:cNvPr id="206" name="ZoneTexte 205">
            <a:extLst>
              <a:ext uri="{FF2B5EF4-FFF2-40B4-BE49-F238E27FC236}">
                <a16:creationId xmlns:a16="http://schemas.microsoft.com/office/drawing/2014/main" id="{929B5438-F428-483E-998B-C4CA3FE9D175}"/>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32" name="Ellipse 31">
            <a:extLst>
              <a:ext uri="{FF2B5EF4-FFF2-40B4-BE49-F238E27FC236}">
                <a16:creationId xmlns:a16="http://schemas.microsoft.com/office/drawing/2014/main" id="{C983E9DF-85D6-48B2-8FE3-41771805DB74}"/>
              </a:ext>
            </a:extLst>
          </p:cNvPr>
          <p:cNvSpPr>
            <a:spLocks noChangeAspect="1"/>
          </p:cNvSpPr>
          <p:nvPr/>
        </p:nvSpPr>
        <p:spPr>
          <a:xfrm>
            <a:off x="10281954" y="4532377"/>
            <a:ext cx="1766823" cy="1600639"/>
          </a:xfrm>
          <a:prstGeom prst="ellipse">
            <a:avLst/>
          </a:prstGeom>
          <a:solidFill>
            <a:srgbClr val="00B0F0"/>
          </a:solidFill>
          <a:ln w="857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err="1"/>
              <a:t>Preclinical</a:t>
            </a:r>
            <a:r>
              <a:rPr lang="fr-FR" b="1" dirty="0"/>
              <a:t> and </a:t>
            </a:r>
            <a:r>
              <a:rPr lang="fr-FR" b="1" dirty="0" err="1"/>
              <a:t>clinical</a:t>
            </a:r>
            <a:r>
              <a:rPr lang="fr-FR" b="1" dirty="0"/>
              <a:t> </a:t>
            </a:r>
            <a:r>
              <a:rPr lang="fr-FR" b="1" dirty="0" err="1"/>
              <a:t>imaging</a:t>
            </a:r>
            <a:r>
              <a:rPr lang="fr-FR" b="1" dirty="0"/>
              <a:t> </a:t>
            </a:r>
            <a:r>
              <a:rPr lang="fr-FR" b="1" dirty="0" err="1"/>
              <a:t>evaluation</a:t>
            </a:r>
            <a:endParaRPr lang="fr-FR" dirty="0"/>
          </a:p>
        </p:txBody>
      </p:sp>
      <p:sp>
        <p:nvSpPr>
          <p:cNvPr id="207" name="ZoneTexte 206">
            <a:extLst>
              <a:ext uri="{FF2B5EF4-FFF2-40B4-BE49-F238E27FC236}">
                <a16:creationId xmlns:a16="http://schemas.microsoft.com/office/drawing/2014/main" id="{DDFD3D01-9204-4543-91DB-90678EAECB94}"/>
              </a:ext>
            </a:extLst>
          </p:cNvPr>
          <p:cNvSpPr txBox="1"/>
          <p:nvPr/>
        </p:nvSpPr>
        <p:spPr>
          <a:xfrm>
            <a:off x="2129935" y="5150893"/>
            <a:ext cx="841897" cy="276999"/>
          </a:xfrm>
          <a:prstGeom prst="rect">
            <a:avLst/>
          </a:prstGeom>
          <a:noFill/>
          <a:ln>
            <a:solidFill>
              <a:srgbClr val="E46C0A"/>
            </a:solidFill>
          </a:ln>
        </p:spPr>
        <p:txBody>
          <a:bodyPr wrap="none" rtlCol="0">
            <a:spAutoFit/>
          </a:bodyPr>
          <a:lstStyle/>
          <a:p>
            <a:r>
              <a:rPr lang="en-US" sz="1200" dirty="0"/>
              <a:t>PRALINE</a:t>
            </a:r>
          </a:p>
        </p:txBody>
      </p:sp>
      <p:sp>
        <p:nvSpPr>
          <p:cNvPr id="208" name="ZoneTexte 207">
            <a:extLst>
              <a:ext uri="{FF2B5EF4-FFF2-40B4-BE49-F238E27FC236}">
                <a16:creationId xmlns:a16="http://schemas.microsoft.com/office/drawing/2014/main" id="{539690B7-77FF-4BA5-ABA5-46D068DF5821}"/>
              </a:ext>
            </a:extLst>
          </p:cNvPr>
          <p:cNvSpPr txBox="1"/>
          <p:nvPr/>
        </p:nvSpPr>
        <p:spPr>
          <a:xfrm>
            <a:off x="9444370" y="5396058"/>
            <a:ext cx="766557" cy="276999"/>
          </a:xfrm>
          <a:prstGeom prst="rect">
            <a:avLst/>
          </a:prstGeom>
          <a:noFill/>
          <a:ln>
            <a:solidFill>
              <a:srgbClr val="E46C0A"/>
            </a:solidFill>
          </a:ln>
        </p:spPr>
        <p:txBody>
          <a:bodyPr wrap="none" rtlCol="0">
            <a:spAutoFit/>
          </a:bodyPr>
          <a:lstStyle/>
          <a:p>
            <a:r>
              <a:rPr lang="en-US" sz="1200" dirty="0"/>
              <a:t>THIDOS</a:t>
            </a:r>
          </a:p>
        </p:txBody>
      </p:sp>
      <p:pic>
        <p:nvPicPr>
          <p:cNvPr id="239" name="Image 238">
            <a:extLst>
              <a:ext uri="{FF2B5EF4-FFF2-40B4-BE49-F238E27FC236}">
                <a16:creationId xmlns:a16="http://schemas.microsoft.com/office/drawing/2014/main" id="{423881BD-F41D-40F6-BD87-EE81018C5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624" y="3568305"/>
            <a:ext cx="566502" cy="410225"/>
          </a:xfrm>
          <a:prstGeom prst="rect">
            <a:avLst/>
          </a:prstGeom>
        </p:spPr>
      </p:pic>
      <p:sp>
        <p:nvSpPr>
          <p:cNvPr id="240" name="Rectangle 239">
            <a:extLst>
              <a:ext uri="{FF2B5EF4-FFF2-40B4-BE49-F238E27FC236}">
                <a16:creationId xmlns:a16="http://schemas.microsoft.com/office/drawing/2014/main" id="{368569C2-C15B-4707-9C83-F0CB855799D7}"/>
              </a:ext>
            </a:extLst>
          </p:cNvPr>
          <p:cNvSpPr/>
          <p:nvPr/>
        </p:nvSpPr>
        <p:spPr>
          <a:xfrm>
            <a:off x="5766385" y="1111586"/>
            <a:ext cx="1285819" cy="1162783"/>
          </a:xfrm>
          <a:prstGeom prst="rect">
            <a:avLst/>
          </a:prstGeom>
          <a:solidFill>
            <a:srgbClr val="FCD3B2"/>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solidFill>
                  <a:schemeClr val="tx1"/>
                </a:solidFill>
              </a:rPr>
              <a:t>Clinical</a:t>
            </a:r>
            <a:br>
              <a:rPr lang="en-US" dirty="0">
                <a:solidFill>
                  <a:schemeClr val="tx1"/>
                </a:solidFill>
              </a:rPr>
            </a:br>
            <a:r>
              <a:rPr lang="en-US" dirty="0">
                <a:solidFill>
                  <a:schemeClr val="tx1"/>
                </a:solidFill>
              </a:rPr>
              <a:t>almost all are for clinical application… mid/long term</a:t>
            </a:r>
          </a:p>
        </p:txBody>
      </p:sp>
    </p:spTree>
    <p:extLst>
      <p:ext uri="{BB962C8B-B14F-4D97-AF65-F5344CB8AC3E}">
        <p14:creationId xmlns:p14="http://schemas.microsoft.com/office/powerpoint/2010/main" val="40608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0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7" grpId="0" animBg="1"/>
      <p:bldP spid="146" grpId="0" animBg="1"/>
      <p:bldP spid="191" grpId="0" animBg="1"/>
      <p:bldP spid="192" grpId="0" animBg="1"/>
      <p:bldP spid="193" grpId="0" animBg="1"/>
      <p:bldP spid="196" grpId="0" animBg="1"/>
      <p:bldP spid="197" grpId="0" animBg="1"/>
      <p:bldP spid="198" grpId="0" animBg="1"/>
      <p:bldP spid="199" grpId="0" animBg="1"/>
      <p:bldP spid="200" grpId="0" animBg="1"/>
      <p:bldP spid="207" grpId="0" animBg="1"/>
      <p:bldP spid="208" grpId="0" animBg="1"/>
      <p:bldP spid="2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15</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Radionuclide</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production @               - PRISMA</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Radionuclides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3" y="1191448"/>
            <a:ext cx="9857186" cy="369332"/>
          </a:xfrm>
          <a:prstGeom prst="rect">
            <a:avLst/>
          </a:prstGeom>
        </p:spPr>
        <p:txBody>
          <a:bodyPr wrap="non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develop non-conventional methods for producing radionuclide with high purity </a:t>
            </a:r>
            <a:endParaRPr lang="en-US" dirty="0">
              <a:solidFill>
                <a:schemeClr val="tx1"/>
              </a:solidFill>
            </a:endParaRPr>
          </a:p>
        </p:txBody>
      </p:sp>
      <p:sp>
        <p:nvSpPr>
          <p:cNvPr id="14" name="Rectangle 13">
            <a:extLst>
              <a:ext uri="{FF2B5EF4-FFF2-40B4-BE49-F238E27FC236}">
                <a16:creationId xmlns:a16="http://schemas.microsoft.com/office/drawing/2014/main" id="{72BC8CD9-7932-4D8C-BA43-9EFBB3486F93}"/>
              </a:ext>
            </a:extLst>
          </p:cNvPr>
          <p:cNvSpPr/>
          <p:nvPr/>
        </p:nvSpPr>
        <p:spPr>
          <a:xfrm>
            <a:off x="162773" y="1652444"/>
            <a:ext cx="7838238" cy="3937838"/>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6871B1-250B-4771-A6EB-2ABAAEB07FF2}"/>
              </a:ext>
            </a:extLst>
          </p:cNvPr>
          <p:cNvSpPr/>
          <p:nvPr/>
        </p:nvSpPr>
        <p:spPr>
          <a:xfrm>
            <a:off x="8239991" y="1927489"/>
            <a:ext cx="3810021" cy="3082073"/>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1291F1D3-044D-43E6-9678-3CAC9BEF021D}"/>
              </a:ext>
            </a:extLst>
          </p:cNvPr>
          <p:cNvSpPr txBox="1"/>
          <p:nvPr/>
        </p:nvSpPr>
        <p:spPr>
          <a:xfrm>
            <a:off x="141988" y="1649611"/>
            <a:ext cx="3707917" cy="4324261"/>
          </a:xfrm>
          <a:prstGeom prst="rect">
            <a:avLst/>
          </a:prstGeom>
          <a:noFill/>
        </p:spPr>
        <p:txBody>
          <a:bodyPr wrap="square" rtlCol="0">
            <a:spAutoFit/>
          </a:bodyPr>
          <a:lstStyle/>
          <a:p>
            <a:pPr marL="171450" indent="-171450" algn="just">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Numerous cross-section meas</a:t>
            </a:r>
            <a:r>
              <a:rPr lang="en-US" dirty="0">
                <a:latin typeface="Calibri" panose="020F0502020204030204" pitchFamily="34" charset="0"/>
                <a:ea typeface="Calibri" panose="020F0502020204030204" pitchFamily="34" charset="0"/>
                <a:cs typeface="Calibri" panose="020F0502020204030204" pitchFamily="34" charset="0"/>
              </a:rPr>
              <a:t>.</a:t>
            </a:r>
            <a:r>
              <a:rPr lang="en-US" sz="1200" dirty="0"/>
              <a:t> </a:t>
            </a:r>
            <a:r>
              <a:rPr lang="en-US" sz="1200" dirty="0">
                <a:latin typeface="Calibri" panose="020F0502020204030204" pitchFamily="34" charset="0"/>
                <a:ea typeface="Calibri" panose="020F0502020204030204" pitchFamily="34" charset="0"/>
                <a:cs typeface="Calibri" panose="020F0502020204030204" pitchFamily="34" charset="0"/>
              </a:rPr>
              <a:t>(~20y exp), especially based on </a:t>
            </a:r>
            <a:r>
              <a:rPr lang="en-US" sz="1200" b="1" dirty="0">
                <a:latin typeface="Calibri" panose="020F0502020204030204" pitchFamily="34" charset="0"/>
                <a:ea typeface="Calibri" panose="020F0502020204030204" pitchFamily="34" charset="0"/>
                <a:cs typeface="Calibri" panose="020F0502020204030204" pitchFamily="34" charset="0"/>
              </a:rPr>
              <a:t>d </a:t>
            </a:r>
            <a:r>
              <a:rPr lang="en-US" sz="1200" dirty="0">
                <a:latin typeface="Calibri" panose="020F0502020204030204" pitchFamily="34" charset="0"/>
                <a:ea typeface="Calibri" panose="020F0502020204030204" pitchFamily="34" charset="0"/>
                <a:cs typeface="Calibri" panose="020F0502020204030204" pitchFamily="34" charset="0"/>
              </a:rPr>
              <a:t>(and </a:t>
            </a:r>
            <a:r>
              <a:rPr lang="el-GR" sz="1200" dirty="0">
                <a:latin typeface="Calibri" panose="020F0502020204030204" pitchFamily="34" charset="0"/>
                <a:ea typeface="Calibri" panose="020F0502020204030204" pitchFamily="34" charset="0"/>
                <a:cs typeface="Calibri" panose="020F0502020204030204" pitchFamily="34" charset="0"/>
              </a:rPr>
              <a:t>α</a:t>
            </a:r>
            <a:r>
              <a:rPr lang="fr-FR" sz="1200" dirty="0">
                <a:latin typeface="Calibri" panose="020F0502020204030204" pitchFamily="34" charset="0"/>
                <a:ea typeface="Calibri" panose="020F0502020204030204" pitchFamily="34" charset="0"/>
                <a:cs typeface="Calibri" panose="020F0502020204030204" pitchFamily="34" charset="0"/>
              </a:rPr>
              <a:t>)</a:t>
            </a:r>
            <a:r>
              <a:rPr lang="en-US" sz="1200" b="1" dirty="0">
                <a:latin typeface="Calibri" panose="020F0502020204030204" pitchFamily="34" charset="0"/>
                <a:ea typeface="Calibri" panose="020F0502020204030204" pitchFamily="34" charset="0"/>
                <a:cs typeface="Calibri" panose="020F0502020204030204" pitchFamily="34" charset="0"/>
              </a:rPr>
              <a:t> beams:</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baseline="30000" dirty="0">
                <a:latin typeface="Calibri" panose="020F0502020204030204" pitchFamily="34" charset="0"/>
                <a:ea typeface="Calibri" panose="020F0502020204030204" pitchFamily="34" charset="0"/>
                <a:cs typeface="Calibri" panose="020F0502020204030204" pitchFamily="34" charset="0"/>
              </a:rPr>
              <a:t>211</a:t>
            </a:r>
            <a:r>
              <a:rPr lang="en-US" sz="1200" b="1" dirty="0">
                <a:latin typeface="Calibri" panose="020F0502020204030204" pitchFamily="34" charset="0"/>
                <a:ea typeface="Calibri" panose="020F0502020204030204" pitchFamily="34" charset="0"/>
                <a:cs typeface="Calibri" panose="020F0502020204030204" pitchFamily="34" charset="0"/>
              </a:rPr>
              <a:t>At</a:t>
            </a:r>
            <a:r>
              <a:rPr lang="en-US" sz="1200" dirty="0">
                <a:latin typeface="Calibri" panose="020F0502020204030204" pitchFamily="34" charset="0"/>
                <a:ea typeface="Calibri" panose="020F0502020204030204" pitchFamily="34" charset="0"/>
                <a:cs typeface="Calibri" panose="020F0502020204030204" pitchFamily="34" charset="0"/>
              </a:rPr>
              <a:t>(</a:t>
            </a:r>
            <a:r>
              <a:rPr lang="el-GR" sz="1200" dirty="0">
                <a:latin typeface="Calibri" panose="020F0502020204030204" pitchFamily="34" charset="0"/>
                <a:ea typeface="Calibri" panose="020F0502020204030204" pitchFamily="34" charset="0"/>
                <a:cs typeface="Calibri" panose="020F0502020204030204" pitchFamily="34" charset="0"/>
              </a:rPr>
              <a:t>α</a:t>
            </a:r>
            <a:r>
              <a:rPr lang="fr-FR" sz="1200" dirty="0">
                <a:latin typeface="Calibri" panose="020F0502020204030204" pitchFamily="34" charset="0"/>
                <a:ea typeface="Calibri" panose="020F0502020204030204" pitchFamily="34" charset="0"/>
                <a:cs typeface="Calibri" panose="020F0502020204030204" pitchFamily="34" charset="0"/>
              </a:rPr>
              <a:t>)</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baseline="30000" dirty="0">
                <a:latin typeface="Calibri" panose="020F0502020204030204" pitchFamily="34" charset="0"/>
                <a:ea typeface="Calibri" panose="020F0502020204030204" pitchFamily="34" charset="0"/>
                <a:cs typeface="Calibri" panose="020F0502020204030204" pitchFamily="34" charset="0"/>
              </a:rPr>
              <a:t>64</a:t>
            </a:r>
            <a:r>
              <a:rPr lang="en-US" sz="1200" b="1" dirty="0">
                <a:latin typeface="Calibri" panose="020F0502020204030204" pitchFamily="34" charset="0"/>
                <a:ea typeface="Calibri" panose="020F0502020204030204" pitchFamily="34" charset="0"/>
                <a:cs typeface="Calibri" panose="020F0502020204030204" pitchFamily="34" charset="0"/>
              </a:rPr>
              <a:t>Cu</a:t>
            </a:r>
            <a:r>
              <a:rPr lang="en-US" sz="1200" dirty="0">
                <a:latin typeface="Calibri" panose="020F0502020204030204" pitchFamily="34" charset="0"/>
                <a:ea typeface="Calibri" panose="020F0502020204030204" pitchFamily="34" charset="0"/>
                <a:cs typeface="Calibri" panose="020F0502020204030204" pitchFamily="34" charset="0"/>
              </a:rPr>
              <a:t>(</a:t>
            </a:r>
            <a:r>
              <a:rPr lang="el-GR" sz="1200" dirty="0">
                <a:latin typeface="Calibri" panose="020F0502020204030204" pitchFamily="34" charset="0"/>
                <a:ea typeface="Calibri" panose="020F0502020204030204" pitchFamily="34" charset="0"/>
                <a:cs typeface="Calibri" panose="020F0502020204030204" pitchFamily="34" charset="0"/>
              </a:rPr>
              <a:t>γ</a:t>
            </a:r>
            <a:r>
              <a:rPr lang="fr-FR" sz="1200" dirty="0">
                <a:latin typeface="Calibri" panose="020F0502020204030204" pitchFamily="34" charset="0"/>
                <a:ea typeface="Calibri" panose="020F0502020204030204" pitchFamily="34" charset="0"/>
                <a:cs typeface="Calibri" panose="020F0502020204030204" pitchFamily="34" charset="0"/>
              </a:rPr>
              <a:t>)</a:t>
            </a:r>
            <a:r>
              <a:rPr lang="en-US" sz="1200" b="1" dirty="0">
                <a:latin typeface="Calibri" panose="020F0502020204030204" pitchFamily="34" charset="0"/>
                <a:ea typeface="Calibri" panose="020F0502020204030204" pitchFamily="34" charset="0"/>
                <a:cs typeface="Calibri" panose="020F0502020204030204" pitchFamily="34" charset="0"/>
              </a:rPr>
              <a:t>/</a:t>
            </a:r>
            <a:r>
              <a:rPr lang="en-US" sz="1200" b="1" baseline="30000" dirty="0">
                <a:latin typeface="Calibri" panose="020F0502020204030204" pitchFamily="34" charset="0"/>
                <a:ea typeface="Calibri" panose="020F0502020204030204" pitchFamily="34" charset="0"/>
                <a:cs typeface="Calibri" panose="020F0502020204030204" pitchFamily="34" charset="0"/>
              </a:rPr>
              <a:t>67</a:t>
            </a:r>
            <a:r>
              <a:rPr lang="en-US" sz="1200" b="1" dirty="0">
                <a:latin typeface="Calibri" panose="020F0502020204030204" pitchFamily="34" charset="0"/>
                <a:ea typeface="Calibri" panose="020F0502020204030204" pitchFamily="34" charset="0"/>
                <a:cs typeface="Calibri" panose="020F0502020204030204" pitchFamily="34" charset="0"/>
              </a:rPr>
              <a:t>Cu</a:t>
            </a:r>
            <a:r>
              <a:rPr lang="en-US" sz="1200" dirty="0">
                <a:latin typeface="Calibri" panose="020F0502020204030204" pitchFamily="34" charset="0"/>
                <a:ea typeface="Calibri" panose="020F0502020204030204" pitchFamily="34" charset="0"/>
                <a:cs typeface="Calibri" panose="020F0502020204030204" pitchFamily="34" charset="0"/>
              </a:rPr>
              <a:t>(</a:t>
            </a:r>
            <a:r>
              <a:rPr lang="el-GR" sz="1200" dirty="0">
                <a:latin typeface="Calibri" panose="020F0502020204030204" pitchFamily="34" charset="0"/>
                <a:ea typeface="Calibri" panose="020F0502020204030204" pitchFamily="34" charset="0"/>
                <a:cs typeface="Calibri" panose="020F0502020204030204" pitchFamily="34" charset="0"/>
              </a:rPr>
              <a:t>β</a:t>
            </a:r>
            <a:r>
              <a:rPr lang="fr-FR" sz="1200" dirty="0">
                <a:latin typeface="Calibri" panose="020F0502020204030204" pitchFamily="34" charset="0"/>
                <a:ea typeface="Calibri" panose="020F0502020204030204" pitchFamily="34" charset="0"/>
                <a:cs typeface="Calibri" panose="020F0502020204030204" pitchFamily="34" charset="0"/>
              </a:rPr>
              <a:t>)</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aseline="30000" dirty="0">
                <a:latin typeface="Calibri" panose="020F0502020204030204" pitchFamily="34" charset="0"/>
                <a:ea typeface="Calibri" panose="020F0502020204030204" pitchFamily="34" charset="0"/>
                <a:cs typeface="Calibri" panose="020F0502020204030204" pitchFamily="34" charset="0"/>
              </a:rPr>
              <a:t>117m</a:t>
            </a:r>
            <a:r>
              <a:rPr lang="en-US" sz="1200" dirty="0">
                <a:latin typeface="Calibri" panose="020F0502020204030204" pitchFamily="34" charset="0"/>
                <a:ea typeface="Calibri" panose="020F0502020204030204" pitchFamily="34" charset="0"/>
                <a:cs typeface="Calibri" panose="020F0502020204030204" pitchFamily="34" charset="0"/>
              </a:rPr>
              <a:t>Sn(CE), </a:t>
            </a:r>
            <a:r>
              <a:rPr lang="en-US" sz="1200" baseline="30000" dirty="0">
                <a:latin typeface="Calibri" panose="020F0502020204030204" pitchFamily="34" charset="0"/>
                <a:ea typeface="Calibri" panose="020F0502020204030204" pitchFamily="34" charset="0"/>
                <a:cs typeface="Calibri" panose="020F0502020204030204" pitchFamily="34" charset="0"/>
              </a:rPr>
              <a:t>186</a:t>
            </a:r>
            <a:r>
              <a:rPr lang="en-US" sz="1200" dirty="0">
                <a:latin typeface="Calibri" panose="020F0502020204030204" pitchFamily="34" charset="0"/>
                <a:ea typeface="Calibri" panose="020F0502020204030204" pitchFamily="34" charset="0"/>
                <a:cs typeface="Calibri" panose="020F0502020204030204" pitchFamily="34" charset="0"/>
              </a:rPr>
              <a:t>Re(</a:t>
            </a:r>
            <a:r>
              <a:rPr lang="el-GR" sz="1200" dirty="0">
                <a:latin typeface="Calibri" panose="020F0502020204030204" pitchFamily="34" charset="0"/>
                <a:ea typeface="Calibri" panose="020F0502020204030204" pitchFamily="34" charset="0"/>
                <a:cs typeface="Calibri" panose="020F0502020204030204" pitchFamily="34" charset="0"/>
              </a:rPr>
              <a:t>β</a:t>
            </a:r>
            <a:r>
              <a:rPr lang="fr-FR" sz="1200" dirty="0">
                <a:latin typeface="Calibri" panose="020F0502020204030204" pitchFamily="34" charset="0"/>
                <a:ea typeface="Calibri" panose="020F0502020204030204" pitchFamily="34" charset="0"/>
                <a:cs typeface="Calibri" panose="020F0502020204030204" pitchFamily="34" charset="0"/>
              </a:rPr>
              <a:t>)</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baseline="30000" dirty="0">
                <a:latin typeface="Calibri" panose="020F0502020204030204" pitchFamily="34" charset="0"/>
                <a:ea typeface="Calibri" panose="020F0502020204030204" pitchFamily="34" charset="0"/>
                <a:cs typeface="Calibri" panose="020F0502020204030204" pitchFamily="34" charset="0"/>
              </a:rPr>
              <a:t>161</a:t>
            </a:r>
            <a:r>
              <a:rPr lang="en-US" sz="1200" b="1" dirty="0">
                <a:latin typeface="Calibri" panose="020F0502020204030204" pitchFamily="34" charset="0"/>
                <a:ea typeface="Calibri" panose="020F0502020204030204" pitchFamily="34" charset="0"/>
                <a:cs typeface="Calibri" panose="020F0502020204030204" pitchFamily="34" charset="0"/>
              </a:rPr>
              <a:t>Tb</a:t>
            </a:r>
            <a:r>
              <a:rPr lang="en-US" sz="1200" dirty="0">
                <a:latin typeface="Calibri" panose="020F0502020204030204" pitchFamily="34" charset="0"/>
                <a:ea typeface="Calibri" panose="020F0502020204030204" pitchFamily="34" charset="0"/>
                <a:cs typeface="Calibri" panose="020F0502020204030204" pitchFamily="34" charset="0"/>
              </a:rPr>
              <a:t>(</a:t>
            </a:r>
            <a:r>
              <a:rPr lang="el-GR" sz="1200" dirty="0">
                <a:latin typeface="Calibri" panose="020F0502020204030204" pitchFamily="34" charset="0"/>
                <a:ea typeface="Calibri" panose="020F0502020204030204" pitchFamily="34" charset="0"/>
                <a:cs typeface="Calibri" panose="020F0502020204030204" pitchFamily="34" charset="0"/>
              </a:rPr>
              <a:t>β</a:t>
            </a:r>
            <a:r>
              <a:rPr lang="fr-FR" sz="1200" dirty="0">
                <a:latin typeface="Calibri" panose="020F0502020204030204" pitchFamily="34" charset="0"/>
                <a:ea typeface="Calibri" panose="020F0502020204030204" pitchFamily="34" charset="0"/>
                <a:cs typeface="Calibri" panose="020F0502020204030204" pitchFamily="34" charset="0"/>
              </a:rPr>
              <a:t>)</a:t>
            </a:r>
            <a:r>
              <a:rPr lang="en-US" sz="1200" dirty="0">
                <a:latin typeface="Calibri" panose="020F0502020204030204" pitchFamily="34" charset="0"/>
                <a:ea typeface="Calibri" panose="020F0502020204030204" pitchFamily="34" charset="0"/>
                <a:cs typeface="Calibri" panose="020F0502020204030204" pitchFamily="34" charset="0"/>
              </a:rPr>
              <a:t>…</a:t>
            </a:r>
          </a:p>
          <a:p>
            <a:pPr marL="171450" indent="-171450" algn="just">
              <a:spcBef>
                <a:spcPts val="60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Used for </a:t>
            </a:r>
            <a:r>
              <a:rPr lang="en-US" sz="1200" b="1" dirty="0">
                <a:latin typeface="Calibri" panose="020F0502020204030204" pitchFamily="34" charset="0"/>
                <a:ea typeface="Calibri" panose="020F0502020204030204" pitchFamily="34" charset="0"/>
                <a:cs typeface="Calibri" panose="020F0502020204030204" pitchFamily="34" charset="0"/>
              </a:rPr>
              <a:t>nuclear code constraints</a:t>
            </a:r>
            <a:r>
              <a:rPr lang="en-US" sz="1200" dirty="0">
                <a:latin typeface="Calibri" panose="020F0502020204030204" pitchFamily="34" charset="0"/>
                <a:ea typeface="Calibri" panose="020F0502020204030204" pitchFamily="34" charset="0"/>
                <a:cs typeface="Calibri" panose="020F0502020204030204" pitchFamily="34" charset="0"/>
              </a:rPr>
              <a:t>.</a:t>
            </a:r>
          </a:p>
          <a:p>
            <a:endParaRPr lang="en-US" sz="1200" dirty="0"/>
          </a:p>
          <a:p>
            <a:endParaRPr lang="en-US" sz="1200" dirty="0"/>
          </a:p>
          <a:p>
            <a:endParaRPr lang="en-US" sz="1200" dirty="0"/>
          </a:p>
          <a:p>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b="1" u="sng" dirty="0"/>
          </a:p>
          <a:p>
            <a:pPr marL="171450" indent="-171450">
              <a:buFont typeface="Arial" panose="020B0604020202020204" pitchFamily="34" charset="0"/>
              <a:buChar char="•"/>
            </a:pPr>
            <a:endParaRPr lang="en-US" sz="1200" b="1" u="sng" dirty="0"/>
          </a:p>
          <a:p>
            <a:pPr marL="171450" indent="-171450">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Develop innovative targets</a:t>
            </a:r>
            <a:r>
              <a:rPr lang="en-US" b="1" dirty="0">
                <a:latin typeface="Calibri" panose="020F0502020204030204" pitchFamily="34" charset="0"/>
                <a:ea typeface="Calibri" panose="020F0502020204030204" pitchFamily="34" charset="0"/>
                <a:cs typeface="Calibri" panose="020F0502020204030204" pitchFamily="34" charset="0"/>
              </a:rPr>
              <a:t> </a:t>
            </a:r>
            <a:br>
              <a:rPr lang="en-US" sz="1200" b="1" dirty="0"/>
            </a:br>
            <a:r>
              <a:rPr lang="en-US" sz="1200" dirty="0">
                <a:latin typeface="Calibri" panose="020F0502020204030204" pitchFamily="34" charset="0"/>
                <a:ea typeface="Calibri" panose="020F0502020204030204" pitchFamily="34" charset="0"/>
                <a:cs typeface="Calibri" panose="020F0502020204030204" pitchFamily="34" charset="0"/>
              </a:rPr>
              <a:t>resistant to </a:t>
            </a:r>
            <a:r>
              <a:rPr lang="en-US" sz="1200" b="1" dirty="0">
                <a:latin typeface="Calibri" panose="020F0502020204030204" pitchFamily="34" charset="0"/>
                <a:ea typeface="Calibri" panose="020F0502020204030204" pitchFamily="34" charset="0"/>
                <a:cs typeface="Calibri" panose="020F0502020204030204" pitchFamily="34" charset="0"/>
              </a:rPr>
              <a:t>high current</a:t>
            </a:r>
            <a:r>
              <a:rPr lang="en-US" sz="1200" dirty="0">
                <a:latin typeface="Calibri" panose="020F0502020204030204" pitchFamily="34" charset="0"/>
                <a:ea typeface="Calibri" panose="020F0502020204030204" pitchFamily="34" charset="0"/>
                <a:cs typeface="Calibri" panose="020F0502020204030204" pitchFamily="34" charset="0"/>
              </a:rPr>
              <a:t> (~150 µA): </a:t>
            </a:r>
            <a:br>
              <a:rPr lang="en-US" sz="1200" dirty="0">
                <a:latin typeface="Calibri" panose="020F0502020204030204" pitchFamily="34" charset="0"/>
                <a:ea typeface="Calibri" panose="020F0502020204030204" pitchFamily="34" charset="0"/>
                <a:cs typeface="Calibri" panose="020F0502020204030204" pitchFamily="34" charset="0"/>
              </a:rPr>
            </a:br>
            <a:r>
              <a:rPr lang="en-US" sz="1200" dirty="0">
                <a:latin typeface="Calibri" panose="020F0502020204030204" pitchFamily="34" charset="0"/>
                <a:ea typeface="Calibri" panose="020F0502020204030204" pitchFamily="34" charset="0"/>
                <a:cs typeface="Calibri" panose="020F0502020204030204" pitchFamily="34" charset="0"/>
              </a:rPr>
              <a:t>enriched vs natural. E.g. </a:t>
            </a:r>
            <a:r>
              <a:rPr lang="en-US" sz="1200" b="1" dirty="0">
                <a:latin typeface="Calibri" panose="020F0502020204030204" pitchFamily="34" charset="0"/>
                <a:ea typeface="Calibri" panose="020F0502020204030204" pitchFamily="34" charset="0"/>
                <a:cs typeface="Calibri" panose="020F0502020204030204" pitchFamily="34" charset="0"/>
              </a:rPr>
              <a:t>co-deposition </a:t>
            </a:r>
            <a:br>
              <a:rPr lang="en-US" sz="1200" b="1" dirty="0">
                <a:latin typeface="Calibri" panose="020F0502020204030204" pitchFamily="34" charset="0"/>
                <a:ea typeface="Calibri" panose="020F0502020204030204" pitchFamily="34" charset="0"/>
                <a:cs typeface="Calibri" panose="020F0502020204030204" pitchFamily="34" charset="0"/>
              </a:rPr>
            </a:br>
            <a:r>
              <a:rPr lang="en-US" sz="1200" dirty="0">
                <a:latin typeface="Calibri" panose="020F0502020204030204" pitchFamily="34" charset="0"/>
                <a:ea typeface="Calibri" panose="020F0502020204030204" pitchFamily="34" charset="0"/>
                <a:cs typeface="Calibri" panose="020F0502020204030204" pitchFamily="34" charset="0"/>
              </a:rPr>
              <a:t>methods of </a:t>
            </a:r>
            <a:r>
              <a:rPr lang="en-US" sz="1200" dirty="0" err="1">
                <a:latin typeface="Calibri" panose="020F0502020204030204" pitchFamily="34" charset="0"/>
                <a:ea typeface="Calibri" panose="020F0502020204030204" pitchFamily="34" charset="0"/>
                <a:cs typeface="Calibri" panose="020F0502020204030204" pitchFamily="34" charset="0"/>
              </a:rPr>
              <a:t>Gd</a:t>
            </a:r>
            <a:r>
              <a:rPr lang="en-US" sz="1200" dirty="0">
                <a:latin typeface="Calibri" panose="020F0502020204030204" pitchFamily="34" charset="0"/>
                <a:ea typeface="Calibri" panose="020F0502020204030204" pitchFamily="34" charset="0"/>
                <a:cs typeface="Calibri" panose="020F0502020204030204" pitchFamily="34" charset="0"/>
              </a:rPr>
              <a:t> on Ni </a:t>
            </a:r>
          </a:p>
          <a:p>
            <a:endParaRPr lang="en-US" sz="1200" dirty="0"/>
          </a:p>
          <a:p>
            <a:pPr marL="285750" indent="-285750">
              <a:buFont typeface="Arial" panose="020B0604020202020204" pitchFamily="34" charset="0"/>
              <a:buChar char="•"/>
            </a:pPr>
            <a:endParaRPr lang="en-US" b="1" u="sng" dirty="0"/>
          </a:p>
        </p:txBody>
      </p:sp>
      <p:pic>
        <p:nvPicPr>
          <p:cNvPr id="17" name="Image 16">
            <a:extLst>
              <a:ext uri="{FF2B5EF4-FFF2-40B4-BE49-F238E27FC236}">
                <a16:creationId xmlns:a16="http://schemas.microsoft.com/office/drawing/2014/main" id="{D4ED6351-BE99-42CC-80F8-39204D7A6274}"/>
              </a:ext>
            </a:extLst>
          </p:cNvPr>
          <p:cNvPicPr>
            <a:picLocks noChangeAspect="1"/>
          </p:cNvPicPr>
          <p:nvPr/>
        </p:nvPicPr>
        <p:blipFill>
          <a:blip r:embed="rId3"/>
          <a:stretch/>
        </p:blipFill>
        <p:spPr bwMode="auto">
          <a:xfrm>
            <a:off x="6540612" y="359258"/>
            <a:ext cx="1498640" cy="607343"/>
          </a:xfrm>
          <a:prstGeom prst="rect">
            <a:avLst/>
          </a:prstGeom>
        </p:spPr>
      </p:pic>
      <p:pic>
        <p:nvPicPr>
          <p:cNvPr id="18" name="Image 17">
            <a:extLst>
              <a:ext uri="{FF2B5EF4-FFF2-40B4-BE49-F238E27FC236}">
                <a16:creationId xmlns:a16="http://schemas.microsoft.com/office/drawing/2014/main" id="{FCDEB2A8-941D-496D-B47F-C495AE11D152}"/>
              </a:ext>
            </a:extLst>
          </p:cNvPr>
          <p:cNvPicPr>
            <a:picLocks noChangeAspect="1"/>
          </p:cNvPicPr>
          <p:nvPr/>
        </p:nvPicPr>
        <p:blipFill>
          <a:blip r:embed="rId4"/>
          <a:stretch>
            <a:fillRect/>
          </a:stretch>
        </p:blipFill>
        <p:spPr>
          <a:xfrm>
            <a:off x="10904274" y="1447553"/>
            <a:ext cx="1063133" cy="393472"/>
          </a:xfrm>
          <a:prstGeom prst="rect">
            <a:avLst/>
          </a:prstGeom>
        </p:spPr>
      </p:pic>
      <p:grpSp>
        <p:nvGrpSpPr>
          <p:cNvPr id="19" name="Groupe 18">
            <a:extLst>
              <a:ext uri="{FF2B5EF4-FFF2-40B4-BE49-F238E27FC236}">
                <a16:creationId xmlns:a16="http://schemas.microsoft.com/office/drawing/2014/main" id="{3EB759CF-AAA7-4871-81FA-F1B86082F9E3}"/>
              </a:ext>
            </a:extLst>
          </p:cNvPr>
          <p:cNvGrpSpPr/>
          <p:nvPr/>
        </p:nvGrpSpPr>
        <p:grpSpPr>
          <a:xfrm>
            <a:off x="10904274" y="1136821"/>
            <a:ext cx="958704" cy="328593"/>
            <a:chOff x="2768684" y="6201105"/>
            <a:chExt cx="1384215" cy="520803"/>
          </a:xfrm>
        </p:grpSpPr>
        <p:pic>
          <p:nvPicPr>
            <p:cNvPr id="20" name="Image 19">
              <a:extLst>
                <a:ext uri="{FF2B5EF4-FFF2-40B4-BE49-F238E27FC236}">
                  <a16:creationId xmlns:a16="http://schemas.microsoft.com/office/drawing/2014/main" id="{5CD640D2-C555-4150-86BF-24B960645E14}"/>
                </a:ext>
              </a:extLst>
            </p:cNvPr>
            <p:cNvPicPr>
              <a:picLocks noChangeAspect="1"/>
            </p:cNvPicPr>
            <p:nvPr userDrawn="1"/>
          </p:nvPicPr>
          <p:blipFill>
            <a:blip r:embed="rId5"/>
            <a:stretch>
              <a:fillRect/>
            </a:stretch>
          </p:blipFill>
          <p:spPr>
            <a:xfrm>
              <a:off x="3308088" y="6201105"/>
              <a:ext cx="844811" cy="520803"/>
            </a:xfrm>
            <a:prstGeom prst="rect">
              <a:avLst/>
            </a:prstGeom>
          </p:spPr>
        </p:pic>
        <p:pic>
          <p:nvPicPr>
            <p:cNvPr id="21" name="Image 20">
              <a:extLst>
                <a:ext uri="{FF2B5EF4-FFF2-40B4-BE49-F238E27FC236}">
                  <a16:creationId xmlns:a16="http://schemas.microsoft.com/office/drawing/2014/main" id="{AC032241-200B-4E67-93DA-A44AB040C14D}"/>
                </a:ext>
              </a:extLst>
            </p:cNvPr>
            <p:cNvPicPr>
              <a:picLocks noChangeAspect="1"/>
            </p:cNvPicPr>
            <p:nvPr userDrawn="1"/>
          </p:nvPicPr>
          <p:blipFill>
            <a:blip r:embed="rId6"/>
            <a:stretch>
              <a:fillRect/>
            </a:stretch>
          </p:blipFill>
          <p:spPr>
            <a:xfrm>
              <a:off x="2768684" y="6203345"/>
              <a:ext cx="394364" cy="343505"/>
            </a:xfrm>
            <a:prstGeom prst="rect">
              <a:avLst/>
            </a:prstGeom>
          </p:spPr>
        </p:pic>
      </p:grpSp>
      <p:sp>
        <p:nvSpPr>
          <p:cNvPr id="22" name="ZoneTexte 21">
            <a:extLst>
              <a:ext uri="{FF2B5EF4-FFF2-40B4-BE49-F238E27FC236}">
                <a16:creationId xmlns:a16="http://schemas.microsoft.com/office/drawing/2014/main" id="{74A731D0-B123-4BC4-8EC6-B78F1CE9A792}"/>
              </a:ext>
            </a:extLst>
          </p:cNvPr>
          <p:cNvSpPr txBox="1"/>
          <p:nvPr/>
        </p:nvSpPr>
        <p:spPr>
          <a:xfrm>
            <a:off x="4190990" y="1649611"/>
            <a:ext cx="3752596" cy="4047262"/>
          </a:xfrm>
          <a:prstGeom prst="rect">
            <a:avLst/>
          </a:prstGeom>
          <a:noFill/>
        </p:spPr>
        <p:txBody>
          <a:bodyPr wrap="square" rtlCol="0">
            <a:spAutoFit/>
          </a:bodyPr>
          <a:lstStyle/>
          <a:p>
            <a:pPr marL="285750" indent="-285750">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Advance separation: SMILES project </a:t>
            </a:r>
            <a:r>
              <a:rPr lang="en-US" sz="1200" i="1" u="sng" dirty="0">
                <a:latin typeface="Calibri" panose="020F0502020204030204" pitchFamily="34" charset="0"/>
                <a:ea typeface="Calibri" panose="020F0502020204030204" pitchFamily="34" charset="0"/>
                <a:cs typeface="Calibri" panose="020F0502020204030204" pitchFamily="34" charset="0"/>
              </a:rPr>
              <a:t>(2023-*)</a:t>
            </a:r>
            <a:r>
              <a:rPr lang="en-US" b="1" u="sng" dirty="0">
                <a:latin typeface="Calibri" panose="020F0502020204030204" pitchFamily="34" charset="0"/>
                <a:ea typeface="Calibri" panose="020F0502020204030204" pitchFamily="34" charset="0"/>
                <a:cs typeface="Calibri" panose="020F0502020204030204" pitchFamily="34" charset="0"/>
              </a:rPr>
              <a:t>:</a:t>
            </a:r>
          </a:p>
          <a:p>
            <a:pPr algn="just"/>
            <a:r>
              <a:rPr lang="en-US" sz="1200" dirty="0">
                <a:latin typeface="Calibri" panose="020F0502020204030204" pitchFamily="34" charset="0"/>
                <a:ea typeface="Calibri" panose="020F0502020204030204" pitchFamily="34" charset="0"/>
                <a:cs typeface="Calibri" panose="020F0502020204030204" pitchFamily="34" charset="0"/>
              </a:rPr>
              <a:t>Mass separation devices using electrostatic or magnetic fields coupled to laser ionization. 3 phases:</a:t>
            </a:r>
          </a:p>
          <a:p>
            <a:pPr marL="285750" indent="-285750" algn="just">
              <a:spcBef>
                <a:spcPts val="600"/>
              </a:spcBef>
              <a:buFont typeface="+mj-lt"/>
              <a:buAutoNum type="arabicPeriod"/>
            </a:pPr>
            <a:r>
              <a:rPr lang="en-US" sz="1200" b="1" dirty="0">
                <a:latin typeface="Calibri" panose="020F0502020204030204" pitchFamily="34" charset="0"/>
                <a:ea typeface="Calibri" panose="020F0502020204030204" pitchFamily="34" charset="0"/>
                <a:cs typeface="Calibri" panose="020F0502020204030204" pitchFamily="34" charset="0"/>
              </a:rPr>
              <a:t>Charged particle optics simulations </a:t>
            </a:r>
            <a:r>
              <a:rPr lang="en-US" sz="1200" dirty="0">
                <a:latin typeface="Calibri" panose="020F0502020204030204" pitchFamily="34" charset="0"/>
                <a:ea typeface="Calibri" panose="020F0502020204030204" pitchFamily="34" charset="0"/>
                <a:cs typeface="Calibri" panose="020F0502020204030204" pitchFamily="34" charset="0"/>
              </a:rPr>
              <a:t>(SIMIONS): achieved setup optimization.</a:t>
            </a:r>
          </a:p>
          <a:p>
            <a:pPr marL="285750" indent="-285750" algn="just">
              <a:spcBef>
                <a:spcPts val="600"/>
              </a:spcBef>
              <a:buFont typeface="+mj-lt"/>
              <a:buAutoNum type="arabicPeriod"/>
            </a:pPr>
            <a:r>
              <a:rPr lang="en-US" sz="1200" b="1" dirty="0">
                <a:latin typeface="Calibri" panose="020F0502020204030204" pitchFamily="34" charset="0"/>
                <a:ea typeface="Calibri" panose="020F0502020204030204" pitchFamily="34" charset="0"/>
                <a:cs typeface="Calibri" panose="020F0502020204030204" pitchFamily="34" charset="0"/>
              </a:rPr>
              <a:t>Analytical mass separator development</a:t>
            </a:r>
            <a:r>
              <a:rPr lang="en-US" sz="1200" dirty="0">
                <a:latin typeface="Calibri" panose="020F0502020204030204" pitchFamily="34" charset="0"/>
                <a:ea typeface="Calibri" panose="020F0502020204030204" pitchFamily="34" charset="0"/>
                <a:cs typeface="Calibri" panose="020F0502020204030204" pitchFamily="34" charset="0"/>
              </a:rPr>
              <a:t>: construction of a TOF system coupled with Laser/thermal ionization sources </a:t>
            </a:r>
            <a:r>
              <a:rPr lang="en-US" sz="1200" i="1" dirty="0">
                <a:latin typeface="Calibri" panose="020F0502020204030204" pitchFamily="34" charset="0"/>
                <a:ea typeface="Calibri" panose="020F0502020204030204" pitchFamily="34" charset="0"/>
                <a:cs typeface="Calibri" panose="020F0502020204030204" pitchFamily="34" charset="0"/>
              </a:rPr>
              <a:t>(1</a:t>
            </a:r>
            <a:r>
              <a:rPr lang="en-US" sz="1200" i="1" baseline="30000" dirty="0">
                <a:latin typeface="Calibri" panose="020F0502020204030204" pitchFamily="34" charset="0"/>
                <a:ea typeface="Calibri" panose="020F0502020204030204" pitchFamily="34" charset="0"/>
                <a:cs typeface="Calibri" panose="020F0502020204030204" pitchFamily="34" charset="0"/>
              </a:rPr>
              <a:t>st</a:t>
            </a:r>
            <a:r>
              <a:rPr lang="en-US" sz="1200" i="1" dirty="0">
                <a:latin typeface="Calibri" panose="020F0502020204030204" pitchFamily="34" charset="0"/>
                <a:ea typeface="Calibri" panose="020F0502020204030204" pitchFamily="34" charset="0"/>
                <a:cs typeface="Calibri" panose="020F0502020204030204" pitchFamily="34" charset="0"/>
              </a:rPr>
              <a:t> exp 2025)</a:t>
            </a:r>
          </a:p>
          <a:p>
            <a:pPr marL="285750" indent="-285750" algn="just">
              <a:spcBef>
                <a:spcPts val="600"/>
              </a:spcBef>
              <a:buFont typeface="+mj-lt"/>
              <a:buAutoNum type="arabicPeriod"/>
            </a:pPr>
            <a:r>
              <a:rPr lang="en-US" sz="1200" b="1" dirty="0">
                <a:latin typeface="Calibri" panose="020F0502020204030204" pitchFamily="34" charset="0"/>
                <a:ea typeface="Calibri" panose="020F0502020204030204" pitchFamily="34" charset="0"/>
                <a:cs typeface="Calibri" panose="020F0502020204030204" pitchFamily="34" charset="0"/>
              </a:rPr>
              <a:t>Magnetic mass separation</a:t>
            </a:r>
            <a:r>
              <a:rPr lang="en-US" sz="1200" dirty="0">
                <a:latin typeface="Calibri" panose="020F0502020204030204" pitchFamily="34" charset="0"/>
                <a:ea typeface="Calibri" panose="020F0502020204030204" pitchFamily="34" charset="0"/>
                <a:cs typeface="Calibri" panose="020F0502020204030204" pitchFamily="34" charset="0"/>
              </a:rPr>
              <a:t>: completion ~2028</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200" dirty="0"/>
          </a:p>
          <a:p>
            <a:pPr marL="285750" indent="-285750">
              <a:spcBef>
                <a:spcPts val="600"/>
              </a:spcBef>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Understanding chemical speciation: </a:t>
            </a:r>
            <a:r>
              <a:rPr lang="en-US" sz="1200" dirty="0">
                <a:latin typeface="Calibri" panose="020F0502020204030204" pitchFamily="34" charset="0"/>
                <a:ea typeface="Calibri" panose="020F0502020204030204" pitchFamily="34" charset="0"/>
                <a:cs typeface="Calibri" panose="020F0502020204030204" pitchFamily="34" charset="0"/>
              </a:rPr>
              <a:t>radiolysis</a:t>
            </a:r>
            <a:r>
              <a:rPr lang="en-US" sz="1200" dirty="0"/>
              <a:t> </a:t>
            </a:r>
            <a:r>
              <a:rPr lang="en-US" sz="1200" dirty="0">
                <a:latin typeface="Calibri" panose="020F0502020204030204" pitchFamily="34" charset="0"/>
                <a:ea typeface="Calibri" panose="020F0502020204030204" pitchFamily="34" charset="0"/>
                <a:cs typeface="Calibri" panose="020F0502020204030204" pitchFamily="34" charset="0"/>
              </a:rPr>
              <a:t>study on astatine </a:t>
            </a:r>
            <a:r>
              <a:rPr lang="en-US" sz="1100" i="1" dirty="0">
                <a:latin typeface="Calibri" panose="020F0502020204030204" pitchFamily="34" charset="0"/>
                <a:ea typeface="Calibri" panose="020F0502020204030204" pitchFamily="34" charset="0"/>
                <a:cs typeface="Calibri" panose="020F0502020204030204" pitchFamily="34" charset="0"/>
              </a:rPr>
              <a:t>(</a:t>
            </a:r>
            <a:r>
              <a:rPr lang="en-US" sz="1100" i="1" dirty="0" err="1">
                <a:latin typeface="Calibri" panose="020F0502020204030204" pitchFamily="34" charset="0"/>
                <a:ea typeface="Calibri" panose="020F0502020204030204" pitchFamily="34" charset="0"/>
                <a:cs typeface="Calibri" panose="020F0502020204030204" pitchFamily="34" charset="0"/>
              </a:rPr>
              <a:t>Ghalei</a:t>
            </a:r>
            <a:r>
              <a:rPr lang="en-US" sz="1100" i="1" dirty="0">
                <a:latin typeface="Calibri" panose="020F0502020204030204" pitchFamily="34" charset="0"/>
                <a:ea typeface="Calibri" panose="020F0502020204030204" pitchFamily="34" charset="0"/>
                <a:cs typeface="Calibri" panose="020F0502020204030204" pitchFamily="34" charset="0"/>
              </a:rPr>
              <a:t> et al. 2022)</a:t>
            </a:r>
            <a:endParaRPr lang="en-US" sz="1200" i="1" dirty="0">
              <a:latin typeface="Calibri" panose="020F0502020204030204" pitchFamily="34" charset="0"/>
              <a:ea typeface="Calibri" panose="020F0502020204030204" pitchFamily="34" charset="0"/>
              <a:cs typeface="Calibri" panose="020F0502020204030204" pitchFamily="34" charset="0"/>
            </a:endParaRPr>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239280" y="5792528"/>
            <a:ext cx="7761729" cy="791293"/>
            <a:chOff x="5570621" y="1428954"/>
            <a:chExt cx="6448934" cy="616845"/>
          </a:xfrm>
        </p:grpSpPr>
        <p:sp>
          <p:nvSpPr>
            <p:cNvPr id="24" name="ZoneTexte 23">
              <a:extLst>
                <a:ext uri="{FF2B5EF4-FFF2-40B4-BE49-F238E27FC236}">
                  <a16:creationId xmlns:a16="http://schemas.microsoft.com/office/drawing/2014/main" id="{FE193A56-94DD-494E-9205-696B19B9B70C}"/>
                </a:ext>
              </a:extLst>
            </p:cNvPr>
            <p:cNvSpPr txBox="1"/>
            <p:nvPr/>
          </p:nvSpPr>
          <p:spPr>
            <a:xfrm>
              <a:off x="5786537" y="1541958"/>
              <a:ext cx="3525905" cy="5038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Local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CRCI</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NA, LS</a:t>
              </a:r>
              <a:r>
                <a:rPr kumimoji="0" lang="en-GB" sz="12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N, CHU Nantes, ICO, radiochemistry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subatech</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IN2P3</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IPHC,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IJCLab</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GANIL</a:t>
              </a:r>
            </a:p>
          </p:txBody>
        </p:sp>
        <p:sp>
          <p:nvSpPr>
            <p:cNvPr id="25" name="Rectangle 24">
              <a:extLst>
                <a:ext uri="{FF2B5EF4-FFF2-40B4-BE49-F238E27FC236}">
                  <a16:creationId xmlns:a16="http://schemas.microsoft.com/office/drawing/2014/main" id="{73D0B718-212A-46B5-A9C2-04977957D87D}"/>
                </a:ext>
              </a:extLst>
            </p:cNvPr>
            <p:cNvSpPr/>
            <p:nvPr/>
          </p:nvSpPr>
          <p:spPr>
            <a:xfrm>
              <a:off x="5570621" y="1428954"/>
              <a:ext cx="644893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ZoneTexte 25">
              <a:extLst>
                <a:ext uri="{FF2B5EF4-FFF2-40B4-BE49-F238E27FC236}">
                  <a16:creationId xmlns:a16="http://schemas.microsoft.com/office/drawing/2014/main" id="{3CBC59C6-B801-47BE-960D-880569FB2592}"/>
                </a:ext>
              </a:extLst>
            </p:cNvPr>
            <p:cNvSpPr txBox="1"/>
            <p:nvPr/>
          </p:nvSpPr>
          <p:spPr>
            <a:xfrm>
              <a:off x="9054441" y="1532695"/>
              <a:ext cx="2965114" cy="5038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International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INFN Milano, INFN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Legnaro</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Univ. Granada, Oslo university, VUB, LARISSA (DE)</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Industry</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AI4R, ORANO</a:t>
              </a: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476212"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8239990" y="5303339"/>
            <a:ext cx="3810021" cy="12933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1FE740-6D05-4DF7-AD64-AF739972B9C1}"/>
              </a:ext>
            </a:extLst>
          </p:cNvPr>
          <p:cNvSpPr/>
          <p:nvPr/>
        </p:nvSpPr>
        <p:spPr>
          <a:xfrm>
            <a:off x="8388795" y="5156991"/>
            <a:ext cx="3661216" cy="707886"/>
          </a:xfrm>
          <a:prstGeom prst="rect">
            <a:avLst/>
          </a:prstGeom>
        </p:spPr>
        <p:txBody>
          <a:bodyPr wrap="square">
            <a:spAutoFit/>
          </a:bodyPr>
          <a:lstStyle/>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b="1" u="sng" dirty="0">
              <a:solidFill>
                <a:srgbClr val="E46C0A"/>
              </a:solidFill>
            </a:endParaRPr>
          </a:p>
          <a:p>
            <a:endParaRPr lang="en-US" b="1" u="sng" dirty="0">
              <a:solidFill>
                <a:srgbClr val="E46C0A"/>
              </a:solidFill>
            </a:endParaRPr>
          </a:p>
        </p:txBody>
      </p:sp>
      <p:pic>
        <p:nvPicPr>
          <p:cNvPr id="11" name="Image 10">
            <a:extLst>
              <a:ext uri="{FF2B5EF4-FFF2-40B4-BE49-F238E27FC236}">
                <a16:creationId xmlns:a16="http://schemas.microsoft.com/office/drawing/2014/main" id="{2FAA676D-616E-4593-A6BC-4D07E07906D2}"/>
              </a:ext>
            </a:extLst>
          </p:cNvPr>
          <p:cNvPicPr>
            <a:picLocks noChangeAspect="1"/>
          </p:cNvPicPr>
          <p:nvPr/>
        </p:nvPicPr>
        <p:blipFill rotWithShape="1">
          <a:blip r:embed="rId7"/>
          <a:srcRect r="18108"/>
          <a:stretch/>
        </p:blipFill>
        <p:spPr>
          <a:xfrm>
            <a:off x="284327" y="2666684"/>
            <a:ext cx="1528624" cy="1444465"/>
          </a:xfrm>
          <a:prstGeom prst="rect">
            <a:avLst/>
          </a:prstGeom>
        </p:spPr>
      </p:pic>
      <p:pic>
        <p:nvPicPr>
          <p:cNvPr id="35" name="Image 34">
            <a:extLst>
              <a:ext uri="{FF2B5EF4-FFF2-40B4-BE49-F238E27FC236}">
                <a16:creationId xmlns:a16="http://schemas.microsoft.com/office/drawing/2014/main" id="{FF0C3AD4-5626-42A4-92F7-7A6CCBBFED1A}"/>
              </a:ext>
            </a:extLst>
          </p:cNvPr>
          <p:cNvPicPr/>
          <p:nvPr/>
        </p:nvPicPr>
        <p:blipFill rotWithShape="1">
          <a:blip r:embed="rId8"/>
          <a:srcRect l="20248" r="16984" b="24960"/>
          <a:stretch/>
        </p:blipFill>
        <p:spPr bwMode="auto">
          <a:xfrm>
            <a:off x="2961409" y="4528845"/>
            <a:ext cx="874350" cy="698432"/>
          </a:xfrm>
          <a:prstGeom prst="rect">
            <a:avLst/>
          </a:prstGeom>
        </p:spPr>
      </p:pic>
      <p:sp>
        <p:nvSpPr>
          <p:cNvPr id="12" name="Rectangle 11">
            <a:extLst>
              <a:ext uri="{FF2B5EF4-FFF2-40B4-BE49-F238E27FC236}">
                <a16:creationId xmlns:a16="http://schemas.microsoft.com/office/drawing/2014/main" id="{EEFAE32D-96B3-4ED4-AC82-0CD837C788F2}"/>
              </a:ext>
            </a:extLst>
          </p:cNvPr>
          <p:cNvSpPr/>
          <p:nvPr/>
        </p:nvSpPr>
        <p:spPr>
          <a:xfrm>
            <a:off x="2674066" y="5262980"/>
            <a:ext cx="1327608" cy="261610"/>
          </a:xfrm>
          <a:prstGeom prst="rect">
            <a:avLst/>
          </a:prstGeom>
        </p:spPr>
        <p:txBody>
          <a:bodyPr wrap="none">
            <a:spAutoFit/>
          </a:bodyPr>
          <a:lstStyle/>
          <a:p>
            <a:pPr lvl="0">
              <a:buClrTx/>
              <a:defRPr/>
            </a:pPr>
            <a:r>
              <a:rPr lang="fr-FR" sz="1100" i="1" kern="1200" dirty="0">
                <a:solidFill>
                  <a:schemeClr val="tx1">
                    <a:lumMod val="65000"/>
                    <a:lumOff val="35000"/>
                  </a:schemeClr>
                </a:solidFill>
                <a:latin typeface="Calibri" panose="020F0502020204030204"/>
              </a:rPr>
              <a:t>Ni-Gd Co-</a:t>
            </a:r>
            <a:r>
              <a:rPr lang="fr-FR" sz="1100" i="1" kern="1200" dirty="0" err="1">
                <a:solidFill>
                  <a:schemeClr val="tx1">
                    <a:lumMod val="65000"/>
                    <a:lumOff val="35000"/>
                  </a:schemeClr>
                </a:solidFill>
                <a:latin typeface="Calibri" panose="020F0502020204030204"/>
              </a:rPr>
              <a:t>deposition</a:t>
            </a:r>
            <a:endParaRPr lang="fr-FR" sz="1100" i="1" kern="1200" dirty="0">
              <a:solidFill>
                <a:schemeClr val="tx1">
                  <a:lumMod val="65000"/>
                  <a:lumOff val="35000"/>
                </a:schemeClr>
              </a:solidFill>
              <a:latin typeface="Calibri" panose="020F0502020204030204"/>
            </a:endParaRPr>
          </a:p>
        </p:txBody>
      </p:sp>
      <p:sp>
        <p:nvSpPr>
          <p:cNvPr id="39" name="Rectangle 38">
            <a:extLst>
              <a:ext uri="{FF2B5EF4-FFF2-40B4-BE49-F238E27FC236}">
                <a16:creationId xmlns:a16="http://schemas.microsoft.com/office/drawing/2014/main" id="{2119FF3F-5656-4C99-B46C-BBCB5AC747BC}"/>
              </a:ext>
            </a:extLst>
          </p:cNvPr>
          <p:cNvSpPr/>
          <p:nvPr/>
        </p:nvSpPr>
        <p:spPr>
          <a:xfrm>
            <a:off x="8282826" y="1968574"/>
            <a:ext cx="3746402" cy="2985433"/>
          </a:xfrm>
          <a:prstGeom prst="rect">
            <a:avLst/>
          </a:prstGeom>
        </p:spPr>
        <p:txBody>
          <a:bodyPr wrap="square">
            <a:spAutoFit/>
          </a:bodyPr>
          <a:lstStyle/>
          <a:p>
            <a:pPr marL="285750" indent="-285750" algn="just">
              <a:spcBef>
                <a:spcPts val="600"/>
              </a:spcBef>
              <a:buFont typeface="Arial" panose="020B0604020202020204" pitchFamily="34" charset="0"/>
              <a:buChar char="•"/>
            </a:pPr>
            <a:r>
              <a:rPr lang="en-GB" sz="1200" b="1"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Collecting new nuclear data </a:t>
            </a:r>
            <a:r>
              <a:rPr lang="en-GB" sz="12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(5y)</a:t>
            </a:r>
            <a:r>
              <a:rPr lang="en-GB" sz="1200"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 </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monitor reactions (</a:t>
            </a:r>
            <a:r>
              <a:rPr lang="en-GB" sz="1200" kern="12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61</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Cu, …), contaminants (</a:t>
            </a:r>
            <a:r>
              <a:rPr lang="en-GB" sz="1200" kern="12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177m</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Lu,  …), alpha route..</a:t>
            </a:r>
          </a:p>
          <a:p>
            <a:pPr marL="285750" indent="-285750" algn="just">
              <a:spcBef>
                <a:spcPts val="600"/>
              </a:spcBef>
              <a:buFont typeface="Arial" panose="020B0604020202020204" pitchFamily="34" charset="0"/>
              <a:buChar char="•"/>
            </a:pPr>
            <a:r>
              <a:rPr lang="en-GB" sz="1200" b="1"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Optimizing production </a:t>
            </a:r>
            <a:r>
              <a:rPr lang="en-GB" sz="12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(5y)</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GB"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focus on Auger emitters (</a:t>
            </a:r>
            <a:r>
              <a:rPr lang="en-GB" sz="1200" kern="12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197m</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Hg with d, </a:t>
            </a:r>
            <a:r>
              <a:rPr lang="en-GB" sz="1200" kern="1200"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71</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Ge with p, d and α …)</a:t>
            </a:r>
          </a:p>
          <a:p>
            <a:pPr marL="285750" indent="-285750" algn="just">
              <a:spcBef>
                <a:spcPts val="600"/>
              </a:spcBef>
              <a:buFont typeface="Arial" panose="020B0604020202020204" pitchFamily="34" charset="0"/>
              <a:buChar char="•"/>
            </a:pPr>
            <a:r>
              <a:rPr lang="en-GB"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Developing new targets : </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molecular plating </a:t>
            </a:r>
            <a:r>
              <a:rPr lang="en-GB" sz="12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(2y)</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molten salts techniques </a:t>
            </a:r>
            <a:r>
              <a:rPr lang="en-GB" sz="12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(5y)</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Pelletizing </a:t>
            </a:r>
            <a:r>
              <a:rPr lang="en-GB" sz="12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(2y)</a:t>
            </a:r>
          </a:p>
          <a:p>
            <a:pPr marL="285750" indent="-285750" algn="just">
              <a:spcBef>
                <a:spcPts val="600"/>
              </a:spcBef>
              <a:buFont typeface="Arial" panose="020B0604020202020204" pitchFamily="34" charset="0"/>
              <a:buChar char="•"/>
            </a:pPr>
            <a:r>
              <a:rPr lang="en-GB"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Collecting fundamental chemistry data </a:t>
            </a:r>
            <a:r>
              <a:rPr lang="en-GB" sz="12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(5y)</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GB"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speciation studies on Pa, Ru and Rh </a:t>
            </a:r>
          </a:p>
          <a:p>
            <a:pPr marL="285750" indent="-285750" algn="just">
              <a:spcBef>
                <a:spcPts val="600"/>
              </a:spcBef>
              <a:buFont typeface="Arial" panose="020B0604020202020204" pitchFamily="34" charset="0"/>
              <a:buChar char="•"/>
            </a:pPr>
            <a:r>
              <a:rPr lang="en-GB"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Explore alternative method </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for purification and acceleration of particles: launched of </a:t>
            </a:r>
            <a:r>
              <a:rPr lang="en-GB"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SMILES</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facility </a:t>
            </a:r>
            <a:r>
              <a:rPr lang="en-GB" sz="12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(2y) </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and operations </a:t>
            </a:r>
            <a:r>
              <a:rPr lang="en-GB" sz="12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(5y)</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2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Laser Plasma Acceleration</a:t>
            </a:r>
            <a:r>
              <a:rPr lang="en-GB" sz="1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GB" sz="1200" kern="1200" dirty="0">
                <a:solidFill>
                  <a:srgbClr val="C00000"/>
                </a:solidFill>
                <a:latin typeface="Calibri" panose="020F0502020204030204" pitchFamily="34" charset="0"/>
                <a:ea typeface="Calibri" panose="020F0502020204030204" pitchFamily="34" charset="0"/>
                <a:cs typeface="Calibri" panose="020F0502020204030204" pitchFamily="34" charset="0"/>
              </a:rPr>
              <a:t>(5y) </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EUROPA</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(European call) project launched </a:t>
            </a:r>
            <a:r>
              <a:rPr lang="en-US" sz="1200" dirty="0">
                <a:latin typeface="Calibri" panose="020F0502020204030204" pitchFamily="34" charset="0"/>
                <a:ea typeface="Calibri" panose="020F0502020204030204" pitchFamily="34" charset="0"/>
                <a:cs typeface="Calibri" panose="020F0502020204030204" pitchFamily="34" charset="0"/>
              </a:rPr>
              <a:t>in 2025 to demonstrate feasibility of RI production for medicine.</a:t>
            </a:r>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8297414" y="5183837"/>
            <a:ext cx="1763366" cy="254429"/>
            <a:chOff x="4377002" y="1302647"/>
            <a:chExt cx="1763366" cy="322274"/>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22274"/>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Main articles</a:t>
              </a:r>
            </a:p>
          </p:txBody>
        </p:sp>
      </p:grpSp>
      <p:sp>
        <p:nvSpPr>
          <p:cNvPr id="43" name="ZoneTexte 42">
            <a:extLst>
              <a:ext uri="{FF2B5EF4-FFF2-40B4-BE49-F238E27FC236}">
                <a16:creationId xmlns:a16="http://schemas.microsoft.com/office/drawing/2014/main" id="{2D7B4CB2-7A43-4E34-964B-93D8788AE9D2}"/>
              </a:ext>
            </a:extLst>
          </p:cNvPr>
          <p:cNvSpPr txBox="1"/>
          <p:nvPr/>
        </p:nvSpPr>
        <p:spPr>
          <a:xfrm>
            <a:off x="9422683" y="5643552"/>
            <a:ext cx="22723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Bigourdan</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T. et al (2023), doi:10.1051</a:t>
            </a:r>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sp>
        <p:nvSpPr>
          <p:cNvPr id="45" name="ZoneTexte 44">
            <a:extLst>
              <a:ext uri="{FF2B5EF4-FFF2-40B4-BE49-F238E27FC236}">
                <a16:creationId xmlns:a16="http://schemas.microsoft.com/office/drawing/2014/main" id="{DA140161-5DD1-44D0-B7C0-5FBC1D275415}"/>
              </a:ext>
            </a:extLst>
          </p:cNvPr>
          <p:cNvSpPr txBox="1"/>
          <p:nvPr/>
        </p:nvSpPr>
        <p:spPr>
          <a:xfrm>
            <a:off x="9427585" y="5847843"/>
            <a:ext cx="260850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Sounalet</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T. et al (2024), ARI, Vol. 205, 111190</a:t>
            </a:r>
          </a:p>
        </p:txBody>
      </p:sp>
      <p:sp>
        <p:nvSpPr>
          <p:cNvPr id="46" name="ZoneTexte 45">
            <a:extLst>
              <a:ext uri="{FF2B5EF4-FFF2-40B4-BE49-F238E27FC236}">
                <a16:creationId xmlns:a16="http://schemas.microsoft.com/office/drawing/2014/main" id="{08ED8ED4-8116-4000-8EF3-D86C7360B96C}"/>
              </a:ext>
            </a:extLst>
          </p:cNvPr>
          <p:cNvSpPr txBox="1"/>
          <p:nvPr/>
        </p:nvSpPr>
        <p:spPr>
          <a:xfrm>
            <a:off x="9422683" y="6299567"/>
            <a:ext cx="272747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Ghalei</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M. et al (2022) , </a:t>
            </a: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Rad.Phy.Che</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198 110224</a:t>
            </a:r>
          </a:p>
        </p:txBody>
      </p:sp>
      <p:sp>
        <p:nvSpPr>
          <p:cNvPr id="47" name="ZoneTexte 46">
            <a:extLst>
              <a:ext uri="{FF2B5EF4-FFF2-40B4-BE49-F238E27FC236}">
                <a16:creationId xmlns:a16="http://schemas.microsoft.com/office/drawing/2014/main" id="{1B5F0C36-501C-4877-9BDB-0DAB21013112}"/>
              </a:ext>
            </a:extLst>
          </p:cNvPr>
          <p:cNvSpPr txBox="1"/>
          <p:nvPr/>
        </p:nvSpPr>
        <p:spPr>
          <a:xfrm>
            <a:off x="9425713" y="6084037"/>
            <a:ext cx="260351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Formento</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Calibri" panose="020F0502020204030204" pitchFamily="34" charset="0"/>
              </a:rPr>
              <a:t> R et al (2020), NIM B, 463: 468-471 </a:t>
            </a:r>
          </a:p>
        </p:txBody>
      </p:sp>
      <p:sp>
        <p:nvSpPr>
          <p:cNvPr id="48" name="ZoneTexte 47">
            <a:extLst>
              <a:ext uri="{FF2B5EF4-FFF2-40B4-BE49-F238E27FC236}">
                <a16:creationId xmlns:a16="http://schemas.microsoft.com/office/drawing/2014/main" id="{78FC50A6-2BD6-4954-9F79-60A6FE844289}"/>
              </a:ext>
            </a:extLst>
          </p:cNvPr>
          <p:cNvSpPr txBox="1"/>
          <p:nvPr/>
        </p:nvSpPr>
        <p:spPr>
          <a:xfrm>
            <a:off x="8258561" y="5652932"/>
            <a:ext cx="8577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Targetry</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9" name="ZoneTexte 48">
            <a:extLst>
              <a:ext uri="{FF2B5EF4-FFF2-40B4-BE49-F238E27FC236}">
                <a16:creationId xmlns:a16="http://schemas.microsoft.com/office/drawing/2014/main" id="{BEDB7F65-2A24-47B5-8C89-8CDC82D53DF9}"/>
              </a:ext>
            </a:extLst>
          </p:cNvPr>
          <p:cNvSpPr txBox="1"/>
          <p:nvPr/>
        </p:nvSpPr>
        <p:spPr>
          <a:xfrm>
            <a:off x="8251700" y="5435443"/>
            <a:ext cx="10884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Cross section</a:t>
            </a:r>
          </a:p>
        </p:txBody>
      </p:sp>
      <p:sp>
        <p:nvSpPr>
          <p:cNvPr id="50" name="ZoneTexte 49">
            <a:extLst>
              <a:ext uri="{FF2B5EF4-FFF2-40B4-BE49-F238E27FC236}">
                <a16:creationId xmlns:a16="http://schemas.microsoft.com/office/drawing/2014/main" id="{6AAA0677-41B7-469E-8E76-FCB8CDB2FFC2}"/>
              </a:ext>
            </a:extLst>
          </p:cNvPr>
          <p:cNvSpPr txBox="1"/>
          <p:nvPr/>
        </p:nvSpPr>
        <p:spPr>
          <a:xfrm>
            <a:off x="8266844" y="5870421"/>
            <a:ext cx="10884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Theranostics</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51" name="ZoneTexte 50">
            <a:extLst>
              <a:ext uri="{FF2B5EF4-FFF2-40B4-BE49-F238E27FC236}">
                <a16:creationId xmlns:a16="http://schemas.microsoft.com/office/drawing/2014/main" id="{CDB8EB9E-FCE1-4ED4-B281-F6EDC8234FEF}"/>
              </a:ext>
            </a:extLst>
          </p:cNvPr>
          <p:cNvSpPr txBox="1"/>
          <p:nvPr/>
        </p:nvSpPr>
        <p:spPr>
          <a:xfrm>
            <a:off x="8266844" y="6305397"/>
            <a:ext cx="139670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Speciation studies</a:t>
            </a:r>
          </a:p>
        </p:txBody>
      </p:sp>
      <p:sp>
        <p:nvSpPr>
          <p:cNvPr id="52" name="ZoneTexte 51">
            <a:extLst>
              <a:ext uri="{FF2B5EF4-FFF2-40B4-BE49-F238E27FC236}">
                <a16:creationId xmlns:a16="http://schemas.microsoft.com/office/drawing/2014/main" id="{4140E86F-3ACF-4A15-9873-EC4CC3D3CBB7}"/>
              </a:ext>
            </a:extLst>
          </p:cNvPr>
          <p:cNvSpPr txBox="1"/>
          <p:nvPr/>
        </p:nvSpPr>
        <p:spPr>
          <a:xfrm>
            <a:off x="8266844" y="6087910"/>
            <a:ext cx="13019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Mass separation</a:t>
            </a:r>
          </a:p>
        </p:txBody>
      </p:sp>
      <p:sp>
        <p:nvSpPr>
          <p:cNvPr id="53" name="ZoneTexte 52">
            <a:extLst>
              <a:ext uri="{FF2B5EF4-FFF2-40B4-BE49-F238E27FC236}">
                <a16:creationId xmlns:a16="http://schemas.microsoft.com/office/drawing/2014/main" id="{7DA50182-3F4A-4D79-A64F-4EF5CAD97506}"/>
              </a:ext>
            </a:extLst>
          </p:cNvPr>
          <p:cNvSpPr txBox="1"/>
          <p:nvPr/>
        </p:nvSpPr>
        <p:spPr>
          <a:xfrm>
            <a:off x="9426926" y="5438804"/>
            <a:ext cx="245735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Nigron</a:t>
            </a:r>
            <a:r>
              <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E. et al (2023), ARI, vol. 200, 110927 </a:t>
            </a:r>
            <a:endParaRPr kumimoji="0" lang="en-GB" sz="11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p:txBody>
      </p:sp>
      <p:pic>
        <p:nvPicPr>
          <p:cNvPr id="57" name="Image 56">
            <a:extLst>
              <a:ext uri="{FF2B5EF4-FFF2-40B4-BE49-F238E27FC236}">
                <a16:creationId xmlns:a16="http://schemas.microsoft.com/office/drawing/2014/main" id="{11159802-7ECD-402E-8428-2E203B613B78}"/>
              </a:ext>
            </a:extLst>
          </p:cNvPr>
          <p:cNvPicPr>
            <a:picLocks noChangeAspect="1"/>
          </p:cNvPicPr>
          <p:nvPr/>
        </p:nvPicPr>
        <p:blipFill>
          <a:blip r:embed="rId9"/>
          <a:stretch>
            <a:fillRect/>
          </a:stretch>
        </p:blipFill>
        <p:spPr>
          <a:xfrm>
            <a:off x="3537494" y="6226409"/>
            <a:ext cx="823585" cy="343160"/>
          </a:xfrm>
          <a:prstGeom prst="rect">
            <a:avLst/>
          </a:prstGeom>
        </p:spPr>
      </p:pic>
      <p:sp>
        <p:nvSpPr>
          <p:cNvPr id="60" name="Rectangle 59">
            <a:extLst>
              <a:ext uri="{FF2B5EF4-FFF2-40B4-BE49-F238E27FC236}">
                <a16:creationId xmlns:a16="http://schemas.microsoft.com/office/drawing/2014/main" id="{D7283419-CA75-473F-8DF9-2A81DD251FD7}"/>
              </a:ext>
            </a:extLst>
          </p:cNvPr>
          <p:cNvSpPr/>
          <p:nvPr/>
        </p:nvSpPr>
        <p:spPr>
          <a:xfrm>
            <a:off x="4240966" y="4800858"/>
            <a:ext cx="3546164" cy="261610"/>
          </a:xfrm>
          <a:prstGeom prst="rect">
            <a:avLst/>
          </a:prstGeom>
        </p:spPr>
        <p:txBody>
          <a:bodyPr wrap="none">
            <a:spAutoFit/>
          </a:bodyPr>
          <a:lstStyle/>
          <a:p>
            <a:pPr lvl="0">
              <a:buClrTx/>
              <a:defRPr/>
            </a:pPr>
            <a:r>
              <a:rPr lang="fr-FR" sz="1100" i="1" kern="1200" dirty="0">
                <a:solidFill>
                  <a:schemeClr val="tx1">
                    <a:lumMod val="65000"/>
                    <a:lumOff val="35000"/>
                  </a:schemeClr>
                </a:solidFill>
                <a:latin typeface="Calibri" panose="020F0502020204030204"/>
              </a:rPr>
              <a:t>TOF-L </a:t>
            </a:r>
            <a:r>
              <a:rPr lang="fr-FR" sz="1100" i="1" kern="1200" dirty="0" err="1">
                <a:solidFill>
                  <a:schemeClr val="tx1">
                    <a:lumMod val="65000"/>
                    <a:lumOff val="35000"/>
                  </a:schemeClr>
                </a:solidFill>
                <a:latin typeface="Calibri" panose="020F0502020204030204"/>
              </a:rPr>
              <a:t>desorption-ionization</a:t>
            </a:r>
            <a:r>
              <a:rPr lang="fr-FR" sz="1100" i="1" kern="1200" dirty="0">
                <a:solidFill>
                  <a:schemeClr val="tx1">
                    <a:lumMod val="65000"/>
                    <a:lumOff val="35000"/>
                  </a:schemeClr>
                </a:solidFill>
                <a:latin typeface="Calibri" panose="020F0502020204030204"/>
              </a:rPr>
              <a:t> source ; Thermal source design</a:t>
            </a:r>
          </a:p>
        </p:txBody>
      </p:sp>
      <p:pic>
        <p:nvPicPr>
          <p:cNvPr id="13" name="Image 12">
            <a:extLst>
              <a:ext uri="{FF2B5EF4-FFF2-40B4-BE49-F238E27FC236}">
                <a16:creationId xmlns:a16="http://schemas.microsoft.com/office/drawing/2014/main" id="{41CA48CE-E13B-4ADD-9FE7-3A0C3E78490E}"/>
              </a:ext>
            </a:extLst>
          </p:cNvPr>
          <p:cNvPicPr>
            <a:picLocks noChangeAspect="1"/>
          </p:cNvPicPr>
          <p:nvPr/>
        </p:nvPicPr>
        <p:blipFill>
          <a:blip r:embed="rId10"/>
          <a:stretch>
            <a:fillRect/>
          </a:stretch>
        </p:blipFill>
        <p:spPr>
          <a:xfrm>
            <a:off x="4533714" y="3657282"/>
            <a:ext cx="3259108" cy="1161376"/>
          </a:xfrm>
          <a:prstGeom prst="rect">
            <a:avLst/>
          </a:prstGeom>
        </p:spPr>
      </p:pic>
      <p:grpSp>
        <p:nvGrpSpPr>
          <p:cNvPr id="71" name="Groupe 70">
            <a:extLst>
              <a:ext uri="{FF2B5EF4-FFF2-40B4-BE49-F238E27FC236}">
                <a16:creationId xmlns:a16="http://schemas.microsoft.com/office/drawing/2014/main" id="{471B6C18-DD14-424E-A4F6-CA47ACA2E8F7}"/>
              </a:ext>
            </a:extLst>
          </p:cNvPr>
          <p:cNvGrpSpPr/>
          <p:nvPr/>
        </p:nvGrpSpPr>
        <p:grpSpPr bwMode="auto">
          <a:xfrm>
            <a:off x="2051932" y="2684042"/>
            <a:ext cx="1783827" cy="1444357"/>
            <a:chOff x="8589593" y="4479618"/>
            <a:chExt cx="2768689" cy="2222990"/>
          </a:xfrm>
        </p:grpSpPr>
        <p:pic>
          <p:nvPicPr>
            <p:cNvPr id="72" name="Image 71">
              <a:extLst>
                <a:ext uri="{FF2B5EF4-FFF2-40B4-BE49-F238E27FC236}">
                  <a16:creationId xmlns:a16="http://schemas.microsoft.com/office/drawing/2014/main" id="{93EE7C99-F33B-48EB-BAB8-96450DD06902}"/>
                </a:ext>
              </a:extLst>
            </p:cNvPr>
            <p:cNvPicPr/>
            <p:nvPr/>
          </p:nvPicPr>
          <p:blipFill>
            <a:blip r:embed="rId11"/>
            <a:stretch/>
          </p:blipFill>
          <p:spPr bwMode="auto">
            <a:xfrm>
              <a:off x="8589593" y="4479618"/>
              <a:ext cx="2768689" cy="2222990"/>
            </a:xfrm>
            <a:prstGeom prst="rect">
              <a:avLst/>
            </a:prstGeom>
            <a:noFill/>
            <a:ln w="19050">
              <a:solidFill>
                <a:srgbClr val="000000"/>
              </a:solidFill>
            </a:ln>
          </p:spPr>
        </p:pic>
        <p:pic>
          <p:nvPicPr>
            <p:cNvPr id="73" name="Image 72">
              <a:extLst>
                <a:ext uri="{FF2B5EF4-FFF2-40B4-BE49-F238E27FC236}">
                  <a16:creationId xmlns:a16="http://schemas.microsoft.com/office/drawing/2014/main" id="{EB23CC71-580C-4CF4-9812-009D071787B7}"/>
                </a:ext>
              </a:extLst>
            </p:cNvPr>
            <p:cNvPicPr/>
            <p:nvPr/>
          </p:nvPicPr>
          <p:blipFill>
            <a:blip r:embed="rId12"/>
            <a:stretch/>
          </p:blipFill>
          <p:spPr bwMode="auto">
            <a:xfrm>
              <a:off x="10170319" y="5843192"/>
              <a:ext cx="1187963" cy="849814"/>
            </a:xfrm>
            <a:prstGeom prst="rect">
              <a:avLst/>
            </a:prstGeom>
            <a:noFill/>
            <a:ln w="19050">
              <a:solidFill>
                <a:srgbClr val="000000"/>
              </a:solidFill>
            </a:ln>
          </p:spPr>
        </p:pic>
      </p:grpSp>
      <p:sp>
        <p:nvSpPr>
          <p:cNvPr id="75" name="Rectangle 74">
            <a:extLst>
              <a:ext uri="{FF2B5EF4-FFF2-40B4-BE49-F238E27FC236}">
                <a16:creationId xmlns:a16="http://schemas.microsoft.com/office/drawing/2014/main" id="{541F3F61-0E3B-4D4E-8FD1-F4BD72B8B2CE}"/>
              </a:ext>
            </a:extLst>
          </p:cNvPr>
          <p:cNvSpPr/>
          <p:nvPr/>
        </p:nvSpPr>
        <p:spPr>
          <a:xfrm>
            <a:off x="239280" y="4178404"/>
            <a:ext cx="3801041" cy="261610"/>
          </a:xfrm>
          <a:prstGeom prst="rect">
            <a:avLst/>
          </a:prstGeom>
        </p:spPr>
        <p:txBody>
          <a:bodyPr wrap="none">
            <a:spAutoFit/>
          </a:bodyPr>
          <a:lstStyle/>
          <a:p>
            <a:pPr>
              <a:buClrTx/>
              <a:defRPr/>
            </a:pPr>
            <a:r>
              <a:rPr lang="en-US" sz="1100" i="1" baseline="30000"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67</a:t>
            </a:r>
            <a:r>
              <a:rPr lang="en-US" sz="1100" i="1"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Cu production </a:t>
            </a:r>
            <a:r>
              <a:rPr lang="el-GR" sz="1100" i="1"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σ</a:t>
            </a:r>
            <a:r>
              <a:rPr lang="fr-FR" sz="1100" i="1"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fr-FR" sz="1100" i="1" dirty="0" err="1">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meas</a:t>
            </a:r>
            <a:r>
              <a:rPr lang="fr-FR" sz="1100" i="1"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a:t>
            </a:r>
            <a:r>
              <a:rPr lang="en-US" sz="1100" i="1"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 ; </a:t>
            </a:r>
            <a:r>
              <a:rPr lang="fr-FR" sz="1100" i="1" kern="1200" dirty="0" err="1">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Stacked</a:t>
            </a:r>
            <a:r>
              <a:rPr lang="fr-FR" sz="1100" i="1" kern="1200"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 foils for </a:t>
            </a:r>
            <a:r>
              <a:rPr lang="fr-FR" sz="1100" i="1" kern="1200" dirty="0" err="1">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reaction</a:t>
            </a:r>
            <a:r>
              <a:rPr lang="fr-FR" sz="1100" i="1" kern="1200"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 monitoring</a:t>
            </a:r>
            <a:r>
              <a:rPr lang="en-US" sz="1100" i="1"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r>
              <a:rPr lang="fr-FR" sz="1100" i="1" kern="1200"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32" name="Rectangle 31">
            <a:extLst>
              <a:ext uri="{FF2B5EF4-FFF2-40B4-BE49-F238E27FC236}">
                <a16:creationId xmlns:a16="http://schemas.microsoft.com/office/drawing/2014/main" id="{7B3C0819-5C85-4315-BBD2-849D911581CF}"/>
              </a:ext>
            </a:extLst>
          </p:cNvPr>
          <p:cNvSpPr/>
          <p:nvPr/>
        </p:nvSpPr>
        <p:spPr>
          <a:xfrm>
            <a:off x="8239990" y="1547509"/>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93948" y="408650"/>
            <a:ext cx="1347375" cy="381479"/>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11</a:t>
            </a:r>
          </a:p>
        </p:txBody>
      </p:sp>
    </p:spTree>
    <p:extLst>
      <p:ext uri="{BB962C8B-B14F-4D97-AF65-F5344CB8AC3E}">
        <p14:creationId xmlns:p14="http://schemas.microsoft.com/office/powerpoint/2010/main" val="33681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9"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16</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REPARE@</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Radionuclides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REPARE ANR (2019-2024): R&amp;D for Production of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innovAtive</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RadioElements</a:t>
            </a:r>
            <a:endParaRPr lang="en-US" dirty="0">
              <a:solidFill>
                <a:schemeClr val="tx1"/>
              </a:solidFill>
            </a:endParaRPr>
          </a:p>
        </p:txBody>
      </p:sp>
      <p:sp>
        <p:nvSpPr>
          <p:cNvPr id="8" name="Rectangle 7">
            <a:extLst>
              <a:ext uri="{FF2B5EF4-FFF2-40B4-BE49-F238E27FC236}">
                <a16:creationId xmlns:a16="http://schemas.microsoft.com/office/drawing/2014/main" id="{E6ED0E05-0BDB-4592-85EC-2250B4A8601E}"/>
              </a:ext>
            </a:extLst>
          </p:cNvPr>
          <p:cNvSpPr/>
          <p:nvPr/>
        </p:nvSpPr>
        <p:spPr>
          <a:xfrm>
            <a:off x="141988" y="1602400"/>
            <a:ext cx="7942139" cy="3925536"/>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6871B1-250B-4771-A6EB-2ABAAEB07FF2}"/>
              </a:ext>
            </a:extLst>
          </p:cNvPr>
          <p:cNvSpPr/>
          <p:nvPr/>
        </p:nvSpPr>
        <p:spPr>
          <a:xfrm>
            <a:off x="8239991" y="1612685"/>
            <a:ext cx="3810021" cy="3925536"/>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7" y="5792527"/>
            <a:ext cx="4533508" cy="791295"/>
            <a:chOff x="5488557" y="1428954"/>
            <a:chExt cx="3823885" cy="616847"/>
          </a:xfrm>
        </p:grpSpPr>
        <p:sp>
          <p:nvSpPr>
            <p:cNvPr id="24" name="ZoneTexte 23">
              <a:extLst>
                <a:ext uri="{FF2B5EF4-FFF2-40B4-BE49-F238E27FC236}">
                  <a16:creationId xmlns:a16="http://schemas.microsoft.com/office/drawing/2014/main" id="{FE193A56-94DD-494E-9205-696B19B9B70C}"/>
                </a:ext>
              </a:extLst>
            </p:cNvPr>
            <p:cNvSpPr txBox="1"/>
            <p:nvPr/>
          </p:nvSpPr>
          <p:spPr>
            <a:xfrm>
              <a:off x="5786537" y="1541959"/>
              <a:ext cx="3525905" cy="503842"/>
            </a:xfrm>
            <a:prstGeom prst="rect">
              <a:avLst/>
            </a:prstGeom>
            <a:noFill/>
          </p:spPr>
          <p:txBody>
            <a:bodyPr wrap="square" rtlCol="0">
              <a:spAutoFit/>
            </a:bodyPr>
            <a:lstStyle/>
            <a:p>
              <a:pPr marL="285750" lvl="0" indent="-285750">
                <a:buClrTx/>
                <a:buFont typeface="Wingdings" pitchFamily="2" charset="2"/>
                <a:buChar char="Ø"/>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IN2P3</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GANIL,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Subatech</a:t>
              </a:r>
              <a:r>
                <a:rPr lang="en-GB" sz="1200" kern="1200" dirty="0">
                  <a:solidFill>
                    <a:prstClr val="black"/>
                  </a:solidFill>
                  <a:latin typeface="Calibri" panose="020F0502020204030204"/>
                </a:rPr>
                <a:t>, ARRONAX</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indent="-285750">
                <a:buClrTx/>
                <a:buFont typeface="Wingdings" pitchFamily="2" charset="2"/>
                <a:buChar char="Ø"/>
                <a:defRPr/>
              </a:pPr>
              <a:r>
                <a:rPr lang="en-GB" sz="1200" b="1" kern="1200" dirty="0">
                  <a:solidFill>
                    <a:prstClr val="black"/>
                  </a:solidFill>
                  <a:latin typeface="Calibri" panose="020F0502020204030204"/>
                </a:rPr>
                <a:t>Local</a:t>
              </a:r>
              <a:r>
                <a:rPr lang="en-GB" sz="1200" kern="1200" dirty="0">
                  <a:solidFill>
                    <a:prstClr val="black"/>
                  </a:solidFill>
                  <a:latin typeface="Calibri" panose="020F0502020204030204"/>
                </a:rPr>
                <a:t>: CYCERON, CERMN, IMOGERE</a:t>
              </a:r>
            </a:p>
            <a:p>
              <a:pPr marL="285750" indent="-285750">
                <a:buClrTx/>
                <a:buFont typeface="Wingdings" pitchFamily="2" charset="2"/>
                <a:buChar char="Ø"/>
                <a:defRPr/>
              </a:pPr>
              <a:r>
                <a:rPr lang="en-GB" sz="1200" b="1" kern="1200" dirty="0">
                  <a:solidFill>
                    <a:prstClr val="black"/>
                  </a:solidFill>
                  <a:latin typeface="Calibri" panose="020F0502020204030204"/>
                </a:rPr>
                <a:t>International</a:t>
              </a:r>
              <a:r>
                <a:rPr lang="en-GB" sz="1200" kern="1200" dirty="0">
                  <a:solidFill>
                    <a:prstClr val="black"/>
                  </a:solidFill>
                  <a:latin typeface="Calibri" panose="020F0502020204030204"/>
                </a:rPr>
                <a:t>: CERN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5" name="Rectangle 24">
              <a:extLst>
                <a:ext uri="{FF2B5EF4-FFF2-40B4-BE49-F238E27FC236}">
                  <a16:creationId xmlns:a16="http://schemas.microsoft.com/office/drawing/2014/main" id="{73D0B718-212A-46B5-A9C2-04977957D87D}"/>
                </a:ext>
              </a:extLst>
            </p:cNvPr>
            <p:cNvSpPr/>
            <p:nvPr/>
          </p:nvSpPr>
          <p:spPr>
            <a:xfrm>
              <a:off x="5488557" y="1428954"/>
              <a:ext cx="321364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4190989" y="5795239"/>
            <a:ext cx="3810021"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1FE740-6D05-4DF7-AD64-AF739972B9C1}"/>
              </a:ext>
            </a:extLst>
          </p:cNvPr>
          <p:cNvSpPr/>
          <p:nvPr/>
        </p:nvSpPr>
        <p:spPr>
          <a:xfrm>
            <a:off x="8388795" y="5156991"/>
            <a:ext cx="3661216" cy="707886"/>
          </a:xfrm>
          <a:prstGeom prst="rect">
            <a:avLst/>
          </a:prstGeom>
        </p:spPr>
        <p:txBody>
          <a:bodyPr wrap="square">
            <a:spAutoFit/>
          </a:bodyPr>
          <a:lstStyle/>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b="1" u="sng" dirty="0">
              <a:solidFill>
                <a:srgbClr val="E46C0A"/>
              </a:solidFill>
            </a:endParaRPr>
          </a:p>
          <a:p>
            <a:endParaRPr lang="en-US" b="1" u="sng" dirty="0">
              <a:solidFill>
                <a:srgbClr val="E46C0A"/>
              </a:solidFill>
            </a:endParaRPr>
          </a:p>
        </p:txBody>
      </p:sp>
      <p:sp>
        <p:nvSpPr>
          <p:cNvPr id="39" name="Rectangle 38">
            <a:extLst>
              <a:ext uri="{FF2B5EF4-FFF2-40B4-BE49-F238E27FC236}">
                <a16:creationId xmlns:a16="http://schemas.microsoft.com/office/drawing/2014/main" id="{2119FF3F-5656-4C99-B46C-BBCB5AC747BC}"/>
              </a:ext>
            </a:extLst>
          </p:cNvPr>
          <p:cNvSpPr/>
          <p:nvPr/>
        </p:nvSpPr>
        <p:spPr>
          <a:xfrm>
            <a:off x="8239991" y="1652443"/>
            <a:ext cx="3746402" cy="3747180"/>
          </a:xfrm>
          <a:prstGeom prst="rect">
            <a:avLst/>
          </a:prstGeom>
        </p:spPr>
        <p:txBody>
          <a:bodyPr wrap="square">
            <a:spAutoFit/>
          </a:bodyPr>
          <a:lstStyle/>
          <a:p>
            <a:pPr marL="342900" indent="-342900" algn="just">
              <a:spcBef>
                <a:spcPts val="300"/>
              </a:spcBef>
              <a:buFont typeface="Arial" panose="020B0604020202020204" pitchFamily="34" charset="0"/>
              <a:buChar char="•"/>
            </a:pPr>
            <a:r>
              <a:rPr lang="fr-FR" b="1" dirty="0">
                <a:latin typeface="Calibri" panose="020F0502020204030204" pitchFamily="34" charset="0"/>
                <a:ea typeface="Calibri" panose="020F0502020204030204" pitchFamily="34" charset="0"/>
                <a:cs typeface="Calibri" panose="020F0502020204030204" pitchFamily="34" charset="0"/>
              </a:rPr>
              <a:t>Conception of a </a:t>
            </a:r>
            <a:r>
              <a:rPr lang="fr-FR" b="1" baseline="30000" dirty="0">
                <a:latin typeface="Calibri" panose="020F0502020204030204" pitchFamily="34" charset="0"/>
                <a:ea typeface="Calibri" panose="020F0502020204030204" pitchFamily="34" charset="0"/>
                <a:cs typeface="Calibri" panose="020F0502020204030204" pitchFamily="34" charset="0"/>
              </a:rPr>
              <a:t>211</a:t>
            </a:r>
            <a:r>
              <a:rPr lang="fr-FR" b="1" dirty="0">
                <a:latin typeface="Calibri" panose="020F0502020204030204" pitchFamily="34" charset="0"/>
                <a:ea typeface="Calibri" panose="020F0502020204030204" pitchFamily="34" charset="0"/>
                <a:cs typeface="Calibri" panose="020F0502020204030204" pitchFamily="34" charset="0"/>
              </a:rPr>
              <a:t>Rn/</a:t>
            </a:r>
            <a:r>
              <a:rPr lang="fr-FR" b="1" baseline="30000" dirty="0">
                <a:latin typeface="Calibri" panose="020F0502020204030204" pitchFamily="34" charset="0"/>
                <a:ea typeface="Calibri" panose="020F0502020204030204" pitchFamily="34" charset="0"/>
                <a:cs typeface="Calibri" panose="020F0502020204030204" pitchFamily="34" charset="0"/>
              </a:rPr>
              <a:t>211</a:t>
            </a:r>
            <a:r>
              <a:rPr lang="fr-FR" b="1" dirty="0">
                <a:latin typeface="Calibri" panose="020F0502020204030204" pitchFamily="34" charset="0"/>
                <a:ea typeface="Calibri" panose="020F0502020204030204" pitchFamily="34" charset="0"/>
                <a:cs typeface="Calibri" panose="020F0502020204030204" pitchFamily="34" charset="0"/>
              </a:rPr>
              <a:t>At </a:t>
            </a:r>
            <a:r>
              <a:rPr lang="fr-FR" b="1" dirty="0" err="1">
                <a:latin typeface="Calibri" panose="020F0502020204030204" pitchFamily="34" charset="0"/>
                <a:ea typeface="Calibri" panose="020F0502020204030204" pitchFamily="34" charset="0"/>
                <a:cs typeface="Calibri" panose="020F0502020204030204" pitchFamily="34" charset="0"/>
              </a:rPr>
              <a:t>generator</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with</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regional</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partners</a:t>
            </a:r>
            <a:r>
              <a:rPr lang="fr-FR" dirty="0">
                <a:latin typeface="Calibri" panose="020F0502020204030204" pitchFamily="34" charset="0"/>
                <a:ea typeface="Calibri" panose="020F0502020204030204" pitchFamily="34" charset="0"/>
                <a:cs typeface="Calibri" panose="020F0502020204030204" pitchFamily="34" charset="0"/>
              </a:rPr>
              <a:t> (GANIL, CERMN, IMOGERE). W</a:t>
            </a:r>
            <a:r>
              <a:rPr lang="en-US" dirty="0" err="1"/>
              <a:t>ork</a:t>
            </a:r>
            <a:r>
              <a:rPr lang="en-US" dirty="0"/>
              <a:t> on </a:t>
            </a:r>
            <a:r>
              <a:rPr lang="en-US" b="1" dirty="0"/>
              <a:t>Rn cage molecules:</a:t>
            </a:r>
          </a:p>
          <a:p>
            <a:pPr algn="just">
              <a:spcBef>
                <a:spcPts val="300"/>
              </a:spcBef>
            </a:pPr>
            <a:endParaRPr lang="en-US" b="1" dirty="0">
              <a:latin typeface="Calibri" panose="020F0502020204030204" pitchFamily="34" charset="0"/>
              <a:ea typeface="Calibri" panose="020F0502020204030204" pitchFamily="34" charset="0"/>
              <a:cs typeface="Calibri" panose="020F0502020204030204" pitchFamily="34" charset="0"/>
            </a:endParaRPr>
          </a:p>
          <a:p>
            <a:pPr algn="just">
              <a:spcBef>
                <a:spcPts val="300"/>
              </a:spcBef>
            </a:pPr>
            <a:endParaRPr lang="en-US" b="1" dirty="0">
              <a:latin typeface="Calibri" panose="020F0502020204030204" pitchFamily="34" charset="0"/>
              <a:ea typeface="Calibri" panose="020F0502020204030204" pitchFamily="34" charset="0"/>
              <a:cs typeface="Calibri" panose="020F0502020204030204" pitchFamily="34" charset="0"/>
            </a:endParaRPr>
          </a:p>
          <a:p>
            <a:pPr algn="just">
              <a:spcBef>
                <a:spcPts val="300"/>
              </a:spcBef>
            </a:pPr>
            <a:endParaRPr lang="en-US" b="1" dirty="0">
              <a:latin typeface="Calibri" panose="020F0502020204030204" pitchFamily="34" charset="0"/>
              <a:ea typeface="Calibri" panose="020F0502020204030204" pitchFamily="34" charset="0"/>
              <a:cs typeface="Calibri" panose="020F0502020204030204" pitchFamily="34" charset="0"/>
            </a:endParaRPr>
          </a:p>
          <a:p>
            <a:pPr algn="just">
              <a:spcBef>
                <a:spcPts val="300"/>
              </a:spcBef>
            </a:pPr>
            <a:endParaRPr lang="en-US" b="1" dirty="0">
              <a:latin typeface="Calibri" panose="020F0502020204030204" pitchFamily="34" charset="0"/>
              <a:ea typeface="Calibri" panose="020F0502020204030204" pitchFamily="34" charset="0"/>
              <a:cs typeface="Calibri" panose="020F0502020204030204" pitchFamily="34" charset="0"/>
            </a:endParaRPr>
          </a:p>
          <a:p>
            <a:pPr algn="just">
              <a:spcBef>
                <a:spcPts val="300"/>
              </a:spcBef>
            </a:pPr>
            <a:endParaRPr lang="en-US" b="1" dirty="0">
              <a:latin typeface="Calibri" panose="020F0502020204030204" pitchFamily="34" charset="0"/>
              <a:ea typeface="Calibri" panose="020F0502020204030204" pitchFamily="34" charset="0"/>
              <a:cs typeface="Calibri" panose="020F0502020204030204" pitchFamily="34" charset="0"/>
            </a:endParaRPr>
          </a:p>
          <a:p>
            <a:pPr algn="just">
              <a:spcBef>
                <a:spcPts val="300"/>
              </a:spcBef>
            </a:pPr>
            <a:endParaRPr lang="en-US" b="1" dirty="0">
              <a:latin typeface="Calibri" panose="020F0502020204030204" pitchFamily="34" charset="0"/>
              <a:ea typeface="Calibri" panose="020F0502020204030204" pitchFamily="34" charset="0"/>
              <a:cs typeface="Calibri" panose="020F0502020204030204" pitchFamily="34" charset="0"/>
            </a:endParaRPr>
          </a:p>
          <a:p>
            <a:pPr marL="342900" indent="-342900" algn="just">
              <a:spcBef>
                <a:spcPts val="300"/>
              </a:spcBef>
              <a:buFont typeface="Arial" panose="020B0604020202020204" pitchFamily="34" charset="0"/>
              <a:buChar char="•"/>
            </a:pPr>
            <a:r>
              <a:rPr lang="fr-FR" b="1" dirty="0" err="1">
                <a:latin typeface="Calibri" panose="020F0502020204030204" pitchFamily="34" charset="0"/>
                <a:ea typeface="Calibri" panose="020F0502020204030204" pitchFamily="34" charset="0"/>
                <a:cs typeface="Calibri" panose="020F0502020204030204" pitchFamily="34" charset="0"/>
              </a:rPr>
              <a:t>Repeated</a:t>
            </a:r>
            <a:r>
              <a:rPr lang="en-GB" b="1"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 production of </a:t>
            </a:r>
            <a:r>
              <a:rPr lang="en-GB" b="1" kern="1200" baseline="300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211</a:t>
            </a:r>
            <a:r>
              <a:rPr lang="en-GB" b="1"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At: </a:t>
            </a:r>
            <a:r>
              <a:rPr lang="en-US" dirty="0"/>
              <a:t>1 or 2 irradiations per month on SPIRAL2 beam (within PRISMAP+ network)</a:t>
            </a:r>
          </a:p>
          <a:p>
            <a:pPr marL="285750" indent="-285750" algn="just">
              <a:spcBef>
                <a:spcPts val="600"/>
              </a:spcBef>
              <a:buFont typeface="Arial" panose="020B0604020202020204" pitchFamily="34" charset="0"/>
              <a:buChar char="•"/>
            </a:pPr>
            <a:r>
              <a:rPr lang="en-GB" b="1" kern="1200" dirty="0">
                <a:solidFill>
                  <a:sysClr val="windowText" lastClr="000000"/>
                </a:solidFill>
                <a:latin typeface="Calibri" panose="020F0502020204030204" pitchFamily="34" charset="0"/>
                <a:ea typeface="Calibri" panose="020F0502020204030204" pitchFamily="34" charset="0"/>
                <a:cs typeface="Calibri" panose="020F0502020204030204" pitchFamily="34" charset="0"/>
              </a:rPr>
              <a:t>Investigation of new alpha and Auger emitter production.</a:t>
            </a:r>
          </a:p>
          <a:p>
            <a:pPr marL="285750" indent="-285750" algn="just">
              <a:spcBef>
                <a:spcPts val="600"/>
              </a:spcBef>
              <a:buFont typeface="Arial" panose="020B0604020202020204" pitchFamily="34" charset="0"/>
              <a:buChar char="•"/>
            </a:pPr>
            <a:r>
              <a:rPr lang="en-US" b="1" dirty="0"/>
              <a:t>SIMS station </a:t>
            </a:r>
            <a:r>
              <a:rPr lang="en-US" dirty="0"/>
              <a:t>pre-project install @GANIL</a:t>
            </a:r>
            <a:endParaRPr lang="en-US" dirty="0">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4309902" y="5697463"/>
            <a:ext cx="1763366" cy="276999"/>
            <a:chOff x="4377002" y="1302647"/>
            <a:chExt cx="1763366" cy="350862"/>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gr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b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(15 persons in </a:t>
            </a:r>
            <a:r>
              <a:rPr lang="en-US" sz="1100" dirty="0" err="1">
                <a:solidFill>
                  <a:schemeClr val="tx1"/>
                </a:solidFill>
                <a:latin typeface="Calibri" panose="020F0502020204030204" pitchFamily="34" charset="0"/>
                <a:ea typeface="Calibri" panose="020F0502020204030204" pitchFamily="34" charset="0"/>
                <a:cs typeface="Calibri" panose="020F0502020204030204" pitchFamily="34" charset="0"/>
              </a:rPr>
              <a:t>collab</a:t>
            </a: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6" name="Image 55">
            <a:extLst>
              <a:ext uri="{FF2B5EF4-FFF2-40B4-BE49-F238E27FC236}">
                <a16:creationId xmlns:a16="http://schemas.microsoft.com/office/drawing/2014/main" id="{6FCAE78F-50D7-467E-B879-6AEC471AE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871" y="457547"/>
            <a:ext cx="1932275" cy="412217"/>
          </a:xfrm>
          <a:prstGeom prst="rect">
            <a:avLst/>
          </a:prstGeom>
        </p:spPr>
      </p:pic>
      <p:sp>
        <p:nvSpPr>
          <p:cNvPr id="59" name="ZoneTexte 58">
            <a:extLst>
              <a:ext uri="{FF2B5EF4-FFF2-40B4-BE49-F238E27FC236}">
                <a16:creationId xmlns:a16="http://schemas.microsoft.com/office/drawing/2014/main" id="{2861251E-8CF2-4B91-BA96-26617C70D176}"/>
              </a:ext>
            </a:extLst>
          </p:cNvPr>
          <p:cNvSpPr txBox="1"/>
          <p:nvPr/>
        </p:nvSpPr>
        <p:spPr>
          <a:xfrm>
            <a:off x="141988" y="1666707"/>
            <a:ext cx="7859022" cy="3770263"/>
          </a:xfrm>
          <a:prstGeom prst="rect">
            <a:avLst/>
          </a:prstGeom>
          <a:noFill/>
        </p:spPr>
        <p:txBody>
          <a:bodyPr wrap="square" rtlCol="0">
            <a:spAutoFit/>
          </a:bodyPr>
          <a:lstStyle/>
          <a:p>
            <a:pPr algn="just"/>
            <a:r>
              <a:rPr lang="en-US" dirty="0">
                <a:latin typeface="Calibri" panose="020F0502020204030204" pitchFamily="34" charset="0"/>
                <a:ea typeface="Calibri" panose="020F0502020204030204" pitchFamily="34" charset="0"/>
                <a:cs typeface="Calibri" panose="020F0502020204030204" pitchFamily="34" charset="0"/>
              </a:rPr>
              <a:t>Project focused on the </a:t>
            </a:r>
            <a:r>
              <a:rPr lang="en-US" b="1" dirty="0">
                <a:latin typeface="Calibri" panose="020F0502020204030204" pitchFamily="34" charset="0"/>
                <a:ea typeface="Calibri" panose="020F0502020204030204" pitchFamily="34" charset="0"/>
                <a:cs typeface="Calibri" panose="020F0502020204030204" pitchFamily="34" charset="0"/>
              </a:rPr>
              <a:t>production of </a:t>
            </a:r>
            <a:r>
              <a:rPr lang="en-US" b="1" baseline="30000" dirty="0">
                <a:latin typeface="Calibri" panose="020F0502020204030204" pitchFamily="34" charset="0"/>
                <a:ea typeface="Calibri" panose="020F0502020204030204" pitchFamily="34" charset="0"/>
                <a:cs typeface="Calibri" panose="020F0502020204030204" pitchFamily="34" charset="0"/>
              </a:rPr>
              <a:t>211</a:t>
            </a:r>
            <a:r>
              <a:rPr lang="en-US" b="1" dirty="0">
                <a:latin typeface="Calibri" panose="020F0502020204030204" pitchFamily="34" charset="0"/>
                <a:ea typeface="Calibri" panose="020F0502020204030204" pitchFamily="34" charset="0"/>
                <a:cs typeface="Calibri" panose="020F0502020204030204" pitchFamily="34" charset="0"/>
              </a:rPr>
              <a:t>At</a:t>
            </a:r>
            <a:r>
              <a:rPr lang="en-US" dirty="0">
                <a:latin typeface="Calibri" panose="020F0502020204030204" pitchFamily="34" charset="0"/>
                <a:ea typeface="Calibri" panose="020F0502020204030204" pitchFamily="34" charset="0"/>
                <a:cs typeface="Calibri" panose="020F0502020204030204" pitchFamily="34" charset="0"/>
              </a:rPr>
              <a:t>, as a pilot study. Aims to develop innovative technologies, later being adapted to industrial production.</a:t>
            </a:r>
          </a:p>
          <a:p>
            <a:pPr algn="just"/>
            <a:endParaRPr lang="en-US"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Innovative targets:</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main achievements:</a:t>
            </a:r>
          </a:p>
          <a:p>
            <a:pPr marL="720000" lvl="2" indent="-228600">
              <a:spcBef>
                <a:spcPts val="600"/>
              </a:spcBef>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Conception of a </a:t>
            </a:r>
            <a:r>
              <a:rPr lang="en-US" b="1" dirty="0">
                <a:latin typeface="Calibri" panose="020F0502020204030204" pitchFamily="34" charset="0"/>
                <a:ea typeface="Calibri" panose="020F0502020204030204" pitchFamily="34" charset="0"/>
                <a:cs typeface="Calibri" panose="020F0502020204030204" pitchFamily="34" charset="0"/>
              </a:rPr>
              <a:t>high-power target based on solid Bismuth</a:t>
            </a:r>
            <a:r>
              <a:rPr lang="en-US" dirty="0">
                <a:latin typeface="Calibri" panose="020F0502020204030204" pitchFamily="34" charset="0"/>
                <a:ea typeface="Calibri" panose="020F0502020204030204" pitchFamily="34" charset="0"/>
                <a:cs typeface="Calibri" panose="020F0502020204030204" pitchFamily="34" charset="0"/>
              </a:rPr>
              <a:t>.</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dirty="0">
                <a:latin typeface="Calibri" panose="020F0502020204030204" pitchFamily="34" charset="0"/>
                <a:ea typeface="Calibri" panose="020F0502020204030204" pitchFamily="34" charset="0"/>
                <a:cs typeface="Calibri" panose="020F0502020204030204" pitchFamily="34" charset="0"/>
              </a:rPr>
              <a:t>Built and </a:t>
            </a:r>
            <a:r>
              <a:rPr lang="en-US" b="1" dirty="0">
                <a:latin typeface="Calibri" panose="020F0502020204030204" pitchFamily="34" charset="0"/>
                <a:ea typeface="Calibri" panose="020F0502020204030204" pitchFamily="34" charset="0"/>
                <a:cs typeface="Calibri" panose="020F0502020204030204" pitchFamily="34" charset="0"/>
              </a:rPr>
              <a:t>tested (2023/2024) </a:t>
            </a:r>
            <a:r>
              <a:rPr lang="en-US" dirty="0">
                <a:latin typeface="Calibri" panose="020F0502020204030204" pitchFamily="34" charset="0"/>
                <a:ea typeface="Calibri" panose="020F0502020204030204" pitchFamily="34" charset="0"/>
                <a:cs typeface="Calibri" panose="020F0502020204030204" pitchFamily="34" charset="0"/>
              </a:rPr>
              <a:t>at the Neutron for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Science (NFS) facility at GANIL.</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b="1" dirty="0">
                <a:latin typeface="Calibri" panose="020F0502020204030204" pitchFamily="34" charset="0"/>
                <a:ea typeface="Calibri" panose="020F0502020204030204" pitchFamily="34" charset="0"/>
                <a:cs typeface="Calibri" panose="020F0502020204030204" pitchFamily="34" charset="0"/>
              </a:rPr>
              <a:t>Two Bi targets </a:t>
            </a:r>
            <a:r>
              <a:rPr lang="en-US" dirty="0">
                <a:latin typeface="Calibri" panose="020F0502020204030204" pitchFamily="34" charset="0"/>
                <a:ea typeface="Calibri" panose="020F0502020204030204" pitchFamily="34" charset="0"/>
                <a:cs typeface="Calibri" panose="020F0502020204030204" pitchFamily="34" charset="0"/>
              </a:rPr>
              <a:t>of </a:t>
            </a:r>
            <a:r>
              <a:rPr lang="en-US" b="1" dirty="0">
                <a:latin typeface="Calibri" panose="020F0502020204030204" pitchFamily="34" charset="0"/>
                <a:ea typeface="Calibri" panose="020F0502020204030204" pitchFamily="34" charset="0"/>
                <a:cs typeface="Calibri" panose="020F0502020204030204" pitchFamily="34" charset="0"/>
              </a:rPr>
              <a:t>~1 </a:t>
            </a:r>
            <a:r>
              <a:rPr lang="en-US" b="1" dirty="0" err="1">
                <a:latin typeface="Calibri" panose="020F0502020204030204" pitchFamily="34" charset="0"/>
                <a:ea typeface="Calibri" panose="020F0502020204030204" pitchFamily="34" charset="0"/>
                <a:cs typeface="Calibri" panose="020F0502020204030204" pitchFamily="34" charset="0"/>
              </a:rPr>
              <a:t>GBq</a:t>
            </a:r>
            <a:r>
              <a:rPr lang="en-US" dirty="0">
                <a:latin typeface="Calibri" panose="020F0502020204030204" pitchFamily="34" charset="0"/>
                <a:ea typeface="Calibri" panose="020F0502020204030204" pitchFamily="34" charset="0"/>
                <a:cs typeface="Calibri" panose="020F0502020204030204" pitchFamily="34" charset="0"/>
              </a:rPr>
              <a:t>,</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irradiated with </a:t>
            </a:r>
            <a:r>
              <a:rPr lang="en-US" baseline="30000" dirty="0">
                <a:latin typeface="Calibri" panose="020F0502020204030204" pitchFamily="34" charset="0"/>
                <a:ea typeface="Calibri" panose="020F0502020204030204" pitchFamily="34" charset="0"/>
                <a:cs typeface="Calibri" panose="020F0502020204030204" pitchFamily="34" charset="0"/>
              </a:rPr>
              <a:t>4</a:t>
            </a:r>
            <a:r>
              <a:rPr lang="en-US" dirty="0">
                <a:latin typeface="Calibri" panose="020F0502020204030204" pitchFamily="34" charset="0"/>
                <a:ea typeface="Calibri" panose="020F0502020204030204" pitchFamily="34" charset="0"/>
                <a:cs typeface="Calibri" panose="020F0502020204030204" pitchFamily="34" charset="0"/>
              </a:rPr>
              <a:t>He</a:t>
            </a:r>
            <a:r>
              <a:rPr lang="en-US" baseline="30000" dirty="0">
                <a:latin typeface="Calibri" panose="020F0502020204030204" pitchFamily="34" charset="0"/>
                <a:ea typeface="Calibri" panose="020F0502020204030204" pitchFamily="34" charset="0"/>
                <a:cs typeface="Calibri" panose="020F0502020204030204" pitchFamily="34" charset="0"/>
              </a:rPr>
              <a:t>2+</a:t>
            </a:r>
            <a:r>
              <a:rPr lang="en-US" dirty="0">
                <a:latin typeface="Calibri" panose="020F0502020204030204" pitchFamily="34" charset="0"/>
                <a:ea typeface="Calibri" panose="020F0502020204030204" pitchFamily="34" charset="0"/>
                <a:cs typeface="Calibri" panose="020F0502020204030204" pitchFamily="34" charset="0"/>
              </a:rPr>
              <a:t> beams of</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28 MeV, </a:t>
            </a:r>
            <a:r>
              <a:rPr lang="en-US" b="1" dirty="0">
                <a:latin typeface="Calibri" panose="020F0502020204030204" pitchFamily="34" charset="0"/>
                <a:ea typeface="Calibri" panose="020F0502020204030204" pitchFamily="34" charset="0"/>
                <a:cs typeface="Calibri" panose="020F0502020204030204" pitchFamily="34" charset="0"/>
              </a:rPr>
              <a:t>shipped to ARRONAX</a:t>
            </a:r>
            <a:r>
              <a:rPr lang="en-US" dirty="0">
                <a:latin typeface="Calibri" panose="020F0502020204030204" pitchFamily="34" charset="0"/>
                <a:ea typeface="Calibri" panose="020F0502020204030204" pitchFamily="34" charset="0"/>
                <a:cs typeface="Calibri" panose="020F0502020204030204" pitchFamily="34" charset="0"/>
              </a:rPr>
              <a:t>. </a:t>
            </a:r>
          </a:p>
          <a:p>
            <a:pPr marL="720000" lvl="2" indent="-228600">
              <a:spcBef>
                <a:spcPts val="600"/>
              </a:spcBef>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Investigation of </a:t>
            </a:r>
            <a:r>
              <a:rPr lang="en-US" b="1" dirty="0">
                <a:latin typeface="Calibri" panose="020F0502020204030204" pitchFamily="34" charset="0"/>
                <a:ea typeface="Calibri" panose="020F0502020204030204" pitchFamily="34" charset="0"/>
                <a:cs typeface="Calibri" panose="020F0502020204030204" pitchFamily="34" charset="0"/>
              </a:rPr>
              <a:t>liquid bismuth target</a:t>
            </a:r>
            <a:r>
              <a:rPr lang="en-US" dirty="0">
                <a:latin typeface="Calibri" panose="020F0502020204030204" pitchFamily="34" charset="0"/>
                <a:ea typeface="Calibri" panose="020F0502020204030204" pitchFamily="34" charset="0"/>
                <a:cs typeface="Calibri" panose="020F0502020204030204" pitchFamily="34" charset="0"/>
              </a:rPr>
              <a:t>: no go for prototype.</a:t>
            </a:r>
          </a:p>
          <a:p>
            <a:pPr marL="171450" indent="-171450">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a:p>
            <a:pPr marL="171450" indent="-171450" algn="just">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Cross-section measurements of </a:t>
            </a:r>
            <a:r>
              <a:rPr lang="en-US" b="1" u="sng" baseline="30000" dirty="0">
                <a:latin typeface="Calibri" panose="020F0502020204030204" pitchFamily="34" charset="0"/>
                <a:ea typeface="Calibri" panose="020F0502020204030204" pitchFamily="34" charset="0"/>
                <a:cs typeface="Calibri" panose="020F0502020204030204" pitchFamily="34" charset="0"/>
              </a:rPr>
              <a:t>210,211</a:t>
            </a:r>
            <a:r>
              <a:rPr lang="en-US" b="1" u="sng" dirty="0">
                <a:latin typeface="Calibri" panose="020F0502020204030204" pitchFamily="34" charset="0"/>
                <a:ea typeface="Calibri" panose="020F0502020204030204" pitchFamily="34" charset="0"/>
                <a:cs typeface="Calibri" panose="020F0502020204030204" pitchFamily="34" charset="0"/>
              </a:rPr>
              <a:t>At:</a:t>
            </a:r>
            <a:r>
              <a:rPr lang="en-US" dirty="0">
                <a:latin typeface="Calibri" panose="020F0502020204030204" pitchFamily="34" charset="0"/>
                <a:ea typeface="Calibri" panose="020F0502020204030204" pitchFamily="34" charset="0"/>
                <a:cs typeface="Calibri" panose="020F0502020204030204" pitchFamily="34" charset="0"/>
              </a:rPr>
              <a:t> </a:t>
            </a:r>
          </a:p>
          <a:p>
            <a:pPr>
              <a:spcBef>
                <a:spcPts val="600"/>
              </a:spcBef>
            </a:pPr>
            <a:r>
              <a:rPr lang="en-US" dirty="0">
                <a:latin typeface="Calibri" panose="020F0502020204030204" pitchFamily="34" charset="0"/>
                <a:ea typeface="Calibri" panose="020F0502020204030204" pitchFamily="34" charset="0"/>
                <a:cs typeface="Calibri" panose="020F0502020204030204" pitchFamily="34" charset="0"/>
              </a:rPr>
              <a:t>Measurement of the </a:t>
            </a:r>
            <a:r>
              <a:rPr lang="en-US" b="1" baseline="30000" dirty="0">
                <a:latin typeface="Calibri" panose="020F0502020204030204" pitchFamily="34" charset="0"/>
                <a:ea typeface="Calibri" panose="020F0502020204030204" pitchFamily="34" charset="0"/>
                <a:cs typeface="Calibri" panose="020F0502020204030204" pitchFamily="34" charset="0"/>
              </a:rPr>
              <a:t>211</a:t>
            </a:r>
            <a:r>
              <a:rPr lang="en-US" b="1" dirty="0">
                <a:latin typeface="Calibri" panose="020F0502020204030204" pitchFamily="34" charset="0"/>
                <a:ea typeface="Calibri" panose="020F0502020204030204" pitchFamily="34" charset="0"/>
                <a:cs typeface="Calibri" panose="020F0502020204030204" pitchFamily="34" charset="0"/>
              </a:rPr>
              <a:t>At production </a:t>
            </a:r>
            <a:r>
              <a:rPr lang="en-US" dirty="0">
                <a:latin typeface="Calibri" panose="020F0502020204030204" pitchFamily="34" charset="0"/>
                <a:ea typeface="Calibri" panose="020F0502020204030204" pitchFamily="34" charset="0"/>
                <a:cs typeface="Calibri" panose="020F0502020204030204" pitchFamily="34" charset="0"/>
              </a:rPr>
              <a:t>cross section, and this of </a:t>
            </a:r>
            <a:r>
              <a:rPr lang="en-US" b="1" baseline="30000" dirty="0">
                <a:latin typeface="Calibri" panose="020F0502020204030204" pitchFamily="34" charset="0"/>
                <a:ea typeface="Calibri" panose="020F0502020204030204" pitchFamily="34" charset="0"/>
                <a:cs typeface="Calibri" panose="020F0502020204030204" pitchFamily="34" charset="0"/>
              </a:rPr>
              <a:t>210</a:t>
            </a:r>
            <a:r>
              <a:rPr lang="en-US" b="1" dirty="0">
                <a:latin typeface="Calibri" panose="020F0502020204030204" pitchFamily="34" charset="0"/>
                <a:ea typeface="Calibri" panose="020F0502020204030204" pitchFamily="34" charset="0"/>
                <a:cs typeface="Calibri" panose="020F0502020204030204" pitchFamily="34" charset="0"/>
              </a:rPr>
              <a:t>At</a:t>
            </a:r>
            <a:r>
              <a:rPr lang="en-US" dirty="0">
                <a:latin typeface="Calibri" panose="020F0502020204030204" pitchFamily="34" charset="0"/>
                <a:ea typeface="Calibri" panose="020F0502020204030204" pitchFamily="34" charset="0"/>
                <a:cs typeface="Calibri" panose="020F0502020204030204" pitchFamily="34" charset="0"/>
              </a:rPr>
              <a:t>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in the alpha+</a:t>
            </a:r>
            <a:r>
              <a:rPr lang="en-US" baseline="30000" dirty="0">
                <a:latin typeface="Calibri" panose="020F0502020204030204" pitchFamily="34" charset="0"/>
                <a:ea typeface="Calibri" panose="020F0502020204030204" pitchFamily="34" charset="0"/>
                <a:cs typeface="Calibri" panose="020F0502020204030204" pitchFamily="34" charset="0"/>
              </a:rPr>
              <a:t>209</a:t>
            </a:r>
            <a:r>
              <a:rPr lang="en-US" dirty="0">
                <a:latin typeface="Calibri" panose="020F0502020204030204" pitchFamily="34" charset="0"/>
                <a:ea typeface="Calibri" panose="020F0502020204030204" pitchFamily="34" charset="0"/>
                <a:cs typeface="Calibri" panose="020F0502020204030204" pitchFamily="34" charset="0"/>
              </a:rPr>
              <a:t>Bi reaction at threshold energies, a contaminant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for </a:t>
            </a:r>
            <a:r>
              <a:rPr lang="en-US" baseline="30000" dirty="0">
                <a:latin typeface="Calibri" panose="020F0502020204030204" pitchFamily="34" charset="0"/>
                <a:ea typeface="Calibri" panose="020F0502020204030204" pitchFamily="34" charset="0"/>
                <a:cs typeface="Calibri" panose="020F0502020204030204" pitchFamily="34" charset="0"/>
              </a:rPr>
              <a:t>211</a:t>
            </a:r>
            <a:r>
              <a:rPr lang="en-US" dirty="0">
                <a:latin typeface="Calibri" panose="020F0502020204030204" pitchFamily="34" charset="0"/>
                <a:ea typeface="Calibri" panose="020F0502020204030204" pitchFamily="34" charset="0"/>
                <a:cs typeface="Calibri" panose="020F0502020204030204" pitchFamily="34" charset="0"/>
              </a:rPr>
              <a:t>At production that is important to characterize.</a:t>
            </a:r>
          </a:p>
          <a:p>
            <a:pPr marL="285750" indent="-285750">
              <a:buFont typeface="Arial" panose="020B0604020202020204" pitchFamily="34" charset="0"/>
              <a:buChar char="•"/>
            </a:pPr>
            <a:endParaRPr lang="en-US" b="1" u="sng" dirty="0"/>
          </a:p>
        </p:txBody>
      </p:sp>
      <p:pic>
        <p:nvPicPr>
          <p:cNvPr id="61" name="Image 60">
            <a:extLst>
              <a:ext uri="{FF2B5EF4-FFF2-40B4-BE49-F238E27FC236}">
                <a16:creationId xmlns:a16="http://schemas.microsoft.com/office/drawing/2014/main" id="{B4AA9587-208F-4CA3-9D46-2056860A5E7C}"/>
              </a:ext>
            </a:extLst>
          </p:cNvPr>
          <p:cNvPicPr>
            <a:picLocks noChangeAspect="1"/>
          </p:cNvPicPr>
          <p:nvPr/>
        </p:nvPicPr>
        <p:blipFill>
          <a:blip r:embed="rId5"/>
          <a:stretch>
            <a:fillRect/>
          </a:stretch>
        </p:blipFill>
        <p:spPr>
          <a:xfrm>
            <a:off x="6320354" y="6187365"/>
            <a:ext cx="823585" cy="343160"/>
          </a:xfrm>
          <a:prstGeom prst="rect">
            <a:avLst/>
          </a:prstGeom>
        </p:spPr>
      </p:pic>
      <p:pic>
        <p:nvPicPr>
          <p:cNvPr id="6" name="Image 5">
            <a:extLst>
              <a:ext uri="{FF2B5EF4-FFF2-40B4-BE49-F238E27FC236}">
                <a16:creationId xmlns:a16="http://schemas.microsoft.com/office/drawing/2014/main" id="{00695118-B77A-4B8D-AACF-19667F2A03D6}"/>
              </a:ext>
            </a:extLst>
          </p:cNvPr>
          <p:cNvPicPr>
            <a:picLocks noChangeAspect="1"/>
          </p:cNvPicPr>
          <p:nvPr/>
        </p:nvPicPr>
        <p:blipFill>
          <a:blip r:embed="rId6"/>
          <a:stretch>
            <a:fillRect/>
          </a:stretch>
        </p:blipFill>
        <p:spPr>
          <a:xfrm>
            <a:off x="4305286" y="6089846"/>
            <a:ext cx="1729319" cy="443255"/>
          </a:xfrm>
          <a:prstGeom prst="rect">
            <a:avLst/>
          </a:prstGeom>
        </p:spPr>
      </p:pic>
      <p:sp>
        <p:nvSpPr>
          <p:cNvPr id="30" name="Rectangle 29">
            <a:extLst>
              <a:ext uri="{FF2B5EF4-FFF2-40B4-BE49-F238E27FC236}">
                <a16:creationId xmlns:a16="http://schemas.microsoft.com/office/drawing/2014/main" id="{1957A71B-61BA-4867-813E-785EEB452E57}"/>
              </a:ext>
            </a:extLst>
          </p:cNvPr>
          <p:cNvSpPr/>
          <p:nvPr/>
        </p:nvSpPr>
        <p:spPr>
          <a:xfrm>
            <a:off x="8239991" y="6015515"/>
            <a:ext cx="3750353" cy="553998"/>
          </a:xfrm>
          <a:prstGeom prst="rect">
            <a:avLst/>
          </a:prstGeom>
        </p:spPr>
        <p:txBody>
          <a:bodyPr wrap="square">
            <a:spAutoFit/>
          </a:bodyPr>
          <a:lstStyle/>
          <a:p>
            <a:pPr algn="just"/>
            <a:r>
              <a:rPr lang="en-US" sz="1000" dirty="0">
                <a:latin typeface="Calibri" panose="020F0502020204030204" pitchFamily="34" charset="0"/>
                <a:ea typeface="Calibri" panose="020F0502020204030204" pitchFamily="34" charset="0"/>
                <a:cs typeface="Calibri" panose="020F0502020204030204" pitchFamily="34" charset="0"/>
              </a:rPr>
              <a:t>Ansari-</a:t>
            </a:r>
            <a:r>
              <a:rPr lang="en-US" sz="1000" dirty="0" err="1">
                <a:latin typeface="Calibri" panose="020F0502020204030204" pitchFamily="34" charset="0"/>
                <a:ea typeface="Calibri" panose="020F0502020204030204" pitchFamily="34" charset="0"/>
                <a:cs typeface="Calibri" panose="020F0502020204030204" pitchFamily="34" charset="0"/>
              </a:rPr>
              <a:t>Chaveau</a:t>
            </a:r>
            <a:r>
              <a:rPr lang="en-US" sz="1000" dirty="0">
                <a:latin typeface="Calibri" panose="020F0502020204030204" pitchFamily="34" charset="0"/>
                <a:ea typeface="Calibri" panose="020F0502020204030204" pitchFamily="34" charset="0"/>
                <a:cs typeface="Calibri" panose="020F0502020204030204" pitchFamily="34" charset="0"/>
              </a:rPr>
              <a:t> et al. 2025, Optimizing 211At production cross section by studying the rise of 210At cross section: First measurement using </a:t>
            </a:r>
            <a:r>
              <a:rPr lang="en-US" sz="1000" dirty="0" err="1">
                <a:latin typeface="Calibri" panose="020F0502020204030204" pitchFamily="34" charset="0"/>
                <a:ea typeface="Calibri" panose="020F0502020204030204" pitchFamily="34" charset="0"/>
                <a:cs typeface="Calibri" panose="020F0502020204030204" pitchFamily="34" charset="0"/>
              </a:rPr>
              <a:t>Linac</a:t>
            </a:r>
            <a:r>
              <a:rPr lang="en-US" sz="1000" dirty="0">
                <a:latin typeface="Calibri" panose="020F0502020204030204" pitchFamily="34" charset="0"/>
                <a:ea typeface="Calibri" panose="020F0502020204030204" pitchFamily="34" charset="0"/>
                <a:cs typeface="Calibri" panose="020F0502020204030204" pitchFamily="34" charset="0"/>
              </a:rPr>
              <a:t> SPIRAL2, submitted</a:t>
            </a:r>
          </a:p>
        </p:txBody>
      </p:sp>
      <p:sp>
        <p:nvSpPr>
          <p:cNvPr id="64" name="Rectangle 63">
            <a:extLst>
              <a:ext uri="{FF2B5EF4-FFF2-40B4-BE49-F238E27FC236}">
                <a16:creationId xmlns:a16="http://schemas.microsoft.com/office/drawing/2014/main" id="{E19541BB-C467-4876-BBEA-4A5437E05C29}"/>
              </a:ext>
            </a:extLst>
          </p:cNvPr>
          <p:cNvSpPr/>
          <p:nvPr/>
        </p:nvSpPr>
        <p:spPr>
          <a:xfrm>
            <a:off x="8176372" y="5796417"/>
            <a:ext cx="3810021"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e 64">
            <a:extLst>
              <a:ext uri="{FF2B5EF4-FFF2-40B4-BE49-F238E27FC236}">
                <a16:creationId xmlns:a16="http://schemas.microsoft.com/office/drawing/2014/main" id="{67BF6B1F-961C-4756-A3B9-34C46EB26666}"/>
              </a:ext>
            </a:extLst>
          </p:cNvPr>
          <p:cNvGrpSpPr/>
          <p:nvPr/>
        </p:nvGrpSpPr>
        <p:grpSpPr>
          <a:xfrm>
            <a:off x="8295285" y="5698641"/>
            <a:ext cx="1763366" cy="276999"/>
            <a:chOff x="4377002" y="1302647"/>
            <a:chExt cx="1763366" cy="350862"/>
          </a:xfrm>
          <a:solidFill>
            <a:schemeClr val="bg1">
              <a:lumMod val="85000"/>
            </a:schemeClr>
          </a:solidFill>
        </p:grpSpPr>
        <p:sp>
          <p:nvSpPr>
            <p:cNvPr id="66" name="Rectangle 65">
              <a:extLst>
                <a:ext uri="{FF2B5EF4-FFF2-40B4-BE49-F238E27FC236}">
                  <a16:creationId xmlns:a16="http://schemas.microsoft.com/office/drawing/2014/main" id="{2F1B2C54-8F61-461A-90E6-A3F8CD2B0682}"/>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39A0676D-44D5-4CF7-8BF3-3FB49DBEC2AC}"/>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8" name="Image 67">
            <a:extLst>
              <a:ext uri="{FF2B5EF4-FFF2-40B4-BE49-F238E27FC236}">
                <a16:creationId xmlns:a16="http://schemas.microsoft.com/office/drawing/2014/main" id="{FB5105FF-42EA-4127-9664-A6CEC3DC87E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450220" y="2060875"/>
            <a:ext cx="2415568" cy="2707691"/>
          </a:xfrm>
          <a:prstGeom prst="rect">
            <a:avLst/>
          </a:prstGeom>
        </p:spPr>
      </p:pic>
      <p:sp>
        <p:nvSpPr>
          <p:cNvPr id="69" name="Rectangle 68">
            <a:extLst>
              <a:ext uri="{FF2B5EF4-FFF2-40B4-BE49-F238E27FC236}">
                <a16:creationId xmlns:a16="http://schemas.microsoft.com/office/drawing/2014/main" id="{CFB6E429-0EA0-4E72-B190-1C845FF78784}"/>
              </a:ext>
            </a:extLst>
          </p:cNvPr>
          <p:cNvSpPr/>
          <p:nvPr/>
        </p:nvSpPr>
        <p:spPr>
          <a:xfrm>
            <a:off x="5329950" y="4765554"/>
            <a:ext cx="2656107" cy="430887"/>
          </a:xfrm>
          <a:prstGeom prst="rect">
            <a:avLst/>
          </a:prstGeom>
        </p:spPr>
        <p:txBody>
          <a:bodyPr wrap="square">
            <a:spAutoFit/>
          </a:bodyPr>
          <a:lstStyle/>
          <a:p>
            <a:pPr algn="ctr">
              <a:buClrTx/>
              <a:defRPr/>
            </a:pPr>
            <a:r>
              <a:rPr lang="en-US" sz="1100" i="1"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rPr>
              <a:t>The REPARE target station installed in the converter room of the NFS facility at GANIL</a:t>
            </a:r>
            <a:endParaRPr lang="fr-FR" sz="1100" i="1" kern="1200" dirty="0">
              <a:solidFill>
                <a:schemeClr val="bg2">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0" name="Objet 69">
            <a:extLst>
              <a:ext uri="{FF2B5EF4-FFF2-40B4-BE49-F238E27FC236}">
                <a16:creationId xmlns:a16="http://schemas.microsoft.com/office/drawing/2014/main" id="{E4A73277-AC2C-4C67-8CB8-2931AD466415}"/>
              </a:ext>
            </a:extLst>
          </p:cNvPr>
          <p:cNvGraphicFramePr>
            <a:graphicFrameLocks noChangeAspect="1"/>
          </p:cNvGraphicFramePr>
          <p:nvPr>
            <p:extLst>
              <p:ext uri="{D42A27DB-BD31-4B8C-83A1-F6EECF244321}">
                <p14:modId xmlns:p14="http://schemas.microsoft.com/office/powerpoint/2010/main" val="2804798506"/>
              </p:ext>
            </p:extLst>
          </p:nvPr>
        </p:nvGraphicFramePr>
        <p:xfrm>
          <a:off x="9487156" y="2393611"/>
          <a:ext cx="1252071" cy="1361187"/>
        </p:xfrm>
        <a:graphic>
          <a:graphicData uri="http://schemas.openxmlformats.org/presentationml/2006/ole">
            <mc:AlternateContent xmlns:mc="http://schemas.openxmlformats.org/markup-compatibility/2006">
              <mc:Choice xmlns:v="urn:schemas-microsoft-com:vml" Requires="v">
                <p:oleObj spid="_x0000_s3230" r:id="rId8" imgW="1945985" imgH="2115575" progId="ChemDraw.Document.6.0">
                  <p:embed/>
                </p:oleObj>
              </mc:Choice>
              <mc:Fallback>
                <p:oleObj r:id="rId8" imgW="1945985" imgH="2115575" progId="ChemDraw.Document.6.0">
                  <p:embed/>
                  <p:pic>
                    <p:nvPicPr>
                      <p:cNvPr id="11" name="Obje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7156" y="2393611"/>
                        <a:ext cx="1252071" cy="1361187"/>
                      </a:xfrm>
                      <a:prstGeom prst="rect">
                        <a:avLst/>
                      </a:prstGeom>
                      <a:noFill/>
                    </p:spPr>
                  </p:pic>
                </p:oleObj>
              </mc:Fallback>
            </mc:AlternateContent>
          </a:graphicData>
        </a:graphic>
      </p:graphicFrame>
    </p:spTree>
    <p:extLst>
      <p:ext uri="{BB962C8B-B14F-4D97-AF65-F5344CB8AC3E}">
        <p14:creationId xmlns:p14="http://schemas.microsoft.com/office/powerpoint/2010/main" val="272854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9"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17</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1257299" y="219010"/>
            <a:ext cx="8229601" cy="880775"/>
          </a:xfrm>
          <a:prstGeom prst="rect">
            <a:avLst/>
          </a:prstGeom>
        </p:spPr>
        <p:txBody>
          <a:bodyPr anchor="ctr">
            <a:normAutofit fontScale="70000" lnSpcReduction="20000"/>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b="1"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PRALINE</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 Production de Radionucléides et Ligands pour la dosimétrie et l’Imagerie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NucléairE</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Radionuclides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584775"/>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new methodology for </a:t>
            </a:r>
            <a:r>
              <a:rPr lang="en-US" dirty="0" err="1">
                <a:latin typeface="Calibri" panose="020F0502020204030204" pitchFamily="34" charset="0"/>
                <a:ea typeface="Calibri" panose="020F0502020204030204" pitchFamily="34" charset="0"/>
                <a:cs typeface="Calibri" panose="020F0502020204030204" pitchFamily="34" charset="0"/>
              </a:rPr>
              <a:t>theranostic</a:t>
            </a:r>
            <a:r>
              <a:rPr lang="en-US" dirty="0">
                <a:latin typeface="Calibri" panose="020F0502020204030204" pitchFamily="34" charset="0"/>
                <a:ea typeface="Calibri" panose="020F0502020204030204" pitchFamily="34" charset="0"/>
                <a:cs typeface="Calibri" panose="020F0502020204030204" pitchFamily="34" charset="0"/>
              </a:rPr>
              <a:t> pair radioisotope developments</a:t>
            </a:r>
          </a:p>
          <a:p>
            <a:endParaRPr lang="en-US" dirty="0">
              <a:solidFill>
                <a:schemeClr val="tx1"/>
              </a:solidFill>
            </a:endParaRPr>
          </a:p>
        </p:txBody>
      </p:sp>
      <p:sp>
        <p:nvSpPr>
          <p:cNvPr id="8" name="Rectangle 7">
            <a:extLst>
              <a:ext uri="{FF2B5EF4-FFF2-40B4-BE49-F238E27FC236}">
                <a16:creationId xmlns:a16="http://schemas.microsoft.com/office/drawing/2014/main" id="{E6ED0E05-0BDB-4592-85EC-2250B4A8601E}"/>
              </a:ext>
            </a:extLst>
          </p:cNvPr>
          <p:cNvSpPr/>
          <p:nvPr/>
        </p:nvSpPr>
        <p:spPr>
          <a:xfrm>
            <a:off x="158127" y="1571142"/>
            <a:ext cx="8018245" cy="3986383"/>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6871B1-250B-4771-A6EB-2ABAAEB07FF2}"/>
              </a:ext>
            </a:extLst>
          </p:cNvPr>
          <p:cNvSpPr/>
          <p:nvPr/>
        </p:nvSpPr>
        <p:spPr>
          <a:xfrm>
            <a:off x="8364379" y="1612685"/>
            <a:ext cx="3685633" cy="3284581"/>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6" y="5792527"/>
            <a:ext cx="5532734" cy="791295"/>
            <a:chOff x="5488556" y="1428954"/>
            <a:chExt cx="4666704" cy="616847"/>
          </a:xfrm>
        </p:grpSpPr>
        <p:sp>
          <p:nvSpPr>
            <p:cNvPr id="24" name="ZoneTexte 23">
              <a:extLst>
                <a:ext uri="{FF2B5EF4-FFF2-40B4-BE49-F238E27FC236}">
                  <a16:creationId xmlns:a16="http://schemas.microsoft.com/office/drawing/2014/main" id="{FE193A56-94DD-494E-9205-696B19B9B70C}"/>
                </a:ext>
              </a:extLst>
            </p:cNvPr>
            <p:cNvSpPr txBox="1"/>
            <p:nvPr/>
          </p:nvSpPr>
          <p:spPr>
            <a:xfrm>
              <a:off x="5538886" y="1541959"/>
              <a:ext cx="4546735" cy="503842"/>
            </a:xfrm>
            <a:prstGeom prst="rect">
              <a:avLst/>
            </a:prstGeom>
            <a:noFill/>
          </p:spPr>
          <p:txBody>
            <a:bodyPr wrap="square" rtlCol="0">
              <a:spAutoFit/>
            </a:bodyPr>
            <a:lstStyle/>
            <a:p>
              <a:pPr marL="285750" indent="-285750">
                <a:buClrTx/>
                <a:buFont typeface="Wingdings" pitchFamily="2" charset="2"/>
                <a:buChar char="Ø"/>
                <a:defRPr/>
              </a:pPr>
              <a:r>
                <a:rPr lang="en-GB" sz="1200" b="1" kern="1200" dirty="0">
                  <a:solidFill>
                    <a:prstClr val="black"/>
                  </a:solidFill>
                  <a:latin typeface="Calibri" panose="020F0502020204030204"/>
                </a:rPr>
                <a:t>National</a:t>
              </a:r>
              <a:r>
                <a:rPr lang="en-GB" sz="1200" kern="1200" dirty="0">
                  <a:solidFill>
                    <a:prstClr val="black"/>
                  </a:solidFill>
                  <a:latin typeface="Calibri" panose="020F0502020204030204"/>
                </a:rPr>
                <a:t>: </a:t>
              </a:r>
              <a:r>
                <a:rPr lang="en-GB" sz="1200" kern="1200" dirty="0" err="1">
                  <a:solidFill>
                    <a:prstClr val="black"/>
                  </a:solidFill>
                  <a:latin typeface="Calibri" panose="020F0502020204030204"/>
                </a:rPr>
                <a:t>ICMub</a:t>
              </a:r>
              <a:r>
                <a:rPr lang="en-GB" sz="1200" kern="1200" dirty="0">
                  <a:solidFill>
                    <a:prstClr val="black"/>
                  </a:solidFill>
                  <a:latin typeface="Calibri" panose="020F0502020204030204"/>
                </a:rPr>
                <a:t> (Dijon), IC-UNISTRA (Strasbourg), ASNR, ICR (Toulouse)</a:t>
              </a:r>
            </a:p>
            <a:p>
              <a:pPr marL="285750" indent="-285750">
                <a:buClrTx/>
                <a:buFont typeface="Wingdings" pitchFamily="2" charset="2"/>
                <a:buChar char="Ø"/>
                <a:defRPr/>
              </a:pPr>
              <a:r>
                <a:rPr lang="en-GB" sz="1200" b="1" kern="1200" dirty="0">
                  <a:solidFill>
                    <a:prstClr val="black"/>
                  </a:solidFill>
                  <a:latin typeface="Calibri" panose="020F0502020204030204"/>
                </a:rPr>
                <a:t>Clinique</a:t>
              </a:r>
              <a:r>
                <a:rPr lang="en-GB" sz="1200" kern="1200" dirty="0">
                  <a:solidFill>
                    <a:prstClr val="black"/>
                  </a:solidFill>
                  <a:latin typeface="Calibri" panose="020F0502020204030204"/>
                </a:rPr>
                <a:t>: ICR (Toulouse), CHU Lausanne, Bordeaux</a:t>
              </a:r>
            </a:p>
            <a:p>
              <a:pPr marL="285750" indent="-285750">
                <a:buClrTx/>
                <a:buFont typeface="Wingdings" pitchFamily="2" charset="2"/>
                <a:buChar char="Ø"/>
                <a:defRPr/>
              </a:pPr>
              <a:r>
                <a:rPr lang="en-GB" sz="1200" b="1" kern="1200" dirty="0">
                  <a:solidFill>
                    <a:prstClr val="black"/>
                  </a:solidFill>
                  <a:latin typeface="Calibri" panose="020F0502020204030204"/>
                </a:rPr>
                <a:t>International</a:t>
              </a:r>
              <a:r>
                <a:rPr lang="en-GB" sz="1200" kern="1200" dirty="0">
                  <a:solidFill>
                    <a:prstClr val="black"/>
                  </a:solidFill>
                  <a:latin typeface="Calibri" panose="020F0502020204030204"/>
                </a:rPr>
                <a:t>: NPI-CAS (</a:t>
              </a:r>
              <a:r>
                <a:rPr lang="en-GB" sz="1200" kern="1200" dirty="0" err="1">
                  <a:solidFill>
                    <a:prstClr val="black"/>
                  </a:solidFill>
                  <a:latin typeface="Calibri" panose="020F0502020204030204"/>
                </a:rPr>
                <a:t>Czek</a:t>
              </a:r>
              <a:r>
                <a:rPr lang="en-GB" sz="1200" kern="1200" dirty="0">
                  <a:solidFill>
                    <a:prstClr val="black"/>
                  </a:solidFill>
                  <a:latin typeface="Calibri" panose="020F0502020204030204"/>
                </a:rPr>
                <a:t> republic), Catholic Uni. KAERIS (south </a:t>
              </a:r>
              <a:r>
                <a:rPr lang="en-GB" sz="1200" kern="1200" dirty="0" err="1">
                  <a:solidFill>
                    <a:prstClr val="black"/>
                  </a:solidFill>
                  <a:latin typeface="Calibri" panose="020F0502020204030204"/>
                </a:rPr>
                <a:t>korea</a:t>
              </a:r>
              <a:r>
                <a:rPr lang="en-GB" sz="1200" kern="1200" dirty="0">
                  <a:solidFill>
                    <a:prstClr val="black"/>
                  </a:solidFill>
                  <a:latin typeface="Calibri" panose="020F0502020204030204"/>
                </a:rPr>
                <a:t>)</a:t>
              </a:r>
            </a:p>
          </p:txBody>
        </p:sp>
        <p:sp>
          <p:nvSpPr>
            <p:cNvPr id="25" name="Rectangle 24">
              <a:extLst>
                <a:ext uri="{FF2B5EF4-FFF2-40B4-BE49-F238E27FC236}">
                  <a16:creationId xmlns:a16="http://schemas.microsoft.com/office/drawing/2014/main" id="{73D0B718-212A-46B5-A9C2-04977957D87D}"/>
                </a:ext>
              </a:extLst>
            </p:cNvPr>
            <p:cNvSpPr/>
            <p:nvPr/>
          </p:nvSpPr>
          <p:spPr>
            <a:xfrm>
              <a:off x="5488556" y="1428954"/>
              <a:ext cx="466670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5850082" y="5795239"/>
            <a:ext cx="2150928"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119FF3F-5656-4C99-B46C-BBCB5AC747BC}"/>
              </a:ext>
            </a:extLst>
          </p:cNvPr>
          <p:cNvSpPr/>
          <p:nvPr/>
        </p:nvSpPr>
        <p:spPr>
          <a:xfrm>
            <a:off x="8478983" y="1652443"/>
            <a:ext cx="3507410" cy="2416046"/>
          </a:xfrm>
          <a:prstGeom prst="rect">
            <a:avLst/>
          </a:prstGeom>
        </p:spPr>
        <p:txBody>
          <a:bodyPr wrap="square">
            <a:spAutoFit/>
          </a:bodyPr>
          <a:lstStyle/>
          <a:p>
            <a:pPr algn="just">
              <a:spcBef>
                <a:spcPts val="300"/>
              </a:spcBef>
            </a:pPr>
            <a:r>
              <a:rPr lang="en-US" b="1" dirty="0">
                <a:latin typeface="Calibri" panose="020F0502020204030204" pitchFamily="34" charset="0"/>
                <a:ea typeface="Calibri" panose="020F0502020204030204" pitchFamily="34" charset="0"/>
                <a:cs typeface="Calibri" panose="020F0502020204030204" pitchFamily="34" charset="0"/>
              </a:rPr>
              <a:t>New production/chelation solutions </a:t>
            </a:r>
            <a:r>
              <a:rPr lang="en-US" dirty="0">
                <a:latin typeface="Calibri" panose="020F0502020204030204" pitchFamily="34" charset="0"/>
                <a:ea typeface="Calibri" panose="020F0502020204030204" pitchFamily="34" charset="0"/>
                <a:cs typeface="Calibri" panose="020F0502020204030204" pitchFamily="34" charset="0"/>
              </a:rPr>
              <a:t>for use of </a:t>
            </a:r>
            <a:r>
              <a:rPr lang="en-US" b="1" dirty="0" err="1">
                <a:latin typeface="Calibri" panose="020F0502020204030204" pitchFamily="34" charset="0"/>
                <a:ea typeface="Calibri" panose="020F0502020204030204" pitchFamily="34" charset="0"/>
                <a:cs typeface="Calibri" panose="020F0502020204030204" pitchFamily="34" charset="0"/>
              </a:rPr>
              <a:t>theranostic</a:t>
            </a:r>
            <a:r>
              <a:rPr lang="en-US" b="1" dirty="0">
                <a:latin typeface="Calibri" panose="020F0502020204030204" pitchFamily="34" charset="0"/>
                <a:ea typeface="Calibri" panose="020F0502020204030204" pitchFamily="34" charset="0"/>
                <a:cs typeface="Calibri" panose="020F0502020204030204" pitchFamily="34" charset="0"/>
              </a:rPr>
              <a:t> Sc </a:t>
            </a:r>
            <a:r>
              <a:rPr lang="en-US" sz="1200" dirty="0">
                <a:latin typeface="Calibri" panose="020F0502020204030204" pitchFamily="34" charset="0"/>
                <a:ea typeface="Calibri" panose="020F0502020204030204" pitchFamily="34" charset="0"/>
                <a:cs typeface="Calibri" panose="020F0502020204030204" pitchFamily="34" charset="0"/>
              </a:rPr>
              <a:t>(43-PET, 47-</a:t>
            </a:r>
            <a:r>
              <a:rPr lang="el-GR" sz="1200" dirty="0">
                <a:latin typeface="Calibri" panose="020F0502020204030204" pitchFamily="34" charset="0"/>
                <a:ea typeface="Calibri" panose="020F0502020204030204" pitchFamily="34" charset="0"/>
                <a:cs typeface="Calibri" panose="020F0502020204030204" pitchFamily="34" charset="0"/>
              </a:rPr>
              <a:t>β</a:t>
            </a:r>
            <a:r>
              <a:rPr lang="fr-FR" sz="1200" baseline="30000" dirty="0">
                <a:latin typeface="Calibri" panose="020F0502020204030204" pitchFamily="34" charset="0"/>
                <a:ea typeface="Calibri" panose="020F0502020204030204" pitchFamily="34" charset="0"/>
                <a:cs typeface="Calibri" panose="020F0502020204030204" pitchFamily="34" charset="0"/>
              </a:rPr>
              <a:t>-</a:t>
            </a:r>
            <a:r>
              <a:rPr lang="fr-FR" sz="1200" dirty="0">
                <a:latin typeface="Calibri" panose="020F0502020204030204" pitchFamily="34" charset="0"/>
                <a:ea typeface="Calibri" panose="020F0502020204030204" pitchFamily="34" charset="0"/>
                <a:cs typeface="Calibri" panose="020F0502020204030204" pitchFamily="34" charset="0"/>
              </a:rPr>
              <a:t>)</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and Tb pairs</a:t>
            </a:r>
            <a:r>
              <a:rPr lang="en-US" dirty="0">
                <a:latin typeface="Calibri" panose="020F0502020204030204" pitchFamily="34" charset="0"/>
                <a:ea typeface="Calibri" panose="020F0502020204030204" pitchFamily="34" charset="0"/>
                <a:cs typeface="Calibri" panose="020F0502020204030204" pitchFamily="34" charset="0"/>
              </a:rPr>
              <a:t>:</a:t>
            </a:r>
          </a:p>
          <a:p>
            <a:pPr marL="342900" indent="-342900" algn="just">
              <a:spcBef>
                <a:spcPts val="60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Exploration of</a:t>
            </a:r>
            <a:r>
              <a:rPr lang="en-US" sz="1200" b="1"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other</a:t>
            </a:r>
            <a:r>
              <a:rPr lang="en-US" sz="1200" b="1" dirty="0">
                <a:latin typeface="Calibri" panose="020F0502020204030204" pitchFamily="34" charset="0"/>
                <a:ea typeface="Calibri" panose="020F0502020204030204" pitchFamily="34" charset="0"/>
                <a:cs typeface="Calibri" panose="020F0502020204030204" pitchFamily="34" charset="0"/>
              </a:rPr>
              <a:t> Tb isotope production </a:t>
            </a:r>
            <a:r>
              <a:rPr lang="en-US" sz="1200" dirty="0">
                <a:latin typeface="Calibri" panose="020F0502020204030204" pitchFamily="34" charset="0"/>
                <a:ea typeface="Calibri" panose="020F0502020204030204" pitchFamily="34" charset="0"/>
                <a:cs typeface="Calibri" panose="020F0502020204030204" pitchFamily="34" charset="0"/>
              </a:rPr>
              <a:t>(</a:t>
            </a:r>
            <a:r>
              <a:rPr lang="en-US" sz="1200" baseline="30000" dirty="0">
                <a:latin typeface="Calibri" panose="020F0502020204030204" pitchFamily="34" charset="0"/>
                <a:ea typeface="Calibri" panose="020F0502020204030204" pitchFamily="34" charset="0"/>
                <a:cs typeface="Calibri" panose="020F0502020204030204" pitchFamily="34" charset="0"/>
              </a:rPr>
              <a:t>149</a:t>
            </a:r>
            <a:r>
              <a:rPr lang="en-US" sz="1200" dirty="0">
                <a:latin typeface="Calibri" panose="020F0502020204030204" pitchFamily="34" charset="0"/>
                <a:ea typeface="Calibri" panose="020F0502020204030204" pitchFamily="34" charset="0"/>
                <a:cs typeface="Calibri" panose="020F0502020204030204" pitchFamily="34" charset="0"/>
              </a:rPr>
              <a:t>Tb (</a:t>
            </a:r>
            <a:r>
              <a:rPr lang="el-GR" sz="1200" dirty="0">
                <a:latin typeface="Calibri" panose="020F0502020204030204" pitchFamily="34" charset="0"/>
                <a:ea typeface="Calibri" panose="020F0502020204030204" pitchFamily="34" charset="0"/>
                <a:cs typeface="Calibri" panose="020F0502020204030204" pitchFamily="34" charset="0"/>
              </a:rPr>
              <a:t>α</a:t>
            </a:r>
            <a:r>
              <a:rPr lang="fr-FR" sz="1200" dirty="0">
                <a:latin typeface="Calibri" panose="020F0502020204030204" pitchFamily="34" charset="0"/>
                <a:ea typeface="Calibri" panose="020F0502020204030204" pitchFamily="34" charset="0"/>
                <a:cs typeface="Calibri" panose="020F0502020204030204" pitchFamily="34" charset="0"/>
              </a:rPr>
              <a:t>)</a:t>
            </a:r>
            <a:r>
              <a:rPr lang="en-US" sz="1200" dirty="0">
                <a:latin typeface="Calibri" panose="020F0502020204030204" pitchFamily="34" charset="0"/>
                <a:ea typeface="Calibri" panose="020F0502020204030204" pitchFamily="34" charset="0"/>
                <a:cs typeface="Calibri" panose="020F0502020204030204" pitchFamily="34" charset="0"/>
              </a:rPr>
              <a:t> and </a:t>
            </a:r>
            <a:r>
              <a:rPr lang="en-US" sz="1200" baseline="30000" dirty="0">
                <a:latin typeface="Calibri" panose="020F0502020204030204" pitchFamily="34" charset="0"/>
                <a:ea typeface="Calibri" panose="020F0502020204030204" pitchFamily="34" charset="0"/>
                <a:cs typeface="Calibri" panose="020F0502020204030204" pitchFamily="34" charset="0"/>
              </a:rPr>
              <a:t>152</a:t>
            </a:r>
            <a:r>
              <a:rPr lang="en-US" sz="1200" dirty="0">
                <a:latin typeface="Calibri" panose="020F0502020204030204" pitchFamily="34" charset="0"/>
                <a:ea typeface="Calibri" panose="020F0502020204030204" pitchFamily="34" charset="0"/>
                <a:cs typeface="Calibri" panose="020F0502020204030204" pitchFamily="34" charset="0"/>
              </a:rPr>
              <a:t>Tb (PET)).</a:t>
            </a:r>
          </a:p>
          <a:p>
            <a:pPr marL="342900" indent="-342900" algn="just">
              <a:spcBef>
                <a:spcPts val="600"/>
              </a:spcBef>
              <a:buFont typeface="Arial" panose="020B0604020202020204" pitchFamily="34" charset="0"/>
              <a:buChar char="•"/>
            </a:pPr>
            <a:r>
              <a:rPr lang="fr-FR" sz="1200" b="1" dirty="0">
                <a:latin typeface="Calibri" panose="020F0502020204030204" pitchFamily="34" charset="0"/>
                <a:ea typeface="Calibri" panose="020F0502020204030204" pitchFamily="34" charset="0"/>
                <a:cs typeface="Calibri" panose="020F0502020204030204" pitchFamily="34" charset="0"/>
              </a:rPr>
              <a:t>Production of </a:t>
            </a:r>
            <a:r>
              <a:rPr lang="fr-FR" sz="1200" b="1" baseline="30000" dirty="0">
                <a:latin typeface="Calibri" panose="020F0502020204030204" pitchFamily="34" charset="0"/>
                <a:ea typeface="Calibri" panose="020F0502020204030204" pitchFamily="34" charset="0"/>
                <a:cs typeface="Calibri" panose="020F0502020204030204" pitchFamily="34" charset="0"/>
              </a:rPr>
              <a:t>43</a:t>
            </a:r>
            <a:r>
              <a:rPr lang="fr-FR" sz="1200" b="1" dirty="0">
                <a:latin typeface="Calibri" panose="020F0502020204030204" pitchFamily="34" charset="0"/>
                <a:ea typeface="Calibri" panose="020F0502020204030204" pitchFamily="34" charset="0"/>
                <a:cs typeface="Calibri" panose="020F0502020204030204" pitchFamily="34" charset="0"/>
              </a:rPr>
              <a:t>Sc</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minimizing</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baseline="30000" dirty="0">
                <a:latin typeface="Calibri" panose="020F0502020204030204" pitchFamily="34" charset="0"/>
                <a:ea typeface="Calibri" panose="020F0502020204030204" pitchFamily="34" charset="0"/>
                <a:cs typeface="Calibri" panose="020F0502020204030204" pitchFamily="34" charset="0"/>
              </a:rPr>
              <a:t>44</a:t>
            </a:r>
            <a:r>
              <a:rPr lang="fr-FR" sz="1200" dirty="0">
                <a:latin typeface="Calibri" panose="020F0502020204030204" pitchFamily="34" charset="0"/>
                <a:ea typeface="Calibri" panose="020F0502020204030204" pitchFamily="34" charset="0"/>
                <a:cs typeface="Calibri" panose="020F0502020204030204" pitchFamily="34" charset="0"/>
              </a:rPr>
              <a:t>Sc contaminant). </a:t>
            </a:r>
            <a:r>
              <a:rPr lang="fr-FR" sz="1200" kern="1200" dirty="0">
                <a:solidFill>
                  <a:prstClr val="black"/>
                </a:solidFill>
                <a:latin typeface="Calibri" panose="020F0502020204030204"/>
              </a:rPr>
              <a:t>Sc(III) complexation</a:t>
            </a:r>
            <a:endParaRPr lang="fr-FR" sz="1200" dirty="0">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fr-FR" b="1" dirty="0">
                <a:latin typeface="Calibri" panose="020F0502020204030204" pitchFamily="34" charset="0"/>
                <a:ea typeface="Calibri" panose="020F0502020204030204" pitchFamily="34" charset="0"/>
                <a:cs typeface="Calibri" panose="020F0502020204030204" pitchFamily="34" charset="0"/>
              </a:rPr>
              <a:t>Imaging :</a:t>
            </a:r>
          </a:p>
          <a:p>
            <a:pPr marL="342900" indent="-342900" algn="just">
              <a:spcBef>
                <a:spcPts val="600"/>
              </a:spcBef>
              <a:buFont typeface="Arial" panose="020B0604020202020204" pitchFamily="34" charset="0"/>
              <a:buChar char="•"/>
            </a:pPr>
            <a:r>
              <a:rPr lang="fr-FR" sz="1200" dirty="0" err="1">
                <a:latin typeface="Calibri" panose="020F0502020204030204" pitchFamily="34" charset="0"/>
                <a:ea typeface="Calibri" panose="020F0502020204030204" pitchFamily="34" charset="0"/>
                <a:cs typeface="Calibri" panose="020F0502020204030204" pitchFamily="34" charset="0"/>
              </a:rPr>
              <a:t>Study</a:t>
            </a:r>
            <a:r>
              <a:rPr lang="fr-FR" sz="1200" b="1" dirty="0">
                <a:latin typeface="Calibri" panose="020F0502020204030204" pitchFamily="34" charset="0"/>
                <a:ea typeface="Calibri" panose="020F0502020204030204" pitchFamily="34" charset="0"/>
                <a:cs typeface="Calibri" panose="020F0502020204030204" pitchFamily="34" charset="0"/>
              </a:rPr>
              <a:t> 3</a:t>
            </a:r>
            <a:r>
              <a:rPr lang="el-GR" sz="1200" b="1" dirty="0">
                <a:latin typeface="Calibri" panose="020F0502020204030204" pitchFamily="34" charset="0"/>
                <a:ea typeface="Calibri" panose="020F0502020204030204" pitchFamily="34" charset="0"/>
                <a:cs typeface="Calibri" panose="020F0502020204030204" pitchFamily="34" charset="0"/>
              </a:rPr>
              <a:t>γ</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b="1" dirty="0" err="1">
                <a:latin typeface="Calibri" panose="020F0502020204030204" pitchFamily="34" charset="0"/>
                <a:ea typeface="Calibri" panose="020F0502020204030204" pitchFamily="34" charset="0"/>
                <a:cs typeface="Calibri" panose="020F0502020204030204" pitchFamily="34" charset="0"/>
              </a:rPr>
              <a:t>imaging</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possibilities</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with</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b="1" baseline="30000" dirty="0">
                <a:latin typeface="Calibri" panose="020F0502020204030204" pitchFamily="34" charset="0"/>
                <a:ea typeface="Calibri" panose="020F0502020204030204" pitchFamily="34" charset="0"/>
                <a:cs typeface="Calibri" panose="020F0502020204030204" pitchFamily="34" charset="0"/>
              </a:rPr>
              <a:t>44</a:t>
            </a:r>
            <a:r>
              <a:rPr lang="fr-FR" sz="1200" b="1" dirty="0">
                <a:latin typeface="Calibri" panose="020F0502020204030204" pitchFamily="34" charset="0"/>
                <a:ea typeface="Calibri" panose="020F0502020204030204" pitchFamily="34" charset="0"/>
                <a:cs typeface="Calibri" panose="020F0502020204030204" pitchFamily="34" charset="0"/>
              </a:rPr>
              <a:t>Sc</a:t>
            </a:r>
          </a:p>
          <a:p>
            <a:pPr marL="342900" indent="-342900" algn="just">
              <a:spcBef>
                <a:spcPts val="600"/>
              </a:spcBef>
              <a:buFont typeface="Arial" panose="020B0604020202020204" pitchFamily="34" charset="0"/>
              <a:buChar char="•"/>
            </a:pPr>
            <a:r>
              <a:rPr lang="el-GR" sz="1200" b="1" dirty="0">
                <a:latin typeface="Calibri" panose="020F0502020204030204" pitchFamily="34" charset="0"/>
                <a:ea typeface="Calibri" panose="020F0502020204030204" pitchFamily="34" charset="0"/>
                <a:cs typeface="Calibri" panose="020F0502020204030204" pitchFamily="34" charset="0"/>
              </a:rPr>
              <a:t>γ</a:t>
            </a:r>
            <a:r>
              <a:rPr lang="fr-FR" sz="1200" b="1" dirty="0">
                <a:latin typeface="Calibri" panose="020F0502020204030204" pitchFamily="34" charset="0"/>
                <a:ea typeface="Calibri" panose="020F0502020204030204" pitchFamily="34" charset="0"/>
                <a:cs typeface="Calibri" panose="020F0502020204030204" pitchFamily="34" charset="0"/>
              </a:rPr>
              <a:t> camera </a:t>
            </a:r>
            <a:r>
              <a:rPr lang="fr-FR" sz="1200" dirty="0">
                <a:latin typeface="Calibri" panose="020F0502020204030204" pitchFamily="34" charset="0"/>
                <a:ea typeface="Calibri" panose="020F0502020204030204" pitchFamily="34" charset="0"/>
                <a:cs typeface="Calibri" panose="020F0502020204030204" pitchFamily="34" charset="0"/>
              </a:rPr>
              <a:t>(THIDOS </a:t>
            </a:r>
            <a:r>
              <a:rPr lang="fr-FR" sz="1200" dirty="0" err="1">
                <a:latin typeface="Calibri" panose="020F0502020204030204" pitchFamily="34" charset="0"/>
                <a:ea typeface="Calibri" panose="020F0502020204030204" pitchFamily="34" charset="0"/>
                <a:cs typeface="Calibri" panose="020F0502020204030204" pitchFamily="34" charset="0"/>
              </a:rPr>
              <a:t>evolution</a:t>
            </a:r>
            <a:r>
              <a:rPr lang="fr-FR" sz="1200" dirty="0">
                <a:latin typeface="Calibri" panose="020F0502020204030204" pitchFamily="34" charset="0"/>
                <a:ea typeface="Calibri" panose="020F0502020204030204" pitchFamily="34" charset="0"/>
                <a:cs typeface="Calibri" panose="020F0502020204030204" pitchFamily="34" charset="0"/>
              </a:rPr>
              <a:t>) for </a:t>
            </a:r>
            <a:r>
              <a:rPr lang="fr-FR" sz="1200" dirty="0" err="1">
                <a:latin typeface="Calibri" panose="020F0502020204030204" pitchFamily="34" charset="0"/>
                <a:ea typeface="Calibri" panose="020F0502020204030204" pitchFamily="34" charset="0"/>
                <a:cs typeface="Calibri" panose="020F0502020204030204" pitchFamily="34" charset="0"/>
              </a:rPr>
              <a:t>imaging</a:t>
            </a:r>
            <a:r>
              <a:rPr lang="fr-FR" sz="1200" dirty="0">
                <a:latin typeface="Calibri" panose="020F0502020204030204" pitchFamily="34" charset="0"/>
                <a:ea typeface="Calibri" panose="020F0502020204030204" pitchFamily="34" charset="0"/>
                <a:cs typeface="Calibri" panose="020F0502020204030204" pitchFamily="34" charset="0"/>
              </a:rPr>
              <a:t> isotopes </a:t>
            </a:r>
            <a:r>
              <a:rPr lang="fr-FR" sz="1200" b="1" dirty="0">
                <a:latin typeface="Calibri" panose="020F0502020204030204" pitchFamily="34" charset="0"/>
                <a:ea typeface="Calibri" panose="020F0502020204030204" pitchFamily="34" charset="0"/>
                <a:cs typeface="Calibri" panose="020F0502020204030204" pitchFamily="34" charset="0"/>
              </a:rPr>
              <a:t>(</a:t>
            </a:r>
            <a:r>
              <a:rPr lang="fr-FR" sz="1200" b="1" dirty="0" err="1">
                <a:latin typeface="Calibri" panose="020F0502020204030204" pitchFamily="34" charset="0"/>
                <a:ea typeface="Calibri" panose="020F0502020204030204" pitchFamily="34" charset="0"/>
                <a:cs typeface="Calibri" panose="020F0502020204030204" pitchFamily="34" charset="0"/>
              </a:rPr>
              <a:t>Eg</a:t>
            </a:r>
            <a:r>
              <a:rPr lang="fr-FR" sz="1200" b="1" dirty="0">
                <a:latin typeface="Calibri" panose="020F0502020204030204" pitchFamily="34" charset="0"/>
                <a:ea typeface="Calibri" panose="020F0502020204030204" pitchFamily="34" charset="0"/>
                <a:cs typeface="Calibri" panose="020F0502020204030204" pitchFamily="34" charset="0"/>
              </a:rPr>
              <a:t> ≲ 250 keV) </a:t>
            </a:r>
          </a:p>
        </p:txBody>
      </p:sp>
      <p:sp>
        <p:nvSpPr>
          <p:cNvPr id="42" name="ZoneTexte 41">
            <a:extLst>
              <a:ext uri="{FF2B5EF4-FFF2-40B4-BE49-F238E27FC236}">
                <a16:creationId xmlns:a16="http://schemas.microsoft.com/office/drawing/2014/main" id="{1DB61BB8-05EB-42A3-9C67-199D5E600D19}"/>
              </a:ext>
            </a:extLst>
          </p:cNvPr>
          <p:cNvSpPr txBox="1"/>
          <p:nvPr/>
        </p:nvSpPr>
        <p:spPr>
          <a:xfrm>
            <a:off x="5915497" y="5686069"/>
            <a:ext cx="1093966" cy="276999"/>
          </a:xfrm>
          <a:prstGeom prst="rect">
            <a:avLst/>
          </a:prstGeom>
          <a:solidFill>
            <a:schemeClr val="bg1">
              <a:lumMod val="85000"/>
            </a:schemeClr>
          </a:solid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3-year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~5</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b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(~9 persons in </a:t>
            </a:r>
            <a:r>
              <a:rPr lang="en-US" sz="1100" dirty="0" err="1">
                <a:solidFill>
                  <a:schemeClr val="tx1"/>
                </a:solidFill>
                <a:latin typeface="Calibri" panose="020F0502020204030204" pitchFamily="34" charset="0"/>
                <a:ea typeface="Calibri" panose="020F0502020204030204" pitchFamily="34" charset="0"/>
                <a:cs typeface="Calibri" panose="020F0502020204030204" pitchFamily="34" charset="0"/>
              </a:rPr>
              <a:t>collab</a:t>
            </a: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59" name="ZoneTexte 58">
            <a:extLst>
              <a:ext uri="{FF2B5EF4-FFF2-40B4-BE49-F238E27FC236}">
                <a16:creationId xmlns:a16="http://schemas.microsoft.com/office/drawing/2014/main" id="{2861251E-8CF2-4B91-BA96-26617C70D176}"/>
              </a:ext>
            </a:extLst>
          </p:cNvPr>
          <p:cNvSpPr txBox="1"/>
          <p:nvPr/>
        </p:nvSpPr>
        <p:spPr>
          <a:xfrm>
            <a:off x="141988" y="1666707"/>
            <a:ext cx="7859022" cy="3893374"/>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ANR TTRIP </a:t>
            </a:r>
            <a:r>
              <a:rPr lang="en-US" dirty="0">
                <a:latin typeface="Calibri" panose="020F0502020204030204" pitchFamily="34" charset="0"/>
                <a:ea typeface="Calibri" panose="020F0502020204030204" pitchFamily="34" charset="0"/>
                <a:cs typeface="Calibri" panose="020F0502020204030204" pitchFamily="34" charset="0"/>
              </a:rPr>
              <a:t>(2021-2025): Tools for Tb </a:t>
            </a:r>
            <a:r>
              <a:rPr lang="en-US" dirty="0" err="1">
                <a:latin typeface="Calibri" panose="020F0502020204030204" pitchFamily="34" charset="0"/>
                <a:ea typeface="Calibri" panose="020F0502020204030204" pitchFamily="34" charset="0"/>
                <a:cs typeface="Calibri" panose="020F0502020204030204" pitchFamily="34" charset="0"/>
              </a:rPr>
              <a:t>RadioIsotope</a:t>
            </a:r>
            <a:r>
              <a:rPr lang="en-US" dirty="0">
                <a:latin typeface="Calibri" panose="020F0502020204030204" pitchFamily="34" charset="0"/>
                <a:ea typeface="Calibri" panose="020F0502020204030204" pitchFamily="34" charset="0"/>
                <a:cs typeface="Calibri" panose="020F0502020204030204" pitchFamily="34" charset="0"/>
              </a:rPr>
              <a:t> Production for nuclear medicine</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spcBef>
                <a:spcPts val="600"/>
              </a:spcBef>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Target production:</a:t>
            </a:r>
            <a:endParaRPr lang="en-US" dirty="0">
              <a:latin typeface="Calibri" panose="020F0502020204030204" pitchFamily="34" charset="0"/>
              <a:ea typeface="Calibri" panose="020F0502020204030204" pitchFamily="34" charset="0"/>
              <a:cs typeface="Calibri" panose="020F0502020204030204" pitchFamily="34" charset="0"/>
            </a:endParaRPr>
          </a:p>
          <a:p>
            <a:pPr marL="540000" lvl="2" indent="-228600">
              <a:spcBef>
                <a:spcPts val="600"/>
              </a:spcBef>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co-electrodeposition technique </a:t>
            </a:r>
            <a:r>
              <a:rPr lang="en-US" sz="1200" dirty="0">
                <a:latin typeface="Calibri" panose="020F0502020204030204" pitchFamily="34" charset="0"/>
                <a:ea typeface="Calibri" panose="020F0502020204030204" pitchFamily="34" charset="0"/>
                <a:cs typeface="Calibri" panose="020F0502020204030204" pitchFamily="34" charset="0"/>
              </a:rPr>
              <a:t>for </a:t>
            </a:r>
            <a:r>
              <a:rPr lang="en-US" sz="1200" b="1" dirty="0" err="1">
                <a:latin typeface="Calibri" panose="020F0502020204030204" pitchFamily="34" charset="0"/>
                <a:ea typeface="Calibri" panose="020F0502020204030204" pitchFamily="34" charset="0"/>
                <a:cs typeface="Calibri" panose="020F0502020204030204" pitchFamily="34" charset="0"/>
              </a:rPr>
              <a:t>Gd</a:t>
            </a:r>
            <a:r>
              <a:rPr lang="en-US" sz="1200" b="1" dirty="0">
                <a:latin typeface="Calibri" panose="020F0502020204030204" pitchFamily="34" charset="0"/>
                <a:ea typeface="Calibri" panose="020F0502020204030204" pitchFamily="34" charset="0"/>
                <a:cs typeface="Calibri" panose="020F0502020204030204" pitchFamily="34" charset="0"/>
              </a:rPr>
              <a:t> target </a:t>
            </a:r>
          </a:p>
          <a:p>
            <a:pPr marL="540000" lvl="2" indent="-228600">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pure </a:t>
            </a:r>
            <a:r>
              <a:rPr lang="en-US" sz="1200" b="1" baseline="30000" dirty="0">
                <a:latin typeface="Calibri" panose="020F0502020204030204" pitchFamily="34" charset="0"/>
                <a:ea typeface="Calibri" panose="020F0502020204030204" pitchFamily="34" charset="0"/>
                <a:cs typeface="Calibri" panose="020F0502020204030204" pitchFamily="34" charset="0"/>
              </a:rPr>
              <a:t>155</a:t>
            </a:r>
            <a:r>
              <a:rPr lang="en-US" sz="1200" b="1" dirty="0">
                <a:latin typeface="Calibri" panose="020F0502020204030204" pitchFamily="34" charset="0"/>
                <a:ea typeface="Calibri" panose="020F0502020204030204" pitchFamily="34" charset="0"/>
                <a:cs typeface="Calibri" panose="020F0502020204030204" pitchFamily="34" charset="0"/>
              </a:rPr>
              <a:t>Gd (&gt; 99.9%) target production </a:t>
            </a:r>
            <a:r>
              <a:rPr lang="en-US" sz="1200" dirty="0">
                <a:latin typeface="Calibri" panose="020F0502020204030204" pitchFamily="34" charset="0"/>
                <a:ea typeface="Calibri" panose="020F0502020204030204" pitchFamily="34" charset="0"/>
                <a:cs typeface="Calibri" panose="020F0502020204030204" pitchFamily="34" charset="0"/>
              </a:rPr>
              <a:t>by implantation</a:t>
            </a:r>
            <a:br>
              <a:rPr lang="en-US" sz="1200" dirty="0">
                <a:latin typeface="Calibri" panose="020F0502020204030204" pitchFamily="34" charset="0"/>
                <a:ea typeface="Calibri" panose="020F0502020204030204" pitchFamily="34" charset="0"/>
                <a:cs typeface="Calibri" panose="020F0502020204030204" pitchFamily="34" charset="0"/>
              </a:rPr>
            </a:br>
            <a:r>
              <a:rPr lang="en-US" sz="1200" dirty="0">
                <a:latin typeface="Calibri" panose="020F0502020204030204" pitchFamily="34" charset="0"/>
                <a:ea typeface="Calibri" panose="020F0502020204030204" pitchFamily="34" charset="0"/>
                <a:cs typeface="Calibri" panose="020F0502020204030204" pitchFamily="34" charset="0"/>
              </a:rPr>
              <a:t>on SIDONIE electromagnetic separator of </a:t>
            </a:r>
            <a:r>
              <a:rPr lang="en-US" sz="1200" dirty="0" err="1">
                <a:latin typeface="Calibri" panose="020F0502020204030204" pitchFamily="34" charset="0"/>
                <a:ea typeface="Calibri" panose="020F0502020204030204" pitchFamily="34" charset="0"/>
                <a:cs typeface="Calibri" panose="020F0502020204030204" pitchFamily="34" charset="0"/>
              </a:rPr>
              <a:t>IJCLab</a:t>
            </a:r>
            <a:r>
              <a:rPr lang="en-US" sz="1200" dirty="0">
                <a:latin typeface="Calibri" panose="020F0502020204030204" pitchFamily="34" charset="0"/>
                <a:ea typeface="Calibri" panose="020F0502020204030204" pitchFamily="34" charset="0"/>
                <a:cs typeface="Calibri" panose="020F0502020204030204" pitchFamily="34" charset="0"/>
              </a:rPr>
              <a:t>.</a:t>
            </a:r>
          </a:p>
          <a:p>
            <a:pPr marL="171450" lvl="0" indent="-171450">
              <a:spcBef>
                <a:spcPts val="600"/>
              </a:spcBef>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Cross section measurements:</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482850" lvl="2" indent="-171450">
              <a:spcBef>
                <a:spcPts val="60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pure</a:t>
            </a:r>
            <a:r>
              <a:rPr lang="en-US" sz="1200" b="1" dirty="0">
                <a:latin typeface="Calibri" panose="020F0502020204030204" pitchFamily="34" charset="0"/>
                <a:ea typeface="Calibri" panose="020F0502020204030204" pitchFamily="34" charset="0"/>
                <a:cs typeface="Calibri" panose="020F0502020204030204" pitchFamily="34" charset="0"/>
              </a:rPr>
              <a:t> </a:t>
            </a:r>
            <a:r>
              <a:rPr lang="en-US" sz="1200" b="1" baseline="30000" dirty="0">
                <a:latin typeface="Calibri" panose="020F0502020204030204" pitchFamily="34" charset="0"/>
                <a:ea typeface="Calibri" panose="020F0502020204030204" pitchFamily="34" charset="0"/>
                <a:cs typeface="Calibri" panose="020F0502020204030204" pitchFamily="34" charset="0"/>
              </a:rPr>
              <a:t>155</a:t>
            </a:r>
            <a:r>
              <a:rPr lang="en-US" sz="1200" b="1" dirty="0">
                <a:latin typeface="Calibri" panose="020F0502020204030204" pitchFamily="34" charset="0"/>
                <a:ea typeface="Calibri" panose="020F0502020204030204" pitchFamily="34" charset="0"/>
                <a:cs typeface="Calibri" panose="020F0502020204030204" pitchFamily="34" charset="0"/>
              </a:rPr>
              <a:t>Gd(</a:t>
            </a:r>
            <a:r>
              <a:rPr lang="en-US" sz="1200" b="1" dirty="0" err="1">
                <a:latin typeface="Calibri" panose="020F0502020204030204" pitchFamily="34" charset="0"/>
                <a:ea typeface="Calibri" panose="020F0502020204030204" pitchFamily="34" charset="0"/>
                <a:cs typeface="Calibri" panose="020F0502020204030204" pitchFamily="34" charset="0"/>
              </a:rPr>
              <a:t>p,n</a:t>
            </a:r>
            <a:r>
              <a:rPr lang="en-US" sz="1200" b="1" dirty="0">
                <a:latin typeface="Calibri" panose="020F0502020204030204" pitchFamily="34" charset="0"/>
                <a:ea typeface="Calibri" panose="020F0502020204030204" pitchFamily="34" charset="0"/>
                <a:cs typeface="Calibri" panose="020F0502020204030204" pitchFamily="34" charset="0"/>
              </a:rPr>
              <a:t>)</a:t>
            </a:r>
            <a:r>
              <a:rPr lang="en-US" sz="1200" b="1" baseline="30000" dirty="0">
                <a:latin typeface="Calibri" panose="020F0502020204030204" pitchFamily="34" charset="0"/>
                <a:ea typeface="Calibri" panose="020F0502020204030204" pitchFamily="34" charset="0"/>
                <a:cs typeface="Calibri" panose="020F0502020204030204" pitchFamily="34" charset="0"/>
              </a:rPr>
              <a:t>155</a:t>
            </a:r>
            <a:r>
              <a:rPr lang="en-US" sz="1200" b="1" dirty="0">
                <a:latin typeface="Calibri" panose="020F0502020204030204" pitchFamily="34" charset="0"/>
                <a:ea typeface="Calibri" panose="020F0502020204030204" pitchFamily="34" charset="0"/>
                <a:cs typeface="Calibri" panose="020F0502020204030204" pitchFamily="34" charset="0"/>
              </a:rPr>
              <a:t>Tb </a:t>
            </a:r>
            <a:r>
              <a:rPr lang="en-US" sz="1200" dirty="0">
                <a:latin typeface="Calibri" panose="020F0502020204030204" pitchFamily="34" charset="0"/>
                <a:ea typeface="Calibri" panose="020F0502020204030204" pitchFamily="34" charset="0"/>
                <a:cs typeface="Calibri" panose="020F0502020204030204" pitchFamily="34" charset="0"/>
              </a:rPr>
              <a:t> (Auger + SPECT)</a:t>
            </a:r>
            <a:br>
              <a:rPr lang="en-US" sz="1200" b="1" dirty="0">
                <a:latin typeface="Calibri" panose="020F0502020204030204" pitchFamily="34" charset="0"/>
                <a:ea typeface="Calibri" panose="020F0502020204030204" pitchFamily="34" charset="0"/>
                <a:cs typeface="Calibri" panose="020F0502020204030204" pitchFamily="34" charset="0"/>
              </a:rPr>
            </a:br>
            <a:r>
              <a:rPr lang="en-US" sz="1200" dirty="0">
                <a:latin typeface="Calibri" panose="020F0502020204030204" pitchFamily="34" charset="0"/>
                <a:ea typeface="Calibri" panose="020F0502020204030204" pitchFamily="34" charset="0"/>
                <a:cs typeface="Calibri" panose="020F0502020204030204" pitchFamily="34" charset="0"/>
              </a:rPr>
              <a:t>and </a:t>
            </a:r>
            <a:r>
              <a:rPr lang="en-US" sz="1200" b="1" dirty="0">
                <a:latin typeface="Calibri" panose="020F0502020204030204" pitchFamily="34" charset="0"/>
                <a:ea typeface="Calibri" panose="020F0502020204030204" pitchFamily="34" charset="0"/>
                <a:cs typeface="Calibri" panose="020F0502020204030204" pitchFamily="34" charset="0"/>
              </a:rPr>
              <a:t>Tb contaminants </a:t>
            </a:r>
            <a:r>
              <a:rPr lang="en-US" sz="1200" dirty="0">
                <a:solidFill>
                  <a:schemeClr val="accent2"/>
                </a:solidFill>
                <a:latin typeface="Calibri" panose="020F0502020204030204" pitchFamily="34" charset="0"/>
                <a:ea typeface="Calibri" panose="020F0502020204030204" pitchFamily="34" charset="0"/>
                <a:cs typeface="Calibri" panose="020F0502020204030204" pitchFamily="34" charset="0"/>
              </a:rPr>
              <a:t>[1]</a:t>
            </a:r>
          </a:p>
          <a:p>
            <a:pPr marL="171450" lvl="0" indent="-171450">
              <a:spcBef>
                <a:spcPts val="600"/>
              </a:spcBef>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Complexation studies, radiolabeling :</a:t>
            </a:r>
            <a:endParaRPr lang="en-US" dirty="0">
              <a:latin typeface="Calibri" panose="020F0502020204030204" pitchFamily="34" charset="0"/>
              <a:ea typeface="Calibri" panose="020F0502020204030204" pitchFamily="34" charset="0"/>
              <a:cs typeface="Calibri" panose="020F0502020204030204" pitchFamily="34" charset="0"/>
            </a:endParaRPr>
          </a:p>
          <a:p>
            <a:pPr marL="482850" lvl="2" indent="-171450">
              <a:spcBef>
                <a:spcPts val="600"/>
              </a:spcBef>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new chelator </a:t>
            </a:r>
            <a:r>
              <a:rPr lang="en-US" sz="1200" dirty="0">
                <a:latin typeface="Calibri" panose="020F0502020204030204" pitchFamily="34" charset="0"/>
                <a:ea typeface="Calibri" panose="020F0502020204030204" pitchFamily="34" charset="0"/>
                <a:cs typeface="Calibri" panose="020F0502020204030204" pitchFamily="34" charset="0"/>
              </a:rPr>
              <a:t>compatible with </a:t>
            </a:r>
            <a:r>
              <a:rPr lang="en-US" sz="1200" b="1" dirty="0">
                <a:latin typeface="Calibri" panose="020F0502020204030204" pitchFamily="34" charset="0"/>
                <a:ea typeface="Calibri" panose="020F0502020204030204" pitchFamily="34" charset="0"/>
                <a:cs typeface="Calibri" panose="020F0502020204030204" pitchFamily="34" charset="0"/>
              </a:rPr>
              <a:t>Tb</a:t>
            </a:r>
            <a:r>
              <a:rPr lang="en-US" sz="1200" dirty="0">
                <a:latin typeface="Calibri" panose="020F0502020204030204" pitchFamily="34" charset="0"/>
                <a:ea typeface="Calibri" panose="020F0502020204030204" pitchFamily="34" charset="0"/>
                <a:cs typeface="Calibri" panose="020F0502020204030204" pitchFamily="34" charset="0"/>
              </a:rPr>
              <a:t> and </a:t>
            </a:r>
            <a:r>
              <a:rPr lang="en-US" sz="1200" b="1" dirty="0">
                <a:latin typeface="Calibri" panose="020F0502020204030204" pitchFamily="34" charset="0"/>
                <a:ea typeface="Calibri" panose="020F0502020204030204" pitchFamily="34" charset="0"/>
                <a:cs typeface="Calibri" panose="020F0502020204030204" pitchFamily="34" charset="0"/>
              </a:rPr>
              <a:t>antibody</a:t>
            </a:r>
            <a:r>
              <a:rPr lang="en-US" sz="1200" dirty="0">
                <a:latin typeface="Calibri" panose="020F0502020204030204" pitchFamily="34" charset="0"/>
                <a:ea typeface="Calibri" panose="020F0502020204030204" pitchFamily="34" charset="0"/>
                <a:cs typeface="Calibri" panose="020F0502020204030204" pitchFamily="34" charset="0"/>
              </a:rPr>
              <a:t>;  </a:t>
            </a:r>
          </a:p>
          <a:p>
            <a:pPr marL="482850" lvl="2" indent="-171450">
              <a:buFont typeface="Arial" panose="020B0604020202020204" pitchFamily="34" charset="0"/>
              <a:buChar char="•"/>
            </a:pPr>
            <a:r>
              <a:rPr lang="en-US" sz="1200" b="1" baseline="30000" dirty="0">
                <a:latin typeface="Calibri" panose="020F0502020204030204" pitchFamily="34" charset="0"/>
                <a:ea typeface="Calibri" panose="020F0502020204030204" pitchFamily="34" charset="0"/>
                <a:cs typeface="Calibri" panose="020F0502020204030204" pitchFamily="34" charset="0"/>
              </a:rPr>
              <a:t>161</a:t>
            </a:r>
            <a:r>
              <a:rPr lang="en-US" sz="1200" b="1" dirty="0">
                <a:latin typeface="Calibri" panose="020F0502020204030204" pitchFamily="34" charset="0"/>
                <a:ea typeface="Calibri" panose="020F0502020204030204" pitchFamily="34" charset="0"/>
                <a:cs typeface="Calibri" panose="020F0502020204030204" pitchFamily="34" charset="0"/>
              </a:rPr>
              <a:t>Tb </a:t>
            </a:r>
            <a:r>
              <a:rPr lang="en-US" sz="1200" dirty="0">
                <a:latin typeface="Calibri" panose="020F0502020204030204" pitchFamily="34" charset="0"/>
                <a:ea typeface="Calibri" panose="020F0502020204030204" pitchFamily="34" charset="0"/>
                <a:cs typeface="Calibri" panose="020F0502020204030204" pitchFamily="34" charset="0"/>
              </a:rPr>
              <a:t>(</a:t>
            </a:r>
            <a:r>
              <a:rPr lang="el-GR" sz="1200" dirty="0">
                <a:latin typeface="Calibri" panose="020F0502020204030204" pitchFamily="34" charset="0"/>
                <a:ea typeface="Calibri" panose="020F0502020204030204" pitchFamily="34" charset="0"/>
                <a:cs typeface="Calibri" panose="020F0502020204030204" pitchFamily="34" charset="0"/>
              </a:rPr>
              <a:t>β</a:t>
            </a:r>
            <a:r>
              <a:rPr lang="fr-FR" sz="1200" baseline="30000" dirty="0">
                <a:latin typeface="Calibri" panose="020F0502020204030204" pitchFamily="34" charset="0"/>
                <a:ea typeface="Calibri" panose="020F0502020204030204" pitchFamily="34" charset="0"/>
                <a:cs typeface="Calibri" panose="020F0502020204030204" pitchFamily="34" charset="0"/>
              </a:rPr>
              <a:t>-</a:t>
            </a:r>
            <a:r>
              <a:rPr lang="fr-FR" sz="120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Auger)</a:t>
            </a:r>
            <a:r>
              <a:rPr lang="en-US" sz="1200" b="1" dirty="0">
                <a:latin typeface="Calibri" panose="020F0502020204030204" pitchFamily="34" charset="0"/>
                <a:ea typeface="Calibri" panose="020F0502020204030204" pitchFamily="34" charset="0"/>
                <a:cs typeface="Calibri" panose="020F0502020204030204" pitchFamily="34" charset="0"/>
              </a:rPr>
              <a:t> biolabeling with antibody </a:t>
            </a:r>
            <a:r>
              <a:rPr lang="en-US" sz="1200" dirty="0">
                <a:solidFill>
                  <a:schemeClr val="accent2"/>
                </a:solidFill>
                <a:latin typeface="Calibri" panose="020F0502020204030204" pitchFamily="34" charset="0"/>
                <a:ea typeface="Calibri" panose="020F0502020204030204" pitchFamily="34" charset="0"/>
                <a:cs typeface="Calibri" panose="020F0502020204030204" pitchFamily="34" charset="0"/>
              </a:rPr>
              <a:t>[2]</a:t>
            </a:r>
          </a:p>
          <a:p>
            <a:pPr marL="482850" lvl="2" indent="-171450">
              <a:buFont typeface="Arial" panose="020B0604020202020204" pitchFamily="34" charset="0"/>
              <a:buChar char="•"/>
            </a:pPr>
            <a:endParaRPr lang="en-US" sz="12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pPr marL="171450" lvl="0" indent="-171450">
              <a:spcBef>
                <a:spcPts val="600"/>
              </a:spcBef>
              <a:buFont typeface="Arial" panose="020B0604020202020204" pitchFamily="34" charset="0"/>
              <a:buChar char="•"/>
            </a:pPr>
            <a:r>
              <a:rPr lang="en-US" b="1" u="sng" dirty="0">
                <a:latin typeface="Calibri" panose="020F0502020204030204" pitchFamily="34" charset="0"/>
                <a:ea typeface="Calibri" panose="020F0502020204030204" pitchFamily="34" charset="0"/>
                <a:cs typeface="Calibri" panose="020F0502020204030204" pitchFamily="34" charset="0"/>
              </a:rPr>
              <a:t>Preclinical &amp; clinical imaging evaluation:</a:t>
            </a:r>
            <a:endParaRPr lang="en-US" dirty="0">
              <a:latin typeface="Calibri" panose="020F0502020204030204" pitchFamily="34" charset="0"/>
              <a:ea typeface="Calibri" panose="020F0502020204030204" pitchFamily="34" charset="0"/>
              <a:cs typeface="Calibri" panose="020F0502020204030204" pitchFamily="34" charset="0"/>
            </a:endParaRPr>
          </a:p>
          <a:p>
            <a:pPr marL="540000" lvl="1" indent="-171450">
              <a:spcBef>
                <a:spcPts val="600"/>
              </a:spcBef>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Impact study of </a:t>
            </a:r>
            <a:r>
              <a:rPr lang="en-US" sz="1200" b="1" baseline="30000" dirty="0">
                <a:latin typeface="Calibri" panose="020F0502020204030204" pitchFamily="34" charset="0"/>
                <a:ea typeface="Calibri" panose="020F0502020204030204" pitchFamily="34" charset="0"/>
                <a:cs typeface="Calibri" panose="020F0502020204030204" pitchFamily="34" charset="0"/>
              </a:rPr>
              <a:t>156</a:t>
            </a:r>
            <a:r>
              <a:rPr lang="en-US" sz="1200" b="1" dirty="0">
                <a:latin typeface="Calibri" panose="020F0502020204030204" pitchFamily="34" charset="0"/>
                <a:ea typeface="Calibri" panose="020F0502020204030204" pitchFamily="34" charset="0"/>
                <a:cs typeface="Calibri" panose="020F0502020204030204" pitchFamily="34" charset="0"/>
              </a:rPr>
              <a:t>Tb pollution </a:t>
            </a:r>
            <a:r>
              <a:rPr lang="en-US" sz="1200" dirty="0">
                <a:latin typeface="Calibri" panose="020F0502020204030204" pitchFamily="34" charset="0"/>
                <a:ea typeface="Calibri" panose="020F0502020204030204" pitchFamily="34" charset="0"/>
                <a:cs typeface="Calibri" panose="020F0502020204030204" pitchFamily="34" charset="0"/>
              </a:rPr>
              <a:t>on </a:t>
            </a:r>
            <a:r>
              <a:rPr lang="en-US" sz="1200" b="1" baseline="30000" dirty="0">
                <a:latin typeface="Calibri" panose="020F0502020204030204" pitchFamily="34" charset="0"/>
                <a:ea typeface="Calibri" panose="020F0502020204030204" pitchFamily="34" charset="0"/>
                <a:cs typeface="Calibri" panose="020F0502020204030204" pitchFamily="34" charset="0"/>
              </a:rPr>
              <a:t>155</a:t>
            </a:r>
            <a:r>
              <a:rPr lang="en-US" sz="1200" b="1" dirty="0">
                <a:latin typeface="Calibri" panose="020F0502020204030204" pitchFamily="34" charset="0"/>
                <a:ea typeface="Calibri" panose="020F0502020204030204" pitchFamily="34" charset="0"/>
                <a:cs typeface="Calibri" panose="020F0502020204030204" pitchFamily="34" charset="0"/>
              </a:rPr>
              <a:t>Tb SPECT </a:t>
            </a:r>
            <a:br>
              <a:rPr lang="en-US" sz="1200" b="1" dirty="0">
                <a:latin typeface="Calibri" panose="020F0502020204030204" pitchFamily="34" charset="0"/>
                <a:ea typeface="Calibri" panose="020F0502020204030204" pitchFamily="34" charset="0"/>
                <a:cs typeface="Calibri" panose="020F0502020204030204" pitchFamily="34" charset="0"/>
              </a:rPr>
            </a:br>
            <a:r>
              <a:rPr lang="en-US" sz="1200" b="1" dirty="0">
                <a:latin typeface="Calibri" panose="020F0502020204030204" pitchFamily="34" charset="0"/>
                <a:ea typeface="Calibri" panose="020F0502020204030204" pitchFamily="34" charset="0"/>
                <a:cs typeface="Calibri" panose="020F0502020204030204" pitchFamily="34" charset="0"/>
              </a:rPr>
              <a:t>image </a:t>
            </a:r>
            <a:r>
              <a:rPr lang="en-US" sz="1200" dirty="0">
                <a:latin typeface="Calibri" panose="020F0502020204030204" pitchFamily="34" charset="0"/>
                <a:ea typeface="Calibri" panose="020F0502020204030204" pitchFamily="34" charset="0"/>
                <a:cs typeface="Calibri" panose="020F0502020204030204" pitchFamily="34" charset="0"/>
              </a:rPr>
              <a:t>quality </a:t>
            </a:r>
            <a:r>
              <a:rPr lang="en-US" sz="1200" dirty="0">
                <a:solidFill>
                  <a:schemeClr val="accent2"/>
                </a:solidFill>
                <a:latin typeface="Calibri" panose="020F0502020204030204" pitchFamily="34" charset="0"/>
                <a:ea typeface="Calibri" panose="020F0502020204030204" pitchFamily="34" charset="0"/>
                <a:cs typeface="Calibri" panose="020F0502020204030204" pitchFamily="34" charset="0"/>
              </a:rPr>
              <a:t>[3]</a:t>
            </a:r>
          </a:p>
          <a:p>
            <a:pPr marL="540000" lvl="1" indent="-171450">
              <a:spcBef>
                <a:spcPts val="600"/>
              </a:spcBef>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Clinical validation of THIDOS </a:t>
            </a:r>
            <a:r>
              <a:rPr lang="en-US" sz="1200" dirty="0">
                <a:latin typeface="Calibri" panose="020F0502020204030204" pitchFamily="34" charset="0"/>
                <a:ea typeface="Calibri" panose="020F0502020204030204" pitchFamily="34" charset="0"/>
                <a:cs typeface="Calibri" panose="020F0502020204030204" pitchFamily="34" charset="0"/>
              </a:rPr>
              <a:t>camera (</a:t>
            </a:r>
            <a:r>
              <a:rPr lang="en-US" sz="1200" baseline="30000" dirty="0">
                <a:latin typeface="Calibri" panose="020F0502020204030204" pitchFamily="34" charset="0"/>
                <a:ea typeface="Calibri" panose="020F0502020204030204" pitchFamily="34" charset="0"/>
                <a:cs typeface="Calibri" panose="020F0502020204030204" pitchFamily="34" charset="0"/>
              </a:rPr>
              <a:t>131</a:t>
            </a:r>
            <a:r>
              <a:rPr lang="en-US" sz="1200" dirty="0">
                <a:latin typeface="Calibri" panose="020F0502020204030204" pitchFamily="34" charset="0"/>
                <a:ea typeface="Calibri" panose="020F0502020204030204" pitchFamily="34" charset="0"/>
                <a:cs typeface="Calibri" panose="020F0502020204030204" pitchFamily="34" charset="0"/>
              </a:rPr>
              <a:t>I therapy, 365 keV) </a:t>
            </a:r>
            <a:r>
              <a:rPr lang="en-US" sz="1200" dirty="0">
                <a:solidFill>
                  <a:schemeClr val="accent2"/>
                </a:solidFill>
                <a:latin typeface="Calibri" panose="020F0502020204030204" pitchFamily="34" charset="0"/>
                <a:ea typeface="Calibri" panose="020F0502020204030204" pitchFamily="34" charset="0"/>
                <a:cs typeface="Calibri" panose="020F0502020204030204" pitchFamily="34" charset="0"/>
              </a:rPr>
              <a:t>[4]</a:t>
            </a:r>
          </a:p>
        </p:txBody>
      </p:sp>
      <p:pic>
        <p:nvPicPr>
          <p:cNvPr id="6" name="Image 5">
            <a:extLst>
              <a:ext uri="{FF2B5EF4-FFF2-40B4-BE49-F238E27FC236}">
                <a16:creationId xmlns:a16="http://schemas.microsoft.com/office/drawing/2014/main" id="{00695118-B77A-4B8D-AACF-19667F2A03D6}"/>
              </a:ext>
            </a:extLst>
          </p:cNvPr>
          <p:cNvPicPr>
            <a:picLocks noChangeAspect="1"/>
          </p:cNvPicPr>
          <p:nvPr/>
        </p:nvPicPr>
        <p:blipFill>
          <a:blip r:embed="rId3"/>
          <a:stretch>
            <a:fillRect/>
          </a:stretch>
        </p:blipFill>
        <p:spPr>
          <a:xfrm>
            <a:off x="6682941" y="6208766"/>
            <a:ext cx="1144934" cy="293467"/>
          </a:xfrm>
          <a:prstGeom prst="rect">
            <a:avLst/>
          </a:prstGeom>
        </p:spPr>
      </p:pic>
      <p:sp>
        <p:nvSpPr>
          <p:cNvPr id="30" name="Rectangle 29">
            <a:extLst>
              <a:ext uri="{FF2B5EF4-FFF2-40B4-BE49-F238E27FC236}">
                <a16:creationId xmlns:a16="http://schemas.microsoft.com/office/drawing/2014/main" id="{1957A71B-61BA-4867-813E-785EEB452E57}"/>
              </a:ext>
            </a:extLst>
          </p:cNvPr>
          <p:cNvSpPr/>
          <p:nvPr/>
        </p:nvSpPr>
        <p:spPr>
          <a:xfrm>
            <a:off x="8428553" y="5336618"/>
            <a:ext cx="3552682" cy="1446550"/>
          </a:xfrm>
          <a:prstGeom prst="rect">
            <a:avLst/>
          </a:prstGeom>
        </p:spPr>
        <p:txBody>
          <a:bodyPr wrap="square">
            <a:spAutoFit/>
          </a:bodyPr>
          <a:lstStyle/>
          <a:p>
            <a:pPr marL="133350" indent="-133350">
              <a:buFont typeface="Wingdings" pitchFamily="2" charset="2"/>
              <a:buChar char="§"/>
            </a:pPr>
            <a:r>
              <a:rPr lang="fr-FR" sz="1100" dirty="0">
                <a:latin typeface="Calibri" panose="020F0502020204030204" pitchFamily="34" charset="0"/>
                <a:ea typeface="Calibri" panose="020F0502020204030204" pitchFamily="34" charset="0"/>
                <a:cs typeface="Calibri" panose="020F0502020204030204" pitchFamily="34" charset="0"/>
              </a:rPr>
              <a:t>Wang et al. ARI, 2022, 186, pp.1102</a:t>
            </a:r>
          </a:p>
          <a:p>
            <a:pPr marL="133350" indent="-133350">
              <a:buFont typeface="Wingdings" pitchFamily="2" charset="2"/>
              <a:buChar char="§"/>
            </a:pPr>
            <a:r>
              <a:rPr lang="fr-FR" sz="1100" dirty="0">
                <a:latin typeface="Calibri" panose="020F0502020204030204" pitchFamily="34" charset="0"/>
                <a:ea typeface="Calibri" panose="020F0502020204030204" pitchFamily="34" charset="0"/>
                <a:cs typeface="Calibri" panose="020F0502020204030204" pitchFamily="34" charset="0"/>
              </a:rPr>
              <a:t>Wang et al., ARI, 2023, 201, pp.110996</a:t>
            </a:r>
          </a:p>
          <a:p>
            <a:pPr marL="133350" indent="-133350">
              <a:buFont typeface="Wingdings" pitchFamily="2" charset="2"/>
              <a:buChar char="§"/>
            </a:pPr>
            <a:r>
              <a:rPr lang="fr-FR" sz="1100" dirty="0" err="1">
                <a:latin typeface="Calibri" panose="020F0502020204030204" pitchFamily="34" charset="0"/>
                <a:ea typeface="Calibri" panose="020F0502020204030204" pitchFamily="34" charset="0"/>
                <a:cs typeface="Calibri" panose="020F0502020204030204" pitchFamily="34" charset="0"/>
              </a:rPr>
              <a:t>Bouteculet</a:t>
            </a:r>
            <a:r>
              <a:rPr lang="fr-FR" sz="1100" dirty="0">
                <a:latin typeface="Calibri" panose="020F0502020204030204" pitchFamily="34" charset="0"/>
                <a:ea typeface="Calibri" panose="020F0502020204030204" pitchFamily="34" charset="0"/>
                <a:cs typeface="Calibri" panose="020F0502020204030204" pitchFamily="34" charset="0"/>
              </a:rPr>
              <a:t> et al., ARI, 2024, 213, pp.111485</a:t>
            </a:r>
          </a:p>
          <a:p>
            <a:pPr marL="138113" indent="-138113">
              <a:buFont typeface="Wingdings" pitchFamily="2" charset="2"/>
              <a:buChar char="§"/>
            </a:pPr>
            <a:r>
              <a:rPr lang="fr-FR" sz="1100" dirty="0">
                <a:latin typeface="Calibri" panose="020F0502020204030204" pitchFamily="34" charset="0"/>
                <a:ea typeface="Calibri" panose="020F0502020204030204" pitchFamily="34" charset="0"/>
                <a:cs typeface="Calibri" panose="020F0502020204030204" pitchFamily="34" charset="0"/>
              </a:rPr>
              <a:t>Bossis et al., IEEE TRPMS, 2024, vol. 8, no. 5, pp. 556-570</a:t>
            </a:r>
          </a:p>
          <a:p>
            <a:pPr marL="138113" indent="-138113">
              <a:buFont typeface="Wingdings" pitchFamily="2" charset="2"/>
              <a:buChar char="§"/>
            </a:pPr>
            <a:r>
              <a:rPr lang="fr-FR" sz="1100" dirty="0">
                <a:latin typeface="Calibri" panose="020F0502020204030204" pitchFamily="34" charset="0"/>
                <a:ea typeface="Calibri" panose="020F0502020204030204" pitchFamily="34" charset="0"/>
                <a:cs typeface="Calibri" panose="020F0502020204030204" pitchFamily="34" charset="0"/>
              </a:rPr>
              <a:t>Bossis, et al., NIM A 2023, 1048 : 167907.</a:t>
            </a:r>
          </a:p>
          <a:p>
            <a:pPr lvl="0">
              <a:buClrTx/>
              <a:defRPr/>
            </a:pPr>
            <a:r>
              <a:rPr lang="fr-FR" sz="1100" b="1" dirty="0">
                <a:latin typeface="Calibri" panose="020F0502020204030204" pitchFamily="34" charset="0"/>
                <a:ea typeface="Calibri" panose="020F0502020204030204" pitchFamily="34" charset="0"/>
                <a:cs typeface="Calibri" panose="020F0502020204030204" pitchFamily="34" charset="0"/>
              </a:rPr>
              <a:t>3 PhD</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kern="1200" dirty="0" err="1">
                <a:solidFill>
                  <a:prstClr val="black"/>
                </a:solidFill>
                <a:latin typeface="Calibri" panose="020F0502020204030204"/>
              </a:rPr>
              <a:t>M.Bouteculet</a:t>
            </a:r>
            <a:r>
              <a:rPr lang="fr-FR" sz="1100" kern="1200" dirty="0">
                <a:solidFill>
                  <a:prstClr val="black"/>
                </a:solidFill>
                <a:latin typeface="Calibri" panose="020F0502020204030204"/>
              </a:rPr>
              <a:t> &amp; </a:t>
            </a:r>
            <a:r>
              <a:rPr lang="fr-FR" sz="1100" kern="1200" dirty="0" err="1">
                <a:solidFill>
                  <a:prstClr val="black"/>
                </a:solidFill>
                <a:latin typeface="Calibri" panose="020F0502020204030204"/>
              </a:rPr>
              <a:t>S.Lam</a:t>
            </a:r>
            <a:r>
              <a:rPr lang="fr-FR" sz="1100" kern="1200" dirty="0">
                <a:solidFill>
                  <a:prstClr val="black"/>
                </a:solidFill>
                <a:latin typeface="Calibri" panose="020F0502020204030204"/>
              </a:rPr>
              <a:t> (</a:t>
            </a:r>
            <a:r>
              <a:rPr lang="fr-FR" sz="1100" kern="1200" dirty="0" err="1">
                <a:solidFill>
                  <a:prstClr val="black"/>
                </a:solidFill>
                <a:latin typeface="Calibri" panose="020F0502020204030204"/>
              </a:rPr>
              <a:t>defense</a:t>
            </a:r>
            <a:r>
              <a:rPr lang="fr-FR" sz="1100" kern="1200" dirty="0">
                <a:solidFill>
                  <a:prstClr val="black"/>
                </a:solidFill>
                <a:latin typeface="Calibri" panose="020F0502020204030204"/>
              </a:rPr>
              <a:t>: </a:t>
            </a:r>
            <a:r>
              <a:rPr lang="fr-FR" sz="1100" kern="1200" dirty="0" err="1">
                <a:solidFill>
                  <a:prstClr val="black"/>
                </a:solidFill>
                <a:latin typeface="Calibri" panose="020F0502020204030204"/>
              </a:rPr>
              <a:t>fall</a:t>
            </a:r>
            <a:r>
              <a:rPr lang="fr-FR" sz="1100" kern="1200" dirty="0">
                <a:solidFill>
                  <a:prstClr val="black"/>
                </a:solidFill>
                <a:latin typeface="Calibri" panose="020F0502020204030204"/>
              </a:rPr>
              <a:t> 2025), </a:t>
            </a:r>
            <a:r>
              <a:rPr lang="fr-FR" sz="1100" kern="1200" dirty="0" err="1">
                <a:solidFill>
                  <a:prstClr val="black"/>
                </a:solidFill>
                <a:latin typeface="Calibri" panose="020F0502020204030204"/>
              </a:rPr>
              <a:t>M.Hussein</a:t>
            </a:r>
            <a:r>
              <a:rPr lang="fr-FR" sz="1100" kern="1200" dirty="0">
                <a:solidFill>
                  <a:prstClr val="black"/>
                </a:solidFill>
                <a:latin typeface="Calibri" panose="020F0502020204030204"/>
              </a:rPr>
              <a:t> (2</a:t>
            </a:r>
            <a:r>
              <a:rPr lang="fr-FR" sz="1100" kern="1200" baseline="30000" dirty="0">
                <a:solidFill>
                  <a:prstClr val="black"/>
                </a:solidFill>
                <a:latin typeface="Calibri" panose="020F0502020204030204"/>
              </a:rPr>
              <a:t>nd</a:t>
            </a:r>
            <a:r>
              <a:rPr lang="fr-FR" sz="1100" kern="1200" dirty="0">
                <a:solidFill>
                  <a:prstClr val="black"/>
                </a:solidFill>
                <a:latin typeface="Calibri" panose="020F0502020204030204"/>
              </a:rPr>
              <a:t> </a:t>
            </a:r>
            <a:r>
              <a:rPr lang="fr-FR" sz="1100" kern="1200" dirty="0" err="1">
                <a:solidFill>
                  <a:prstClr val="black"/>
                </a:solidFill>
                <a:latin typeface="Calibri" panose="020F0502020204030204"/>
              </a:rPr>
              <a:t>year</a:t>
            </a:r>
            <a:r>
              <a:rPr lang="fr-FR" sz="1100" kern="1200" dirty="0">
                <a:solidFill>
                  <a:prstClr val="black"/>
                </a:solidFill>
                <a:latin typeface="Calibri" panose="020F0502020204030204"/>
              </a:rPr>
              <a:t>).</a:t>
            </a:r>
          </a:p>
          <a:p>
            <a:endParaRPr lang="fr-FR" sz="1100" dirty="0">
              <a:latin typeface="Calibri" panose="020F0502020204030204" pitchFamily="34" charset="0"/>
              <a:ea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E19541BB-C467-4876-BBEA-4A5437E05C29}"/>
              </a:ext>
            </a:extLst>
          </p:cNvPr>
          <p:cNvSpPr/>
          <p:nvPr/>
        </p:nvSpPr>
        <p:spPr>
          <a:xfrm>
            <a:off x="8351734" y="5166616"/>
            <a:ext cx="3622014" cy="14172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ZoneTexte 66">
            <a:extLst>
              <a:ext uri="{FF2B5EF4-FFF2-40B4-BE49-F238E27FC236}">
                <a16:creationId xmlns:a16="http://schemas.microsoft.com/office/drawing/2014/main" id="{39A0676D-44D5-4CF7-8BF3-3FB49DBEC2AC}"/>
              </a:ext>
            </a:extLst>
          </p:cNvPr>
          <p:cNvSpPr txBox="1"/>
          <p:nvPr/>
        </p:nvSpPr>
        <p:spPr>
          <a:xfrm>
            <a:off x="8404376" y="5028198"/>
            <a:ext cx="1763366" cy="276999"/>
          </a:xfrm>
          <a:prstGeom prst="rect">
            <a:avLst/>
          </a:prstGeom>
          <a:solidFill>
            <a:schemeClr val="bg1">
              <a:lumMod val="85000"/>
            </a:schemeClr>
          </a:solid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3" name="Image 42">
            <a:extLst>
              <a:ext uri="{FF2B5EF4-FFF2-40B4-BE49-F238E27FC236}">
                <a16:creationId xmlns:a16="http://schemas.microsoft.com/office/drawing/2014/main" id="{B04E76AF-54DB-4E24-B9CF-EA699905E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219" y="247886"/>
            <a:ext cx="1030956" cy="746554"/>
          </a:xfrm>
          <a:prstGeom prst="rect">
            <a:avLst/>
          </a:prstGeom>
        </p:spPr>
      </p:pic>
      <p:pic>
        <p:nvPicPr>
          <p:cNvPr id="44" name="Image 43">
            <a:extLst>
              <a:ext uri="{FF2B5EF4-FFF2-40B4-BE49-F238E27FC236}">
                <a16:creationId xmlns:a16="http://schemas.microsoft.com/office/drawing/2014/main" id="{3D2D74CB-F23E-43C7-BEC5-83C3C9716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786" y="6023620"/>
            <a:ext cx="539474" cy="390653"/>
          </a:xfrm>
          <a:prstGeom prst="rect">
            <a:avLst/>
          </a:prstGeom>
        </p:spPr>
      </p:pic>
      <p:pic>
        <p:nvPicPr>
          <p:cNvPr id="9" name="Image 8">
            <a:extLst>
              <a:ext uri="{FF2B5EF4-FFF2-40B4-BE49-F238E27FC236}">
                <a16:creationId xmlns:a16="http://schemas.microsoft.com/office/drawing/2014/main" id="{B7645655-7C3E-47F5-AA05-F64F1AF31DA3}"/>
              </a:ext>
            </a:extLst>
          </p:cNvPr>
          <p:cNvPicPr>
            <a:picLocks noChangeAspect="1"/>
          </p:cNvPicPr>
          <p:nvPr/>
        </p:nvPicPr>
        <p:blipFill>
          <a:blip r:embed="rId5"/>
          <a:stretch>
            <a:fillRect/>
          </a:stretch>
        </p:blipFill>
        <p:spPr>
          <a:xfrm>
            <a:off x="7058889" y="5834468"/>
            <a:ext cx="887219" cy="245755"/>
          </a:xfrm>
          <a:prstGeom prst="rect">
            <a:avLst/>
          </a:prstGeom>
        </p:spPr>
      </p:pic>
      <p:pic>
        <p:nvPicPr>
          <p:cNvPr id="45" name="Image 44">
            <a:extLst>
              <a:ext uri="{FF2B5EF4-FFF2-40B4-BE49-F238E27FC236}">
                <a16:creationId xmlns:a16="http://schemas.microsoft.com/office/drawing/2014/main" id="{488F66B8-6D60-488C-B085-1DB5F1F8CB46}"/>
              </a:ext>
            </a:extLst>
          </p:cNvPr>
          <p:cNvPicPr>
            <a:picLocks noChangeAspect="1"/>
          </p:cNvPicPr>
          <p:nvPr/>
        </p:nvPicPr>
        <p:blipFill>
          <a:blip r:embed="rId6"/>
          <a:stretch>
            <a:fillRect/>
          </a:stretch>
        </p:blipFill>
        <p:spPr>
          <a:xfrm>
            <a:off x="8848048" y="239733"/>
            <a:ext cx="901313" cy="714248"/>
          </a:xfrm>
          <a:prstGeom prst="rect">
            <a:avLst/>
          </a:prstGeom>
          <a:solidFill>
            <a:schemeClr val="bg1"/>
          </a:solidFill>
        </p:spPr>
      </p:pic>
      <p:sp>
        <p:nvSpPr>
          <p:cNvPr id="49" name="ZoneTexte 48">
            <a:extLst>
              <a:ext uri="{FF2B5EF4-FFF2-40B4-BE49-F238E27FC236}">
                <a16:creationId xmlns:a16="http://schemas.microsoft.com/office/drawing/2014/main" id="{19F48738-FDDC-4C8B-89CB-34759CC73BC7}"/>
              </a:ext>
            </a:extLst>
          </p:cNvPr>
          <p:cNvSpPr txBox="1"/>
          <p:nvPr/>
        </p:nvSpPr>
        <p:spPr>
          <a:xfrm>
            <a:off x="6199269" y="3671153"/>
            <a:ext cx="385042" cy="307777"/>
          </a:xfrm>
          <a:prstGeom prst="rect">
            <a:avLst/>
          </a:prstGeom>
          <a:noFill/>
        </p:spPr>
        <p:txBody>
          <a:bodyPr wrap="none" rtlCol="0">
            <a:spAutoFit/>
          </a:bodyPr>
          <a:lstStyle/>
          <a:p>
            <a:r>
              <a:rPr lang="fr-FR" sz="1400" dirty="0">
                <a:solidFill>
                  <a:schemeClr val="accent2"/>
                </a:solidFill>
              </a:rPr>
              <a:t>[3]</a:t>
            </a:r>
          </a:p>
        </p:txBody>
      </p:sp>
      <p:pic>
        <p:nvPicPr>
          <p:cNvPr id="50" name="Image 49">
            <a:extLst>
              <a:ext uri="{FF2B5EF4-FFF2-40B4-BE49-F238E27FC236}">
                <a16:creationId xmlns:a16="http://schemas.microsoft.com/office/drawing/2014/main" id="{803E7869-954F-48DB-B0D2-905A4EEEC98A}"/>
              </a:ext>
            </a:extLst>
          </p:cNvPr>
          <p:cNvPicPr>
            <a:picLocks noChangeAspect="1"/>
          </p:cNvPicPr>
          <p:nvPr/>
        </p:nvPicPr>
        <p:blipFill>
          <a:blip r:embed="rId7"/>
          <a:stretch>
            <a:fillRect/>
          </a:stretch>
        </p:blipFill>
        <p:spPr>
          <a:xfrm>
            <a:off x="6156123" y="2085946"/>
            <a:ext cx="1884130" cy="1557292"/>
          </a:xfrm>
          <a:prstGeom prst="rect">
            <a:avLst/>
          </a:prstGeom>
        </p:spPr>
      </p:pic>
      <p:pic>
        <p:nvPicPr>
          <p:cNvPr id="51" name="Image 50">
            <a:extLst>
              <a:ext uri="{FF2B5EF4-FFF2-40B4-BE49-F238E27FC236}">
                <a16:creationId xmlns:a16="http://schemas.microsoft.com/office/drawing/2014/main" id="{784D1AB7-7027-49F9-A67D-814E5B85BA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6849" y="2050906"/>
            <a:ext cx="1807504" cy="1517692"/>
          </a:xfrm>
          <a:prstGeom prst="rect">
            <a:avLst/>
          </a:prstGeom>
        </p:spPr>
      </p:pic>
      <p:sp>
        <p:nvSpPr>
          <p:cNvPr id="52" name="ZoneTexte 51">
            <a:extLst>
              <a:ext uri="{FF2B5EF4-FFF2-40B4-BE49-F238E27FC236}">
                <a16:creationId xmlns:a16="http://schemas.microsoft.com/office/drawing/2014/main" id="{907E4F5F-953C-4D7F-89E4-58D5D9905B00}"/>
              </a:ext>
            </a:extLst>
          </p:cNvPr>
          <p:cNvSpPr txBox="1"/>
          <p:nvPr/>
        </p:nvSpPr>
        <p:spPr>
          <a:xfrm>
            <a:off x="6016398" y="1955307"/>
            <a:ext cx="385042" cy="307777"/>
          </a:xfrm>
          <a:prstGeom prst="rect">
            <a:avLst/>
          </a:prstGeom>
          <a:solidFill>
            <a:schemeClr val="bg1"/>
          </a:solidFill>
        </p:spPr>
        <p:txBody>
          <a:bodyPr wrap="square" rtlCol="0">
            <a:spAutoFit/>
          </a:bodyPr>
          <a:lstStyle/>
          <a:p>
            <a:r>
              <a:rPr lang="fr-FR" sz="1400" dirty="0">
                <a:solidFill>
                  <a:schemeClr val="accent2"/>
                </a:solidFill>
              </a:rPr>
              <a:t>[2]</a:t>
            </a:r>
          </a:p>
        </p:txBody>
      </p:sp>
      <p:pic>
        <p:nvPicPr>
          <p:cNvPr id="53" name="Image 52">
            <a:extLst>
              <a:ext uri="{FF2B5EF4-FFF2-40B4-BE49-F238E27FC236}">
                <a16:creationId xmlns:a16="http://schemas.microsoft.com/office/drawing/2014/main" id="{271EED29-22F8-408C-9815-7C3A0EB40F1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bwMode="auto">
          <a:xfrm>
            <a:off x="5463267" y="2384183"/>
            <a:ext cx="529522" cy="467169"/>
          </a:xfrm>
          <a:prstGeom prst="rect">
            <a:avLst/>
          </a:prstGeom>
          <a:ln>
            <a:noFill/>
          </a:ln>
          <a:extLst>
            <a:ext uri="{53640926-AAD7-44D8-BBD7-CCE9431645EC}">
              <a14:shadowObscured xmlns:a14="http://schemas.microsoft.com/office/drawing/2010/main"/>
            </a:ext>
          </a:extLst>
        </p:spPr>
      </p:pic>
      <p:pic>
        <p:nvPicPr>
          <p:cNvPr id="54" name="Image 53">
            <a:extLst>
              <a:ext uri="{FF2B5EF4-FFF2-40B4-BE49-F238E27FC236}">
                <a16:creationId xmlns:a16="http://schemas.microsoft.com/office/drawing/2014/main" id="{A2AB4A5A-25D6-4511-B407-63BAC1A655FC}"/>
              </a:ext>
            </a:extLst>
          </p:cNvPr>
          <p:cNvPicPr>
            <a:picLocks noChangeAspect="1"/>
          </p:cNvPicPr>
          <p:nvPr/>
        </p:nvPicPr>
        <p:blipFill>
          <a:blip r:embed="rId10"/>
          <a:stretch>
            <a:fillRect/>
          </a:stretch>
        </p:blipFill>
        <p:spPr>
          <a:xfrm>
            <a:off x="4388028" y="3923644"/>
            <a:ext cx="1908924" cy="1534044"/>
          </a:xfrm>
          <a:prstGeom prst="rect">
            <a:avLst/>
          </a:prstGeom>
        </p:spPr>
      </p:pic>
      <p:sp>
        <p:nvSpPr>
          <p:cNvPr id="55" name="ZoneTexte 54">
            <a:extLst>
              <a:ext uri="{FF2B5EF4-FFF2-40B4-BE49-F238E27FC236}">
                <a16:creationId xmlns:a16="http://schemas.microsoft.com/office/drawing/2014/main" id="{33383338-BDD0-4FF7-B4ED-9A39DF56E41D}"/>
              </a:ext>
            </a:extLst>
          </p:cNvPr>
          <p:cNvSpPr txBox="1"/>
          <p:nvPr/>
        </p:nvSpPr>
        <p:spPr>
          <a:xfrm>
            <a:off x="4345290" y="3668435"/>
            <a:ext cx="385042" cy="307777"/>
          </a:xfrm>
          <a:prstGeom prst="rect">
            <a:avLst/>
          </a:prstGeom>
          <a:solidFill>
            <a:schemeClr val="bg1"/>
          </a:solidFill>
        </p:spPr>
        <p:txBody>
          <a:bodyPr wrap="square" rtlCol="0">
            <a:spAutoFit/>
          </a:bodyPr>
          <a:lstStyle/>
          <a:p>
            <a:r>
              <a:rPr lang="fr-FR" sz="1400" dirty="0">
                <a:solidFill>
                  <a:schemeClr val="accent2"/>
                </a:solidFill>
              </a:rPr>
              <a:t>[4]</a:t>
            </a:r>
          </a:p>
        </p:txBody>
      </p:sp>
      <p:sp>
        <p:nvSpPr>
          <p:cNvPr id="57" name="ZoneTexte 56">
            <a:extLst>
              <a:ext uri="{FF2B5EF4-FFF2-40B4-BE49-F238E27FC236}">
                <a16:creationId xmlns:a16="http://schemas.microsoft.com/office/drawing/2014/main" id="{F5A1B8CE-3B77-4872-904E-320922FB101C}"/>
              </a:ext>
            </a:extLst>
          </p:cNvPr>
          <p:cNvSpPr txBox="1"/>
          <p:nvPr/>
        </p:nvSpPr>
        <p:spPr>
          <a:xfrm>
            <a:off x="4345290" y="1934813"/>
            <a:ext cx="385042" cy="307777"/>
          </a:xfrm>
          <a:prstGeom prst="rect">
            <a:avLst/>
          </a:prstGeom>
          <a:noFill/>
        </p:spPr>
        <p:txBody>
          <a:bodyPr wrap="none" rtlCol="0">
            <a:spAutoFit/>
          </a:bodyPr>
          <a:lstStyle/>
          <a:p>
            <a:r>
              <a:rPr lang="fr-FR" sz="1400" dirty="0">
                <a:solidFill>
                  <a:schemeClr val="accent2"/>
                </a:solidFill>
              </a:rPr>
              <a:t>[1]</a:t>
            </a:r>
          </a:p>
        </p:txBody>
      </p:sp>
      <p:pic>
        <p:nvPicPr>
          <p:cNvPr id="11" name="Image 10">
            <a:extLst>
              <a:ext uri="{FF2B5EF4-FFF2-40B4-BE49-F238E27FC236}">
                <a16:creationId xmlns:a16="http://schemas.microsoft.com/office/drawing/2014/main" id="{07EA4FB1-AFEC-4A05-BDFD-43591FD4B9A0}"/>
              </a:ext>
            </a:extLst>
          </p:cNvPr>
          <p:cNvPicPr>
            <a:picLocks noChangeAspect="1"/>
          </p:cNvPicPr>
          <p:nvPr/>
        </p:nvPicPr>
        <p:blipFill rotWithShape="1">
          <a:blip r:embed="rId11"/>
          <a:srcRect r="6061"/>
          <a:stretch/>
        </p:blipFill>
        <p:spPr>
          <a:xfrm>
            <a:off x="6344010" y="3976211"/>
            <a:ext cx="1764280" cy="1444713"/>
          </a:xfrm>
          <a:prstGeom prst="rect">
            <a:avLst/>
          </a:prstGeom>
        </p:spPr>
      </p:pic>
      <p:sp>
        <p:nvSpPr>
          <p:cNvPr id="18" name="Rectangle 17">
            <a:extLst>
              <a:ext uri="{FF2B5EF4-FFF2-40B4-BE49-F238E27FC236}">
                <a16:creationId xmlns:a16="http://schemas.microsoft.com/office/drawing/2014/main" id="{253EB7A1-F123-42C2-8F80-DAE6E70BC268}"/>
              </a:ext>
            </a:extLst>
          </p:cNvPr>
          <p:cNvSpPr/>
          <p:nvPr/>
        </p:nvSpPr>
        <p:spPr>
          <a:xfrm>
            <a:off x="2097473" y="5754766"/>
            <a:ext cx="3132845" cy="276999"/>
          </a:xfrm>
          <a:prstGeom prst="rect">
            <a:avLst/>
          </a:prstGeom>
        </p:spPr>
        <p:txBody>
          <a:bodyPr wrap="none">
            <a:spAutoFit/>
          </a:bodyPr>
          <a:lstStyle/>
          <a:p>
            <a:pPr marL="285750" lvl="0" indent="-285750">
              <a:buClrTx/>
              <a:buFont typeface="Wingdings" pitchFamily="2" charset="2"/>
              <a:buChar char="Ø"/>
              <a:defRPr/>
            </a:pPr>
            <a:r>
              <a:rPr lang="en-GB" sz="1200" b="1" kern="1200" dirty="0">
                <a:solidFill>
                  <a:prstClr val="black"/>
                </a:solidFill>
                <a:latin typeface="Calibri" panose="020F0502020204030204"/>
                <a:ea typeface="+mn-ea"/>
              </a:rPr>
              <a:t>IN2P3</a:t>
            </a:r>
            <a:r>
              <a:rPr lang="en-GB" sz="1200" kern="1200" dirty="0">
                <a:solidFill>
                  <a:prstClr val="black"/>
                </a:solidFill>
                <a:latin typeface="Calibri" panose="020F0502020204030204"/>
                <a:ea typeface="+mn-ea"/>
              </a:rPr>
              <a:t>: </a:t>
            </a:r>
            <a:r>
              <a:rPr lang="en-GB" sz="1200" kern="1200" dirty="0" err="1">
                <a:solidFill>
                  <a:prstClr val="black"/>
                </a:solidFill>
                <a:latin typeface="Calibri" panose="020F0502020204030204"/>
                <a:ea typeface="+mn-ea"/>
              </a:rPr>
              <a:t>IJCLab</a:t>
            </a:r>
            <a:r>
              <a:rPr lang="en-GB" sz="1200" kern="1200" dirty="0">
                <a:solidFill>
                  <a:prstClr val="black"/>
                </a:solidFill>
                <a:latin typeface="Calibri" panose="020F0502020204030204"/>
                <a:ea typeface="+mn-ea"/>
              </a:rPr>
              <a:t>, </a:t>
            </a:r>
            <a:r>
              <a:rPr lang="en-GB" sz="1200" kern="1200" dirty="0" err="1">
                <a:solidFill>
                  <a:prstClr val="black"/>
                </a:solidFill>
                <a:latin typeface="Calibri" panose="020F0502020204030204"/>
                <a:ea typeface="+mn-ea"/>
              </a:rPr>
              <a:t>Subatech</a:t>
            </a:r>
            <a:r>
              <a:rPr lang="en-GB" sz="1200" kern="1200" dirty="0">
                <a:solidFill>
                  <a:prstClr val="black"/>
                </a:solidFill>
                <a:latin typeface="Calibri" panose="020F0502020204030204"/>
              </a:rPr>
              <a:t>, ARRONAX, GANIL</a:t>
            </a:r>
            <a:endParaRPr lang="en-GB" sz="1200" kern="1200" dirty="0">
              <a:solidFill>
                <a:prstClr val="black"/>
              </a:solidFill>
              <a:latin typeface="Calibri" panose="020F0502020204030204"/>
              <a:ea typeface="+mn-ea"/>
            </a:endParaRPr>
          </a:p>
        </p:txBody>
      </p:sp>
    </p:spTree>
    <p:extLst>
      <p:ext uri="{BB962C8B-B14F-4D97-AF65-F5344CB8AC3E}">
        <p14:creationId xmlns:p14="http://schemas.microsoft.com/office/powerpoint/2010/main" val="87989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9"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18</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237219" y="219010"/>
            <a:ext cx="10366741"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Instruments and methods for preclinical </a:t>
            </a:r>
            <a:r>
              <a:rPr lang="en-US" sz="32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theranostic</a:t>
            </a:r>
            <a:r>
              <a:rPr lang="en-US" sz="32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32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-IMR</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Radionuclides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584775"/>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solidFill>
                <a:schemeClr val="tx1"/>
              </a:solidFill>
            </a:endParaRPr>
          </a:p>
        </p:txBody>
      </p:sp>
      <p:sp>
        <p:nvSpPr>
          <p:cNvPr id="8" name="Rectangle 7">
            <a:extLst>
              <a:ext uri="{FF2B5EF4-FFF2-40B4-BE49-F238E27FC236}">
                <a16:creationId xmlns:a16="http://schemas.microsoft.com/office/drawing/2014/main" id="{E6ED0E05-0BDB-4592-85EC-2250B4A8601E}"/>
              </a:ext>
            </a:extLst>
          </p:cNvPr>
          <p:cNvSpPr/>
          <p:nvPr/>
        </p:nvSpPr>
        <p:spPr>
          <a:xfrm>
            <a:off x="158127" y="1571142"/>
            <a:ext cx="8018245" cy="3986383"/>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6871B1-250B-4771-A6EB-2ABAAEB07FF2}"/>
              </a:ext>
            </a:extLst>
          </p:cNvPr>
          <p:cNvSpPr/>
          <p:nvPr/>
        </p:nvSpPr>
        <p:spPr>
          <a:xfrm>
            <a:off x="8364379" y="1612685"/>
            <a:ext cx="3685633" cy="3374951"/>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6" y="5792527"/>
            <a:ext cx="5532734" cy="791295"/>
            <a:chOff x="5488556" y="1428954"/>
            <a:chExt cx="4666704" cy="616847"/>
          </a:xfrm>
        </p:grpSpPr>
        <p:sp>
          <p:nvSpPr>
            <p:cNvPr id="24" name="ZoneTexte 23">
              <a:extLst>
                <a:ext uri="{FF2B5EF4-FFF2-40B4-BE49-F238E27FC236}">
                  <a16:creationId xmlns:a16="http://schemas.microsoft.com/office/drawing/2014/main" id="{FE193A56-94DD-494E-9205-696B19B9B70C}"/>
                </a:ext>
              </a:extLst>
            </p:cNvPr>
            <p:cNvSpPr txBox="1"/>
            <p:nvPr/>
          </p:nvSpPr>
          <p:spPr>
            <a:xfrm>
              <a:off x="5538886" y="1541959"/>
              <a:ext cx="4546735" cy="503842"/>
            </a:xfrm>
            <a:prstGeom prst="rect">
              <a:avLst/>
            </a:prstGeom>
            <a:noFill/>
          </p:spPr>
          <p:txBody>
            <a:bodyPr wrap="square" rtlCol="0">
              <a:spAutoFit/>
            </a:bodyPr>
            <a:lstStyle/>
            <a:p>
              <a:pPr marL="285750" indent="-285750">
                <a:buClrTx/>
                <a:buFont typeface="Wingdings" pitchFamily="2" charset="2"/>
                <a:buChar char="Ø"/>
                <a:defRPr/>
              </a:pPr>
              <a:r>
                <a:rPr lang="en-GB" sz="1200" b="1" kern="1200" dirty="0">
                  <a:solidFill>
                    <a:prstClr val="black"/>
                  </a:solidFill>
                  <a:latin typeface="Calibri" panose="020F0502020204030204"/>
                </a:rPr>
                <a:t>IN2P3: </a:t>
              </a:r>
              <a:r>
                <a:rPr lang="fr-FR" sz="1200" kern="1200" dirty="0">
                  <a:solidFill>
                    <a:prstClr val="black"/>
                  </a:solidFill>
                  <a:latin typeface="Calibri" panose="020F0502020204030204"/>
                </a:rPr>
                <a:t>IPHC (DSA, DEPE, </a:t>
              </a:r>
              <a:r>
                <a:rPr lang="fr-FR" sz="1200" kern="1200" dirty="0" err="1">
                  <a:solidFill>
                    <a:prstClr val="black"/>
                  </a:solidFill>
                  <a:latin typeface="Calibri" panose="020F0502020204030204"/>
                </a:rPr>
                <a:t>Cyrcé</a:t>
              </a:r>
              <a:r>
                <a:rPr lang="fr-FR" sz="1200" kern="1200" dirty="0">
                  <a:solidFill>
                    <a:prstClr val="black"/>
                  </a:solidFill>
                  <a:latin typeface="Calibri" panose="020F0502020204030204"/>
                </a:rPr>
                <a:t>), LPC Caen, </a:t>
              </a:r>
              <a:r>
                <a:rPr lang="fr-FR" sz="1200" kern="1200" dirty="0" err="1">
                  <a:solidFill>
                    <a:prstClr val="black"/>
                  </a:solidFill>
                  <a:latin typeface="Calibri" panose="020F0502020204030204"/>
                </a:rPr>
                <a:t>Arronax</a:t>
              </a:r>
              <a:r>
                <a:rPr lang="en-GB" sz="1200" kern="1200" dirty="0">
                  <a:solidFill>
                    <a:prstClr val="black"/>
                  </a:solidFill>
                  <a:latin typeface="Calibri" panose="020F0502020204030204"/>
                </a:rPr>
                <a:t> </a:t>
              </a:r>
              <a:endParaRPr lang="fr-FR" sz="1200" kern="1200" dirty="0">
                <a:solidFill>
                  <a:prstClr val="black"/>
                </a:solidFill>
                <a:latin typeface="Calibri" panose="020F0502020204030204"/>
              </a:endParaRPr>
            </a:p>
            <a:p>
              <a:pPr marL="285750" indent="-285750">
                <a:buClrTx/>
                <a:buFont typeface="Wingdings" pitchFamily="2" charset="2"/>
                <a:buChar char="Ø"/>
                <a:defRPr/>
              </a:pPr>
              <a:r>
                <a:rPr lang="en-GB" sz="1200" b="1" kern="1200" dirty="0">
                  <a:solidFill>
                    <a:prstClr val="black"/>
                  </a:solidFill>
                  <a:latin typeface="Calibri" panose="020F0502020204030204"/>
                </a:rPr>
                <a:t>National</a:t>
              </a:r>
              <a:r>
                <a:rPr lang="en-GB" sz="1200" kern="1200" dirty="0">
                  <a:solidFill>
                    <a:prstClr val="black"/>
                  </a:solidFill>
                  <a:latin typeface="Calibri" panose="020F0502020204030204"/>
                </a:rPr>
                <a:t>: CINAM, LATIM</a:t>
              </a:r>
            </a:p>
            <a:p>
              <a:pPr marL="285750" lvl="0" indent="-285750">
                <a:buClrTx/>
                <a:buFont typeface="Wingdings" pitchFamily="2" charset="2"/>
                <a:buChar char="Ø"/>
                <a:defRPr/>
              </a:pPr>
              <a:r>
                <a:rPr lang="en-GB" sz="1200" b="1" kern="1200" dirty="0">
                  <a:solidFill>
                    <a:prstClr val="black"/>
                  </a:solidFill>
                  <a:latin typeface="Calibri" panose="020F0502020204030204"/>
                </a:rPr>
                <a:t>Clinical</a:t>
              </a:r>
              <a:r>
                <a:rPr lang="en-GB" sz="1200" kern="1200" dirty="0">
                  <a:solidFill>
                    <a:prstClr val="black"/>
                  </a:solidFill>
                  <a:latin typeface="Calibri" panose="020F0502020204030204"/>
                </a:rPr>
                <a:t>: </a:t>
              </a:r>
              <a:r>
                <a:rPr lang="fr-FR" sz="1200" kern="1200" dirty="0">
                  <a:solidFill>
                    <a:prstClr val="black"/>
                  </a:solidFill>
                  <a:latin typeface="Calibri" panose="020F0502020204030204"/>
                </a:rPr>
                <a:t>CLCC Paul Strauss, ITI Institut du Médicament de Strasbourg</a:t>
              </a:r>
            </a:p>
          </p:txBody>
        </p:sp>
        <p:sp>
          <p:nvSpPr>
            <p:cNvPr id="25" name="Rectangle 24">
              <a:extLst>
                <a:ext uri="{FF2B5EF4-FFF2-40B4-BE49-F238E27FC236}">
                  <a16:creationId xmlns:a16="http://schemas.microsoft.com/office/drawing/2014/main" id="{73D0B718-212A-46B5-A9C2-04977957D87D}"/>
                </a:ext>
              </a:extLst>
            </p:cNvPr>
            <p:cNvSpPr/>
            <p:nvPr/>
          </p:nvSpPr>
          <p:spPr>
            <a:xfrm>
              <a:off x="5488556" y="1428954"/>
              <a:ext cx="466670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5850082" y="5795239"/>
            <a:ext cx="2150928"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119FF3F-5656-4C99-B46C-BBCB5AC747BC}"/>
              </a:ext>
            </a:extLst>
          </p:cNvPr>
          <p:cNvSpPr/>
          <p:nvPr/>
        </p:nvSpPr>
        <p:spPr>
          <a:xfrm>
            <a:off x="8478983" y="1665090"/>
            <a:ext cx="3586652" cy="3077766"/>
          </a:xfrm>
          <a:prstGeom prst="rect">
            <a:avLst/>
          </a:prstGeom>
        </p:spPr>
        <p:txBody>
          <a:bodyPr wrap="square">
            <a:spAutoFit/>
          </a:bodyPr>
          <a:lstStyle/>
          <a:p>
            <a:pPr>
              <a:spcBef>
                <a:spcPts val="300"/>
              </a:spcBef>
            </a:pPr>
            <a:r>
              <a:rPr lang="en-US" b="1" u="sng" dirty="0">
                <a:latin typeface="Calibri" panose="020F0502020204030204" pitchFamily="34" charset="0"/>
                <a:ea typeface="Calibri" panose="020F0502020204030204" pitchFamily="34" charset="0"/>
                <a:cs typeface="Calibri" panose="020F0502020204030204" pitchFamily="34" charset="0"/>
              </a:rPr>
              <a:t>Instrumental &amp; methods developments: </a:t>
            </a:r>
          </a:p>
          <a:p>
            <a:pPr marL="228600" indent="-228600">
              <a:spcBef>
                <a:spcPts val="300"/>
              </a:spcBef>
              <a:buFont typeface="+mj-lt"/>
              <a:buAutoNum type="arabicPeriod"/>
            </a:pPr>
            <a:r>
              <a:rPr lang="en-US" sz="1200" b="1" dirty="0">
                <a:latin typeface="Calibri" panose="020F0502020204030204" pitchFamily="34" charset="0"/>
                <a:ea typeface="Calibri" panose="020F0502020204030204" pitchFamily="34" charset="0"/>
                <a:cs typeface="Calibri" panose="020F0502020204030204" pitchFamily="34" charset="0"/>
              </a:rPr>
              <a:t>Dose delivery optimization </a:t>
            </a:r>
            <a:r>
              <a:rPr lang="en-US" sz="1200" dirty="0">
                <a:latin typeface="Calibri" panose="020F0502020204030204" pitchFamily="34" charset="0"/>
                <a:ea typeface="Calibri" panose="020F0502020204030204" pitchFamily="34" charset="0"/>
                <a:cs typeface="Calibri" panose="020F0502020204030204" pitchFamily="34" charset="0"/>
              </a:rPr>
              <a:t>(hypofractionation, flash) with protons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TEL &amp; dose rate biol impact </a:t>
            </a:r>
          </a:p>
          <a:p>
            <a:pPr marL="228600" indent="-228600">
              <a:spcBef>
                <a:spcPts val="300"/>
              </a:spcBef>
              <a:buFont typeface="+mj-lt"/>
              <a:buAutoNum type="arabicPeriod"/>
            </a:pPr>
            <a:r>
              <a:rPr lang="en-US" sz="1200" b="1" dirty="0">
                <a:latin typeface="Calibri" panose="020F0502020204030204" pitchFamily="34" charset="0"/>
                <a:ea typeface="Calibri" panose="020F0502020204030204" pitchFamily="34" charset="0"/>
                <a:cs typeface="Calibri" panose="020F0502020204030204" pitchFamily="34" charset="0"/>
              </a:rPr>
              <a:t>Dedicated preclinical instrumentation</a:t>
            </a:r>
            <a:r>
              <a:rPr lang="en-US" sz="1200" dirty="0">
                <a:latin typeface="Calibri" panose="020F0502020204030204" pitchFamily="34" charset="0"/>
                <a:ea typeface="Calibri" panose="020F0502020204030204" pitchFamily="34" charset="0"/>
                <a:cs typeface="Calibri" panose="020F0502020204030204" pitchFamily="34" charset="0"/>
              </a:rPr>
              <a:t>: Whole-body &amp;Brain mouse PET, High-efficiency SPECT</a:t>
            </a:r>
          </a:p>
          <a:p>
            <a:pPr marL="228600" indent="-228600">
              <a:spcBef>
                <a:spcPts val="300"/>
              </a:spcBef>
              <a:buFont typeface="+mj-lt"/>
              <a:buAutoNum type="arabicPeriod"/>
            </a:pPr>
            <a:r>
              <a:rPr lang="en-US" sz="1200" b="1" dirty="0">
                <a:latin typeface="Calibri" panose="020F0502020204030204" pitchFamily="34" charset="0"/>
                <a:ea typeface="Calibri" panose="020F0502020204030204" pitchFamily="34" charset="0"/>
                <a:cs typeface="Calibri" panose="020F0502020204030204" pitchFamily="34" charset="0"/>
              </a:rPr>
              <a:t>Dedicated reconstruction and quantification algorithms</a:t>
            </a:r>
            <a:r>
              <a:rPr lang="en-US" sz="1200" dirty="0">
                <a:latin typeface="Calibri" panose="020F0502020204030204" pitchFamily="34" charset="0"/>
                <a:ea typeface="Calibri" panose="020F0502020204030204" pitchFamily="34" charset="0"/>
                <a:cs typeface="Calibri" panose="020F0502020204030204" pitchFamily="34" charset="0"/>
              </a:rPr>
              <a:t> (AI based)</a:t>
            </a:r>
          </a:p>
          <a:p>
            <a:pPr>
              <a:spcBef>
                <a:spcPts val="300"/>
              </a:spcBef>
            </a:pPr>
            <a:r>
              <a:rPr lang="en-US" b="1" u="sng" dirty="0">
                <a:latin typeface="Calibri" panose="020F0502020204030204" pitchFamily="34" charset="0"/>
                <a:ea typeface="Calibri" panose="020F0502020204030204" pitchFamily="34" charset="0"/>
                <a:cs typeface="Calibri" panose="020F0502020204030204" pitchFamily="34" charset="0"/>
              </a:rPr>
              <a:t>Innovative combination therapies and companion trials </a:t>
            </a:r>
            <a:r>
              <a:rPr lang="en-US" sz="1200" i="1" dirty="0">
                <a:latin typeface="Calibri" panose="020F0502020204030204" pitchFamily="34" charset="0"/>
                <a:ea typeface="Calibri" panose="020F0502020204030204" pitchFamily="34" charset="0"/>
                <a:cs typeface="Calibri" panose="020F0502020204030204" pitchFamily="34" charset="0"/>
              </a:rPr>
              <a:t>(glioblastoma, pancreatic cancer)</a:t>
            </a:r>
            <a:endParaRPr lang="fr-FR" b="1" dirty="0">
              <a:latin typeface="Calibri" panose="020F0502020204030204" pitchFamily="34" charset="0"/>
              <a:ea typeface="Calibri" panose="020F0502020204030204" pitchFamily="34" charset="0"/>
              <a:cs typeface="Calibri" panose="020F0502020204030204" pitchFamily="34" charset="0"/>
            </a:endParaRPr>
          </a:p>
          <a:p>
            <a:pPr marL="228600" indent="-228600">
              <a:spcBef>
                <a:spcPts val="600"/>
              </a:spcBef>
              <a:buFont typeface="+mj-lt"/>
              <a:buAutoNum type="arabicPeriod"/>
            </a:pPr>
            <a:r>
              <a:rPr lang="fr-FR" sz="1200" b="1" dirty="0">
                <a:latin typeface="Calibri" panose="020F0502020204030204" pitchFamily="34" charset="0"/>
                <a:ea typeface="Calibri" panose="020F0502020204030204" pitchFamily="34" charset="0"/>
                <a:cs typeface="Calibri" panose="020F0502020204030204" pitchFamily="34" charset="0"/>
              </a:rPr>
              <a:t>Proton </a:t>
            </a:r>
            <a:r>
              <a:rPr lang="fr-FR" sz="1200" b="1" dirty="0" err="1">
                <a:latin typeface="Calibri" panose="020F0502020204030204" pitchFamily="34" charset="0"/>
                <a:ea typeface="Calibri" panose="020F0502020204030204" pitchFamily="34" charset="0"/>
                <a:cs typeface="Calibri" panose="020F0502020204030204" pitchFamily="34" charset="0"/>
              </a:rPr>
              <a:t>beam</a:t>
            </a:r>
            <a:r>
              <a:rPr lang="fr-FR" sz="1200" b="1" dirty="0">
                <a:latin typeface="Calibri" panose="020F0502020204030204" pitchFamily="34" charset="0"/>
                <a:ea typeface="Calibri" panose="020F0502020204030204" pitchFamily="34" charset="0"/>
                <a:cs typeface="Calibri" panose="020F0502020204030204" pitchFamily="34" charset="0"/>
              </a:rPr>
              <a:t> irradiation + activation </a:t>
            </a:r>
            <a:r>
              <a:rPr lang="fr-FR" sz="1200" b="1" dirty="0" err="1">
                <a:latin typeface="Calibri" panose="020F0502020204030204" pitchFamily="34" charset="0"/>
                <a:ea typeface="Calibri" panose="020F0502020204030204" pitchFamily="34" charset="0"/>
                <a:cs typeface="Calibri" panose="020F0502020204030204" pitchFamily="34" charset="0"/>
              </a:rPr>
              <a:t>molecules</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chemotherapy</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a:solidFill>
                  <a:srgbClr val="C00000"/>
                </a:solidFill>
                <a:latin typeface="Calibri" panose="020F0502020204030204" pitchFamily="34" charset="0"/>
                <a:ea typeface="Calibri" panose="020F0502020204030204" pitchFamily="34" charset="0"/>
                <a:cs typeface="Calibri" panose="020F0502020204030204" pitchFamily="34" charset="0"/>
              </a:rPr>
              <a:t>(1y)</a:t>
            </a:r>
            <a:r>
              <a:rPr lang="fr-FR" sz="1200" dirty="0">
                <a:latin typeface="Calibri" panose="020F0502020204030204" pitchFamily="34" charset="0"/>
                <a:ea typeface="Calibri" panose="020F0502020204030204" pitchFamily="34" charset="0"/>
                <a:cs typeface="Calibri" panose="020F0502020204030204" pitchFamily="34" charset="0"/>
              </a:rPr>
              <a:t>, or </a:t>
            </a:r>
            <a:r>
              <a:rPr lang="fr-FR" sz="1200" dirty="0" err="1">
                <a:latin typeface="Calibri" panose="020F0502020204030204" pitchFamily="34" charset="0"/>
                <a:ea typeface="Calibri" panose="020F0502020204030204" pitchFamily="34" charset="0"/>
                <a:cs typeface="Calibri" panose="020F0502020204030204" pitchFamily="34" charset="0"/>
              </a:rPr>
              <a:t>nanoparticles</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a:solidFill>
                  <a:srgbClr val="C00000"/>
                </a:solidFill>
                <a:latin typeface="Calibri" panose="020F0502020204030204" pitchFamily="34" charset="0"/>
                <a:ea typeface="Calibri" panose="020F0502020204030204" pitchFamily="34" charset="0"/>
                <a:cs typeface="Calibri" panose="020F0502020204030204" pitchFamily="34" charset="0"/>
              </a:rPr>
              <a:t>(3y)  </a:t>
            </a:r>
          </a:p>
          <a:p>
            <a:pPr marL="228600" indent="-228600">
              <a:spcBef>
                <a:spcPts val="600"/>
              </a:spcBef>
              <a:buFont typeface="+mj-lt"/>
              <a:buAutoNum type="arabicPeriod"/>
            </a:pPr>
            <a:r>
              <a:rPr lang="fr-FR" sz="1200" b="1" dirty="0">
                <a:latin typeface="Calibri" panose="020F0502020204030204" pitchFamily="34" charset="0"/>
                <a:ea typeface="Calibri" panose="020F0502020204030204" pitchFamily="34" charset="0"/>
                <a:cs typeface="Calibri" panose="020F0502020204030204" pitchFamily="34" charset="0"/>
              </a:rPr>
              <a:t>TRT + activation </a:t>
            </a:r>
            <a:r>
              <a:rPr lang="fr-FR" sz="1200" b="1" dirty="0" err="1">
                <a:latin typeface="Calibri" panose="020F0502020204030204" pitchFamily="34" charset="0"/>
                <a:ea typeface="Calibri" panose="020F0502020204030204" pitchFamily="34" charset="0"/>
                <a:cs typeface="Calibri" panose="020F0502020204030204" pitchFamily="34" charset="0"/>
              </a:rPr>
              <a:t>molecules</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dirty="0">
                <a:latin typeface="Calibri" panose="020F0502020204030204" pitchFamily="34" charset="0"/>
                <a:ea typeface="Calibri" panose="020F0502020204030204" pitchFamily="34" charset="0"/>
                <a:cs typeface="Calibri" panose="020F0502020204030204" pitchFamily="34" charset="0"/>
              </a:rPr>
              <a:t>(chimio, </a:t>
            </a:r>
            <a:r>
              <a:rPr lang="fr-FR" sz="1200" dirty="0" err="1">
                <a:latin typeface="Calibri" panose="020F0502020204030204" pitchFamily="34" charset="0"/>
                <a:ea typeface="Calibri" panose="020F0502020204030204" pitchFamily="34" charset="0"/>
                <a:cs typeface="Calibri" panose="020F0502020204030204" pitchFamily="34" charset="0"/>
              </a:rPr>
              <a:t>nanoparticles</a:t>
            </a:r>
            <a:r>
              <a:rPr lang="fr-FR" sz="1200" dirty="0">
                <a:latin typeface="Calibri" panose="020F0502020204030204" pitchFamily="34" charset="0"/>
                <a:ea typeface="Calibri" panose="020F0502020204030204" pitchFamily="34" charset="0"/>
                <a:cs typeface="Calibri" panose="020F0502020204030204" pitchFamily="34" charset="0"/>
              </a:rPr>
              <a:t>): first </a:t>
            </a:r>
            <a:r>
              <a:rPr lang="fr-FR" sz="1200" dirty="0" err="1">
                <a:latin typeface="Calibri" panose="020F0502020204030204" pitchFamily="34" charset="0"/>
                <a:ea typeface="Calibri" panose="020F0502020204030204" pitchFamily="34" charset="0"/>
                <a:cs typeface="Calibri" panose="020F0502020204030204" pitchFamily="34" charset="0"/>
              </a:rPr>
              <a:t>with</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baseline="30000" dirty="0">
                <a:latin typeface="Calibri" panose="020F0502020204030204" pitchFamily="34" charset="0"/>
                <a:ea typeface="Calibri" panose="020F0502020204030204" pitchFamily="34" charset="0"/>
                <a:cs typeface="Calibri" panose="020F0502020204030204" pitchFamily="34" charset="0"/>
              </a:rPr>
              <a:t>67</a:t>
            </a:r>
            <a:r>
              <a:rPr lang="fr-FR" sz="1200" dirty="0">
                <a:latin typeface="Calibri" panose="020F0502020204030204" pitchFamily="34" charset="0"/>
                <a:ea typeface="Calibri" panose="020F0502020204030204" pitchFamily="34" charset="0"/>
                <a:cs typeface="Calibri" panose="020F0502020204030204" pitchFamily="34" charset="0"/>
              </a:rPr>
              <a:t>Cu (</a:t>
            </a:r>
            <a:r>
              <a:rPr lang="el-GR" sz="1200" dirty="0">
                <a:latin typeface="Calibri" panose="020F0502020204030204" pitchFamily="34" charset="0"/>
                <a:ea typeface="Calibri" panose="020F0502020204030204" pitchFamily="34" charset="0"/>
                <a:cs typeface="Calibri" panose="020F0502020204030204" pitchFamily="34" charset="0"/>
              </a:rPr>
              <a:t>β</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a:solidFill>
                  <a:srgbClr val="C00000"/>
                </a:solidFill>
                <a:latin typeface="Calibri" panose="020F0502020204030204" pitchFamily="34" charset="0"/>
                <a:ea typeface="Calibri" panose="020F0502020204030204" pitchFamily="34" charset="0"/>
                <a:cs typeface="Calibri" panose="020F0502020204030204" pitchFamily="34" charset="0"/>
              </a:rPr>
              <a:t>(1y)</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then</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with</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theranostic</a:t>
            </a:r>
            <a:r>
              <a:rPr lang="fr-FR" sz="1200" dirty="0">
                <a:latin typeface="Calibri" panose="020F0502020204030204" pitchFamily="34" charset="0"/>
                <a:ea typeface="Calibri" panose="020F0502020204030204" pitchFamily="34" charset="0"/>
                <a:cs typeface="Calibri" panose="020F0502020204030204" pitchFamily="34" charset="0"/>
              </a:rPr>
              <a:t> pairs (Cu, Tb) </a:t>
            </a:r>
            <a:r>
              <a:rPr lang="fr-FR" sz="1200" dirty="0">
                <a:solidFill>
                  <a:srgbClr val="C00000"/>
                </a:solidFill>
                <a:latin typeface="Calibri" panose="020F0502020204030204" pitchFamily="34" charset="0"/>
                <a:ea typeface="Calibri" panose="020F0502020204030204" pitchFamily="34" charset="0"/>
                <a:cs typeface="Calibri" panose="020F0502020204030204" pitchFamily="34" charset="0"/>
              </a:rPr>
              <a:t>(3-5y)</a:t>
            </a:r>
          </a:p>
        </p:txBody>
      </p:sp>
      <p:sp>
        <p:nvSpPr>
          <p:cNvPr id="42" name="ZoneTexte 41">
            <a:extLst>
              <a:ext uri="{FF2B5EF4-FFF2-40B4-BE49-F238E27FC236}">
                <a16:creationId xmlns:a16="http://schemas.microsoft.com/office/drawing/2014/main" id="{1DB61BB8-05EB-42A3-9C67-199D5E600D19}"/>
              </a:ext>
            </a:extLst>
          </p:cNvPr>
          <p:cNvSpPr txBox="1"/>
          <p:nvPr/>
        </p:nvSpPr>
        <p:spPr>
          <a:xfrm>
            <a:off x="5915497" y="5686069"/>
            <a:ext cx="1093966" cy="276999"/>
          </a:xfrm>
          <a:prstGeom prst="rect">
            <a:avLst/>
          </a:prstGeom>
          <a:solidFill>
            <a:schemeClr val="bg1">
              <a:lumMod val="85000"/>
            </a:schemeClr>
          </a:solid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8 </a:t>
            </a:r>
            <a:endPar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9" name="ZoneTexte 58">
            <a:extLst>
              <a:ext uri="{FF2B5EF4-FFF2-40B4-BE49-F238E27FC236}">
                <a16:creationId xmlns:a16="http://schemas.microsoft.com/office/drawing/2014/main" id="{2861251E-8CF2-4B91-BA96-26617C70D176}"/>
              </a:ext>
            </a:extLst>
          </p:cNvPr>
          <p:cNvSpPr txBox="1"/>
          <p:nvPr/>
        </p:nvSpPr>
        <p:spPr>
          <a:xfrm>
            <a:off x="141988" y="1627351"/>
            <a:ext cx="7859022" cy="3816429"/>
          </a:xfrm>
          <a:prstGeom prst="rect">
            <a:avLst/>
          </a:prstGeom>
          <a:noFill/>
        </p:spPr>
        <p:txBody>
          <a:bodyPr wrap="square" rtlCol="0">
            <a:spAutoFit/>
          </a:bodyPr>
          <a:lstStyle/>
          <a:p>
            <a:pPr>
              <a:spcBef>
                <a:spcPts val="600"/>
              </a:spcBef>
            </a:pPr>
            <a:r>
              <a:rPr lang="en-US" sz="1600" b="1" u="sng" dirty="0">
                <a:latin typeface="Calibri" panose="020F0502020204030204" pitchFamily="34" charset="0"/>
                <a:ea typeface="Calibri" panose="020F0502020204030204" pitchFamily="34" charset="0"/>
                <a:cs typeface="Calibri" panose="020F0502020204030204" pitchFamily="34" charset="0"/>
              </a:rPr>
              <a:t>Instrumental development for preclinical imaging:</a:t>
            </a:r>
          </a:p>
          <a:p>
            <a:r>
              <a:rPr lang="en-US" kern="1200" dirty="0">
                <a:solidFill>
                  <a:prstClr val="black"/>
                </a:solidFill>
                <a:latin typeface="Calibri" panose="020F0502020204030204"/>
                <a:ea typeface="Times New Roman" panose="02020603050405020304" pitchFamily="18" charset="0"/>
              </a:rPr>
              <a:t>Past decade: several</a:t>
            </a:r>
            <a:r>
              <a:rPr lang="en-US" b="1" kern="1200" dirty="0">
                <a:solidFill>
                  <a:prstClr val="black"/>
                </a:solidFill>
                <a:latin typeface="Calibri" panose="020F0502020204030204"/>
                <a:ea typeface="Times New Roman" panose="02020603050405020304" pitchFamily="18" charset="0"/>
              </a:rPr>
              <a:t> design of PET and SPECT imaging systems,</a:t>
            </a:r>
            <a:br>
              <a:rPr lang="en-US" b="1" kern="1200" dirty="0">
                <a:solidFill>
                  <a:prstClr val="black"/>
                </a:solidFill>
                <a:latin typeface="Calibri" panose="020F0502020204030204"/>
                <a:ea typeface="Times New Roman" panose="02020603050405020304" pitchFamily="18" charset="0"/>
              </a:rPr>
            </a:br>
            <a:r>
              <a:rPr lang="en-US" kern="1200" dirty="0">
                <a:solidFill>
                  <a:prstClr val="black"/>
                </a:solidFill>
                <a:latin typeface="Calibri" panose="020F0502020204030204"/>
                <a:ea typeface="Times New Roman" panose="02020603050405020304" pitchFamily="18" charset="0"/>
              </a:rPr>
              <a:t>especially in </a:t>
            </a:r>
            <a:r>
              <a:rPr lang="en-US" kern="1200" dirty="0" err="1">
                <a:solidFill>
                  <a:prstClr val="black"/>
                </a:solidFill>
                <a:latin typeface="Calibri" panose="020F0502020204030204"/>
                <a:ea typeface="Times New Roman" panose="02020603050405020304" pitchFamily="18" charset="0"/>
              </a:rPr>
              <a:t>collab</a:t>
            </a:r>
            <a:r>
              <a:rPr lang="en-US" kern="1200" dirty="0">
                <a:solidFill>
                  <a:prstClr val="black"/>
                </a:solidFill>
                <a:latin typeface="Calibri" panose="020F0502020204030204"/>
                <a:ea typeface="Times New Roman" panose="02020603050405020304" pitchFamily="18" charset="0"/>
              </a:rPr>
              <a:t> with </a:t>
            </a:r>
            <a:r>
              <a:rPr lang="en-US" kern="1200" dirty="0" err="1">
                <a:solidFill>
                  <a:prstClr val="black"/>
                </a:solidFill>
                <a:latin typeface="Calibri" panose="020F0502020204030204"/>
                <a:ea typeface="Times New Roman" panose="02020603050405020304" pitchFamily="18" charset="0"/>
              </a:rPr>
              <a:t>Inviscan</a:t>
            </a:r>
            <a:r>
              <a:rPr lang="en-US" kern="1200" dirty="0">
                <a:solidFill>
                  <a:prstClr val="black"/>
                </a:solidFill>
                <a:latin typeface="Calibri" panose="020F0502020204030204"/>
                <a:ea typeface="Times New Roman" panose="02020603050405020304" pitchFamily="18" charset="0"/>
              </a:rPr>
              <a:t> company (FPGA dev, PET design…). </a:t>
            </a:r>
            <a:br>
              <a:rPr lang="en-US" kern="1200" dirty="0">
                <a:solidFill>
                  <a:prstClr val="black"/>
                </a:solidFill>
                <a:latin typeface="Calibri" panose="020F0502020204030204"/>
                <a:ea typeface="Times New Roman" panose="02020603050405020304" pitchFamily="18" charset="0"/>
              </a:rPr>
            </a:br>
            <a:r>
              <a:rPr lang="en-US" i="1" kern="1200" dirty="0">
                <a:solidFill>
                  <a:prstClr val="black"/>
                </a:solidFill>
                <a:latin typeface="Calibri" panose="020F0502020204030204"/>
                <a:ea typeface="Times New Roman" panose="02020603050405020304" pitchFamily="18" charset="0"/>
                <a:sym typeface="Wingdings" panose="05000000000000000000" pitchFamily="2" charset="2"/>
              </a:rPr>
              <a:t> evaluate possible transfer with SATT &amp; CNRS </a:t>
            </a:r>
            <a:r>
              <a:rPr lang="en-US" i="1" kern="1200" dirty="0" err="1">
                <a:solidFill>
                  <a:prstClr val="black"/>
                </a:solidFill>
                <a:latin typeface="Calibri" panose="020F0502020204030204"/>
                <a:ea typeface="Times New Roman" panose="02020603050405020304" pitchFamily="18" charset="0"/>
                <a:sym typeface="Wingdings" panose="05000000000000000000" pitchFamily="2" charset="2"/>
              </a:rPr>
              <a:t>innov</a:t>
            </a:r>
            <a:r>
              <a:rPr lang="en-US" i="1" kern="1200" dirty="0">
                <a:solidFill>
                  <a:prstClr val="black"/>
                </a:solidFill>
                <a:latin typeface="Calibri" panose="020F0502020204030204"/>
                <a:ea typeface="Times New Roman" panose="02020603050405020304" pitchFamily="18" charset="0"/>
                <a:sym typeface="Wingdings" panose="05000000000000000000" pitchFamily="2" charset="2"/>
              </a:rPr>
              <a:t>. </a:t>
            </a:r>
            <a:endParaRPr lang="en-US" i="1" kern="1200" dirty="0">
              <a:solidFill>
                <a:prstClr val="black"/>
              </a:solidFill>
              <a:latin typeface="Calibri" panose="020F0502020204030204"/>
              <a:ea typeface="Times New Roman" panose="02020603050405020304" pitchFamily="18" charset="0"/>
            </a:endParaRPr>
          </a:p>
          <a:p>
            <a:pPr marL="285750" indent="-285750">
              <a:spcBef>
                <a:spcPts val="600"/>
              </a:spcBef>
              <a:buFont typeface="Arial" panose="020B0604020202020204" pitchFamily="34" charset="0"/>
              <a:buChar char="•"/>
            </a:pPr>
            <a:r>
              <a:rPr lang="en-US" sz="1200" b="1" kern="1200" dirty="0">
                <a:solidFill>
                  <a:prstClr val="black"/>
                </a:solidFill>
                <a:latin typeface="Calibri" panose="020F0502020204030204"/>
                <a:ea typeface="Times New Roman" panose="02020603050405020304" pitchFamily="18" charset="0"/>
              </a:rPr>
              <a:t>Primate imaging, pharmacokinetics: </a:t>
            </a:r>
            <a:r>
              <a:rPr lang="en-US" sz="1200" kern="1200" dirty="0">
                <a:solidFill>
                  <a:prstClr val="black"/>
                </a:solidFill>
                <a:latin typeface="Calibri" panose="020F0502020204030204"/>
                <a:ea typeface="Times New Roman" panose="02020603050405020304" pitchFamily="18" charset="0"/>
              </a:rPr>
              <a:t>Performance evaluation of the IRIS XL-220 PET/CT </a:t>
            </a:r>
            <a:br>
              <a:rPr lang="en-US" sz="1200" kern="1200" dirty="0">
                <a:solidFill>
                  <a:prstClr val="black"/>
                </a:solidFill>
                <a:latin typeface="Calibri" panose="020F0502020204030204"/>
                <a:ea typeface="Times New Roman" panose="02020603050405020304" pitchFamily="18" charset="0"/>
              </a:rPr>
            </a:br>
            <a:r>
              <a:rPr lang="en-US" sz="1200" kern="1200" dirty="0">
                <a:solidFill>
                  <a:prstClr val="black"/>
                </a:solidFill>
                <a:latin typeface="Calibri" panose="020F0502020204030204"/>
                <a:ea typeface="Times New Roman" panose="02020603050405020304" pitchFamily="18" charset="0"/>
              </a:rPr>
              <a:t>new camera dedicated to non-human primates. </a:t>
            </a:r>
            <a:r>
              <a:rPr lang="en-US" sz="1200" i="1" kern="1200" dirty="0">
                <a:solidFill>
                  <a:prstClr val="black"/>
                </a:solidFill>
                <a:latin typeface="Calibri" panose="020F0502020204030204"/>
                <a:ea typeface="Times New Roman" panose="02020603050405020304" pitchFamily="18" charset="0"/>
              </a:rPr>
              <a:t>(</a:t>
            </a:r>
            <a:r>
              <a:rPr lang="en-US" sz="1200" i="1" kern="1200" dirty="0" err="1">
                <a:solidFill>
                  <a:prstClr val="black"/>
                </a:solidFill>
                <a:latin typeface="Calibri" panose="020F0502020204030204"/>
                <a:ea typeface="Times New Roman" panose="02020603050405020304" pitchFamily="18" charset="0"/>
              </a:rPr>
              <a:t>Boisson</a:t>
            </a:r>
            <a:r>
              <a:rPr lang="en-US" sz="1200" i="1" kern="1200" dirty="0">
                <a:solidFill>
                  <a:prstClr val="black"/>
                </a:solidFill>
                <a:latin typeface="Calibri" panose="020F0502020204030204"/>
                <a:ea typeface="Times New Roman" panose="02020603050405020304" pitchFamily="18" charset="0"/>
              </a:rPr>
              <a:t> et al. 2022).</a:t>
            </a:r>
            <a:r>
              <a:rPr lang="fr-FR" sz="1200" kern="1200" dirty="0">
                <a:solidFill>
                  <a:schemeClr val="accent2"/>
                </a:solidFill>
                <a:latin typeface="Calibri" panose="020F0502020204030204"/>
              </a:rPr>
              <a:t> [1]</a:t>
            </a:r>
          </a:p>
          <a:p>
            <a:pPr marL="285750" indent="-285750">
              <a:buFont typeface="Arial" panose="020B0604020202020204" pitchFamily="34" charset="0"/>
              <a:buChar char="•"/>
            </a:pPr>
            <a:endParaRPr lang="en-US" i="1" dirty="0">
              <a:latin typeface="Calibri" panose="020F0502020204030204" pitchFamily="34" charset="0"/>
              <a:ea typeface="Calibri" panose="020F0502020204030204" pitchFamily="34" charset="0"/>
              <a:cs typeface="Calibri" panose="020F0502020204030204" pitchFamily="34" charset="0"/>
            </a:endParaRPr>
          </a:p>
          <a:p>
            <a:r>
              <a:rPr lang="en-US" sz="1600" b="1" u="sng" dirty="0">
                <a:latin typeface="Calibri" panose="020F0502020204030204" pitchFamily="34" charset="0"/>
                <a:ea typeface="Calibri" panose="020F0502020204030204" pitchFamily="34" charset="0"/>
                <a:cs typeface="Calibri" panose="020F0502020204030204" pitchFamily="34" charset="0"/>
              </a:rPr>
              <a:t>Preclinical imaging studies :</a:t>
            </a:r>
          </a:p>
          <a:p>
            <a:r>
              <a:rPr lang="en-US" dirty="0">
                <a:latin typeface="Calibri" panose="020F0502020204030204" pitchFamily="34" charset="0"/>
                <a:ea typeface="Calibri" panose="020F0502020204030204" pitchFamily="34" charset="0"/>
                <a:cs typeface="Calibri" panose="020F0502020204030204" pitchFamily="34" charset="0"/>
              </a:rPr>
              <a:t>investigate </a:t>
            </a:r>
            <a:r>
              <a:rPr lang="en-US" b="1" dirty="0">
                <a:latin typeface="Calibri" panose="020F0502020204030204" pitchFamily="34" charset="0"/>
                <a:ea typeface="Calibri" panose="020F0502020204030204" pitchFamily="34" charset="0"/>
                <a:cs typeface="Calibri" panose="020F0502020204030204" pitchFamily="34" charset="0"/>
              </a:rPr>
              <a:t>tumor characterization at both molecular and functional levels</a:t>
            </a:r>
            <a:r>
              <a:rPr lang="en-US" dirty="0">
                <a:latin typeface="Calibri" panose="020F0502020204030204" pitchFamily="34" charset="0"/>
                <a:ea typeface="Calibri" panose="020F0502020204030204" pitchFamily="34" charset="0"/>
                <a:cs typeface="Calibri" panose="020F0502020204030204" pitchFamily="34" charset="0"/>
              </a:rPr>
              <a:t>. </a:t>
            </a:r>
          </a:p>
          <a:p>
            <a:pPr marL="171450" indent="-171450">
              <a:spcBef>
                <a:spcPts val="600"/>
              </a:spcBef>
              <a:buFont typeface="Arial" panose="020B0604020202020204" pitchFamily="34" charset="0"/>
              <a:buChar char="•"/>
            </a:pPr>
            <a:r>
              <a:rPr lang="en-US" sz="1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Macroscopic radiobiology </a:t>
            </a:r>
            <a:r>
              <a:rPr lang="en-US" sz="1200" b="1"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rpPET</a:t>
            </a:r>
            <a:r>
              <a:rPr lang="en-US" sz="1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INCA project</a:t>
            </a:r>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Comparison </a:t>
            </a:r>
            <a:b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of the [18F]-FDG and [18F]-FLT PET tracers in the evaluation </a:t>
            </a:r>
            <a:b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of the preclinical proton therapy response in hepatocellular </a:t>
            </a:r>
            <a:b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carcinoma. </a:t>
            </a:r>
            <a:r>
              <a:rPr lang="en-US" sz="1200" i="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r>
              <a:rPr lang="en-US" sz="1200" i="1"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Brasse</a:t>
            </a:r>
            <a:r>
              <a:rPr lang="en-US" sz="1200" i="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et al. 21</a:t>
            </a:r>
            <a:r>
              <a:rPr lang="en-US" sz="1200" i="1" kern="1200" dirty="0">
                <a:solidFill>
                  <a:schemeClr val="accent2"/>
                </a:solidFill>
                <a:latin typeface="Calibri" panose="020F0502020204030204" pitchFamily="34" charset="0"/>
                <a:ea typeface="Times New Roman" panose="02020603050405020304" pitchFamily="18" charset="0"/>
                <a:cs typeface="Calibri" panose="020F0502020204030204" pitchFamily="34" charset="0"/>
              </a:rPr>
              <a:t>)</a:t>
            </a:r>
            <a:r>
              <a:rPr lang="en-US" sz="1200" kern="1200" dirty="0">
                <a:solidFill>
                  <a:schemeClr val="accent2"/>
                </a:solidFill>
                <a:latin typeface="Calibri" panose="020F0502020204030204" pitchFamily="34" charset="0"/>
                <a:ea typeface="Times New Roman" panose="02020603050405020304" pitchFamily="18" charset="0"/>
                <a:cs typeface="Calibri" panose="020F0502020204030204" pitchFamily="34" charset="0"/>
              </a:rPr>
              <a:t> </a:t>
            </a:r>
            <a:r>
              <a:rPr lang="fr-FR" sz="1200" kern="1200" dirty="0">
                <a:solidFill>
                  <a:schemeClr val="accent2"/>
                </a:solidFill>
                <a:latin typeface="Calibri" panose="020F0502020204030204"/>
              </a:rPr>
              <a:t>[2]</a:t>
            </a:r>
          </a:p>
          <a:p>
            <a:pPr marL="171450" indent="-171450">
              <a:spcBef>
                <a:spcPts val="600"/>
              </a:spcBef>
              <a:buFont typeface="Arial" panose="020B0604020202020204" pitchFamily="34" charset="0"/>
              <a:buChar char="•"/>
            </a:pPr>
            <a:r>
              <a:rPr lang="en-US" sz="1200" b="1"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Radiomarker</a:t>
            </a:r>
            <a:r>
              <a:rPr lang="en-US" sz="1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for breast cancer</a:t>
            </a:r>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⁶⁴</a:t>
            </a:r>
            <a:r>
              <a:rPr lang="en-US" sz="1200"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CuCl</a:t>
            </a:r>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₂ PET imaging of </a:t>
            </a:r>
            <a:b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4T1-related allograft of triple-negative breast cancer in mice.</a:t>
            </a:r>
            <a:b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br>
            <a:r>
              <a:rPr lang="en-US" sz="1200" i="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r>
              <a:rPr lang="en-US" sz="1200" i="1"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Latgé</a:t>
            </a:r>
            <a:r>
              <a:rPr lang="en-US" sz="1200" i="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et al. 2023)</a:t>
            </a:r>
            <a:r>
              <a:rPr lang="en-US" sz="120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fr-FR" sz="1200" kern="1200" dirty="0">
                <a:solidFill>
                  <a:schemeClr val="accent2"/>
                </a:solidFill>
                <a:latin typeface="Calibri" panose="020F0502020204030204"/>
              </a:rPr>
              <a:t>[3]</a:t>
            </a:r>
          </a:p>
          <a:p>
            <a:pPr>
              <a:spcBef>
                <a:spcPts val="600"/>
              </a:spcBef>
            </a:pPr>
            <a:r>
              <a:rPr lang="en-US" sz="1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The ⁶⁴</a:t>
            </a:r>
            <a:r>
              <a:rPr lang="en-US" sz="1200" b="1"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CuCl</a:t>
            </a:r>
            <a:r>
              <a:rPr lang="en-US" sz="1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₂ is produced at </a:t>
            </a:r>
            <a:r>
              <a:rPr lang="en-US" sz="1200" b="1"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Cyrcé</a:t>
            </a:r>
            <a:r>
              <a:rPr lang="en-US" sz="1200" b="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lang="fr-FR" sz="1200" b="1" kern="1200" dirty="0">
              <a:solidFill>
                <a:schemeClr val="accent2"/>
              </a:solidFill>
              <a:latin typeface="Calibri" panose="020F0502020204030204"/>
            </a:endParaRPr>
          </a:p>
        </p:txBody>
      </p:sp>
      <p:sp>
        <p:nvSpPr>
          <p:cNvPr id="30" name="Rectangle 29">
            <a:extLst>
              <a:ext uri="{FF2B5EF4-FFF2-40B4-BE49-F238E27FC236}">
                <a16:creationId xmlns:a16="http://schemas.microsoft.com/office/drawing/2014/main" id="{1957A71B-61BA-4867-813E-785EEB452E57}"/>
              </a:ext>
            </a:extLst>
          </p:cNvPr>
          <p:cNvSpPr/>
          <p:nvPr/>
        </p:nvSpPr>
        <p:spPr>
          <a:xfrm>
            <a:off x="8417149" y="5474158"/>
            <a:ext cx="3552682" cy="1061829"/>
          </a:xfrm>
          <a:prstGeom prst="rect">
            <a:avLst/>
          </a:prstGeom>
        </p:spPr>
        <p:txBody>
          <a:bodyPr wrap="square">
            <a:spAutoFit/>
          </a:bodyPr>
          <a:lstStyle/>
          <a:p>
            <a:pPr marL="133350" indent="-133350">
              <a:buFont typeface="Wingdings" pitchFamily="2" charset="2"/>
              <a:buChar char="§"/>
            </a:pPr>
            <a:r>
              <a:rPr lang="en-US" sz="1050" dirty="0" err="1">
                <a:latin typeface="Calibri" panose="020F0502020204030204" pitchFamily="34" charset="0"/>
                <a:ea typeface="Calibri" panose="020F0502020204030204" pitchFamily="34" charset="0"/>
                <a:cs typeface="Calibri" panose="020F0502020204030204" pitchFamily="34" charset="0"/>
              </a:rPr>
              <a:t>Latgé</a:t>
            </a:r>
            <a:r>
              <a:rPr lang="en-US" sz="1050" dirty="0">
                <a:latin typeface="Calibri" panose="020F0502020204030204" pitchFamily="34" charset="0"/>
                <a:ea typeface="Calibri" panose="020F0502020204030204" pitchFamily="34" charset="0"/>
                <a:cs typeface="Calibri" panose="020F0502020204030204" pitchFamily="34" charset="0"/>
              </a:rPr>
              <a:t>, A., et al. (2023). ⁶⁴</a:t>
            </a:r>
            <a:r>
              <a:rPr lang="en-US" sz="1050" dirty="0" err="1">
                <a:latin typeface="Calibri" panose="020F0502020204030204" pitchFamily="34" charset="0"/>
                <a:ea typeface="Calibri" panose="020F0502020204030204" pitchFamily="34" charset="0"/>
                <a:cs typeface="Calibri" panose="020F0502020204030204" pitchFamily="34" charset="0"/>
              </a:rPr>
              <a:t>CuCl</a:t>
            </a:r>
            <a:r>
              <a:rPr lang="en-US" sz="1050" dirty="0">
                <a:latin typeface="Calibri" panose="020F0502020204030204" pitchFamily="34" charset="0"/>
                <a:ea typeface="Calibri" panose="020F0502020204030204" pitchFamily="34" charset="0"/>
                <a:cs typeface="Calibri" panose="020F0502020204030204" pitchFamily="34" charset="0"/>
              </a:rPr>
              <a:t>₂ PET imaging of 4T1-related allograft of triple-negative breast cancer in mice</a:t>
            </a:r>
            <a:r>
              <a:rPr lang="en-US" sz="1050" i="1" dirty="0">
                <a:latin typeface="Calibri" panose="020F0502020204030204" pitchFamily="34" charset="0"/>
                <a:ea typeface="Calibri" panose="020F0502020204030204" pitchFamily="34" charset="0"/>
                <a:cs typeface="Calibri" panose="020F0502020204030204" pitchFamily="34" charset="0"/>
              </a:rPr>
              <a:t>. Molecules 2022, 27, 4869.</a:t>
            </a:r>
          </a:p>
          <a:p>
            <a:pPr marL="138113" indent="-138113">
              <a:buFont typeface="Wingdings" pitchFamily="2" charset="2"/>
              <a:buChar char="§"/>
            </a:pPr>
            <a:r>
              <a:rPr lang="fr-FR" sz="105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Brasse, D. et al. (2021) </a:t>
            </a:r>
            <a:r>
              <a:rPr lang="fr-FR" sz="1050" i="1"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Molecular</a:t>
            </a:r>
            <a:r>
              <a:rPr lang="fr-FR" sz="1050" i="1"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Imaging and </a:t>
            </a:r>
            <a:r>
              <a:rPr lang="fr-FR" sz="1050" i="1" kern="12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Biology</a:t>
            </a:r>
            <a:r>
              <a:rPr lang="fr-FR" sz="1050" kern="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 2021 Oct;23(5):724-732</a:t>
            </a:r>
            <a:endParaRPr lang="fr-FR" sz="105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138113" indent="-138113">
              <a:buFont typeface="Wingdings" pitchFamily="2" charset="2"/>
              <a:buChar char="§"/>
            </a:pPr>
            <a:r>
              <a:rPr lang="fr-FR" sz="1050" kern="1200" dirty="0">
                <a:solidFill>
                  <a:prstClr val="black"/>
                </a:solidFill>
                <a:latin typeface="Calibri" panose="020F0502020204030204"/>
                <a:ea typeface="Times New Roman" panose="02020603050405020304" pitchFamily="18" charset="0"/>
              </a:rPr>
              <a:t>Boisson et al. (2022), </a:t>
            </a:r>
            <a:r>
              <a:rPr lang="fr-FR" sz="1050" i="1" kern="1200" dirty="0">
                <a:solidFill>
                  <a:prstClr val="black"/>
                </a:solidFill>
                <a:latin typeface="Calibri" panose="020F0502020204030204"/>
                <a:ea typeface="Times New Roman" panose="02020603050405020304" pitchFamily="18" charset="0"/>
              </a:rPr>
              <a:t>EJNMMI </a:t>
            </a:r>
            <a:r>
              <a:rPr lang="fr-FR" sz="1050" i="1" kern="1200" dirty="0" err="1">
                <a:solidFill>
                  <a:prstClr val="black"/>
                </a:solidFill>
                <a:latin typeface="Calibri" panose="020F0502020204030204"/>
                <a:ea typeface="Times New Roman" panose="02020603050405020304" pitchFamily="18" charset="0"/>
              </a:rPr>
              <a:t>Physics</a:t>
            </a:r>
            <a:r>
              <a:rPr lang="fr-FR" sz="1050" kern="1200" dirty="0">
                <a:solidFill>
                  <a:prstClr val="black"/>
                </a:solidFill>
                <a:latin typeface="Calibri" panose="020F0502020204030204"/>
              </a:rPr>
              <a:t> 9, 10.</a:t>
            </a:r>
          </a:p>
        </p:txBody>
      </p:sp>
      <p:sp>
        <p:nvSpPr>
          <p:cNvPr id="64" name="Rectangle 63">
            <a:extLst>
              <a:ext uri="{FF2B5EF4-FFF2-40B4-BE49-F238E27FC236}">
                <a16:creationId xmlns:a16="http://schemas.microsoft.com/office/drawing/2014/main" id="{E19541BB-C467-4876-BBEA-4A5437E05C29}"/>
              </a:ext>
            </a:extLst>
          </p:cNvPr>
          <p:cNvSpPr/>
          <p:nvPr/>
        </p:nvSpPr>
        <p:spPr>
          <a:xfrm>
            <a:off x="8351734" y="5303339"/>
            <a:ext cx="3622014" cy="128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ZoneTexte 66">
            <a:extLst>
              <a:ext uri="{FF2B5EF4-FFF2-40B4-BE49-F238E27FC236}">
                <a16:creationId xmlns:a16="http://schemas.microsoft.com/office/drawing/2014/main" id="{39A0676D-44D5-4CF7-8BF3-3FB49DBEC2AC}"/>
              </a:ext>
            </a:extLst>
          </p:cNvPr>
          <p:cNvSpPr txBox="1"/>
          <p:nvPr/>
        </p:nvSpPr>
        <p:spPr>
          <a:xfrm>
            <a:off x="8414641" y="5182170"/>
            <a:ext cx="1763366" cy="276999"/>
          </a:xfrm>
          <a:prstGeom prst="rect">
            <a:avLst/>
          </a:prstGeom>
          <a:solidFill>
            <a:schemeClr val="bg1">
              <a:lumMod val="85000"/>
            </a:schemeClr>
          </a:solid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6" name="Image 45">
            <a:extLst>
              <a:ext uri="{FF2B5EF4-FFF2-40B4-BE49-F238E27FC236}">
                <a16:creationId xmlns:a16="http://schemas.microsoft.com/office/drawing/2014/main" id="{8E488C47-814B-4DAD-B907-7B3D657C70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71847" y="1120004"/>
            <a:ext cx="1078165" cy="388371"/>
          </a:xfrm>
          <a:prstGeom prst="rect">
            <a:avLst/>
          </a:prstGeom>
        </p:spPr>
      </p:pic>
      <p:pic>
        <p:nvPicPr>
          <p:cNvPr id="47" name="Image 46">
            <a:extLst>
              <a:ext uri="{FF2B5EF4-FFF2-40B4-BE49-F238E27FC236}">
                <a16:creationId xmlns:a16="http://schemas.microsoft.com/office/drawing/2014/main" id="{E17180F5-B8B2-44BE-9C18-3E9E69F22E86}"/>
              </a:ext>
            </a:extLst>
          </p:cNvPr>
          <p:cNvPicPr>
            <a:picLocks noChangeAspect="1"/>
          </p:cNvPicPr>
          <p:nvPr/>
        </p:nvPicPr>
        <p:blipFill rotWithShape="1">
          <a:blip r:embed="rId4">
            <a:extLst>
              <a:ext uri="{28A0092B-C50C-407E-A947-70E740481C1C}">
                <a14:useLocalDpi xmlns:a14="http://schemas.microsoft.com/office/drawing/2010/main" val="0"/>
              </a:ext>
            </a:extLst>
          </a:blip>
          <a:srcRect l="9293" t="16127" b="12167"/>
          <a:stretch/>
        </p:blipFill>
        <p:spPr>
          <a:xfrm>
            <a:off x="8658225" y="250660"/>
            <a:ext cx="1014135" cy="686236"/>
          </a:xfrm>
          <a:prstGeom prst="rect">
            <a:avLst/>
          </a:prstGeom>
        </p:spPr>
      </p:pic>
      <p:pic>
        <p:nvPicPr>
          <p:cNvPr id="48" name="Image 9">
            <a:extLst>
              <a:ext uri="{FF2B5EF4-FFF2-40B4-BE49-F238E27FC236}">
                <a16:creationId xmlns:a16="http://schemas.microsoft.com/office/drawing/2014/main" id="{D23B0AE8-4F25-45F6-9D86-2D3982684353}"/>
              </a:ext>
            </a:extLst>
          </p:cNvPr>
          <p:cNvPicPr>
            <a:picLocks noChangeAspect="1" noChangeArrowheads="1"/>
          </p:cNvPicPr>
          <p:nvPr/>
        </p:nvPicPr>
        <p:blipFill>
          <a:blip r:embed="rId5">
            <a:extLst>
              <a:ext uri="{28A0092B-C50C-407E-A947-70E740481C1C}">
                <a14:useLocalDpi xmlns:a14="http://schemas.microsoft.com/office/drawing/2010/main"/>
              </a:ext>
            </a:extLst>
          </a:blip>
          <a:srcRect l="36496" t="13289" r="38739" b="6978"/>
          <a:stretch>
            <a:fillRect/>
          </a:stretch>
        </p:blipFill>
        <p:spPr bwMode="auto">
          <a:xfrm>
            <a:off x="7133522" y="5821771"/>
            <a:ext cx="503074" cy="47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 55">
            <a:extLst>
              <a:ext uri="{FF2B5EF4-FFF2-40B4-BE49-F238E27FC236}">
                <a16:creationId xmlns:a16="http://schemas.microsoft.com/office/drawing/2014/main" id="{ED8FF5E6-502C-4D18-BBF3-C8F8088488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70657" y="6072282"/>
            <a:ext cx="1120783" cy="403722"/>
          </a:xfrm>
          <a:prstGeom prst="rect">
            <a:avLst/>
          </a:prstGeom>
        </p:spPr>
      </p:pic>
      <p:sp>
        <p:nvSpPr>
          <p:cNvPr id="12" name="Rectangle 11">
            <a:extLst>
              <a:ext uri="{FF2B5EF4-FFF2-40B4-BE49-F238E27FC236}">
                <a16:creationId xmlns:a16="http://schemas.microsoft.com/office/drawing/2014/main" id="{CF44E232-EDF6-49B2-8F10-FB2C5E1D5865}"/>
              </a:ext>
            </a:extLst>
          </p:cNvPr>
          <p:cNvSpPr/>
          <p:nvPr/>
        </p:nvSpPr>
        <p:spPr>
          <a:xfrm>
            <a:off x="3833574" y="5935694"/>
            <a:ext cx="1775230" cy="276999"/>
          </a:xfrm>
          <a:prstGeom prst="rect">
            <a:avLst/>
          </a:prstGeom>
        </p:spPr>
        <p:txBody>
          <a:bodyPr wrap="none">
            <a:spAutoFit/>
          </a:bodyPr>
          <a:lstStyle/>
          <a:p>
            <a:pPr marL="285750" lvl="0" indent="-285750">
              <a:buClrTx/>
              <a:buFont typeface="Wingdings" pitchFamily="2" charset="2"/>
              <a:buChar char="Ø"/>
              <a:defRPr/>
            </a:pPr>
            <a:r>
              <a:rPr lang="en-GB" sz="1200" b="1" kern="1200" dirty="0">
                <a:solidFill>
                  <a:prstClr val="black"/>
                </a:solidFill>
                <a:latin typeface="Calibri" panose="020F0502020204030204"/>
              </a:rPr>
              <a:t>Industry</a:t>
            </a:r>
            <a:r>
              <a:rPr lang="en-GB" sz="1200" kern="1200" dirty="0">
                <a:solidFill>
                  <a:prstClr val="black"/>
                </a:solidFill>
                <a:latin typeface="Calibri" panose="020F0502020204030204"/>
              </a:rPr>
              <a:t>: </a:t>
            </a:r>
            <a:r>
              <a:rPr lang="en-GB" sz="1200" kern="1200" dirty="0" err="1">
                <a:solidFill>
                  <a:prstClr val="black"/>
                </a:solidFill>
                <a:latin typeface="Calibri" panose="020F0502020204030204"/>
              </a:rPr>
              <a:t>Inviscan</a:t>
            </a:r>
            <a:r>
              <a:rPr lang="en-GB" sz="1200" kern="1200" dirty="0">
                <a:solidFill>
                  <a:prstClr val="black"/>
                </a:solidFill>
                <a:latin typeface="Calibri" panose="020F0502020204030204"/>
              </a:rPr>
              <a:t> SA</a:t>
            </a:r>
          </a:p>
        </p:txBody>
      </p:sp>
      <p:pic>
        <p:nvPicPr>
          <p:cNvPr id="58" name="Image 57">
            <a:extLst>
              <a:ext uri="{FF2B5EF4-FFF2-40B4-BE49-F238E27FC236}">
                <a16:creationId xmlns:a16="http://schemas.microsoft.com/office/drawing/2014/main" id="{4B99D6B9-194E-4E5A-A965-E46E72ABE5FD}"/>
              </a:ext>
            </a:extLst>
          </p:cNvPr>
          <p:cNvPicPr>
            <a:picLocks noChangeAspect="1"/>
          </p:cNvPicPr>
          <p:nvPr/>
        </p:nvPicPr>
        <p:blipFill>
          <a:blip r:embed="rId6"/>
          <a:stretch>
            <a:fillRect/>
          </a:stretch>
        </p:blipFill>
        <p:spPr>
          <a:xfrm>
            <a:off x="6344723" y="1615940"/>
            <a:ext cx="1739404" cy="1515939"/>
          </a:xfrm>
          <a:prstGeom prst="rect">
            <a:avLst/>
          </a:prstGeom>
        </p:spPr>
      </p:pic>
      <p:pic>
        <p:nvPicPr>
          <p:cNvPr id="60" name="Image 59">
            <a:extLst>
              <a:ext uri="{FF2B5EF4-FFF2-40B4-BE49-F238E27FC236}">
                <a16:creationId xmlns:a16="http://schemas.microsoft.com/office/drawing/2014/main" id="{AECBE9BF-2079-42A5-8088-33A69AB01C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4107" y="3305103"/>
            <a:ext cx="1752465" cy="1166098"/>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ZoneTexte 60">
            <a:extLst>
              <a:ext uri="{FF2B5EF4-FFF2-40B4-BE49-F238E27FC236}">
                <a16:creationId xmlns:a16="http://schemas.microsoft.com/office/drawing/2014/main" id="{BF6BC0E4-9146-47A3-8778-B703A9A61A91}"/>
              </a:ext>
            </a:extLst>
          </p:cNvPr>
          <p:cNvSpPr txBox="1"/>
          <p:nvPr/>
        </p:nvSpPr>
        <p:spPr>
          <a:xfrm>
            <a:off x="3977537" y="5166381"/>
            <a:ext cx="3850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accent2"/>
                </a:solidFill>
                <a:effectLst/>
                <a:uLnTx/>
                <a:uFillTx/>
                <a:latin typeface="Calibri" panose="020F0502020204030204"/>
                <a:ea typeface="+mn-ea"/>
                <a:cs typeface="+mn-cs"/>
              </a:rPr>
              <a:t>[3]</a:t>
            </a:r>
          </a:p>
        </p:txBody>
      </p:sp>
      <p:sp>
        <p:nvSpPr>
          <p:cNvPr id="62" name="ZoneTexte 61">
            <a:extLst>
              <a:ext uri="{FF2B5EF4-FFF2-40B4-BE49-F238E27FC236}">
                <a16:creationId xmlns:a16="http://schemas.microsoft.com/office/drawing/2014/main" id="{0FA61D9A-9971-4EEB-A12C-2ED27DAFC0CA}"/>
              </a:ext>
            </a:extLst>
          </p:cNvPr>
          <p:cNvSpPr txBox="1"/>
          <p:nvPr/>
        </p:nvSpPr>
        <p:spPr>
          <a:xfrm>
            <a:off x="6277228" y="3270425"/>
            <a:ext cx="3850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accent2"/>
                </a:solidFill>
                <a:effectLst/>
                <a:uLnTx/>
                <a:uFillTx/>
                <a:latin typeface="Calibri" panose="020F0502020204030204"/>
                <a:ea typeface="+mn-ea"/>
                <a:cs typeface="+mn-cs"/>
              </a:rPr>
              <a:t>[2]</a:t>
            </a:r>
          </a:p>
        </p:txBody>
      </p:sp>
      <p:pic>
        <p:nvPicPr>
          <p:cNvPr id="63" name="Image 62">
            <a:extLst>
              <a:ext uri="{FF2B5EF4-FFF2-40B4-BE49-F238E27FC236}">
                <a16:creationId xmlns:a16="http://schemas.microsoft.com/office/drawing/2014/main" id="{B6E011B3-9BCE-4459-B2A6-B4B4E009CF9D}"/>
              </a:ext>
            </a:extLst>
          </p:cNvPr>
          <p:cNvPicPr>
            <a:picLocks noChangeAspect="1"/>
          </p:cNvPicPr>
          <p:nvPr/>
        </p:nvPicPr>
        <p:blipFill>
          <a:blip r:embed="rId8"/>
          <a:stretch>
            <a:fillRect/>
          </a:stretch>
        </p:blipFill>
        <p:spPr>
          <a:xfrm rot="5400000">
            <a:off x="4487046" y="3505352"/>
            <a:ext cx="1609855" cy="2278148"/>
          </a:xfrm>
          <a:prstGeom prst="rect">
            <a:avLst/>
          </a:prstGeom>
        </p:spPr>
      </p:pic>
      <p:sp>
        <p:nvSpPr>
          <p:cNvPr id="65" name="ZoneTexte 64">
            <a:extLst>
              <a:ext uri="{FF2B5EF4-FFF2-40B4-BE49-F238E27FC236}">
                <a16:creationId xmlns:a16="http://schemas.microsoft.com/office/drawing/2014/main" id="{9666C839-7487-47B1-8654-91FF69A89E54}"/>
              </a:ext>
            </a:extLst>
          </p:cNvPr>
          <p:cNvSpPr txBox="1"/>
          <p:nvPr/>
        </p:nvSpPr>
        <p:spPr>
          <a:xfrm>
            <a:off x="5845077" y="1592815"/>
            <a:ext cx="3850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accent2"/>
                </a:solidFill>
                <a:effectLst/>
                <a:uLnTx/>
                <a:uFillTx/>
                <a:latin typeface="Calibri" panose="020F0502020204030204"/>
                <a:ea typeface="+mn-ea"/>
                <a:cs typeface="+mn-cs"/>
              </a:rPr>
              <a:t>[1]</a:t>
            </a:r>
          </a:p>
        </p:txBody>
      </p:sp>
      <p:sp>
        <p:nvSpPr>
          <p:cNvPr id="17" name="ZoneTexte 16">
            <a:extLst>
              <a:ext uri="{FF2B5EF4-FFF2-40B4-BE49-F238E27FC236}">
                <a16:creationId xmlns:a16="http://schemas.microsoft.com/office/drawing/2014/main" id="{3F15FB0C-0763-43C1-BAAC-185071D8438D}"/>
              </a:ext>
            </a:extLst>
          </p:cNvPr>
          <p:cNvSpPr txBox="1"/>
          <p:nvPr/>
        </p:nvSpPr>
        <p:spPr>
          <a:xfrm>
            <a:off x="6743457" y="6026079"/>
            <a:ext cx="458780" cy="276999"/>
          </a:xfrm>
          <a:prstGeom prst="rect">
            <a:avLst/>
          </a:prstGeom>
          <a:noFill/>
        </p:spPr>
        <p:txBody>
          <a:bodyPr wrap="none" rtlCol="0">
            <a:spAutoFit/>
          </a:bodyPr>
          <a:lstStyle/>
          <a:p>
            <a:r>
              <a:rPr lang="en-US" sz="1200" dirty="0"/>
              <a:t>IMS</a:t>
            </a:r>
          </a:p>
        </p:txBody>
      </p:sp>
      <p:sp>
        <p:nvSpPr>
          <p:cNvPr id="19" name="Rectangle 18">
            <a:extLst>
              <a:ext uri="{FF2B5EF4-FFF2-40B4-BE49-F238E27FC236}">
                <a16:creationId xmlns:a16="http://schemas.microsoft.com/office/drawing/2014/main" id="{B4785CDC-B522-484E-98B8-FCB3D780C4E3}"/>
              </a:ext>
            </a:extLst>
          </p:cNvPr>
          <p:cNvSpPr/>
          <p:nvPr/>
        </p:nvSpPr>
        <p:spPr>
          <a:xfrm>
            <a:off x="7097714" y="6274143"/>
            <a:ext cx="559769" cy="307777"/>
          </a:xfrm>
          <a:prstGeom prst="rect">
            <a:avLst/>
          </a:prstGeom>
        </p:spPr>
        <p:txBody>
          <a:bodyPr wrap="none">
            <a:spAutoFit/>
          </a:bodyPr>
          <a:lstStyle/>
          <a:p>
            <a:r>
              <a:rPr lang="en-US" dirty="0">
                <a:latin typeface="Calibri" panose="020F0502020204030204" pitchFamily="34" charset="0"/>
                <a:ea typeface="Calibri" panose="020F0502020204030204" pitchFamily="34" charset="0"/>
              </a:rPr>
              <a:t>CPER</a:t>
            </a:r>
            <a:endParaRPr lang="en-US" dirty="0"/>
          </a:p>
        </p:txBody>
      </p:sp>
    </p:spTree>
    <p:extLst>
      <p:ext uri="{BB962C8B-B14F-4D97-AF65-F5344CB8AC3E}">
        <p14:creationId xmlns:p14="http://schemas.microsoft.com/office/powerpoint/2010/main" val="39962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9"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19</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Imaging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systems</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Radionuclides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11521266" cy="646331"/>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several imaging systems for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theranostic</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applications developed in IN2P3 labs, that can have an important role in the development of personalized dosimetry in TRT </a:t>
            </a:r>
            <a:endParaRPr lang="en-US" dirty="0">
              <a:solidFill>
                <a:schemeClr val="tx1"/>
              </a:solidFill>
            </a:endParaRPr>
          </a:p>
        </p:txBody>
      </p:sp>
      <p:sp>
        <p:nvSpPr>
          <p:cNvPr id="8" name="Rectangle 7">
            <a:extLst>
              <a:ext uri="{FF2B5EF4-FFF2-40B4-BE49-F238E27FC236}">
                <a16:creationId xmlns:a16="http://schemas.microsoft.com/office/drawing/2014/main" id="{E6ED0E05-0BDB-4592-85EC-2250B4A8601E}"/>
              </a:ext>
            </a:extLst>
          </p:cNvPr>
          <p:cNvSpPr/>
          <p:nvPr/>
        </p:nvSpPr>
        <p:spPr>
          <a:xfrm>
            <a:off x="141988" y="2001407"/>
            <a:ext cx="3810021" cy="3937838"/>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2BC8CD9-7932-4D8C-BA43-9EFBB3486F93}"/>
              </a:ext>
            </a:extLst>
          </p:cNvPr>
          <p:cNvSpPr/>
          <p:nvPr/>
        </p:nvSpPr>
        <p:spPr>
          <a:xfrm>
            <a:off x="4190989" y="2001407"/>
            <a:ext cx="3810021" cy="3937838"/>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6871B1-250B-4771-A6EB-2ABAAEB07FF2}"/>
              </a:ext>
            </a:extLst>
          </p:cNvPr>
          <p:cNvSpPr/>
          <p:nvPr/>
        </p:nvSpPr>
        <p:spPr>
          <a:xfrm>
            <a:off x="8239991" y="2001406"/>
            <a:ext cx="3810021" cy="3937837"/>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ZoneTexte 8">
            <a:extLst>
              <a:ext uri="{FF2B5EF4-FFF2-40B4-BE49-F238E27FC236}">
                <a16:creationId xmlns:a16="http://schemas.microsoft.com/office/drawing/2014/main" id="{1291F1D3-044D-43E6-9678-3CAC9BEF021D}"/>
              </a:ext>
            </a:extLst>
          </p:cNvPr>
          <p:cNvSpPr txBox="1"/>
          <p:nvPr/>
        </p:nvSpPr>
        <p:spPr>
          <a:xfrm>
            <a:off x="141989" y="1998574"/>
            <a:ext cx="3792242" cy="1600438"/>
          </a:xfrm>
          <a:prstGeom prst="rect">
            <a:avLst/>
          </a:prstGeom>
          <a:noFill/>
        </p:spPr>
        <p:txBody>
          <a:bodyPr wrap="square" rtlCol="0">
            <a:spAutoFit/>
          </a:bodyPr>
          <a:lstStyle/>
          <a:p>
            <a:r>
              <a:rPr lang="en-US" b="1" u="sng" dirty="0"/>
              <a:t>XEMIS:</a:t>
            </a:r>
          </a:p>
          <a:p>
            <a:r>
              <a:rPr lang="en-US" dirty="0">
                <a:latin typeface="Calibri" panose="020F0502020204030204" pitchFamily="34" charset="0"/>
                <a:ea typeface="Calibri" panose="020F0502020204030204" pitchFamily="34" charset="0"/>
                <a:cs typeface="Calibri" panose="020F0502020204030204" pitchFamily="34" charset="0"/>
              </a:rPr>
              <a:t>Compton camera based on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liquid </a:t>
            </a:r>
            <a:r>
              <a:rPr lang="en-US" dirty="0" err="1">
                <a:latin typeface="Calibri" panose="020F0502020204030204" pitchFamily="34" charset="0"/>
                <a:ea typeface="Calibri" panose="020F0502020204030204" pitchFamily="34" charset="0"/>
                <a:cs typeface="Calibri" panose="020F0502020204030204" pitchFamily="34" charset="0"/>
              </a:rPr>
              <a:t>Xe</a:t>
            </a:r>
            <a:r>
              <a:rPr lang="en-US" dirty="0">
                <a:latin typeface="Calibri" panose="020F0502020204030204" pitchFamily="34" charset="0"/>
                <a:ea typeface="Calibri" panose="020F0502020204030204" pitchFamily="34" charset="0"/>
                <a:cs typeface="Calibri" panose="020F0502020204030204" pitchFamily="34" charset="0"/>
              </a:rPr>
              <a:t> detection material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fast and sensitive, </a:t>
            </a:r>
            <a:b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allowing very low injected activity imaging,</a:t>
            </a:r>
            <a:b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b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possible meas. of 3 </a:t>
            </a:r>
            <a:r>
              <a:rPr lang="el-GR"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γ</a:t>
            </a:r>
            <a:r>
              <a:rPr lang="fr-FR"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emissions</a:t>
            </a:r>
            <a:r>
              <a:rPr lang="fr-FR"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resolution</a:t>
            </a:r>
            <a:r>
              <a:rPr lang="fr-FR"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285750" indent="-285750">
              <a:buFont typeface="Wingdings" panose="05000000000000000000" pitchFamily="2" charset="2"/>
              <a:buChar char="à"/>
            </a:pPr>
            <a:r>
              <a:rPr lang="fr-FR"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1st </a:t>
            </a:r>
            <a:r>
              <a:rPr lang="fr-FR" b="1"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Preclinical</a:t>
            </a:r>
            <a:r>
              <a:rPr lang="fr-FR"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prototype </a:t>
            </a:r>
            <a:r>
              <a:rPr lang="fr-FR" b="1"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installed</a:t>
            </a:r>
            <a:r>
              <a:rPr lang="fr-FR"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the </a:t>
            </a:r>
            <a:r>
              <a:rPr lang="en-US" b="1" dirty="0">
                <a:latin typeface="Calibri" panose="020F0502020204030204" pitchFamily="34" charset="0"/>
                <a:ea typeface="Calibri" panose="020F0502020204030204" pitchFamily="34" charset="0"/>
                <a:cs typeface="Calibri" panose="020F0502020204030204" pitchFamily="34" charset="0"/>
              </a:rPr>
              <a:t>Nantes University Hospital</a:t>
            </a:r>
            <a:r>
              <a:rPr lang="en-US" dirty="0">
                <a:latin typeface="Calibri" panose="020F0502020204030204" pitchFamily="34" charset="0"/>
                <a:ea typeface="Calibri" panose="020F0502020204030204" pitchFamily="34" charset="0"/>
                <a:cs typeface="Calibri" panose="020F0502020204030204" pitchFamily="34" charset="0"/>
              </a:rPr>
              <a:t>, for diag</a:t>
            </a:r>
            <a:r>
              <a:rPr lang="en-US" b="1" dirty="0">
                <a:latin typeface="Calibri" panose="020F0502020204030204" pitchFamily="34" charset="0"/>
                <a:ea typeface="Calibri" panose="020F0502020204030204" pitchFamily="34" charset="0"/>
                <a:cs typeface="Calibri" panose="020F0502020204030204" pitchFamily="34" charset="0"/>
              </a:rPr>
              <a:t>. </a:t>
            </a:r>
          </a:p>
        </p:txBody>
      </p:sp>
      <p:pic>
        <p:nvPicPr>
          <p:cNvPr id="17" name="Image 16">
            <a:extLst>
              <a:ext uri="{FF2B5EF4-FFF2-40B4-BE49-F238E27FC236}">
                <a16:creationId xmlns:a16="http://schemas.microsoft.com/office/drawing/2014/main" id="{D4ED6351-BE99-42CC-80F8-39204D7A6274}"/>
              </a:ext>
            </a:extLst>
          </p:cNvPr>
          <p:cNvPicPr>
            <a:picLocks noChangeAspect="1"/>
          </p:cNvPicPr>
          <p:nvPr/>
        </p:nvPicPr>
        <p:blipFill>
          <a:blip r:embed="rId2"/>
          <a:stretch/>
        </p:blipFill>
        <p:spPr bwMode="auto">
          <a:xfrm>
            <a:off x="10879890" y="431428"/>
            <a:ext cx="1194221" cy="483973"/>
          </a:xfrm>
          <a:prstGeom prst="rect">
            <a:avLst/>
          </a:prstGeom>
        </p:spPr>
      </p:pic>
      <p:sp>
        <p:nvSpPr>
          <p:cNvPr id="22" name="ZoneTexte 21">
            <a:extLst>
              <a:ext uri="{FF2B5EF4-FFF2-40B4-BE49-F238E27FC236}">
                <a16:creationId xmlns:a16="http://schemas.microsoft.com/office/drawing/2014/main" id="{74A731D0-B123-4BC4-8EC6-B78F1CE9A792}"/>
              </a:ext>
            </a:extLst>
          </p:cNvPr>
          <p:cNvSpPr txBox="1"/>
          <p:nvPr/>
        </p:nvSpPr>
        <p:spPr>
          <a:xfrm>
            <a:off x="4190989" y="1998574"/>
            <a:ext cx="2079415" cy="1600438"/>
          </a:xfrm>
          <a:prstGeom prst="rect">
            <a:avLst/>
          </a:prstGeom>
          <a:noFill/>
        </p:spPr>
        <p:txBody>
          <a:bodyPr wrap="none" rtlCol="0">
            <a:spAutoFit/>
          </a:bodyPr>
          <a:lstStyle/>
          <a:p>
            <a:r>
              <a:rPr lang="en-US" b="1" u="sng" dirty="0"/>
              <a:t>CLEARMIND:</a:t>
            </a:r>
          </a:p>
          <a:p>
            <a:r>
              <a:rPr lang="en-US" dirty="0">
                <a:latin typeface="Calibri" panose="020F0502020204030204" pitchFamily="34" charset="0"/>
                <a:ea typeface="Calibri" panose="020F0502020204030204" pitchFamily="34" charset="0"/>
                <a:cs typeface="Calibri" panose="020F0502020204030204" pitchFamily="34" charset="0"/>
              </a:rPr>
              <a:t>“</a:t>
            </a:r>
            <a:r>
              <a:rPr lang="en-US" dirty="0" err="1">
                <a:latin typeface="Calibri" panose="020F0502020204030204" pitchFamily="34" charset="0"/>
                <a:ea typeface="Calibri" panose="020F0502020204030204" pitchFamily="34" charset="0"/>
                <a:cs typeface="Calibri" panose="020F0502020204030204" pitchFamily="34" charset="0"/>
              </a:rPr>
              <a:t>scintronic</a:t>
            </a:r>
            <a:r>
              <a:rPr lang="en-US" dirty="0">
                <a:latin typeface="Calibri" panose="020F0502020204030204" pitchFamily="34" charset="0"/>
                <a:ea typeface="Calibri" panose="020F0502020204030204" pitchFamily="34" charset="0"/>
                <a:cs typeface="Calibri" panose="020F0502020204030204" pitchFamily="34" charset="0"/>
              </a:rPr>
              <a:t>” detector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concept with TOF &lt;100ps</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to improve PET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imaging sensitivity and</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resolution (to ~1 mm).</a:t>
            </a:r>
            <a:br>
              <a:rPr lang="en-US" dirty="0">
                <a:latin typeface="Calibri" panose="020F0502020204030204" pitchFamily="34" charset="0"/>
                <a:ea typeface="Calibri" panose="020F0502020204030204" pitchFamily="34" charset="0"/>
                <a:cs typeface="Calibri" panose="020F0502020204030204" pitchFamily="34" charset="0"/>
              </a:rPr>
            </a:br>
            <a:endParaRPr lang="en-US" b="1" u="sng" dirty="0"/>
          </a:p>
        </p:txBody>
      </p:sp>
      <p:sp>
        <p:nvSpPr>
          <p:cNvPr id="30" name="ZoneTexte 29">
            <a:extLst>
              <a:ext uri="{FF2B5EF4-FFF2-40B4-BE49-F238E27FC236}">
                <a16:creationId xmlns:a16="http://schemas.microsoft.com/office/drawing/2014/main" id="{E24ABC61-7E2A-46AB-BF0C-0F02FEA55312}"/>
              </a:ext>
            </a:extLst>
          </p:cNvPr>
          <p:cNvSpPr txBox="1"/>
          <p:nvPr/>
        </p:nvSpPr>
        <p:spPr>
          <a:xfrm>
            <a:off x="8239991" y="1998574"/>
            <a:ext cx="3637378" cy="1600438"/>
          </a:xfrm>
          <a:prstGeom prst="rect">
            <a:avLst/>
          </a:prstGeom>
          <a:noFill/>
        </p:spPr>
        <p:txBody>
          <a:bodyPr wrap="square" rtlCol="0">
            <a:spAutoFit/>
          </a:bodyPr>
          <a:lstStyle/>
          <a:p>
            <a:r>
              <a:rPr lang="en-US" b="1" u="sng" dirty="0"/>
              <a:t>THIDOS:</a:t>
            </a:r>
          </a:p>
          <a:p>
            <a:r>
              <a:rPr lang="fr-FR" dirty="0">
                <a:solidFill>
                  <a:schemeClr val="tx1"/>
                </a:solidFill>
                <a:latin typeface="Calibri"/>
                <a:ea typeface="Calibri"/>
                <a:cs typeface="Calibri"/>
              </a:rPr>
              <a:t>New portable </a:t>
            </a:r>
            <a:r>
              <a:rPr lang="fr-FR" b="1" dirty="0">
                <a:solidFill>
                  <a:schemeClr val="tx1"/>
                </a:solidFill>
                <a:latin typeface="Calibri"/>
                <a:ea typeface="Calibri"/>
                <a:cs typeface="Calibri"/>
              </a:rPr>
              <a:t>gamma camera </a:t>
            </a:r>
          </a:p>
          <a:p>
            <a:r>
              <a:rPr lang="fr-FR" dirty="0">
                <a:solidFill>
                  <a:schemeClr val="tx1"/>
                </a:solidFill>
                <a:latin typeface="Calibri"/>
                <a:ea typeface="Calibri"/>
                <a:cs typeface="Calibri"/>
              </a:rPr>
              <a:t>to control the dose </a:t>
            </a:r>
            <a:r>
              <a:rPr lang="fr-FR" dirty="0" err="1">
                <a:solidFill>
                  <a:schemeClr val="tx1"/>
                </a:solidFill>
                <a:latin typeface="Calibri"/>
                <a:ea typeface="Calibri"/>
                <a:cs typeface="Calibri"/>
              </a:rPr>
              <a:t>delivered</a:t>
            </a:r>
            <a:r>
              <a:rPr lang="fr-FR" dirty="0">
                <a:solidFill>
                  <a:schemeClr val="tx1"/>
                </a:solidFill>
                <a:latin typeface="Calibri"/>
                <a:ea typeface="Calibri"/>
                <a:cs typeface="Calibri"/>
              </a:rPr>
              <a:t> </a:t>
            </a:r>
            <a:r>
              <a:rPr lang="fr-FR" dirty="0" err="1">
                <a:solidFill>
                  <a:schemeClr val="tx1"/>
                </a:solidFill>
                <a:latin typeface="Calibri"/>
                <a:ea typeface="Calibri"/>
                <a:cs typeface="Calibri"/>
              </a:rPr>
              <a:t>during</a:t>
            </a:r>
            <a:r>
              <a:rPr lang="fr-FR" dirty="0">
                <a:solidFill>
                  <a:schemeClr val="tx1"/>
                </a:solidFill>
                <a:latin typeface="Calibri"/>
                <a:ea typeface="Calibri"/>
                <a:cs typeface="Calibri"/>
              </a:rPr>
              <a:t> radioactive iodine </a:t>
            </a:r>
            <a:r>
              <a:rPr lang="fr-FR" dirty="0" err="1">
                <a:solidFill>
                  <a:schemeClr val="tx1"/>
                </a:solidFill>
                <a:latin typeface="Calibri"/>
                <a:ea typeface="Calibri"/>
                <a:cs typeface="Calibri"/>
              </a:rPr>
              <a:t>treatment</a:t>
            </a:r>
            <a:r>
              <a:rPr lang="fr-FR" dirty="0">
                <a:solidFill>
                  <a:schemeClr val="tx1"/>
                </a:solidFill>
                <a:latin typeface="Calibri"/>
                <a:ea typeface="Calibri"/>
                <a:cs typeface="Calibri"/>
              </a:rPr>
              <a:t> for </a:t>
            </a:r>
            <a:r>
              <a:rPr lang="fr-FR" dirty="0" err="1">
                <a:solidFill>
                  <a:schemeClr val="tx1"/>
                </a:solidFill>
                <a:latin typeface="Calibri"/>
                <a:ea typeface="Calibri"/>
                <a:cs typeface="Calibri"/>
              </a:rPr>
              <a:t>thyroid</a:t>
            </a:r>
            <a:r>
              <a:rPr lang="fr-FR" dirty="0">
                <a:solidFill>
                  <a:schemeClr val="tx1"/>
                </a:solidFill>
                <a:latin typeface="Calibri"/>
                <a:ea typeface="Calibri"/>
                <a:cs typeface="Calibri"/>
              </a:rPr>
              <a:t> </a:t>
            </a:r>
            <a:r>
              <a:rPr lang="fr-FR" dirty="0" err="1">
                <a:solidFill>
                  <a:schemeClr val="tx1"/>
                </a:solidFill>
                <a:latin typeface="Calibri"/>
                <a:ea typeface="Calibri"/>
                <a:cs typeface="Calibri"/>
              </a:rPr>
              <a:t>diseases</a:t>
            </a:r>
            <a:r>
              <a:rPr lang="fr-FR" dirty="0">
                <a:solidFill>
                  <a:schemeClr val="tx1"/>
                </a:solidFill>
                <a:latin typeface="Calibri"/>
                <a:ea typeface="Calibri"/>
                <a:cs typeface="Calibri"/>
              </a:rPr>
              <a:t>.</a:t>
            </a:r>
          </a:p>
          <a:p>
            <a:r>
              <a:rPr lang="fr-FR" u="sng" dirty="0">
                <a:solidFill>
                  <a:schemeClr val="tx1"/>
                </a:solidFill>
                <a:latin typeface="Calibri"/>
                <a:ea typeface="Calibri"/>
                <a:cs typeface="Calibri"/>
              </a:rPr>
              <a:t>Adaptation to high-</a:t>
            </a:r>
            <a:r>
              <a:rPr lang="fr-FR" u="sng" dirty="0" err="1">
                <a:solidFill>
                  <a:schemeClr val="tx1"/>
                </a:solidFill>
                <a:latin typeface="Calibri"/>
                <a:ea typeface="Calibri"/>
                <a:cs typeface="Calibri"/>
              </a:rPr>
              <a:t>energy</a:t>
            </a:r>
            <a:r>
              <a:rPr lang="fr-FR" u="sng" dirty="0">
                <a:solidFill>
                  <a:schemeClr val="tx1"/>
                </a:solidFill>
                <a:latin typeface="Calibri"/>
                <a:ea typeface="Calibri"/>
                <a:cs typeface="Calibri"/>
              </a:rPr>
              <a:t> </a:t>
            </a:r>
            <a:r>
              <a:rPr lang="fr-FR" u="sng" dirty="0" err="1">
                <a:solidFill>
                  <a:schemeClr val="tx1"/>
                </a:solidFill>
                <a:latin typeface="Calibri"/>
                <a:ea typeface="Calibri"/>
                <a:cs typeface="Calibri"/>
              </a:rPr>
              <a:t>emitters</a:t>
            </a:r>
            <a:r>
              <a:rPr lang="fr-FR" u="sng" dirty="0">
                <a:solidFill>
                  <a:schemeClr val="tx1"/>
                </a:solidFill>
                <a:latin typeface="Calibri"/>
                <a:ea typeface="Calibri"/>
                <a:cs typeface="Calibri"/>
              </a:rPr>
              <a:t> to </a:t>
            </a:r>
            <a:r>
              <a:rPr lang="fr-FR" u="sng" dirty="0" err="1">
                <a:solidFill>
                  <a:schemeClr val="tx1"/>
                </a:solidFill>
                <a:latin typeface="Calibri"/>
                <a:ea typeface="Calibri"/>
                <a:cs typeface="Calibri"/>
              </a:rPr>
              <a:t>apply</a:t>
            </a:r>
            <a:r>
              <a:rPr lang="fr-FR" u="sng" dirty="0">
                <a:solidFill>
                  <a:schemeClr val="tx1"/>
                </a:solidFill>
                <a:latin typeface="Calibri"/>
                <a:ea typeface="Calibri"/>
                <a:cs typeface="Calibri"/>
              </a:rPr>
              <a:t> TAT </a:t>
            </a:r>
            <a:r>
              <a:rPr lang="fr-FR" u="sng" dirty="0" err="1">
                <a:solidFill>
                  <a:schemeClr val="tx1"/>
                </a:solidFill>
                <a:latin typeface="Calibri"/>
                <a:ea typeface="Calibri"/>
                <a:cs typeface="Calibri"/>
              </a:rPr>
              <a:t>dosi</a:t>
            </a:r>
            <a:endParaRPr lang="en-US" u="sng" dirty="0"/>
          </a:p>
        </p:txBody>
      </p:sp>
      <p:sp>
        <p:nvSpPr>
          <p:cNvPr id="32" name="ZoneTexte 31">
            <a:extLst>
              <a:ext uri="{FF2B5EF4-FFF2-40B4-BE49-F238E27FC236}">
                <a16:creationId xmlns:a16="http://schemas.microsoft.com/office/drawing/2014/main" id="{D6D268C8-08AF-4BF5-AE22-0828A0FAB34E}"/>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5" name="ZoneTexte 4">
            <a:extLst>
              <a:ext uri="{FF2B5EF4-FFF2-40B4-BE49-F238E27FC236}">
                <a16:creationId xmlns:a16="http://schemas.microsoft.com/office/drawing/2014/main" id="{C2DED618-B3E5-45E9-AEA0-E704793EC2C5}"/>
              </a:ext>
            </a:extLst>
          </p:cNvPr>
          <p:cNvSpPr txBox="1"/>
          <p:nvPr/>
        </p:nvSpPr>
        <p:spPr>
          <a:xfrm>
            <a:off x="4995910" y="495511"/>
            <a:ext cx="3453189" cy="338554"/>
          </a:xfrm>
          <a:prstGeom prst="rect">
            <a:avLst/>
          </a:prstGeom>
          <a:noFill/>
          <a:ln>
            <a:solidFill>
              <a:srgbClr val="C00000"/>
            </a:solidFill>
          </a:ln>
        </p:spPr>
        <p:txBody>
          <a:bodyPr wrap="none" rtlCol="0">
            <a:spAutoFit/>
          </a:bodyPr>
          <a:lstStyle/>
          <a:p>
            <a:r>
              <a:rPr lang="en-US" sz="1600" dirty="0">
                <a:solidFill>
                  <a:srgbClr val="C00000"/>
                </a:solidFill>
                <a:sym typeface="Wingdings" panose="05000000000000000000" pitchFamily="2" charset="2"/>
              </a:rPr>
              <a:t> See Etienne Testa talk for details</a:t>
            </a:r>
            <a:endParaRPr lang="en-US" sz="1600" dirty="0">
              <a:solidFill>
                <a:srgbClr val="C00000"/>
              </a:solidFill>
            </a:endParaRPr>
          </a:p>
        </p:txBody>
      </p:sp>
      <p:pic>
        <p:nvPicPr>
          <p:cNvPr id="33" name="Image 32">
            <a:extLst>
              <a:ext uri="{FF2B5EF4-FFF2-40B4-BE49-F238E27FC236}">
                <a16:creationId xmlns:a16="http://schemas.microsoft.com/office/drawing/2014/main" id="{6DE3EFBA-9ABD-4CE1-83B6-1D8F67537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37" y="2077047"/>
            <a:ext cx="472572" cy="581718"/>
          </a:xfrm>
          <a:prstGeom prst="rect">
            <a:avLst/>
          </a:prstGeom>
        </p:spPr>
      </p:pic>
      <p:pic>
        <p:nvPicPr>
          <p:cNvPr id="34" name="Image 33">
            <a:extLst>
              <a:ext uri="{FF2B5EF4-FFF2-40B4-BE49-F238E27FC236}">
                <a16:creationId xmlns:a16="http://schemas.microsoft.com/office/drawing/2014/main" id="{D2C33268-E156-49B9-8A0D-FEA381DD0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6855" y="336862"/>
            <a:ext cx="798936" cy="578539"/>
          </a:xfrm>
          <a:prstGeom prst="rect">
            <a:avLst/>
          </a:prstGeom>
        </p:spPr>
      </p:pic>
      <p:pic>
        <p:nvPicPr>
          <p:cNvPr id="35" name="Image 34">
            <a:extLst>
              <a:ext uri="{FF2B5EF4-FFF2-40B4-BE49-F238E27FC236}">
                <a16:creationId xmlns:a16="http://schemas.microsoft.com/office/drawing/2014/main" id="{13FE99FE-8522-40BB-B449-533FDDD0D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5578" y="336862"/>
            <a:ext cx="472572" cy="581718"/>
          </a:xfrm>
          <a:prstGeom prst="rect">
            <a:avLst/>
          </a:prstGeom>
        </p:spPr>
      </p:pic>
      <p:pic>
        <p:nvPicPr>
          <p:cNvPr id="36" name="Image 35">
            <a:extLst>
              <a:ext uri="{FF2B5EF4-FFF2-40B4-BE49-F238E27FC236}">
                <a16:creationId xmlns:a16="http://schemas.microsoft.com/office/drawing/2014/main" id="{9CC3739B-72D8-49FF-805E-9F4B4F96A7E0}"/>
              </a:ext>
            </a:extLst>
          </p:cNvPr>
          <p:cNvPicPr>
            <a:picLocks noChangeAspect="1"/>
          </p:cNvPicPr>
          <p:nvPr/>
        </p:nvPicPr>
        <p:blipFill>
          <a:blip r:embed="rId2"/>
          <a:stretch/>
        </p:blipFill>
        <p:spPr bwMode="auto">
          <a:xfrm>
            <a:off x="2634753" y="2037106"/>
            <a:ext cx="1194221" cy="483973"/>
          </a:xfrm>
          <a:prstGeom prst="rect">
            <a:avLst/>
          </a:prstGeom>
        </p:spPr>
      </p:pic>
      <p:pic>
        <p:nvPicPr>
          <p:cNvPr id="37" name="Image 36">
            <a:extLst>
              <a:ext uri="{FF2B5EF4-FFF2-40B4-BE49-F238E27FC236}">
                <a16:creationId xmlns:a16="http://schemas.microsoft.com/office/drawing/2014/main" id="{A2F30B4E-1189-4F3F-B03A-DB87AE4CA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0823" y="2073470"/>
            <a:ext cx="798936" cy="578539"/>
          </a:xfrm>
          <a:prstGeom prst="rect">
            <a:avLst/>
          </a:prstGeom>
        </p:spPr>
      </p:pic>
      <p:sp>
        <p:nvSpPr>
          <p:cNvPr id="38" name="ZoneTexte 37">
            <a:extLst>
              <a:ext uri="{FF2B5EF4-FFF2-40B4-BE49-F238E27FC236}">
                <a16:creationId xmlns:a16="http://schemas.microsoft.com/office/drawing/2014/main" id="{07503F4F-E9B8-4A33-AC81-3FB01C2B96B6}"/>
              </a:ext>
            </a:extLst>
          </p:cNvPr>
          <p:cNvSpPr txBox="1"/>
          <p:nvPr/>
        </p:nvSpPr>
        <p:spPr>
          <a:xfrm>
            <a:off x="4207037" y="4209153"/>
            <a:ext cx="3629520" cy="1384995"/>
          </a:xfrm>
          <a:prstGeom prst="rect">
            <a:avLst/>
          </a:prstGeom>
          <a:noFill/>
        </p:spPr>
        <p:txBody>
          <a:bodyPr wrap="none" rtlCol="0">
            <a:spAutoFit/>
          </a:bodyPr>
          <a:lstStyle/>
          <a:p>
            <a:r>
              <a:rPr lang="en-US" b="1" u="sng" dirty="0"/>
              <a:t>CCP: </a:t>
            </a:r>
            <a:r>
              <a:rPr lang="en-US" dirty="0">
                <a:latin typeface="Calibri" panose="020F0502020204030204" pitchFamily="34" charset="0"/>
                <a:ea typeface="Calibri" panose="020F0502020204030204" pitchFamily="34" charset="0"/>
                <a:cs typeface="Calibri" panose="020F0502020204030204" pitchFamily="34" charset="0"/>
              </a:rPr>
              <a:t>Compton collimated probe</a:t>
            </a:r>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intraoperative probe for radio-guided surgery</a:t>
            </a:r>
            <a:r>
              <a:rPr lang="en-US" dirty="0">
                <a:latin typeface="Calibri" panose="020F0502020204030204" pitchFamily="34" charset="0"/>
                <a:ea typeface="Calibri" panose="020F0502020204030204" pitchFamily="34" charset="0"/>
                <a:cs typeface="Calibri" panose="020F0502020204030204" pitchFamily="34" charset="0"/>
              </a:rPr>
              <a:t>.</a:t>
            </a:r>
          </a:p>
          <a:p>
            <a:r>
              <a:rPr lang="en-US" b="1" dirty="0" err="1">
                <a:latin typeface="Calibri" panose="020F0502020204030204" pitchFamily="34" charset="0"/>
                <a:ea typeface="Calibri" panose="020F0502020204030204" pitchFamily="34" charset="0"/>
                <a:cs typeface="Calibri" panose="020F0502020204030204" pitchFamily="34" charset="0"/>
              </a:rPr>
              <a:t>Valo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Déclic</a:t>
            </a:r>
            <a:r>
              <a:rPr lang="en-US" dirty="0">
                <a:latin typeface="Calibri" panose="020F0502020204030204" pitchFamily="34" charset="0"/>
                <a:ea typeface="Calibri" panose="020F0502020204030204" pitchFamily="34" charset="0"/>
                <a:cs typeface="Calibri" panose="020F0502020204030204" pitchFamily="34" charset="0"/>
              </a:rPr>
              <a:t>” ongoing</a:t>
            </a:r>
          </a:p>
          <a:p>
            <a:r>
              <a:rPr lang="en-US" b="1" dirty="0" err="1">
                <a:latin typeface="Calibri" panose="020F0502020204030204" pitchFamily="34" charset="0"/>
                <a:ea typeface="Calibri" panose="020F0502020204030204" pitchFamily="34" charset="0"/>
                <a:cs typeface="Calibri" panose="020F0502020204030204" pitchFamily="34" charset="0"/>
              </a:rPr>
              <a:t>Livrable</a:t>
            </a:r>
            <a:r>
              <a:rPr lang="en-US" dirty="0">
                <a:latin typeface="Calibri" panose="020F0502020204030204" pitchFamily="34" charset="0"/>
                <a:ea typeface="Calibri" panose="020F0502020204030204" pitchFamily="34" charset="0"/>
                <a:cs typeface="Calibri" panose="020F0502020204030204" pitchFamily="34" charset="0"/>
              </a:rPr>
              <a:t>: Preclinically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testable probe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prototype (pork)</a:t>
            </a:r>
          </a:p>
        </p:txBody>
      </p:sp>
      <p:pic>
        <p:nvPicPr>
          <p:cNvPr id="6" name="Image 5">
            <a:extLst>
              <a:ext uri="{FF2B5EF4-FFF2-40B4-BE49-F238E27FC236}">
                <a16:creationId xmlns:a16="http://schemas.microsoft.com/office/drawing/2014/main" id="{3390E102-4D70-48F4-B2FD-6B9E14FA1EC3}"/>
              </a:ext>
            </a:extLst>
          </p:cNvPr>
          <p:cNvPicPr>
            <a:picLocks noChangeAspect="1"/>
          </p:cNvPicPr>
          <p:nvPr/>
        </p:nvPicPr>
        <p:blipFill>
          <a:blip r:embed="rId5"/>
          <a:stretch>
            <a:fillRect/>
          </a:stretch>
        </p:blipFill>
        <p:spPr>
          <a:xfrm>
            <a:off x="516125" y="4015065"/>
            <a:ext cx="3031748" cy="1880702"/>
          </a:xfrm>
          <a:prstGeom prst="rect">
            <a:avLst/>
          </a:prstGeom>
        </p:spPr>
      </p:pic>
      <p:pic>
        <p:nvPicPr>
          <p:cNvPr id="48" name="Image 47">
            <a:extLst>
              <a:ext uri="{FF2B5EF4-FFF2-40B4-BE49-F238E27FC236}">
                <a16:creationId xmlns:a16="http://schemas.microsoft.com/office/drawing/2014/main" id="{BCB10D9E-716F-4397-A76C-17FD5B6D26CA}"/>
              </a:ext>
            </a:extLst>
          </p:cNvPr>
          <p:cNvPicPr>
            <a:picLocks noChangeAspect="1"/>
          </p:cNvPicPr>
          <p:nvPr/>
        </p:nvPicPr>
        <p:blipFill>
          <a:blip r:embed="rId6"/>
          <a:stretch/>
        </p:blipFill>
        <p:spPr bwMode="auto">
          <a:xfrm>
            <a:off x="8449099" y="3817775"/>
            <a:ext cx="1425875" cy="1901502"/>
          </a:xfrm>
          <a:prstGeom prst="rect">
            <a:avLst/>
          </a:prstGeom>
        </p:spPr>
      </p:pic>
      <p:pic>
        <p:nvPicPr>
          <p:cNvPr id="49" name="Image 48">
            <a:extLst>
              <a:ext uri="{FF2B5EF4-FFF2-40B4-BE49-F238E27FC236}">
                <a16:creationId xmlns:a16="http://schemas.microsoft.com/office/drawing/2014/main" id="{9207DDDB-026D-42C7-92A2-354F06E0FFBB}"/>
              </a:ext>
            </a:extLst>
          </p:cNvPr>
          <p:cNvPicPr>
            <a:picLocks noChangeAspect="1"/>
          </p:cNvPicPr>
          <p:nvPr/>
        </p:nvPicPr>
        <p:blipFill>
          <a:blip r:embed="rId7"/>
          <a:srcRect l="26374" t="11651" r="23536" b="12593"/>
          <a:stretch/>
        </p:blipFill>
        <p:spPr bwMode="auto">
          <a:xfrm>
            <a:off x="10443885" y="3817775"/>
            <a:ext cx="921185" cy="928800"/>
          </a:xfrm>
          <a:prstGeom prst="rect">
            <a:avLst/>
          </a:prstGeom>
        </p:spPr>
      </p:pic>
      <p:pic>
        <p:nvPicPr>
          <p:cNvPr id="50" name="Image 49">
            <a:extLst>
              <a:ext uri="{FF2B5EF4-FFF2-40B4-BE49-F238E27FC236}">
                <a16:creationId xmlns:a16="http://schemas.microsoft.com/office/drawing/2014/main" id="{ED63254F-738C-4C1F-9890-2FE66761EC81}"/>
              </a:ext>
            </a:extLst>
          </p:cNvPr>
          <p:cNvPicPr/>
          <p:nvPr/>
        </p:nvPicPr>
        <p:blipFill>
          <a:blip r:embed="rId8"/>
          <a:srcRect l="7389" r="7259"/>
          <a:stretch/>
        </p:blipFill>
        <p:spPr bwMode="auto">
          <a:xfrm>
            <a:off x="10260556" y="4777216"/>
            <a:ext cx="1238667" cy="928800"/>
          </a:xfrm>
          <a:prstGeom prst="rect">
            <a:avLst/>
          </a:prstGeom>
        </p:spPr>
      </p:pic>
      <p:pic>
        <p:nvPicPr>
          <p:cNvPr id="12" name="Image 11">
            <a:extLst>
              <a:ext uri="{FF2B5EF4-FFF2-40B4-BE49-F238E27FC236}">
                <a16:creationId xmlns:a16="http://schemas.microsoft.com/office/drawing/2014/main" id="{8DB2BA75-2224-44B4-B6ED-F7D6B8997B74}"/>
              </a:ext>
            </a:extLst>
          </p:cNvPr>
          <p:cNvPicPr>
            <a:picLocks noChangeAspect="1"/>
          </p:cNvPicPr>
          <p:nvPr/>
        </p:nvPicPr>
        <p:blipFill>
          <a:blip r:embed="rId9"/>
          <a:stretch>
            <a:fillRect/>
          </a:stretch>
        </p:blipFill>
        <p:spPr>
          <a:xfrm>
            <a:off x="6527163" y="2110424"/>
            <a:ext cx="903273" cy="429712"/>
          </a:xfrm>
          <a:prstGeom prst="rect">
            <a:avLst/>
          </a:prstGeom>
        </p:spPr>
      </p:pic>
      <p:pic>
        <p:nvPicPr>
          <p:cNvPr id="53" name="Image 52">
            <a:extLst>
              <a:ext uri="{FF2B5EF4-FFF2-40B4-BE49-F238E27FC236}">
                <a16:creationId xmlns:a16="http://schemas.microsoft.com/office/drawing/2014/main" id="{AF758063-4745-4266-93D1-99375509014F}"/>
              </a:ext>
            </a:extLst>
          </p:cNvPr>
          <p:cNvPicPr/>
          <p:nvPr/>
        </p:nvPicPr>
        <p:blipFill>
          <a:blip r:embed="rId10"/>
          <a:stretch>
            <a:fillRect/>
          </a:stretch>
        </p:blipFill>
        <p:spPr>
          <a:xfrm>
            <a:off x="5973768" y="2732453"/>
            <a:ext cx="1981767" cy="1452883"/>
          </a:xfrm>
          <a:prstGeom prst="rect">
            <a:avLst/>
          </a:prstGeom>
        </p:spPr>
      </p:pic>
      <p:pic>
        <p:nvPicPr>
          <p:cNvPr id="16" name="Image 15">
            <a:extLst>
              <a:ext uri="{FF2B5EF4-FFF2-40B4-BE49-F238E27FC236}">
                <a16:creationId xmlns:a16="http://schemas.microsoft.com/office/drawing/2014/main" id="{A500D640-9320-4084-948E-612324DC9AFF}"/>
              </a:ext>
            </a:extLst>
          </p:cNvPr>
          <p:cNvPicPr>
            <a:picLocks noChangeAspect="1"/>
          </p:cNvPicPr>
          <p:nvPr/>
        </p:nvPicPr>
        <p:blipFill>
          <a:blip r:embed="rId11"/>
          <a:stretch>
            <a:fillRect/>
          </a:stretch>
        </p:blipFill>
        <p:spPr>
          <a:xfrm>
            <a:off x="5867399" y="4916238"/>
            <a:ext cx="2068845" cy="979979"/>
          </a:xfrm>
          <a:prstGeom prst="rect">
            <a:avLst/>
          </a:prstGeom>
        </p:spPr>
      </p:pic>
    </p:spTree>
    <p:extLst>
      <p:ext uri="{BB962C8B-B14F-4D97-AF65-F5344CB8AC3E}">
        <p14:creationId xmlns:p14="http://schemas.microsoft.com/office/powerpoint/2010/main" val="3044175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0C0D4C09-D69C-458B-80F7-E6AC0790A1EB}"/>
              </a:ext>
            </a:extLst>
          </p:cNvPr>
          <p:cNvSpPr/>
          <p:nvPr/>
        </p:nvSpPr>
        <p:spPr>
          <a:xfrm>
            <a:off x="1924038" y="2214250"/>
            <a:ext cx="3069712" cy="946614"/>
          </a:xfrm>
          <a:prstGeom prst="rect">
            <a:avLst/>
          </a:prstGeom>
          <a:solidFill>
            <a:srgbClr val="FCD3B2"/>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37C1B529-8921-40E4-AD4F-6973BE71530D}"/>
              </a:ext>
            </a:extLst>
          </p:cNvPr>
          <p:cNvSpPr/>
          <p:nvPr/>
        </p:nvSpPr>
        <p:spPr>
          <a:xfrm>
            <a:off x="1930042" y="5294470"/>
            <a:ext cx="3436030" cy="1184525"/>
          </a:xfrm>
          <a:prstGeom prst="rect">
            <a:avLst/>
          </a:prstGeom>
          <a:solidFill>
            <a:srgbClr val="FCD3B2"/>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BE322CA-4B0A-481F-A053-C6F710DA8289}"/>
              </a:ext>
            </a:extLst>
          </p:cNvPr>
          <p:cNvSpPr/>
          <p:nvPr/>
        </p:nvSpPr>
        <p:spPr>
          <a:xfrm>
            <a:off x="7141247" y="2971246"/>
            <a:ext cx="3069712" cy="617490"/>
          </a:xfrm>
          <a:prstGeom prst="rect">
            <a:avLst/>
          </a:prstGeom>
          <a:solidFill>
            <a:srgbClr val="FCD3B2"/>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a:extLst>
              <a:ext uri="{FF2B5EF4-FFF2-40B4-BE49-F238E27FC236}">
                <a16:creationId xmlns:a16="http://schemas.microsoft.com/office/drawing/2014/main" id="{08DC1126-EF41-1525-8DD8-9955BFD90990}"/>
              </a:ext>
            </a:extLst>
          </p:cNvPr>
          <p:cNvSpPr txBox="1"/>
          <p:nvPr/>
        </p:nvSpPr>
        <p:spPr>
          <a:xfrm>
            <a:off x="11407877" y="6622788"/>
            <a:ext cx="559530"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20</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38402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IN2P3 contributions in «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Targeted</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RT » (MP)</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solidFill>
            <a:srgbClr val="2E39CC"/>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dose/modeling</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cxnSp>
        <p:nvCxnSpPr>
          <p:cNvPr id="98" name="Connecteur droit 97">
            <a:extLst>
              <a:ext uri="{FF2B5EF4-FFF2-40B4-BE49-F238E27FC236}">
                <a16:creationId xmlns:a16="http://schemas.microsoft.com/office/drawing/2014/main" id="{3D2835C6-75AF-4C5E-AC98-609739466C4A}"/>
              </a:ext>
            </a:extLst>
          </p:cNvPr>
          <p:cNvCxnSpPr>
            <a:cxnSpLocks/>
          </p:cNvCxnSpPr>
          <p:nvPr/>
        </p:nvCxnSpPr>
        <p:spPr>
          <a:xfrm flipH="1">
            <a:off x="1747695" y="1661689"/>
            <a:ext cx="202332" cy="522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38A81247-C8FC-43B3-B706-CB8E93DC7700}"/>
              </a:ext>
            </a:extLst>
          </p:cNvPr>
          <p:cNvCxnSpPr>
            <a:cxnSpLocks/>
          </p:cNvCxnSpPr>
          <p:nvPr/>
        </p:nvCxnSpPr>
        <p:spPr>
          <a:xfrm>
            <a:off x="1934986" y="1671696"/>
            <a:ext cx="2335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ZoneTexte 99">
            <a:extLst>
              <a:ext uri="{FF2B5EF4-FFF2-40B4-BE49-F238E27FC236}">
                <a16:creationId xmlns:a16="http://schemas.microsoft.com/office/drawing/2014/main" id="{003D287F-9BDB-4AFE-BC50-EF689E0DC984}"/>
              </a:ext>
            </a:extLst>
          </p:cNvPr>
          <p:cNvSpPr txBox="1"/>
          <p:nvPr/>
        </p:nvSpPr>
        <p:spPr>
          <a:xfrm>
            <a:off x="1941281" y="1293533"/>
            <a:ext cx="2882955" cy="338554"/>
          </a:xfrm>
          <a:prstGeom prst="rect">
            <a:avLst/>
          </a:prstGeom>
          <a:noFill/>
        </p:spPr>
        <p:txBody>
          <a:bodyPr wrap="square" rtlCol="0">
            <a:spAutoFit/>
          </a:bodyPr>
          <a:lstStyle/>
          <a:p>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Innovative production </a:t>
            </a:r>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targets</a:t>
            </a:r>
            <a:endParaRPr lang="fr-FR"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105" name="ZoneTexte 104">
            <a:extLst>
              <a:ext uri="{FF2B5EF4-FFF2-40B4-BE49-F238E27FC236}">
                <a16:creationId xmlns:a16="http://schemas.microsoft.com/office/drawing/2014/main" id="{557D79D9-2B1B-42F0-BA23-52AE81232017}"/>
              </a:ext>
            </a:extLst>
          </p:cNvPr>
          <p:cNvSpPr txBox="1"/>
          <p:nvPr/>
        </p:nvSpPr>
        <p:spPr>
          <a:xfrm>
            <a:off x="1956480" y="2226290"/>
            <a:ext cx="2882955" cy="338554"/>
          </a:xfrm>
          <a:prstGeom prst="rect">
            <a:avLst/>
          </a:prstGeom>
          <a:noFill/>
        </p:spPr>
        <p:txBody>
          <a:bodyPr wrap="square" rtlCol="0">
            <a:spAutoFit/>
          </a:bodyPr>
          <a:lstStyle/>
          <a:p>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Neutron </a:t>
            </a:r>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beam</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a:t>
            </a:r>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characterization</a:t>
            </a:r>
            <a:endParaRPr lang="fr-FR"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06" name="Connecteur droit 105">
            <a:extLst>
              <a:ext uri="{FF2B5EF4-FFF2-40B4-BE49-F238E27FC236}">
                <a16:creationId xmlns:a16="http://schemas.microsoft.com/office/drawing/2014/main" id="{D0386060-96F4-4702-9B35-83DF746E2ED6}"/>
              </a:ext>
            </a:extLst>
          </p:cNvPr>
          <p:cNvCxnSpPr>
            <a:cxnSpLocks/>
          </p:cNvCxnSpPr>
          <p:nvPr/>
        </p:nvCxnSpPr>
        <p:spPr>
          <a:xfrm flipH="1" flipV="1">
            <a:off x="1643306" y="3177750"/>
            <a:ext cx="327835" cy="3436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ZoneTexte 107">
            <a:extLst>
              <a:ext uri="{FF2B5EF4-FFF2-40B4-BE49-F238E27FC236}">
                <a16:creationId xmlns:a16="http://schemas.microsoft.com/office/drawing/2014/main" id="{29007F2D-6D6B-4C90-9523-C2423ED8E638}"/>
              </a:ext>
            </a:extLst>
          </p:cNvPr>
          <p:cNvSpPr txBox="1"/>
          <p:nvPr/>
        </p:nvSpPr>
        <p:spPr>
          <a:xfrm>
            <a:off x="1971140" y="3201441"/>
            <a:ext cx="2713751" cy="338554"/>
          </a:xfrm>
          <a:prstGeom prst="rect">
            <a:avLst/>
          </a:prstGeom>
          <a:noFill/>
        </p:spPr>
        <p:txBody>
          <a:bodyPr wrap="square" rtlCol="0">
            <a:spAutoFit/>
          </a:bodyPr>
          <a:lstStyle/>
          <a:p>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Experimental</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a:t>
            </a:r>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microdosimetry</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a:t>
            </a:r>
            <a:endParaRPr lang="fr-FR"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09" name="Connecteur droit 108">
            <a:extLst>
              <a:ext uri="{FF2B5EF4-FFF2-40B4-BE49-F238E27FC236}">
                <a16:creationId xmlns:a16="http://schemas.microsoft.com/office/drawing/2014/main" id="{C8D1FE94-CAC7-49CE-9BDE-439D5DD1B59D}"/>
              </a:ext>
            </a:extLst>
          </p:cNvPr>
          <p:cNvCxnSpPr>
            <a:cxnSpLocks/>
          </p:cNvCxnSpPr>
          <p:nvPr/>
        </p:nvCxnSpPr>
        <p:spPr>
          <a:xfrm flipH="1">
            <a:off x="1680620" y="4522987"/>
            <a:ext cx="373203" cy="1990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ZoneTexte 109">
            <a:extLst>
              <a:ext uri="{FF2B5EF4-FFF2-40B4-BE49-F238E27FC236}">
                <a16:creationId xmlns:a16="http://schemas.microsoft.com/office/drawing/2014/main" id="{165FE0A4-3BDC-479A-AF49-ECAD8CF3EF0D}"/>
              </a:ext>
            </a:extLst>
          </p:cNvPr>
          <p:cNvSpPr txBox="1"/>
          <p:nvPr/>
        </p:nvSpPr>
        <p:spPr>
          <a:xfrm>
            <a:off x="2055629" y="4162385"/>
            <a:ext cx="3607305" cy="338554"/>
          </a:xfrm>
          <a:prstGeom prst="rect">
            <a:avLst/>
          </a:prstGeom>
          <a:noFill/>
        </p:spPr>
        <p:txBody>
          <a:bodyPr wrap="square" rtlCol="0">
            <a:spAutoFit/>
          </a:bodyPr>
          <a:lstStyle/>
          <a:p>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For in vitro/in vivo </a:t>
            </a:r>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radiobiological</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a:t>
            </a:r>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studies</a:t>
            </a:r>
            <a:endParaRPr lang="fr-FR"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11" name="Connecteur droit 110">
            <a:extLst>
              <a:ext uri="{FF2B5EF4-FFF2-40B4-BE49-F238E27FC236}">
                <a16:creationId xmlns:a16="http://schemas.microsoft.com/office/drawing/2014/main" id="{6D65C9F1-88DF-4BC2-AF64-0A63CEB44885}"/>
              </a:ext>
            </a:extLst>
          </p:cNvPr>
          <p:cNvCxnSpPr>
            <a:cxnSpLocks/>
          </p:cNvCxnSpPr>
          <p:nvPr/>
        </p:nvCxnSpPr>
        <p:spPr>
          <a:xfrm flipH="1" flipV="1">
            <a:off x="1705600" y="6038218"/>
            <a:ext cx="348223" cy="301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ZoneTexte 111">
            <a:extLst>
              <a:ext uri="{FF2B5EF4-FFF2-40B4-BE49-F238E27FC236}">
                <a16:creationId xmlns:a16="http://schemas.microsoft.com/office/drawing/2014/main" id="{485961A1-46F9-4384-B554-92C3710D0B66}"/>
              </a:ext>
            </a:extLst>
          </p:cNvPr>
          <p:cNvSpPr txBox="1"/>
          <p:nvPr/>
        </p:nvSpPr>
        <p:spPr>
          <a:xfrm>
            <a:off x="2043850" y="5980862"/>
            <a:ext cx="3596432" cy="338554"/>
          </a:xfrm>
          <a:prstGeom prst="rect">
            <a:avLst/>
          </a:prstGeom>
          <a:noFill/>
        </p:spPr>
        <p:txBody>
          <a:bodyPr wrap="square" rtlCol="0">
            <a:spAutoFit/>
          </a:bodyPr>
          <a:lstStyle/>
          <a:p>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For </a:t>
            </a:r>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clinical</a:t>
            </a:r>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 dose monitoring </a:t>
            </a:r>
            <a:r>
              <a:rPr lang="fr-FR"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(TRT, BNCT)</a:t>
            </a:r>
            <a:endParaRPr lang="fr-FR" b="1"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15" name="Connecteur droit 114">
            <a:extLst>
              <a:ext uri="{FF2B5EF4-FFF2-40B4-BE49-F238E27FC236}">
                <a16:creationId xmlns:a16="http://schemas.microsoft.com/office/drawing/2014/main" id="{9AD6732F-0212-4CD4-A92D-A04C543F5D8C}"/>
              </a:ext>
            </a:extLst>
          </p:cNvPr>
          <p:cNvCxnSpPr>
            <a:cxnSpLocks/>
          </p:cNvCxnSpPr>
          <p:nvPr/>
        </p:nvCxnSpPr>
        <p:spPr>
          <a:xfrm>
            <a:off x="1750113" y="2526299"/>
            <a:ext cx="25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Connecteur droit 115">
            <a:extLst>
              <a:ext uri="{FF2B5EF4-FFF2-40B4-BE49-F238E27FC236}">
                <a16:creationId xmlns:a16="http://schemas.microsoft.com/office/drawing/2014/main" id="{7CB4E16C-4C2E-476A-9FE8-8B40D73E9D25}"/>
              </a:ext>
            </a:extLst>
          </p:cNvPr>
          <p:cNvCxnSpPr>
            <a:cxnSpLocks/>
          </p:cNvCxnSpPr>
          <p:nvPr/>
        </p:nvCxnSpPr>
        <p:spPr>
          <a:xfrm>
            <a:off x="1954592" y="3523987"/>
            <a:ext cx="2335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Connecteur droit 116">
            <a:extLst>
              <a:ext uri="{FF2B5EF4-FFF2-40B4-BE49-F238E27FC236}">
                <a16:creationId xmlns:a16="http://schemas.microsoft.com/office/drawing/2014/main" id="{D63C3A44-492D-4BC4-A418-1424D5E277C3}"/>
              </a:ext>
            </a:extLst>
          </p:cNvPr>
          <p:cNvCxnSpPr>
            <a:cxnSpLocks/>
          </p:cNvCxnSpPr>
          <p:nvPr/>
        </p:nvCxnSpPr>
        <p:spPr>
          <a:xfrm>
            <a:off x="2053825" y="4517261"/>
            <a:ext cx="2335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Connecteur droit 117">
            <a:extLst>
              <a:ext uri="{FF2B5EF4-FFF2-40B4-BE49-F238E27FC236}">
                <a16:creationId xmlns:a16="http://schemas.microsoft.com/office/drawing/2014/main" id="{E961EFC4-827B-41CD-BAD5-35B57F4197C4}"/>
              </a:ext>
            </a:extLst>
          </p:cNvPr>
          <p:cNvCxnSpPr>
            <a:cxnSpLocks/>
          </p:cNvCxnSpPr>
          <p:nvPr/>
        </p:nvCxnSpPr>
        <p:spPr>
          <a:xfrm>
            <a:off x="2053823" y="6339912"/>
            <a:ext cx="23351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3" name="Image 122">
            <a:extLst>
              <a:ext uri="{FF2B5EF4-FFF2-40B4-BE49-F238E27FC236}">
                <a16:creationId xmlns:a16="http://schemas.microsoft.com/office/drawing/2014/main" id="{56732664-DE60-4CC7-A5E6-2C83C4B5A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135" y="5722095"/>
            <a:ext cx="811245" cy="323869"/>
          </a:xfrm>
          <a:prstGeom prst="rect">
            <a:avLst/>
          </a:prstGeom>
        </p:spPr>
      </p:pic>
      <p:pic>
        <p:nvPicPr>
          <p:cNvPr id="126" name="Image 125">
            <a:extLst>
              <a:ext uri="{FF2B5EF4-FFF2-40B4-BE49-F238E27FC236}">
                <a16:creationId xmlns:a16="http://schemas.microsoft.com/office/drawing/2014/main" id="{D26EA652-CF91-40CE-BFA0-ECF7A9DA7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993" y="4672431"/>
            <a:ext cx="839066" cy="179000"/>
          </a:xfrm>
          <a:prstGeom prst="rect">
            <a:avLst/>
          </a:prstGeom>
        </p:spPr>
      </p:pic>
      <p:cxnSp>
        <p:nvCxnSpPr>
          <p:cNvPr id="139" name="Connecteur droit 138">
            <a:extLst>
              <a:ext uri="{FF2B5EF4-FFF2-40B4-BE49-F238E27FC236}">
                <a16:creationId xmlns:a16="http://schemas.microsoft.com/office/drawing/2014/main" id="{7E900580-C1D6-446D-BD27-208FA56030F1}"/>
              </a:ext>
            </a:extLst>
          </p:cNvPr>
          <p:cNvCxnSpPr>
            <a:cxnSpLocks/>
          </p:cNvCxnSpPr>
          <p:nvPr/>
        </p:nvCxnSpPr>
        <p:spPr>
          <a:xfrm flipH="1" flipV="1">
            <a:off x="10126515" y="1922627"/>
            <a:ext cx="182760" cy="199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4985C898-AE2E-4F99-BE72-1A4218DD1FF8}"/>
              </a:ext>
            </a:extLst>
          </p:cNvPr>
          <p:cNvCxnSpPr>
            <a:cxnSpLocks/>
          </p:cNvCxnSpPr>
          <p:nvPr/>
        </p:nvCxnSpPr>
        <p:spPr>
          <a:xfrm flipV="1">
            <a:off x="7633045" y="1919258"/>
            <a:ext cx="2493468" cy="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ZoneTexte 140">
            <a:extLst>
              <a:ext uri="{FF2B5EF4-FFF2-40B4-BE49-F238E27FC236}">
                <a16:creationId xmlns:a16="http://schemas.microsoft.com/office/drawing/2014/main" id="{A3F37DFD-4D79-4BF6-A97A-B61C2FBCFCE2}"/>
              </a:ext>
            </a:extLst>
          </p:cNvPr>
          <p:cNvSpPr txBox="1"/>
          <p:nvPr/>
        </p:nvSpPr>
        <p:spPr>
          <a:xfrm>
            <a:off x="7029762" y="1358190"/>
            <a:ext cx="3069712" cy="584775"/>
          </a:xfrm>
          <a:prstGeom prst="rect">
            <a:avLst/>
          </a:prstGeom>
          <a:noFill/>
        </p:spPr>
        <p:txBody>
          <a:bodyPr wrap="square" rtlCol="0">
            <a:spAutoFit/>
          </a:bodyPr>
          <a:lstStyle/>
          <a:p>
            <a:pPr algn="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Modeling at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sub-cell</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cell</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and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multicell</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(2D/3D)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scales</a:t>
            </a:r>
            <a:endParaRPr lang="fr-FR" dirty="0">
              <a:solidFill>
                <a:schemeClr val="tx1"/>
              </a:solidFill>
              <a:latin typeface="CMU Sans Serif Medium" panose="02000603000000000000" pitchFamily="2" charset="0"/>
              <a:ea typeface="Calibri" panose="020F0502020204030204" pitchFamily="34" charset="0"/>
              <a:cs typeface="Calibri" panose="020F0502020204030204" pitchFamily="34" charset="0"/>
            </a:endParaRPr>
          </a:p>
        </p:txBody>
      </p:sp>
      <p:sp>
        <p:nvSpPr>
          <p:cNvPr id="177" name="ZoneTexte 176">
            <a:extLst>
              <a:ext uri="{FF2B5EF4-FFF2-40B4-BE49-F238E27FC236}">
                <a16:creationId xmlns:a16="http://schemas.microsoft.com/office/drawing/2014/main" id="{3140AB34-7F3C-4405-BB9F-39411E00E064}"/>
              </a:ext>
            </a:extLst>
          </p:cNvPr>
          <p:cNvSpPr txBox="1"/>
          <p:nvPr/>
        </p:nvSpPr>
        <p:spPr>
          <a:xfrm>
            <a:off x="6529067" y="3903708"/>
            <a:ext cx="4065961" cy="584775"/>
          </a:xfrm>
          <a:prstGeom prst="rect">
            <a:avLst/>
          </a:prstGeom>
          <a:noFill/>
        </p:spPr>
        <p:txBody>
          <a:bodyPr wrap="square" rtlCol="0">
            <a:spAutoFit/>
          </a:bodyPr>
          <a:lstStyle/>
          <a:p>
            <a:pPr algn="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Sub-cell</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2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(nucleus, </a:t>
            </a:r>
            <a:r>
              <a:rPr lang="fr-FR" sz="12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mitochondria</a:t>
            </a:r>
            <a:r>
              <a:rPr lang="fr-FR" sz="12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membrane…)</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cell</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and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multicell</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2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a:t>
            </a:r>
            <a:r>
              <a:rPr lang="fr-FR" sz="12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immunogenicity</a:t>
            </a:r>
            <a:r>
              <a:rPr lang="fr-FR" sz="12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biological</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responses</a:t>
            </a:r>
            <a:endParaRPr lang="fr-FR" dirty="0">
              <a:solidFill>
                <a:schemeClr val="tx1"/>
              </a:solidFill>
              <a:latin typeface="CMU Sans Serif Medium" panose="02000603000000000000" pitchFamily="2" charset="0"/>
              <a:ea typeface="Calibri" panose="020F0502020204030204" pitchFamily="34" charset="0"/>
              <a:cs typeface="Calibri" panose="020F0502020204030204" pitchFamily="34" charset="0"/>
            </a:endParaRPr>
          </a:p>
        </p:txBody>
      </p:sp>
      <p:cxnSp>
        <p:nvCxnSpPr>
          <p:cNvPr id="194" name="Connecteur droit 193">
            <a:extLst>
              <a:ext uri="{FF2B5EF4-FFF2-40B4-BE49-F238E27FC236}">
                <a16:creationId xmlns:a16="http://schemas.microsoft.com/office/drawing/2014/main" id="{4048A621-8D10-4BBC-BC35-62089FE11A72}"/>
              </a:ext>
            </a:extLst>
          </p:cNvPr>
          <p:cNvCxnSpPr>
            <a:cxnSpLocks/>
          </p:cNvCxnSpPr>
          <p:nvPr/>
        </p:nvCxnSpPr>
        <p:spPr>
          <a:xfrm flipH="1">
            <a:off x="10156295" y="5982319"/>
            <a:ext cx="204666" cy="378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Connecteur droit 194">
            <a:extLst>
              <a:ext uri="{FF2B5EF4-FFF2-40B4-BE49-F238E27FC236}">
                <a16:creationId xmlns:a16="http://schemas.microsoft.com/office/drawing/2014/main" id="{2C98D11B-8542-4E5E-8B60-95F74778A2F3}"/>
              </a:ext>
            </a:extLst>
          </p:cNvPr>
          <p:cNvCxnSpPr>
            <a:cxnSpLocks/>
          </p:cNvCxnSpPr>
          <p:nvPr/>
        </p:nvCxnSpPr>
        <p:spPr>
          <a:xfrm flipV="1">
            <a:off x="7876309" y="6357501"/>
            <a:ext cx="22799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A0014F8-1BAC-4D1C-9BAA-D5C8A3D20957}"/>
              </a:ext>
            </a:extLst>
          </p:cNvPr>
          <p:cNvSpPr/>
          <p:nvPr/>
        </p:nvSpPr>
        <p:spPr>
          <a:xfrm>
            <a:off x="6730354" y="6034214"/>
            <a:ext cx="3425939" cy="338554"/>
          </a:xfrm>
          <a:prstGeom prst="rect">
            <a:avLst/>
          </a:prstGeom>
        </p:spPr>
        <p:txBody>
          <a:bodyPr wrap="none">
            <a:spAutoFit/>
          </a:bodyPr>
          <a:lstStyle/>
          <a:p>
            <a:pPr algn="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Vector</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(or NP)/irradiation combination</a:t>
            </a:r>
          </a:p>
        </p:txBody>
      </p:sp>
      <p:pic>
        <p:nvPicPr>
          <p:cNvPr id="203" name="Image 202">
            <a:extLst>
              <a:ext uri="{FF2B5EF4-FFF2-40B4-BE49-F238E27FC236}">
                <a16:creationId xmlns:a16="http://schemas.microsoft.com/office/drawing/2014/main" id="{50503014-FA5B-4C5C-933A-840BD5752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591" y="5596049"/>
            <a:ext cx="566502" cy="410225"/>
          </a:xfrm>
          <a:prstGeom prst="rect">
            <a:avLst/>
          </a:prstGeom>
        </p:spPr>
      </p:pic>
      <p:sp>
        <p:nvSpPr>
          <p:cNvPr id="206" name="ZoneTexte 205">
            <a:extLst>
              <a:ext uri="{FF2B5EF4-FFF2-40B4-BE49-F238E27FC236}">
                <a16:creationId xmlns:a16="http://schemas.microsoft.com/office/drawing/2014/main" id="{929B5438-F428-483E-998B-C4CA3FE9D175}"/>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08" name="ZoneTexte 207">
            <a:extLst>
              <a:ext uri="{FF2B5EF4-FFF2-40B4-BE49-F238E27FC236}">
                <a16:creationId xmlns:a16="http://schemas.microsoft.com/office/drawing/2014/main" id="{539690B7-77FF-4BA5-ABA5-46D068DF5821}"/>
              </a:ext>
            </a:extLst>
          </p:cNvPr>
          <p:cNvSpPr txBox="1"/>
          <p:nvPr/>
        </p:nvSpPr>
        <p:spPr>
          <a:xfrm>
            <a:off x="2010068" y="5296917"/>
            <a:ext cx="766557" cy="276999"/>
          </a:xfrm>
          <a:prstGeom prst="rect">
            <a:avLst/>
          </a:prstGeom>
          <a:noFill/>
          <a:ln>
            <a:solidFill>
              <a:srgbClr val="E46C0A"/>
            </a:solidFill>
          </a:ln>
        </p:spPr>
        <p:txBody>
          <a:bodyPr wrap="none" rtlCol="0">
            <a:spAutoFit/>
          </a:bodyPr>
          <a:lstStyle/>
          <a:p>
            <a:r>
              <a:rPr lang="en-US" sz="1200" dirty="0"/>
              <a:t>THIDOS</a:t>
            </a:r>
          </a:p>
        </p:txBody>
      </p:sp>
      <p:sp>
        <p:nvSpPr>
          <p:cNvPr id="5" name="Rectangle : coins arrondis 4">
            <a:extLst>
              <a:ext uri="{FF2B5EF4-FFF2-40B4-BE49-F238E27FC236}">
                <a16:creationId xmlns:a16="http://schemas.microsoft.com/office/drawing/2014/main" id="{3BB4FD4B-F0D2-4A37-8D3A-8D52A6923645}"/>
              </a:ext>
            </a:extLst>
          </p:cNvPr>
          <p:cNvSpPr/>
          <p:nvPr/>
        </p:nvSpPr>
        <p:spPr>
          <a:xfrm>
            <a:off x="10218113" y="2012414"/>
            <a:ext cx="1774817" cy="147543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Multiscale modeling </a:t>
            </a:r>
            <a:r>
              <a:rPr lang="en-US" dirty="0"/>
              <a:t>of physical dose and biological response</a:t>
            </a:r>
          </a:p>
        </p:txBody>
      </p:sp>
      <p:sp>
        <p:nvSpPr>
          <p:cNvPr id="6" name="Rectangle : coins arrondis 5">
            <a:extLst>
              <a:ext uri="{FF2B5EF4-FFF2-40B4-BE49-F238E27FC236}">
                <a16:creationId xmlns:a16="http://schemas.microsoft.com/office/drawing/2014/main" id="{F6D1454F-3A6A-4156-BF0B-3C4D133B0935}"/>
              </a:ext>
            </a:extLst>
          </p:cNvPr>
          <p:cNvSpPr/>
          <p:nvPr/>
        </p:nvSpPr>
        <p:spPr>
          <a:xfrm>
            <a:off x="98602" y="2014663"/>
            <a:ext cx="1695523" cy="146487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Accelerator </a:t>
            </a:r>
            <a:r>
              <a:rPr lang="fr-FR" b="1" dirty="0" err="1"/>
              <a:t>optimization</a:t>
            </a:r>
            <a:r>
              <a:rPr lang="fr-FR" b="1" dirty="0"/>
              <a:t> &amp; </a:t>
            </a:r>
            <a:r>
              <a:rPr lang="fr-FR" b="1" dirty="0" err="1"/>
              <a:t>field</a:t>
            </a:r>
            <a:r>
              <a:rPr lang="fr-FR" b="1" dirty="0"/>
              <a:t> </a:t>
            </a:r>
            <a:r>
              <a:rPr lang="fr-FR" b="1" dirty="0" err="1"/>
              <a:t>characterization</a:t>
            </a:r>
            <a:r>
              <a:rPr lang="fr-FR" b="1" dirty="0"/>
              <a:t> in BNCT </a:t>
            </a:r>
          </a:p>
          <a:p>
            <a:pPr algn="ctr"/>
            <a:r>
              <a:rPr lang="fr-FR" sz="1200" dirty="0"/>
              <a:t>(BSA, </a:t>
            </a:r>
            <a:r>
              <a:rPr lang="fr-FR" sz="1200" dirty="0" err="1"/>
              <a:t>target</a:t>
            </a:r>
            <a:r>
              <a:rPr lang="fr-FR" sz="1200" dirty="0"/>
              <a:t>, design, </a:t>
            </a:r>
            <a:r>
              <a:rPr lang="fr-FR" sz="1200" dirty="0" err="1"/>
              <a:t>meas</a:t>
            </a:r>
            <a:r>
              <a:rPr lang="fr-FR" sz="1200" dirty="0"/>
              <a:t>…)</a:t>
            </a:r>
            <a:endParaRPr lang="fr-FR" dirty="0"/>
          </a:p>
        </p:txBody>
      </p:sp>
      <p:sp>
        <p:nvSpPr>
          <p:cNvPr id="8" name="Rectangle : coins arrondis 7">
            <a:extLst>
              <a:ext uri="{FF2B5EF4-FFF2-40B4-BE49-F238E27FC236}">
                <a16:creationId xmlns:a16="http://schemas.microsoft.com/office/drawing/2014/main" id="{702E898A-3BC8-4338-939D-CE279AA98252}"/>
              </a:ext>
            </a:extLst>
          </p:cNvPr>
          <p:cNvSpPr/>
          <p:nvPr/>
        </p:nvSpPr>
        <p:spPr>
          <a:xfrm>
            <a:off x="10223868" y="4642772"/>
            <a:ext cx="1715250" cy="155616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Understanding the biological mechanisms</a:t>
            </a:r>
          </a:p>
        </p:txBody>
      </p:sp>
      <p:sp>
        <p:nvSpPr>
          <p:cNvPr id="9" name="Rectangle : coins arrondis 8">
            <a:extLst>
              <a:ext uri="{FF2B5EF4-FFF2-40B4-BE49-F238E27FC236}">
                <a16:creationId xmlns:a16="http://schemas.microsoft.com/office/drawing/2014/main" id="{EDCC9A8B-710A-4116-A7E5-62E67339141C}"/>
              </a:ext>
            </a:extLst>
          </p:cNvPr>
          <p:cNvSpPr/>
          <p:nvPr/>
        </p:nvSpPr>
        <p:spPr>
          <a:xfrm>
            <a:off x="47948" y="4572526"/>
            <a:ext cx="1745708" cy="1557529"/>
          </a:xfrm>
          <a:prstGeom prst="roundRect">
            <a:avLst/>
          </a:prstGeom>
          <a:solidFill>
            <a:srgbClr val="476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Monitoring of dose delivery</a:t>
            </a:r>
          </a:p>
        </p:txBody>
      </p:sp>
      <p:cxnSp>
        <p:nvCxnSpPr>
          <p:cNvPr id="75" name="Connecteur droit 74">
            <a:extLst>
              <a:ext uri="{FF2B5EF4-FFF2-40B4-BE49-F238E27FC236}">
                <a16:creationId xmlns:a16="http://schemas.microsoft.com/office/drawing/2014/main" id="{8A0C4124-235D-4AC4-AB55-C7C1FFFE377F}"/>
              </a:ext>
            </a:extLst>
          </p:cNvPr>
          <p:cNvCxnSpPr>
            <a:cxnSpLocks/>
          </p:cNvCxnSpPr>
          <p:nvPr/>
        </p:nvCxnSpPr>
        <p:spPr>
          <a:xfrm flipH="1">
            <a:off x="10110900" y="3381128"/>
            <a:ext cx="192211" cy="1314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6FB7B240-39E1-4C56-B721-F0908CCDAF34}"/>
              </a:ext>
            </a:extLst>
          </p:cNvPr>
          <p:cNvCxnSpPr>
            <a:cxnSpLocks/>
          </p:cNvCxnSpPr>
          <p:nvPr/>
        </p:nvCxnSpPr>
        <p:spPr>
          <a:xfrm flipV="1">
            <a:off x="7606753" y="3505337"/>
            <a:ext cx="2493468" cy="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ZoneTexte 76">
            <a:extLst>
              <a:ext uri="{FF2B5EF4-FFF2-40B4-BE49-F238E27FC236}">
                <a16:creationId xmlns:a16="http://schemas.microsoft.com/office/drawing/2014/main" id="{A893971A-51FA-462D-AF56-76980A4A2404}"/>
              </a:ext>
            </a:extLst>
          </p:cNvPr>
          <p:cNvSpPr txBox="1"/>
          <p:nvPr/>
        </p:nvSpPr>
        <p:spPr>
          <a:xfrm>
            <a:off x="7003470" y="2944269"/>
            <a:ext cx="3069712" cy="584775"/>
          </a:xfrm>
          <a:prstGeom prst="rect">
            <a:avLst/>
          </a:prstGeom>
          <a:noFill/>
        </p:spPr>
        <p:txBody>
          <a:bodyPr wrap="square" rtlCol="0">
            <a:spAutoFit/>
          </a:bodyPr>
          <a:lstStyle/>
          <a:p>
            <a:pPr algn="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Preclinical</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(in vivo) and </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clinical</a:t>
            </a:r>
            <a:r>
              <a:rPr lang="fr-FR" sz="1600" dirty="0">
                <a:solidFill>
                  <a:schemeClr val="tx1"/>
                </a:solidFill>
                <a:latin typeface="CMU Sans Serif Medium" panose="02000603000000000000" pitchFamily="2" charset="0"/>
                <a:ea typeface="Calibri" panose="020F0502020204030204" pitchFamily="34" charset="0"/>
                <a:cs typeface="Calibri" panose="020F0502020204030204" pitchFamily="34" charset="0"/>
              </a:rPr>
              <a:t> (patient) modeling/</a:t>
            </a:r>
            <a:r>
              <a:rPr lang="fr-FR" sz="1600" dirty="0" err="1">
                <a:solidFill>
                  <a:schemeClr val="tx1"/>
                </a:solidFill>
                <a:latin typeface="CMU Sans Serif Medium" panose="02000603000000000000" pitchFamily="2" charset="0"/>
                <a:ea typeface="Calibri" panose="020F0502020204030204" pitchFamily="34" charset="0"/>
                <a:cs typeface="Calibri" panose="020F0502020204030204" pitchFamily="34" charset="0"/>
              </a:rPr>
              <a:t>dosimetry</a:t>
            </a:r>
            <a:endParaRPr lang="fr-FR" dirty="0">
              <a:solidFill>
                <a:schemeClr val="tx1"/>
              </a:solidFill>
              <a:latin typeface="CMU Sans Serif Medium" panose="02000603000000000000" pitchFamily="2" charset="0"/>
              <a:ea typeface="Calibri" panose="020F0502020204030204" pitchFamily="34" charset="0"/>
              <a:cs typeface="Calibri" panose="020F0502020204030204" pitchFamily="34" charset="0"/>
            </a:endParaRPr>
          </a:p>
        </p:txBody>
      </p:sp>
      <p:cxnSp>
        <p:nvCxnSpPr>
          <p:cNvPr id="81" name="Connecteur droit 80">
            <a:extLst>
              <a:ext uri="{FF2B5EF4-FFF2-40B4-BE49-F238E27FC236}">
                <a16:creationId xmlns:a16="http://schemas.microsoft.com/office/drawing/2014/main" id="{42219B79-AE6E-4BD6-8736-FDB102F7D9CF}"/>
              </a:ext>
            </a:extLst>
          </p:cNvPr>
          <p:cNvCxnSpPr>
            <a:cxnSpLocks/>
          </p:cNvCxnSpPr>
          <p:nvPr/>
        </p:nvCxnSpPr>
        <p:spPr>
          <a:xfrm flipH="1" flipV="1">
            <a:off x="10135018" y="4527628"/>
            <a:ext cx="182760" cy="199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446D4937-77D0-40A9-8E9E-317CEC5096E9}"/>
              </a:ext>
            </a:extLst>
          </p:cNvPr>
          <p:cNvCxnSpPr>
            <a:cxnSpLocks/>
          </p:cNvCxnSpPr>
          <p:nvPr/>
        </p:nvCxnSpPr>
        <p:spPr>
          <a:xfrm flipV="1">
            <a:off x="7641548" y="4524259"/>
            <a:ext cx="2493468" cy="3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ZoneTexte 83">
            <a:extLst>
              <a:ext uri="{FF2B5EF4-FFF2-40B4-BE49-F238E27FC236}">
                <a16:creationId xmlns:a16="http://schemas.microsoft.com/office/drawing/2014/main" id="{2052BE54-C923-4848-B18B-8314B408DEDE}"/>
              </a:ext>
            </a:extLst>
          </p:cNvPr>
          <p:cNvSpPr txBox="1"/>
          <p:nvPr/>
        </p:nvSpPr>
        <p:spPr>
          <a:xfrm>
            <a:off x="3081412" y="5407750"/>
            <a:ext cx="663964" cy="276999"/>
          </a:xfrm>
          <a:prstGeom prst="rect">
            <a:avLst/>
          </a:prstGeom>
          <a:noFill/>
          <a:ln>
            <a:solidFill>
              <a:srgbClr val="E46C0A"/>
            </a:solidFill>
          </a:ln>
        </p:spPr>
        <p:txBody>
          <a:bodyPr wrap="none" rtlCol="0">
            <a:spAutoFit/>
          </a:bodyPr>
          <a:lstStyle/>
          <a:p>
            <a:r>
              <a:rPr lang="en-US" sz="1200" dirty="0"/>
              <a:t>XEMIS</a:t>
            </a:r>
          </a:p>
        </p:txBody>
      </p:sp>
      <p:pic>
        <p:nvPicPr>
          <p:cNvPr id="86" name="Image 85">
            <a:extLst>
              <a:ext uri="{FF2B5EF4-FFF2-40B4-BE49-F238E27FC236}">
                <a16:creationId xmlns:a16="http://schemas.microsoft.com/office/drawing/2014/main" id="{85B8F656-1A29-4F0C-89DF-D141D8210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7251" y="4563048"/>
            <a:ext cx="498175" cy="397767"/>
          </a:xfrm>
          <a:prstGeom prst="rect">
            <a:avLst/>
          </a:prstGeom>
        </p:spPr>
      </p:pic>
      <p:pic>
        <p:nvPicPr>
          <p:cNvPr id="91" name="Image 90">
            <a:extLst>
              <a:ext uri="{FF2B5EF4-FFF2-40B4-BE49-F238E27FC236}">
                <a16:creationId xmlns:a16="http://schemas.microsoft.com/office/drawing/2014/main" id="{D1C74061-63E4-44A1-87C4-82A9D6BB7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5877" y="4968246"/>
            <a:ext cx="566502" cy="410225"/>
          </a:xfrm>
          <a:prstGeom prst="rect">
            <a:avLst/>
          </a:prstGeom>
        </p:spPr>
      </p:pic>
      <p:pic>
        <p:nvPicPr>
          <p:cNvPr id="94" name="Image 93">
            <a:extLst>
              <a:ext uri="{FF2B5EF4-FFF2-40B4-BE49-F238E27FC236}">
                <a16:creationId xmlns:a16="http://schemas.microsoft.com/office/drawing/2014/main" id="{E2041BD5-2853-445D-B286-3F3CE129E883}"/>
              </a:ext>
            </a:extLst>
          </p:cNvPr>
          <p:cNvPicPr>
            <a:picLocks noChangeAspect="1"/>
          </p:cNvPicPr>
          <p:nvPr/>
        </p:nvPicPr>
        <p:blipFill>
          <a:blip r:embed="rId6"/>
          <a:stretch>
            <a:fillRect/>
          </a:stretch>
        </p:blipFill>
        <p:spPr>
          <a:xfrm>
            <a:off x="7541352" y="4600828"/>
            <a:ext cx="689192" cy="453609"/>
          </a:xfrm>
          <a:prstGeom prst="rect">
            <a:avLst/>
          </a:prstGeom>
        </p:spPr>
      </p:pic>
      <p:pic>
        <p:nvPicPr>
          <p:cNvPr id="95" name="Image 94">
            <a:extLst>
              <a:ext uri="{FF2B5EF4-FFF2-40B4-BE49-F238E27FC236}">
                <a16:creationId xmlns:a16="http://schemas.microsoft.com/office/drawing/2014/main" id="{47B56638-93D0-40F3-9C67-590E3F1F5C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659" y="5067497"/>
            <a:ext cx="1063939" cy="226973"/>
          </a:xfrm>
          <a:prstGeom prst="rect">
            <a:avLst/>
          </a:prstGeom>
        </p:spPr>
      </p:pic>
      <p:pic>
        <p:nvPicPr>
          <p:cNvPr id="96" name="Image 95">
            <a:extLst>
              <a:ext uri="{FF2B5EF4-FFF2-40B4-BE49-F238E27FC236}">
                <a16:creationId xmlns:a16="http://schemas.microsoft.com/office/drawing/2014/main" id="{FED19384-12DD-4720-8CCE-4BB92F0D87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0113" y="4755074"/>
            <a:ext cx="428291" cy="435786"/>
          </a:xfrm>
          <a:prstGeom prst="rect">
            <a:avLst/>
          </a:prstGeom>
        </p:spPr>
      </p:pic>
      <p:pic>
        <p:nvPicPr>
          <p:cNvPr id="97" name="Image 96">
            <a:extLst>
              <a:ext uri="{FF2B5EF4-FFF2-40B4-BE49-F238E27FC236}">
                <a16:creationId xmlns:a16="http://schemas.microsoft.com/office/drawing/2014/main" id="{8AF9760D-40F2-4E5D-9866-B35F0E217D01}"/>
              </a:ext>
            </a:extLst>
          </p:cNvPr>
          <p:cNvPicPr>
            <a:picLocks noChangeAspect="1"/>
          </p:cNvPicPr>
          <p:nvPr/>
        </p:nvPicPr>
        <p:blipFill rotWithShape="1">
          <a:blip r:embed="rId8">
            <a:extLst>
              <a:ext uri="{28A0092B-C50C-407E-A947-70E740481C1C}">
                <a14:useLocalDpi xmlns:a14="http://schemas.microsoft.com/office/drawing/2010/main" val="0"/>
              </a:ext>
            </a:extLst>
          </a:blip>
          <a:srcRect l="13308" t="16141" r="10332" b="15655"/>
          <a:stretch/>
        </p:blipFill>
        <p:spPr>
          <a:xfrm>
            <a:off x="8971967" y="4588661"/>
            <a:ext cx="1016862" cy="465777"/>
          </a:xfrm>
          <a:prstGeom prst="rect">
            <a:avLst/>
          </a:prstGeom>
        </p:spPr>
      </p:pic>
      <p:pic>
        <p:nvPicPr>
          <p:cNvPr id="102" name="Image 101">
            <a:extLst>
              <a:ext uri="{FF2B5EF4-FFF2-40B4-BE49-F238E27FC236}">
                <a16:creationId xmlns:a16="http://schemas.microsoft.com/office/drawing/2014/main" id="{ED5039B9-85F9-4AE4-A1F2-A2C64ECD6CC6}"/>
              </a:ext>
            </a:extLst>
          </p:cNvPr>
          <p:cNvPicPr>
            <a:picLocks noChangeAspect="1"/>
          </p:cNvPicPr>
          <p:nvPr/>
        </p:nvPicPr>
        <p:blipFill rotWithShape="1">
          <a:blip r:embed="rId8">
            <a:extLst>
              <a:ext uri="{28A0092B-C50C-407E-A947-70E740481C1C}">
                <a14:useLocalDpi xmlns:a14="http://schemas.microsoft.com/office/drawing/2010/main" val="0"/>
              </a:ext>
            </a:extLst>
          </a:blip>
          <a:srcRect l="13308" t="16141" r="10332" b="15655"/>
          <a:stretch/>
        </p:blipFill>
        <p:spPr>
          <a:xfrm>
            <a:off x="9107777" y="5612416"/>
            <a:ext cx="1014731" cy="464801"/>
          </a:xfrm>
          <a:prstGeom prst="rect">
            <a:avLst/>
          </a:prstGeom>
        </p:spPr>
      </p:pic>
      <p:pic>
        <p:nvPicPr>
          <p:cNvPr id="103" name="Image 102">
            <a:extLst>
              <a:ext uri="{FF2B5EF4-FFF2-40B4-BE49-F238E27FC236}">
                <a16:creationId xmlns:a16="http://schemas.microsoft.com/office/drawing/2014/main" id="{FA49625B-2153-462B-97C8-9E9C87350C5B}"/>
              </a:ext>
            </a:extLst>
          </p:cNvPr>
          <p:cNvPicPr>
            <a:picLocks noChangeAspect="1"/>
          </p:cNvPicPr>
          <p:nvPr/>
        </p:nvPicPr>
        <p:blipFill rotWithShape="1">
          <a:blip r:embed="rId8">
            <a:extLst>
              <a:ext uri="{28A0092B-C50C-407E-A947-70E740481C1C}">
                <a14:useLocalDpi xmlns:a14="http://schemas.microsoft.com/office/drawing/2010/main" val="0"/>
              </a:ext>
            </a:extLst>
          </a:blip>
          <a:srcRect l="13308" t="16141" r="10332" b="15655"/>
          <a:stretch/>
        </p:blipFill>
        <p:spPr>
          <a:xfrm>
            <a:off x="8867666" y="2509953"/>
            <a:ext cx="1012127" cy="463608"/>
          </a:xfrm>
          <a:prstGeom prst="rect">
            <a:avLst/>
          </a:prstGeom>
        </p:spPr>
      </p:pic>
      <p:pic>
        <p:nvPicPr>
          <p:cNvPr id="104" name="Image 103">
            <a:extLst>
              <a:ext uri="{FF2B5EF4-FFF2-40B4-BE49-F238E27FC236}">
                <a16:creationId xmlns:a16="http://schemas.microsoft.com/office/drawing/2014/main" id="{642E83AB-FAB7-4831-8EE3-5ACC81267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567" y="2631928"/>
            <a:ext cx="1063939" cy="226973"/>
          </a:xfrm>
          <a:prstGeom prst="rect">
            <a:avLst/>
          </a:prstGeom>
        </p:spPr>
      </p:pic>
      <p:pic>
        <p:nvPicPr>
          <p:cNvPr id="107" name="Image 106">
            <a:extLst>
              <a:ext uri="{FF2B5EF4-FFF2-40B4-BE49-F238E27FC236}">
                <a16:creationId xmlns:a16="http://schemas.microsoft.com/office/drawing/2014/main" id="{1BB6A46C-DD5E-4806-9F1C-56E0F9447E6F}"/>
              </a:ext>
            </a:extLst>
          </p:cNvPr>
          <p:cNvPicPr>
            <a:picLocks noChangeAspect="1"/>
          </p:cNvPicPr>
          <p:nvPr/>
        </p:nvPicPr>
        <p:blipFill>
          <a:blip r:embed="rId6"/>
          <a:stretch>
            <a:fillRect/>
          </a:stretch>
        </p:blipFill>
        <p:spPr>
          <a:xfrm>
            <a:off x="2183820" y="1760880"/>
            <a:ext cx="689192" cy="453609"/>
          </a:xfrm>
          <a:prstGeom prst="rect">
            <a:avLst/>
          </a:prstGeom>
        </p:spPr>
      </p:pic>
      <p:pic>
        <p:nvPicPr>
          <p:cNvPr id="113" name="Image 112">
            <a:extLst>
              <a:ext uri="{FF2B5EF4-FFF2-40B4-BE49-F238E27FC236}">
                <a16:creationId xmlns:a16="http://schemas.microsoft.com/office/drawing/2014/main" id="{BDC03055-1E75-4FD4-BA7C-24EAB7B61A11}"/>
              </a:ext>
            </a:extLst>
          </p:cNvPr>
          <p:cNvPicPr>
            <a:picLocks noChangeAspect="1"/>
          </p:cNvPicPr>
          <p:nvPr/>
        </p:nvPicPr>
        <p:blipFill>
          <a:blip r:embed="rId6"/>
          <a:stretch>
            <a:fillRect/>
          </a:stretch>
        </p:blipFill>
        <p:spPr>
          <a:xfrm>
            <a:off x="8217451" y="2010008"/>
            <a:ext cx="689192" cy="453609"/>
          </a:xfrm>
          <a:prstGeom prst="rect">
            <a:avLst/>
          </a:prstGeom>
        </p:spPr>
      </p:pic>
      <p:pic>
        <p:nvPicPr>
          <p:cNvPr id="114" name="Image 113">
            <a:extLst>
              <a:ext uri="{FF2B5EF4-FFF2-40B4-BE49-F238E27FC236}">
                <a16:creationId xmlns:a16="http://schemas.microsoft.com/office/drawing/2014/main" id="{64B9E3A6-6677-48E9-866C-0AF7FD75E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5665" y="4563379"/>
            <a:ext cx="566502" cy="410225"/>
          </a:xfrm>
          <a:prstGeom prst="rect">
            <a:avLst/>
          </a:prstGeom>
        </p:spPr>
      </p:pic>
      <p:pic>
        <p:nvPicPr>
          <p:cNvPr id="120" name="Image 119">
            <a:extLst>
              <a:ext uri="{FF2B5EF4-FFF2-40B4-BE49-F238E27FC236}">
                <a16:creationId xmlns:a16="http://schemas.microsoft.com/office/drawing/2014/main" id="{E815665D-AC96-491A-8643-3F5BB6EE2929}"/>
              </a:ext>
            </a:extLst>
          </p:cNvPr>
          <p:cNvPicPr>
            <a:picLocks noChangeAspect="1"/>
          </p:cNvPicPr>
          <p:nvPr/>
        </p:nvPicPr>
        <p:blipFill>
          <a:blip r:embed="rId6"/>
          <a:stretch>
            <a:fillRect/>
          </a:stretch>
        </p:blipFill>
        <p:spPr>
          <a:xfrm>
            <a:off x="4730768" y="4805957"/>
            <a:ext cx="617658" cy="406527"/>
          </a:xfrm>
          <a:prstGeom prst="rect">
            <a:avLst/>
          </a:prstGeom>
        </p:spPr>
      </p:pic>
      <p:pic>
        <p:nvPicPr>
          <p:cNvPr id="127" name="Image 126">
            <a:extLst>
              <a:ext uri="{FF2B5EF4-FFF2-40B4-BE49-F238E27FC236}">
                <a16:creationId xmlns:a16="http://schemas.microsoft.com/office/drawing/2014/main" id="{AC9F9E2D-63E1-4499-8711-A8348E0C80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2422" y="1948007"/>
            <a:ext cx="512720" cy="521692"/>
          </a:xfrm>
          <a:prstGeom prst="rect">
            <a:avLst/>
          </a:prstGeom>
        </p:spPr>
      </p:pic>
      <p:pic>
        <p:nvPicPr>
          <p:cNvPr id="132" name="Image 131">
            <a:extLst>
              <a:ext uri="{FF2B5EF4-FFF2-40B4-BE49-F238E27FC236}">
                <a16:creationId xmlns:a16="http://schemas.microsoft.com/office/drawing/2014/main" id="{352C0A94-E365-4BA6-B71F-D3310DFEAB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8495" y="5503191"/>
            <a:ext cx="663963" cy="568331"/>
          </a:xfrm>
          <a:prstGeom prst="rect">
            <a:avLst/>
          </a:prstGeom>
        </p:spPr>
      </p:pic>
      <p:sp>
        <p:nvSpPr>
          <p:cNvPr id="133" name="ZoneTexte 132">
            <a:extLst>
              <a:ext uri="{FF2B5EF4-FFF2-40B4-BE49-F238E27FC236}">
                <a16:creationId xmlns:a16="http://schemas.microsoft.com/office/drawing/2014/main" id="{C6485379-ABCF-486D-BCE8-12A7B71B84AB}"/>
              </a:ext>
            </a:extLst>
          </p:cNvPr>
          <p:cNvSpPr txBox="1"/>
          <p:nvPr/>
        </p:nvSpPr>
        <p:spPr>
          <a:xfrm>
            <a:off x="4418184" y="4564213"/>
            <a:ext cx="853119" cy="276999"/>
          </a:xfrm>
          <a:prstGeom prst="rect">
            <a:avLst/>
          </a:prstGeom>
          <a:noFill/>
          <a:ln>
            <a:solidFill>
              <a:srgbClr val="E46C0A"/>
            </a:solidFill>
          </a:ln>
        </p:spPr>
        <p:txBody>
          <a:bodyPr wrap="none" rtlCol="0">
            <a:spAutoFit/>
          </a:bodyPr>
          <a:lstStyle/>
          <a:p>
            <a:r>
              <a:rPr lang="en-US" sz="1200" dirty="0"/>
              <a:t>BIOALTO</a:t>
            </a:r>
          </a:p>
        </p:txBody>
      </p:sp>
      <p:sp>
        <p:nvSpPr>
          <p:cNvPr id="134" name="ZoneTexte 133">
            <a:extLst>
              <a:ext uri="{FF2B5EF4-FFF2-40B4-BE49-F238E27FC236}">
                <a16:creationId xmlns:a16="http://schemas.microsoft.com/office/drawing/2014/main" id="{4D0331AB-0B58-4881-89B9-D5340004896A}"/>
              </a:ext>
            </a:extLst>
          </p:cNvPr>
          <p:cNvSpPr txBox="1"/>
          <p:nvPr/>
        </p:nvSpPr>
        <p:spPr>
          <a:xfrm>
            <a:off x="1953452" y="2659518"/>
            <a:ext cx="2882955" cy="338554"/>
          </a:xfrm>
          <a:prstGeom prst="rect">
            <a:avLst/>
          </a:prstGeom>
          <a:noFill/>
        </p:spPr>
        <p:txBody>
          <a:bodyPr wrap="square" rtlCol="0">
            <a:spAutoFit/>
          </a:bodyPr>
          <a:lstStyle/>
          <a:p>
            <a:r>
              <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Optimal </a:t>
            </a:r>
            <a:r>
              <a:rPr lang="fr-FR" sz="1600" dirty="0" err="1">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rPr>
              <a:t>moderation</a:t>
            </a:r>
            <a:endParaRPr lang="fr-FR" sz="1600" dirty="0">
              <a:solidFill>
                <a:schemeClr val="tx1"/>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cxnSp>
        <p:nvCxnSpPr>
          <p:cNvPr id="135" name="Connecteur droit 134">
            <a:extLst>
              <a:ext uri="{FF2B5EF4-FFF2-40B4-BE49-F238E27FC236}">
                <a16:creationId xmlns:a16="http://schemas.microsoft.com/office/drawing/2014/main" id="{B298D2DA-85A3-43EC-B219-7FAFA3D040EC}"/>
              </a:ext>
            </a:extLst>
          </p:cNvPr>
          <p:cNvCxnSpPr>
            <a:cxnSpLocks/>
          </p:cNvCxnSpPr>
          <p:nvPr/>
        </p:nvCxnSpPr>
        <p:spPr>
          <a:xfrm>
            <a:off x="1790628" y="2956500"/>
            <a:ext cx="25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6" name="Image 135">
            <a:extLst>
              <a:ext uri="{FF2B5EF4-FFF2-40B4-BE49-F238E27FC236}">
                <a16:creationId xmlns:a16="http://schemas.microsoft.com/office/drawing/2014/main" id="{535F72A7-10EE-4EA7-9E86-B998ACE793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359" y="5407750"/>
            <a:ext cx="512720" cy="521692"/>
          </a:xfrm>
          <a:prstGeom prst="rect">
            <a:avLst/>
          </a:prstGeom>
        </p:spPr>
      </p:pic>
      <p:sp>
        <p:nvSpPr>
          <p:cNvPr id="138" name="ZoneTexte 137">
            <a:extLst>
              <a:ext uri="{FF2B5EF4-FFF2-40B4-BE49-F238E27FC236}">
                <a16:creationId xmlns:a16="http://schemas.microsoft.com/office/drawing/2014/main" id="{3DD31BFA-1A3A-4C44-A194-8076B2B61087}"/>
              </a:ext>
            </a:extLst>
          </p:cNvPr>
          <p:cNvSpPr txBox="1"/>
          <p:nvPr/>
        </p:nvSpPr>
        <p:spPr>
          <a:xfrm>
            <a:off x="4594739" y="5675632"/>
            <a:ext cx="654346" cy="276999"/>
          </a:xfrm>
          <a:prstGeom prst="rect">
            <a:avLst/>
          </a:prstGeom>
          <a:noFill/>
          <a:ln>
            <a:solidFill>
              <a:srgbClr val="E46C0A"/>
            </a:solidFill>
          </a:ln>
        </p:spPr>
        <p:txBody>
          <a:bodyPr wrap="none" rtlCol="0">
            <a:spAutoFit/>
          </a:bodyPr>
          <a:lstStyle/>
          <a:p>
            <a:r>
              <a:rPr lang="en-US" sz="1200" dirty="0"/>
              <a:t>AIDER</a:t>
            </a:r>
          </a:p>
        </p:txBody>
      </p:sp>
      <p:sp>
        <p:nvSpPr>
          <p:cNvPr id="158" name="Rectangle 157">
            <a:extLst>
              <a:ext uri="{FF2B5EF4-FFF2-40B4-BE49-F238E27FC236}">
                <a16:creationId xmlns:a16="http://schemas.microsoft.com/office/drawing/2014/main" id="{172203AA-A798-41CF-8969-6D7C1814E4AF}"/>
              </a:ext>
            </a:extLst>
          </p:cNvPr>
          <p:cNvSpPr/>
          <p:nvPr/>
        </p:nvSpPr>
        <p:spPr>
          <a:xfrm>
            <a:off x="5808518" y="1194643"/>
            <a:ext cx="831273" cy="309318"/>
          </a:xfrm>
          <a:prstGeom prst="rect">
            <a:avLst/>
          </a:prstGeom>
          <a:solidFill>
            <a:srgbClr val="FCD3B2"/>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Clinical</a:t>
            </a:r>
          </a:p>
        </p:txBody>
      </p:sp>
      <p:sp>
        <p:nvSpPr>
          <p:cNvPr id="17" name="Rectangle 16">
            <a:extLst>
              <a:ext uri="{FF2B5EF4-FFF2-40B4-BE49-F238E27FC236}">
                <a16:creationId xmlns:a16="http://schemas.microsoft.com/office/drawing/2014/main" id="{347997B2-F591-4558-A46A-358DCAD83087}"/>
              </a:ext>
            </a:extLst>
          </p:cNvPr>
          <p:cNvSpPr/>
          <p:nvPr/>
        </p:nvSpPr>
        <p:spPr>
          <a:xfrm>
            <a:off x="4669748" y="2858734"/>
            <a:ext cx="402674" cy="307777"/>
          </a:xfrm>
          <a:prstGeom prst="rect">
            <a:avLst/>
          </a:prstGeom>
        </p:spPr>
        <p:txBody>
          <a:bodyPr wrap="none">
            <a:spAutoFit/>
          </a:bodyPr>
          <a:lstStyle/>
          <a:p>
            <a:r>
              <a:rPr lang="en-US" dirty="0">
                <a:solidFill>
                  <a:schemeClr val="tx1"/>
                </a:solidFill>
              </a:rPr>
              <a:t>(?)</a:t>
            </a:r>
            <a:endParaRPr lang="en-US" dirty="0"/>
          </a:p>
        </p:txBody>
      </p:sp>
    </p:spTree>
    <p:extLst>
      <p:ext uri="{BB962C8B-B14F-4D97-AF65-F5344CB8AC3E}">
        <p14:creationId xmlns:p14="http://schemas.microsoft.com/office/powerpoint/2010/main" val="32199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43" grpId="0" animBg="1"/>
      <p:bldP spid="16" grpId="0" animBg="1"/>
      <p:bldP spid="208" grpId="0" animBg="1"/>
      <p:bldP spid="84" grpId="0" animBg="1"/>
      <p:bldP spid="133" grpId="0" animBg="1"/>
      <p:bldP spid="138" grpId="0" animBg="1"/>
      <p:bldP spid="158"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21</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613064" y="219010"/>
            <a:ext cx="10975349"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Accelerator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Based</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-BNCT @</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dose/modeling</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Master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projet</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AB-</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nCT</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(2024-2027)</a:t>
            </a:r>
            <a:endParaRPr lang="en-US" dirty="0">
              <a:solidFill>
                <a:schemeClr val="tx1"/>
              </a:solidFill>
            </a:endParaRPr>
          </a:p>
        </p:txBody>
      </p:sp>
      <p:sp>
        <p:nvSpPr>
          <p:cNvPr id="8" name="Rectangle 7">
            <a:extLst>
              <a:ext uri="{FF2B5EF4-FFF2-40B4-BE49-F238E27FC236}">
                <a16:creationId xmlns:a16="http://schemas.microsoft.com/office/drawing/2014/main" id="{E6ED0E05-0BDB-4592-85EC-2250B4A8601E}"/>
              </a:ext>
            </a:extLst>
          </p:cNvPr>
          <p:cNvSpPr/>
          <p:nvPr/>
        </p:nvSpPr>
        <p:spPr>
          <a:xfrm>
            <a:off x="141988" y="1602400"/>
            <a:ext cx="7942139" cy="3925536"/>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6871B1-250B-4771-A6EB-2ABAAEB07FF2}"/>
              </a:ext>
            </a:extLst>
          </p:cNvPr>
          <p:cNvSpPr/>
          <p:nvPr/>
        </p:nvSpPr>
        <p:spPr>
          <a:xfrm>
            <a:off x="8239991" y="1612685"/>
            <a:ext cx="3810021" cy="3125781"/>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8" y="5792527"/>
            <a:ext cx="3810021" cy="791295"/>
            <a:chOff x="5488557" y="1428954"/>
            <a:chExt cx="3213644" cy="616847"/>
          </a:xfrm>
        </p:grpSpPr>
        <p:sp>
          <p:nvSpPr>
            <p:cNvPr id="24" name="ZoneTexte 23">
              <a:extLst>
                <a:ext uri="{FF2B5EF4-FFF2-40B4-BE49-F238E27FC236}">
                  <a16:creationId xmlns:a16="http://schemas.microsoft.com/office/drawing/2014/main" id="{FE193A56-94DD-494E-9205-696B19B9B70C}"/>
                </a:ext>
              </a:extLst>
            </p:cNvPr>
            <p:cNvSpPr txBox="1"/>
            <p:nvPr/>
          </p:nvSpPr>
          <p:spPr>
            <a:xfrm>
              <a:off x="5786537" y="1541959"/>
              <a:ext cx="2861516" cy="503842"/>
            </a:xfrm>
            <a:prstGeom prst="rect">
              <a:avLst/>
            </a:prstGeom>
            <a:noFill/>
          </p:spPr>
          <p:txBody>
            <a:bodyPr wrap="square" rtlCol="0">
              <a:spAutoFit/>
            </a:bodyPr>
            <a:lstStyle/>
            <a:p>
              <a:pPr marL="285750" lvl="0" indent="-285750">
                <a:buClrTx/>
                <a:buFont typeface="Wingdings" pitchFamily="2" charset="2"/>
                <a:buChar char="Ø"/>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National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LMDN-ASNR, IAB</a:t>
              </a:r>
              <a:endParaRPr lang="en-GB" sz="1200" kern="1200" dirty="0">
                <a:solidFill>
                  <a:prstClr val="black"/>
                </a:solidFill>
                <a:latin typeface="Calibri" panose="020F0502020204030204"/>
              </a:endParaRPr>
            </a:p>
            <a:p>
              <a:pPr marL="285750" indent="-285750">
                <a:buClrTx/>
                <a:buFont typeface="Wingdings" pitchFamily="2" charset="2"/>
                <a:buChar char="Ø"/>
                <a:defRPr/>
              </a:pPr>
              <a:r>
                <a:rPr lang="en-GB" sz="1200" b="1" kern="1200" dirty="0">
                  <a:solidFill>
                    <a:prstClr val="black"/>
                  </a:solidFill>
                  <a:latin typeface="Calibri" panose="020F0502020204030204"/>
                </a:rPr>
                <a:t>International</a:t>
              </a:r>
              <a:r>
                <a:rPr lang="en-GB" sz="1200" kern="1200" dirty="0">
                  <a:solidFill>
                    <a:prstClr val="black"/>
                  </a:solidFill>
                  <a:latin typeface="Calibri" panose="020F0502020204030204"/>
                </a:rPr>
                <a:t>: TANDAR (CNEA, Argentina), </a:t>
              </a:r>
              <a:r>
                <a:rPr lang="en-US" sz="1200" dirty="0">
                  <a:latin typeface="Calibri" panose="020F0502020204030204" pitchFamily="34" charset="0"/>
                  <a:ea typeface="Calibri" panose="020F0502020204030204" pitchFamily="34" charset="0"/>
                  <a:cs typeface="Calibri" panose="020F0502020204030204" pitchFamily="34" charset="0"/>
                </a:rPr>
                <a:t>BNCT-GLOBAL (Germany)</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5" name="Rectangle 24">
              <a:extLst>
                <a:ext uri="{FF2B5EF4-FFF2-40B4-BE49-F238E27FC236}">
                  <a16:creationId xmlns:a16="http://schemas.microsoft.com/office/drawing/2014/main" id="{73D0B718-212A-46B5-A9C2-04977957D87D}"/>
                </a:ext>
              </a:extLst>
            </p:cNvPr>
            <p:cNvSpPr/>
            <p:nvPr/>
          </p:nvSpPr>
          <p:spPr>
            <a:xfrm>
              <a:off x="5488557" y="1428954"/>
              <a:ext cx="321364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4190989" y="5795239"/>
            <a:ext cx="3893138"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1FE740-6D05-4DF7-AD64-AF739972B9C1}"/>
              </a:ext>
            </a:extLst>
          </p:cNvPr>
          <p:cNvSpPr/>
          <p:nvPr/>
        </p:nvSpPr>
        <p:spPr>
          <a:xfrm>
            <a:off x="8337124" y="5196441"/>
            <a:ext cx="3661216" cy="1446550"/>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N. </a:t>
            </a:r>
            <a:r>
              <a:rPr lang="en-US" sz="1100" dirty="0" err="1">
                <a:latin typeface="Calibri" panose="020F0502020204030204" pitchFamily="34" charset="0"/>
                <a:ea typeface="Calibri" panose="020F0502020204030204" pitchFamily="34" charset="0"/>
                <a:cs typeface="Calibri" panose="020F0502020204030204" pitchFamily="34" charset="0"/>
              </a:rPr>
              <a:t>Sauzet</a:t>
            </a:r>
            <a:r>
              <a:rPr lang="en-US" sz="1100" dirty="0">
                <a:latin typeface="Calibri" panose="020F0502020204030204" pitchFamily="34" charset="0"/>
                <a:ea typeface="Calibri" panose="020F0502020204030204" pitchFamily="34" charset="0"/>
                <a:cs typeface="Calibri" panose="020F0502020204030204" pitchFamily="34" charset="0"/>
              </a:rPr>
              <a:t>, D. Santos et al., NIMA 2020, </a:t>
            </a:r>
            <a:r>
              <a:rPr lang="en-US" sz="1100" dirty="0" err="1">
                <a:latin typeface="Calibri" panose="020F0502020204030204" pitchFamily="34" charset="0"/>
                <a:ea typeface="Calibri" panose="020F0502020204030204" pitchFamily="34" charset="0"/>
                <a:cs typeface="Calibri" panose="020F0502020204030204" pitchFamily="34" charset="0"/>
              </a:rPr>
              <a:t>arXiv</a:t>
            </a:r>
            <a:r>
              <a:rPr lang="en-US" sz="1100" dirty="0">
                <a:latin typeface="Calibri" panose="020F0502020204030204" pitchFamily="34" charset="0"/>
                <a:ea typeface="Calibri" panose="020F0502020204030204" pitchFamily="34" charset="0"/>
                <a:cs typeface="Calibri" panose="020F0502020204030204" pitchFamily="34" charset="0"/>
              </a:rPr>
              <a:t>: 1906.03878</a:t>
            </a:r>
          </a:p>
          <a:p>
            <a:r>
              <a:rPr lang="en-US" sz="1100" dirty="0">
                <a:latin typeface="Calibri" panose="020F0502020204030204" pitchFamily="34" charset="0"/>
                <a:ea typeface="Calibri" panose="020F0502020204030204" pitchFamily="34" charset="0"/>
                <a:cs typeface="Calibri" panose="020F0502020204030204" pitchFamily="34" charset="0"/>
              </a:rPr>
              <a:t>M. </a:t>
            </a:r>
            <a:r>
              <a:rPr lang="en-US" sz="1100" dirty="0" err="1">
                <a:latin typeface="Calibri" panose="020F0502020204030204" pitchFamily="34" charset="0"/>
                <a:ea typeface="Calibri" panose="020F0502020204030204" pitchFamily="34" charset="0"/>
                <a:cs typeface="Calibri" panose="020F0502020204030204" pitchFamily="34" charset="0"/>
              </a:rPr>
              <a:t>Hervé</a:t>
            </a:r>
            <a:r>
              <a:rPr lang="en-US" sz="1100" dirty="0">
                <a:latin typeface="Calibri" panose="020F0502020204030204" pitchFamily="34" charset="0"/>
                <a:ea typeface="Calibri" panose="020F0502020204030204" pitchFamily="34" charset="0"/>
                <a:cs typeface="Calibri" panose="020F0502020204030204" pitchFamily="34" charset="0"/>
              </a:rPr>
              <a:t> et al.  Phys. </a:t>
            </a:r>
            <a:r>
              <a:rPr lang="en-US" sz="1100" dirty="0" err="1">
                <a:latin typeface="Calibri" panose="020F0502020204030204" pitchFamily="34" charset="0"/>
                <a:ea typeface="Calibri" panose="020F0502020204030204" pitchFamily="34" charset="0"/>
                <a:cs typeface="Calibri" panose="020F0502020204030204" pitchFamily="34" charset="0"/>
              </a:rPr>
              <a:t>Medica</a:t>
            </a:r>
            <a:r>
              <a:rPr lang="en-US" sz="1100" dirty="0">
                <a:latin typeface="Calibri" panose="020F0502020204030204" pitchFamily="34" charset="0"/>
                <a:ea typeface="Calibri" panose="020F0502020204030204" pitchFamily="34" charset="0"/>
                <a:cs typeface="Calibri" panose="020F0502020204030204" pitchFamily="34" charset="0"/>
              </a:rPr>
              <a:t> 88 (2021) 148–15</a:t>
            </a:r>
          </a:p>
          <a:p>
            <a:r>
              <a:rPr lang="en-US" sz="1100" dirty="0">
                <a:latin typeface="Calibri" panose="020F0502020204030204" pitchFamily="34" charset="0"/>
                <a:ea typeface="Calibri" panose="020F0502020204030204" pitchFamily="34" charset="0"/>
                <a:cs typeface="Calibri" panose="020F0502020204030204" pitchFamily="34" charset="0"/>
              </a:rPr>
              <a:t>S. </a:t>
            </a:r>
            <a:r>
              <a:rPr lang="en-US" sz="1100" dirty="0" err="1">
                <a:latin typeface="Calibri" panose="020F0502020204030204" pitchFamily="34" charset="0"/>
                <a:ea typeface="Calibri" panose="020F0502020204030204" pitchFamily="34" charset="0"/>
                <a:cs typeface="Calibri" panose="020F0502020204030204" pitchFamily="34" charset="0"/>
              </a:rPr>
              <a:t>Chabod</a:t>
            </a:r>
            <a:r>
              <a:rPr lang="en-US" sz="1100" dirty="0">
                <a:latin typeface="Calibri" panose="020F0502020204030204" pitchFamily="34" charset="0"/>
                <a:ea typeface="Calibri" panose="020F0502020204030204" pitchFamily="34" charset="0"/>
                <a:cs typeface="Calibri" panose="020F0502020204030204" pitchFamily="34" charset="0"/>
              </a:rPr>
              <a:t> et al., Phys. Med. Biol 67(2022) 105009 .</a:t>
            </a:r>
          </a:p>
          <a:p>
            <a:r>
              <a:rPr lang="en-US" sz="1100" dirty="0">
                <a:latin typeface="Calibri" panose="020F0502020204030204" pitchFamily="34" charset="0"/>
                <a:ea typeface="Calibri" panose="020F0502020204030204" pitchFamily="34" charset="0"/>
                <a:cs typeface="Calibri" panose="020F0502020204030204" pitchFamily="34" charset="0"/>
              </a:rPr>
              <a:t>C. Beaufort et al., 2024 </a:t>
            </a:r>
            <a:r>
              <a:rPr lang="en-US" sz="1100" i="1" dirty="0">
                <a:latin typeface="Calibri" panose="020F0502020204030204" pitchFamily="34" charset="0"/>
                <a:ea typeface="Calibri" panose="020F0502020204030204" pitchFamily="34" charset="0"/>
                <a:cs typeface="Calibri" panose="020F0502020204030204" pitchFamily="34" charset="0"/>
              </a:rPr>
              <a:t>JINST</a:t>
            </a:r>
            <a:r>
              <a:rPr lang="en-US" sz="1100" dirty="0">
                <a:latin typeface="Calibri" panose="020F0502020204030204" pitchFamily="34" charset="0"/>
                <a:ea typeface="Calibri" panose="020F0502020204030204" pitchFamily="34" charset="0"/>
                <a:cs typeface="Calibri" panose="020F0502020204030204" pitchFamily="34" charset="0"/>
              </a:rPr>
              <a:t> 19 P05052.</a:t>
            </a:r>
          </a:p>
          <a:p>
            <a:r>
              <a:rPr lang="en-US" sz="1100" dirty="0">
                <a:latin typeface="Calibri" panose="020F0502020204030204" pitchFamily="34" charset="0"/>
                <a:ea typeface="Calibri" panose="020F0502020204030204" pitchFamily="34" charset="0"/>
                <a:cs typeface="Calibri" panose="020F0502020204030204" pitchFamily="34" charset="0"/>
              </a:rPr>
              <a:t>S. </a:t>
            </a:r>
            <a:r>
              <a:rPr lang="en-US" sz="1100" dirty="0" err="1">
                <a:latin typeface="Calibri" panose="020F0502020204030204" pitchFamily="34" charset="0"/>
                <a:ea typeface="Calibri" panose="020F0502020204030204" pitchFamily="34" charset="0"/>
                <a:cs typeface="Calibri" panose="020F0502020204030204" pitchFamily="34" charset="0"/>
              </a:rPr>
              <a:t>Chabod</a:t>
            </a:r>
            <a:r>
              <a:rPr lang="en-US" sz="1100" dirty="0">
                <a:latin typeface="Calibri" panose="020F0502020204030204" pitchFamily="34" charset="0"/>
                <a:ea typeface="Calibri" panose="020F0502020204030204" pitchFamily="34" charset="0"/>
                <a:cs typeface="Calibri" panose="020F0502020204030204" pitchFamily="34" charset="0"/>
              </a:rPr>
              <a:t> et al., Phys Med Biol. 2025 70(3).</a:t>
            </a:r>
          </a:p>
          <a:p>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Patents “Fast neutron detector and spectrometer”, Santos et al.. 2021, FR GB DE 36525633 ; “Liquid target for the production of nuclear particles” </a:t>
            </a:r>
            <a:r>
              <a:rPr lang="en-US" sz="1100" dirty="0" err="1">
                <a:solidFill>
                  <a:schemeClr val="tx1"/>
                </a:solidFill>
                <a:latin typeface="Calibri" panose="020F0502020204030204" pitchFamily="34" charset="0"/>
                <a:ea typeface="Calibri" panose="020F0502020204030204" pitchFamily="34" charset="0"/>
                <a:cs typeface="Calibri" panose="020F0502020204030204" pitchFamily="34" charset="0"/>
              </a:rPr>
              <a:t>Ghetta</a:t>
            </a: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 et al. FR 1906353</a:t>
            </a:r>
          </a:p>
        </p:txBody>
      </p:sp>
      <p:sp>
        <p:nvSpPr>
          <p:cNvPr id="39" name="Rectangle 38">
            <a:extLst>
              <a:ext uri="{FF2B5EF4-FFF2-40B4-BE49-F238E27FC236}">
                <a16:creationId xmlns:a16="http://schemas.microsoft.com/office/drawing/2014/main" id="{2119FF3F-5656-4C99-B46C-BBCB5AC747BC}"/>
              </a:ext>
            </a:extLst>
          </p:cNvPr>
          <p:cNvSpPr/>
          <p:nvPr/>
        </p:nvSpPr>
        <p:spPr>
          <a:xfrm>
            <a:off x="8239991" y="1652443"/>
            <a:ext cx="3746402" cy="3046988"/>
          </a:xfrm>
          <a:prstGeom prst="rect">
            <a:avLst/>
          </a:prstGeom>
        </p:spPr>
        <p:txBody>
          <a:bodyPr wrap="square">
            <a:spAutoFit/>
          </a:bodyPr>
          <a:lstStyle/>
          <a:p>
            <a:pPr algn="just">
              <a:spcBef>
                <a:spcPts val="300"/>
              </a:spcBef>
            </a:pPr>
            <a:r>
              <a:rPr lang="fr-FR" dirty="0">
                <a:latin typeface="Calibri" panose="020F0502020204030204" pitchFamily="34" charset="0"/>
                <a:ea typeface="Calibri" panose="020F0502020204030204" pitchFamily="34" charset="0"/>
                <a:cs typeface="Calibri" panose="020F0502020204030204" pitchFamily="34" charset="0"/>
              </a:rPr>
              <a:t>All dev </a:t>
            </a:r>
            <a:r>
              <a:rPr lang="fr-FR" dirty="0" err="1">
                <a:latin typeface="Calibri" panose="020F0502020204030204" pitchFamily="34" charset="0"/>
                <a:ea typeface="Calibri" panose="020F0502020204030204" pitchFamily="34" charset="0"/>
                <a:cs typeface="Calibri" panose="020F0502020204030204" pitchFamily="34" charset="0"/>
              </a:rPr>
              <a:t>aims</a:t>
            </a:r>
            <a:r>
              <a:rPr lang="fr-FR" dirty="0">
                <a:latin typeface="Calibri" panose="020F0502020204030204" pitchFamily="34" charset="0"/>
                <a:ea typeface="Calibri" panose="020F0502020204030204" pitchFamily="34" charset="0"/>
                <a:cs typeface="Calibri" panose="020F0502020204030204" pitchFamily="34" charset="0"/>
              </a:rPr>
              <a:t> at </a:t>
            </a:r>
            <a:r>
              <a:rPr lang="fr-FR" dirty="0" err="1">
                <a:latin typeface="Calibri" panose="020F0502020204030204" pitchFamily="34" charset="0"/>
                <a:ea typeface="Calibri" panose="020F0502020204030204" pitchFamily="34" charset="0"/>
                <a:cs typeface="Calibri" panose="020F0502020204030204" pitchFamily="34" charset="0"/>
              </a:rPr>
              <a:t>proposing</a:t>
            </a:r>
            <a:r>
              <a:rPr lang="fr-FR" dirty="0">
                <a:latin typeface="Calibri" panose="020F0502020204030204" pitchFamily="34" charset="0"/>
                <a:ea typeface="Calibri" panose="020F0502020204030204" pitchFamily="34" charset="0"/>
                <a:cs typeface="Calibri" panose="020F0502020204030204" pitchFamily="34" charset="0"/>
              </a:rPr>
              <a:t> an </a:t>
            </a:r>
            <a:r>
              <a:rPr lang="fr-FR" b="1" dirty="0">
                <a:latin typeface="Calibri" panose="020F0502020204030204" pitchFamily="34" charset="0"/>
                <a:ea typeface="Calibri" panose="020F0502020204030204" pitchFamily="34" charset="0"/>
                <a:cs typeface="Calibri" panose="020F0502020204030204" pitchFamily="34" charset="0"/>
              </a:rPr>
              <a:t>optimal AB-BNCT </a:t>
            </a:r>
            <a:r>
              <a:rPr lang="fr-FR" b="1" dirty="0" err="1">
                <a:latin typeface="Calibri" panose="020F0502020204030204" pitchFamily="34" charset="0"/>
                <a:ea typeface="Calibri" panose="020F0502020204030204" pitchFamily="34" charset="0"/>
                <a:cs typeface="Calibri" panose="020F0502020204030204" pitchFamily="34" charset="0"/>
              </a:rPr>
              <a:t>facility</a:t>
            </a:r>
            <a:r>
              <a:rPr lang="fr-FR" b="1"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based</a:t>
            </a:r>
            <a:r>
              <a:rPr lang="fr-FR" dirty="0">
                <a:latin typeface="Calibri" panose="020F0502020204030204" pitchFamily="34" charset="0"/>
                <a:ea typeface="Calibri" panose="020F0502020204030204" pitchFamily="34" charset="0"/>
                <a:cs typeface="Calibri" panose="020F0502020204030204" pitchFamily="34" charset="0"/>
              </a:rPr>
              <a:t> on Argentina </a:t>
            </a:r>
            <a:r>
              <a:rPr lang="fr-FR" dirty="0" err="1">
                <a:latin typeface="Calibri" panose="020F0502020204030204" pitchFamily="34" charset="0"/>
                <a:ea typeface="Calibri" panose="020F0502020204030204" pitchFamily="34" charset="0"/>
                <a:cs typeface="Calibri" panose="020F0502020204030204" pitchFamily="34" charset="0"/>
              </a:rPr>
              <a:t>Deuteron</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accel</a:t>
            </a:r>
            <a:r>
              <a:rPr lang="fr-FR" dirty="0">
                <a:latin typeface="Calibri" panose="020F0502020204030204" pitchFamily="34" charset="0"/>
                <a:ea typeface="Calibri" panose="020F0502020204030204" pitchFamily="34" charset="0"/>
                <a:cs typeface="Calibri" panose="020F0502020204030204" pitchFamily="34" charset="0"/>
              </a:rPr>
              <a:t> design </a:t>
            </a:r>
            <a:r>
              <a:rPr lang="fr-FR" i="1" dirty="0">
                <a:latin typeface="Calibri" panose="020F0502020204030204" pitchFamily="34" charset="0"/>
                <a:ea typeface="Calibri" panose="020F0502020204030204" pitchFamily="34" charset="0"/>
                <a:cs typeface="Calibri" panose="020F0502020204030204" pitchFamily="34" charset="0"/>
              </a:rPr>
              <a:t>(</a:t>
            </a:r>
            <a:r>
              <a:rPr lang="fr-FR" i="1" dirty="0" err="1">
                <a:latin typeface="Calibri" panose="020F0502020204030204" pitchFamily="34" charset="0"/>
                <a:ea typeface="Calibri" panose="020F0502020204030204" pitchFamily="34" charset="0"/>
                <a:cs typeface="Calibri" panose="020F0502020204030204" pitchFamily="34" charset="0"/>
              </a:rPr>
              <a:t>reflexion</a:t>
            </a:r>
            <a:r>
              <a:rPr lang="fr-FR" i="1" dirty="0">
                <a:latin typeface="Calibri" panose="020F0502020204030204" pitchFamily="34" charset="0"/>
                <a:ea typeface="Calibri" panose="020F0502020204030204" pitchFamily="34" charset="0"/>
                <a:cs typeface="Calibri" panose="020F0502020204030204" pitchFamily="34" charset="0"/>
              </a:rPr>
              <a:t> in the frame of BNCT-GLOBAL)</a:t>
            </a:r>
            <a:r>
              <a:rPr lang="fr-FR" b="1" dirty="0">
                <a:latin typeface="Calibri" panose="020F0502020204030204" pitchFamily="34" charset="0"/>
                <a:ea typeface="Calibri" panose="020F0502020204030204" pitchFamily="34" charset="0"/>
                <a:cs typeface="Calibri" panose="020F0502020204030204" pitchFamily="34" charset="0"/>
              </a:rPr>
              <a:t>  </a:t>
            </a:r>
          </a:p>
          <a:p>
            <a:pPr marL="342900" indent="-342900">
              <a:spcBef>
                <a:spcPts val="300"/>
              </a:spcBef>
              <a:buFont typeface="+mj-lt"/>
              <a:buAutoNum type="arabicPeriod"/>
            </a:pPr>
            <a:r>
              <a:rPr lang="fr-FR" b="1" dirty="0" err="1">
                <a:latin typeface="Calibri" panose="020F0502020204030204" pitchFamily="34" charset="0"/>
                <a:ea typeface="Calibri" panose="020F0502020204030204" pitchFamily="34" charset="0"/>
                <a:cs typeface="Calibri" panose="020F0502020204030204" pitchFamily="34" charset="0"/>
              </a:rPr>
              <a:t>Targets</a:t>
            </a:r>
            <a:r>
              <a:rPr lang="fr-FR" b="1"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demonstrator</a:t>
            </a:r>
            <a:r>
              <a:rPr lang="fr-FR" dirty="0">
                <a:latin typeface="Calibri" panose="020F0502020204030204" pitchFamily="34" charset="0"/>
                <a:ea typeface="Calibri" panose="020F0502020204030204" pitchFamily="34" charset="0"/>
                <a:cs typeface="Calibri" panose="020F0502020204030204" pitchFamily="34" charset="0"/>
              </a:rPr>
              <a:t> of the </a:t>
            </a:r>
            <a:r>
              <a:rPr lang="fr-FR" baseline="30000" dirty="0">
                <a:latin typeface="Calibri" panose="020F0502020204030204" pitchFamily="34" charset="0"/>
                <a:ea typeface="Calibri" panose="020F0502020204030204" pitchFamily="34" charset="0"/>
                <a:cs typeface="Calibri" panose="020F0502020204030204" pitchFamily="34" charset="0"/>
              </a:rPr>
              <a:t>13</a:t>
            </a:r>
            <a:r>
              <a:rPr lang="fr-FR" dirty="0">
                <a:latin typeface="Calibri" panose="020F0502020204030204" pitchFamily="34" charset="0"/>
                <a:ea typeface="Calibri" panose="020F0502020204030204" pitchFamily="34" charset="0"/>
                <a:cs typeface="Calibri" panose="020F0502020204030204" pitchFamily="34" charset="0"/>
              </a:rPr>
              <a:t>C </a:t>
            </a:r>
            <a:r>
              <a:rPr lang="fr-FR" dirty="0" err="1">
                <a:latin typeface="Calibri" panose="020F0502020204030204" pitchFamily="34" charset="0"/>
                <a:ea typeface="Calibri" panose="020F0502020204030204" pitchFamily="34" charset="0"/>
                <a:cs typeface="Calibri" panose="020F0502020204030204" pitchFamily="34" charset="0"/>
              </a:rPr>
              <a:t>target</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deposited</a:t>
            </a:r>
            <a:r>
              <a:rPr lang="fr-FR" dirty="0">
                <a:latin typeface="Calibri" panose="020F0502020204030204" pitchFamily="34" charset="0"/>
                <a:ea typeface="Calibri" panose="020F0502020204030204" pitchFamily="34" charset="0"/>
                <a:cs typeface="Calibri" panose="020F0502020204030204" pitchFamily="34" charset="0"/>
              </a:rPr>
              <a:t> on the graphite </a:t>
            </a:r>
            <a:r>
              <a:rPr lang="fr-FR" dirty="0" err="1">
                <a:latin typeface="Calibri" panose="020F0502020204030204" pitchFamily="34" charset="0"/>
                <a:ea typeface="Calibri" panose="020F0502020204030204" pitchFamily="34" charset="0"/>
                <a:cs typeface="Calibri" panose="020F0502020204030204" pitchFamily="34" charset="0"/>
              </a:rPr>
              <a:t>wheel</a:t>
            </a:r>
            <a:r>
              <a:rPr lang="fr-FR" dirty="0">
                <a:latin typeface="Calibri" panose="020F0502020204030204" pitchFamily="34" charset="0"/>
                <a:ea typeface="Calibri" panose="020F0502020204030204" pitchFamily="34" charset="0"/>
                <a:cs typeface="Calibri" panose="020F0502020204030204" pitchFamily="34" charset="0"/>
              </a:rPr>
              <a:t> by </a:t>
            </a:r>
            <a:r>
              <a:rPr lang="fr-FR" dirty="0" err="1">
                <a:latin typeface="Calibri" panose="020F0502020204030204" pitchFamily="34" charset="0"/>
                <a:ea typeface="Calibri" panose="020F0502020204030204" pitchFamily="34" charset="0"/>
                <a:cs typeface="Calibri" panose="020F0502020204030204" pitchFamily="34" charset="0"/>
              </a:rPr>
              <a:t>sputtering</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method</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with</a:t>
            </a:r>
            <a:r>
              <a:rPr lang="fr-FR" dirty="0">
                <a:latin typeface="Calibri" panose="020F0502020204030204" pitchFamily="34" charset="0"/>
                <a:ea typeface="Calibri" panose="020F0502020204030204" pitchFamily="34" charset="0"/>
                <a:cs typeface="Calibri" panose="020F0502020204030204" pitchFamily="34" charset="0"/>
              </a:rPr>
              <a:t> Argentina collab)</a:t>
            </a:r>
          </a:p>
          <a:p>
            <a:pPr marL="342900" indent="-342900">
              <a:spcBef>
                <a:spcPts val="300"/>
              </a:spcBef>
              <a:buFont typeface="+mj-lt"/>
              <a:buAutoNum type="arabicPeriod"/>
            </a:pPr>
            <a:r>
              <a:rPr lang="fr-FR" b="1" dirty="0">
                <a:latin typeface="Calibri" panose="020F0502020204030204" pitchFamily="34" charset="0"/>
                <a:ea typeface="Calibri" panose="020F0502020204030204" pitchFamily="34" charset="0"/>
                <a:cs typeface="Calibri" panose="020F0502020204030204" pitchFamily="34" charset="0"/>
              </a:rPr>
              <a:t>Detectors: </a:t>
            </a:r>
            <a:r>
              <a:rPr lang="fr-FR" dirty="0">
                <a:latin typeface="Calibri" panose="020F0502020204030204" pitchFamily="34" charset="0"/>
                <a:ea typeface="Calibri" panose="020F0502020204030204" pitchFamily="34" charset="0"/>
                <a:cs typeface="Calibri" panose="020F0502020204030204" pitchFamily="34" charset="0"/>
              </a:rPr>
              <a:t>neutron </a:t>
            </a:r>
            <a:r>
              <a:rPr lang="fr-FR" dirty="0" err="1">
                <a:latin typeface="Calibri" panose="020F0502020204030204" pitchFamily="34" charset="0"/>
                <a:ea typeface="Calibri" panose="020F0502020204030204" pitchFamily="34" charset="0"/>
                <a:cs typeface="Calibri" panose="020F0502020204030204" pitchFamily="34" charset="0"/>
              </a:rPr>
              <a:t>angular</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distrution</a:t>
            </a:r>
            <a:r>
              <a:rPr lang="fr-FR" dirty="0">
                <a:latin typeface="Calibri" panose="020F0502020204030204" pitchFamily="34" charset="0"/>
                <a:ea typeface="Calibri" panose="020F0502020204030204" pitchFamily="34" charset="0"/>
                <a:cs typeface="Calibri" panose="020F0502020204030204" pitchFamily="34" charset="0"/>
              </a:rPr>
              <a:t> + NFM neutron </a:t>
            </a:r>
            <a:r>
              <a:rPr lang="fr-FR" dirty="0" err="1">
                <a:latin typeface="Calibri" panose="020F0502020204030204" pitchFamily="34" charset="0"/>
                <a:ea typeface="Calibri" panose="020F0502020204030204" pitchFamily="34" charset="0"/>
                <a:cs typeface="Calibri" panose="020F0502020204030204" pitchFamily="34" charset="0"/>
              </a:rPr>
              <a:t>meas</a:t>
            </a:r>
            <a:r>
              <a:rPr lang="fr-FR" dirty="0">
                <a:latin typeface="Calibri" panose="020F0502020204030204" pitchFamily="34" charset="0"/>
                <a:ea typeface="Calibri" panose="020F0502020204030204" pitchFamily="34" charset="0"/>
                <a:cs typeface="Calibri" panose="020F0502020204030204" pitchFamily="34" charset="0"/>
              </a:rPr>
              <a:t>. @ GANIL + TANDAR </a:t>
            </a:r>
          </a:p>
          <a:p>
            <a:pPr marL="342900" indent="-342900">
              <a:spcBef>
                <a:spcPts val="300"/>
              </a:spcBef>
              <a:buFont typeface="+mj-lt"/>
              <a:buAutoNum type="arabicPeriod"/>
            </a:pPr>
            <a:r>
              <a:rPr lang="fr-FR" b="1" dirty="0" err="1">
                <a:latin typeface="Calibri" panose="020F0502020204030204" pitchFamily="34" charset="0"/>
                <a:ea typeface="Calibri" panose="020F0502020204030204" pitchFamily="34" charset="0"/>
                <a:cs typeface="Calibri" panose="020F0502020204030204" pitchFamily="34" charset="0"/>
              </a:rPr>
              <a:t>Microdosimetry</a:t>
            </a:r>
            <a:r>
              <a:rPr lang="fr-FR" b="1" dirty="0">
                <a:latin typeface="Calibri" panose="020F0502020204030204" pitchFamily="34" charset="0"/>
                <a:ea typeface="Calibri" panose="020F0502020204030204" pitchFamily="34" charset="0"/>
                <a:cs typeface="Calibri" panose="020F0502020204030204" pitchFamily="34" charset="0"/>
              </a:rPr>
              <a:t>:</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validate</a:t>
            </a:r>
            <a:r>
              <a:rPr lang="fr-FR" dirty="0">
                <a:latin typeface="Calibri" panose="020F0502020204030204" pitchFamily="34" charset="0"/>
                <a:ea typeface="Calibri" panose="020F0502020204030204" pitchFamily="34" charset="0"/>
                <a:cs typeface="Calibri" panose="020F0502020204030204" pitchFamily="34" charset="0"/>
              </a:rPr>
              <a:t> µ</a:t>
            </a:r>
            <a:r>
              <a:rPr lang="fr-FR" dirty="0" err="1">
                <a:latin typeface="Calibri" panose="020F0502020204030204" pitchFamily="34" charset="0"/>
                <a:ea typeface="Calibri" panose="020F0502020204030204" pitchFamily="34" charset="0"/>
                <a:cs typeface="Calibri" panose="020F0502020204030204" pitchFamily="34" charset="0"/>
              </a:rPr>
              <a:t>dosi</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meas</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With</a:t>
            </a:r>
            <a:r>
              <a:rPr lang="fr-FR" dirty="0">
                <a:latin typeface="Calibri" panose="020F0502020204030204" pitchFamily="34" charset="0"/>
                <a:ea typeface="Calibri" panose="020F0502020204030204" pitchFamily="34" charset="0"/>
                <a:cs typeface="Calibri" panose="020F0502020204030204" pitchFamily="34" charset="0"/>
              </a:rPr>
              <a:t> tissue-eq. Gaz + compare Geant4 </a:t>
            </a:r>
            <a:r>
              <a:rPr lang="fr-FR" dirty="0" err="1">
                <a:latin typeface="Calibri" panose="020F0502020204030204" pitchFamily="34" charset="0"/>
                <a:ea typeface="Calibri" panose="020F0502020204030204" pitchFamily="34" charset="0"/>
                <a:cs typeface="Calibri" panose="020F0502020204030204" pitchFamily="34" charset="0"/>
              </a:rPr>
              <a:t>ionization</a:t>
            </a:r>
            <a:endParaRPr lang="fr-FR"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300"/>
              </a:spcBef>
              <a:buFont typeface="+mj-lt"/>
              <a:buAutoNum type="arabicPeriod"/>
            </a:pPr>
            <a:r>
              <a:rPr lang="fr-FR" b="1" dirty="0" err="1">
                <a:latin typeface="Calibri" panose="020F0502020204030204" pitchFamily="34" charset="0"/>
                <a:ea typeface="Calibri" panose="020F0502020204030204" pitchFamily="34" charset="0"/>
                <a:cs typeface="Calibri" panose="020F0502020204030204" pitchFamily="34" charset="0"/>
              </a:rPr>
              <a:t>Moderator</a:t>
            </a:r>
            <a:r>
              <a:rPr lang="fr-FR" b="1" dirty="0">
                <a:latin typeface="Calibri" panose="020F0502020204030204" pitchFamily="34" charset="0"/>
                <a:ea typeface="Calibri" panose="020F0502020204030204" pitchFamily="34" charset="0"/>
                <a:cs typeface="Calibri" panose="020F0502020204030204" pitchFamily="34" charset="0"/>
              </a:rPr>
              <a:t>: </a:t>
            </a:r>
            <a:r>
              <a:rPr lang="fr-FR" dirty="0">
                <a:latin typeface="Calibri" panose="020F0502020204030204" pitchFamily="34" charset="0"/>
                <a:ea typeface="Calibri" panose="020F0502020204030204" pitchFamily="34" charset="0"/>
                <a:cs typeface="Calibri" panose="020F0502020204030204" pitchFamily="34" charset="0"/>
              </a:rPr>
              <a:t>design and </a:t>
            </a:r>
            <a:r>
              <a:rPr lang="fr-FR" dirty="0" err="1">
                <a:latin typeface="Calibri" panose="020F0502020204030204" pitchFamily="34" charset="0"/>
                <a:ea typeface="Calibri" panose="020F0502020204030204" pitchFamily="34" charset="0"/>
                <a:cs typeface="Calibri" panose="020F0502020204030204" pitchFamily="34" charset="0"/>
              </a:rPr>
              <a:t>construct</a:t>
            </a:r>
            <a:r>
              <a:rPr lang="fr-FR" dirty="0">
                <a:latin typeface="Calibri" panose="020F0502020204030204" pitchFamily="34" charset="0"/>
                <a:ea typeface="Calibri" panose="020F0502020204030204" pitchFamily="34" charset="0"/>
                <a:cs typeface="Calibri" panose="020F0502020204030204" pitchFamily="34" charset="0"/>
              </a:rPr>
              <a:t> the </a:t>
            </a:r>
            <a:r>
              <a:rPr lang="fr-FR" dirty="0" err="1">
                <a:latin typeface="Calibri" panose="020F0502020204030204" pitchFamily="34" charset="0"/>
                <a:ea typeface="Calibri" panose="020F0502020204030204" pitchFamily="34" charset="0"/>
                <a:cs typeface="Calibri" panose="020F0502020204030204" pitchFamily="34" charset="0"/>
              </a:rPr>
              <a:t>moderator</a:t>
            </a:r>
            <a:r>
              <a:rPr lang="fr-FR" dirty="0">
                <a:latin typeface="Calibri" panose="020F0502020204030204" pitchFamily="34" charset="0"/>
                <a:ea typeface="Calibri" panose="020F0502020204030204" pitchFamily="34" charset="0"/>
                <a:cs typeface="Calibri" panose="020F0502020204030204" pitchFamily="34" charset="0"/>
              </a:rPr>
              <a:t> for the </a:t>
            </a:r>
            <a:r>
              <a:rPr lang="fr-FR" dirty="0" err="1">
                <a:latin typeface="Calibri" panose="020F0502020204030204" pitchFamily="34" charset="0"/>
                <a:ea typeface="Calibri" panose="020F0502020204030204" pitchFamily="34" charset="0"/>
                <a:cs typeface="Calibri" panose="020F0502020204030204" pitchFamily="34" charset="0"/>
              </a:rPr>
              <a:t>metrological</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epithermal</a:t>
            </a:r>
            <a:r>
              <a:rPr lang="fr-FR" dirty="0">
                <a:latin typeface="Calibri" panose="020F0502020204030204" pitchFamily="34" charset="0"/>
                <a:ea typeface="Calibri" panose="020F0502020204030204" pitchFamily="34" charset="0"/>
                <a:cs typeface="Calibri" panose="020F0502020204030204" pitchFamily="34" charset="0"/>
              </a:rPr>
              <a:t> neutron </a:t>
            </a:r>
            <a:r>
              <a:rPr lang="fr-FR" dirty="0" err="1">
                <a:latin typeface="Calibri" panose="020F0502020204030204" pitchFamily="34" charset="0"/>
                <a:ea typeface="Calibri" panose="020F0502020204030204" pitchFamily="34" charset="0"/>
                <a:cs typeface="Calibri" panose="020F0502020204030204" pitchFamily="34" charset="0"/>
              </a:rPr>
              <a:t>beamline</a:t>
            </a:r>
            <a:r>
              <a:rPr lang="fr-FR" dirty="0">
                <a:latin typeface="Calibri" panose="020F0502020204030204" pitchFamily="34" charset="0"/>
                <a:ea typeface="Calibri" panose="020F0502020204030204" pitchFamily="34" charset="0"/>
                <a:cs typeface="Calibri" panose="020F0502020204030204" pitchFamily="34" charset="0"/>
              </a:rPr>
              <a:t> at LMDN.</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 TANDAR</a:t>
            </a:r>
            <a:endParaRPr lang="en-US" dirty="0"/>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4309902" y="5697463"/>
            <a:ext cx="1763366" cy="276999"/>
            <a:chOff x="4377002" y="1302647"/>
            <a:chExt cx="1763366" cy="350862"/>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gr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3-year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1.6 </a:t>
            </a:r>
            <a:b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(~9 persons in </a:t>
            </a:r>
            <a:r>
              <a:rPr lang="en-US" sz="1100" dirty="0" err="1">
                <a:solidFill>
                  <a:schemeClr val="tx1"/>
                </a:solidFill>
                <a:latin typeface="Calibri" panose="020F0502020204030204" pitchFamily="34" charset="0"/>
                <a:ea typeface="Calibri" panose="020F0502020204030204" pitchFamily="34" charset="0"/>
                <a:cs typeface="Calibri" panose="020F0502020204030204" pitchFamily="34" charset="0"/>
              </a:rPr>
              <a:t>collab</a:t>
            </a: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59" name="ZoneTexte 58">
            <a:extLst>
              <a:ext uri="{FF2B5EF4-FFF2-40B4-BE49-F238E27FC236}">
                <a16:creationId xmlns:a16="http://schemas.microsoft.com/office/drawing/2014/main" id="{2861251E-8CF2-4B91-BA96-26617C70D176}"/>
              </a:ext>
            </a:extLst>
          </p:cNvPr>
          <p:cNvSpPr txBox="1"/>
          <p:nvPr/>
        </p:nvSpPr>
        <p:spPr>
          <a:xfrm>
            <a:off x="141988" y="1666707"/>
            <a:ext cx="7859022" cy="4013919"/>
          </a:xfrm>
          <a:prstGeom prst="rect">
            <a:avLst/>
          </a:prstGeom>
          <a:noFill/>
        </p:spPr>
        <p:txBody>
          <a:bodyPr wrap="square" rtlCol="0">
            <a:spAutoFit/>
          </a:bodyPr>
          <a:lstStyle/>
          <a:p>
            <a:pPr algn="just"/>
            <a:r>
              <a:rPr lang="en-US" dirty="0">
                <a:latin typeface="Calibri" panose="020F0502020204030204" pitchFamily="34" charset="0"/>
                <a:ea typeface="Calibri" panose="020F0502020204030204" pitchFamily="34" charset="0"/>
                <a:cs typeface="Calibri" panose="020F0502020204030204" pitchFamily="34" charset="0"/>
              </a:rPr>
              <a:t>Project aims at proposing an optimal set of accelerator-based BNCT systems, including:</a:t>
            </a:r>
          </a:p>
          <a:p>
            <a:pPr marL="342900" indent="-342900">
              <a:spcBef>
                <a:spcPts val="600"/>
              </a:spcBef>
              <a:buFont typeface="+mj-lt"/>
              <a:buAutoNum type="arabicPeriod"/>
            </a:pPr>
            <a:r>
              <a:rPr lang="en-US" b="1" u="sng" dirty="0">
                <a:latin typeface="Calibri" panose="020F0502020204030204" pitchFamily="34" charset="0"/>
                <a:ea typeface="Calibri" panose="020F0502020204030204" pitchFamily="34" charset="0"/>
                <a:cs typeface="Calibri" panose="020F0502020204030204" pitchFamily="34" charset="0"/>
              </a:rPr>
              <a:t>Innovative targets for intense epithermal neutron:</a:t>
            </a:r>
          </a:p>
          <a:p>
            <a:pPr marL="540000" lvl="1" indent="-342900">
              <a:spcBef>
                <a:spcPts val="300"/>
              </a:spcBef>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Develop</a:t>
            </a:r>
            <a:r>
              <a:rPr lang="en-US" dirty="0">
                <a:latin typeface="Calibri" panose="020F0502020204030204" pitchFamily="34" charset="0"/>
                <a:ea typeface="Calibri" panose="020F0502020204030204" pitchFamily="34" charset="0"/>
                <a:cs typeface="Calibri" panose="020F0502020204030204" pitchFamily="34" charset="0"/>
              </a:rPr>
              <a:t> a </a:t>
            </a:r>
            <a:r>
              <a:rPr lang="en-US" b="1" dirty="0">
                <a:latin typeface="Calibri" panose="020F0502020204030204" pitchFamily="34" charset="0"/>
                <a:ea typeface="Calibri" panose="020F0502020204030204" pitchFamily="34" charset="0"/>
                <a:cs typeface="Calibri" panose="020F0502020204030204" pitchFamily="34" charset="0"/>
              </a:rPr>
              <a:t>rotating target on a graphite wheel </a:t>
            </a:r>
            <a:r>
              <a:rPr lang="en-US" dirty="0">
                <a:latin typeface="Calibri" panose="020F0502020204030204" pitchFamily="34" charset="0"/>
                <a:ea typeface="Calibri" panose="020F0502020204030204" pitchFamily="34" charset="0"/>
                <a:cs typeface="Calibri" panose="020F0502020204030204" pitchFamily="34" charset="0"/>
              </a:rPr>
              <a:t>+ </a:t>
            </a:r>
            <a:r>
              <a:rPr lang="en-US" baseline="30000" dirty="0">
                <a:latin typeface="Calibri" panose="020F0502020204030204" pitchFamily="34" charset="0"/>
                <a:ea typeface="Calibri" panose="020F0502020204030204" pitchFamily="34" charset="0"/>
                <a:cs typeface="Calibri" panose="020F0502020204030204" pitchFamily="34" charset="0"/>
              </a:rPr>
              <a:t>9</a:t>
            </a:r>
            <a:r>
              <a:rPr lang="en-US" dirty="0">
                <a:latin typeface="Calibri" panose="020F0502020204030204" pitchFamily="34" charset="0"/>
                <a:ea typeface="Calibri" panose="020F0502020204030204" pitchFamily="34" charset="0"/>
                <a:cs typeface="Calibri" panose="020F0502020204030204" pitchFamily="34" charset="0"/>
              </a:rPr>
              <a:t>Be (or </a:t>
            </a:r>
            <a:r>
              <a:rPr lang="en-US" baseline="30000" dirty="0">
                <a:latin typeface="Calibri" panose="020F0502020204030204" pitchFamily="34" charset="0"/>
                <a:ea typeface="Calibri" panose="020F0502020204030204" pitchFamily="34" charset="0"/>
                <a:cs typeface="Calibri" panose="020F0502020204030204" pitchFamily="34" charset="0"/>
              </a:rPr>
              <a:t>13</a:t>
            </a:r>
            <a:r>
              <a:rPr lang="en-US" dirty="0">
                <a:latin typeface="Calibri" panose="020F0502020204030204" pitchFamily="34" charset="0"/>
                <a:ea typeface="Calibri" panose="020F0502020204030204" pitchFamily="34" charset="0"/>
                <a:cs typeface="Calibri" panose="020F0502020204030204" pitchFamily="34" charset="0"/>
              </a:rPr>
              <a:t>C) deposit</a:t>
            </a:r>
            <a:r>
              <a:rPr lang="fr-FR" kern="1200" dirty="0">
                <a:solidFill>
                  <a:schemeClr val="accent2"/>
                </a:solidFill>
                <a:latin typeface="Calibri" panose="020F0502020204030204"/>
              </a:rPr>
              <a:t> [1]</a:t>
            </a:r>
          </a:p>
          <a:p>
            <a:pPr marL="540000" lvl="1" indent="-342900">
              <a:spcBef>
                <a:spcPts val="300"/>
              </a:spcBef>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Design</a:t>
            </a:r>
            <a:r>
              <a:rPr lang="en-US" dirty="0">
                <a:latin typeface="Calibri" panose="020F0502020204030204" pitchFamily="34" charset="0"/>
                <a:ea typeface="Calibri" panose="020F0502020204030204" pitchFamily="34" charset="0"/>
                <a:cs typeface="Calibri" panose="020F0502020204030204" pitchFamily="34" charset="0"/>
              </a:rPr>
              <a:t> of a recycling </a:t>
            </a:r>
            <a:r>
              <a:rPr lang="en-US" b="1" dirty="0">
                <a:latin typeface="Calibri" panose="020F0502020204030204" pitchFamily="34" charset="0"/>
                <a:ea typeface="Calibri" panose="020F0502020204030204" pitchFamily="34" charset="0"/>
                <a:cs typeface="Calibri" panose="020F0502020204030204" pitchFamily="34" charset="0"/>
              </a:rPr>
              <a:t>liquid </a:t>
            </a:r>
            <a:r>
              <a:rPr lang="en-US" b="1" baseline="30000" dirty="0">
                <a:latin typeface="Calibri" panose="020F0502020204030204" pitchFamily="34" charset="0"/>
                <a:ea typeface="Calibri" panose="020F0502020204030204" pitchFamily="34" charset="0"/>
                <a:cs typeface="Calibri" panose="020F0502020204030204" pitchFamily="34" charset="0"/>
              </a:rPr>
              <a:t>7</a:t>
            </a:r>
            <a:r>
              <a:rPr lang="en-US" b="1" dirty="0">
                <a:latin typeface="Calibri" panose="020F0502020204030204" pitchFamily="34" charset="0"/>
                <a:ea typeface="Calibri" panose="020F0502020204030204" pitchFamily="34" charset="0"/>
                <a:cs typeface="Calibri" panose="020F0502020204030204" pitchFamily="34" charset="0"/>
              </a:rPr>
              <a:t>Li-based target </a:t>
            </a:r>
            <a:r>
              <a:rPr lang="en-US" sz="1200" i="1" dirty="0">
                <a:latin typeface="Calibri" panose="020F0502020204030204" pitchFamily="34" charset="0"/>
                <a:ea typeface="Calibri" panose="020F0502020204030204" pitchFamily="34" charset="0"/>
                <a:cs typeface="Calibri" panose="020F0502020204030204" pitchFamily="34" charset="0"/>
              </a:rPr>
              <a:t>(patent </a:t>
            </a:r>
            <a:r>
              <a:rPr lang="en-US" sz="1200" i="1" dirty="0" err="1">
                <a:latin typeface="Calibri" panose="020F0502020204030204" pitchFamily="34" charset="0"/>
                <a:ea typeface="Calibri" panose="020F0502020204030204" pitchFamily="34" charset="0"/>
                <a:cs typeface="Calibri" panose="020F0502020204030204" pitchFamily="34" charset="0"/>
              </a:rPr>
              <a:t>ghetta</a:t>
            </a:r>
            <a:r>
              <a:rPr lang="en-US" sz="1200" i="1" dirty="0">
                <a:latin typeface="Calibri" panose="020F0502020204030204" pitchFamily="34" charset="0"/>
                <a:ea typeface="Calibri" panose="020F0502020204030204" pitchFamily="34" charset="0"/>
                <a:cs typeface="Calibri" panose="020F0502020204030204" pitchFamily="34" charset="0"/>
              </a:rPr>
              <a:t> 2020)</a:t>
            </a:r>
            <a:endParaRPr lang="en-US" i="1" dirty="0">
              <a:latin typeface="Calibri" panose="020F0502020204030204" pitchFamily="34" charset="0"/>
              <a:ea typeface="Calibri" panose="020F0502020204030204" pitchFamily="34" charset="0"/>
              <a:cs typeface="Calibri" panose="020F0502020204030204" pitchFamily="34" charset="0"/>
            </a:endParaRPr>
          </a:p>
          <a:p>
            <a:pPr marL="540000" lvl="1" indent="-342900">
              <a:spcBef>
                <a:spcPts val="3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Development of an </a:t>
            </a:r>
            <a:r>
              <a:rPr lang="en-US" b="1" dirty="0">
                <a:latin typeface="Calibri" panose="020F0502020204030204" pitchFamily="34" charset="0"/>
                <a:ea typeface="Calibri" panose="020F0502020204030204" pitchFamily="34" charset="0"/>
                <a:cs typeface="Calibri" panose="020F0502020204030204" pitchFamily="34" charset="0"/>
              </a:rPr>
              <a:t>e- thermal test beamline </a:t>
            </a:r>
            <a:r>
              <a:rPr lang="en-US" dirty="0">
                <a:latin typeface="Calibri" panose="020F0502020204030204" pitchFamily="34" charset="0"/>
                <a:ea typeface="Calibri" panose="020F0502020204030204" pitchFamily="34" charset="0"/>
                <a:cs typeface="Calibri" panose="020F0502020204030204" pitchFamily="34" charset="0"/>
              </a:rPr>
              <a:t>(3 kW/cm²)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graphite </a:t>
            </a:r>
            <a:r>
              <a:rPr lang="en-US"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whell</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held up to 500°C</a:t>
            </a:r>
          </a:p>
          <a:p>
            <a:pPr marL="342900" indent="-342900">
              <a:spcBef>
                <a:spcPts val="800"/>
              </a:spcBef>
              <a:buFont typeface="+mj-lt"/>
              <a:buAutoNum type="arabicPeriod"/>
            </a:pPr>
            <a:r>
              <a:rPr lang="en-US" b="1" u="sng" dirty="0">
                <a:latin typeface="Calibri" panose="020F0502020204030204" pitchFamily="34" charset="0"/>
                <a:ea typeface="Calibri" panose="020F0502020204030204" pitchFamily="34" charset="0"/>
                <a:cs typeface="Calibri" panose="020F0502020204030204" pitchFamily="34" charset="0"/>
              </a:rPr>
              <a:t>Neutron field detection</a:t>
            </a:r>
            <a:r>
              <a:rPr lang="en-US" dirty="0">
                <a:latin typeface="Calibri" panose="020F0502020204030204" pitchFamily="34" charset="0"/>
                <a:ea typeface="Calibri" panose="020F0502020204030204" pitchFamily="34" charset="0"/>
                <a:cs typeface="Calibri" panose="020F0502020204030204" pitchFamily="34" charset="0"/>
              </a:rPr>
              <a:t>: develop </a:t>
            </a:r>
            <a:r>
              <a:rPr lang="en-US" b="1" dirty="0">
                <a:latin typeface="Calibri" panose="020F0502020204030204" pitchFamily="34" charset="0"/>
                <a:ea typeface="Calibri" panose="020F0502020204030204" pitchFamily="34" charset="0"/>
                <a:cs typeface="Calibri" panose="020F0502020204030204" pitchFamily="34" charset="0"/>
              </a:rPr>
              <a:t>2 detector types.</a:t>
            </a:r>
            <a:r>
              <a:rPr lang="en-US" dirty="0">
                <a:latin typeface="Calibri" panose="020F0502020204030204" pitchFamily="34" charset="0"/>
                <a:ea typeface="Calibri" panose="020F0502020204030204" pitchFamily="34" charset="0"/>
                <a:cs typeface="Calibri" panose="020F0502020204030204" pitchFamily="34" charset="0"/>
              </a:rPr>
              <a:t> </a:t>
            </a:r>
          </a:p>
          <a:p>
            <a:pPr marL="540000" indent="-342900">
              <a:spcBef>
                <a:spcPts val="3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NFM</a:t>
            </a:r>
            <a:r>
              <a:rPr lang="fr-FR" kern="1200" dirty="0">
                <a:solidFill>
                  <a:schemeClr val="accent2"/>
                </a:solidFill>
                <a:latin typeface="Calibri" panose="020F0502020204030204"/>
              </a:rPr>
              <a:t>[2] </a:t>
            </a:r>
            <a:r>
              <a:rPr lang="en-US" dirty="0">
                <a:latin typeface="Calibri" panose="020F0502020204030204" pitchFamily="34" charset="0"/>
                <a:ea typeface="Calibri" panose="020F0502020204030204" pitchFamily="34" charset="0"/>
                <a:cs typeface="Calibri" panose="020F0502020204030204" pitchFamily="34" charset="0"/>
              </a:rPr>
              <a:t>: Gas detector (</a:t>
            </a:r>
            <a:r>
              <a:rPr lang="en-US" dirty="0" err="1">
                <a:latin typeface="Calibri" panose="020F0502020204030204" pitchFamily="34" charset="0"/>
                <a:ea typeface="Calibri" panose="020F0502020204030204" pitchFamily="34" charset="0"/>
                <a:cs typeface="Calibri" panose="020F0502020204030204" pitchFamily="34" charset="0"/>
              </a:rPr>
              <a:t>Ar</a:t>
            </a:r>
            <a:r>
              <a:rPr lang="en-US" dirty="0">
                <a:latin typeface="Calibri" panose="020F0502020204030204" pitchFamily="34" charset="0"/>
                <a:ea typeface="Calibri" panose="020F0502020204030204" pitchFamily="34" charset="0"/>
                <a:cs typeface="Calibri" panose="020F0502020204030204" pitchFamily="34" charset="0"/>
              </a:rPr>
              <a:t>/CO2) with </a:t>
            </a:r>
            <a:r>
              <a:rPr lang="en-US" baseline="30000" dirty="0">
                <a:latin typeface="Calibri" panose="020F0502020204030204" pitchFamily="34" charset="0"/>
                <a:ea typeface="Calibri" panose="020F0502020204030204" pitchFamily="34" charset="0"/>
                <a:cs typeface="Calibri" panose="020F0502020204030204" pitchFamily="34" charset="0"/>
              </a:rPr>
              <a:t>10</a:t>
            </a:r>
            <a:r>
              <a:rPr lang="en-US" dirty="0">
                <a:latin typeface="Calibri" panose="020F0502020204030204" pitchFamily="34" charset="0"/>
                <a:ea typeface="Calibri" panose="020F0502020204030204" pitchFamily="34" charset="0"/>
                <a:cs typeface="Calibri" panose="020F0502020204030204" pitchFamily="34" charset="0"/>
              </a:rPr>
              <a:t>B-coated foil for field monitoring</a:t>
            </a:r>
          </a:p>
          <a:p>
            <a:pPr marL="540000" indent="-342900">
              <a:spcBef>
                <a:spcPts val="3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MIMAC-</a:t>
            </a:r>
            <a:r>
              <a:rPr lang="en-US" dirty="0" err="1">
                <a:latin typeface="Calibri" panose="020F0502020204030204" pitchFamily="34" charset="0"/>
                <a:ea typeface="Calibri" panose="020F0502020204030204" pitchFamily="34" charset="0"/>
                <a:cs typeface="Calibri" panose="020F0502020204030204" pitchFamily="34" charset="0"/>
              </a:rPr>
              <a:t>FastN</a:t>
            </a:r>
            <a:r>
              <a:rPr lang="fr-FR" kern="1200" dirty="0">
                <a:solidFill>
                  <a:schemeClr val="accent2"/>
                </a:solidFill>
                <a:latin typeface="Calibri" panose="020F0502020204030204"/>
              </a:rPr>
              <a:t>[3]</a:t>
            </a:r>
            <a:r>
              <a:rPr lang="en-US" dirty="0">
                <a:latin typeface="Calibri" panose="020F0502020204030204" pitchFamily="34" charset="0"/>
                <a:ea typeface="Calibri" panose="020F0502020204030204" pitchFamily="34" charset="0"/>
                <a:cs typeface="Calibri" panose="020F0502020204030204" pitchFamily="34" charset="0"/>
              </a:rPr>
              <a:t>: used as </a:t>
            </a:r>
            <a:r>
              <a:rPr lang="en-US" b="1" dirty="0">
                <a:latin typeface="Calibri" panose="020F0502020204030204" pitchFamily="34" charset="0"/>
                <a:ea typeface="Calibri" panose="020F0502020204030204" pitchFamily="34" charset="0"/>
                <a:cs typeface="Calibri" panose="020F0502020204030204" pitchFamily="34" charset="0"/>
              </a:rPr>
              <a:t>neutron spectrometer in epithermal and fast ranges</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or as </a:t>
            </a:r>
            <a:r>
              <a:rPr lang="en-US" b="1" dirty="0" err="1">
                <a:latin typeface="Calibri" panose="020F0502020204030204" pitchFamily="34" charset="0"/>
                <a:ea typeface="Calibri" panose="020F0502020204030204" pitchFamily="34" charset="0"/>
                <a:cs typeface="Calibri" panose="020F0502020204030204" pitchFamily="34" charset="0"/>
              </a:rPr>
              <a:t>microdosimeter</a:t>
            </a:r>
            <a:r>
              <a:rPr lang="en-US" b="1"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meas. 3D ion tracks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after </a:t>
            </a:r>
            <a:r>
              <a:rPr lang="en-US" baseline="30000" dirty="0">
                <a:latin typeface="Calibri" panose="020F0502020204030204" pitchFamily="34" charset="0"/>
                <a:ea typeface="Calibri" panose="020F0502020204030204" pitchFamily="34" charset="0"/>
                <a:cs typeface="Calibri" panose="020F0502020204030204" pitchFamily="34" charset="0"/>
              </a:rPr>
              <a:t>10</a:t>
            </a:r>
            <a:r>
              <a:rPr lang="en-US" dirty="0">
                <a:latin typeface="Calibri" panose="020F0502020204030204" pitchFamily="34" charset="0"/>
                <a:ea typeface="Calibri" panose="020F0502020204030204" pitchFamily="34" charset="0"/>
                <a:cs typeface="Calibri" panose="020F0502020204030204" pitchFamily="34" charset="0"/>
              </a:rPr>
              <a:t>B capture in tissue-equivalent gaz. </a:t>
            </a:r>
          </a:p>
          <a:p>
            <a:pPr marL="342900" indent="-342900">
              <a:spcBef>
                <a:spcPts val="800"/>
              </a:spcBef>
              <a:buFont typeface="+mj-lt"/>
              <a:buAutoNum type="arabicPeriod" startAt="3"/>
            </a:pPr>
            <a:r>
              <a:rPr lang="en-US" b="1" u="sng" dirty="0">
                <a:latin typeface="Calibri" panose="020F0502020204030204" pitchFamily="34" charset="0"/>
                <a:ea typeface="Calibri" panose="020F0502020204030204" pitchFamily="34" charset="0"/>
                <a:cs typeface="Calibri" panose="020F0502020204030204" pitchFamily="34" charset="0"/>
              </a:rPr>
              <a:t>Design of optimal moderator (BSA) </a:t>
            </a:r>
            <a:r>
              <a:rPr lang="fr-FR" kern="1200" dirty="0">
                <a:solidFill>
                  <a:schemeClr val="accent2"/>
                </a:solidFill>
                <a:latin typeface="Calibri" panose="020F0502020204030204"/>
              </a:rPr>
              <a:t>[4]</a:t>
            </a:r>
            <a:r>
              <a:rPr lang="en-US" dirty="0">
                <a:latin typeface="Calibri" panose="020F0502020204030204" pitchFamily="34" charset="0"/>
                <a:ea typeface="Calibri" panose="020F0502020204030204" pitchFamily="34" charset="0"/>
                <a:cs typeface="Calibri" panose="020F0502020204030204" pitchFamily="34" charset="0"/>
              </a:rPr>
              <a:t>:</a:t>
            </a:r>
            <a:br>
              <a:rPr lang="en-US" dirty="0">
                <a:latin typeface="Calibri" panose="020F0502020204030204" pitchFamily="34" charset="0"/>
                <a:ea typeface="Calibri" panose="020F0502020204030204" pitchFamily="34" charset="0"/>
                <a:cs typeface="Calibri" panose="020F0502020204030204" pitchFamily="34" charset="0"/>
              </a:rPr>
            </a:br>
            <a:r>
              <a:rPr lang="en-US" b="1" dirty="0">
                <a:latin typeface="Calibri" panose="020F0502020204030204" pitchFamily="34" charset="0"/>
                <a:ea typeface="Calibri" panose="020F0502020204030204" pitchFamily="34" charset="0"/>
                <a:cs typeface="Calibri" panose="020F0502020204030204" pitchFamily="34" charset="0"/>
              </a:rPr>
              <a:t>inverse topological optimization algorithm</a:t>
            </a:r>
            <a:r>
              <a:rPr lang="en-US" dirty="0">
                <a:latin typeface="Calibri" panose="020F0502020204030204" pitchFamily="34" charset="0"/>
                <a:ea typeface="Calibri" panose="020F0502020204030204" pitchFamily="34" charset="0"/>
                <a:cs typeface="Calibri" panose="020F0502020204030204" pitchFamily="34" charset="0"/>
              </a:rPr>
              <a:t>.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Optimal BSA design for BNCT, reach treatment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depth up to ~10cm (std ref ~7.6cm).</a:t>
            </a:r>
          </a:p>
          <a:p>
            <a:pPr marL="540000" indent="-342900">
              <a:buFont typeface="Arial" panose="020B0604020202020204" pitchFamily="34" charset="0"/>
              <a:buChar char="•"/>
            </a:pPr>
            <a:endParaRPr lang="en-US" b="1" u="sng" dirty="0"/>
          </a:p>
        </p:txBody>
      </p:sp>
      <p:sp>
        <p:nvSpPr>
          <p:cNvPr id="64" name="Rectangle 63">
            <a:extLst>
              <a:ext uri="{FF2B5EF4-FFF2-40B4-BE49-F238E27FC236}">
                <a16:creationId xmlns:a16="http://schemas.microsoft.com/office/drawing/2014/main" id="{E19541BB-C467-4876-BBEA-4A5437E05C29}"/>
              </a:ext>
            </a:extLst>
          </p:cNvPr>
          <p:cNvSpPr/>
          <p:nvPr/>
        </p:nvSpPr>
        <p:spPr>
          <a:xfrm>
            <a:off x="8239990" y="5020426"/>
            <a:ext cx="3810022" cy="15801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e 64">
            <a:extLst>
              <a:ext uri="{FF2B5EF4-FFF2-40B4-BE49-F238E27FC236}">
                <a16:creationId xmlns:a16="http://schemas.microsoft.com/office/drawing/2014/main" id="{67BF6B1F-961C-4756-A3B9-34C46EB26666}"/>
              </a:ext>
            </a:extLst>
          </p:cNvPr>
          <p:cNvGrpSpPr/>
          <p:nvPr/>
        </p:nvGrpSpPr>
        <p:grpSpPr>
          <a:xfrm>
            <a:off x="8332032" y="4882032"/>
            <a:ext cx="1763366" cy="314134"/>
            <a:chOff x="4377002" y="1302647"/>
            <a:chExt cx="1763366" cy="350862"/>
          </a:xfrm>
          <a:solidFill>
            <a:schemeClr val="bg1">
              <a:lumMod val="85000"/>
            </a:schemeClr>
          </a:solidFill>
        </p:grpSpPr>
        <p:sp>
          <p:nvSpPr>
            <p:cNvPr id="66" name="Rectangle 65">
              <a:extLst>
                <a:ext uri="{FF2B5EF4-FFF2-40B4-BE49-F238E27FC236}">
                  <a16:creationId xmlns:a16="http://schemas.microsoft.com/office/drawing/2014/main" id="{2F1B2C54-8F61-461A-90E6-A3F8CD2B0682}"/>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39A0676D-44D5-4CF7-8BF3-3FB49DBEC2AC}"/>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article/patents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3" name="Image 42">
            <a:extLst>
              <a:ext uri="{FF2B5EF4-FFF2-40B4-BE49-F238E27FC236}">
                <a16:creationId xmlns:a16="http://schemas.microsoft.com/office/drawing/2014/main" id="{5E8D8854-51B1-4976-820E-3E92156D663C}"/>
              </a:ext>
            </a:extLst>
          </p:cNvPr>
          <p:cNvPicPr>
            <a:picLocks noChangeAspect="1"/>
          </p:cNvPicPr>
          <p:nvPr/>
        </p:nvPicPr>
        <p:blipFill>
          <a:blip r:embed="rId3"/>
          <a:stretch>
            <a:fillRect/>
          </a:stretch>
        </p:blipFill>
        <p:spPr>
          <a:xfrm>
            <a:off x="6644972" y="319945"/>
            <a:ext cx="992550" cy="653272"/>
          </a:xfrm>
          <a:prstGeom prst="rect">
            <a:avLst/>
          </a:prstGeom>
        </p:spPr>
      </p:pic>
      <p:pic>
        <p:nvPicPr>
          <p:cNvPr id="44" name="Image 9">
            <a:extLst>
              <a:ext uri="{FF2B5EF4-FFF2-40B4-BE49-F238E27FC236}">
                <a16:creationId xmlns:a16="http://schemas.microsoft.com/office/drawing/2014/main" id="{3794D4E5-9C07-4EA2-AFAA-2A7B594A4F17}"/>
              </a:ext>
            </a:extLst>
          </p:cNvPr>
          <p:cNvPicPr>
            <a:picLocks noChangeAspect="1" noChangeArrowheads="1"/>
          </p:cNvPicPr>
          <p:nvPr/>
        </p:nvPicPr>
        <p:blipFill>
          <a:blip r:embed="rId4">
            <a:extLst>
              <a:ext uri="{28A0092B-C50C-407E-A947-70E740481C1C}">
                <a14:useLocalDpi xmlns:a14="http://schemas.microsoft.com/office/drawing/2010/main"/>
              </a:ext>
            </a:extLst>
          </a:blip>
          <a:srcRect l="36496" t="13289" r="38739" b="6978"/>
          <a:stretch>
            <a:fillRect/>
          </a:stretch>
        </p:blipFill>
        <p:spPr bwMode="auto">
          <a:xfrm>
            <a:off x="6365529" y="6089780"/>
            <a:ext cx="503074" cy="47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Image 44">
            <a:extLst>
              <a:ext uri="{FF2B5EF4-FFF2-40B4-BE49-F238E27FC236}">
                <a16:creationId xmlns:a16="http://schemas.microsoft.com/office/drawing/2014/main" id="{E69A47A1-481F-4FE7-8F29-2EBCB0F63298}"/>
              </a:ext>
            </a:extLst>
          </p:cNvPr>
          <p:cNvPicPr>
            <a:picLocks noChangeAspect="1"/>
          </p:cNvPicPr>
          <p:nvPr/>
        </p:nvPicPr>
        <p:blipFill>
          <a:blip r:embed="rId5"/>
          <a:stretch>
            <a:fillRect/>
          </a:stretch>
        </p:blipFill>
        <p:spPr>
          <a:xfrm>
            <a:off x="4557771" y="6117118"/>
            <a:ext cx="1226182" cy="339646"/>
          </a:xfrm>
          <a:prstGeom prst="rect">
            <a:avLst/>
          </a:prstGeom>
        </p:spPr>
      </p:pic>
      <p:pic>
        <p:nvPicPr>
          <p:cNvPr id="9" name="Image 8">
            <a:extLst>
              <a:ext uri="{FF2B5EF4-FFF2-40B4-BE49-F238E27FC236}">
                <a16:creationId xmlns:a16="http://schemas.microsoft.com/office/drawing/2014/main" id="{BF70885E-48F7-4A5D-8A22-3DCA9273C843}"/>
              </a:ext>
            </a:extLst>
          </p:cNvPr>
          <p:cNvPicPr>
            <a:picLocks noChangeAspect="1"/>
          </p:cNvPicPr>
          <p:nvPr/>
        </p:nvPicPr>
        <p:blipFill rotWithShape="1">
          <a:blip r:embed="rId6"/>
          <a:srcRect t="2262" r="33824"/>
          <a:stretch/>
        </p:blipFill>
        <p:spPr>
          <a:xfrm>
            <a:off x="6965937" y="6173595"/>
            <a:ext cx="1025285" cy="398498"/>
          </a:xfrm>
          <a:prstGeom prst="rect">
            <a:avLst/>
          </a:prstGeom>
        </p:spPr>
      </p:pic>
      <p:sp>
        <p:nvSpPr>
          <p:cNvPr id="11" name="Rectangle 10">
            <a:extLst>
              <a:ext uri="{FF2B5EF4-FFF2-40B4-BE49-F238E27FC236}">
                <a16:creationId xmlns:a16="http://schemas.microsoft.com/office/drawing/2014/main" id="{F9A8E7F3-CD72-4000-ABE9-3213652A2A40}"/>
              </a:ext>
            </a:extLst>
          </p:cNvPr>
          <p:cNvSpPr/>
          <p:nvPr/>
        </p:nvSpPr>
        <p:spPr>
          <a:xfrm>
            <a:off x="6696620" y="5925812"/>
            <a:ext cx="1167718" cy="276999"/>
          </a:xfrm>
          <a:prstGeom prst="rect">
            <a:avLst/>
          </a:prstGeom>
        </p:spPr>
        <p:txBody>
          <a:bodyPr wrap="square">
            <a:spAutoFit/>
          </a:bodyPr>
          <a:lstStyle/>
          <a:p>
            <a:r>
              <a:rPr lang="en-GB" sz="1200" kern="1200" dirty="0">
                <a:solidFill>
                  <a:prstClr val="black"/>
                </a:solidFill>
                <a:latin typeface="Calibri" panose="020F0502020204030204"/>
              </a:rPr>
              <a:t>MITI-CHEMINS</a:t>
            </a:r>
            <a:endParaRPr lang="en-US" sz="1200" dirty="0"/>
          </a:p>
        </p:txBody>
      </p:sp>
      <p:sp>
        <p:nvSpPr>
          <p:cNvPr id="16" name="Rectangle 15">
            <a:extLst>
              <a:ext uri="{FF2B5EF4-FFF2-40B4-BE49-F238E27FC236}">
                <a16:creationId xmlns:a16="http://schemas.microsoft.com/office/drawing/2014/main" id="{7AFCC65B-685C-4A5A-B9FB-BBD094858758}"/>
              </a:ext>
            </a:extLst>
          </p:cNvPr>
          <p:cNvSpPr/>
          <p:nvPr/>
        </p:nvSpPr>
        <p:spPr>
          <a:xfrm>
            <a:off x="2685238" y="5781820"/>
            <a:ext cx="1202573" cy="276999"/>
          </a:xfrm>
          <a:prstGeom prst="rect">
            <a:avLst/>
          </a:prstGeom>
        </p:spPr>
        <p:txBody>
          <a:bodyPr wrap="none">
            <a:spAutoFit/>
          </a:bodyPr>
          <a:lstStyle/>
          <a:p>
            <a:pPr marL="285750" lvl="0" indent="-285750">
              <a:buClrTx/>
              <a:buFont typeface="Wingdings" pitchFamily="2" charset="2"/>
              <a:buChar char="Ø"/>
              <a:defRPr/>
            </a:pPr>
            <a:r>
              <a:rPr lang="en-GB" sz="1200" b="1" kern="1200" dirty="0">
                <a:solidFill>
                  <a:prstClr val="black"/>
                </a:solidFill>
                <a:latin typeface="Calibri" panose="020F0502020204030204"/>
              </a:rPr>
              <a:t>IN2P3</a:t>
            </a:r>
            <a:r>
              <a:rPr lang="en-GB" sz="1200" kern="1200" dirty="0">
                <a:solidFill>
                  <a:prstClr val="black"/>
                </a:solidFill>
                <a:latin typeface="Calibri" panose="020F0502020204030204"/>
              </a:rPr>
              <a:t>: IP2I </a:t>
            </a:r>
          </a:p>
        </p:txBody>
      </p:sp>
      <p:pic>
        <p:nvPicPr>
          <p:cNvPr id="51" name="Image 50">
            <a:extLst>
              <a:ext uri="{FF2B5EF4-FFF2-40B4-BE49-F238E27FC236}">
                <a16:creationId xmlns:a16="http://schemas.microsoft.com/office/drawing/2014/main" id="{AFA80B20-7C8B-4CA1-BE6D-E25C985DDA7D}"/>
              </a:ext>
            </a:extLst>
          </p:cNvPr>
          <p:cNvPicPr/>
          <p:nvPr/>
        </p:nvPicPr>
        <p:blipFill rotWithShape="1">
          <a:blip r:embed="rId7">
            <a:extLst>
              <a:ext uri="{28A0092B-C50C-407E-A947-70E740481C1C}">
                <a14:useLocalDpi xmlns:a14="http://schemas.microsoft.com/office/drawing/2010/main" val="0"/>
              </a:ext>
            </a:extLst>
          </a:blip>
          <a:srcRect l="23786" b="10569"/>
          <a:stretch/>
        </p:blipFill>
        <p:spPr>
          <a:xfrm>
            <a:off x="6200194" y="1981290"/>
            <a:ext cx="1785862" cy="1361985"/>
          </a:xfrm>
          <a:prstGeom prst="rect">
            <a:avLst/>
          </a:prstGeom>
        </p:spPr>
      </p:pic>
      <p:sp>
        <p:nvSpPr>
          <p:cNvPr id="52" name="ZoneTexte 51">
            <a:extLst>
              <a:ext uri="{FF2B5EF4-FFF2-40B4-BE49-F238E27FC236}">
                <a16:creationId xmlns:a16="http://schemas.microsoft.com/office/drawing/2014/main" id="{EEAE7321-D66D-470B-9178-3B9029E63D83}"/>
              </a:ext>
            </a:extLst>
          </p:cNvPr>
          <p:cNvSpPr txBox="1"/>
          <p:nvPr/>
        </p:nvSpPr>
        <p:spPr>
          <a:xfrm>
            <a:off x="5815152" y="3027733"/>
            <a:ext cx="3850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accent2"/>
                </a:solidFill>
                <a:effectLst/>
                <a:uLnTx/>
                <a:uFillTx/>
                <a:latin typeface="Calibri" panose="020F0502020204030204"/>
                <a:ea typeface="+mn-ea"/>
                <a:cs typeface="+mn-cs"/>
              </a:rPr>
              <a:t>[1]</a:t>
            </a:r>
          </a:p>
        </p:txBody>
      </p:sp>
      <p:pic>
        <p:nvPicPr>
          <p:cNvPr id="19" name="Image 18">
            <a:extLst>
              <a:ext uri="{FF2B5EF4-FFF2-40B4-BE49-F238E27FC236}">
                <a16:creationId xmlns:a16="http://schemas.microsoft.com/office/drawing/2014/main" id="{27C5A04E-ED5F-41E1-A5AD-1778C6226073}"/>
              </a:ext>
            </a:extLst>
          </p:cNvPr>
          <p:cNvPicPr>
            <a:picLocks noChangeAspect="1"/>
          </p:cNvPicPr>
          <p:nvPr/>
        </p:nvPicPr>
        <p:blipFill>
          <a:blip r:embed="rId8"/>
          <a:stretch>
            <a:fillRect/>
          </a:stretch>
        </p:blipFill>
        <p:spPr>
          <a:xfrm>
            <a:off x="7064096" y="3813720"/>
            <a:ext cx="921960" cy="1361986"/>
          </a:xfrm>
          <a:prstGeom prst="rect">
            <a:avLst/>
          </a:prstGeom>
        </p:spPr>
      </p:pic>
      <p:pic>
        <p:nvPicPr>
          <p:cNvPr id="55" name="Image 54">
            <a:extLst>
              <a:ext uri="{FF2B5EF4-FFF2-40B4-BE49-F238E27FC236}">
                <a16:creationId xmlns:a16="http://schemas.microsoft.com/office/drawing/2014/main" id="{1B1DBC20-A69F-4301-9B07-5313A298DEBB}"/>
              </a:ext>
            </a:extLst>
          </p:cNvPr>
          <p:cNvPicPr preferRelativeResize="0">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6061" y="4176788"/>
            <a:ext cx="1466855" cy="1320355"/>
          </a:xfrm>
          <a:prstGeom prst="rect">
            <a:avLst/>
          </a:prstGeom>
        </p:spPr>
      </p:pic>
      <p:pic>
        <p:nvPicPr>
          <p:cNvPr id="57" name="Image 56">
            <a:extLst>
              <a:ext uri="{FF2B5EF4-FFF2-40B4-BE49-F238E27FC236}">
                <a16:creationId xmlns:a16="http://schemas.microsoft.com/office/drawing/2014/main" id="{C3A1D005-F20E-4585-B050-3098B527CC33}"/>
              </a:ext>
            </a:extLst>
          </p:cNvPr>
          <p:cNvPicPr>
            <a:picLocks noChangeAspect="1"/>
          </p:cNvPicPr>
          <p:nvPr/>
        </p:nvPicPr>
        <p:blipFill rotWithShape="1">
          <a:blip r:embed="rId10">
            <a:extLst>
              <a:ext uri="{28A0092B-C50C-407E-A947-70E740481C1C}">
                <a14:useLocalDpi xmlns:a14="http://schemas.microsoft.com/office/drawing/2010/main" val="0"/>
              </a:ext>
            </a:extLst>
          </a:blip>
          <a:srcRect l="17255" t="3430" r="16344" b="51317"/>
          <a:stretch/>
        </p:blipFill>
        <p:spPr>
          <a:xfrm>
            <a:off x="5906121" y="4162427"/>
            <a:ext cx="1130638" cy="1011617"/>
          </a:xfrm>
          <a:prstGeom prst="rect">
            <a:avLst/>
          </a:prstGeom>
        </p:spPr>
      </p:pic>
      <p:sp>
        <p:nvSpPr>
          <p:cNvPr id="58" name="ZoneTexte 57">
            <a:extLst>
              <a:ext uri="{FF2B5EF4-FFF2-40B4-BE49-F238E27FC236}">
                <a16:creationId xmlns:a16="http://schemas.microsoft.com/office/drawing/2014/main" id="{98FE0A1D-6860-41D1-83A1-3052D93C5977}"/>
              </a:ext>
            </a:extLst>
          </p:cNvPr>
          <p:cNvSpPr txBox="1"/>
          <p:nvPr/>
        </p:nvSpPr>
        <p:spPr>
          <a:xfrm>
            <a:off x="7323448" y="5202414"/>
            <a:ext cx="385042" cy="2543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accent2"/>
                </a:solidFill>
                <a:effectLst/>
                <a:uLnTx/>
                <a:uFillTx/>
                <a:latin typeface="Calibri" panose="020F0502020204030204"/>
                <a:ea typeface="+mn-ea"/>
                <a:cs typeface="+mn-cs"/>
              </a:rPr>
              <a:t>[2]</a:t>
            </a:r>
          </a:p>
        </p:txBody>
      </p:sp>
      <p:sp>
        <p:nvSpPr>
          <p:cNvPr id="60" name="ZoneTexte 59">
            <a:extLst>
              <a:ext uri="{FF2B5EF4-FFF2-40B4-BE49-F238E27FC236}">
                <a16:creationId xmlns:a16="http://schemas.microsoft.com/office/drawing/2014/main" id="{69E8E0C0-1ABA-4773-AF5E-C944A77E8E80}"/>
              </a:ext>
            </a:extLst>
          </p:cNvPr>
          <p:cNvSpPr txBox="1"/>
          <p:nvPr/>
        </p:nvSpPr>
        <p:spPr>
          <a:xfrm flipH="1">
            <a:off x="6367919" y="5178102"/>
            <a:ext cx="3850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accent2"/>
                </a:solidFill>
                <a:effectLst/>
                <a:uLnTx/>
                <a:uFillTx/>
                <a:latin typeface="Calibri" panose="020F0502020204030204"/>
                <a:ea typeface="+mn-ea"/>
                <a:cs typeface="+mn-cs"/>
              </a:rPr>
              <a:t>[3]</a:t>
            </a:r>
          </a:p>
        </p:txBody>
      </p:sp>
      <p:sp>
        <p:nvSpPr>
          <p:cNvPr id="62" name="ZoneTexte 61">
            <a:extLst>
              <a:ext uri="{FF2B5EF4-FFF2-40B4-BE49-F238E27FC236}">
                <a16:creationId xmlns:a16="http://schemas.microsoft.com/office/drawing/2014/main" id="{8B8F2588-4DC9-4488-A287-0ED2357AF1E7}"/>
              </a:ext>
            </a:extLst>
          </p:cNvPr>
          <p:cNvSpPr txBox="1"/>
          <p:nvPr/>
        </p:nvSpPr>
        <p:spPr>
          <a:xfrm>
            <a:off x="5568910" y="5158514"/>
            <a:ext cx="3850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accent2"/>
                </a:solidFill>
                <a:effectLst/>
                <a:uLnTx/>
                <a:uFillTx/>
                <a:latin typeface="Calibri" panose="020F0502020204030204"/>
                <a:ea typeface="+mn-ea"/>
                <a:cs typeface="+mn-cs"/>
              </a:rPr>
              <a:t>[4]</a:t>
            </a:r>
          </a:p>
        </p:txBody>
      </p:sp>
    </p:spTree>
    <p:extLst>
      <p:ext uri="{BB962C8B-B14F-4D97-AF65-F5344CB8AC3E}">
        <p14:creationId xmlns:p14="http://schemas.microsoft.com/office/powerpoint/2010/main" val="255055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9"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22</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495266" y="219010"/>
            <a:ext cx="1109314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Multiscale</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modeling in TAT and BNCT</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dose/modeling</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PICTURE PCSI (2021-25) + MP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BioALTO</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(2024-2027) + MITI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AlphaBioDose</a:t>
            </a:r>
            <a:endParaRPr lang="en-US" dirty="0">
              <a:solidFill>
                <a:schemeClr val="tx1"/>
              </a:solidFill>
            </a:endParaRPr>
          </a:p>
        </p:txBody>
      </p:sp>
      <p:sp>
        <p:nvSpPr>
          <p:cNvPr id="8" name="Rectangle 7">
            <a:extLst>
              <a:ext uri="{FF2B5EF4-FFF2-40B4-BE49-F238E27FC236}">
                <a16:creationId xmlns:a16="http://schemas.microsoft.com/office/drawing/2014/main" id="{E6ED0E05-0BDB-4592-85EC-2250B4A8601E}"/>
              </a:ext>
            </a:extLst>
          </p:cNvPr>
          <p:cNvSpPr/>
          <p:nvPr/>
        </p:nvSpPr>
        <p:spPr>
          <a:xfrm>
            <a:off x="141988" y="1602400"/>
            <a:ext cx="7942139" cy="3925536"/>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6871B1-250B-4771-A6EB-2ABAAEB07FF2}"/>
              </a:ext>
            </a:extLst>
          </p:cNvPr>
          <p:cNvSpPr/>
          <p:nvPr/>
        </p:nvSpPr>
        <p:spPr>
          <a:xfrm>
            <a:off x="8239991" y="1612684"/>
            <a:ext cx="3810021" cy="3830749"/>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8" y="5792527"/>
            <a:ext cx="3810021" cy="791295"/>
            <a:chOff x="5488557" y="1428954"/>
            <a:chExt cx="3213644" cy="616847"/>
          </a:xfrm>
        </p:grpSpPr>
        <p:sp>
          <p:nvSpPr>
            <p:cNvPr id="24" name="ZoneTexte 23">
              <a:extLst>
                <a:ext uri="{FF2B5EF4-FFF2-40B4-BE49-F238E27FC236}">
                  <a16:creationId xmlns:a16="http://schemas.microsoft.com/office/drawing/2014/main" id="{FE193A56-94DD-494E-9205-696B19B9B70C}"/>
                </a:ext>
              </a:extLst>
            </p:cNvPr>
            <p:cNvSpPr txBox="1"/>
            <p:nvPr/>
          </p:nvSpPr>
          <p:spPr>
            <a:xfrm>
              <a:off x="5532140" y="1541959"/>
              <a:ext cx="3170060" cy="503842"/>
            </a:xfrm>
            <a:prstGeom prst="rect">
              <a:avLst/>
            </a:prstGeom>
            <a:noFill/>
          </p:spPr>
          <p:txBody>
            <a:bodyPr wrap="square" rtlCol="0">
              <a:spAutoFit/>
            </a:bodyPr>
            <a:lstStyle/>
            <a:p>
              <a:pPr marL="285750" indent="-285750">
                <a:buClrTx/>
                <a:buFont typeface="Wingdings" pitchFamily="2" charset="2"/>
                <a:buChar char="Ø"/>
                <a:defRPr/>
              </a:pPr>
              <a:r>
                <a:rPr lang="en-GB" sz="1200" b="1" kern="1200" dirty="0">
                  <a:solidFill>
                    <a:prstClr val="black"/>
                  </a:solidFill>
                  <a:latin typeface="Calibri" panose="020F0502020204030204"/>
                </a:rPr>
                <a:t>IN2P3</a:t>
              </a:r>
              <a:r>
                <a:rPr lang="en-GB" sz="1200" kern="1200" dirty="0">
                  <a:solidFill>
                    <a:prstClr val="black"/>
                  </a:solidFill>
                  <a:latin typeface="Calibri" panose="020F0502020204030204"/>
                </a:rPr>
                <a:t>: IP2I , LPCA, GANIL, </a:t>
              </a:r>
              <a:r>
                <a:rPr lang="en-GB" sz="1200" kern="1200" dirty="0" err="1">
                  <a:solidFill>
                    <a:prstClr val="black"/>
                  </a:solidFill>
                  <a:latin typeface="Calibri" panose="020F0502020204030204"/>
                </a:rPr>
                <a:t>IJCLab</a:t>
              </a:r>
              <a:endParaRPr lang="en-GB" sz="1200" kern="1200" dirty="0">
                <a:solidFill>
                  <a:prstClr val="black"/>
                </a:solidFill>
                <a:latin typeface="Calibri" panose="020F0502020204030204"/>
              </a:endParaRPr>
            </a:p>
            <a:p>
              <a:pPr marL="285750" lvl="0" indent="-285750">
                <a:buClrTx/>
                <a:buFont typeface="Wingdings" pitchFamily="2" charset="2"/>
                <a:buChar char="Ø"/>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National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LIRIS, ISTCT, LITO, IAB,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Baclesse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GB" sz="1200" kern="1200" dirty="0">
                <a:solidFill>
                  <a:prstClr val="black"/>
                </a:solidFill>
                <a:latin typeface="Calibri" panose="020F0502020204030204"/>
              </a:endParaRPr>
            </a:p>
            <a:p>
              <a:pPr marL="285750" indent="-285750">
                <a:buClrTx/>
                <a:buFont typeface="Wingdings" pitchFamily="2" charset="2"/>
                <a:buChar char="Ø"/>
                <a:defRPr/>
              </a:pPr>
              <a:r>
                <a:rPr lang="en-GB" sz="1200" b="1" kern="1200" dirty="0">
                  <a:solidFill>
                    <a:prstClr val="black"/>
                  </a:solidFill>
                  <a:latin typeface="Calibri" panose="020F0502020204030204"/>
                </a:rPr>
                <a:t>International</a:t>
              </a:r>
              <a:r>
                <a:rPr lang="en-GB" sz="1200" kern="1200" dirty="0">
                  <a:solidFill>
                    <a:prstClr val="black"/>
                  </a:solidFill>
                  <a:latin typeface="Calibri" panose="020F0502020204030204"/>
                </a:rPr>
                <a:t>: Univ. Granada, AMA/NASA, Argentina</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D0B718-212A-46B5-A9C2-04977957D87D}"/>
                </a:ext>
              </a:extLst>
            </p:cNvPr>
            <p:cNvSpPr/>
            <p:nvPr/>
          </p:nvSpPr>
          <p:spPr>
            <a:xfrm>
              <a:off x="5488557" y="1428954"/>
              <a:ext cx="321364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4190989" y="5795239"/>
            <a:ext cx="3893138"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1FE740-6D05-4DF7-AD64-AF739972B9C1}"/>
              </a:ext>
            </a:extLst>
          </p:cNvPr>
          <p:cNvSpPr/>
          <p:nvPr/>
        </p:nvSpPr>
        <p:spPr>
          <a:xfrm>
            <a:off x="8337125" y="5733241"/>
            <a:ext cx="3661216" cy="1107996"/>
          </a:xfrm>
          <a:prstGeom prst="rect">
            <a:avLst/>
          </a:prstGeom>
        </p:spPr>
        <p:txBody>
          <a:bodyPr wrap="square">
            <a:spAutoFit/>
          </a:bodyPr>
          <a:lstStyle/>
          <a:p>
            <a:pPr marL="228600" indent="-228600">
              <a:buFont typeface="+mj-lt"/>
              <a:buAutoNum type="arabicPeriod"/>
            </a:pPr>
            <a:r>
              <a:rPr lang="en-US" sz="1100" dirty="0" err="1">
                <a:latin typeface="Calibri" panose="020F0502020204030204" pitchFamily="34" charset="0"/>
                <a:ea typeface="Calibri" panose="020F0502020204030204" pitchFamily="34" charset="0"/>
                <a:cs typeface="Calibri" panose="020F0502020204030204" pitchFamily="34" charset="0"/>
              </a:rPr>
              <a:t>Levrague</a:t>
            </a:r>
            <a:r>
              <a:rPr lang="en-US" sz="1100" dirty="0">
                <a:latin typeface="Calibri" panose="020F0502020204030204" pitchFamily="34" charset="0"/>
                <a:ea typeface="Calibri" panose="020F0502020204030204" pitchFamily="34" charset="0"/>
                <a:cs typeface="Calibri" panose="020F0502020204030204" pitchFamily="34" charset="0"/>
              </a:rPr>
              <a:t> et al., 2025, Med. Phys., in proof</a:t>
            </a:r>
          </a:p>
          <a:p>
            <a:pPr marL="228600" indent="-228600">
              <a:buFont typeface="+mj-lt"/>
              <a:buAutoNum type="arabicPeriod"/>
            </a:pPr>
            <a:r>
              <a:rPr lang="en-US" sz="1100" dirty="0" err="1">
                <a:latin typeface="Calibri" panose="020F0502020204030204" pitchFamily="34" charset="0"/>
                <a:ea typeface="Calibri" panose="020F0502020204030204" pitchFamily="34" charset="0"/>
                <a:cs typeface="Calibri" panose="020F0502020204030204" pitchFamily="34" charset="0"/>
              </a:rPr>
              <a:t>Alcocer-avila</a:t>
            </a:r>
            <a:r>
              <a:rPr lang="en-US" sz="1100" dirty="0">
                <a:latin typeface="Calibri" panose="020F0502020204030204" pitchFamily="34" charset="0"/>
                <a:ea typeface="Calibri" panose="020F0502020204030204" pitchFamily="34" charset="0"/>
                <a:cs typeface="Calibri" panose="020F0502020204030204" pitchFamily="34" charset="0"/>
              </a:rPr>
              <a:t> et al., 2024, Med. Phys. 51(12):9358-9371.</a:t>
            </a:r>
          </a:p>
          <a:p>
            <a:pPr marL="228600" indent="-228600">
              <a:buFont typeface="+mj-lt"/>
              <a:buAutoNum type="arabicPeriod"/>
            </a:pPr>
            <a:r>
              <a:rPr lang="en-US" sz="1100" dirty="0" err="1">
                <a:latin typeface="Calibri" panose="020F0502020204030204" pitchFamily="34" charset="0"/>
                <a:ea typeface="Calibri" panose="020F0502020204030204" pitchFamily="34" charset="0"/>
                <a:cs typeface="Calibri" panose="020F0502020204030204" pitchFamily="34" charset="0"/>
              </a:rPr>
              <a:t>Levrague</a:t>
            </a:r>
            <a:r>
              <a:rPr lang="en-US" sz="1100" dirty="0">
                <a:latin typeface="Calibri" panose="020F0502020204030204" pitchFamily="34" charset="0"/>
                <a:ea typeface="Calibri" panose="020F0502020204030204" pitchFamily="34" charset="0"/>
                <a:cs typeface="Calibri" panose="020F0502020204030204" pitchFamily="34" charset="0"/>
              </a:rPr>
              <a:t> et al. 2024, </a:t>
            </a:r>
            <a:r>
              <a:rPr lang="en-US" sz="1100" u="sng"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3" tooltip="https://hal.science/hal-04775893v1">
                  <a:extLst>
                    <a:ext uri="{A12FA001-AC4F-418D-AE19-62706E023703}">
                      <ahyp:hlinkClr xmlns:ahyp="http://schemas.microsoft.com/office/drawing/2018/hyperlinkcolor" val="tx"/>
                    </a:ext>
                  </a:extLst>
                </a:hlinkClick>
              </a:rPr>
              <a:t>⟨hal-04775893⟩</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fr-FR" sz="1100" u="sng"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⟨hal-04775900⟩</a:t>
            </a:r>
            <a:endPar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r>
              <a:rPr lang="en-US" sz="1100" dirty="0" err="1">
                <a:solidFill>
                  <a:schemeClr val="tx1"/>
                </a:solidFill>
                <a:latin typeface="Calibri" panose="020F0502020204030204" pitchFamily="34" charset="0"/>
                <a:ea typeface="Calibri" panose="020F0502020204030204" pitchFamily="34" charset="0"/>
                <a:cs typeface="Calibri" panose="020F0502020204030204" pitchFamily="34" charset="0"/>
              </a:rPr>
              <a:t>Github</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1000" u="sng"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https://github.com/lpc-umr6533/cpop.git</a:t>
            </a:r>
            <a:r>
              <a:rPr lang="en-US" sz="1000" u="sng"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1100" u="sng"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1000" u="sng"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https://github.com/VictorLevrague/py_nanox_package.git</a:t>
            </a:r>
            <a:endParaRPr lang="en-US" sz="10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endPar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4309902" y="5697463"/>
            <a:ext cx="1763366" cy="276999"/>
            <a:chOff x="4377002" y="1302647"/>
            <a:chExt cx="1763366" cy="350862"/>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gr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584578"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2-3 </a:t>
            </a:r>
            <a:b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(+10 persons in </a:t>
            </a:r>
            <a:r>
              <a:rPr lang="en-US" sz="1100" dirty="0" err="1">
                <a:solidFill>
                  <a:schemeClr val="tx1"/>
                </a:solidFill>
                <a:latin typeface="Calibri" panose="020F0502020204030204" pitchFamily="34" charset="0"/>
                <a:ea typeface="Calibri" panose="020F0502020204030204" pitchFamily="34" charset="0"/>
                <a:cs typeface="Calibri" panose="020F0502020204030204" pitchFamily="34" charset="0"/>
              </a:rPr>
              <a:t>collab</a:t>
            </a: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59" name="ZoneTexte 58">
            <a:extLst>
              <a:ext uri="{FF2B5EF4-FFF2-40B4-BE49-F238E27FC236}">
                <a16:creationId xmlns:a16="http://schemas.microsoft.com/office/drawing/2014/main" id="{2861251E-8CF2-4B91-BA96-26617C70D176}"/>
              </a:ext>
            </a:extLst>
          </p:cNvPr>
          <p:cNvSpPr txBox="1"/>
          <p:nvPr/>
        </p:nvSpPr>
        <p:spPr>
          <a:xfrm>
            <a:off x="141988" y="1625309"/>
            <a:ext cx="7859022" cy="4078039"/>
          </a:xfrm>
          <a:prstGeom prst="rect">
            <a:avLst/>
          </a:prstGeom>
          <a:noFill/>
        </p:spPr>
        <p:txBody>
          <a:bodyPr wrap="square" rtlCol="0">
            <a:spAutoFit/>
          </a:bodyPr>
          <a:lstStyle/>
          <a:p>
            <a:pPr algn="just"/>
            <a:r>
              <a:rPr lang="en-US" dirty="0">
                <a:latin typeface="Calibri" panose="020F0502020204030204" pitchFamily="34" charset="0"/>
                <a:ea typeface="Calibri" panose="020F0502020204030204" pitchFamily="34" charset="0"/>
                <a:cs typeface="Calibri" panose="020F0502020204030204" pitchFamily="34" charset="0"/>
              </a:rPr>
              <a:t>Project aims at </a:t>
            </a:r>
            <a:r>
              <a:rPr lang="en-US" b="1" dirty="0">
                <a:latin typeface="Calibri" panose="020F0502020204030204" pitchFamily="34" charset="0"/>
                <a:ea typeface="Calibri" panose="020F0502020204030204" pitchFamily="34" charset="0"/>
                <a:cs typeface="Calibri" panose="020F0502020204030204" pitchFamily="34" charset="0"/>
              </a:rPr>
              <a:t>developing flexible multi-scale models </a:t>
            </a:r>
            <a:r>
              <a:rPr lang="en-US" dirty="0">
                <a:latin typeface="Calibri" panose="020F0502020204030204" pitchFamily="34" charset="0"/>
                <a:ea typeface="Calibri" panose="020F0502020204030204" pitchFamily="34" charset="0"/>
                <a:cs typeface="Calibri" panose="020F0502020204030204" pitchFamily="34" charset="0"/>
              </a:rPr>
              <a:t>, based on </a:t>
            </a:r>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Geant4-based MC codes and </a:t>
            </a:r>
            <a:r>
              <a:rPr lang="en-US" dirty="0" err="1">
                <a:solidFill>
                  <a:srgbClr val="FF0000"/>
                </a:solidFill>
                <a:latin typeface="Calibri" panose="020F0502020204030204" pitchFamily="34" charset="0"/>
                <a:ea typeface="Calibri" panose="020F0502020204030204" pitchFamily="34" charset="0"/>
                <a:cs typeface="Calibri" panose="020F0502020204030204" pitchFamily="34" charset="0"/>
              </a:rPr>
              <a:t>NanOx</a:t>
            </a:r>
            <a:r>
              <a:rPr lang="en-US" dirty="0">
                <a:solidFill>
                  <a:srgbClr val="C00000"/>
                </a:solidFill>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for biological dose prediction in TAT &amp; BNCT considering source heterogeneity, RBE and cell geometry.</a:t>
            </a:r>
          </a:p>
          <a:p>
            <a:pPr marL="342900" indent="-342900">
              <a:spcBef>
                <a:spcPts val="600"/>
              </a:spcBef>
              <a:buFont typeface="+mj-lt"/>
              <a:buAutoNum type="arabicPeriod"/>
            </a:pPr>
            <a:r>
              <a:rPr lang="en-US" b="1" u="sng" dirty="0">
                <a:solidFill>
                  <a:srgbClr val="FF6600"/>
                </a:solidFill>
                <a:latin typeface="Calibri" panose="020F0502020204030204" pitchFamily="34" charset="0"/>
                <a:ea typeface="Calibri" panose="020F0502020204030204" pitchFamily="34" charset="0"/>
                <a:cs typeface="Calibri" panose="020F0502020204030204" pitchFamily="34" charset="0"/>
              </a:rPr>
              <a:t>TAT</a:t>
            </a:r>
            <a:r>
              <a:rPr lang="en-US" dirty="0">
                <a:latin typeface="Calibri" panose="020F0502020204030204" pitchFamily="34" charset="0"/>
                <a:ea typeface="Calibri" panose="020F0502020204030204" pitchFamily="34" charset="0"/>
                <a:cs typeface="Calibri" panose="020F0502020204030204" pitchFamily="34" charset="0"/>
              </a:rPr>
              <a:t>: - </a:t>
            </a:r>
            <a:r>
              <a:rPr lang="en-US" b="1" dirty="0">
                <a:latin typeface="Calibri" panose="020F0502020204030204" pitchFamily="34" charset="0"/>
                <a:ea typeface="Calibri" panose="020F0502020204030204" pitchFamily="34" charset="0"/>
                <a:cs typeface="Calibri" panose="020F0502020204030204" pitchFamily="34" charset="0"/>
              </a:rPr>
              <a:t>CPOP-Geant4-NanOx</a:t>
            </a:r>
            <a:r>
              <a:rPr lang="en-US" dirty="0">
                <a:latin typeface="Calibri" panose="020F0502020204030204" pitchFamily="34" charset="0"/>
                <a:ea typeface="Calibri" panose="020F0502020204030204" pitchFamily="34" charset="0"/>
                <a:cs typeface="Calibri" panose="020F0502020204030204" pitchFamily="34" charset="0"/>
              </a:rPr>
              <a:t> calculation chain in spheroid geometries evaluate impact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of </a:t>
            </a:r>
            <a:r>
              <a:rPr lang="en-US" b="1" dirty="0">
                <a:latin typeface="Calibri" panose="020F0502020204030204" pitchFamily="34" charset="0"/>
                <a:ea typeface="Calibri" panose="020F0502020204030204" pitchFamily="34" charset="0"/>
                <a:cs typeface="Calibri" panose="020F0502020204030204" pitchFamily="34" charset="0"/>
              </a:rPr>
              <a:t>intra-cell </a:t>
            </a:r>
            <a:r>
              <a:rPr lang="en-US" dirty="0">
                <a:latin typeface="Calibri" panose="020F0502020204030204" pitchFamily="34" charset="0"/>
                <a:ea typeface="Calibri" panose="020F0502020204030204" pitchFamily="34" charset="0"/>
                <a:cs typeface="Calibri" panose="020F0502020204030204" pitchFamily="34" charset="0"/>
              </a:rPr>
              <a:t>and</a:t>
            </a:r>
            <a:r>
              <a:rPr lang="en-US" b="1" dirty="0">
                <a:latin typeface="Calibri" panose="020F0502020204030204" pitchFamily="34" charset="0"/>
                <a:ea typeface="Calibri" panose="020F0502020204030204" pitchFamily="34" charset="0"/>
                <a:cs typeface="Calibri" panose="020F0502020204030204" pitchFamily="34" charset="0"/>
              </a:rPr>
              <a:t> intra-tumor source heterogeneities </a:t>
            </a:r>
            <a:r>
              <a:rPr lang="en-US" dirty="0">
                <a:latin typeface="Calibri" panose="020F0502020204030204" pitchFamily="34" charset="0"/>
                <a:ea typeface="Calibri" panose="020F0502020204030204" pitchFamily="34" charset="0"/>
                <a:cs typeface="Calibri" panose="020F0502020204030204" pitchFamily="34" charset="0"/>
              </a:rPr>
              <a:t>on </a:t>
            </a:r>
            <a:r>
              <a:rPr lang="en-US" b="1" dirty="0">
                <a:latin typeface="Calibri" panose="020F0502020204030204" pitchFamily="34" charset="0"/>
                <a:ea typeface="Calibri" panose="020F0502020204030204" pitchFamily="34" charset="0"/>
                <a:cs typeface="Calibri" panose="020F0502020204030204" pitchFamily="34" charset="0"/>
              </a:rPr>
              <a:t>cell</a:t>
            </a: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Survival</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TCP</a:t>
            </a:r>
            <a:r>
              <a:rPr lang="en-US" dirty="0">
                <a:latin typeface="Calibri" panose="020F0502020204030204" pitchFamily="34" charset="0"/>
                <a:ea typeface="Calibri" panose="020F0502020204030204" pitchFamily="34" charset="0"/>
                <a:cs typeface="Calibri" panose="020F0502020204030204" pitchFamily="34" charset="0"/>
              </a:rPr>
              <a:t>.</a:t>
            </a:r>
            <a:r>
              <a:rPr lang="fr-FR" kern="1200" dirty="0">
                <a:solidFill>
                  <a:schemeClr val="accent2"/>
                </a:solidFill>
                <a:latin typeface="Calibri" panose="020F0502020204030204"/>
              </a:rPr>
              <a:t> [1]</a:t>
            </a:r>
            <a:r>
              <a:rPr lang="en-US" dirty="0">
                <a:latin typeface="Calibri" panose="020F0502020204030204" pitchFamily="34" charset="0"/>
                <a:ea typeface="Calibri" panose="020F0502020204030204" pitchFamily="34" charset="0"/>
                <a:cs typeface="Calibri" panose="020F0502020204030204" pitchFamily="34" charset="0"/>
              </a:rPr>
              <a:t>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 A</a:t>
            </a:r>
            <a:r>
              <a:rPr lang="fr-FR" dirty="0" err="1">
                <a:latin typeface="Calibri" panose="020F0502020204030204" pitchFamily="34" charset="0"/>
                <a:ea typeface="Calibri" panose="020F0502020204030204" pitchFamily="34" charset="0"/>
                <a:cs typeface="Calibri" panose="020F0502020204030204" pitchFamily="34" charset="0"/>
              </a:rPr>
              <a:t>nalysis</a:t>
            </a:r>
            <a:r>
              <a:rPr lang="fr-FR" dirty="0">
                <a:latin typeface="Calibri" panose="020F0502020204030204" pitchFamily="34" charset="0"/>
                <a:ea typeface="Calibri" panose="020F0502020204030204" pitchFamily="34" charset="0"/>
                <a:cs typeface="Calibri" panose="020F0502020204030204" pitchFamily="34" charset="0"/>
              </a:rPr>
              <a:t> and CPOP code on </a:t>
            </a:r>
            <a:r>
              <a:rPr lang="fr-FR" b="1" dirty="0" err="1">
                <a:latin typeface="Calibri" panose="020F0502020204030204" pitchFamily="34" charset="0"/>
                <a:ea typeface="Calibri" panose="020F0502020204030204" pitchFamily="34" charset="0"/>
                <a:cs typeface="Calibri" panose="020F0502020204030204" pitchFamily="34" charset="0"/>
              </a:rPr>
              <a:t>github</a:t>
            </a:r>
            <a:r>
              <a:rPr lang="fr-FR" dirty="0">
                <a:latin typeface="Calibri" panose="020F0502020204030204" pitchFamily="34" charset="0"/>
                <a:ea typeface="Calibri" panose="020F0502020204030204" pitchFamily="34" charset="0"/>
                <a:cs typeface="Calibri" panose="020F0502020204030204" pitchFamily="34" charset="0"/>
              </a:rPr>
              <a:t> </a:t>
            </a:r>
            <a:r>
              <a:rPr lang="fr-FR" sz="1200" dirty="0">
                <a:latin typeface="Calibri" panose="020F0502020204030204" pitchFamily="34" charset="0"/>
                <a:ea typeface="Calibri" panose="020F0502020204030204" pitchFamily="34" charset="0"/>
                <a:cs typeface="Calibri" panose="020F0502020204030204" pitchFamily="34" charset="0"/>
              </a:rPr>
              <a:t>(CPOP </a:t>
            </a:r>
            <a:r>
              <a:rPr lang="fr-FR" sz="1200" dirty="0" err="1">
                <a:latin typeface="Calibri" panose="020F0502020204030204" pitchFamily="34" charset="0"/>
                <a:ea typeface="Calibri" panose="020F0502020204030204" pitchFamily="34" charset="0"/>
                <a:cs typeface="Calibri" panose="020F0502020204030204" pitchFamily="34" charset="0"/>
              </a:rPr>
              <a:t>will</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be</a:t>
            </a:r>
            <a:r>
              <a:rPr lang="fr-FR" sz="1200" dirty="0">
                <a:latin typeface="Calibri" panose="020F0502020204030204" pitchFamily="34" charset="0"/>
                <a:ea typeface="Calibri" panose="020F0502020204030204" pitchFamily="34" charset="0"/>
                <a:cs typeface="Calibri" panose="020F0502020204030204" pitchFamily="34" charset="0"/>
              </a:rPr>
              <a:t> in</a:t>
            </a:r>
            <a:r>
              <a:rPr lang="fr-FR"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GATE </a:t>
            </a:r>
            <a:r>
              <a:rPr lang="fr-FR"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soon</a:t>
            </a:r>
            <a:r>
              <a:rPr lang="fr-FR"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FR" dirty="0">
                <a:latin typeface="Calibri" panose="020F0502020204030204" pitchFamily="34" charset="0"/>
                <a:ea typeface="Calibri" panose="020F0502020204030204" pitchFamily="34" charset="0"/>
                <a:cs typeface="Calibri" panose="020F0502020204030204" pitchFamily="34" charset="0"/>
              </a:rPr>
              <a:t>.</a:t>
            </a:r>
            <a:endParaRPr lang="en-US" i="1"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600"/>
              </a:spcBef>
              <a:buFont typeface="+mj-lt"/>
              <a:buAutoNum type="arabicPeriod"/>
            </a:pPr>
            <a:r>
              <a:rPr lang="en-US" b="1" u="sng" dirty="0">
                <a:solidFill>
                  <a:srgbClr val="FF6600"/>
                </a:solidFill>
                <a:latin typeface="Calibri" panose="020F0502020204030204" pitchFamily="34" charset="0"/>
                <a:ea typeface="Calibri" panose="020F0502020204030204" pitchFamily="34" charset="0"/>
                <a:cs typeface="Calibri" panose="020F0502020204030204" pitchFamily="34" charset="0"/>
              </a:rPr>
              <a:t>BNCT</a:t>
            </a:r>
            <a:r>
              <a:rPr lang="en-US" dirty="0">
                <a:latin typeface="Calibri" panose="020F0502020204030204" pitchFamily="34" charset="0"/>
                <a:ea typeface="Calibri" panose="020F0502020204030204" pitchFamily="34" charset="0"/>
                <a:cs typeface="Calibri" panose="020F0502020204030204" pitchFamily="34" charset="0"/>
              </a:rPr>
              <a:t>: - </a:t>
            </a:r>
            <a:r>
              <a:rPr lang="en-US" dirty="0" err="1">
                <a:latin typeface="Calibri" panose="020F0502020204030204" pitchFamily="34" charset="0"/>
                <a:ea typeface="Calibri" panose="020F0502020204030204" pitchFamily="34" charset="0"/>
                <a:cs typeface="Calibri" panose="020F0502020204030204" pitchFamily="34" charset="0"/>
              </a:rPr>
              <a:t>preliminar</a:t>
            </a:r>
            <a:r>
              <a:rPr lang="en-US" dirty="0">
                <a:latin typeface="Calibri" panose="020F0502020204030204" pitchFamily="34" charset="0"/>
                <a:ea typeface="Calibri" panose="020F0502020204030204" pitchFamily="34" charset="0"/>
                <a:cs typeface="Calibri" panose="020F0502020204030204" pitchFamily="34" charset="0"/>
              </a:rPr>
              <a:t> TCP calculation showing </a:t>
            </a:r>
            <a:r>
              <a:rPr lang="en-US" b="1" dirty="0">
                <a:latin typeface="Calibri" panose="020F0502020204030204" pitchFamily="34" charset="0"/>
                <a:ea typeface="Calibri" panose="020F0502020204030204" pitchFamily="34" charset="0"/>
                <a:cs typeface="Calibri" panose="020F0502020204030204" pitchFamily="34" charset="0"/>
              </a:rPr>
              <a:t>huge impact </a:t>
            </a:r>
            <a:br>
              <a:rPr lang="en-US" b="1" dirty="0">
                <a:latin typeface="Calibri" panose="020F0502020204030204" pitchFamily="34" charset="0"/>
                <a:ea typeface="Calibri" panose="020F0502020204030204" pitchFamily="34" charset="0"/>
                <a:cs typeface="Calibri" panose="020F0502020204030204" pitchFamily="34" charset="0"/>
              </a:rPr>
            </a:br>
            <a:r>
              <a:rPr lang="en-US" b="1" dirty="0">
                <a:latin typeface="Calibri" panose="020F0502020204030204" pitchFamily="34" charset="0"/>
                <a:ea typeface="Calibri" panose="020F0502020204030204" pitchFamily="34" charset="0"/>
                <a:cs typeface="Calibri" panose="020F0502020204030204" pitchFamily="34" charset="0"/>
              </a:rPr>
              <a:t>of boron internalization </a:t>
            </a:r>
            <a:r>
              <a:rPr lang="en-US" sz="1200" dirty="0">
                <a:latin typeface="Calibri" panose="020F0502020204030204" pitchFamily="34" charset="0"/>
                <a:ea typeface="Calibri" panose="020F0502020204030204" pitchFamily="34" charset="0"/>
                <a:cs typeface="Calibri" panose="020F0502020204030204" pitchFamily="34" charset="0"/>
              </a:rPr>
              <a:t>(factor 5-6 on D</a:t>
            </a:r>
            <a:r>
              <a:rPr lang="en-US" sz="1200" baseline="-25000" dirty="0">
                <a:latin typeface="Calibri" panose="020F0502020204030204" pitchFamily="34" charset="0"/>
                <a:ea typeface="Calibri" panose="020F0502020204030204" pitchFamily="34" charset="0"/>
                <a:cs typeface="Calibri" panose="020F0502020204030204" pitchFamily="34" charset="0"/>
              </a:rPr>
              <a:t>TCP=0,5</a:t>
            </a:r>
            <a:r>
              <a:rPr lang="en-US" sz="1200" dirty="0">
                <a:latin typeface="Calibri" panose="020F0502020204030204" pitchFamily="34" charset="0"/>
                <a:ea typeface="Calibri" panose="020F0502020204030204" pitchFamily="34" charset="0"/>
                <a:cs typeface="Calibri" panose="020F0502020204030204" pitchFamily="34" charset="0"/>
              </a:rPr>
              <a:t>)</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 Collab with </a:t>
            </a:r>
            <a:r>
              <a:rPr lang="en-US" b="1" dirty="0" err="1">
                <a:latin typeface="Calibri" panose="020F0502020204030204" pitchFamily="34" charset="0"/>
                <a:ea typeface="Calibri" panose="020F0502020204030204" pitchFamily="34" charset="0"/>
                <a:cs typeface="Calibri" panose="020F0502020204030204" pitchFamily="34" charset="0"/>
              </a:rPr>
              <a:t>Univ.of</a:t>
            </a:r>
            <a:r>
              <a:rPr lang="en-US" b="1" dirty="0">
                <a:latin typeface="Calibri" panose="020F0502020204030204" pitchFamily="34" charset="0"/>
                <a:ea typeface="Calibri" panose="020F0502020204030204" pitchFamily="34" charset="0"/>
                <a:cs typeface="Calibri" panose="020F0502020204030204" pitchFamily="34" charset="0"/>
              </a:rPr>
              <a:t> Granada </a:t>
            </a:r>
            <a:r>
              <a:rPr lang="en-US" dirty="0">
                <a:latin typeface="Calibri" panose="020F0502020204030204" pitchFamily="34" charset="0"/>
                <a:ea typeface="Calibri" panose="020F0502020204030204" pitchFamily="34" charset="0"/>
                <a:cs typeface="Calibri" panose="020F0502020204030204" pitchFamily="34" charset="0"/>
              </a:rPr>
              <a:t>to compare on ILL experiments.</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342900" indent="-342900">
              <a:spcBef>
                <a:spcPts val="600"/>
              </a:spcBef>
              <a:buFont typeface="+mj-lt"/>
              <a:buAutoNum type="arabicPeriod"/>
            </a:pPr>
            <a:r>
              <a:rPr lang="en-US" b="1" u="sng" dirty="0">
                <a:solidFill>
                  <a:srgbClr val="FF6600"/>
                </a:solidFill>
                <a:latin typeface="Calibri" panose="020F0502020204030204" pitchFamily="34" charset="0"/>
                <a:ea typeface="Calibri" panose="020F0502020204030204" pitchFamily="34" charset="0"/>
                <a:cs typeface="Calibri" panose="020F0502020204030204" pitchFamily="34" charset="0"/>
              </a:rPr>
              <a:t>Experiments</a:t>
            </a:r>
            <a:r>
              <a:rPr lang="en-US" sz="1200" dirty="0">
                <a:latin typeface="Calibri" panose="020F0502020204030204" pitchFamily="34" charset="0"/>
                <a:ea typeface="Calibri" panose="020F0502020204030204" pitchFamily="34" charset="0"/>
                <a:cs typeface="Calibri" panose="020F0502020204030204" pitchFamily="34" charset="0"/>
              </a:rPr>
              <a:t>: </a:t>
            </a:r>
          </a:p>
          <a:p>
            <a:pPr marL="360000">
              <a:spcBef>
                <a:spcPts val="300"/>
              </a:spcBef>
            </a:pPr>
            <a:r>
              <a:rPr lang="en-US" dirty="0">
                <a:latin typeface="Calibri" panose="020F0502020204030204" pitchFamily="34" charset="0"/>
                <a:ea typeface="Calibri" panose="020F0502020204030204" pitchFamily="34" charset="0"/>
                <a:cs typeface="Calibri" panose="020F0502020204030204" pitchFamily="34" charset="0"/>
              </a:rPr>
              <a:t>- instrumentation of the </a:t>
            </a:r>
            <a:r>
              <a:rPr lang="en-US" b="1" dirty="0" err="1">
                <a:solidFill>
                  <a:srgbClr val="FF0000"/>
                </a:solidFill>
                <a:latin typeface="Calibri" panose="020F0502020204030204" pitchFamily="34" charset="0"/>
                <a:ea typeface="Calibri" panose="020F0502020204030204" pitchFamily="34" charset="0"/>
                <a:cs typeface="Calibri" panose="020F0502020204030204" pitchFamily="34" charset="0"/>
              </a:rPr>
              <a:t>BioALTO</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 beamline</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(MP) for low-energy ion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radiobiology - </a:t>
            </a:r>
            <a:r>
              <a:rPr lang="en-US" b="1" dirty="0">
                <a:latin typeface="Calibri" panose="020F0502020204030204" pitchFamily="34" charset="0"/>
                <a:ea typeface="Calibri" panose="020F0502020204030204" pitchFamily="34" charset="0"/>
                <a:cs typeface="Calibri" panose="020F0502020204030204" pitchFamily="34" charset="0"/>
              </a:rPr>
              <a:t>LPSC diamond monitor</a:t>
            </a:r>
            <a:r>
              <a:rPr lang="en-US" dirty="0">
                <a:latin typeface="Calibri" panose="020F0502020204030204" pitchFamily="34" charset="0"/>
                <a:ea typeface="Calibri" panose="020F0502020204030204" pitchFamily="34" charset="0"/>
                <a:cs typeface="Calibri" panose="020F0502020204030204" pitchFamily="34" charset="0"/>
              </a:rPr>
              <a:t>. </a:t>
            </a:r>
          </a:p>
          <a:p>
            <a:pPr marL="360000">
              <a:spcBef>
                <a:spcPts val="300"/>
              </a:spcBef>
            </a:pP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MITI </a:t>
            </a:r>
            <a:r>
              <a:rPr lang="en-US" b="1" dirty="0" err="1">
                <a:latin typeface="Calibri" panose="020F0502020204030204" pitchFamily="34" charset="0"/>
                <a:ea typeface="Calibri" panose="020F0502020204030204" pitchFamily="34" charset="0"/>
                <a:cs typeface="Calibri" panose="020F0502020204030204" pitchFamily="34" charset="0"/>
              </a:rPr>
              <a:t>collab</a:t>
            </a:r>
            <a:r>
              <a:rPr lang="en-US" b="1"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a:t>
            </a:r>
            <a:r>
              <a:rPr lang="fr-FR" sz="1200" dirty="0">
                <a:latin typeface="Calibri" panose="020F0502020204030204" pitchFamily="34" charset="0"/>
                <a:ea typeface="Calibri" panose="020F0502020204030204" pitchFamily="34" charset="0"/>
                <a:cs typeface="Calibri" panose="020F0502020204030204" pitchFamily="34" charset="0"/>
              </a:rPr>
              <a:t>GANIL, ISTCT, LITO) </a:t>
            </a:r>
            <a:r>
              <a:rPr lang="fr-FR" dirty="0">
                <a:latin typeface="Calibri" panose="020F0502020204030204" pitchFamily="34" charset="0"/>
                <a:ea typeface="Calibri" panose="020F0502020204030204" pitchFamily="34" charset="0"/>
                <a:cs typeface="Calibri" panose="020F0502020204030204" pitchFamily="34" charset="0"/>
              </a:rPr>
              <a:t>to </a:t>
            </a:r>
            <a:r>
              <a:rPr lang="fr-FR" dirty="0" err="1">
                <a:latin typeface="Calibri" panose="020F0502020204030204" pitchFamily="34" charset="0"/>
                <a:ea typeface="Calibri" panose="020F0502020204030204" pitchFamily="34" charset="0"/>
                <a:cs typeface="Calibri" panose="020F0502020204030204" pitchFamily="34" charset="0"/>
              </a:rPr>
              <a:t>perform</a:t>
            </a:r>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latin typeface="Calibri" panose="020F0502020204030204" pitchFamily="34" charset="0"/>
                <a:ea typeface="Calibri" panose="020F0502020204030204" pitchFamily="34" charset="0"/>
                <a:cs typeface="Calibri" panose="020F0502020204030204" pitchFamily="34" charset="0"/>
              </a:rPr>
              <a:t>in vitro dose-</a:t>
            </a:r>
            <a:r>
              <a:rPr lang="fr-FR" b="1" dirty="0" err="1">
                <a:latin typeface="Calibri" panose="020F0502020204030204" pitchFamily="34" charset="0"/>
                <a:ea typeface="Calibri" panose="020F0502020204030204" pitchFamily="34" charset="0"/>
                <a:cs typeface="Calibri" panose="020F0502020204030204" pitchFamily="34" charset="0"/>
              </a:rPr>
              <a:t>controlled</a:t>
            </a:r>
            <a:r>
              <a:rPr lang="fr-FR" b="1" dirty="0">
                <a:latin typeface="Calibri" panose="020F0502020204030204" pitchFamily="34" charset="0"/>
                <a:ea typeface="Calibri" panose="020F0502020204030204" pitchFamily="34" charset="0"/>
                <a:cs typeface="Calibri" panose="020F0502020204030204" pitchFamily="34" charset="0"/>
              </a:rPr>
              <a:t> </a:t>
            </a:r>
            <a:br>
              <a:rPr lang="fr-FR" b="1" dirty="0">
                <a:latin typeface="Calibri" panose="020F0502020204030204" pitchFamily="34" charset="0"/>
                <a:ea typeface="Calibri" panose="020F0502020204030204" pitchFamily="34" charset="0"/>
                <a:cs typeface="Calibri" panose="020F0502020204030204" pitchFamily="34" charset="0"/>
              </a:rPr>
            </a:br>
            <a:r>
              <a:rPr lang="fr-FR" dirty="0" err="1">
                <a:latin typeface="Calibri" panose="020F0502020204030204" pitchFamily="34" charset="0"/>
                <a:ea typeface="Calibri" panose="020F0502020204030204" pitchFamily="34" charset="0"/>
                <a:cs typeface="Calibri" panose="020F0502020204030204" pitchFamily="34" charset="0"/>
              </a:rPr>
              <a:t>cell</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survival</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with</a:t>
            </a:r>
            <a:r>
              <a:rPr lang="fr-FR" dirty="0">
                <a:latin typeface="Calibri" panose="020F0502020204030204" pitchFamily="34" charset="0"/>
                <a:ea typeface="Calibri" panose="020F0502020204030204" pitchFamily="34" charset="0"/>
                <a:cs typeface="Calibri" panose="020F0502020204030204" pitchFamily="34" charset="0"/>
              </a:rPr>
              <a:t> </a:t>
            </a:r>
            <a:r>
              <a:rPr lang="el-GR" dirty="0">
                <a:latin typeface="Calibri" panose="020F0502020204030204" pitchFamily="34" charset="0"/>
                <a:ea typeface="Calibri" panose="020F0502020204030204" pitchFamily="34" charset="0"/>
                <a:cs typeface="Calibri" panose="020F0502020204030204" pitchFamily="34" charset="0"/>
              </a:rPr>
              <a:t>α</a:t>
            </a:r>
            <a:r>
              <a:rPr lang="fr-FR" dirty="0">
                <a:latin typeface="Calibri" panose="020F0502020204030204" pitchFamily="34" charset="0"/>
                <a:ea typeface="Calibri" panose="020F0502020204030204" pitchFamily="34" charset="0"/>
                <a:cs typeface="Calibri" panose="020F0502020204030204" pitchFamily="34" charset="0"/>
              </a:rPr>
              <a:t>-</a:t>
            </a:r>
            <a:r>
              <a:rPr lang="fr-FR" dirty="0" err="1">
                <a:latin typeface="Calibri" panose="020F0502020204030204" pitchFamily="34" charset="0"/>
                <a:ea typeface="Calibri" panose="020F0502020204030204" pitchFamily="34" charset="0"/>
                <a:cs typeface="Calibri" panose="020F0502020204030204" pitchFamily="34" charset="0"/>
              </a:rPr>
              <a:t>emitters</a:t>
            </a:r>
            <a:r>
              <a:rPr lang="fr-FR" dirty="0">
                <a:latin typeface="Calibri" panose="020F0502020204030204" pitchFamily="34" charset="0"/>
                <a:ea typeface="Calibri" panose="020F0502020204030204" pitchFamily="34" charset="0"/>
                <a:cs typeface="Calibri" panose="020F0502020204030204" pitchFamily="34" charset="0"/>
              </a:rPr>
              <a:t> + </a:t>
            </a:r>
            <a:r>
              <a:rPr lang="fr-FR" dirty="0" err="1">
                <a:latin typeface="Calibri" panose="020F0502020204030204" pitchFamily="34" charset="0"/>
                <a:ea typeface="Calibri" panose="020F0502020204030204" pitchFamily="34" charset="0"/>
                <a:cs typeface="Calibri" panose="020F0502020204030204" pitchFamily="34" charset="0"/>
              </a:rPr>
              <a:t>alpha@Silab</a:t>
            </a:r>
            <a:r>
              <a:rPr lang="fr-FR" dirty="0">
                <a:latin typeface="Calibri" panose="020F0502020204030204" pitchFamily="34" charset="0"/>
                <a:ea typeface="Calibri" panose="020F0502020204030204" pitchFamily="34" charset="0"/>
                <a:cs typeface="Calibri" panose="020F0502020204030204" pitchFamily="34" charset="0"/>
              </a:rPr>
              <a:t>.</a:t>
            </a:r>
          </a:p>
          <a:p>
            <a:pPr marL="360000">
              <a:spcBef>
                <a:spcPts val="300"/>
              </a:spcBef>
            </a:pP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with</a:t>
            </a:r>
            <a:r>
              <a:rPr lang="fr-FR" dirty="0">
                <a:latin typeface="Calibri" panose="020F0502020204030204" pitchFamily="34" charset="0"/>
                <a:ea typeface="Calibri" panose="020F0502020204030204" pitchFamily="34" charset="0"/>
                <a:cs typeface="Calibri" panose="020F0502020204030204" pitchFamily="34" charset="0"/>
              </a:rPr>
              <a:t> LIRIS: </a:t>
            </a:r>
            <a:r>
              <a:rPr lang="fr-FR" b="1" dirty="0">
                <a:latin typeface="Calibri" panose="020F0502020204030204" pitchFamily="34" charset="0"/>
                <a:ea typeface="Calibri" panose="020F0502020204030204" pitchFamily="34" charset="0"/>
                <a:cs typeface="Calibri" panose="020F0502020204030204" pitchFamily="34" charset="0"/>
              </a:rPr>
              <a:t>3D </a:t>
            </a:r>
            <a:r>
              <a:rPr lang="fr-FR" b="1" dirty="0" err="1">
                <a:latin typeface="Calibri" panose="020F0502020204030204" pitchFamily="34" charset="0"/>
                <a:ea typeface="Calibri" panose="020F0502020204030204" pitchFamily="34" charset="0"/>
                <a:cs typeface="Calibri" panose="020F0502020204030204" pitchFamily="34" charset="0"/>
              </a:rPr>
              <a:t>cell</a:t>
            </a:r>
            <a:r>
              <a:rPr lang="fr-FR" b="1" dirty="0">
                <a:latin typeface="Calibri" panose="020F0502020204030204" pitchFamily="34" charset="0"/>
                <a:ea typeface="Calibri" panose="020F0502020204030204" pitchFamily="34" charset="0"/>
                <a:cs typeface="Calibri" panose="020F0502020204030204" pitchFamily="34" charset="0"/>
              </a:rPr>
              <a:t> </a:t>
            </a:r>
            <a:r>
              <a:rPr lang="fr-FR" b="1" dirty="0" err="1">
                <a:latin typeface="Calibri" panose="020F0502020204030204" pitchFamily="34" charset="0"/>
                <a:ea typeface="Calibri" panose="020F0502020204030204" pitchFamily="34" charset="0"/>
                <a:cs typeface="Calibri" panose="020F0502020204030204" pitchFamily="34" charset="0"/>
              </a:rPr>
              <a:t>microscopy</a:t>
            </a:r>
            <a:r>
              <a:rPr lang="fr-FR" b="1" dirty="0">
                <a:latin typeface="Calibri" panose="020F0502020204030204" pitchFamily="34" charset="0"/>
                <a:ea typeface="Calibri" panose="020F0502020204030204" pitchFamily="34" charset="0"/>
                <a:cs typeface="Calibri" panose="020F0502020204030204" pitchFamily="34" charset="0"/>
              </a:rPr>
              <a:t> images           </a:t>
            </a:r>
            <a:r>
              <a:rPr lang="fr-FR"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US" sz="1200" i="1" dirty="0">
              <a:latin typeface="Calibri" panose="020F0502020204030204" pitchFamily="34" charset="0"/>
              <a:ea typeface="Calibri" panose="020F0502020204030204" pitchFamily="34" charset="0"/>
              <a:cs typeface="Calibri" panose="020F0502020204030204" pitchFamily="34" charset="0"/>
            </a:endParaRPr>
          </a:p>
          <a:p>
            <a:pPr>
              <a:spcBef>
                <a:spcPts val="300"/>
              </a:spcBef>
            </a:pPr>
            <a:r>
              <a:rPr lang="en-US" dirty="0">
                <a:latin typeface="Calibri" panose="020F0502020204030204" pitchFamily="34" charset="0"/>
                <a:ea typeface="Calibri" panose="020F0502020204030204" pitchFamily="34" charset="0"/>
                <a:cs typeface="Calibri" panose="020F0502020204030204" pitchFamily="34" charset="0"/>
              </a:rPr>
              <a:t>Objective to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characterize and quantify cellular lethal mechanisms </a:t>
            </a:r>
            <a:r>
              <a:rPr lang="en-US" dirty="0">
                <a:latin typeface="Calibri" panose="020F0502020204030204" pitchFamily="34" charset="0"/>
                <a:ea typeface="Calibri" panose="020F0502020204030204" pitchFamily="34" charset="0"/>
                <a:cs typeface="Calibri" panose="020F0502020204030204" pitchFamily="34" charset="0"/>
              </a:rPr>
              <a:t>(DNA and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other cytoplasm or membrane targets…) to constraint models.</a:t>
            </a:r>
          </a:p>
        </p:txBody>
      </p:sp>
      <p:sp>
        <p:nvSpPr>
          <p:cNvPr id="64" name="Rectangle 63">
            <a:extLst>
              <a:ext uri="{FF2B5EF4-FFF2-40B4-BE49-F238E27FC236}">
                <a16:creationId xmlns:a16="http://schemas.microsoft.com/office/drawing/2014/main" id="{E19541BB-C467-4876-BBEA-4A5437E05C29}"/>
              </a:ext>
            </a:extLst>
          </p:cNvPr>
          <p:cNvSpPr/>
          <p:nvPr/>
        </p:nvSpPr>
        <p:spPr>
          <a:xfrm>
            <a:off x="8239990" y="5751782"/>
            <a:ext cx="3810022" cy="880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e 64">
            <a:extLst>
              <a:ext uri="{FF2B5EF4-FFF2-40B4-BE49-F238E27FC236}">
                <a16:creationId xmlns:a16="http://schemas.microsoft.com/office/drawing/2014/main" id="{67BF6B1F-961C-4756-A3B9-34C46EB26666}"/>
              </a:ext>
            </a:extLst>
          </p:cNvPr>
          <p:cNvGrpSpPr/>
          <p:nvPr/>
        </p:nvGrpSpPr>
        <p:grpSpPr>
          <a:xfrm>
            <a:off x="8404367" y="5495126"/>
            <a:ext cx="1763366" cy="283665"/>
            <a:chOff x="4377002" y="1302647"/>
            <a:chExt cx="1763366" cy="316831"/>
          </a:xfrm>
          <a:solidFill>
            <a:schemeClr val="bg1">
              <a:lumMod val="85000"/>
            </a:schemeClr>
          </a:solidFill>
        </p:grpSpPr>
        <p:sp>
          <p:nvSpPr>
            <p:cNvPr id="66" name="Rectangle 65">
              <a:extLst>
                <a:ext uri="{FF2B5EF4-FFF2-40B4-BE49-F238E27FC236}">
                  <a16:creationId xmlns:a16="http://schemas.microsoft.com/office/drawing/2014/main" id="{2F1B2C54-8F61-461A-90E6-A3F8CD2B0682}"/>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39A0676D-44D5-4CF7-8BF3-3FB49DBEC2AC}"/>
                </a:ext>
              </a:extLst>
            </p:cNvPr>
            <p:cNvSpPr txBox="1"/>
            <p:nvPr/>
          </p:nvSpPr>
          <p:spPr>
            <a:xfrm>
              <a:off x="4377002" y="1302647"/>
              <a:ext cx="1763366" cy="309385"/>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3" name="Image 42">
            <a:extLst>
              <a:ext uri="{FF2B5EF4-FFF2-40B4-BE49-F238E27FC236}">
                <a16:creationId xmlns:a16="http://schemas.microsoft.com/office/drawing/2014/main" id="{5E8D8854-51B1-4976-820E-3E92156D663C}"/>
              </a:ext>
            </a:extLst>
          </p:cNvPr>
          <p:cNvPicPr>
            <a:picLocks noChangeAspect="1"/>
          </p:cNvPicPr>
          <p:nvPr/>
        </p:nvPicPr>
        <p:blipFill>
          <a:blip r:embed="rId7"/>
          <a:stretch>
            <a:fillRect/>
          </a:stretch>
        </p:blipFill>
        <p:spPr>
          <a:xfrm>
            <a:off x="8761521" y="319073"/>
            <a:ext cx="924520" cy="608496"/>
          </a:xfrm>
          <a:prstGeom prst="rect">
            <a:avLst/>
          </a:prstGeom>
        </p:spPr>
      </p:pic>
      <p:pic>
        <p:nvPicPr>
          <p:cNvPr id="45" name="Image 44">
            <a:extLst>
              <a:ext uri="{FF2B5EF4-FFF2-40B4-BE49-F238E27FC236}">
                <a16:creationId xmlns:a16="http://schemas.microsoft.com/office/drawing/2014/main" id="{E69A47A1-481F-4FE7-8F29-2EBCB0F63298}"/>
              </a:ext>
            </a:extLst>
          </p:cNvPr>
          <p:cNvPicPr>
            <a:picLocks noChangeAspect="1"/>
          </p:cNvPicPr>
          <p:nvPr/>
        </p:nvPicPr>
        <p:blipFill>
          <a:blip r:embed="rId8"/>
          <a:stretch>
            <a:fillRect/>
          </a:stretch>
        </p:blipFill>
        <p:spPr>
          <a:xfrm>
            <a:off x="4305287" y="6033398"/>
            <a:ext cx="916411" cy="253841"/>
          </a:xfrm>
          <a:prstGeom prst="rect">
            <a:avLst/>
          </a:prstGeom>
        </p:spPr>
      </p:pic>
      <p:pic>
        <p:nvPicPr>
          <p:cNvPr id="46" name="Image 45">
            <a:extLst>
              <a:ext uri="{FF2B5EF4-FFF2-40B4-BE49-F238E27FC236}">
                <a16:creationId xmlns:a16="http://schemas.microsoft.com/office/drawing/2014/main" id="{ADDEC030-D864-4751-927F-7387A69DEB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7475" y="257402"/>
            <a:ext cx="655051" cy="666513"/>
          </a:xfrm>
          <a:prstGeom prst="rect">
            <a:avLst/>
          </a:prstGeom>
        </p:spPr>
      </p:pic>
      <p:grpSp>
        <p:nvGrpSpPr>
          <p:cNvPr id="48" name="Groupe 47">
            <a:extLst>
              <a:ext uri="{FF2B5EF4-FFF2-40B4-BE49-F238E27FC236}">
                <a16:creationId xmlns:a16="http://schemas.microsoft.com/office/drawing/2014/main" id="{A6876187-52E8-45C9-B65F-336A359DE3AD}"/>
              </a:ext>
            </a:extLst>
          </p:cNvPr>
          <p:cNvGrpSpPr/>
          <p:nvPr/>
        </p:nvGrpSpPr>
        <p:grpSpPr>
          <a:xfrm>
            <a:off x="6993432" y="6093753"/>
            <a:ext cx="1090733" cy="486855"/>
            <a:chOff x="6837581" y="5713845"/>
            <a:chExt cx="2157592" cy="936509"/>
          </a:xfrm>
        </p:grpSpPr>
        <p:pic>
          <p:nvPicPr>
            <p:cNvPr id="49" name="Picture 8" descr="Série d'appels à projet CNRS/MITI | CNRS Nucléaire &amp; Particules">
              <a:extLst>
                <a:ext uri="{FF2B5EF4-FFF2-40B4-BE49-F238E27FC236}">
                  <a16:creationId xmlns:a16="http://schemas.microsoft.com/office/drawing/2014/main" id="{B7FE5124-206F-4F0F-92CA-33FF42749B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37581" y="5828087"/>
              <a:ext cx="708025" cy="7080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Inserm">
              <a:extLst>
                <a:ext uri="{FF2B5EF4-FFF2-40B4-BE49-F238E27FC236}">
                  <a16:creationId xmlns:a16="http://schemas.microsoft.com/office/drawing/2014/main" id="{C53600D1-3AC9-418D-A246-B76430179D67}"/>
                </a:ext>
              </a:extLst>
            </p:cNvPr>
            <p:cNvPicPr>
              <a:picLocks noChangeAspect="1" noChangeArrowheads="1"/>
            </p:cNvPicPr>
            <p:nvPr/>
          </p:nvPicPr>
          <p:blipFill>
            <a:blip r:embed="rId11" cstate="print">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7321549" y="5713845"/>
              <a:ext cx="1673624" cy="93650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Image 5">
            <a:extLst>
              <a:ext uri="{FF2B5EF4-FFF2-40B4-BE49-F238E27FC236}">
                <a16:creationId xmlns:a16="http://schemas.microsoft.com/office/drawing/2014/main" id="{68927A59-1A8D-4941-9683-814C15036BF0}"/>
              </a:ext>
            </a:extLst>
          </p:cNvPr>
          <p:cNvPicPr>
            <a:picLocks noChangeAspect="1"/>
          </p:cNvPicPr>
          <p:nvPr/>
        </p:nvPicPr>
        <p:blipFill rotWithShape="1">
          <a:blip r:embed="rId12"/>
          <a:srcRect t="18909" b="15668"/>
          <a:stretch/>
        </p:blipFill>
        <p:spPr>
          <a:xfrm>
            <a:off x="6191883" y="5855751"/>
            <a:ext cx="723617" cy="473411"/>
          </a:xfrm>
          <a:prstGeom prst="rect">
            <a:avLst/>
          </a:prstGeom>
        </p:spPr>
      </p:pic>
      <p:pic>
        <p:nvPicPr>
          <p:cNvPr id="13" name="Image 12">
            <a:extLst>
              <a:ext uri="{FF2B5EF4-FFF2-40B4-BE49-F238E27FC236}">
                <a16:creationId xmlns:a16="http://schemas.microsoft.com/office/drawing/2014/main" id="{D34B32CA-6B66-449D-98F8-F307AC70257F}"/>
              </a:ext>
            </a:extLst>
          </p:cNvPr>
          <p:cNvPicPr>
            <a:picLocks noChangeAspect="1"/>
          </p:cNvPicPr>
          <p:nvPr/>
        </p:nvPicPr>
        <p:blipFill>
          <a:blip r:embed="rId13"/>
          <a:stretch>
            <a:fillRect/>
          </a:stretch>
        </p:blipFill>
        <p:spPr>
          <a:xfrm>
            <a:off x="5209042" y="6108700"/>
            <a:ext cx="962025" cy="456962"/>
          </a:xfrm>
          <a:prstGeom prst="rect">
            <a:avLst/>
          </a:prstGeom>
        </p:spPr>
      </p:pic>
      <p:pic>
        <p:nvPicPr>
          <p:cNvPr id="14" name="Image 13">
            <a:extLst>
              <a:ext uri="{FF2B5EF4-FFF2-40B4-BE49-F238E27FC236}">
                <a16:creationId xmlns:a16="http://schemas.microsoft.com/office/drawing/2014/main" id="{E8F886E1-04C5-45B5-9F8E-CB78F131F163}"/>
              </a:ext>
            </a:extLst>
          </p:cNvPr>
          <p:cNvPicPr>
            <a:picLocks noChangeAspect="1"/>
          </p:cNvPicPr>
          <p:nvPr/>
        </p:nvPicPr>
        <p:blipFill rotWithShape="1">
          <a:blip r:embed="rId14"/>
          <a:srcRect l="37985"/>
          <a:stretch/>
        </p:blipFill>
        <p:spPr>
          <a:xfrm>
            <a:off x="5966723" y="2953868"/>
            <a:ext cx="2075846" cy="2527524"/>
          </a:xfrm>
          <a:prstGeom prst="rect">
            <a:avLst/>
          </a:prstGeom>
        </p:spPr>
      </p:pic>
      <p:pic>
        <p:nvPicPr>
          <p:cNvPr id="71" name="Image 70">
            <a:extLst>
              <a:ext uri="{FF2B5EF4-FFF2-40B4-BE49-F238E27FC236}">
                <a16:creationId xmlns:a16="http://schemas.microsoft.com/office/drawing/2014/main" id="{DF5024A8-52C4-41AB-9E74-B99D59BD6132}"/>
              </a:ext>
            </a:extLst>
          </p:cNvPr>
          <p:cNvPicPr>
            <a:picLocks noChangeAspect="1"/>
          </p:cNvPicPr>
          <p:nvPr/>
        </p:nvPicPr>
        <p:blipFill>
          <a:blip r:embed="rId15"/>
          <a:stretch>
            <a:fillRect/>
          </a:stretch>
        </p:blipFill>
        <p:spPr>
          <a:xfrm>
            <a:off x="7058063" y="2222326"/>
            <a:ext cx="892040" cy="716072"/>
          </a:xfrm>
          <a:prstGeom prst="rect">
            <a:avLst/>
          </a:prstGeom>
        </p:spPr>
      </p:pic>
      <p:sp>
        <p:nvSpPr>
          <p:cNvPr id="17" name="Rectangle 16">
            <a:extLst>
              <a:ext uri="{FF2B5EF4-FFF2-40B4-BE49-F238E27FC236}">
                <a16:creationId xmlns:a16="http://schemas.microsoft.com/office/drawing/2014/main" id="{97652C78-49C3-48C1-A20E-0668768CDC1A}"/>
              </a:ext>
            </a:extLst>
          </p:cNvPr>
          <p:cNvSpPr/>
          <p:nvPr/>
        </p:nvSpPr>
        <p:spPr>
          <a:xfrm>
            <a:off x="8273660" y="1650087"/>
            <a:ext cx="3764825" cy="3593291"/>
          </a:xfrm>
          <a:prstGeom prst="rect">
            <a:avLst/>
          </a:prstGeom>
        </p:spPr>
        <p:txBody>
          <a:bodyPr wrap="square">
            <a:spAutoFit/>
          </a:bodyPr>
          <a:lstStyle/>
          <a:p>
            <a:pPr>
              <a:spcBef>
                <a:spcPts val="600"/>
              </a:spcBef>
            </a:pPr>
            <a:r>
              <a:rPr lang="en-US" b="1" u="sng" dirty="0">
                <a:latin typeface="Calibri" panose="020F0502020204030204" pitchFamily="34" charset="0"/>
                <a:ea typeface="Calibri" panose="020F0502020204030204" pitchFamily="34" charset="0"/>
                <a:cs typeface="Calibri" panose="020F0502020204030204" pitchFamily="34" charset="0"/>
              </a:rPr>
              <a:t>TAT</a:t>
            </a:r>
            <a:r>
              <a:rPr lang="en-US" dirty="0">
                <a:latin typeface="Calibri" panose="020F0502020204030204" pitchFamily="34" charset="0"/>
                <a:ea typeface="Calibri" panose="020F0502020204030204" pitchFamily="34" charset="0"/>
                <a:cs typeface="Calibri" panose="020F0502020204030204" pitchFamily="34" charset="0"/>
              </a:rPr>
              <a:t>: </a:t>
            </a:r>
          </a:p>
          <a:p>
            <a:pPr marL="171450" indent="-171450">
              <a:spcBef>
                <a:spcPts val="300"/>
              </a:spcBef>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Benchmark TAT </a:t>
            </a:r>
            <a:r>
              <a:rPr lang="fr-FR" sz="1200" b="1" dirty="0" err="1">
                <a:latin typeface="Calibri" panose="020F0502020204030204" pitchFamily="34" charset="0"/>
                <a:ea typeface="Calibri" panose="020F0502020204030204" pitchFamily="34" charset="0"/>
                <a:cs typeface="Calibri" panose="020F0502020204030204" pitchFamily="34" charset="0"/>
              </a:rPr>
              <a:t>cell</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b="1" dirty="0" err="1">
                <a:latin typeface="Calibri" panose="020F0502020204030204" pitchFamily="34" charset="0"/>
                <a:ea typeface="Calibri" panose="020F0502020204030204" pitchFamily="34" charset="0"/>
                <a:cs typeface="Calibri" panose="020F0502020204030204" pitchFamily="34" charset="0"/>
              </a:rPr>
              <a:t>survival</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study</a:t>
            </a:r>
            <a:r>
              <a:rPr lang="fr-FR" sz="1200" dirty="0">
                <a:latin typeface="Calibri" panose="020F0502020204030204" pitchFamily="34" charset="0"/>
                <a:ea typeface="Calibri" panose="020F0502020204030204" pitchFamily="34" charset="0"/>
                <a:cs typeface="Calibri" panose="020F0502020204030204" pitchFamily="34" charset="0"/>
              </a:rPr>
              <a:t> impact of </a:t>
            </a:r>
            <a:r>
              <a:rPr lang="fr-FR" sz="1200" b="1" dirty="0" err="1">
                <a:latin typeface="Calibri" panose="020F0502020204030204" pitchFamily="34" charset="0"/>
                <a:ea typeface="Calibri" panose="020F0502020204030204" pitchFamily="34" charset="0"/>
                <a:cs typeface="Calibri" panose="020F0502020204030204" pitchFamily="34" charset="0"/>
              </a:rPr>
              <a:t>cell</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b="1" dirty="0" err="1">
                <a:latin typeface="Calibri" panose="020F0502020204030204" pitchFamily="34" charset="0"/>
                <a:ea typeface="Calibri" panose="020F0502020204030204" pitchFamily="34" charset="0"/>
                <a:cs typeface="Calibri" panose="020F0502020204030204" pitchFamily="34" charset="0"/>
              </a:rPr>
              <a:t>geometry</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dirty="0">
                <a:latin typeface="Calibri" panose="020F0502020204030204" pitchFamily="34" charset="0"/>
                <a:ea typeface="Calibri" panose="020F0502020204030204" pitchFamily="34" charset="0"/>
                <a:cs typeface="Calibri" panose="020F0502020204030204" pitchFamily="34" charset="0"/>
              </a:rPr>
              <a:t>+ scale-up to </a:t>
            </a:r>
            <a:r>
              <a:rPr lang="fr-FR" sz="1200" b="1" i="1" dirty="0">
                <a:latin typeface="Calibri" panose="020F0502020204030204" pitchFamily="34" charset="0"/>
                <a:ea typeface="Calibri" panose="020F0502020204030204" pitchFamily="34" charset="0"/>
                <a:cs typeface="Calibri" panose="020F0502020204030204" pitchFamily="34" charset="0"/>
              </a:rPr>
              <a:t>in vivo</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b="1" dirty="0" err="1">
                <a:latin typeface="Calibri" panose="020F0502020204030204" pitchFamily="34" charset="0"/>
                <a:ea typeface="Calibri" panose="020F0502020204030204" pitchFamily="34" charset="0"/>
                <a:cs typeface="Calibri" panose="020F0502020204030204" pitchFamily="34" charset="0"/>
              </a:rPr>
              <a:t>biological</a:t>
            </a:r>
            <a:r>
              <a:rPr lang="fr-FR" sz="1200" b="1" dirty="0">
                <a:latin typeface="Calibri" panose="020F0502020204030204" pitchFamily="34" charset="0"/>
                <a:ea typeface="Calibri" panose="020F0502020204030204" pitchFamily="34" charset="0"/>
                <a:cs typeface="Calibri" panose="020F0502020204030204" pitchFamily="34" charset="0"/>
              </a:rPr>
              <a:t>-dose </a:t>
            </a:r>
            <a:r>
              <a:rPr lang="fr-FR" sz="1200" b="1" dirty="0" err="1">
                <a:latin typeface="Calibri" panose="020F0502020204030204" pitchFamily="34" charset="0"/>
                <a:ea typeface="Calibri" panose="020F0502020204030204" pitchFamily="34" charset="0"/>
                <a:cs typeface="Calibri" panose="020F0502020204030204" pitchFamily="34" charset="0"/>
              </a:rPr>
              <a:t>maps</a:t>
            </a:r>
            <a:r>
              <a:rPr lang="fr-FR" sz="1200" dirty="0">
                <a:latin typeface="Calibri" panose="020F0502020204030204" pitchFamily="34" charset="0"/>
                <a:ea typeface="Calibri" panose="020F0502020204030204" pitchFamily="34" charset="0"/>
                <a:cs typeface="Calibri" panose="020F0502020204030204" pitchFamily="34" charset="0"/>
              </a:rPr>
              <a:t>.</a:t>
            </a:r>
          </a:p>
          <a:p>
            <a:pPr marL="171450" indent="-171450">
              <a:spcBef>
                <a:spcPts val="300"/>
              </a:spcBef>
              <a:buFont typeface="Arial" panose="020B0604020202020204" pitchFamily="34" charset="0"/>
              <a:buChar char="•"/>
            </a:pPr>
            <a:r>
              <a:rPr lang="fr-FR" sz="1200" dirty="0" err="1">
                <a:latin typeface="Calibri" panose="020F0502020204030204" pitchFamily="34" charset="0"/>
                <a:ea typeface="Calibri" panose="020F0502020204030204" pitchFamily="34" charset="0"/>
                <a:cs typeface="Calibri" panose="020F0502020204030204" pitchFamily="34" charset="0"/>
              </a:rPr>
              <a:t>Include</a:t>
            </a:r>
            <a:r>
              <a:rPr lang="fr-FR" sz="1200" dirty="0">
                <a:latin typeface="Calibri" panose="020F0502020204030204" pitchFamily="34" charset="0"/>
                <a:ea typeface="Calibri" panose="020F0502020204030204" pitchFamily="34" charset="0"/>
                <a:cs typeface="Calibri" panose="020F0502020204030204" pitchFamily="34" charset="0"/>
              </a:rPr>
              <a:t> in </a:t>
            </a:r>
            <a:r>
              <a:rPr lang="fr-FR" sz="1200" b="1" dirty="0" err="1">
                <a:latin typeface="Calibri" panose="020F0502020204030204" pitchFamily="34" charset="0"/>
                <a:ea typeface="Calibri" panose="020F0502020204030204" pitchFamily="34" charset="0"/>
                <a:cs typeface="Calibri" panose="020F0502020204030204" pitchFamily="34" charset="0"/>
              </a:rPr>
              <a:t>NanOx</a:t>
            </a:r>
            <a:r>
              <a:rPr lang="fr-FR" sz="1200" b="1" dirty="0">
                <a:latin typeface="Calibri" panose="020F0502020204030204" pitchFamily="34" charset="0"/>
                <a:ea typeface="Calibri" panose="020F0502020204030204" pitchFamily="34" charset="0"/>
                <a:cs typeface="Calibri" panose="020F0502020204030204" pitchFamily="34" charset="0"/>
              </a:rPr>
              <a:t> extra-</a:t>
            </a:r>
            <a:r>
              <a:rPr lang="fr-FR" sz="1200" b="1" dirty="0" err="1">
                <a:latin typeface="Calibri" panose="020F0502020204030204" pitchFamily="34" charset="0"/>
                <a:ea typeface="Calibri" panose="020F0502020204030204" pitchFamily="34" charset="0"/>
                <a:cs typeface="Calibri" panose="020F0502020204030204" pitchFamily="34" charset="0"/>
              </a:rPr>
              <a:t>nuclear</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b="1" dirty="0" err="1">
                <a:latin typeface="Calibri" panose="020F0502020204030204" pitchFamily="34" charset="0"/>
                <a:ea typeface="Calibri" panose="020F0502020204030204" pitchFamily="34" charset="0"/>
                <a:cs typeface="Calibri" panose="020F0502020204030204" pitchFamily="34" charset="0"/>
              </a:rPr>
              <a:t>cell</a:t>
            </a:r>
            <a:r>
              <a:rPr lang="fr-FR" sz="1200" b="1" dirty="0">
                <a:latin typeface="Calibri" panose="020F0502020204030204" pitchFamily="34" charset="0"/>
                <a:ea typeface="Calibri" panose="020F0502020204030204" pitchFamily="34" charset="0"/>
                <a:cs typeface="Calibri" panose="020F0502020204030204" pitchFamily="34" charset="0"/>
              </a:rPr>
              <a:t> damage</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i="1" dirty="0">
                <a:latin typeface="Calibri" panose="020F0502020204030204" pitchFamily="34" charset="0"/>
                <a:ea typeface="Calibri" panose="020F0502020204030204" pitchFamily="34" charset="0"/>
                <a:cs typeface="Calibri" panose="020F0502020204030204" pitchFamily="34" charset="0"/>
              </a:rPr>
              <a:t>Fit on </a:t>
            </a:r>
            <a:r>
              <a:rPr lang="fr-FR" sz="1200" i="1" dirty="0" err="1">
                <a:latin typeface="Calibri" panose="020F0502020204030204" pitchFamily="34" charset="0"/>
                <a:ea typeface="Calibri" panose="020F0502020204030204" pitchFamily="34" charset="0"/>
                <a:cs typeface="Calibri" panose="020F0502020204030204" pitchFamily="34" charset="0"/>
              </a:rPr>
              <a:t>BioALTO</a:t>
            </a:r>
            <a:r>
              <a:rPr lang="fr-FR" sz="1200" i="1" dirty="0">
                <a:latin typeface="Calibri" panose="020F0502020204030204" pitchFamily="34" charset="0"/>
                <a:ea typeface="Calibri" panose="020F0502020204030204" pitchFamily="34" charset="0"/>
                <a:cs typeface="Calibri" panose="020F0502020204030204" pitchFamily="34" charset="0"/>
              </a:rPr>
              <a:t> + </a:t>
            </a:r>
            <a:r>
              <a:rPr lang="el-GR" sz="1200" i="1" dirty="0">
                <a:latin typeface="Calibri" panose="020F0502020204030204" pitchFamily="34" charset="0"/>
                <a:ea typeface="Calibri" panose="020F0502020204030204" pitchFamily="34" charset="0"/>
                <a:cs typeface="Calibri" panose="020F0502020204030204" pitchFamily="34" charset="0"/>
              </a:rPr>
              <a:t>α</a:t>
            </a:r>
            <a:r>
              <a:rPr lang="fr-FR" sz="1200" i="1" dirty="0">
                <a:latin typeface="Calibri" panose="020F0502020204030204" pitchFamily="34" charset="0"/>
                <a:ea typeface="Calibri" panose="020F0502020204030204" pitchFamily="34" charset="0"/>
                <a:cs typeface="Calibri" panose="020F0502020204030204" pitchFamily="34" charset="0"/>
              </a:rPr>
              <a:t> </a:t>
            </a:r>
            <a:r>
              <a:rPr lang="fr-FR" sz="1200" i="1" dirty="0" err="1">
                <a:latin typeface="Calibri" panose="020F0502020204030204" pitchFamily="34" charset="0"/>
                <a:ea typeface="Calibri" panose="020F0502020204030204" pitchFamily="34" charset="0"/>
                <a:cs typeface="Calibri" panose="020F0502020204030204" pitchFamily="34" charset="0"/>
              </a:rPr>
              <a:t>emitters</a:t>
            </a:r>
            <a:r>
              <a:rPr lang="fr-FR" sz="1200" i="1" dirty="0">
                <a:latin typeface="Calibri" panose="020F0502020204030204" pitchFamily="34" charset="0"/>
                <a:ea typeface="Calibri" panose="020F0502020204030204" pitchFamily="34" charset="0"/>
                <a:cs typeface="Calibri" panose="020F0502020204030204" pitchFamily="34" charset="0"/>
              </a:rPr>
              <a:t> </a:t>
            </a:r>
            <a:r>
              <a:rPr lang="fr-FR" sz="1200" i="1" dirty="0" err="1">
                <a:latin typeface="Calibri" panose="020F0502020204030204" pitchFamily="34" charset="0"/>
                <a:ea typeface="Calibri" panose="020F0502020204030204" pitchFamily="34" charset="0"/>
                <a:cs typeface="Calibri" panose="020F0502020204030204" pitchFamily="34" charset="0"/>
              </a:rPr>
              <a:t>experiments</a:t>
            </a:r>
            <a:r>
              <a:rPr lang="fr-FR" sz="1200" i="1" dirty="0">
                <a:latin typeface="Calibri" panose="020F0502020204030204" pitchFamily="34" charset="0"/>
                <a:ea typeface="Calibri" panose="020F0502020204030204" pitchFamily="34" charset="0"/>
                <a:cs typeface="Calibri" panose="020F0502020204030204" pitchFamily="34" charset="0"/>
              </a:rPr>
              <a:t>. (+µ</a:t>
            </a:r>
            <a:r>
              <a:rPr lang="fr-FR" sz="1200" i="1" dirty="0" err="1">
                <a:latin typeface="Calibri" panose="020F0502020204030204" pitchFamily="34" charset="0"/>
                <a:ea typeface="Calibri" panose="020F0502020204030204" pitchFamily="34" charset="0"/>
                <a:cs typeface="Calibri" panose="020F0502020204030204" pitchFamily="34" charset="0"/>
              </a:rPr>
              <a:t>beams</a:t>
            </a:r>
            <a:r>
              <a:rPr lang="fr-FR" sz="1200" i="1" dirty="0">
                <a:latin typeface="Calibri" panose="020F0502020204030204" pitchFamily="34" charset="0"/>
                <a:ea typeface="Calibri" panose="020F0502020204030204" pitchFamily="34" charset="0"/>
                <a:cs typeface="Calibri" panose="020F0502020204030204" pitchFamily="34" charset="0"/>
              </a:rPr>
              <a:t>?)</a:t>
            </a:r>
          </a:p>
          <a:p>
            <a:pPr marL="171450" indent="-171450">
              <a:spcBef>
                <a:spcPts val="300"/>
              </a:spcBef>
              <a:buFont typeface="Arial" panose="020B0604020202020204" pitchFamily="34" charset="0"/>
              <a:buChar char="•"/>
            </a:pPr>
            <a:r>
              <a:rPr lang="fr-FR" sz="1200" b="1" dirty="0" err="1">
                <a:latin typeface="Calibri" panose="020F0502020204030204" pitchFamily="34" charset="0"/>
                <a:ea typeface="Calibri" panose="020F0502020204030204" pitchFamily="34" charset="0"/>
                <a:cs typeface="Calibri" panose="020F0502020204030204" pitchFamily="34" charset="0"/>
              </a:rPr>
              <a:t>Create</a:t>
            </a:r>
            <a:r>
              <a:rPr lang="fr-FR" sz="1200" b="1" dirty="0">
                <a:latin typeface="Calibri" panose="020F0502020204030204" pitchFamily="34" charset="0"/>
                <a:ea typeface="Calibri" panose="020F0502020204030204" pitchFamily="34" charset="0"/>
                <a:cs typeface="Calibri" panose="020F0502020204030204" pitchFamily="34" charset="0"/>
              </a:rPr>
              <a:t> digital </a:t>
            </a:r>
            <a:r>
              <a:rPr lang="fr-FR" sz="1200" b="1" dirty="0" err="1">
                <a:latin typeface="Calibri" panose="020F0502020204030204" pitchFamily="34" charset="0"/>
                <a:ea typeface="Calibri" panose="020F0502020204030204" pitchFamily="34" charset="0"/>
                <a:cs typeface="Calibri" panose="020F0502020204030204" pitchFamily="34" charset="0"/>
              </a:rPr>
              <a:t>database</a:t>
            </a:r>
            <a:r>
              <a:rPr lang="fr-FR" sz="1200" b="1" dirty="0">
                <a:latin typeface="Calibri" panose="020F0502020204030204" pitchFamily="34" charset="0"/>
                <a:ea typeface="Calibri" panose="020F0502020204030204" pitchFamily="34" charset="0"/>
                <a:cs typeface="Calibri" panose="020F0502020204030204" pitchFamily="34" charset="0"/>
              </a:rPr>
              <a:t> </a:t>
            </a:r>
            <a:r>
              <a:rPr lang="fr-FR" sz="1200" dirty="0">
                <a:latin typeface="Calibri" panose="020F0502020204030204" pitchFamily="34" charset="0"/>
                <a:ea typeface="Calibri" panose="020F0502020204030204" pitchFamily="34" charset="0"/>
                <a:cs typeface="Calibri" panose="020F0502020204030204" pitchFamily="34" charset="0"/>
              </a:rPr>
              <a:t>of </a:t>
            </a:r>
            <a:r>
              <a:rPr lang="fr-FR" sz="1200" dirty="0" err="1">
                <a:latin typeface="Calibri" panose="020F0502020204030204" pitchFamily="34" charset="0"/>
                <a:ea typeface="Calibri" panose="020F0502020204030204" pitchFamily="34" charset="0"/>
                <a:cs typeface="Calibri" panose="020F0502020204030204" pitchFamily="34" charset="0"/>
              </a:rPr>
              <a:t>various</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cell</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lines</a:t>
            </a:r>
            <a:endParaRPr lang="fr-FR" sz="1200" dirty="0">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en-US" b="1" u="sng" dirty="0">
                <a:latin typeface="Calibri" panose="020F0502020204030204" pitchFamily="34" charset="0"/>
                <a:ea typeface="Calibri" panose="020F0502020204030204" pitchFamily="34" charset="0"/>
                <a:cs typeface="Calibri" panose="020F0502020204030204" pitchFamily="34" charset="0"/>
              </a:rPr>
              <a:t>BNCT</a:t>
            </a:r>
            <a:r>
              <a:rPr lang="en-US" dirty="0">
                <a:latin typeface="Calibri" panose="020F0502020204030204" pitchFamily="34" charset="0"/>
                <a:ea typeface="Calibri" panose="020F0502020204030204" pitchFamily="34" charset="0"/>
                <a:cs typeface="Calibri" panose="020F0502020204030204" pitchFamily="34" charset="0"/>
              </a:rPr>
              <a:t>: </a:t>
            </a:r>
          </a:p>
          <a:p>
            <a:pPr marL="285750" indent="-285750">
              <a:spcBef>
                <a:spcPts val="300"/>
              </a:spcBef>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Confirm heterogeneity impact </a:t>
            </a:r>
            <a:r>
              <a:rPr lang="en-US" sz="1200" dirty="0">
                <a:latin typeface="Calibri" panose="020F0502020204030204" pitchFamily="34" charset="0"/>
                <a:ea typeface="Calibri" panose="020F0502020204030204" pitchFamily="34" charset="0"/>
                <a:cs typeface="Calibri" panose="020F0502020204030204" pitchFamily="34" charset="0"/>
              </a:rPr>
              <a:t>on TCP. </a:t>
            </a:r>
            <a:br>
              <a:rPr lang="en-US" sz="1200" dirty="0">
                <a:latin typeface="Calibri" panose="020F0502020204030204" pitchFamily="34" charset="0"/>
                <a:ea typeface="Calibri" panose="020F0502020204030204" pitchFamily="34" charset="0"/>
                <a:cs typeface="Calibri" panose="020F0502020204030204" pitchFamily="34" charset="0"/>
              </a:rPr>
            </a:br>
            <a:r>
              <a:rPr lang="en-US" sz="1200" dirty="0">
                <a:latin typeface="Calibri" panose="020F0502020204030204" pitchFamily="34" charset="0"/>
                <a:ea typeface="Calibri" panose="020F0502020204030204" pitchFamily="34" charset="0"/>
                <a:cs typeface="Calibri" panose="020F0502020204030204" pitchFamily="34" charset="0"/>
              </a:rPr>
              <a:t>Extend </a:t>
            </a:r>
            <a:r>
              <a:rPr lang="en-US" sz="1200" b="1" dirty="0">
                <a:latin typeface="Calibri" panose="020F0502020204030204" pitchFamily="34" charset="0"/>
                <a:ea typeface="Calibri" panose="020F0502020204030204" pitchFamily="34" charset="0"/>
                <a:cs typeface="Calibri" panose="020F0502020204030204" pitchFamily="34" charset="0"/>
              </a:rPr>
              <a:t>multi-scale approach </a:t>
            </a:r>
            <a:r>
              <a:rPr lang="en-US" sz="1200" dirty="0">
                <a:latin typeface="Calibri" panose="020F0502020204030204" pitchFamily="34" charset="0"/>
                <a:ea typeface="Calibri" panose="020F0502020204030204" pitchFamily="34" charset="0"/>
                <a:cs typeface="Calibri" panose="020F0502020204030204" pitchFamily="34" charset="0"/>
              </a:rPr>
              <a:t>including full BNCT dose components. IAB </a:t>
            </a:r>
            <a:r>
              <a:rPr lang="en-US" sz="1200" dirty="0" err="1">
                <a:latin typeface="Calibri" panose="020F0502020204030204" pitchFamily="34" charset="0"/>
                <a:ea typeface="Calibri" panose="020F0502020204030204" pitchFamily="34" charset="0"/>
                <a:cs typeface="Calibri" panose="020F0502020204030204" pitchFamily="34" charset="0"/>
              </a:rPr>
              <a:t>collab</a:t>
            </a:r>
            <a:r>
              <a:rPr lang="en-US" sz="1200" dirty="0">
                <a:latin typeface="Calibri" panose="020F0502020204030204" pitchFamily="34" charset="0"/>
                <a:ea typeface="Calibri" panose="020F0502020204030204" pitchFamily="34" charset="0"/>
                <a:cs typeface="Calibri" panose="020F0502020204030204" pitchFamily="34" charset="0"/>
              </a:rPr>
              <a:t> to </a:t>
            </a:r>
            <a:r>
              <a:rPr lang="en-US" sz="1200" b="1" dirty="0">
                <a:latin typeface="Calibri" panose="020F0502020204030204" pitchFamily="34" charset="0"/>
                <a:ea typeface="Calibri" panose="020F0502020204030204" pitchFamily="34" charset="0"/>
                <a:cs typeface="Calibri" panose="020F0502020204030204" pitchFamily="34" charset="0"/>
              </a:rPr>
              <a:t>constraint BNCT model </a:t>
            </a:r>
            <a:r>
              <a:rPr lang="en-US" sz="1200" dirty="0">
                <a:latin typeface="Calibri" panose="020F0502020204030204" pitchFamily="34" charset="0"/>
                <a:ea typeface="Calibri" panose="020F0502020204030204" pitchFamily="34" charset="0"/>
                <a:cs typeface="Calibri" panose="020F0502020204030204" pitchFamily="34" charset="0"/>
              </a:rPr>
              <a:t>and study </a:t>
            </a:r>
            <a:r>
              <a:rPr lang="en-US" sz="1200" b="1" dirty="0">
                <a:latin typeface="Calibri" panose="020F0502020204030204" pitchFamily="34" charset="0"/>
                <a:ea typeface="Calibri" panose="020F0502020204030204" pitchFamily="34" charset="0"/>
                <a:cs typeface="Calibri" panose="020F0502020204030204" pitchFamily="34" charset="0"/>
              </a:rPr>
              <a:t>cell-biological mechanisms</a:t>
            </a:r>
          </a:p>
          <a:p>
            <a:pPr marL="285750" indent="-285750">
              <a:spcBef>
                <a:spcPts val="300"/>
              </a:spcBef>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Collab Univ. Granada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BNCT dose formalism comparison &amp;</a:t>
            </a:r>
            <a:r>
              <a:rPr lang="en-US" sz="1200" dirty="0">
                <a:latin typeface="Calibri" panose="020F0502020204030204" pitchFamily="34" charset="0"/>
                <a:ea typeface="Calibri" panose="020F0502020204030204" pitchFamily="34" charset="0"/>
                <a:cs typeface="Calibri" panose="020F0502020204030204" pitchFamily="34" charset="0"/>
              </a:rPr>
              <a:t> inclusion in TPS.</a:t>
            </a:r>
          </a:p>
          <a:p>
            <a:pPr>
              <a:spcBef>
                <a:spcPts val="600"/>
              </a:spcBef>
            </a:pPr>
            <a:r>
              <a:rPr lang="en-US" b="1" dirty="0" err="1">
                <a:latin typeface="Calibri" panose="020F0502020204030204" pitchFamily="34" charset="0"/>
                <a:ea typeface="Calibri" panose="020F0502020204030204" pitchFamily="34" charset="0"/>
                <a:cs typeface="Calibri" panose="020F0502020204030204" pitchFamily="34" charset="0"/>
              </a:rPr>
              <a:t>Availabiliy</a:t>
            </a:r>
            <a:r>
              <a:rPr lang="en-US" b="1" dirty="0">
                <a:latin typeface="Calibri" panose="020F0502020204030204" pitchFamily="34" charset="0"/>
                <a:ea typeface="Calibri" panose="020F0502020204030204" pitchFamily="34" charset="0"/>
                <a:cs typeface="Calibri" panose="020F0502020204030204" pitchFamily="34" charset="0"/>
              </a:rPr>
              <a:t> in open-source codes G4-DNA/GATE: </a:t>
            </a:r>
            <a:r>
              <a:rPr lang="fr-FR"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TAT/BNCT </a:t>
            </a:r>
            <a:r>
              <a:rPr lang="fr-FR"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BioDose</a:t>
            </a:r>
            <a:r>
              <a:rPr lang="fr-FR"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FR" sz="1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actor</a:t>
            </a:r>
            <a:r>
              <a:rPr lang="fr-FR"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in</a:t>
            </a:r>
            <a:r>
              <a:rPr lang="fr-FR" sz="1200" dirty="0">
                <a:latin typeface="Calibri" panose="020F0502020204030204" pitchFamily="34" charset="0"/>
                <a:ea typeface="Calibri" panose="020F0502020204030204" pitchFamily="34" charset="0"/>
                <a:cs typeface="Calibri" panose="020F0502020204030204" pitchFamily="34" charset="0"/>
              </a:rPr>
              <a:t> GATE, </a:t>
            </a:r>
            <a:r>
              <a:rPr lang="fr-FR" sz="1200" dirty="0" err="1">
                <a:latin typeface="Calibri" panose="020F0502020204030204" pitchFamily="34" charset="0"/>
                <a:ea typeface="Calibri" panose="020F0502020204030204" pitchFamily="34" charset="0"/>
                <a:cs typeface="Calibri" panose="020F0502020204030204" pitchFamily="34" charset="0"/>
              </a:rPr>
              <a:t>BioALTO</a:t>
            </a:r>
            <a:r>
              <a:rPr lang="fr-FR" sz="1200" dirty="0">
                <a:latin typeface="Calibri" panose="020F0502020204030204" pitchFamily="34" charset="0"/>
                <a:ea typeface="Calibri" panose="020F0502020204030204" pitchFamily="34" charset="0"/>
                <a:cs typeface="Calibri" panose="020F0502020204030204" pitchFamily="34" charset="0"/>
              </a:rPr>
              <a:t> digital </a:t>
            </a:r>
            <a:r>
              <a:rPr lang="fr-FR" sz="1200" dirty="0" err="1">
                <a:latin typeface="Calibri" panose="020F0502020204030204" pitchFamily="34" charset="0"/>
                <a:ea typeface="Calibri" panose="020F0502020204030204" pitchFamily="34" charset="0"/>
                <a:cs typeface="Calibri" panose="020F0502020204030204" pitchFamily="34" charset="0"/>
              </a:rPr>
              <a:t>twin</a:t>
            </a:r>
            <a:endParaRPr lang="fr-FR" sz="1200" dirty="0">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en-US" b="1" dirty="0">
                <a:latin typeface="Calibri" panose="020F0502020204030204" pitchFamily="34" charset="0"/>
                <a:ea typeface="Calibri" panose="020F0502020204030204" pitchFamily="34" charset="0"/>
                <a:cs typeface="Calibri" panose="020F0502020204030204" pitchFamily="34" charset="0"/>
              </a:rPr>
              <a:t>Extend modeling to tumor response models</a:t>
            </a:r>
          </a:p>
        </p:txBody>
      </p:sp>
      <p:sp>
        <p:nvSpPr>
          <p:cNvPr id="18" name="Rectangle 17">
            <a:extLst>
              <a:ext uri="{FF2B5EF4-FFF2-40B4-BE49-F238E27FC236}">
                <a16:creationId xmlns:a16="http://schemas.microsoft.com/office/drawing/2014/main" id="{20E28DE6-2045-4269-8319-7E9B68AB0CB9}"/>
              </a:ext>
            </a:extLst>
          </p:cNvPr>
          <p:cNvSpPr/>
          <p:nvPr/>
        </p:nvSpPr>
        <p:spPr>
          <a:xfrm>
            <a:off x="6722979" y="2619514"/>
            <a:ext cx="385042" cy="307777"/>
          </a:xfrm>
          <a:prstGeom prst="rect">
            <a:avLst/>
          </a:prstGeom>
        </p:spPr>
        <p:txBody>
          <a:bodyPr wrap="none">
            <a:spAutoFit/>
          </a:bodyPr>
          <a:lstStyle/>
          <a:p>
            <a:r>
              <a:rPr lang="fr-FR" kern="1200" dirty="0">
                <a:solidFill>
                  <a:schemeClr val="accent2"/>
                </a:solidFill>
                <a:latin typeface="Calibri" panose="020F0502020204030204"/>
              </a:rPr>
              <a:t>[1]</a:t>
            </a:r>
            <a:endParaRPr lang="en-US" dirty="0"/>
          </a:p>
        </p:txBody>
      </p:sp>
      <p:sp>
        <p:nvSpPr>
          <p:cNvPr id="33" name="Rectangle 32">
            <a:extLst>
              <a:ext uri="{FF2B5EF4-FFF2-40B4-BE49-F238E27FC236}">
                <a16:creationId xmlns:a16="http://schemas.microsoft.com/office/drawing/2014/main" id="{C0A7220E-372D-4F9F-BAE9-7DB7ED7D4D96}"/>
              </a:ext>
            </a:extLst>
          </p:cNvPr>
          <p:cNvSpPr/>
          <p:nvPr/>
        </p:nvSpPr>
        <p:spPr>
          <a:xfrm>
            <a:off x="9871365" y="1030517"/>
            <a:ext cx="2419252" cy="338554"/>
          </a:xfrm>
          <a:prstGeom prst="rect">
            <a:avLst/>
          </a:prstGeom>
        </p:spPr>
        <p:txBody>
          <a:bodyPr wrap="none">
            <a:spAutoFit/>
          </a:bodyPr>
          <a:lstStyle/>
          <a:p>
            <a:r>
              <a:rPr lang="en-US" sz="16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*see E. Testa presentation</a:t>
            </a:r>
            <a:endParaRPr lang="en-US" sz="1600" b="1" dirty="0"/>
          </a:p>
        </p:txBody>
      </p:sp>
      <p:pic>
        <p:nvPicPr>
          <p:cNvPr id="35" name="Image 34">
            <a:extLst>
              <a:ext uri="{FF2B5EF4-FFF2-40B4-BE49-F238E27FC236}">
                <a16:creationId xmlns:a16="http://schemas.microsoft.com/office/drawing/2014/main" id="{D81FF647-4671-47A5-89D1-87EBC4C8B62C}"/>
              </a:ext>
            </a:extLst>
          </p:cNvPr>
          <p:cNvPicPr>
            <a:picLocks noChangeAspect="1"/>
          </p:cNvPicPr>
          <p:nvPr/>
        </p:nvPicPr>
        <p:blipFill>
          <a:blip r:embed="rId16"/>
          <a:stretch>
            <a:fillRect/>
          </a:stretch>
        </p:blipFill>
        <p:spPr>
          <a:xfrm>
            <a:off x="4332688" y="4548883"/>
            <a:ext cx="1032544" cy="434128"/>
          </a:xfrm>
          <a:prstGeom prst="rect">
            <a:avLst/>
          </a:prstGeom>
        </p:spPr>
      </p:pic>
    </p:spTree>
    <p:extLst>
      <p:ext uri="{BB962C8B-B14F-4D97-AF65-F5344CB8AC3E}">
        <p14:creationId xmlns:p14="http://schemas.microsoft.com/office/powerpoint/2010/main" val="55060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23</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495266" y="219010"/>
            <a:ext cx="1109314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Dose control in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radiobiology</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dose/modeling</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complementary solutions for dose-control in biology exp</a:t>
            </a:r>
            <a:endParaRPr lang="en-US" dirty="0">
              <a:solidFill>
                <a:schemeClr val="tx1"/>
              </a:solidFill>
            </a:endParaRPr>
          </a:p>
        </p:txBody>
      </p:sp>
      <p:sp>
        <p:nvSpPr>
          <p:cNvPr id="8" name="Rectangle 7">
            <a:extLst>
              <a:ext uri="{FF2B5EF4-FFF2-40B4-BE49-F238E27FC236}">
                <a16:creationId xmlns:a16="http://schemas.microsoft.com/office/drawing/2014/main" id="{E6ED0E05-0BDB-4592-85EC-2250B4A8601E}"/>
              </a:ext>
            </a:extLst>
          </p:cNvPr>
          <p:cNvSpPr/>
          <p:nvPr/>
        </p:nvSpPr>
        <p:spPr>
          <a:xfrm>
            <a:off x="141988" y="1602400"/>
            <a:ext cx="4573584" cy="3925536"/>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6871B1-250B-4771-A6EB-2ABAAEB07FF2}"/>
              </a:ext>
            </a:extLst>
          </p:cNvPr>
          <p:cNvSpPr/>
          <p:nvPr/>
        </p:nvSpPr>
        <p:spPr>
          <a:xfrm>
            <a:off x="8239991" y="1612684"/>
            <a:ext cx="3810021" cy="3830749"/>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8" y="5792526"/>
            <a:ext cx="3810021" cy="791292"/>
            <a:chOff x="5488557" y="1428954"/>
            <a:chExt cx="3213644" cy="616845"/>
          </a:xfrm>
        </p:grpSpPr>
        <p:sp>
          <p:nvSpPr>
            <p:cNvPr id="24" name="ZoneTexte 23">
              <a:extLst>
                <a:ext uri="{FF2B5EF4-FFF2-40B4-BE49-F238E27FC236}">
                  <a16:creationId xmlns:a16="http://schemas.microsoft.com/office/drawing/2014/main" id="{FE193A56-94DD-494E-9205-696B19B9B70C}"/>
                </a:ext>
              </a:extLst>
            </p:cNvPr>
            <p:cNvSpPr txBox="1"/>
            <p:nvPr/>
          </p:nvSpPr>
          <p:spPr>
            <a:xfrm>
              <a:off x="5532140" y="1541959"/>
              <a:ext cx="3170060" cy="359887"/>
            </a:xfrm>
            <a:prstGeom prst="rect">
              <a:avLst/>
            </a:prstGeom>
            <a:noFill/>
          </p:spPr>
          <p:txBody>
            <a:bodyPr wrap="square" rtlCol="0">
              <a:spAutoFit/>
            </a:bodyPr>
            <a:lstStyle/>
            <a:p>
              <a:pPr marL="285750" indent="-285750">
                <a:buClrTx/>
                <a:buFont typeface="Wingdings" pitchFamily="2" charset="2"/>
                <a:buChar char="Ø"/>
                <a:defRPr/>
              </a:pPr>
              <a:r>
                <a:rPr lang="en-GB" sz="1200" b="1" kern="1200" dirty="0">
                  <a:solidFill>
                    <a:prstClr val="black"/>
                  </a:solidFill>
                  <a:latin typeface="Calibri" panose="020F0502020204030204"/>
                </a:rPr>
                <a:t>IN2P3</a:t>
              </a:r>
              <a:r>
                <a:rPr lang="en-GB" sz="1200" kern="1200" dirty="0">
                  <a:solidFill>
                    <a:prstClr val="black"/>
                  </a:solidFill>
                  <a:latin typeface="Calibri" panose="020F0502020204030204"/>
                </a:rPr>
                <a:t>: LPSC, IP2I, IPHC</a:t>
              </a:r>
            </a:p>
            <a:p>
              <a:pPr marL="285750" lvl="0" indent="-285750">
                <a:buClrTx/>
                <a:buFont typeface="Wingdings" pitchFamily="2" charset="2"/>
                <a:buChar char="Ø"/>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National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ISTCT, LITO,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Baclesse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CINAM </a:t>
              </a:r>
              <a:endParaRPr lang="en-GB" sz="1200" kern="1200" dirty="0">
                <a:solidFill>
                  <a:prstClr val="black"/>
                </a:solidFill>
                <a:latin typeface="Calibri" panose="020F0502020204030204"/>
              </a:endParaRPr>
            </a:p>
          </p:txBody>
        </p:sp>
        <p:sp>
          <p:nvSpPr>
            <p:cNvPr id="25" name="Rectangle 24">
              <a:extLst>
                <a:ext uri="{FF2B5EF4-FFF2-40B4-BE49-F238E27FC236}">
                  <a16:creationId xmlns:a16="http://schemas.microsoft.com/office/drawing/2014/main" id="{73D0B718-212A-46B5-A9C2-04977957D87D}"/>
                </a:ext>
              </a:extLst>
            </p:cNvPr>
            <p:cNvSpPr/>
            <p:nvPr/>
          </p:nvSpPr>
          <p:spPr>
            <a:xfrm>
              <a:off x="5488557" y="1428954"/>
              <a:ext cx="321364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4190989" y="5795239"/>
            <a:ext cx="2376066"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4309902" y="5697463"/>
            <a:ext cx="1763366" cy="276999"/>
            <a:chOff x="4377002" y="1302647"/>
            <a:chExt cx="1763366" cy="350862"/>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gr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b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(~4 in2p3 persons)</a:t>
            </a:r>
          </a:p>
        </p:txBody>
      </p:sp>
      <p:sp>
        <p:nvSpPr>
          <p:cNvPr id="59" name="ZoneTexte 58">
            <a:extLst>
              <a:ext uri="{FF2B5EF4-FFF2-40B4-BE49-F238E27FC236}">
                <a16:creationId xmlns:a16="http://schemas.microsoft.com/office/drawing/2014/main" id="{2861251E-8CF2-4B91-BA96-26617C70D176}"/>
              </a:ext>
            </a:extLst>
          </p:cNvPr>
          <p:cNvSpPr txBox="1"/>
          <p:nvPr/>
        </p:nvSpPr>
        <p:spPr>
          <a:xfrm>
            <a:off x="180943" y="1658556"/>
            <a:ext cx="4499603" cy="3708708"/>
          </a:xfrm>
          <a:prstGeom prst="rect">
            <a:avLst/>
          </a:prstGeom>
          <a:noFill/>
        </p:spPr>
        <p:txBody>
          <a:bodyPr wrap="square" rtlCol="0">
            <a:spAutoFit/>
          </a:bodyPr>
          <a:lstStyle/>
          <a:p>
            <a:pPr algn="just"/>
            <a:r>
              <a:rPr lang="en-US" sz="1600" b="1" dirty="0">
                <a:latin typeface="Calibri" panose="020F0502020204030204" pitchFamily="34" charset="0"/>
                <a:ea typeface="Calibri" panose="020F0502020204030204" pitchFamily="34" charset="0"/>
                <a:cs typeface="Calibri" panose="020F0502020204030204" pitchFamily="34" charset="0"/>
              </a:rPr>
              <a:t>TAT dosimetry:</a:t>
            </a:r>
          </a:p>
          <a:p>
            <a:pPr algn="just"/>
            <a:r>
              <a:rPr lang="en-US" i="1" u="sng" dirty="0">
                <a:latin typeface="Calibri" panose="020F0502020204030204" pitchFamily="34" charset="0"/>
                <a:ea typeface="Calibri" panose="020F0502020204030204" pitchFamily="34" charset="0"/>
                <a:cs typeface="Calibri" panose="020F0502020204030204" pitchFamily="34" charset="0"/>
              </a:rPr>
              <a:t>Started 2018</a:t>
            </a:r>
          </a:p>
          <a:p>
            <a:pPr algn="just"/>
            <a:r>
              <a:rPr lang="en-US" b="1" dirty="0">
                <a:latin typeface="Calibri" panose="020F0502020204030204" pitchFamily="34" charset="0"/>
                <a:ea typeface="Calibri" panose="020F0502020204030204" pitchFamily="34" charset="0"/>
                <a:cs typeface="Calibri" panose="020F0502020204030204" pitchFamily="34" charset="0"/>
              </a:rPr>
              <a:t>4-Si detector </a:t>
            </a:r>
            <a:r>
              <a:rPr lang="en-US" dirty="0">
                <a:solidFill>
                  <a:schemeClr val="accent5"/>
                </a:solidFill>
                <a:latin typeface="Calibri" panose="020F0502020204030204" pitchFamily="34" charset="0"/>
                <a:ea typeface="Calibri" panose="020F0502020204030204" pitchFamily="34" charset="0"/>
                <a:cs typeface="Calibri" panose="020F0502020204030204" pitchFamily="34" charset="0"/>
              </a:rPr>
              <a:t>[1] </a:t>
            </a:r>
            <a:r>
              <a:rPr lang="en-US" dirty="0">
                <a:latin typeface="Calibri" panose="020F0502020204030204" pitchFamily="34" charset="0"/>
                <a:ea typeface="Calibri" panose="020F0502020204030204" pitchFamily="34" charset="0"/>
                <a:cs typeface="Calibri" panose="020F0502020204030204" pitchFamily="34" charset="0"/>
              </a:rPr>
              <a:t>develop for TAT dosimetry, to qualify the </a:t>
            </a:r>
            <a:r>
              <a:rPr lang="en-US" b="1" dirty="0">
                <a:latin typeface="Calibri" panose="020F0502020204030204" pitchFamily="34" charset="0"/>
                <a:ea typeface="Calibri" panose="020F0502020204030204" pitchFamily="34" charset="0"/>
                <a:cs typeface="Calibri" panose="020F0502020204030204" pitchFamily="34" charset="0"/>
              </a:rPr>
              <a:t>dose delivered </a:t>
            </a:r>
            <a:r>
              <a:rPr lang="en-US" dirty="0">
                <a:latin typeface="Calibri" panose="020F0502020204030204" pitchFamily="34" charset="0"/>
                <a:ea typeface="Calibri" panose="020F0502020204030204" pitchFamily="34" charset="0"/>
                <a:cs typeface="Calibri" panose="020F0502020204030204" pitchFamily="34" charset="0"/>
              </a:rPr>
              <a:t>in </a:t>
            </a:r>
            <a:r>
              <a:rPr lang="en-US" b="1" dirty="0">
                <a:latin typeface="Calibri" panose="020F0502020204030204" pitchFamily="34" charset="0"/>
                <a:ea typeface="Calibri" panose="020F0502020204030204" pitchFamily="34" charset="0"/>
                <a:cs typeface="Calibri" panose="020F0502020204030204" pitchFamily="34" charset="0"/>
              </a:rPr>
              <a:t>2D in vitro </a:t>
            </a:r>
            <a:r>
              <a:rPr lang="en-US" dirty="0">
                <a:latin typeface="Calibri" panose="020F0502020204030204" pitchFamily="34" charset="0"/>
                <a:ea typeface="Calibri" panose="020F0502020204030204" pitchFamily="34" charset="0"/>
                <a:cs typeface="Calibri" panose="020F0502020204030204" pitchFamily="34" charset="0"/>
              </a:rPr>
              <a:t>irradiation experiments with dedicated cell supports </a:t>
            </a:r>
            <a:r>
              <a:rPr lang="en-US" dirty="0">
                <a:solidFill>
                  <a:schemeClr val="accent5"/>
                </a:solidFill>
                <a:latin typeface="Calibri" panose="020F0502020204030204" pitchFamily="34" charset="0"/>
                <a:ea typeface="Calibri" panose="020F0502020204030204" pitchFamily="34" charset="0"/>
                <a:cs typeface="Calibri" panose="020F0502020204030204" pitchFamily="34" charset="0"/>
              </a:rPr>
              <a:t>[2]</a:t>
            </a:r>
            <a:r>
              <a:rPr lang="en-US"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Part of a program that studies multiscale biological effects for the treatment </a:t>
            </a:r>
          </a:p>
          <a:p>
            <a:pPr algn="just"/>
            <a:r>
              <a:rPr lang="en-US" sz="1200" dirty="0">
                <a:latin typeface="Calibri" panose="020F0502020204030204" pitchFamily="34" charset="0"/>
                <a:ea typeface="Calibri" panose="020F0502020204030204" pitchFamily="34" charset="0"/>
                <a:cs typeface="Calibri" panose="020F0502020204030204" pitchFamily="34" charset="0"/>
              </a:rPr>
              <a:t>of brain metastasis.</a:t>
            </a:r>
            <a:endParaRPr lang="en-US" dirty="0">
              <a:latin typeface="Calibri" panose="020F0502020204030204" pitchFamily="34" charset="0"/>
              <a:ea typeface="Calibri" panose="020F0502020204030204" pitchFamily="34" charset="0"/>
              <a:cs typeface="Calibri" panose="020F0502020204030204" pitchFamily="34" charset="0"/>
            </a:endParaRPr>
          </a:p>
          <a:p>
            <a:pPr>
              <a:spcBef>
                <a:spcPts val="600"/>
              </a:spcBef>
            </a:pPr>
            <a:r>
              <a:rPr lang="en-US" b="1" dirty="0">
                <a:latin typeface="Calibri" panose="020F0502020204030204" pitchFamily="34" charset="0"/>
                <a:ea typeface="Calibri" panose="020F0502020204030204" pitchFamily="34" charset="0"/>
                <a:cs typeface="Calibri" panose="020F0502020204030204" pitchFamily="34" charset="0"/>
              </a:rPr>
              <a:t>New deconvolution method </a:t>
            </a:r>
            <a:r>
              <a:rPr lang="en-US" dirty="0">
                <a:latin typeface="Calibri" panose="020F0502020204030204" pitchFamily="34" charset="0"/>
                <a:ea typeface="Calibri" panose="020F0502020204030204" pitchFamily="34" charset="0"/>
                <a:cs typeface="Calibri" panose="020F0502020204030204" pitchFamily="34" charset="0"/>
              </a:rPr>
              <a:t>developed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for alpha energy spectra reconstruction </a:t>
            </a:r>
            <a:br>
              <a:rPr lang="en-US" dirty="0">
                <a:latin typeface="Calibri" panose="020F0502020204030204" pitchFamily="34" charset="0"/>
                <a:ea typeface="Calibri" panose="020F0502020204030204" pitchFamily="34" charset="0"/>
                <a:cs typeface="Calibri" panose="020F0502020204030204" pitchFamily="34" charset="0"/>
              </a:rPr>
            </a:br>
            <a:r>
              <a:rPr lang="en-US" sz="1200" i="1" dirty="0">
                <a:latin typeface="Calibri" panose="020F0502020204030204" pitchFamily="34" charset="0"/>
                <a:ea typeface="Calibri" panose="020F0502020204030204" pitchFamily="34" charset="0"/>
                <a:cs typeface="Calibri" panose="020F0502020204030204" pitchFamily="34" charset="0"/>
              </a:rPr>
              <a:t>(</a:t>
            </a:r>
            <a:r>
              <a:rPr lang="en-US" sz="1200" i="1" dirty="0" err="1">
                <a:latin typeface="Calibri" panose="020F0502020204030204" pitchFamily="34" charset="0"/>
                <a:ea typeface="Calibri" panose="020F0502020204030204" pitchFamily="34" charset="0"/>
                <a:cs typeface="Calibri" panose="020F0502020204030204" pitchFamily="34" charset="0"/>
              </a:rPr>
              <a:t>Doudard</a:t>
            </a:r>
            <a:r>
              <a:rPr lang="en-US" sz="1200" i="1" dirty="0">
                <a:latin typeface="Calibri" panose="020F0502020204030204" pitchFamily="34" charset="0"/>
                <a:ea typeface="Calibri" panose="020F0502020204030204" pitchFamily="34" charset="0"/>
                <a:cs typeface="Calibri" panose="020F0502020204030204" pitchFamily="34" charset="0"/>
              </a:rPr>
              <a:t> et al.)</a:t>
            </a:r>
          </a:p>
          <a:p>
            <a:pPr>
              <a:spcBef>
                <a:spcPts val="1200"/>
              </a:spcBef>
            </a:pPr>
            <a:r>
              <a:rPr lang="en-US" i="1" u="sng" dirty="0">
                <a:latin typeface="Calibri" panose="020F0502020204030204" pitchFamily="34" charset="0"/>
                <a:ea typeface="Calibri" panose="020F0502020204030204" pitchFamily="34" charset="0"/>
                <a:cs typeface="Calibri" panose="020F0502020204030204" pitchFamily="34" charset="0"/>
              </a:rPr>
              <a:t>From 2024</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collab</a:t>
            </a:r>
            <a:r>
              <a:rPr lang="en-US" dirty="0">
                <a:latin typeface="Calibri" panose="020F0502020204030204" pitchFamily="34" charset="0"/>
                <a:ea typeface="Calibri" panose="020F0502020204030204" pitchFamily="34" charset="0"/>
                <a:cs typeface="Calibri" panose="020F0502020204030204" pitchFamily="34" charset="0"/>
              </a:rPr>
              <a:t> with LPSC/IP2I and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LITO </a:t>
            </a:r>
            <a:r>
              <a:rPr lang="en-US" sz="1200" i="1" dirty="0">
                <a:latin typeface="Calibri" panose="020F0502020204030204" pitchFamily="34" charset="0"/>
                <a:ea typeface="Calibri" panose="020F0502020204030204" pitchFamily="34" charset="0"/>
                <a:cs typeface="Calibri" panose="020F0502020204030204" pitchFamily="34" charset="0"/>
              </a:rPr>
              <a:t>(MITI </a:t>
            </a:r>
            <a:r>
              <a:rPr lang="en-US" sz="1200" i="1" dirty="0" err="1">
                <a:latin typeface="Calibri" panose="020F0502020204030204" pitchFamily="34" charset="0"/>
                <a:ea typeface="Calibri" panose="020F0502020204030204" pitchFamily="34" charset="0"/>
                <a:cs typeface="Calibri" panose="020F0502020204030204" pitchFamily="34" charset="0"/>
              </a:rPr>
              <a:t>AlphaBioDose</a:t>
            </a:r>
            <a:r>
              <a:rPr lang="en-US" sz="1200" i="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to </a:t>
            </a:r>
            <a:r>
              <a:rPr lang="en-US" b="1" dirty="0">
                <a:latin typeface="Calibri" panose="020F0502020204030204" pitchFamily="34" charset="0"/>
                <a:ea typeface="Calibri" panose="020F0502020204030204" pitchFamily="34" charset="0"/>
                <a:cs typeface="Calibri" panose="020F0502020204030204" pitchFamily="34" charset="0"/>
              </a:rPr>
              <a:t>provide exp. </a:t>
            </a:r>
            <a:br>
              <a:rPr lang="en-US" b="1" dirty="0">
                <a:latin typeface="Calibri" panose="020F0502020204030204" pitchFamily="34" charset="0"/>
                <a:ea typeface="Calibri" panose="020F0502020204030204" pitchFamily="34" charset="0"/>
                <a:cs typeface="Calibri" panose="020F0502020204030204" pitchFamily="34" charset="0"/>
              </a:rPr>
            </a:br>
            <a:r>
              <a:rPr lang="en-US" b="1" dirty="0">
                <a:latin typeface="Calibri" panose="020F0502020204030204" pitchFamily="34" charset="0"/>
                <a:ea typeface="Calibri" panose="020F0502020204030204" pitchFamily="34" charset="0"/>
                <a:cs typeface="Calibri" panose="020F0502020204030204" pitchFamily="34" charset="0"/>
              </a:rPr>
              <a:t>Data constraining the models</a:t>
            </a:r>
            <a:r>
              <a:rPr lang="en-US" dirty="0">
                <a:latin typeface="Calibri" panose="020F0502020204030204" pitchFamily="34" charset="0"/>
                <a:ea typeface="Calibri" panose="020F0502020204030204" pitchFamily="34" charset="0"/>
                <a:cs typeface="Calibri" panose="020F0502020204030204" pitchFamily="34" charset="0"/>
              </a:rPr>
              <a:t>.</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preclinical in vivo dosimetry </a:t>
            </a:r>
            <a:r>
              <a:rPr lang="en-US" dirty="0">
                <a:latin typeface="Calibri" panose="020F0502020204030204" pitchFamily="34" charset="0"/>
                <a:ea typeface="Calibri" panose="020F0502020204030204" pitchFamily="34" charset="0"/>
                <a:cs typeface="Calibri" panose="020F0502020204030204" pitchFamily="34" charset="0"/>
              </a:rPr>
              <a:t>with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multimodal-imaging data to evaluate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treatment efficiency and toxicity.</a:t>
            </a:r>
            <a:endParaRPr lang="fr-FR" dirty="0">
              <a:latin typeface="Calibri" panose="020F0502020204030204" pitchFamily="34" charset="0"/>
              <a:ea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E19541BB-C467-4876-BBEA-4A5437E05C29}"/>
              </a:ext>
            </a:extLst>
          </p:cNvPr>
          <p:cNvSpPr/>
          <p:nvPr/>
        </p:nvSpPr>
        <p:spPr>
          <a:xfrm>
            <a:off x="6685968" y="5751782"/>
            <a:ext cx="5364044" cy="880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e 64">
            <a:extLst>
              <a:ext uri="{FF2B5EF4-FFF2-40B4-BE49-F238E27FC236}">
                <a16:creationId xmlns:a16="http://schemas.microsoft.com/office/drawing/2014/main" id="{67BF6B1F-961C-4756-A3B9-34C46EB26666}"/>
              </a:ext>
            </a:extLst>
          </p:cNvPr>
          <p:cNvGrpSpPr/>
          <p:nvPr/>
        </p:nvGrpSpPr>
        <p:grpSpPr>
          <a:xfrm>
            <a:off x="8404367" y="5495126"/>
            <a:ext cx="1763366" cy="283665"/>
            <a:chOff x="4377002" y="1302647"/>
            <a:chExt cx="1763366" cy="316831"/>
          </a:xfrm>
          <a:solidFill>
            <a:schemeClr val="bg1">
              <a:lumMod val="85000"/>
            </a:schemeClr>
          </a:solidFill>
        </p:grpSpPr>
        <p:sp>
          <p:nvSpPr>
            <p:cNvPr id="66" name="Rectangle 65">
              <a:extLst>
                <a:ext uri="{FF2B5EF4-FFF2-40B4-BE49-F238E27FC236}">
                  <a16:creationId xmlns:a16="http://schemas.microsoft.com/office/drawing/2014/main" id="{2F1B2C54-8F61-461A-90E6-A3F8CD2B0682}"/>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39A0676D-44D5-4CF7-8BF3-3FB49DBEC2AC}"/>
                </a:ext>
              </a:extLst>
            </p:cNvPr>
            <p:cNvSpPr txBox="1"/>
            <p:nvPr/>
          </p:nvSpPr>
          <p:spPr>
            <a:xfrm>
              <a:off x="4377002" y="1302647"/>
              <a:ext cx="1763366" cy="309385"/>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8" name="Groupe 47">
            <a:extLst>
              <a:ext uri="{FF2B5EF4-FFF2-40B4-BE49-F238E27FC236}">
                <a16:creationId xmlns:a16="http://schemas.microsoft.com/office/drawing/2014/main" id="{A6876187-52E8-45C9-B65F-336A359DE3AD}"/>
              </a:ext>
            </a:extLst>
          </p:cNvPr>
          <p:cNvGrpSpPr/>
          <p:nvPr/>
        </p:nvGrpSpPr>
        <p:grpSpPr>
          <a:xfrm>
            <a:off x="4322617" y="6043811"/>
            <a:ext cx="1090733" cy="486855"/>
            <a:chOff x="6837581" y="5713845"/>
            <a:chExt cx="2157592" cy="936509"/>
          </a:xfrm>
        </p:grpSpPr>
        <p:pic>
          <p:nvPicPr>
            <p:cNvPr id="49" name="Picture 8" descr="Série d'appels à projet CNRS/MITI | CNRS Nucléaire &amp; Particules">
              <a:extLst>
                <a:ext uri="{FF2B5EF4-FFF2-40B4-BE49-F238E27FC236}">
                  <a16:creationId xmlns:a16="http://schemas.microsoft.com/office/drawing/2014/main" id="{B7FE5124-206F-4F0F-92CA-33FF42749B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7581" y="5828087"/>
              <a:ext cx="708025" cy="7080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Inserm">
              <a:extLst>
                <a:ext uri="{FF2B5EF4-FFF2-40B4-BE49-F238E27FC236}">
                  <a16:creationId xmlns:a16="http://schemas.microsoft.com/office/drawing/2014/main" id="{C53600D1-3AC9-418D-A246-B76430179D67}"/>
                </a:ext>
              </a:extLst>
            </p:cNvPr>
            <p:cNvPicPr>
              <a:picLocks noChangeAspect="1" noChangeArrowheads="1"/>
            </p:cNvPicPr>
            <p:nvPr/>
          </p:nvPicPr>
          <p:blipFill>
            <a:blip r:embed="rId4" cstate="print">
              <a:clrChange>
                <a:clrFrom>
                  <a:srgbClr val="F3F3F3"/>
                </a:clrFrom>
                <a:clrTo>
                  <a:srgbClr val="F3F3F3">
                    <a:alpha val="0"/>
                  </a:srgbClr>
                </a:clrTo>
              </a:clrChange>
              <a:extLst>
                <a:ext uri="{28A0092B-C50C-407E-A947-70E740481C1C}">
                  <a14:useLocalDpi xmlns:a14="http://schemas.microsoft.com/office/drawing/2010/main" val="0"/>
                </a:ext>
              </a:extLst>
            </a:blip>
            <a:srcRect/>
            <a:stretch>
              <a:fillRect/>
            </a:stretch>
          </p:blipFill>
          <p:spPr bwMode="auto">
            <a:xfrm>
              <a:off x="7321549" y="5713845"/>
              <a:ext cx="1673624" cy="936509"/>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97652C78-49C3-48C1-A20E-0668768CDC1A}"/>
              </a:ext>
            </a:extLst>
          </p:cNvPr>
          <p:cNvSpPr/>
          <p:nvPr/>
        </p:nvSpPr>
        <p:spPr>
          <a:xfrm>
            <a:off x="8273660" y="1650087"/>
            <a:ext cx="3764825" cy="3824124"/>
          </a:xfrm>
          <a:prstGeom prst="rect">
            <a:avLst/>
          </a:prstGeom>
        </p:spPr>
        <p:txBody>
          <a:bodyPr wrap="square">
            <a:spAutoFit/>
          </a:bodyPr>
          <a:lstStyle/>
          <a:p>
            <a:pPr>
              <a:spcBef>
                <a:spcPts val="600"/>
              </a:spcBef>
            </a:pPr>
            <a:r>
              <a:rPr lang="en-US" b="1" u="sng" dirty="0">
                <a:latin typeface="Calibri" panose="020F0502020204030204" pitchFamily="34" charset="0"/>
                <a:ea typeface="Calibri" panose="020F0502020204030204" pitchFamily="34" charset="0"/>
                <a:cs typeface="Calibri" panose="020F0502020204030204" pitchFamily="34" charset="0"/>
              </a:rPr>
              <a:t>TAT </a:t>
            </a:r>
            <a:r>
              <a:rPr lang="en-US" b="1" u="sng" dirty="0" err="1">
                <a:latin typeface="Calibri" panose="020F0502020204030204" pitchFamily="34" charset="0"/>
                <a:ea typeface="Calibri" panose="020F0502020204030204" pitchFamily="34" charset="0"/>
                <a:cs typeface="Calibri" panose="020F0502020204030204" pitchFamily="34" charset="0"/>
              </a:rPr>
              <a:t>Dosemeter</a:t>
            </a:r>
            <a:r>
              <a:rPr lang="en-US" b="1" u="sng" dirty="0">
                <a:latin typeface="Calibri" panose="020F0502020204030204" pitchFamily="34" charset="0"/>
                <a:ea typeface="Calibri" panose="020F0502020204030204" pitchFamily="34" charset="0"/>
                <a:cs typeface="Calibri" panose="020F0502020204030204" pitchFamily="34" charset="0"/>
              </a:rPr>
              <a:t> @ GANIL  objectives</a:t>
            </a:r>
            <a:r>
              <a:rPr lang="en-US" dirty="0">
                <a:latin typeface="Calibri" panose="020F0502020204030204" pitchFamily="34" charset="0"/>
                <a:ea typeface="Calibri" panose="020F0502020204030204" pitchFamily="34" charset="0"/>
                <a:cs typeface="Calibri" panose="020F0502020204030204" pitchFamily="34" charset="0"/>
              </a:rPr>
              <a:t>: </a:t>
            </a:r>
          </a:p>
          <a:p>
            <a:pPr marL="171450" indent="-171450">
              <a:spcBef>
                <a:spcPts val="300"/>
              </a:spcBef>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Short-term: - Dose-effect relationships in TAT </a:t>
            </a:r>
            <a:r>
              <a:rPr lang="en-US" sz="1200" i="1" dirty="0">
                <a:latin typeface="Calibri" panose="020F0502020204030204" pitchFamily="34" charset="0"/>
                <a:ea typeface="Calibri" panose="020F0502020204030204" pitchFamily="34" charset="0"/>
                <a:cs typeface="Calibri" panose="020F0502020204030204" pitchFamily="34" charset="0"/>
              </a:rPr>
              <a:t>(survival and DNA break)</a:t>
            </a:r>
            <a:r>
              <a:rPr lang="en-US" sz="1200" dirty="0">
                <a:latin typeface="Calibri" panose="020F0502020204030204" pitchFamily="34" charset="0"/>
                <a:ea typeface="Calibri" panose="020F0502020204030204" pitchFamily="34" charset="0"/>
                <a:cs typeface="Calibri" panose="020F0502020204030204" pitchFamily="34" charset="0"/>
              </a:rPr>
              <a:t> on metastatic breast cancer cells irradiated with </a:t>
            </a:r>
            <a:r>
              <a:rPr lang="en-US" sz="1200" baseline="30000" dirty="0">
                <a:latin typeface="Calibri" panose="020F0502020204030204" pitchFamily="34" charset="0"/>
                <a:ea typeface="Calibri" panose="020F0502020204030204" pitchFamily="34" charset="0"/>
                <a:cs typeface="Calibri" panose="020F0502020204030204" pitchFamily="34" charset="0"/>
              </a:rPr>
              <a:t>223</a:t>
            </a:r>
            <a:r>
              <a:rPr lang="en-US" sz="1200" dirty="0">
                <a:latin typeface="Calibri" panose="020F0502020204030204" pitchFamily="34" charset="0"/>
                <a:ea typeface="Calibri" panose="020F0502020204030204" pitchFamily="34" charset="0"/>
                <a:cs typeface="Calibri" panose="020F0502020204030204" pitchFamily="34" charset="0"/>
              </a:rPr>
              <a:t>Ra (or available </a:t>
            </a:r>
            <a:r>
              <a:rPr lang="el-GR" sz="1200" dirty="0">
                <a:latin typeface="Calibri" panose="020F0502020204030204" pitchFamily="34" charset="0"/>
                <a:ea typeface="Calibri" panose="020F0502020204030204" pitchFamily="34" charset="0"/>
                <a:cs typeface="Calibri" panose="020F0502020204030204" pitchFamily="34" charset="0"/>
              </a:rPr>
              <a:t>α</a:t>
            </a:r>
            <a:r>
              <a:rPr lang="fr-FR" sz="120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emitters)</a:t>
            </a:r>
          </a:p>
          <a:p>
            <a:pPr>
              <a:spcBef>
                <a:spcPts val="300"/>
              </a:spcBef>
            </a:pPr>
            <a:r>
              <a:rPr lang="en-US" sz="1200" b="1" dirty="0">
                <a:latin typeface="Calibri" panose="020F0502020204030204" pitchFamily="34" charset="0"/>
                <a:ea typeface="Calibri" panose="020F0502020204030204" pitchFamily="34" charset="0"/>
                <a:cs typeface="Calibri" panose="020F0502020204030204" pitchFamily="34" charset="0"/>
              </a:rPr>
              <a:t>- Benchmark biological effect models </a:t>
            </a:r>
            <a:r>
              <a:rPr lang="en-US" sz="1200" dirty="0">
                <a:latin typeface="Calibri" panose="020F0502020204030204" pitchFamily="34" charset="0"/>
                <a:ea typeface="Calibri" panose="020F0502020204030204" pitchFamily="34" charset="0"/>
                <a:cs typeface="Calibri" panose="020F0502020204030204" pitchFamily="34" charset="0"/>
              </a:rPr>
              <a:t>(</a:t>
            </a:r>
            <a:r>
              <a:rPr lang="en-US" sz="1200" dirty="0" err="1">
                <a:latin typeface="Calibri" panose="020F0502020204030204" pitchFamily="34" charset="0"/>
                <a:ea typeface="Calibri" panose="020F0502020204030204" pitchFamily="34" charset="0"/>
                <a:cs typeface="Calibri" panose="020F0502020204030204" pitchFamily="34" charset="0"/>
              </a:rPr>
              <a:t>collab</a:t>
            </a:r>
            <a:r>
              <a:rPr lang="en-US" sz="1200" dirty="0">
                <a:latin typeface="Calibri" panose="020F0502020204030204" pitchFamily="34" charset="0"/>
                <a:ea typeface="Calibri" panose="020F0502020204030204" pitchFamily="34" charset="0"/>
                <a:cs typeface="Calibri" panose="020F0502020204030204" pitchFamily="34" charset="0"/>
              </a:rPr>
              <a:t> LPSC/LITO)</a:t>
            </a:r>
          </a:p>
          <a:p>
            <a:pPr marL="171450" indent="-171450">
              <a:spcBef>
                <a:spcPts val="300"/>
              </a:spcBef>
              <a:buFont typeface="Arial" panose="020B0604020202020204" pitchFamily="34" charset="0"/>
              <a:buChar char="•"/>
            </a:pPr>
            <a:r>
              <a:rPr lang="en-US" sz="1200" b="1" u="sng" dirty="0">
                <a:latin typeface="Calibri" panose="020F0502020204030204" pitchFamily="34" charset="0"/>
                <a:ea typeface="Calibri" panose="020F0502020204030204" pitchFamily="34" charset="0"/>
                <a:cs typeface="Calibri" panose="020F0502020204030204" pitchFamily="34" charset="0"/>
              </a:rPr>
              <a:t>Medium/long-term </a:t>
            </a:r>
            <a:r>
              <a:rPr lang="en-US" sz="1200" b="1"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In vitro dosimetry </a:t>
            </a:r>
            <a:r>
              <a:rPr lang="en-US" sz="1200" u="sng" dirty="0">
                <a:latin typeface="Calibri" panose="020F0502020204030204" pitchFamily="34" charset="0"/>
                <a:ea typeface="Calibri" panose="020F0502020204030204" pitchFamily="34" charset="0"/>
                <a:cs typeface="Calibri" panose="020F0502020204030204" pitchFamily="34" charset="0"/>
              </a:rPr>
              <a:t>at the cellular level. </a:t>
            </a:r>
            <a:r>
              <a:rPr lang="en-US" sz="1200" dirty="0">
                <a:latin typeface="Calibri" panose="020F0502020204030204" pitchFamily="34" charset="0"/>
                <a:ea typeface="Calibri" panose="020F0502020204030204" pitchFamily="34" charset="0"/>
                <a:cs typeface="Calibri" panose="020F0502020204030204" pitchFamily="34" charset="0"/>
              </a:rPr>
              <a:t>Joint measurements of </a:t>
            </a:r>
            <a:r>
              <a:rPr lang="el-GR" sz="1200" b="1" dirty="0">
                <a:solidFill>
                  <a:schemeClr val="accent5"/>
                </a:solidFill>
                <a:latin typeface="Calibri" panose="020F0502020204030204" pitchFamily="34" charset="0"/>
                <a:ea typeface="Calibri" panose="020F0502020204030204" pitchFamily="34" charset="0"/>
                <a:cs typeface="Calibri" panose="020F0502020204030204" pitchFamily="34" charset="0"/>
              </a:rPr>
              <a:t>α</a:t>
            </a:r>
            <a:r>
              <a:rPr lang="en-US" sz="1200" b="1" dirty="0">
                <a:solidFill>
                  <a:schemeClr val="accent5"/>
                </a:solidFill>
                <a:latin typeface="Calibri" panose="020F0502020204030204" pitchFamily="34" charset="0"/>
                <a:ea typeface="Calibri" panose="020F0502020204030204" pitchFamily="34" charset="0"/>
                <a:cs typeface="Calibri" panose="020F0502020204030204" pitchFamily="34" charset="0"/>
              </a:rPr>
              <a:t> particle interactions</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200" b="1" dirty="0">
                <a:latin typeface="Calibri" panose="020F0502020204030204" pitchFamily="34" charset="0"/>
                <a:ea typeface="Calibri" panose="020F0502020204030204" pitchFamily="34" charset="0"/>
                <a:cs typeface="Calibri" panose="020F0502020204030204" pitchFamily="34" charset="0"/>
              </a:rPr>
              <a:t>Microscopy + Scintillator</a:t>
            </a:r>
            <a:r>
              <a:rPr lang="en-US" sz="1200" dirty="0">
                <a:latin typeface="Calibri" panose="020F0502020204030204" pitchFamily="34" charset="0"/>
                <a:ea typeface="Calibri" panose="020F0502020204030204" pitchFamily="34" charset="0"/>
                <a:cs typeface="Calibri" panose="020F0502020204030204" pitchFamily="34" charset="0"/>
              </a:rPr>
              <a:t>…</a:t>
            </a:r>
            <a:br>
              <a:rPr lang="en-US" sz="1200" dirty="0">
                <a:latin typeface="Calibri" panose="020F0502020204030204" pitchFamily="34" charset="0"/>
                <a:ea typeface="Calibri" panose="020F0502020204030204" pitchFamily="34" charset="0"/>
                <a:cs typeface="Calibri" panose="020F0502020204030204" pitchFamily="34" charset="0"/>
              </a:rPr>
            </a:br>
            <a:r>
              <a:rPr lang="en-US" sz="1200" dirty="0">
                <a:latin typeface="Calibri" panose="020F0502020204030204" pitchFamily="34" charset="0"/>
                <a:ea typeface="Calibri" panose="020F0502020204030204" pitchFamily="34" charset="0"/>
                <a:cs typeface="Calibri" panose="020F0502020204030204" pitchFamily="34" charset="0"/>
              </a:rPr>
              <a:t>and the </a:t>
            </a:r>
            <a:r>
              <a:rPr lang="en-US" sz="1200" b="1" dirty="0">
                <a:solidFill>
                  <a:srgbClr val="00B050"/>
                </a:solidFill>
                <a:latin typeface="Calibri" panose="020F0502020204030204" pitchFamily="34" charset="0"/>
                <a:ea typeface="Calibri" panose="020F0502020204030204" pitchFamily="34" charset="0"/>
                <a:cs typeface="Calibri" panose="020F0502020204030204" pitchFamily="34" charset="0"/>
              </a:rPr>
              <a:t>rate of DSB </a:t>
            </a:r>
            <a:br>
              <a:rPr lang="en-US" sz="1200" dirty="0">
                <a:latin typeface="Calibri" panose="020F0502020204030204" pitchFamily="34" charset="0"/>
                <a:ea typeface="Calibri" panose="020F0502020204030204" pitchFamily="34" charset="0"/>
                <a:cs typeface="Calibri" panose="020F0502020204030204" pitchFamily="34" charset="0"/>
              </a:rPr>
            </a:br>
            <a:r>
              <a:rPr lang="en-US" sz="1200" dirty="0">
                <a:latin typeface="Calibri" panose="020F0502020204030204" pitchFamily="34" charset="0"/>
                <a:ea typeface="Calibri" panose="020F0502020204030204" pitchFamily="34" charset="0"/>
                <a:cs typeface="Calibri" panose="020F0502020204030204" pitchFamily="34" charset="0"/>
              </a:rPr>
              <a:t>at the cellular level</a:t>
            </a:r>
          </a:p>
          <a:p>
            <a:pPr>
              <a:spcBef>
                <a:spcPts val="300"/>
              </a:spcBef>
            </a:pPr>
            <a:endParaRPr lang="en-US" sz="1200" dirty="0">
              <a:latin typeface="Calibri" panose="020F0502020204030204" pitchFamily="34" charset="0"/>
              <a:ea typeface="Calibri" panose="020F0502020204030204" pitchFamily="34" charset="0"/>
              <a:cs typeface="Calibri" panose="020F0502020204030204" pitchFamily="34" charset="0"/>
            </a:endParaRPr>
          </a:p>
          <a:p>
            <a:pPr>
              <a:spcBef>
                <a:spcPts val="300"/>
              </a:spcBef>
            </a:pPr>
            <a:endParaRPr lang="en-US" sz="1200" dirty="0">
              <a:latin typeface="Calibri" panose="020F0502020204030204" pitchFamily="34" charset="0"/>
              <a:ea typeface="Calibri" panose="020F0502020204030204" pitchFamily="34" charset="0"/>
              <a:cs typeface="Calibri" panose="020F0502020204030204" pitchFamily="34" charset="0"/>
            </a:endParaRPr>
          </a:p>
          <a:p>
            <a:pPr lvl="0">
              <a:spcBef>
                <a:spcPts val="600"/>
              </a:spcBef>
            </a:pPr>
            <a:r>
              <a:rPr lang="en-US" b="1" u="sng" dirty="0">
                <a:latin typeface="Calibri" panose="020F0502020204030204" pitchFamily="34" charset="0"/>
                <a:ea typeface="Calibri" panose="020F0502020204030204" pitchFamily="34" charset="0"/>
                <a:cs typeface="Calibri" panose="020F0502020204030204" pitchFamily="34" charset="0"/>
              </a:rPr>
              <a:t>µscintillator @ LPC</a:t>
            </a:r>
            <a:r>
              <a:rPr lang="en-US" dirty="0">
                <a:latin typeface="Calibri" panose="020F0502020204030204" pitchFamily="34" charset="0"/>
                <a:ea typeface="Calibri" panose="020F0502020204030204" pitchFamily="34" charset="0"/>
                <a:cs typeface="Calibri" panose="020F0502020204030204" pitchFamily="34" charset="0"/>
              </a:rPr>
              <a:t>: </a:t>
            </a:r>
          </a:p>
          <a:p>
            <a:pPr marL="171450" lvl="1" indent="-171450">
              <a:spcBef>
                <a:spcPts val="300"/>
              </a:spcBef>
              <a:buFont typeface="Arial" panose="020B0604020202020204" pitchFamily="34" charset="0"/>
              <a:buChar char="•"/>
            </a:pPr>
            <a:r>
              <a:rPr lang="en-US" sz="1200" b="1" dirty="0">
                <a:latin typeface="Calibri" panose="020F0502020204030204" pitchFamily="34" charset="0"/>
                <a:ea typeface="Calibri" panose="020F0502020204030204" pitchFamily="34" charset="0"/>
                <a:cs typeface="Calibri" panose="020F0502020204030204" pitchFamily="34" charset="0"/>
              </a:rPr>
              <a:t>Short-term</a:t>
            </a:r>
            <a:r>
              <a:rPr lang="en-US" sz="1200" dirty="0">
                <a:latin typeface="Calibri" panose="020F0502020204030204" pitchFamily="34" charset="0"/>
                <a:ea typeface="Calibri" panose="020F0502020204030204" pitchFamily="34" charset="0"/>
                <a:cs typeface="Calibri" panose="020F0502020204030204" pitchFamily="34" charset="0"/>
              </a:rPr>
              <a:t>: test various organic scintillators.</a:t>
            </a:r>
            <a:br>
              <a:rPr lang="en-US" sz="1200" dirty="0">
                <a:latin typeface="Calibri" panose="020F0502020204030204" pitchFamily="34" charset="0"/>
                <a:ea typeface="Calibri" panose="020F0502020204030204" pitchFamily="34" charset="0"/>
                <a:cs typeface="Calibri" panose="020F0502020204030204" pitchFamily="34" charset="0"/>
              </a:rPr>
            </a:br>
            <a:r>
              <a:rPr lang="en-US" sz="1200" dirty="0">
                <a:latin typeface="Calibri" panose="020F0502020204030204" pitchFamily="34" charset="0"/>
                <a:ea typeface="Calibri" panose="020F0502020204030204" pitchFamily="34" charset="0"/>
                <a:cs typeface="Calibri" panose="020F0502020204030204" pitchFamily="34" charset="0"/>
              </a:rPr>
              <a:t>Control reproducibility of detector sizes and shapes. Study response as function of </a:t>
            </a:r>
            <a:r>
              <a:rPr lang="el-GR" sz="1200" dirty="0">
                <a:latin typeface="Calibri" panose="020F0502020204030204" pitchFamily="34" charset="0"/>
                <a:ea typeface="Calibri" panose="020F0502020204030204" pitchFamily="34" charset="0"/>
                <a:cs typeface="Calibri" panose="020F0502020204030204" pitchFamily="34" charset="0"/>
              </a:rPr>
              <a:t>β</a:t>
            </a:r>
            <a:r>
              <a:rPr lang="fr-FR" sz="1200" dirty="0">
                <a:latin typeface="Calibri" panose="020F0502020204030204" pitchFamily="34" charset="0"/>
                <a:ea typeface="Calibri" panose="020F0502020204030204" pitchFamily="34" charset="0"/>
                <a:cs typeface="Calibri" panose="020F0502020204030204" pitchFamily="34" charset="0"/>
              </a:rPr>
              <a:t>/</a:t>
            </a:r>
            <a:r>
              <a:rPr lang="el-GR" sz="1200" dirty="0">
                <a:latin typeface="Calibri" panose="020F0502020204030204" pitchFamily="34" charset="0"/>
                <a:ea typeface="Calibri" panose="020F0502020204030204" pitchFamily="34" charset="0"/>
                <a:cs typeface="Calibri" panose="020F0502020204030204" pitchFamily="34" charset="0"/>
              </a:rPr>
              <a:t>α</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171450" lvl="1" indent="-171450">
              <a:spcBef>
                <a:spcPts val="300"/>
              </a:spcBef>
              <a:buFont typeface="Arial" panose="020B0604020202020204" pitchFamily="34" charset="0"/>
              <a:buChar char="•"/>
            </a:pPr>
            <a:r>
              <a:rPr lang="en-US" sz="1200" b="1" dirty="0" err="1">
                <a:latin typeface="Calibri" panose="020F0502020204030204" pitchFamily="34" charset="0"/>
                <a:ea typeface="Calibri" panose="020F0502020204030204" pitchFamily="34" charset="0"/>
                <a:cs typeface="Calibri" panose="020F0502020204030204" pitchFamily="34" charset="0"/>
              </a:rPr>
              <a:t>Delivrable</a:t>
            </a:r>
            <a:r>
              <a:rPr lang="en-US" sz="1200" b="1" dirty="0">
                <a:latin typeface="Calibri" panose="020F0502020204030204" pitchFamily="34" charset="0"/>
                <a:ea typeface="Calibri" panose="020F0502020204030204" pitchFamily="34" charset="0"/>
                <a:cs typeface="Calibri" panose="020F0502020204030204" pitchFamily="34" charset="0"/>
              </a:rPr>
              <a:t> 3-4 y</a:t>
            </a:r>
            <a:r>
              <a:rPr lang="en-US" sz="1200" dirty="0">
                <a:latin typeface="Calibri" panose="020F0502020204030204" pitchFamily="34" charset="0"/>
                <a:ea typeface="Calibri" panose="020F0502020204030204" pitchFamily="34" charset="0"/>
                <a:cs typeface="Calibri" panose="020F0502020204030204" pitchFamily="34" charset="0"/>
              </a:rPr>
              <a:t>: functional and dose-calibrated detector</a:t>
            </a:r>
          </a:p>
        </p:txBody>
      </p:sp>
      <p:pic>
        <p:nvPicPr>
          <p:cNvPr id="44" name="Image 43">
            <a:extLst>
              <a:ext uri="{FF2B5EF4-FFF2-40B4-BE49-F238E27FC236}">
                <a16:creationId xmlns:a16="http://schemas.microsoft.com/office/drawing/2014/main" id="{484B5B78-514F-4F24-8064-8E76890E9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8733" y="1693550"/>
            <a:ext cx="1098574" cy="234362"/>
          </a:xfrm>
          <a:prstGeom prst="rect">
            <a:avLst/>
          </a:prstGeom>
        </p:spPr>
      </p:pic>
      <p:pic>
        <p:nvPicPr>
          <p:cNvPr id="47" name="Image 46">
            <a:extLst>
              <a:ext uri="{FF2B5EF4-FFF2-40B4-BE49-F238E27FC236}">
                <a16:creationId xmlns:a16="http://schemas.microsoft.com/office/drawing/2014/main" id="{E7965001-C56B-4DB5-8F67-B798540BB4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517" y="1589021"/>
            <a:ext cx="739366" cy="590346"/>
          </a:xfrm>
          <a:prstGeom prst="rect">
            <a:avLst/>
          </a:prstGeom>
        </p:spPr>
      </p:pic>
      <p:sp>
        <p:nvSpPr>
          <p:cNvPr id="51" name="Rectangle 50">
            <a:extLst>
              <a:ext uri="{FF2B5EF4-FFF2-40B4-BE49-F238E27FC236}">
                <a16:creationId xmlns:a16="http://schemas.microsoft.com/office/drawing/2014/main" id="{EE9FC9A3-258C-4F59-8570-0D02B4EF7F31}"/>
              </a:ext>
            </a:extLst>
          </p:cNvPr>
          <p:cNvSpPr/>
          <p:nvPr/>
        </p:nvSpPr>
        <p:spPr>
          <a:xfrm>
            <a:off x="4876484" y="1599445"/>
            <a:ext cx="3202595" cy="3925536"/>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ZoneTexte 51">
            <a:extLst>
              <a:ext uri="{FF2B5EF4-FFF2-40B4-BE49-F238E27FC236}">
                <a16:creationId xmlns:a16="http://schemas.microsoft.com/office/drawing/2014/main" id="{6FFF7123-7C4E-479D-BE60-A7B69FF7C233}"/>
              </a:ext>
            </a:extLst>
          </p:cNvPr>
          <p:cNvSpPr txBox="1"/>
          <p:nvPr/>
        </p:nvSpPr>
        <p:spPr>
          <a:xfrm>
            <a:off x="4927838" y="1653146"/>
            <a:ext cx="3099885" cy="2585323"/>
          </a:xfrm>
          <a:prstGeom prst="rect">
            <a:avLst/>
          </a:prstGeom>
          <a:noFill/>
        </p:spPr>
        <p:txBody>
          <a:bodyPr wrap="square" rtlCol="0">
            <a:spAutoFit/>
          </a:bodyPr>
          <a:lstStyle/>
          <a:p>
            <a:pPr algn="just"/>
            <a:r>
              <a:rPr lang="en-US" sz="1600" b="1" dirty="0" err="1">
                <a:latin typeface="Calibri" panose="020F0502020204030204" pitchFamily="34" charset="0"/>
                <a:ea typeface="Calibri" panose="020F0502020204030204" pitchFamily="34" charset="0"/>
                <a:cs typeface="Calibri" panose="020F0502020204030204" pitchFamily="34" charset="0"/>
              </a:rPr>
              <a:t>Microscintillator</a:t>
            </a:r>
            <a:r>
              <a:rPr lang="en-US" sz="1600" b="1" dirty="0">
                <a:latin typeface="Calibri" panose="020F0502020204030204" pitchFamily="34" charset="0"/>
                <a:ea typeface="Calibri" panose="020F0502020204030204" pitchFamily="34" charset="0"/>
                <a:cs typeface="Calibri" panose="020F0502020204030204" pitchFamily="34" charset="0"/>
              </a:rPr>
              <a:t> for TRT:</a:t>
            </a:r>
          </a:p>
          <a:p>
            <a:pPr algn="just"/>
            <a:r>
              <a:rPr lang="en-US" i="1" u="sng" dirty="0">
                <a:latin typeface="Calibri" panose="020F0502020204030204" pitchFamily="34" charset="0"/>
                <a:ea typeface="Calibri" panose="020F0502020204030204" pitchFamily="34" charset="0"/>
                <a:cs typeface="Calibri" panose="020F0502020204030204" pitchFamily="34" charset="0"/>
              </a:rPr>
              <a:t>Objective: </a:t>
            </a:r>
          </a:p>
          <a:p>
            <a:pPr algn="just"/>
            <a:r>
              <a:rPr lang="en-US" dirty="0">
                <a:latin typeface="Calibri" panose="020F0502020204030204" pitchFamily="34" charset="0"/>
                <a:ea typeface="Calibri" panose="020F0502020204030204" pitchFamily="34" charset="0"/>
                <a:cs typeface="Calibri" panose="020F0502020204030204" pitchFamily="34" charset="0"/>
              </a:rPr>
              <a:t>Preclinical liquid source </a:t>
            </a:r>
            <a:r>
              <a:rPr lang="en-US" dirty="0" err="1">
                <a:latin typeface="Calibri" panose="020F0502020204030204" pitchFamily="34" charset="0"/>
                <a:ea typeface="Calibri" panose="020F0502020204030204" pitchFamily="34" charset="0"/>
                <a:cs typeface="Calibri" panose="020F0502020204030204" pitchFamily="34" charset="0"/>
              </a:rPr>
              <a:t>microdosimetry</a:t>
            </a:r>
            <a:r>
              <a:rPr lang="en-US" dirty="0">
                <a:latin typeface="Calibri" panose="020F0502020204030204" pitchFamily="34" charset="0"/>
                <a:ea typeface="Calibri" panose="020F0502020204030204" pitchFamily="34" charset="0"/>
                <a:cs typeface="Calibri" panose="020F0502020204030204" pitchFamily="34" charset="0"/>
              </a:rPr>
              <a:t> from isotope production to biodistribution studies:</a:t>
            </a:r>
          </a:p>
          <a:p>
            <a:pPr algn="just"/>
            <a:r>
              <a:rPr lang="en-US" sz="1200" dirty="0">
                <a:latin typeface="Calibri" panose="020F0502020204030204" pitchFamily="34" charset="0"/>
                <a:ea typeface="Calibri" panose="020F0502020204030204" pitchFamily="34" charset="0"/>
                <a:cs typeface="Calibri" panose="020F0502020204030204" pitchFamily="34" charset="0"/>
              </a:rPr>
              <a:t>- meas. activity at a </a:t>
            </a:r>
            <a:r>
              <a:rPr lang="en-US" sz="1200" b="1" dirty="0">
                <a:latin typeface="Calibri" panose="020F0502020204030204" pitchFamily="34" charset="0"/>
                <a:ea typeface="Calibri" panose="020F0502020204030204" pitchFamily="34" charset="0"/>
                <a:cs typeface="Calibri" panose="020F0502020204030204" pitchFamily="34" charset="0"/>
              </a:rPr>
              <a:t>micrometer scale</a:t>
            </a:r>
          </a:p>
          <a:p>
            <a:pPr algn="just"/>
            <a:r>
              <a:rPr lang="en-US" sz="1200" dirty="0">
                <a:latin typeface="Calibri" panose="020F0502020204030204" pitchFamily="34" charset="0"/>
                <a:ea typeface="Calibri" panose="020F0502020204030204" pitchFamily="34" charset="0"/>
                <a:cs typeface="Calibri" panose="020F0502020204030204" pitchFamily="34" charset="0"/>
              </a:rPr>
              <a:t>- Detecting </a:t>
            </a:r>
            <a:r>
              <a:rPr lang="en-US" sz="1200" b="1" dirty="0">
                <a:latin typeface="Calibri" panose="020F0502020204030204" pitchFamily="34" charset="0"/>
                <a:ea typeface="Calibri" panose="020F0502020204030204" pitchFamily="34" charset="0"/>
                <a:cs typeface="Calibri" panose="020F0502020204030204" pitchFamily="34" charset="0"/>
              </a:rPr>
              <a:t>low activity levels</a:t>
            </a:r>
          </a:p>
          <a:p>
            <a:pPr marL="171450" indent="-171450" algn="just">
              <a:buFontTx/>
              <a:buChar char="-"/>
            </a:pPr>
            <a:r>
              <a:rPr lang="en-US" sz="1200" dirty="0">
                <a:latin typeface="Calibri" panose="020F0502020204030204" pitchFamily="34" charset="0"/>
                <a:ea typeface="Calibri" panose="020F0502020204030204" pitchFamily="34" charset="0"/>
                <a:cs typeface="Calibri" panose="020F0502020204030204" pitchFamily="34" charset="0"/>
              </a:rPr>
              <a:t>Implantation </a:t>
            </a:r>
            <a:r>
              <a:rPr lang="en-US" sz="1200" b="1" dirty="0">
                <a:latin typeface="Calibri" panose="020F0502020204030204" pitchFamily="34" charset="0"/>
                <a:ea typeface="Calibri" panose="020F0502020204030204" pitchFamily="34" charset="0"/>
                <a:cs typeface="Calibri" panose="020F0502020204030204" pitchFamily="34" charset="0"/>
              </a:rPr>
              <a:t>near</a:t>
            </a:r>
            <a:r>
              <a:rPr lang="en-US" sz="1200" dirty="0">
                <a:latin typeface="Calibri" panose="020F0502020204030204" pitchFamily="34" charset="0"/>
                <a:ea typeface="Calibri" panose="020F0502020204030204" pitchFamily="34" charset="0"/>
                <a:cs typeface="Calibri" panose="020F0502020204030204" pitchFamily="34" charset="0"/>
              </a:rPr>
              <a:t> (in vitro) or </a:t>
            </a:r>
            <a:r>
              <a:rPr lang="en-US" sz="1200" b="1" dirty="0">
                <a:latin typeface="Calibri" panose="020F0502020204030204" pitchFamily="34" charset="0"/>
                <a:ea typeface="Calibri" panose="020F0502020204030204" pitchFamily="34" charset="0"/>
                <a:cs typeface="Calibri" panose="020F0502020204030204" pitchFamily="34" charset="0"/>
              </a:rPr>
              <a:t>within</a:t>
            </a:r>
            <a:r>
              <a:rPr lang="en-US" sz="1200" dirty="0">
                <a:latin typeface="Calibri" panose="020F0502020204030204" pitchFamily="34" charset="0"/>
                <a:ea typeface="Calibri" panose="020F0502020204030204" pitchFamily="34" charset="0"/>
                <a:cs typeface="Calibri" panose="020F0502020204030204" pitchFamily="34" charset="0"/>
              </a:rPr>
              <a:t> structures of interest (in vivo)</a:t>
            </a:r>
          </a:p>
          <a:p>
            <a:pPr algn="just"/>
            <a:r>
              <a:rPr lang="en-US" i="1" u="sng" dirty="0">
                <a:latin typeface="Calibri" panose="020F0502020204030204" pitchFamily="34" charset="0"/>
                <a:ea typeface="Calibri" panose="020F0502020204030204" pitchFamily="34" charset="0"/>
                <a:cs typeface="Calibri" panose="020F0502020204030204" pitchFamily="34" charset="0"/>
              </a:rPr>
              <a:t>Results:</a:t>
            </a:r>
          </a:p>
          <a:p>
            <a:pPr algn="just"/>
            <a:r>
              <a:rPr lang="en-US" dirty="0">
                <a:latin typeface="Calibri" panose="020F0502020204030204" pitchFamily="34" charset="0"/>
                <a:ea typeface="Calibri" panose="020F0502020204030204" pitchFamily="34" charset="0"/>
                <a:cs typeface="Calibri" panose="020F0502020204030204" pitchFamily="34" charset="0"/>
              </a:rPr>
              <a:t>Efficacy and energy measurement with sealed </a:t>
            </a:r>
            <a:r>
              <a:rPr lang="el-GR" dirty="0">
                <a:latin typeface="Calibri" panose="020F0502020204030204" pitchFamily="34" charset="0"/>
                <a:ea typeface="Calibri" panose="020F0502020204030204" pitchFamily="34" charset="0"/>
                <a:cs typeface="Calibri" panose="020F0502020204030204" pitchFamily="34" charset="0"/>
              </a:rPr>
              <a:t>α</a:t>
            </a:r>
            <a:r>
              <a:rPr lang="fr-FR"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sources.</a:t>
            </a:r>
          </a:p>
        </p:txBody>
      </p:sp>
      <p:pic>
        <p:nvPicPr>
          <p:cNvPr id="46" name="Image 45">
            <a:extLst>
              <a:ext uri="{FF2B5EF4-FFF2-40B4-BE49-F238E27FC236}">
                <a16:creationId xmlns:a16="http://schemas.microsoft.com/office/drawing/2014/main" id="{DB5B5EE1-5F18-44D0-99B0-A9C630D082B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40743" b="18234"/>
          <a:stretch/>
        </p:blipFill>
        <p:spPr>
          <a:xfrm rot="5400000">
            <a:off x="3286692" y="4062098"/>
            <a:ext cx="1372787" cy="1420682"/>
          </a:xfrm>
          <a:prstGeom prst="rect">
            <a:avLst/>
          </a:prstGeom>
        </p:spPr>
      </p:pic>
      <p:pic>
        <p:nvPicPr>
          <p:cNvPr id="53" name="Image 52">
            <a:extLst>
              <a:ext uri="{FF2B5EF4-FFF2-40B4-BE49-F238E27FC236}">
                <a16:creationId xmlns:a16="http://schemas.microsoft.com/office/drawing/2014/main" id="{E62A9F1D-F7C8-44C4-B087-25F6DB1C897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21786" b="25206"/>
          <a:stretch/>
        </p:blipFill>
        <p:spPr>
          <a:xfrm>
            <a:off x="3252828" y="2980220"/>
            <a:ext cx="1324479" cy="1098447"/>
          </a:xfrm>
          <a:prstGeom prst="rect">
            <a:avLst/>
          </a:prstGeom>
        </p:spPr>
      </p:pic>
      <p:sp>
        <p:nvSpPr>
          <p:cNvPr id="11" name="Rectangle 10">
            <a:extLst>
              <a:ext uri="{FF2B5EF4-FFF2-40B4-BE49-F238E27FC236}">
                <a16:creationId xmlns:a16="http://schemas.microsoft.com/office/drawing/2014/main" id="{60907D8B-9692-4336-B57F-6CEA5BE28C86}"/>
              </a:ext>
            </a:extLst>
          </p:cNvPr>
          <p:cNvSpPr/>
          <p:nvPr/>
        </p:nvSpPr>
        <p:spPr>
          <a:xfrm>
            <a:off x="4130096" y="4362968"/>
            <a:ext cx="385042" cy="307777"/>
          </a:xfrm>
          <a:prstGeom prst="rect">
            <a:avLst/>
          </a:prstGeom>
        </p:spPr>
        <p:txBody>
          <a:bodyPr wrap="none">
            <a:spAutoFit/>
          </a:bodyPr>
          <a:lstStyle/>
          <a:p>
            <a:r>
              <a:rPr lang="en-US">
                <a:solidFill>
                  <a:schemeClr val="accent5"/>
                </a:solidFill>
                <a:latin typeface="Calibri" panose="020F0502020204030204" pitchFamily="34" charset="0"/>
                <a:ea typeface="Calibri" panose="020F0502020204030204" pitchFamily="34" charset="0"/>
                <a:cs typeface="Calibri" panose="020F0502020204030204" pitchFamily="34" charset="0"/>
              </a:rPr>
              <a:t>[2]</a:t>
            </a:r>
            <a:endParaRPr lang="en-US" dirty="0"/>
          </a:p>
        </p:txBody>
      </p:sp>
      <p:sp>
        <p:nvSpPr>
          <p:cNvPr id="54" name="Rectangle 53">
            <a:extLst>
              <a:ext uri="{FF2B5EF4-FFF2-40B4-BE49-F238E27FC236}">
                <a16:creationId xmlns:a16="http://schemas.microsoft.com/office/drawing/2014/main" id="{F4FC67A9-5064-43F4-948D-6A3134998B9C}"/>
              </a:ext>
            </a:extLst>
          </p:cNvPr>
          <p:cNvSpPr/>
          <p:nvPr/>
        </p:nvSpPr>
        <p:spPr>
          <a:xfrm>
            <a:off x="3805947" y="3725317"/>
            <a:ext cx="385042" cy="307777"/>
          </a:xfrm>
          <a:prstGeom prst="rect">
            <a:avLst/>
          </a:prstGeom>
        </p:spPr>
        <p:txBody>
          <a:bodyPr wrap="none">
            <a:spAutoFit/>
          </a:bodyPr>
          <a:lstStyle/>
          <a:p>
            <a:r>
              <a:rPr lang="en-US" dirty="0">
                <a:solidFill>
                  <a:schemeClr val="accent5"/>
                </a:solidFill>
                <a:latin typeface="Calibri" panose="020F0502020204030204" pitchFamily="34" charset="0"/>
                <a:ea typeface="Calibri" panose="020F0502020204030204" pitchFamily="34" charset="0"/>
                <a:cs typeface="Calibri" panose="020F0502020204030204" pitchFamily="34" charset="0"/>
              </a:rPr>
              <a:t>[1]</a:t>
            </a:r>
            <a:endParaRPr lang="en-US" dirty="0"/>
          </a:p>
        </p:txBody>
      </p:sp>
      <p:pic>
        <p:nvPicPr>
          <p:cNvPr id="12" name="Image 11">
            <a:extLst>
              <a:ext uri="{FF2B5EF4-FFF2-40B4-BE49-F238E27FC236}">
                <a16:creationId xmlns:a16="http://schemas.microsoft.com/office/drawing/2014/main" id="{54ADDCF5-354B-46CA-B496-3A86C3D98A84}"/>
              </a:ext>
            </a:extLst>
          </p:cNvPr>
          <p:cNvPicPr>
            <a:picLocks noChangeAspect="1"/>
          </p:cNvPicPr>
          <p:nvPr/>
        </p:nvPicPr>
        <p:blipFill>
          <a:blip r:embed="rId9"/>
          <a:stretch>
            <a:fillRect/>
          </a:stretch>
        </p:blipFill>
        <p:spPr>
          <a:xfrm>
            <a:off x="6054753" y="4177667"/>
            <a:ext cx="1919402" cy="1030861"/>
          </a:xfrm>
          <a:prstGeom prst="rect">
            <a:avLst/>
          </a:prstGeom>
        </p:spPr>
      </p:pic>
      <p:pic>
        <p:nvPicPr>
          <p:cNvPr id="58" name="Image 57">
            <a:extLst>
              <a:ext uri="{FF2B5EF4-FFF2-40B4-BE49-F238E27FC236}">
                <a16:creationId xmlns:a16="http://schemas.microsoft.com/office/drawing/2014/main" id="{D2283C97-4707-4248-BB61-FA43A739DDCA}"/>
              </a:ext>
            </a:extLst>
          </p:cNvPr>
          <p:cNvPicPr>
            <a:picLocks noChangeAspect="1"/>
          </p:cNvPicPr>
          <p:nvPr/>
        </p:nvPicPr>
        <p:blipFill>
          <a:blip r:embed="rId10"/>
          <a:stretch>
            <a:fillRect/>
          </a:stretch>
        </p:blipFill>
        <p:spPr>
          <a:xfrm>
            <a:off x="4968947" y="4404385"/>
            <a:ext cx="1903368" cy="1021721"/>
          </a:xfrm>
          <a:prstGeom prst="rect">
            <a:avLst/>
          </a:prstGeom>
        </p:spPr>
      </p:pic>
      <p:pic>
        <p:nvPicPr>
          <p:cNvPr id="14" name="Image 13">
            <a:extLst>
              <a:ext uri="{FF2B5EF4-FFF2-40B4-BE49-F238E27FC236}">
                <a16:creationId xmlns:a16="http://schemas.microsoft.com/office/drawing/2014/main" id="{8D650FCC-B116-4657-A53E-ECFECA32D7FB}"/>
              </a:ext>
            </a:extLst>
          </p:cNvPr>
          <p:cNvPicPr>
            <a:picLocks noChangeAspect="1"/>
          </p:cNvPicPr>
          <p:nvPr/>
        </p:nvPicPr>
        <p:blipFill>
          <a:blip r:embed="rId11"/>
          <a:stretch>
            <a:fillRect/>
          </a:stretch>
        </p:blipFill>
        <p:spPr>
          <a:xfrm>
            <a:off x="11052546" y="3140626"/>
            <a:ext cx="912489" cy="776747"/>
          </a:xfrm>
          <a:prstGeom prst="rect">
            <a:avLst/>
          </a:prstGeom>
          <a:ln w="19050">
            <a:solidFill>
              <a:schemeClr val="accent2"/>
            </a:solidFill>
          </a:ln>
        </p:spPr>
      </p:pic>
      <p:pic>
        <p:nvPicPr>
          <p:cNvPr id="16" name="Image 15">
            <a:extLst>
              <a:ext uri="{FF2B5EF4-FFF2-40B4-BE49-F238E27FC236}">
                <a16:creationId xmlns:a16="http://schemas.microsoft.com/office/drawing/2014/main" id="{00CB7251-E67D-4255-BFBC-3DD466FCD0A0}"/>
              </a:ext>
            </a:extLst>
          </p:cNvPr>
          <p:cNvPicPr>
            <a:picLocks noChangeAspect="1"/>
          </p:cNvPicPr>
          <p:nvPr/>
        </p:nvPicPr>
        <p:blipFill>
          <a:blip r:embed="rId12"/>
          <a:stretch>
            <a:fillRect/>
          </a:stretch>
        </p:blipFill>
        <p:spPr>
          <a:xfrm>
            <a:off x="10053309" y="3328280"/>
            <a:ext cx="918782" cy="922532"/>
          </a:xfrm>
          <a:prstGeom prst="rect">
            <a:avLst/>
          </a:prstGeom>
          <a:ln w="19050">
            <a:solidFill>
              <a:srgbClr val="00B050"/>
            </a:solidFill>
          </a:ln>
        </p:spPr>
      </p:pic>
      <p:sp>
        <p:nvSpPr>
          <p:cNvPr id="19" name="Rectangle 18">
            <a:extLst>
              <a:ext uri="{FF2B5EF4-FFF2-40B4-BE49-F238E27FC236}">
                <a16:creationId xmlns:a16="http://schemas.microsoft.com/office/drawing/2014/main" id="{3F6B934C-D490-4507-8CAC-1DFFD85C275A}"/>
              </a:ext>
            </a:extLst>
          </p:cNvPr>
          <p:cNvSpPr/>
          <p:nvPr/>
        </p:nvSpPr>
        <p:spPr>
          <a:xfrm>
            <a:off x="6685968" y="5809579"/>
            <a:ext cx="5379667" cy="769441"/>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A. </a:t>
            </a:r>
            <a:r>
              <a:rPr lang="en-US" sz="1100" dirty="0" err="1">
                <a:latin typeface="Calibri" panose="020F0502020204030204" pitchFamily="34" charset="0"/>
                <a:ea typeface="Calibri" panose="020F0502020204030204" pitchFamily="34" charset="0"/>
                <a:cs typeface="Calibri" panose="020F0502020204030204" pitchFamily="34" charset="0"/>
              </a:rPr>
              <a:t>Doudard</a:t>
            </a:r>
            <a:r>
              <a:rPr lang="en-US" sz="1100" dirty="0">
                <a:latin typeface="Calibri" panose="020F0502020204030204" pitchFamily="34" charset="0"/>
                <a:ea typeface="Calibri" panose="020F0502020204030204" pitchFamily="34" charset="0"/>
                <a:cs typeface="Calibri" panose="020F0502020204030204" pitchFamily="34" charset="0"/>
              </a:rPr>
              <a:t>* et al.. Med. Phys. 2023</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https://doi.org/10.1002/mp.16279</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r>
              <a:rPr lang="en-US" sz="1100" dirty="0">
                <a:latin typeface="Calibri" panose="020F0502020204030204" pitchFamily="34" charset="0"/>
                <a:ea typeface="Calibri" panose="020F0502020204030204" pitchFamily="34" charset="0"/>
                <a:cs typeface="Calibri" panose="020F0502020204030204" pitchFamily="34" charset="0"/>
              </a:rPr>
              <a:t>A. </a:t>
            </a:r>
            <a:r>
              <a:rPr lang="en-US" sz="1100" dirty="0" err="1">
                <a:latin typeface="Calibri" panose="020F0502020204030204" pitchFamily="34" charset="0"/>
                <a:ea typeface="Calibri" panose="020F0502020204030204" pitchFamily="34" charset="0"/>
                <a:cs typeface="Calibri" panose="020F0502020204030204" pitchFamily="34" charset="0"/>
              </a:rPr>
              <a:t>Corroyer-Dulmont</a:t>
            </a:r>
            <a:r>
              <a:rPr lang="en-US" sz="1100" dirty="0">
                <a:latin typeface="Calibri" panose="020F0502020204030204" pitchFamily="34" charset="0"/>
                <a:ea typeface="Calibri" panose="020F0502020204030204" pitchFamily="34" charset="0"/>
                <a:cs typeface="Calibri" panose="020F0502020204030204" pitchFamily="34" charset="0"/>
              </a:rPr>
              <a:t> et al. Front. Oncol. 2021; </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https://doi.org/10.3389/fonc.2021.714514</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r>
              <a:rPr lang="en-US" sz="1100" dirty="0" err="1">
                <a:latin typeface="Calibri" panose="020F0502020204030204" pitchFamily="34" charset="0"/>
                <a:ea typeface="Calibri" panose="020F0502020204030204" pitchFamily="34" charset="0"/>
                <a:cs typeface="Calibri" panose="020F0502020204030204" pitchFamily="34" charset="0"/>
              </a:rPr>
              <a:t>Frelin-Labalme</a:t>
            </a:r>
            <a:r>
              <a:rPr lang="en-US" sz="1100" dirty="0">
                <a:latin typeface="Calibri" panose="020F0502020204030204" pitchFamily="34" charset="0"/>
                <a:ea typeface="Calibri" panose="020F0502020204030204" pitchFamily="34" charset="0"/>
                <a:cs typeface="Calibri" panose="020F0502020204030204" pitchFamily="34" charset="0"/>
              </a:rPr>
              <a:t> A-M et al. Med. Phys. 2019</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https://doi.org/10.1002/mp.13969</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r>
              <a:rPr lang="en-US" sz="1100" dirty="0" err="1">
                <a:latin typeface="Calibri" panose="020F0502020204030204" pitchFamily="34" charset="0"/>
                <a:ea typeface="Calibri" panose="020F0502020204030204" pitchFamily="34" charset="0"/>
                <a:cs typeface="Calibri" panose="020F0502020204030204" pitchFamily="34" charset="0"/>
              </a:rPr>
              <a:t>Corroyer-Dulmont</a:t>
            </a:r>
            <a:r>
              <a:rPr lang="en-US" sz="1100" dirty="0">
                <a:latin typeface="Calibri" panose="020F0502020204030204" pitchFamily="34" charset="0"/>
                <a:ea typeface="Calibri" panose="020F0502020204030204" pitchFamily="34" charset="0"/>
                <a:cs typeface="Calibri" panose="020F0502020204030204" pitchFamily="34" charset="0"/>
              </a:rPr>
              <a:t> A et al.. Neuro-Oncology 2019</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https://doi.org/10.1093/neuonc/noz169</a:t>
            </a:r>
            <a:r>
              <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1318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fr-FR" dirty="0">
                <a:solidFill>
                  <a:srgbClr val="FFFFFF"/>
                </a:solidFill>
                <a:latin typeface="Calibri Light" panose="020F0302020204030204" pitchFamily="34" charset="0"/>
                <a:ea typeface="CMU Sans Serif Medium" panose="02000603000000000000" pitchFamily="2" charset="0"/>
                <a:cs typeface="Calibri Light" panose="020F0302020204030204" pitchFamily="34" charset="0"/>
              </a:rPr>
              <a:t>2</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fontScale="92500"/>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Basic of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radiobiology</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from</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physical</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to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biological</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effects</a:t>
            </a:r>
            <a:endPar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pic>
        <p:nvPicPr>
          <p:cNvPr id="18" name="Image 17">
            <a:extLst>
              <a:ext uri="{FF2B5EF4-FFF2-40B4-BE49-F238E27FC236}">
                <a16:creationId xmlns:a16="http://schemas.microsoft.com/office/drawing/2014/main" id="{15F43C16-26BB-4FD2-B5BD-20BB0DBE7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0" y="2592796"/>
            <a:ext cx="4452188" cy="3887190"/>
          </a:xfrm>
          <a:prstGeom prst="rect">
            <a:avLst/>
          </a:prstGeom>
        </p:spPr>
      </p:pic>
      <p:sp>
        <p:nvSpPr>
          <p:cNvPr id="19" name="ZoneTexte 18">
            <a:extLst>
              <a:ext uri="{FF2B5EF4-FFF2-40B4-BE49-F238E27FC236}">
                <a16:creationId xmlns:a16="http://schemas.microsoft.com/office/drawing/2014/main" id="{D33EA3BD-91D5-42F4-8A61-21B38C96FF7F}"/>
              </a:ext>
            </a:extLst>
          </p:cNvPr>
          <p:cNvSpPr txBox="1"/>
          <p:nvPr/>
        </p:nvSpPr>
        <p:spPr>
          <a:xfrm>
            <a:off x="6827965" y="1570920"/>
            <a:ext cx="194045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1" i="0" u="sng" strike="noStrike" kern="0" cap="none" spc="0" normalizeH="0" baseline="0" noProof="0" dirty="0">
                <a:ln>
                  <a:noFill/>
                </a:ln>
                <a:solidFill>
                  <a:srgbClr val="000000"/>
                </a:solidFill>
                <a:effectLst/>
                <a:uLnTx/>
                <a:uFillTx/>
                <a:latin typeface="Arial"/>
                <a:cs typeface="Arial"/>
                <a:sym typeface="Arial"/>
              </a:rPr>
              <a:t>Water </a:t>
            </a:r>
            <a:r>
              <a:rPr kumimoji="0" lang="fr-FR" sz="1400" b="1" i="0" u="sng" strike="noStrike" kern="0" cap="none" spc="0" normalizeH="0" baseline="0" noProof="0" dirty="0" err="1">
                <a:ln>
                  <a:noFill/>
                </a:ln>
                <a:solidFill>
                  <a:srgbClr val="000000"/>
                </a:solidFill>
                <a:effectLst/>
                <a:uLnTx/>
                <a:uFillTx/>
                <a:latin typeface="Arial"/>
                <a:cs typeface="Arial"/>
                <a:sym typeface="Arial"/>
              </a:rPr>
              <a:t>radiolysis</a:t>
            </a:r>
            <a:r>
              <a:rPr kumimoji="0" lang="en-US" sz="1400" b="0" i="0" u="none" strike="noStrike" kern="0" cap="none" spc="0" normalizeH="0" baseline="0" noProof="0" dirty="0">
                <a:ln>
                  <a:noFill/>
                </a:ln>
                <a:solidFill>
                  <a:srgbClr val="000000"/>
                </a:solidFill>
                <a:effectLst/>
                <a:uLnTx/>
                <a:uFillTx/>
                <a:latin typeface="Arial"/>
                <a:cs typeface="Arial"/>
                <a:sym typeface="Arial"/>
              </a:rPr>
              <a:t>: creation of reactive chemical species (OH•, H</a:t>
            </a:r>
            <a:r>
              <a:rPr kumimoji="0" lang="en-US" sz="1400" b="0" i="0" u="none" strike="noStrike" kern="0" cap="none" spc="0" normalizeH="0" baseline="-25000" noProof="0" dirty="0">
                <a:ln>
                  <a:noFill/>
                </a:ln>
                <a:solidFill>
                  <a:srgbClr val="000000"/>
                </a:solidFill>
                <a:effectLst/>
                <a:uLnTx/>
                <a:uFillTx/>
                <a:latin typeface="Arial"/>
                <a:cs typeface="Arial"/>
                <a:sym typeface="Arial"/>
              </a:rPr>
              <a:t>2</a:t>
            </a:r>
            <a:r>
              <a:rPr kumimoji="0" lang="en-US" sz="1400" b="0" i="0" u="none" strike="noStrike" kern="0" cap="none" spc="0" normalizeH="0" baseline="0" noProof="0" dirty="0">
                <a:ln>
                  <a:noFill/>
                </a:ln>
                <a:solidFill>
                  <a:srgbClr val="000000"/>
                </a:solidFill>
                <a:effectLst/>
                <a:uLnTx/>
                <a:uFillTx/>
                <a:latin typeface="Arial"/>
                <a:cs typeface="Arial"/>
                <a:sym typeface="Arial"/>
              </a:rPr>
              <a:t>O</a:t>
            </a:r>
            <a:r>
              <a:rPr kumimoji="0" lang="en-US" sz="1400" b="0" i="0" u="none" strike="noStrike" kern="0" cap="none" spc="0" normalizeH="0" baseline="-25000" noProof="0" dirty="0">
                <a:ln>
                  <a:noFill/>
                </a:ln>
                <a:solidFill>
                  <a:srgbClr val="000000"/>
                </a:solidFill>
                <a:effectLst/>
                <a:uLnTx/>
                <a:uFillTx/>
                <a:latin typeface="Arial"/>
                <a:cs typeface="Arial"/>
                <a:sym typeface="Arial"/>
              </a:rPr>
              <a:t>2</a:t>
            </a:r>
            <a:r>
              <a:rPr kumimoji="0" lang="en-US" sz="1400" b="0" i="0" u="none" strike="noStrike" kern="0" cap="none" spc="0" normalizeH="0" baseline="0" noProof="0" dirty="0">
                <a:ln>
                  <a:noFill/>
                </a:ln>
                <a:solidFill>
                  <a:srgbClr val="000000"/>
                </a:solidFill>
                <a:effectLst/>
                <a:uLnTx/>
                <a:uFillTx/>
                <a:latin typeface="Arial"/>
                <a:cs typeface="Arial"/>
                <a:sym typeface="Arial"/>
              </a:rPr>
              <a:t>, e-</a:t>
            </a:r>
            <a:r>
              <a:rPr kumimoji="0" lang="en-US" sz="1400" b="0" i="0" u="none" strike="noStrike" kern="0" cap="none" spc="0" normalizeH="0" baseline="-25000" noProof="0" dirty="0" err="1">
                <a:ln>
                  <a:noFill/>
                </a:ln>
                <a:solidFill>
                  <a:srgbClr val="000000"/>
                </a:solidFill>
                <a:effectLst/>
                <a:uLnTx/>
                <a:uFillTx/>
                <a:latin typeface="Arial"/>
                <a:cs typeface="Arial"/>
                <a:sym typeface="Arial"/>
              </a:rPr>
              <a:t>aq</a:t>
            </a:r>
            <a:r>
              <a:rPr kumimoji="0" lang="en-US" sz="1400" b="0" i="0" u="none" strike="noStrike" kern="0" cap="none" spc="0" normalizeH="0" baseline="0" noProof="0" dirty="0">
                <a:ln>
                  <a:noFill/>
                </a:ln>
                <a:solidFill>
                  <a:srgbClr val="000000"/>
                </a:solidFill>
                <a:effectLst/>
                <a:uLnTx/>
                <a:uFillTx/>
                <a:latin typeface="Arial"/>
                <a:cs typeface="Arial"/>
                <a:sym typeface="Arial"/>
              </a:rPr>
              <a:t>…) that will interact with organic molecules</a:t>
            </a:r>
            <a:endParaRPr kumimoji="0" lang="fr-FR" sz="1400" b="0" i="0" u="none" strike="noStrike" kern="0" cap="none" spc="0" normalizeH="0" baseline="-25000" noProof="0" dirty="0">
              <a:ln>
                <a:noFill/>
              </a:ln>
              <a:solidFill>
                <a:srgbClr val="000000"/>
              </a:solidFill>
              <a:effectLst/>
              <a:uLnTx/>
              <a:uFillTx/>
              <a:latin typeface="Arial"/>
              <a:cs typeface="Arial"/>
              <a:sym typeface="Arial"/>
            </a:endParaRPr>
          </a:p>
        </p:txBody>
      </p:sp>
      <p:pic>
        <p:nvPicPr>
          <p:cNvPr id="20" name="Image 19">
            <a:extLst>
              <a:ext uri="{FF2B5EF4-FFF2-40B4-BE49-F238E27FC236}">
                <a16:creationId xmlns:a16="http://schemas.microsoft.com/office/drawing/2014/main" id="{101A8FF2-A045-4076-8A78-5303D02FA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1523" y="1174062"/>
            <a:ext cx="2830169" cy="2047259"/>
          </a:xfrm>
          <a:prstGeom prst="rect">
            <a:avLst/>
          </a:prstGeom>
          <a:ln w="19050">
            <a:solidFill>
              <a:srgbClr val="E46C0A"/>
            </a:solidFill>
          </a:ln>
        </p:spPr>
      </p:pic>
      <p:pic>
        <p:nvPicPr>
          <p:cNvPr id="21" name="Image 20">
            <a:extLst>
              <a:ext uri="{FF2B5EF4-FFF2-40B4-BE49-F238E27FC236}">
                <a16:creationId xmlns:a16="http://schemas.microsoft.com/office/drawing/2014/main" id="{E0846355-0780-4CF3-8C8A-BBA7BAE9872C}"/>
              </a:ext>
            </a:extLst>
          </p:cNvPr>
          <p:cNvPicPr>
            <a:picLocks noChangeAspect="1"/>
          </p:cNvPicPr>
          <p:nvPr/>
        </p:nvPicPr>
        <p:blipFill>
          <a:blip r:embed="rId5"/>
          <a:stretch>
            <a:fillRect/>
          </a:stretch>
        </p:blipFill>
        <p:spPr>
          <a:xfrm>
            <a:off x="2108714" y="1421178"/>
            <a:ext cx="4158311" cy="1956462"/>
          </a:xfrm>
          <a:prstGeom prst="rect">
            <a:avLst/>
          </a:prstGeom>
        </p:spPr>
      </p:pic>
      <p:sp>
        <p:nvSpPr>
          <p:cNvPr id="22" name="Rectangle 21">
            <a:extLst>
              <a:ext uri="{FF2B5EF4-FFF2-40B4-BE49-F238E27FC236}">
                <a16:creationId xmlns:a16="http://schemas.microsoft.com/office/drawing/2014/main" id="{D40FF418-09DC-4A95-BD78-8A970833DF2C}"/>
              </a:ext>
            </a:extLst>
          </p:cNvPr>
          <p:cNvSpPr/>
          <p:nvPr/>
        </p:nvSpPr>
        <p:spPr>
          <a:xfrm>
            <a:off x="3256574" y="1281659"/>
            <a:ext cx="167086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46C0A"/>
                </a:solidFill>
                <a:effectLst/>
                <a:uLnTx/>
                <a:uFillTx/>
                <a:latin typeface="Arial"/>
                <a:cs typeface="Arial"/>
                <a:sym typeface="Arial"/>
              </a:rPr>
              <a:t>Direct effect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000000"/>
                </a:solidFill>
                <a:effectLst/>
                <a:uLnTx/>
                <a:uFillTx/>
                <a:latin typeface="Arial"/>
                <a:cs typeface="Arial"/>
                <a:sym typeface="Arial"/>
              </a:rPr>
              <a:t>d</a:t>
            </a:r>
            <a:r>
              <a:rPr kumimoji="0" lang="en-US" sz="1200" b="0" i="0" u="none" strike="noStrike" kern="0" cap="none" spc="0" normalizeH="0" baseline="0" noProof="0" dirty="0" err="1">
                <a:ln>
                  <a:noFill/>
                </a:ln>
                <a:solidFill>
                  <a:srgbClr val="000000"/>
                </a:solidFill>
                <a:effectLst/>
                <a:uLnTx/>
                <a:uFillTx/>
                <a:latin typeface="Arial"/>
                <a:cs typeface="Arial"/>
                <a:sym typeface="Arial"/>
              </a:rPr>
              <a:t>irect</a:t>
            </a:r>
            <a:r>
              <a:rPr kumimoji="0" lang="en-US" sz="1200" b="0" i="0" u="none" strike="noStrike" kern="0" cap="none" spc="0" normalizeH="0" baseline="0" noProof="0" dirty="0">
                <a:ln>
                  <a:noFill/>
                </a:ln>
                <a:solidFill>
                  <a:srgbClr val="000000"/>
                </a:solidFill>
                <a:effectLst/>
                <a:uLnTx/>
                <a:uFillTx/>
                <a:latin typeface="Arial"/>
                <a:cs typeface="Arial"/>
                <a:sym typeface="Arial"/>
              </a:rPr>
              <a:t> ionization of the molecule</a:t>
            </a:r>
          </a:p>
        </p:txBody>
      </p:sp>
      <p:sp>
        <p:nvSpPr>
          <p:cNvPr id="24" name="Rectangle 23">
            <a:extLst>
              <a:ext uri="{FF2B5EF4-FFF2-40B4-BE49-F238E27FC236}">
                <a16:creationId xmlns:a16="http://schemas.microsoft.com/office/drawing/2014/main" id="{1E242EA5-6F39-42EA-9C89-6C1B8472A69B}"/>
              </a:ext>
            </a:extLst>
          </p:cNvPr>
          <p:cNvSpPr/>
          <p:nvPr/>
        </p:nvSpPr>
        <p:spPr>
          <a:xfrm>
            <a:off x="3355763" y="3196158"/>
            <a:ext cx="153279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46C0A"/>
                </a:solidFill>
                <a:effectLst/>
                <a:uLnTx/>
                <a:uFillTx/>
                <a:latin typeface="Arial"/>
                <a:cs typeface="Arial"/>
                <a:sym typeface="Arial"/>
              </a:rPr>
              <a:t>Indirect effect</a:t>
            </a:r>
          </a:p>
        </p:txBody>
      </p:sp>
      <p:sp>
        <p:nvSpPr>
          <p:cNvPr id="25" name="ZoneTexte 24">
            <a:extLst>
              <a:ext uri="{FF2B5EF4-FFF2-40B4-BE49-F238E27FC236}">
                <a16:creationId xmlns:a16="http://schemas.microsoft.com/office/drawing/2014/main" id="{73B114DD-AD8C-4D01-87A3-63A3AA03CD50}"/>
              </a:ext>
            </a:extLst>
          </p:cNvPr>
          <p:cNvSpPr txBox="1"/>
          <p:nvPr/>
        </p:nvSpPr>
        <p:spPr>
          <a:xfrm>
            <a:off x="2268364" y="1562805"/>
            <a:ext cx="98821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000000"/>
                </a:solidFill>
                <a:effectLst/>
                <a:uLnTx/>
                <a:uFillTx/>
                <a:latin typeface="Arial"/>
                <a:cs typeface="Arial"/>
                <a:sym typeface="Arial"/>
              </a:rPr>
              <a:t>Low-LET</a:t>
            </a:r>
            <a:endParaRPr kumimoji="0" lang="en-US"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26" name="ZoneTexte 25">
            <a:extLst>
              <a:ext uri="{FF2B5EF4-FFF2-40B4-BE49-F238E27FC236}">
                <a16:creationId xmlns:a16="http://schemas.microsoft.com/office/drawing/2014/main" id="{15B8412E-FDD5-49C7-ADC6-AC9B150E2908}"/>
              </a:ext>
            </a:extLst>
          </p:cNvPr>
          <p:cNvSpPr txBox="1"/>
          <p:nvPr/>
        </p:nvSpPr>
        <p:spPr>
          <a:xfrm>
            <a:off x="5077897" y="1975341"/>
            <a:ext cx="99739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000000"/>
                </a:solidFill>
                <a:effectLst/>
                <a:uLnTx/>
                <a:uFillTx/>
                <a:latin typeface="Arial"/>
                <a:cs typeface="Arial"/>
                <a:sym typeface="Arial"/>
              </a:rPr>
              <a:t>High-LET</a:t>
            </a:r>
            <a:endParaRPr kumimoji="0" lang="en-US" sz="1200" b="1" i="0" u="none" strike="noStrike" kern="0" cap="none" spc="0" normalizeH="0" baseline="0" noProof="0" dirty="0">
              <a:ln>
                <a:noFill/>
              </a:ln>
              <a:solidFill>
                <a:srgbClr val="000000"/>
              </a:solidFill>
              <a:effectLst/>
              <a:uLnTx/>
              <a:uFillTx/>
              <a:latin typeface="Arial"/>
              <a:cs typeface="Arial"/>
              <a:sym typeface="Arial"/>
            </a:endParaRPr>
          </a:p>
        </p:txBody>
      </p:sp>
      <p:sp>
        <p:nvSpPr>
          <p:cNvPr id="27" name="Rectangle 26">
            <a:extLst>
              <a:ext uri="{FF2B5EF4-FFF2-40B4-BE49-F238E27FC236}">
                <a16:creationId xmlns:a16="http://schemas.microsoft.com/office/drawing/2014/main" id="{EB573170-8FE5-4BCA-A262-D8725F97F844}"/>
              </a:ext>
            </a:extLst>
          </p:cNvPr>
          <p:cNvSpPr/>
          <p:nvPr/>
        </p:nvSpPr>
        <p:spPr>
          <a:xfrm>
            <a:off x="5045518" y="1381084"/>
            <a:ext cx="1221507" cy="235149"/>
          </a:xfrm>
          <a:prstGeom prst="rect">
            <a:avLst/>
          </a:prstGeom>
          <a:noFill/>
          <a:ln>
            <a:solidFill>
              <a:srgbClr val="3073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8" name="Connecteur : en angle 27">
            <a:extLst>
              <a:ext uri="{FF2B5EF4-FFF2-40B4-BE49-F238E27FC236}">
                <a16:creationId xmlns:a16="http://schemas.microsoft.com/office/drawing/2014/main" id="{149F66BF-9319-48EB-8240-F094ACD5EDD7}"/>
              </a:ext>
            </a:extLst>
          </p:cNvPr>
          <p:cNvCxnSpPr>
            <a:cxnSpLocks/>
            <a:endCxn id="27" idx="0"/>
          </p:cNvCxnSpPr>
          <p:nvPr/>
        </p:nvCxnSpPr>
        <p:spPr>
          <a:xfrm flipV="1">
            <a:off x="641555" y="1381084"/>
            <a:ext cx="5014717" cy="1302116"/>
          </a:xfrm>
          <a:prstGeom prst="bentConnector4">
            <a:avLst>
              <a:gd name="adj1" fmla="val 5236"/>
              <a:gd name="adj2" fmla="val 117556"/>
            </a:avLst>
          </a:prstGeom>
          <a:ln w="12700">
            <a:solidFill>
              <a:srgbClr val="3073B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 en angle 31">
            <a:extLst>
              <a:ext uri="{FF2B5EF4-FFF2-40B4-BE49-F238E27FC236}">
                <a16:creationId xmlns:a16="http://schemas.microsoft.com/office/drawing/2014/main" id="{1C0066BC-4D47-4B7B-9AC1-7D513E17BAEA}"/>
              </a:ext>
            </a:extLst>
          </p:cNvPr>
          <p:cNvCxnSpPr>
            <a:cxnSpLocks/>
          </p:cNvCxnSpPr>
          <p:nvPr/>
        </p:nvCxnSpPr>
        <p:spPr>
          <a:xfrm flipV="1">
            <a:off x="2268364" y="3369842"/>
            <a:ext cx="1087399" cy="233255"/>
          </a:xfrm>
          <a:prstGeom prst="bentConnector3">
            <a:avLst>
              <a:gd name="adj1" fmla="val 50000"/>
            </a:avLst>
          </a:prstGeom>
          <a:ln w="12700">
            <a:solidFill>
              <a:srgbClr val="E46C0A"/>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DE279F1-57B9-4ED3-B3B5-A1F4493F2B8A}"/>
              </a:ext>
            </a:extLst>
          </p:cNvPr>
          <p:cNvSpPr/>
          <p:nvPr/>
        </p:nvSpPr>
        <p:spPr>
          <a:xfrm>
            <a:off x="4420843" y="4198684"/>
            <a:ext cx="2588778"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molecular scale </a:t>
            </a:r>
            <a:br>
              <a:rPr kumimoji="0" lang="en-US" sz="1600" b="1" i="0" u="none" strike="noStrike" kern="0" cap="none" spc="0" normalizeH="0" baseline="0" noProof="0" dirty="0">
                <a:ln>
                  <a:noFill/>
                </a:ln>
                <a:solidFill>
                  <a:srgbClr val="000000"/>
                </a:solidFill>
                <a:effectLst/>
                <a:uLnTx/>
                <a:uFillTx/>
                <a:latin typeface="Arial"/>
                <a:cs typeface="Arial"/>
                <a:sym typeface="Arial"/>
              </a:rPr>
            </a:br>
            <a:r>
              <a:rPr kumimoji="0" lang="en-US" sz="1400" b="0" i="0" u="none" strike="noStrike" kern="0" cap="none" spc="0" normalizeH="0" baseline="0" noProof="0" dirty="0">
                <a:ln>
                  <a:noFill/>
                </a:ln>
                <a:solidFill>
                  <a:srgbClr val="000000"/>
                </a:solidFill>
                <a:effectLst/>
                <a:uLnTx/>
                <a:uFillTx/>
                <a:latin typeface="Arial"/>
                <a:cs typeface="Arial"/>
                <a:sym typeface="Arial"/>
              </a:rPr>
              <a:t>(e.g. DSB)</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4" name="Image 33">
            <a:extLst>
              <a:ext uri="{FF2B5EF4-FFF2-40B4-BE49-F238E27FC236}">
                <a16:creationId xmlns:a16="http://schemas.microsoft.com/office/drawing/2014/main" id="{CA6470AE-E418-4655-A7BF-6638B855DAD8}"/>
              </a:ext>
            </a:extLst>
          </p:cNvPr>
          <p:cNvPicPr>
            <a:picLocks noChangeAspect="1"/>
          </p:cNvPicPr>
          <p:nvPr/>
        </p:nvPicPr>
        <p:blipFill rotWithShape="1">
          <a:blip r:embed="rId6"/>
          <a:srcRect l="2064" t="3088" r="1086" b="3629"/>
          <a:stretch/>
        </p:blipFill>
        <p:spPr>
          <a:xfrm>
            <a:off x="4426461" y="4775955"/>
            <a:ext cx="2507227" cy="1155568"/>
          </a:xfrm>
          <a:prstGeom prst="rect">
            <a:avLst/>
          </a:prstGeom>
          <a:ln>
            <a:noFill/>
          </a:ln>
        </p:spPr>
      </p:pic>
      <p:sp>
        <p:nvSpPr>
          <p:cNvPr id="35" name="Rectangle 34">
            <a:extLst>
              <a:ext uri="{FF2B5EF4-FFF2-40B4-BE49-F238E27FC236}">
                <a16:creationId xmlns:a16="http://schemas.microsoft.com/office/drawing/2014/main" id="{8447C0DA-4CB8-4115-B653-7AB6EF351F76}"/>
              </a:ext>
            </a:extLst>
          </p:cNvPr>
          <p:cNvSpPr/>
          <p:nvPr/>
        </p:nvSpPr>
        <p:spPr>
          <a:xfrm>
            <a:off x="7373113" y="4194203"/>
            <a:ext cx="1715533"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cs typeface="Arial"/>
                <a:sym typeface="Arial"/>
              </a:rPr>
              <a:t>at cellular scale</a:t>
            </a:r>
          </a:p>
        </p:txBody>
      </p:sp>
      <p:sp>
        <p:nvSpPr>
          <p:cNvPr id="36" name="Rectangle 35">
            <a:extLst>
              <a:ext uri="{FF2B5EF4-FFF2-40B4-BE49-F238E27FC236}">
                <a16:creationId xmlns:a16="http://schemas.microsoft.com/office/drawing/2014/main" id="{CE52975D-45A6-422F-B817-39A57230FF6B}"/>
              </a:ext>
            </a:extLst>
          </p:cNvPr>
          <p:cNvSpPr/>
          <p:nvPr/>
        </p:nvSpPr>
        <p:spPr>
          <a:xfrm>
            <a:off x="5787066" y="3706687"/>
            <a:ext cx="2055371"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AA64"/>
                </a:solidFill>
                <a:effectLst/>
                <a:uLnTx/>
                <a:uFillTx/>
                <a:latin typeface="Arial"/>
                <a:cs typeface="Arial"/>
                <a:sym typeface="Arial"/>
              </a:rPr>
              <a:t>Biological damage </a:t>
            </a:r>
          </a:p>
        </p:txBody>
      </p:sp>
      <p:pic>
        <p:nvPicPr>
          <p:cNvPr id="38" name="Image 37">
            <a:extLst>
              <a:ext uri="{FF2B5EF4-FFF2-40B4-BE49-F238E27FC236}">
                <a16:creationId xmlns:a16="http://schemas.microsoft.com/office/drawing/2014/main" id="{B7C174F5-7FDE-41EF-B2C3-249B04642E76}"/>
              </a:ext>
            </a:extLst>
          </p:cNvPr>
          <p:cNvPicPr>
            <a:picLocks noChangeAspect="1"/>
          </p:cNvPicPr>
          <p:nvPr/>
        </p:nvPicPr>
        <p:blipFill rotWithShape="1">
          <a:blip r:embed="rId7">
            <a:extLst>
              <a:ext uri="{28A0092B-C50C-407E-A947-70E740481C1C}">
                <a14:useLocalDpi xmlns:a14="http://schemas.microsoft.com/office/drawing/2010/main" val="0"/>
              </a:ext>
            </a:extLst>
          </a:blip>
          <a:srcRect t="1936"/>
          <a:stretch/>
        </p:blipFill>
        <p:spPr>
          <a:xfrm>
            <a:off x="7024420" y="4498592"/>
            <a:ext cx="2101330" cy="1819162"/>
          </a:xfrm>
          <a:prstGeom prst="rect">
            <a:avLst/>
          </a:prstGeom>
        </p:spPr>
      </p:pic>
      <p:cxnSp>
        <p:nvCxnSpPr>
          <p:cNvPr id="39" name="Connecteur droit avec flèche 38">
            <a:extLst>
              <a:ext uri="{FF2B5EF4-FFF2-40B4-BE49-F238E27FC236}">
                <a16:creationId xmlns:a16="http://schemas.microsoft.com/office/drawing/2014/main" id="{796C6C89-E64C-4954-8311-48003B38DE74}"/>
              </a:ext>
            </a:extLst>
          </p:cNvPr>
          <p:cNvCxnSpPr>
            <a:cxnSpLocks/>
          </p:cNvCxnSpPr>
          <p:nvPr/>
        </p:nvCxnSpPr>
        <p:spPr>
          <a:xfrm>
            <a:off x="7798191" y="5045778"/>
            <a:ext cx="475652" cy="0"/>
          </a:xfrm>
          <a:prstGeom prst="straightConnector1">
            <a:avLst/>
          </a:prstGeom>
          <a:ln w="1905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746D5130-46F4-4D71-ACA2-DE36770FC1EF}"/>
              </a:ext>
            </a:extLst>
          </p:cNvPr>
          <p:cNvSpPr txBox="1"/>
          <p:nvPr/>
        </p:nvSpPr>
        <p:spPr>
          <a:xfrm>
            <a:off x="7698774" y="5059857"/>
            <a:ext cx="7536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50" b="0" i="0" u="none" strike="noStrike" kern="0" cap="none" spc="0" normalizeH="0" baseline="0" noProof="0" dirty="0">
                <a:ln>
                  <a:noFill/>
                </a:ln>
                <a:solidFill>
                  <a:srgbClr val="000000"/>
                </a:solidFill>
                <a:effectLst/>
                <a:uLnTx/>
                <a:uFillTx/>
                <a:latin typeface="Arial"/>
                <a:cs typeface="Arial"/>
                <a:sym typeface="Arial"/>
              </a:rPr>
              <a:t>RBE</a:t>
            </a:r>
          </a:p>
        </p:txBody>
      </p:sp>
      <p:sp>
        <p:nvSpPr>
          <p:cNvPr id="41" name="Rectangle 40">
            <a:extLst>
              <a:ext uri="{FF2B5EF4-FFF2-40B4-BE49-F238E27FC236}">
                <a16:creationId xmlns:a16="http://schemas.microsoft.com/office/drawing/2014/main" id="{2003813E-A752-4A67-BA50-861806434508}"/>
              </a:ext>
            </a:extLst>
          </p:cNvPr>
          <p:cNvSpPr/>
          <p:nvPr/>
        </p:nvSpPr>
        <p:spPr>
          <a:xfrm>
            <a:off x="4441260" y="4059319"/>
            <a:ext cx="4746985" cy="2361039"/>
          </a:xfrm>
          <a:prstGeom prst="rect">
            <a:avLst/>
          </a:prstGeom>
          <a:noFill/>
          <a:ln>
            <a:solidFill>
              <a:srgbClr val="00AA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Rectangle 41">
            <a:extLst>
              <a:ext uri="{FF2B5EF4-FFF2-40B4-BE49-F238E27FC236}">
                <a16:creationId xmlns:a16="http://schemas.microsoft.com/office/drawing/2014/main" id="{74E2CF55-CE1F-40A7-90E6-6CC3C8968D90}"/>
              </a:ext>
            </a:extLst>
          </p:cNvPr>
          <p:cNvSpPr/>
          <p:nvPr/>
        </p:nvSpPr>
        <p:spPr>
          <a:xfrm>
            <a:off x="10141527" y="3837146"/>
            <a:ext cx="110163" cy="201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3" name="Image 42">
            <a:extLst>
              <a:ext uri="{FF2B5EF4-FFF2-40B4-BE49-F238E27FC236}">
                <a16:creationId xmlns:a16="http://schemas.microsoft.com/office/drawing/2014/main" id="{E4ACF37F-2290-48F6-83FC-1110C83BD45F}"/>
              </a:ext>
            </a:extLst>
          </p:cNvPr>
          <p:cNvPicPr>
            <a:picLocks noChangeAspect="1"/>
          </p:cNvPicPr>
          <p:nvPr/>
        </p:nvPicPr>
        <p:blipFill>
          <a:blip r:embed="rId8"/>
          <a:stretch>
            <a:fillRect/>
          </a:stretch>
        </p:blipFill>
        <p:spPr>
          <a:xfrm>
            <a:off x="9352803" y="4059319"/>
            <a:ext cx="2730838" cy="2361038"/>
          </a:xfrm>
          <a:prstGeom prst="rect">
            <a:avLst/>
          </a:prstGeom>
          <a:ln w="19050">
            <a:solidFill>
              <a:srgbClr val="E24D51"/>
            </a:solidFill>
          </a:ln>
        </p:spPr>
      </p:pic>
      <p:sp>
        <p:nvSpPr>
          <p:cNvPr id="44" name="Rectangle 43">
            <a:extLst>
              <a:ext uri="{FF2B5EF4-FFF2-40B4-BE49-F238E27FC236}">
                <a16:creationId xmlns:a16="http://schemas.microsoft.com/office/drawing/2014/main" id="{5C9E0372-8E49-4E22-AD68-CAD7A58208A9}"/>
              </a:ext>
            </a:extLst>
          </p:cNvPr>
          <p:cNvSpPr/>
          <p:nvPr/>
        </p:nvSpPr>
        <p:spPr>
          <a:xfrm>
            <a:off x="9886131" y="3706687"/>
            <a:ext cx="1869423"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E24D51"/>
                </a:solidFill>
                <a:effectLst/>
                <a:uLnTx/>
                <a:uFillTx/>
                <a:latin typeface="Arial"/>
                <a:cs typeface="Arial"/>
                <a:sym typeface="Arial"/>
              </a:rPr>
              <a:t>Tissue Response</a:t>
            </a:r>
          </a:p>
        </p:txBody>
      </p:sp>
      <p:sp>
        <p:nvSpPr>
          <p:cNvPr id="45" name="ZoneTexte 44">
            <a:extLst>
              <a:ext uri="{FF2B5EF4-FFF2-40B4-BE49-F238E27FC236}">
                <a16:creationId xmlns:a16="http://schemas.microsoft.com/office/drawing/2014/main" id="{B46C9F1E-B64D-4CE7-AEE5-3FE7D12FEBF4}"/>
              </a:ext>
            </a:extLst>
          </p:cNvPr>
          <p:cNvSpPr txBox="1"/>
          <p:nvPr/>
        </p:nvSpPr>
        <p:spPr>
          <a:xfrm>
            <a:off x="4474108" y="5935930"/>
            <a:ext cx="27308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000000"/>
                </a:solidFill>
                <a:effectLst/>
                <a:uLnTx/>
                <a:uFillTx/>
                <a:latin typeface="Arial"/>
                <a:cs typeface="Arial"/>
                <a:sym typeface="Arial"/>
              </a:rPr>
              <a:t>Question of other sub-cellular damage (membrane, mitochondria…)</a:t>
            </a:r>
          </a:p>
        </p:txBody>
      </p:sp>
      <p:cxnSp>
        <p:nvCxnSpPr>
          <p:cNvPr id="51" name="Connecteur : en angle 50">
            <a:extLst>
              <a:ext uri="{FF2B5EF4-FFF2-40B4-BE49-F238E27FC236}">
                <a16:creationId xmlns:a16="http://schemas.microsoft.com/office/drawing/2014/main" id="{D1115F4E-731A-4B26-983B-22D3BBF552BC}"/>
              </a:ext>
            </a:extLst>
          </p:cNvPr>
          <p:cNvCxnSpPr>
            <a:cxnSpLocks/>
            <a:stCxn id="24" idx="3"/>
          </p:cNvCxnSpPr>
          <p:nvPr/>
        </p:nvCxnSpPr>
        <p:spPr>
          <a:xfrm flipV="1">
            <a:off x="4888555" y="3033623"/>
            <a:ext cx="3879862" cy="331812"/>
          </a:xfrm>
          <a:prstGeom prst="bentConnector3">
            <a:avLst>
              <a:gd name="adj1" fmla="val 50000"/>
            </a:avLst>
          </a:prstGeom>
          <a:ln w="12700">
            <a:solidFill>
              <a:srgbClr val="E46C0A"/>
            </a:solidFill>
            <a:tailEnd type="triangle"/>
          </a:ln>
        </p:spPr>
        <p:style>
          <a:lnRef idx="1">
            <a:schemeClr val="accent1"/>
          </a:lnRef>
          <a:fillRef idx="0">
            <a:schemeClr val="accent1"/>
          </a:fillRef>
          <a:effectRef idx="0">
            <a:schemeClr val="accent1"/>
          </a:effectRef>
          <a:fontRef idx="minor">
            <a:schemeClr val="tx1"/>
          </a:fontRef>
        </p:style>
      </p:cxnSp>
      <p:sp>
        <p:nvSpPr>
          <p:cNvPr id="5" name="Flèche : courbe vers le bas 4">
            <a:extLst>
              <a:ext uri="{FF2B5EF4-FFF2-40B4-BE49-F238E27FC236}">
                <a16:creationId xmlns:a16="http://schemas.microsoft.com/office/drawing/2014/main" id="{FACF770F-476E-4473-A0B7-F0FE7FE6BB97}"/>
              </a:ext>
            </a:extLst>
          </p:cNvPr>
          <p:cNvSpPr/>
          <p:nvPr/>
        </p:nvSpPr>
        <p:spPr>
          <a:xfrm>
            <a:off x="8768416" y="3745928"/>
            <a:ext cx="899151" cy="261352"/>
          </a:xfrm>
          <a:prstGeom prst="curvedDownArrow">
            <a:avLst/>
          </a:prstGeom>
          <a:gradFill flip="none" rotWithShape="1">
            <a:gsLst>
              <a:gs pos="99000">
                <a:srgbClr val="00AA64"/>
              </a:gs>
              <a:gs pos="2000">
                <a:srgbClr val="C00000"/>
              </a:gs>
            </a:gsLst>
            <a:path path="rect">
              <a:fillToRect l="100000" t="100000"/>
            </a:path>
            <a:tileRect r="-100000" b="-10000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ZoneTexte 36">
            <a:extLst>
              <a:ext uri="{FF2B5EF4-FFF2-40B4-BE49-F238E27FC236}">
                <a16:creationId xmlns:a16="http://schemas.microsoft.com/office/drawing/2014/main" id="{8429A6FA-0C3D-4364-BC6D-013216190FA3}"/>
              </a:ext>
            </a:extLst>
          </p:cNvPr>
          <p:cNvSpPr txBox="1"/>
          <p:nvPr/>
        </p:nvSpPr>
        <p:spPr>
          <a:xfrm>
            <a:off x="8501198" y="3427372"/>
            <a:ext cx="369080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i="0" u="none" strike="noStrike" kern="0" cap="none" spc="0" normalizeH="0" baseline="0" noProof="0" dirty="0">
                <a:ln>
                  <a:noFill/>
                </a:ln>
                <a:solidFill>
                  <a:srgbClr val="00AA64"/>
                </a:solidFill>
                <a:effectLst/>
                <a:uLnTx/>
                <a:uFillTx/>
                <a:latin typeface="Arial"/>
                <a:cs typeface="Arial"/>
                <a:sym typeface="Arial"/>
              </a:rPr>
              <a:t>+ </a:t>
            </a:r>
            <a:r>
              <a:rPr kumimoji="0" lang="en-US" sz="1100" i="0" u="none" strike="noStrike" kern="0" cap="none" spc="0" normalizeH="0" baseline="0" noProof="0" dirty="0">
                <a:ln>
                  <a:noFill/>
                </a:ln>
                <a:solidFill>
                  <a:srgbClr val="E24D51"/>
                </a:solidFill>
                <a:effectLst/>
                <a:uLnTx/>
                <a:uFillTx/>
                <a:latin typeface="Arial"/>
                <a:cs typeface="Arial"/>
                <a:sym typeface="Arial"/>
              </a:rPr>
              <a:t>tumor </a:t>
            </a:r>
            <a:r>
              <a:rPr kumimoji="0" lang="en-US" sz="1100" i="0" u="none" strike="noStrike" kern="0" cap="none" spc="0" normalizeH="0" baseline="0" noProof="0" dirty="0" err="1">
                <a:ln>
                  <a:noFill/>
                </a:ln>
                <a:solidFill>
                  <a:srgbClr val="E24D51"/>
                </a:solidFill>
                <a:effectLst/>
                <a:uLnTx/>
                <a:uFillTx/>
                <a:latin typeface="Arial"/>
                <a:cs typeface="Arial"/>
                <a:sym typeface="Arial"/>
              </a:rPr>
              <a:t>microenvironnement</a:t>
            </a:r>
            <a:r>
              <a:rPr kumimoji="0" lang="en-US" sz="1100" i="0" u="none" strike="noStrike" kern="0" cap="none" spc="0" normalizeH="0" baseline="0" noProof="0" dirty="0">
                <a:ln>
                  <a:noFill/>
                </a:ln>
                <a:solidFill>
                  <a:srgbClr val="E24D51"/>
                </a:solidFill>
                <a:effectLst/>
                <a:uLnTx/>
                <a:uFillTx/>
                <a:latin typeface="Arial"/>
                <a:cs typeface="Arial"/>
                <a:sym typeface="Arial"/>
              </a:rPr>
              <a:t>, immune response…</a:t>
            </a:r>
          </a:p>
        </p:txBody>
      </p:sp>
      <p:sp>
        <p:nvSpPr>
          <p:cNvPr id="46" name="ZoneTexte 45">
            <a:extLst>
              <a:ext uri="{FF2B5EF4-FFF2-40B4-BE49-F238E27FC236}">
                <a16:creationId xmlns:a16="http://schemas.microsoft.com/office/drawing/2014/main" id="{EF4F024D-1E0A-44A3-84A2-971DE92F22A0}"/>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Tree>
    <p:extLst>
      <p:ext uri="{BB962C8B-B14F-4D97-AF65-F5344CB8AC3E}">
        <p14:creationId xmlns:p14="http://schemas.microsoft.com/office/powerpoint/2010/main" val="317259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33" grpId="0"/>
      <p:bldP spid="35" grpId="0"/>
      <p:bldP spid="36" grpId="0"/>
      <p:bldP spid="40" grpId="0"/>
      <p:bldP spid="41" grpId="0" animBg="1"/>
      <p:bldP spid="44" grpId="0"/>
      <p:bldP spid="45" grpId="0"/>
      <p:bldP spid="5" grpId="0" animBg="1"/>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24</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495266" y="219010"/>
            <a:ext cx="1109314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Preclinical and clinical dosimetry of TRT</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dose/modeling</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a:t>Over 15 years of partnership IMOST- Jean Perrin cancer center</a:t>
            </a:r>
            <a:endParaRPr lang="en-US" dirty="0">
              <a:solidFill>
                <a:schemeClr val="tx1"/>
              </a:solidFill>
            </a:endParaRPr>
          </a:p>
        </p:txBody>
      </p:sp>
      <p:sp>
        <p:nvSpPr>
          <p:cNvPr id="8" name="Rectangle 7">
            <a:extLst>
              <a:ext uri="{FF2B5EF4-FFF2-40B4-BE49-F238E27FC236}">
                <a16:creationId xmlns:a16="http://schemas.microsoft.com/office/drawing/2014/main" id="{E6ED0E05-0BDB-4592-85EC-2250B4A8601E}"/>
              </a:ext>
            </a:extLst>
          </p:cNvPr>
          <p:cNvSpPr/>
          <p:nvPr/>
        </p:nvSpPr>
        <p:spPr>
          <a:xfrm>
            <a:off x="141988" y="1602400"/>
            <a:ext cx="7845889" cy="3925536"/>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46871B1-250B-4771-A6EB-2ABAAEB07FF2}"/>
              </a:ext>
            </a:extLst>
          </p:cNvPr>
          <p:cNvSpPr/>
          <p:nvPr/>
        </p:nvSpPr>
        <p:spPr>
          <a:xfrm>
            <a:off x="8135798" y="1612684"/>
            <a:ext cx="3914214" cy="3830749"/>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8" y="5792527"/>
            <a:ext cx="3810021" cy="791295"/>
            <a:chOff x="5488557" y="1428954"/>
            <a:chExt cx="3213644" cy="616847"/>
          </a:xfrm>
        </p:grpSpPr>
        <p:sp>
          <p:nvSpPr>
            <p:cNvPr id="24" name="ZoneTexte 23">
              <a:extLst>
                <a:ext uri="{FF2B5EF4-FFF2-40B4-BE49-F238E27FC236}">
                  <a16:creationId xmlns:a16="http://schemas.microsoft.com/office/drawing/2014/main" id="{FE193A56-94DD-494E-9205-696B19B9B70C}"/>
                </a:ext>
              </a:extLst>
            </p:cNvPr>
            <p:cNvSpPr txBox="1"/>
            <p:nvPr/>
          </p:nvSpPr>
          <p:spPr>
            <a:xfrm>
              <a:off x="5532140" y="1541959"/>
              <a:ext cx="3170060" cy="503842"/>
            </a:xfrm>
            <a:prstGeom prst="rect">
              <a:avLst/>
            </a:prstGeom>
            <a:noFill/>
          </p:spPr>
          <p:txBody>
            <a:bodyPr wrap="square" rtlCol="0">
              <a:spAutoFit/>
            </a:bodyPr>
            <a:lstStyle/>
            <a:p>
              <a:pPr marL="285750" indent="-285750">
                <a:buClrTx/>
                <a:buFont typeface="Wingdings" pitchFamily="2" charset="2"/>
                <a:buChar char="Ø"/>
                <a:defRPr/>
              </a:pPr>
              <a:r>
                <a:rPr lang="en-GB" sz="1200" b="1" kern="1200" dirty="0">
                  <a:solidFill>
                    <a:prstClr val="black"/>
                  </a:solidFill>
                  <a:latin typeface="Calibri" panose="020F0502020204030204"/>
                </a:rPr>
                <a:t>Local</a:t>
              </a:r>
              <a:r>
                <a:rPr lang="en-GB" sz="1200" kern="1200" dirty="0">
                  <a:solidFill>
                    <a:prstClr val="black"/>
                  </a:solidFill>
                  <a:latin typeface="Calibri" panose="020F0502020204030204"/>
                </a:rPr>
                <a:t>: IMOST, CLCC Jean Perrin</a:t>
              </a:r>
            </a:p>
            <a:p>
              <a:pPr marL="285750" lvl="0" indent="-285750">
                <a:buClrTx/>
                <a:buFont typeface="Wingdings" pitchFamily="2" charset="2"/>
                <a:buChar char="Ø"/>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National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CRAN</a:t>
              </a:r>
              <a:endParaRPr lang="en-GB" sz="1200" kern="1200" dirty="0">
                <a:solidFill>
                  <a:prstClr val="black"/>
                </a:solidFill>
                <a:latin typeface="Calibri" panose="020F0502020204030204"/>
              </a:endParaRPr>
            </a:p>
            <a:p>
              <a:pPr marL="285750" indent="-285750">
                <a:buClrTx/>
                <a:buFont typeface="Wingdings" pitchFamily="2" charset="2"/>
                <a:buChar char="Ø"/>
                <a:defRPr/>
              </a:pPr>
              <a:r>
                <a:rPr lang="en-GB" sz="1200" b="1" kern="1200" dirty="0">
                  <a:solidFill>
                    <a:prstClr val="black"/>
                  </a:solidFill>
                  <a:latin typeface="Calibri" panose="020F0502020204030204"/>
                </a:rPr>
                <a:t>International</a:t>
              </a:r>
              <a:r>
                <a:rPr lang="en-GB" sz="1200" kern="1200" dirty="0">
                  <a:solidFill>
                    <a:prstClr val="black"/>
                  </a:solidFill>
                  <a:latin typeface="Calibri" panose="020F0502020204030204"/>
                </a:rPr>
                <a:t>: </a:t>
              </a:r>
              <a:r>
                <a:rPr lang="en-GB" sz="1200" kern="1200" dirty="0" err="1">
                  <a:solidFill>
                    <a:prstClr val="black"/>
                  </a:solidFill>
                  <a:latin typeface="Calibri" panose="020F0502020204030204"/>
                </a:rPr>
                <a:t>OpenGate</a:t>
              </a:r>
              <a:r>
                <a:rPr lang="en-GB" sz="1200" kern="1200" dirty="0">
                  <a:solidFill>
                    <a:prstClr val="black"/>
                  </a:solidFill>
                  <a:latin typeface="Calibri" panose="020F0502020204030204"/>
                </a:rPr>
                <a:t> Collab</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D0B718-212A-46B5-A9C2-04977957D87D}"/>
                </a:ext>
              </a:extLst>
            </p:cNvPr>
            <p:cNvSpPr/>
            <p:nvPr/>
          </p:nvSpPr>
          <p:spPr>
            <a:xfrm>
              <a:off x="5488557" y="1428954"/>
              <a:ext cx="321364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4149429" y="5798380"/>
            <a:ext cx="2540187"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4268343" y="5700604"/>
            <a:ext cx="1763366" cy="276999"/>
            <a:chOff x="4377002" y="1302647"/>
            <a:chExt cx="1763366" cy="350862"/>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gr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1.6 </a:t>
            </a:r>
            <a:b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(~9 persons in </a:t>
            </a:r>
            <a:r>
              <a:rPr lang="en-US" sz="1100" dirty="0" err="1">
                <a:solidFill>
                  <a:schemeClr val="tx1"/>
                </a:solidFill>
                <a:latin typeface="Calibri" panose="020F0502020204030204" pitchFamily="34" charset="0"/>
                <a:ea typeface="Calibri" panose="020F0502020204030204" pitchFamily="34" charset="0"/>
                <a:cs typeface="Calibri" panose="020F0502020204030204" pitchFamily="34" charset="0"/>
              </a:rPr>
              <a:t>collab</a:t>
            </a: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59" name="ZoneTexte 58">
            <a:extLst>
              <a:ext uri="{FF2B5EF4-FFF2-40B4-BE49-F238E27FC236}">
                <a16:creationId xmlns:a16="http://schemas.microsoft.com/office/drawing/2014/main" id="{2861251E-8CF2-4B91-BA96-26617C70D176}"/>
              </a:ext>
            </a:extLst>
          </p:cNvPr>
          <p:cNvSpPr txBox="1"/>
          <p:nvPr/>
        </p:nvSpPr>
        <p:spPr>
          <a:xfrm>
            <a:off x="141988" y="1645925"/>
            <a:ext cx="7792917" cy="3185487"/>
          </a:xfrm>
          <a:prstGeom prst="rect">
            <a:avLst/>
          </a:prstGeom>
          <a:noFill/>
        </p:spPr>
        <p:txBody>
          <a:bodyPr wrap="square" rtlCol="0">
            <a:spAutoFit/>
          </a:bodyPr>
          <a:lstStyle/>
          <a:p>
            <a:pPr algn="just"/>
            <a:r>
              <a:rPr lang="en-US" dirty="0">
                <a:latin typeface="Calibri" panose="020F0502020204030204" pitchFamily="34" charset="0"/>
                <a:ea typeface="Calibri" panose="020F0502020204030204" pitchFamily="34" charset="0"/>
                <a:cs typeface="Calibri" panose="020F0502020204030204" pitchFamily="34" charset="0"/>
              </a:rPr>
              <a:t>Several projects, </a:t>
            </a:r>
            <a:r>
              <a:rPr lang="en-US" b="1" dirty="0">
                <a:latin typeface="Calibri" panose="020F0502020204030204" pitchFamily="34" charset="0"/>
                <a:ea typeface="Calibri" panose="020F0502020204030204" pitchFamily="34" charset="0"/>
                <a:cs typeface="Calibri" panose="020F0502020204030204" pitchFamily="34" charset="0"/>
              </a:rPr>
              <a:t>studying the </a:t>
            </a:r>
            <a:r>
              <a:rPr lang="en-US" b="1" dirty="0" err="1">
                <a:latin typeface="Calibri" panose="020F0502020204030204" pitchFamily="34" charset="0"/>
                <a:ea typeface="Calibri" panose="020F0502020204030204" pitchFamily="34" charset="0"/>
                <a:cs typeface="Calibri" panose="020F0502020204030204" pitchFamily="34" charset="0"/>
              </a:rPr>
              <a:t>dosimetric</a:t>
            </a:r>
            <a:r>
              <a:rPr lang="en-US" b="1" dirty="0">
                <a:latin typeface="Calibri" panose="020F0502020204030204" pitchFamily="34" charset="0"/>
                <a:ea typeface="Calibri" panose="020F0502020204030204" pitchFamily="34" charset="0"/>
                <a:cs typeface="Calibri" panose="020F0502020204030204" pitchFamily="34" charset="0"/>
              </a:rPr>
              <a:t> and </a:t>
            </a:r>
            <a:r>
              <a:rPr lang="en-US" b="1" dirty="0" err="1">
                <a:latin typeface="Calibri" panose="020F0502020204030204" pitchFamily="34" charset="0"/>
                <a:ea typeface="Calibri" panose="020F0502020204030204" pitchFamily="34" charset="0"/>
                <a:cs typeface="Calibri" panose="020F0502020204030204" pitchFamily="34" charset="0"/>
              </a:rPr>
              <a:t>microdosimetric</a:t>
            </a:r>
            <a:r>
              <a:rPr lang="en-US" b="1" dirty="0">
                <a:latin typeface="Calibri" panose="020F0502020204030204" pitchFamily="34" charset="0"/>
                <a:ea typeface="Calibri" panose="020F0502020204030204" pitchFamily="34" charset="0"/>
                <a:cs typeface="Calibri" panose="020F0502020204030204" pitchFamily="34" charset="0"/>
              </a:rPr>
              <a:t> impact of innovative targeted radionuclide radiotherapy treatments </a:t>
            </a:r>
            <a:r>
              <a:rPr lang="en-US" dirty="0">
                <a:latin typeface="Calibri" panose="020F0502020204030204" pitchFamily="34" charset="0"/>
                <a:ea typeface="Calibri" panose="020F0502020204030204" pitchFamily="34" charset="0"/>
                <a:cs typeface="Calibri" panose="020F0502020204030204" pitchFamily="34" charset="0"/>
              </a:rPr>
              <a:t>or radiopharmaceuticals dedicated to SPECT or PET imaging using the GATE simulation platform.</a:t>
            </a:r>
          </a:p>
          <a:p>
            <a:pPr algn="just">
              <a:spcBef>
                <a:spcPts val="600"/>
              </a:spcBef>
            </a:pPr>
            <a:r>
              <a:rPr lang="fr-FR" dirty="0" err="1">
                <a:latin typeface="Calibri" panose="020F0502020204030204" pitchFamily="34" charset="0"/>
                <a:ea typeface="Calibri" panose="020F0502020204030204" pitchFamily="34" charset="0"/>
                <a:cs typeface="Calibri" panose="020F0502020204030204" pitchFamily="34" charset="0"/>
              </a:rPr>
              <a:t>Demand</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from</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medical</a:t>
            </a:r>
            <a:r>
              <a:rPr lang="fr-FR" dirty="0">
                <a:latin typeface="Calibri" panose="020F0502020204030204" pitchFamily="34" charset="0"/>
                <a:ea typeface="Calibri" panose="020F0502020204030204" pitchFamily="34" charset="0"/>
                <a:cs typeface="Calibri" panose="020F0502020204030204" pitchFamily="34" charset="0"/>
              </a:rPr>
              <a:t> centers &amp; INSERM </a:t>
            </a:r>
            <a:r>
              <a:rPr lang="fr-FR" dirty="0" err="1">
                <a:latin typeface="Calibri" panose="020F0502020204030204" pitchFamily="34" charset="0"/>
                <a:ea typeface="Calibri" panose="020F0502020204030204" pitchFamily="34" charset="0"/>
                <a:cs typeface="Calibri" panose="020F0502020204030204" pitchFamily="34" charset="0"/>
              </a:rPr>
              <a:t>lab</a:t>
            </a:r>
            <a:r>
              <a:rPr lang="fr-FR" dirty="0">
                <a:latin typeface="Calibri" panose="020F0502020204030204" pitchFamily="34" charset="0"/>
                <a:ea typeface="Calibri" panose="020F0502020204030204" pitchFamily="34" charset="0"/>
                <a:cs typeface="Calibri" panose="020F0502020204030204" pitchFamily="34" charset="0"/>
              </a:rPr>
              <a:t> to </a:t>
            </a:r>
            <a:r>
              <a:rPr lang="fr-FR" dirty="0" err="1">
                <a:latin typeface="Calibri" panose="020F0502020204030204" pitchFamily="34" charset="0"/>
                <a:ea typeface="Calibri" panose="020F0502020204030204" pitchFamily="34" charset="0"/>
                <a:cs typeface="Calibri" panose="020F0502020204030204" pitchFamily="34" charset="0"/>
              </a:rPr>
              <a:t>perform</a:t>
            </a:r>
            <a:r>
              <a:rPr lang="fr-FR" dirty="0">
                <a:latin typeface="Calibri" panose="020F0502020204030204" pitchFamily="34" charset="0"/>
                <a:ea typeface="Calibri" panose="020F0502020204030204" pitchFamily="34" charset="0"/>
                <a:cs typeface="Calibri" panose="020F0502020204030204" pitchFamily="34" charset="0"/>
              </a:rPr>
              <a:t> </a:t>
            </a:r>
          </a:p>
          <a:p>
            <a:pPr algn="just"/>
            <a:r>
              <a:rPr lang="fr-FR" dirty="0">
                <a:latin typeface="Calibri" panose="020F0502020204030204" pitchFamily="34" charset="0"/>
                <a:ea typeface="Calibri" panose="020F0502020204030204" pitchFamily="34" charset="0"/>
                <a:cs typeface="Calibri" panose="020F0502020204030204" pitchFamily="34" charset="0"/>
              </a:rPr>
              <a:t>the </a:t>
            </a:r>
            <a:r>
              <a:rPr lang="fr-FR" dirty="0" err="1">
                <a:latin typeface="Calibri" panose="020F0502020204030204" pitchFamily="34" charset="0"/>
                <a:ea typeface="Calibri" panose="020F0502020204030204" pitchFamily="34" charset="0"/>
                <a:cs typeface="Calibri" panose="020F0502020204030204" pitchFamily="34" charset="0"/>
              </a:rPr>
              <a:t>dosimetry</a:t>
            </a:r>
            <a:r>
              <a:rPr lang="fr-FR" dirty="0">
                <a:latin typeface="Calibri" panose="020F0502020204030204" pitchFamily="34" charset="0"/>
                <a:ea typeface="Calibri" panose="020F0502020204030204" pitchFamily="34" charset="0"/>
                <a:cs typeface="Calibri" panose="020F0502020204030204" pitchFamily="34" charset="0"/>
              </a:rPr>
              <a:t> to </a:t>
            </a:r>
            <a:r>
              <a:rPr lang="fr-FR" dirty="0" err="1">
                <a:latin typeface="Calibri" panose="020F0502020204030204" pitchFamily="34" charset="0"/>
                <a:ea typeface="Calibri" panose="020F0502020204030204" pitchFamily="34" charset="0"/>
                <a:cs typeface="Calibri" panose="020F0502020204030204" pitchFamily="34" charset="0"/>
              </a:rPr>
              <a:t>accompagny</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Radiopharmaceutical</a:t>
            </a:r>
            <a:r>
              <a:rPr lang="fr-FR" dirty="0">
                <a:latin typeface="Calibri" panose="020F0502020204030204" pitchFamily="34" charset="0"/>
                <a:ea typeface="Calibri" panose="020F0502020204030204" pitchFamily="34" charset="0"/>
                <a:cs typeface="Calibri" panose="020F0502020204030204" pitchFamily="34" charset="0"/>
              </a:rPr>
              <a:t> </a:t>
            </a:r>
          </a:p>
          <a:p>
            <a:pPr algn="just"/>
            <a:r>
              <a:rPr lang="fr-FR" dirty="0" err="1">
                <a:latin typeface="Calibri" panose="020F0502020204030204" pitchFamily="34" charset="0"/>
                <a:ea typeface="Calibri" panose="020F0502020204030204" pitchFamily="34" charset="0"/>
                <a:cs typeface="Calibri" panose="020F0502020204030204" pitchFamily="34" charset="0"/>
              </a:rPr>
              <a:t>developement</a:t>
            </a:r>
            <a:r>
              <a:rPr lang="fr-FR" dirty="0">
                <a:latin typeface="Calibri" panose="020F0502020204030204" pitchFamily="34" charset="0"/>
                <a:ea typeface="Calibri" panose="020F0502020204030204" pitchFamily="34" charset="0"/>
                <a:cs typeface="Calibri" panose="020F0502020204030204" pitchFamily="34" charset="0"/>
              </a:rPr>
              <a:t> and </a:t>
            </a:r>
            <a:r>
              <a:rPr lang="fr-FR" dirty="0" err="1">
                <a:latin typeface="Calibri" panose="020F0502020204030204" pitchFamily="34" charset="0"/>
                <a:ea typeface="Calibri" panose="020F0502020204030204" pitchFamily="34" charset="0"/>
                <a:cs typeface="Calibri" panose="020F0502020204030204" pitchFamily="34" charset="0"/>
              </a:rPr>
              <a:t>clinical</a:t>
            </a:r>
            <a:r>
              <a:rPr lang="fr-FR" dirty="0">
                <a:latin typeface="Calibri" panose="020F0502020204030204" pitchFamily="34" charset="0"/>
                <a:ea typeface="Calibri" panose="020F0502020204030204" pitchFamily="34" charset="0"/>
                <a:cs typeface="Calibri" panose="020F0502020204030204" pitchFamily="34" charset="0"/>
              </a:rPr>
              <a:t> transfert.</a:t>
            </a:r>
          </a:p>
          <a:p>
            <a:pPr algn="just"/>
            <a:endParaRPr lang="fr-FR" dirty="0">
              <a:latin typeface="Calibri" panose="020F0502020204030204" pitchFamily="34" charset="0"/>
              <a:ea typeface="Calibri" panose="020F0502020204030204" pitchFamily="34" charset="0"/>
              <a:cs typeface="Calibri" panose="020F0502020204030204" pitchFamily="34" charset="0"/>
            </a:endParaRPr>
          </a:p>
          <a:p>
            <a:pPr algn="just"/>
            <a:endParaRPr lang="fr-FR" b="1" dirty="0">
              <a:latin typeface="Calibri" panose="020F0502020204030204" pitchFamily="34" charset="0"/>
              <a:ea typeface="Calibri" panose="020F0502020204030204" pitchFamily="34" charset="0"/>
              <a:cs typeface="Calibri" panose="020F0502020204030204" pitchFamily="34" charset="0"/>
            </a:endParaRPr>
          </a:p>
          <a:p>
            <a:pPr algn="just"/>
            <a:endParaRPr lang="fr-FR" b="1" dirty="0">
              <a:latin typeface="Calibri" panose="020F0502020204030204" pitchFamily="34" charset="0"/>
              <a:ea typeface="Calibri" panose="020F0502020204030204" pitchFamily="34" charset="0"/>
              <a:cs typeface="Calibri" panose="020F0502020204030204" pitchFamily="34" charset="0"/>
            </a:endParaRPr>
          </a:p>
          <a:p>
            <a:pPr algn="just"/>
            <a:endParaRPr lang="fr-FR" b="1" dirty="0">
              <a:latin typeface="Calibri" panose="020F0502020204030204" pitchFamily="34" charset="0"/>
              <a:ea typeface="Calibri" panose="020F0502020204030204" pitchFamily="34" charset="0"/>
              <a:cs typeface="Calibri" panose="020F0502020204030204" pitchFamily="34" charset="0"/>
            </a:endParaRPr>
          </a:p>
          <a:p>
            <a:pPr algn="just"/>
            <a:endParaRPr lang="fr-FR" b="1" dirty="0">
              <a:latin typeface="Calibri" panose="020F0502020204030204" pitchFamily="34" charset="0"/>
              <a:ea typeface="Calibri" panose="020F0502020204030204" pitchFamily="34" charset="0"/>
              <a:cs typeface="Calibri" panose="020F0502020204030204" pitchFamily="34" charset="0"/>
            </a:endParaRPr>
          </a:p>
          <a:p>
            <a:pPr algn="just"/>
            <a:endParaRPr lang="fr-FR" b="1" dirty="0">
              <a:latin typeface="Calibri" panose="020F0502020204030204" pitchFamily="34" charset="0"/>
              <a:ea typeface="Calibri" panose="020F0502020204030204" pitchFamily="34" charset="0"/>
              <a:cs typeface="Calibri" panose="020F0502020204030204" pitchFamily="34" charset="0"/>
            </a:endParaRPr>
          </a:p>
          <a:p>
            <a:pPr algn="just"/>
            <a:endParaRPr lang="en-US" b="1" dirty="0">
              <a:latin typeface="Calibri" panose="020F0502020204030204" pitchFamily="34" charset="0"/>
              <a:ea typeface="Calibri" panose="020F0502020204030204" pitchFamily="34" charset="0"/>
              <a:cs typeface="Calibri" panose="020F0502020204030204" pitchFamily="34" charset="0"/>
            </a:endParaRPr>
          </a:p>
          <a:p>
            <a:pPr algn="just"/>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E19541BB-C467-4876-BBEA-4A5437E05C29}"/>
              </a:ext>
            </a:extLst>
          </p:cNvPr>
          <p:cNvSpPr/>
          <p:nvPr/>
        </p:nvSpPr>
        <p:spPr>
          <a:xfrm>
            <a:off x="6827314" y="5728085"/>
            <a:ext cx="5228280" cy="9460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e 64">
            <a:extLst>
              <a:ext uri="{FF2B5EF4-FFF2-40B4-BE49-F238E27FC236}">
                <a16:creationId xmlns:a16="http://schemas.microsoft.com/office/drawing/2014/main" id="{67BF6B1F-961C-4756-A3B9-34C46EB26666}"/>
              </a:ext>
            </a:extLst>
          </p:cNvPr>
          <p:cNvGrpSpPr/>
          <p:nvPr/>
        </p:nvGrpSpPr>
        <p:grpSpPr>
          <a:xfrm>
            <a:off x="8388980" y="5474633"/>
            <a:ext cx="1763366" cy="283665"/>
            <a:chOff x="4377002" y="1302647"/>
            <a:chExt cx="1763366" cy="316831"/>
          </a:xfrm>
          <a:solidFill>
            <a:schemeClr val="bg1">
              <a:lumMod val="85000"/>
            </a:schemeClr>
          </a:solidFill>
        </p:grpSpPr>
        <p:sp>
          <p:nvSpPr>
            <p:cNvPr id="66" name="Rectangle 65">
              <a:extLst>
                <a:ext uri="{FF2B5EF4-FFF2-40B4-BE49-F238E27FC236}">
                  <a16:creationId xmlns:a16="http://schemas.microsoft.com/office/drawing/2014/main" id="{2F1B2C54-8F61-461A-90E6-A3F8CD2B0682}"/>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39A0676D-44D5-4CF7-8BF3-3FB49DBEC2AC}"/>
                </a:ext>
              </a:extLst>
            </p:cNvPr>
            <p:cNvSpPr txBox="1"/>
            <p:nvPr/>
          </p:nvSpPr>
          <p:spPr>
            <a:xfrm>
              <a:off x="4377002" y="1302647"/>
              <a:ext cx="1763366" cy="309385"/>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97652C78-49C3-48C1-A20E-0668768CDC1A}"/>
              </a:ext>
            </a:extLst>
          </p:cNvPr>
          <p:cNvSpPr/>
          <p:nvPr/>
        </p:nvSpPr>
        <p:spPr>
          <a:xfrm>
            <a:off x="8239990" y="1650087"/>
            <a:ext cx="3798495" cy="3485570"/>
          </a:xfrm>
          <a:prstGeom prst="rect">
            <a:avLst/>
          </a:prstGeom>
        </p:spPr>
        <p:txBody>
          <a:bodyPr wrap="square">
            <a:spAutoFit/>
          </a:bodyPr>
          <a:lstStyle/>
          <a:p>
            <a:pPr algn="just">
              <a:spcBef>
                <a:spcPts val="600"/>
              </a:spcBef>
            </a:pPr>
            <a:r>
              <a:rPr lang="fr-FR" b="1" u="sng" dirty="0">
                <a:latin typeface="Calibri" panose="020F0502020204030204" pitchFamily="34" charset="0"/>
                <a:ea typeface="Calibri" panose="020F0502020204030204" pitchFamily="34" charset="0"/>
                <a:cs typeface="Calibri" panose="020F0502020204030204" pitchFamily="34" charset="0"/>
              </a:rPr>
              <a:t>General</a:t>
            </a:r>
            <a:r>
              <a:rPr lang="fr-FR" dirty="0">
                <a:latin typeface="Calibri" panose="020F0502020204030204" pitchFamily="34" charset="0"/>
                <a:ea typeface="Calibri" panose="020F0502020204030204" pitchFamily="34" charset="0"/>
                <a:cs typeface="Calibri" panose="020F0502020204030204" pitchFamily="34" charset="0"/>
              </a:rPr>
              <a:t>:</a:t>
            </a:r>
          </a:p>
          <a:p>
            <a:pPr marL="285750" indent="-285750" algn="just">
              <a:spcBef>
                <a:spcPts val="600"/>
              </a:spcBef>
              <a:buFont typeface="Arial" panose="020B0604020202020204" pitchFamily="34" charset="0"/>
              <a:buChar char="•"/>
            </a:pPr>
            <a:r>
              <a:rPr lang="fr-FR" sz="1200" dirty="0">
                <a:latin typeface="Calibri" panose="020F0502020204030204" pitchFamily="34" charset="0"/>
                <a:ea typeface="Calibri" panose="020F0502020204030204" pitchFamily="34" charset="0"/>
                <a:cs typeface="Calibri" panose="020F0502020204030204" pitchFamily="34" charset="0"/>
              </a:rPr>
              <a:t>LPCA </a:t>
            </a:r>
            <a:r>
              <a:rPr lang="fr-FR" sz="1200" dirty="0" err="1">
                <a:latin typeface="Calibri" panose="020F0502020204030204" pitchFamily="34" charset="0"/>
                <a:ea typeface="Calibri" panose="020F0502020204030204" pitchFamily="34" charset="0"/>
                <a:cs typeface="Calibri" panose="020F0502020204030204" pitchFamily="34" charset="0"/>
              </a:rPr>
              <a:t>will</a:t>
            </a:r>
            <a:r>
              <a:rPr lang="fr-FR" sz="1200" dirty="0">
                <a:latin typeface="Calibri" panose="020F0502020204030204" pitchFamily="34" charset="0"/>
                <a:ea typeface="Calibri" panose="020F0502020204030204" pitchFamily="34" charset="0"/>
                <a:cs typeface="Calibri" panose="020F0502020204030204" pitchFamily="34" charset="0"/>
              </a:rPr>
              <a:t> continue </a:t>
            </a:r>
            <a:r>
              <a:rPr lang="fr-FR" sz="1200" dirty="0" err="1">
                <a:latin typeface="Calibri" panose="020F0502020204030204" pitchFamily="34" charset="0"/>
                <a:ea typeface="Calibri" panose="020F0502020204030204" pitchFamily="34" charset="0"/>
                <a:cs typeface="Calibri" panose="020F0502020204030204" pitchFamily="34" charset="0"/>
              </a:rPr>
              <a:t>dosimetry</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studies</a:t>
            </a:r>
            <a:r>
              <a:rPr lang="fr-FR" sz="1200" dirty="0">
                <a:latin typeface="Calibri" panose="020F0502020204030204" pitchFamily="34" charset="0"/>
                <a:ea typeface="Calibri" panose="020F0502020204030204" pitchFamily="34" charset="0"/>
                <a:cs typeface="Calibri" panose="020F0502020204030204" pitchFamily="34" charset="0"/>
              </a:rPr>
              <a:t> for </a:t>
            </a:r>
            <a:r>
              <a:rPr lang="fr-FR" sz="1200" dirty="0" err="1">
                <a:latin typeface="Calibri" panose="020F0502020204030204" pitchFamily="34" charset="0"/>
                <a:ea typeface="Calibri" panose="020F0502020204030204" pitchFamily="34" charset="0"/>
                <a:cs typeface="Calibri" panose="020F0502020204030204" pitchFamily="34" charset="0"/>
              </a:rPr>
              <a:t>preclinical</a:t>
            </a:r>
            <a:r>
              <a:rPr lang="fr-FR" sz="1200" dirty="0">
                <a:latin typeface="Calibri" panose="020F0502020204030204" pitchFamily="34" charset="0"/>
                <a:ea typeface="Calibri" panose="020F0502020204030204" pitchFamily="34" charset="0"/>
                <a:cs typeface="Calibri" panose="020F0502020204030204" pitchFamily="34" charset="0"/>
              </a:rPr>
              <a:t> and </a:t>
            </a:r>
            <a:r>
              <a:rPr lang="fr-FR" sz="1200" dirty="0" err="1">
                <a:latin typeface="Calibri" panose="020F0502020204030204" pitchFamily="34" charset="0"/>
                <a:ea typeface="Calibri" panose="020F0502020204030204" pitchFamily="34" charset="0"/>
                <a:cs typeface="Calibri" panose="020F0502020204030204" pitchFamily="34" charset="0"/>
              </a:rPr>
              <a:t>clinical</a:t>
            </a:r>
            <a:r>
              <a:rPr lang="fr-FR" sz="1200" dirty="0">
                <a:latin typeface="Calibri" panose="020F0502020204030204" pitchFamily="34" charset="0"/>
                <a:ea typeface="Calibri" panose="020F0502020204030204" pitchFamily="34" charset="0"/>
                <a:cs typeface="Calibri" panose="020F0502020204030204" pitchFamily="34" charset="0"/>
              </a:rPr>
              <a:t> </a:t>
            </a:r>
            <a:r>
              <a:rPr lang="fr-FR" sz="1200" dirty="0" err="1">
                <a:latin typeface="Calibri" panose="020F0502020204030204" pitchFamily="34" charset="0"/>
                <a:ea typeface="Calibri" panose="020F0502020204030204" pitchFamily="34" charset="0"/>
                <a:cs typeface="Calibri" panose="020F0502020204030204" pitchFamily="34" charset="0"/>
              </a:rPr>
              <a:t>treatments</a:t>
            </a:r>
            <a:r>
              <a:rPr lang="fr-FR" sz="1200" dirty="0">
                <a:latin typeface="Calibri" panose="020F0502020204030204" pitchFamily="34" charset="0"/>
                <a:ea typeface="Calibri" panose="020F0502020204030204" pitchFamily="34" charset="0"/>
                <a:cs typeface="Calibri" panose="020F0502020204030204" pitchFamily="34" charset="0"/>
              </a:rPr>
              <a:t> to </a:t>
            </a:r>
            <a:r>
              <a:rPr lang="fr-FR" sz="1200" b="1" dirty="0">
                <a:latin typeface="Calibri" panose="020F0502020204030204" pitchFamily="34" charset="0"/>
                <a:ea typeface="Calibri" panose="020F0502020204030204" pitchFamily="34" charset="0"/>
                <a:cs typeface="Calibri" panose="020F0502020204030204" pitchFamily="34" charset="0"/>
              </a:rPr>
              <a:t>support the </a:t>
            </a:r>
            <a:r>
              <a:rPr lang="fr-FR" sz="1200" b="1" dirty="0" err="1">
                <a:latin typeface="Calibri" panose="020F0502020204030204" pitchFamily="34" charset="0"/>
                <a:ea typeface="Calibri" panose="020F0502020204030204" pitchFamily="34" charset="0"/>
                <a:cs typeface="Calibri" panose="020F0502020204030204" pitchFamily="34" charset="0"/>
              </a:rPr>
              <a:t>market</a:t>
            </a:r>
            <a:r>
              <a:rPr lang="fr-FR" sz="1200" b="1" dirty="0">
                <a:latin typeface="Calibri" panose="020F0502020204030204" pitchFamily="34" charset="0"/>
                <a:ea typeface="Calibri" panose="020F0502020204030204" pitchFamily="34" charset="0"/>
                <a:cs typeface="Calibri" panose="020F0502020204030204" pitchFamily="34" charset="0"/>
              </a:rPr>
              <a:t> introduction of innovative </a:t>
            </a:r>
            <a:r>
              <a:rPr lang="fr-FR" sz="1200" b="1" dirty="0" err="1">
                <a:latin typeface="Calibri" panose="020F0502020204030204" pitchFamily="34" charset="0"/>
                <a:ea typeface="Calibri" panose="020F0502020204030204" pitchFamily="34" charset="0"/>
                <a:cs typeface="Calibri" panose="020F0502020204030204" pitchFamily="34" charset="0"/>
              </a:rPr>
              <a:t>radiopharmaceuticals</a:t>
            </a:r>
            <a:r>
              <a:rPr lang="fr-FR" sz="1200" dirty="0">
                <a:latin typeface="Calibri" panose="020F0502020204030204" pitchFamily="34" charset="0"/>
                <a:ea typeface="Calibri" panose="020F0502020204030204" pitchFamily="34" charset="0"/>
                <a:cs typeface="Calibri" panose="020F0502020204030204" pitchFamily="34" charset="0"/>
              </a:rPr>
              <a:t>. </a:t>
            </a:r>
          </a:p>
          <a:p>
            <a:pPr marL="285750" indent="-285750" algn="just">
              <a:spcBef>
                <a:spcPts val="600"/>
              </a:spcBef>
              <a:buFont typeface="Arial" panose="020B0604020202020204" pitchFamily="34" charset="0"/>
              <a:buChar char="•"/>
            </a:pPr>
            <a:r>
              <a:rPr lang="fr-FR" sz="1200" dirty="0" err="1">
                <a:latin typeface="Calibri" panose="020F0502020204030204" pitchFamily="34" charset="0"/>
                <a:ea typeface="Calibri" panose="020F0502020204030204" pitchFamily="34" charset="0"/>
                <a:cs typeface="Calibri" panose="020F0502020204030204" pitchFamily="34" charset="0"/>
              </a:rPr>
              <a:t>Development</a:t>
            </a:r>
            <a:r>
              <a:rPr lang="fr-FR" sz="1200" dirty="0">
                <a:latin typeface="Calibri" panose="020F0502020204030204" pitchFamily="34" charset="0"/>
                <a:ea typeface="Calibri" panose="020F0502020204030204" pitchFamily="34" charset="0"/>
                <a:cs typeface="Calibri" panose="020F0502020204030204" pitchFamily="34" charset="0"/>
              </a:rPr>
              <a:t> &amp; validation of </a:t>
            </a:r>
            <a:r>
              <a:rPr lang="fr-FR" sz="1200" b="1" dirty="0">
                <a:latin typeface="Calibri" panose="020F0502020204030204" pitchFamily="34" charset="0"/>
                <a:ea typeface="Calibri" panose="020F0502020204030204" pitchFamily="34" charset="0"/>
                <a:cs typeface="Calibri" panose="020F0502020204030204" pitchFamily="34" charset="0"/>
              </a:rPr>
              <a:t>GATE 10 simulation </a:t>
            </a:r>
            <a:r>
              <a:rPr lang="fr-FR" sz="1200" dirty="0">
                <a:latin typeface="Calibri" panose="020F0502020204030204" pitchFamily="34" charset="0"/>
                <a:ea typeface="Calibri" panose="020F0502020204030204" pitchFamily="34" charset="0"/>
                <a:cs typeface="Calibri" panose="020F0502020204030204" pitchFamily="34" charset="0"/>
              </a:rPr>
              <a:t>platform and </a:t>
            </a:r>
            <a:r>
              <a:rPr lang="fr-FR" sz="1200" b="1" dirty="0">
                <a:latin typeface="Calibri" panose="020F0502020204030204" pitchFamily="34" charset="0"/>
                <a:ea typeface="Calibri" panose="020F0502020204030204" pitchFamily="34" charset="0"/>
                <a:cs typeface="Calibri" panose="020F0502020204030204" pitchFamily="34" charset="0"/>
              </a:rPr>
              <a:t>Geant4-DNA</a:t>
            </a:r>
            <a:r>
              <a:rPr lang="fr-FR" sz="1200" dirty="0">
                <a:latin typeface="Calibri" panose="020F0502020204030204" pitchFamily="34" charset="0"/>
                <a:ea typeface="Calibri" panose="020F0502020204030204" pitchFamily="34" charset="0"/>
                <a:cs typeface="Calibri" panose="020F0502020204030204" pitchFamily="34" charset="0"/>
              </a:rPr>
              <a:t>. </a:t>
            </a:r>
          </a:p>
          <a:p>
            <a:pPr algn="just">
              <a:spcBef>
                <a:spcPts val="600"/>
              </a:spcBef>
            </a:pPr>
            <a:r>
              <a:rPr lang="fr-FR" b="1" u="sng" dirty="0">
                <a:latin typeface="Calibri" panose="020F0502020204030204" pitchFamily="34" charset="0"/>
                <a:ea typeface="Calibri" panose="020F0502020204030204" pitchFamily="34" charset="0"/>
                <a:cs typeface="Calibri" panose="020F0502020204030204" pitchFamily="34" charset="0"/>
              </a:rPr>
              <a:t>ANR </a:t>
            </a:r>
            <a:r>
              <a:rPr lang="fr-FR" b="1" u="sng" dirty="0" err="1">
                <a:latin typeface="Calibri" panose="020F0502020204030204" pitchFamily="34" charset="0"/>
                <a:ea typeface="Calibri" panose="020F0502020204030204" pitchFamily="34" charset="0"/>
                <a:cs typeface="Calibri" panose="020F0502020204030204" pitchFamily="34" charset="0"/>
              </a:rPr>
              <a:t>IRHydroBRAIN</a:t>
            </a:r>
            <a:r>
              <a:rPr lang="fr-FR" b="1" u="sng" dirty="0">
                <a:latin typeface="Calibri" panose="020F0502020204030204" pitchFamily="34" charset="0"/>
                <a:ea typeface="Calibri" panose="020F0502020204030204" pitchFamily="34" charset="0"/>
                <a:cs typeface="Calibri" panose="020F0502020204030204" pitchFamily="34" charset="0"/>
              </a:rPr>
              <a:t> (2025-2028) </a:t>
            </a:r>
            <a:r>
              <a:rPr lang="en-US" dirty="0">
                <a:latin typeface="Calibri" panose="020F0502020204030204" pitchFamily="34" charset="0"/>
                <a:ea typeface="Calibri" panose="020F0502020204030204" pitchFamily="34" charset="0"/>
                <a:cs typeface="Calibri" panose="020F0502020204030204" pitchFamily="34" charset="0"/>
              </a:rPr>
              <a:t>: </a:t>
            </a:r>
          </a:p>
          <a:p>
            <a:pPr marL="171450" indent="-171450" algn="just">
              <a:spcBef>
                <a:spcPts val="600"/>
              </a:spcBef>
              <a:buFont typeface="Arial" panose="020B0604020202020204" pitchFamily="34" charset="0"/>
              <a:buChar char="•"/>
            </a:pPr>
            <a:r>
              <a:rPr lang="fr-FR" sz="1200" dirty="0" err="1">
                <a:latin typeface="Calibri" panose="020F0502020204030204" pitchFamily="34" charset="0"/>
                <a:ea typeface="Calibri" panose="020F0502020204030204" pitchFamily="34" charset="0"/>
                <a:cs typeface="Calibri" panose="020F0502020204030204" pitchFamily="34" charset="0"/>
              </a:rPr>
              <a:t>Strategy</a:t>
            </a:r>
            <a:r>
              <a:rPr lang="fr-FR" sz="1200" dirty="0">
                <a:latin typeface="Calibri" panose="020F0502020204030204" pitchFamily="34" charset="0"/>
                <a:ea typeface="Calibri" panose="020F0502020204030204" pitchFamily="34" charset="0"/>
                <a:cs typeface="Calibri" panose="020F0502020204030204" pitchFamily="34" charset="0"/>
              </a:rPr>
              <a:t> for </a:t>
            </a:r>
            <a:r>
              <a:rPr lang="fr-FR" sz="1200" dirty="0" err="1">
                <a:latin typeface="Calibri" panose="020F0502020204030204" pitchFamily="34" charset="0"/>
                <a:ea typeface="Calibri" panose="020F0502020204030204" pitchFamily="34" charset="0"/>
                <a:cs typeface="Calibri" panose="020F0502020204030204" pitchFamily="34" charset="0"/>
              </a:rPr>
              <a:t>intraoperative</a:t>
            </a:r>
            <a:r>
              <a:rPr lang="fr-FR" sz="1200" dirty="0">
                <a:latin typeface="Calibri" panose="020F0502020204030204" pitchFamily="34" charset="0"/>
                <a:ea typeface="Calibri" panose="020F0502020204030204" pitchFamily="34" charset="0"/>
                <a:cs typeface="Calibri" panose="020F0502020204030204" pitchFamily="34" charset="0"/>
              </a:rPr>
              <a:t> TRT in glioblastome </a:t>
            </a:r>
            <a:r>
              <a:rPr lang="fr-FR" sz="1200" dirty="0" err="1">
                <a:latin typeface="Calibri" panose="020F0502020204030204" pitchFamily="34" charset="0"/>
                <a:ea typeface="Calibri" panose="020F0502020204030204" pitchFamily="34" charset="0"/>
                <a:cs typeface="Calibri" panose="020F0502020204030204" pitchFamily="34" charset="0"/>
              </a:rPr>
              <a:t>with</a:t>
            </a:r>
            <a:r>
              <a:rPr lang="fr-FR" sz="1200" dirty="0">
                <a:latin typeface="Calibri" panose="020F0502020204030204" pitchFamily="34" charset="0"/>
                <a:ea typeface="Calibri" panose="020F0502020204030204" pitchFamily="34" charset="0"/>
                <a:cs typeface="Calibri" panose="020F0502020204030204" pitchFamily="34" charset="0"/>
              </a:rPr>
              <a:t> r</a:t>
            </a:r>
            <a:r>
              <a:rPr lang="en-US" sz="1200" dirty="0" err="1">
                <a:latin typeface="Calibri" panose="020F0502020204030204" pitchFamily="34" charset="0"/>
                <a:ea typeface="Calibri" panose="020F0502020204030204" pitchFamily="34" charset="0"/>
                <a:cs typeface="Calibri" panose="020F0502020204030204" pitchFamily="34" charset="0"/>
              </a:rPr>
              <a:t>adiolabeled</a:t>
            </a:r>
            <a:r>
              <a:rPr lang="en-US" sz="1200" dirty="0">
                <a:latin typeface="Calibri" panose="020F0502020204030204" pitchFamily="34" charset="0"/>
                <a:ea typeface="Calibri" panose="020F0502020204030204" pitchFamily="34" charset="0"/>
                <a:cs typeface="Calibri" panose="020F0502020204030204" pitchFamily="34" charset="0"/>
              </a:rPr>
              <a:t> hydrogel with </a:t>
            </a:r>
            <a:r>
              <a:rPr lang="en-US" sz="1200" baseline="30000" dirty="0">
                <a:latin typeface="Calibri" panose="020F0502020204030204" pitchFamily="34" charset="0"/>
                <a:ea typeface="Calibri" panose="020F0502020204030204" pitchFamily="34" charset="0"/>
                <a:cs typeface="Calibri" panose="020F0502020204030204" pitchFamily="34" charset="0"/>
              </a:rPr>
              <a:t>90</a:t>
            </a:r>
            <a:r>
              <a:rPr lang="en-US" sz="1200" dirty="0">
                <a:latin typeface="Calibri" panose="020F0502020204030204" pitchFamily="34" charset="0"/>
                <a:ea typeface="Calibri" panose="020F0502020204030204" pitchFamily="34" charset="0"/>
                <a:cs typeface="Calibri" panose="020F0502020204030204" pitchFamily="34" charset="0"/>
              </a:rPr>
              <a:t>Y or </a:t>
            </a:r>
            <a:r>
              <a:rPr lang="en-US" sz="1200" baseline="30000" dirty="0">
                <a:latin typeface="Calibri" panose="020F0502020204030204" pitchFamily="34" charset="0"/>
                <a:ea typeface="Calibri" panose="020F0502020204030204" pitchFamily="34" charset="0"/>
                <a:cs typeface="Calibri" panose="020F0502020204030204" pitchFamily="34" charset="0"/>
              </a:rPr>
              <a:t>177</a:t>
            </a:r>
            <a:r>
              <a:rPr lang="en-US" sz="1200" dirty="0">
                <a:latin typeface="Calibri" panose="020F0502020204030204" pitchFamily="34" charset="0"/>
                <a:ea typeface="Calibri" panose="020F0502020204030204" pitchFamily="34" charset="0"/>
                <a:cs typeface="Calibri" panose="020F0502020204030204" pitchFamily="34" charset="0"/>
              </a:rPr>
              <a:t>Lu. </a:t>
            </a:r>
            <a:endParaRPr lang="fr-FR" sz="1200" dirty="0">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endParaRPr lang="fr-FR" b="1" u="sng" dirty="0">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fr-FR" b="1" u="sng" dirty="0">
                <a:latin typeface="Calibri" panose="020F0502020204030204" pitchFamily="34" charset="0"/>
                <a:ea typeface="Calibri" panose="020F0502020204030204" pitchFamily="34" charset="0"/>
                <a:cs typeface="Calibri" panose="020F0502020204030204" pitchFamily="34" charset="0"/>
              </a:rPr>
              <a:t>Apply to TAT : </a:t>
            </a:r>
            <a:r>
              <a:rPr lang="en-US" b="1" u="sng" dirty="0">
                <a:latin typeface="Calibri" panose="020F0502020204030204" pitchFamily="34" charset="0"/>
                <a:ea typeface="Calibri" panose="020F0502020204030204" pitchFamily="34" charset="0"/>
                <a:cs typeface="Calibri" panose="020F0502020204030204" pitchFamily="34" charset="0"/>
              </a:rPr>
              <a:t>FANT</a:t>
            </a:r>
            <a:r>
              <a:rPr lang="el-GR" b="1" u="sng" dirty="0">
                <a:latin typeface="Calibri" panose="020F0502020204030204" pitchFamily="34" charset="0"/>
                <a:ea typeface="Calibri" panose="020F0502020204030204" pitchFamily="34" charset="0"/>
                <a:cs typeface="Calibri" panose="020F0502020204030204" pitchFamily="34" charset="0"/>
              </a:rPr>
              <a:t>α</a:t>
            </a:r>
            <a:r>
              <a:rPr lang="fr-FR" b="1" u="sng" dirty="0">
                <a:latin typeface="Calibri" panose="020F0502020204030204" pitchFamily="34" charset="0"/>
                <a:ea typeface="Calibri" panose="020F0502020204030204" pitchFamily="34" charset="0"/>
                <a:cs typeface="Calibri" panose="020F0502020204030204" pitchFamily="34" charset="0"/>
              </a:rPr>
              <a:t>STIC</a:t>
            </a:r>
          </a:p>
          <a:p>
            <a:pPr algn="just"/>
            <a:r>
              <a:rPr lang="en-US" sz="1200" dirty="0">
                <a:latin typeface="Calibri" panose="020F0502020204030204" pitchFamily="34" charset="0"/>
                <a:ea typeface="Calibri" panose="020F0502020204030204" pitchFamily="34" charset="0"/>
                <a:cs typeface="Calibri" panose="020F0502020204030204" pitchFamily="34" charset="0"/>
              </a:rPr>
              <a:t>Development and testing </a:t>
            </a:r>
          </a:p>
          <a:p>
            <a:pPr algn="just"/>
            <a:r>
              <a:rPr lang="en-US" sz="1200" dirty="0">
                <a:latin typeface="Calibri" panose="020F0502020204030204" pitchFamily="34" charset="0"/>
                <a:ea typeface="Calibri" panose="020F0502020204030204" pitchFamily="34" charset="0"/>
                <a:cs typeface="Calibri" panose="020F0502020204030204" pitchFamily="34" charset="0"/>
              </a:rPr>
              <a:t>of new biophysical models </a:t>
            </a:r>
          </a:p>
          <a:p>
            <a:pPr algn="just"/>
            <a:r>
              <a:rPr lang="en-US" sz="1200" dirty="0">
                <a:latin typeface="Calibri" panose="020F0502020204030204" pitchFamily="34" charset="0"/>
                <a:ea typeface="Calibri" panose="020F0502020204030204" pitchFamily="34" charset="0"/>
                <a:cs typeface="Calibri" panose="020F0502020204030204" pitchFamily="34" charset="0"/>
              </a:rPr>
              <a:t>for biological dose predictions.</a:t>
            </a:r>
          </a:p>
          <a:p>
            <a:pPr algn="just">
              <a:spcBef>
                <a:spcPts val="300"/>
              </a:spcBef>
            </a:pPr>
            <a:endParaRPr lang="fr-FR" sz="1200" dirty="0">
              <a:latin typeface="Calibri" panose="020F0502020204030204" pitchFamily="34" charset="0"/>
              <a:ea typeface="Calibri" panose="020F0502020204030204" pitchFamily="34" charset="0"/>
              <a:cs typeface="Calibri" panose="020F0502020204030204" pitchFamily="34" charset="0"/>
            </a:endParaRPr>
          </a:p>
        </p:txBody>
      </p:sp>
      <p:sp>
        <p:nvSpPr>
          <p:cNvPr id="109" name="Croix 108">
            <a:extLst>
              <a:ext uri="{FF2B5EF4-FFF2-40B4-BE49-F238E27FC236}">
                <a16:creationId xmlns:a16="http://schemas.microsoft.com/office/drawing/2014/main" id="{6BD0ED15-8156-4154-8DFF-33A689EDA235}"/>
              </a:ext>
            </a:extLst>
          </p:cNvPr>
          <p:cNvSpPr/>
          <p:nvPr/>
        </p:nvSpPr>
        <p:spPr>
          <a:xfrm>
            <a:off x="3872667" y="2956748"/>
            <a:ext cx="141023" cy="138130"/>
          </a:xfrm>
          <a:prstGeom prst="plus">
            <a:avLst>
              <a:gd name="adj" fmla="val 30229"/>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ZoneTexte 109">
            <a:extLst>
              <a:ext uri="{FF2B5EF4-FFF2-40B4-BE49-F238E27FC236}">
                <a16:creationId xmlns:a16="http://schemas.microsoft.com/office/drawing/2014/main" id="{6D93ABB9-C50C-4F83-B892-929708D0AB4E}"/>
              </a:ext>
            </a:extLst>
          </p:cNvPr>
          <p:cNvSpPr txBox="1"/>
          <p:nvPr/>
        </p:nvSpPr>
        <p:spPr>
          <a:xfrm>
            <a:off x="4038446" y="2907495"/>
            <a:ext cx="1660893" cy="461665"/>
          </a:xfrm>
          <a:prstGeom prst="rect">
            <a:avLst/>
          </a:prstGeom>
          <a:noFill/>
        </p:spPr>
        <p:txBody>
          <a:bodyPr wrap="square" rtlCol="0">
            <a:spAutoFit/>
          </a:bodyPr>
          <a:lstStyle/>
          <a:p>
            <a:pPr>
              <a:buClrTx/>
              <a:buFontTx/>
              <a:buNone/>
              <a:defRPr/>
            </a:pPr>
            <a:r>
              <a:rPr lang="fr-FR" sz="1200" kern="1200" dirty="0" err="1">
                <a:solidFill>
                  <a:srgbClr val="C00000"/>
                </a:solidFill>
                <a:latin typeface="Calibri" panose="020F0502020204030204"/>
                <a:ea typeface="+mn-ea"/>
                <a:cs typeface="+mn-cs"/>
              </a:rPr>
              <a:t>Clinical</a:t>
            </a:r>
            <a:r>
              <a:rPr lang="fr-FR" sz="1200" kern="1200" dirty="0">
                <a:solidFill>
                  <a:srgbClr val="C00000"/>
                </a:solidFill>
                <a:latin typeface="Calibri" panose="020F0502020204030204"/>
                <a:ea typeface="+mn-ea"/>
                <a:cs typeface="+mn-cs"/>
              </a:rPr>
              <a:t> transfert phase I MELRIV - CARSPECT</a:t>
            </a:r>
          </a:p>
        </p:txBody>
      </p:sp>
      <p:pic>
        <p:nvPicPr>
          <p:cNvPr id="5" name="Image 4">
            <a:extLst>
              <a:ext uri="{FF2B5EF4-FFF2-40B4-BE49-F238E27FC236}">
                <a16:creationId xmlns:a16="http://schemas.microsoft.com/office/drawing/2014/main" id="{32315967-56FB-4706-9695-8AD944B73196}"/>
              </a:ext>
            </a:extLst>
          </p:cNvPr>
          <p:cNvPicPr>
            <a:picLocks noChangeAspect="1"/>
          </p:cNvPicPr>
          <p:nvPr/>
        </p:nvPicPr>
        <p:blipFill rotWithShape="1">
          <a:blip r:embed="rId3"/>
          <a:srcRect l="18394"/>
          <a:stretch/>
        </p:blipFill>
        <p:spPr>
          <a:xfrm>
            <a:off x="705000" y="3165916"/>
            <a:ext cx="2065679" cy="2105765"/>
          </a:xfrm>
          <a:prstGeom prst="rect">
            <a:avLst/>
          </a:prstGeom>
        </p:spPr>
      </p:pic>
      <p:grpSp>
        <p:nvGrpSpPr>
          <p:cNvPr id="116" name="Groupe 115">
            <a:extLst>
              <a:ext uri="{FF2B5EF4-FFF2-40B4-BE49-F238E27FC236}">
                <a16:creationId xmlns:a16="http://schemas.microsoft.com/office/drawing/2014/main" id="{D417440E-62B7-42AC-BA11-A940E213C189}"/>
              </a:ext>
            </a:extLst>
          </p:cNvPr>
          <p:cNvGrpSpPr/>
          <p:nvPr/>
        </p:nvGrpSpPr>
        <p:grpSpPr>
          <a:xfrm>
            <a:off x="4275201" y="3668962"/>
            <a:ext cx="3126698" cy="1385786"/>
            <a:chOff x="4078955" y="3082587"/>
            <a:chExt cx="3403586" cy="1588629"/>
          </a:xfrm>
        </p:grpSpPr>
        <p:pic>
          <p:nvPicPr>
            <p:cNvPr id="117" name="Image 116">
              <a:extLst>
                <a:ext uri="{FF2B5EF4-FFF2-40B4-BE49-F238E27FC236}">
                  <a16:creationId xmlns:a16="http://schemas.microsoft.com/office/drawing/2014/main" id="{EA047B48-0F12-42D7-AC92-40A0674271C8}"/>
                </a:ext>
              </a:extLst>
            </p:cNvPr>
            <p:cNvPicPr>
              <a:picLocks noChangeAspect="1"/>
            </p:cNvPicPr>
            <p:nvPr/>
          </p:nvPicPr>
          <p:blipFill>
            <a:blip r:embed="rId4"/>
            <a:stretch>
              <a:fillRect/>
            </a:stretch>
          </p:blipFill>
          <p:spPr>
            <a:xfrm>
              <a:off x="4107753" y="3138530"/>
              <a:ext cx="3374788" cy="1532686"/>
            </a:xfrm>
            <a:prstGeom prst="rect">
              <a:avLst/>
            </a:prstGeom>
          </p:spPr>
        </p:pic>
        <p:sp>
          <p:nvSpPr>
            <p:cNvPr id="118" name="ZoneTexte 117">
              <a:extLst>
                <a:ext uri="{FF2B5EF4-FFF2-40B4-BE49-F238E27FC236}">
                  <a16:creationId xmlns:a16="http://schemas.microsoft.com/office/drawing/2014/main" id="{62F02542-AC1F-46EE-9C18-93B7B1D1B128}"/>
                </a:ext>
              </a:extLst>
            </p:cNvPr>
            <p:cNvSpPr txBox="1"/>
            <p:nvPr/>
          </p:nvSpPr>
          <p:spPr>
            <a:xfrm>
              <a:off x="4078955" y="3082587"/>
              <a:ext cx="3433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1h</a:t>
              </a:r>
            </a:p>
          </p:txBody>
        </p:sp>
        <p:sp>
          <p:nvSpPr>
            <p:cNvPr id="119" name="ZoneTexte 118">
              <a:extLst>
                <a:ext uri="{FF2B5EF4-FFF2-40B4-BE49-F238E27FC236}">
                  <a16:creationId xmlns:a16="http://schemas.microsoft.com/office/drawing/2014/main" id="{629DD03D-09E5-4F82-B63F-DF919ACFD5D1}"/>
                </a:ext>
              </a:extLst>
            </p:cNvPr>
            <p:cNvSpPr txBox="1"/>
            <p:nvPr/>
          </p:nvSpPr>
          <p:spPr>
            <a:xfrm>
              <a:off x="4930602" y="3082587"/>
              <a:ext cx="3433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3h</a:t>
              </a:r>
            </a:p>
          </p:txBody>
        </p:sp>
        <p:sp>
          <p:nvSpPr>
            <p:cNvPr id="120" name="ZoneTexte 119">
              <a:extLst>
                <a:ext uri="{FF2B5EF4-FFF2-40B4-BE49-F238E27FC236}">
                  <a16:creationId xmlns:a16="http://schemas.microsoft.com/office/drawing/2014/main" id="{8AE9B11D-6B8A-4C0A-9F25-9CBDD379B0F5}"/>
                </a:ext>
              </a:extLst>
            </p:cNvPr>
            <p:cNvSpPr txBox="1"/>
            <p:nvPr/>
          </p:nvSpPr>
          <p:spPr>
            <a:xfrm>
              <a:off x="5752636" y="3089512"/>
              <a:ext cx="3433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6h</a:t>
              </a:r>
            </a:p>
          </p:txBody>
        </p:sp>
        <p:sp>
          <p:nvSpPr>
            <p:cNvPr id="121" name="ZoneTexte 120">
              <a:extLst>
                <a:ext uri="{FF2B5EF4-FFF2-40B4-BE49-F238E27FC236}">
                  <a16:creationId xmlns:a16="http://schemas.microsoft.com/office/drawing/2014/main" id="{8E24264B-1ECD-4F40-B1B0-AC845F78AF0E}"/>
                </a:ext>
              </a:extLst>
            </p:cNvPr>
            <p:cNvSpPr txBox="1"/>
            <p:nvPr/>
          </p:nvSpPr>
          <p:spPr>
            <a:xfrm>
              <a:off x="6646119" y="3089511"/>
              <a:ext cx="4219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16h</a:t>
              </a:r>
            </a:p>
          </p:txBody>
        </p:sp>
      </p:grpSp>
      <p:sp>
        <p:nvSpPr>
          <p:cNvPr id="11" name="Rectangle 10">
            <a:extLst>
              <a:ext uri="{FF2B5EF4-FFF2-40B4-BE49-F238E27FC236}">
                <a16:creationId xmlns:a16="http://schemas.microsoft.com/office/drawing/2014/main" id="{ADAC57C4-1835-480C-9027-21E22770FE9D}"/>
              </a:ext>
            </a:extLst>
          </p:cNvPr>
          <p:cNvSpPr/>
          <p:nvPr/>
        </p:nvSpPr>
        <p:spPr>
          <a:xfrm>
            <a:off x="237219" y="5034614"/>
            <a:ext cx="3351830" cy="430887"/>
          </a:xfrm>
          <a:prstGeom prst="rect">
            <a:avLst/>
          </a:prstGeom>
        </p:spPr>
        <p:txBody>
          <a:bodyPr wrap="square">
            <a:spAutoFit/>
          </a:bodyPr>
          <a:lstStyle/>
          <a:p>
            <a:pPr algn="ctr"/>
            <a:r>
              <a:rPr lang="en-US" sz="11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3D reconstruction (spheroid, mouse, rabbit and human) from microscopic or CT imaging. Definition of ROIs</a:t>
            </a:r>
          </a:p>
        </p:txBody>
      </p:sp>
      <p:sp>
        <p:nvSpPr>
          <p:cNvPr id="12" name="Rectangle 11">
            <a:extLst>
              <a:ext uri="{FF2B5EF4-FFF2-40B4-BE49-F238E27FC236}">
                <a16:creationId xmlns:a16="http://schemas.microsoft.com/office/drawing/2014/main" id="{4A8B7E7C-E426-4C79-BAC0-F74D5890E559}"/>
              </a:ext>
            </a:extLst>
          </p:cNvPr>
          <p:cNvSpPr/>
          <p:nvPr/>
        </p:nvSpPr>
        <p:spPr>
          <a:xfrm>
            <a:off x="4254266" y="5089895"/>
            <a:ext cx="3136713" cy="430887"/>
          </a:xfrm>
          <a:prstGeom prst="rect">
            <a:avLst/>
          </a:prstGeom>
        </p:spPr>
        <p:txBody>
          <a:bodyPr wrap="square">
            <a:spAutoFit/>
          </a:bodyPr>
          <a:lstStyle/>
          <a:p>
            <a:pPr algn="ctr"/>
            <a:r>
              <a:rPr lang="en-US" sz="11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Biodistribution study of radiopharmaceuticals by SPECT, PET imaging and </a:t>
            </a:r>
            <a:r>
              <a:rPr lang="en-US" sz="1100" dirty="0" err="1">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dosimetric</a:t>
            </a:r>
            <a:r>
              <a:rPr lang="en-US" sz="11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calculation</a:t>
            </a:r>
          </a:p>
        </p:txBody>
      </p:sp>
      <p:sp>
        <p:nvSpPr>
          <p:cNvPr id="19" name="Rectangle 18">
            <a:extLst>
              <a:ext uri="{FF2B5EF4-FFF2-40B4-BE49-F238E27FC236}">
                <a16:creationId xmlns:a16="http://schemas.microsoft.com/office/drawing/2014/main" id="{2F4464B9-9EB7-45E3-8C29-4BAD3B09928D}"/>
              </a:ext>
            </a:extLst>
          </p:cNvPr>
          <p:cNvSpPr/>
          <p:nvPr/>
        </p:nvSpPr>
        <p:spPr>
          <a:xfrm>
            <a:off x="2430649" y="5778162"/>
            <a:ext cx="1512530" cy="276999"/>
          </a:xfrm>
          <a:prstGeom prst="rect">
            <a:avLst/>
          </a:prstGeom>
        </p:spPr>
        <p:txBody>
          <a:bodyPr wrap="none">
            <a:spAutoFit/>
          </a:bodyPr>
          <a:lstStyle/>
          <a:p>
            <a:pPr marL="285750" lvl="0" indent="-285750">
              <a:buClrTx/>
              <a:buFont typeface="Wingdings" pitchFamily="2" charset="2"/>
              <a:buChar char="Ø"/>
              <a:defRPr/>
            </a:pPr>
            <a:r>
              <a:rPr lang="en-GB" sz="1200" b="1" kern="1200" dirty="0">
                <a:solidFill>
                  <a:prstClr val="black"/>
                </a:solidFill>
                <a:latin typeface="Calibri" panose="020F0502020204030204"/>
                <a:ea typeface="+mn-ea"/>
              </a:rPr>
              <a:t>Industry</a:t>
            </a:r>
            <a:r>
              <a:rPr lang="en-GB" sz="1200" kern="1200" dirty="0">
                <a:solidFill>
                  <a:prstClr val="black"/>
                </a:solidFill>
                <a:latin typeface="Calibri" panose="020F0502020204030204"/>
                <a:ea typeface="+mn-ea"/>
              </a:rPr>
              <a:t>: </a:t>
            </a:r>
            <a:r>
              <a:rPr lang="en-GB" sz="1200" kern="1200" dirty="0" err="1">
                <a:solidFill>
                  <a:prstClr val="black"/>
                </a:solidFill>
                <a:latin typeface="Calibri" panose="020F0502020204030204"/>
                <a:ea typeface="+mn-ea"/>
              </a:rPr>
              <a:t>NanoH</a:t>
            </a:r>
            <a:endParaRPr lang="en-GB" sz="1200" kern="1200" dirty="0">
              <a:solidFill>
                <a:prstClr val="black"/>
              </a:solidFill>
              <a:latin typeface="Calibri" panose="020F0502020204030204"/>
            </a:endParaRPr>
          </a:p>
        </p:txBody>
      </p:sp>
      <p:pic>
        <p:nvPicPr>
          <p:cNvPr id="126" name="Image 125">
            <a:extLst>
              <a:ext uri="{FF2B5EF4-FFF2-40B4-BE49-F238E27FC236}">
                <a16:creationId xmlns:a16="http://schemas.microsoft.com/office/drawing/2014/main" id="{E8257825-1A14-4812-8470-8C3FB315505D}"/>
              </a:ext>
            </a:extLst>
          </p:cNvPr>
          <p:cNvPicPr>
            <a:picLocks noChangeAspect="1"/>
          </p:cNvPicPr>
          <p:nvPr/>
        </p:nvPicPr>
        <p:blipFill>
          <a:blip r:embed="rId5"/>
          <a:stretch>
            <a:fillRect/>
          </a:stretch>
        </p:blipFill>
        <p:spPr>
          <a:xfrm>
            <a:off x="10442864" y="3848294"/>
            <a:ext cx="1587881" cy="1592470"/>
          </a:xfrm>
          <a:prstGeom prst="rect">
            <a:avLst/>
          </a:prstGeom>
        </p:spPr>
      </p:pic>
      <p:pic>
        <p:nvPicPr>
          <p:cNvPr id="20" name="Image 19">
            <a:extLst>
              <a:ext uri="{FF2B5EF4-FFF2-40B4-BE49-F238E27FC236}">
                <a16:creationId xmlns:a16="http://schemas.microsoft.com/office/drawing/2014/main" id="{82BEE4E4-12E7-457C-81CF-E9FF77587244}"/>
              </a:ext>
            </a:extLst>
          </p:cNvPr>
          <p:cNvPicPr>
            <a:picLocks noChangeAspect="1"/>
          </p:cNvPicPr>
          <p:nvPr/>
        </p:nvPicPr>
        <p:blipFill rotWithShape="1">
          <a:blip r:embed="rId6"/>
          <a:srcRect r="54159"/>
          <a:stretch/>
        </p:blipFill>
        <p:spPr>
          <a:xfrm>
            <a:off x="5166659" y="2149423"/>
            <a:ext cx="2061265" cy="801453"/>
          </a:xfrm>
          <a:prstGeom prst="rect">
            <a:avLst/>
          </a:prstGeom>
        </p:spPr>
      </p:pic>
      <p:sp>
        <p:nvSpPr>
          <p:cNvPr id="125" name="ZoneTexte 124">
            <a:extLst>
              <a:ext uri="{FF2B5EF4-FFF2-40B4-BE49-F238E27FC236}">
                <a16:creationId xmlns:a16="http://schemas.microsoft.com/office/drawing/2014/main" id="{88B14B2F-C3A8-4080-ACB8-DB19A0854AA4}"/>
              </a:ext>
            </a:extLst>
          </p:cNvPr>
          <p:cNvSpPr txBox="1"/>
          <p:nvPr/>
        </p:nvSpPr>
        <p:spPr>
          <a:xfrm>
            <a:off x="9326963" y="5122728"/>
            <a:ext cx="14841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30000" noProof="0" dirty="0">
                <a:ln>
                  <a:noFill/>
                </a:ln>
                <a:solidFill>
                  <a:srgbClr val="0C406A"/>
                </a:solidFill>
                <a:effectLst/>
                <a:uLnTx/>
                <a:uFillTx/>
                <a:latin typeface="Calibri" panose="020F0502020204030204"/>
                <a:ea typeface="+mn-ea"/>
                <a:cs typeface="+mn-cs"/>
              </a:rPr>
              <a:t>225</a:t>
            </a:r>
            <a:r>
              <a:rPr kumimoji="0" lang="fr-FR" sz="1200" b="0" i="0" u="none" strike="noStrike" kern="1200" cap="none" spc="0" normalizeH="0" baseline="0" noProof="0" dirty="0">
                <a:ln>
                  <a:noFill/>
                </a:ln>
                <a:solidFill>
                  <a:srgbClr val="0C406A"/>
                </a:solidFill>
                <a:effectLst/>
                <a:uLnTx/>
                <a:uFillTx/>
                <a:latin typeface="Calibri" panose="020F0502020204030204"/>
                <a:ea typeface="+mn-ea"/>
                <a:cs typeface="+mn-cs"/>
              </a:rPr>
              <a:t>Ac, </a:t>
            </a:r>
            <a:r>
              <a:rPr kumimoji="0" lang="fr-FR" sz="1200" b="0" i="0" u="none" strike="noStrike" kern="1200" cap="none" spc="0" normalizeH="0" baseline="30000" noProof="0" dirty="0">
                <a:ln>
                  <a:noFill/>
                </a:ln>
                <a:solidFill>
                  <a:srgbClr val="0C406A"/>
                </a:solidFill>
                <a:effectLst/>
                <a:uLnTx/>
                <a:uFillTx/>
                <a:latin typeface="Calibri" panose="020F0502020204030204"/>
                <a:ea typeface="+mn-ea"/>
                <a:cs typeface="+mn-cs"/>
              </a:rPr>
              <a:t>212</a:t>
            </a:r>
            <a:r>
              <a:rPr kumimoji="0" lang="fr-FR" sz="1200" b="0" i="0" u="none" strike="noStrike" kern="1200" cap="none" spc="0" normalizeH="0" baseline="0" noProof="0" dirty="0">
                <a:ln>
                  <a:noFill/>
                </a:ln>
                <a:solidFill>
                  <a:srgbClr val="0C406A"/>
                </a:solidFill>
                <a:effectLst/>
                <a:uLnTx/>
                <a:uFillTx/>
                <a:latin typeface="Calibri" panose="020F0502020204030204"/>
                <a:ea typeface="+mn-ea"/>
                <a:cs typeface="+mn-cs"/>
              </a:rPr>
              <a:t>Pb, </a:t>
            </a:r>
            <a:r>
              <a:rPr kumimoji="0" lang="fr-FR" sz="1200" b="1" i="0" u="none" strike="noStrike" kern="1200" cap="none" spc="0" normalizeH="0" baseline="30000" noProof="0" dirty="0">
                <a:ln>
                  <a:noFill/>
                </a:ln>
                <a:solidFill>
                  <a:srgbClr val="C00000"/>
                </a:solidFill>
                <a:effectLst/>
                <a:uLnTx/>
                <a:uFillTx/>
                <a:latin typeface="Calibri" panose="020F0502020204030204"/>
                <a:ea typeface="+mn-ea"/>
                <a:cs typeface="+mn-cs"/>
              </a:rPr>
              <a:t>211</a:t>
            </a:r>
            <a:r>
              <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rPr>
              <a:t>At</a:t>
            </a:r>
          </a:p>
        </p:txBody>
      </p:sp>
      <p:pic>
        <p:nvPicPr>
          <p:cNvPr id="134" name="Image 133">
            <a:extLst>
              <a:ext uri="{FF2B5EF4-FFF2-40B4-BE49-F238E27FC236}">
                <a16:creationId xmlns:a16="http://schemas.microsoft.com/office/drawing/2014/main" id="{7264E0C7-095B-4426-8CAB-99D604C47D04}"/>
              </a:ext>
            </a:extLst>
          </p:cNvPr>
          <p:cNvPicPr>
            <a:picLocks noChangeAspect="1"/>
          </p:cNvPicPr>
          <p:nvPr/>
        </p:nvPicPr>
        <p:blipFill rotWithShape="1">
          <a:blip r:embed="rId6"/>
          <a:srcRect l="45748"/>
          <a:stretch/>
        </p:blipFill>
        <p:spPr>
          <a:xfrm>
            <a:off x="5644145" y="2869989"/>
            <a:ext cx="2315516" cy="760726"/>
          </a:xfrm>
          <a:prstGeom prst="rect">
            <a:avLst/>
          </a:prstGeom>
        </p:spPr>
      </p:pic>
      <p:pic>
        <p:nvPicPr>
          <p:cNvPr id="135" name="Image 134">
            <a:extLst>
              <a:ext uri="{FF2B5EF4-FFF2-40B4-BE49-F238E27FC236}">
                <a16:creationId xmlns:a16="http://schemas.microsoft.com/office/drawing/2014/main" id="{23023E5E-236C-4866-AF5A-701151ADB905}"/>
              </a:ext>
            </a:extLst>
          </p:cNvPr>
          <p:cNvPicPr>
            <a:picLocks noChangeAspect="1"/>
          </p:cNvPicPr>
          <p:nvPr/>
        </p:nvPicPr>
        <p:blipFill>
          <a:blip r:embed="rId7"/>
          <a:stretch>
            <a:fillRect/>
          </a:stretch>
        </p:blipFill>
        <p:spPr>
          <a:xfrm>
            <a:off x="4382072" y="6053736"/>
            <a:ext cx="1144934" cy="293467"/>
          </a:xfrm>
          <a:prstGeom prst="rect">
            <a:avLst/>
          </a:prstGeom>
        </p:spPr>
      </p:pic>
      <p:pic>
        <p:nvPicPr>
          <p:cNvPr id="140" name="Image 139">
            <a:extLst>
              <a:ext uri="{FF2B5EF4-FFF2-40B4-BE49-F238E27FC236}">
                <a16:creationId xmlns:a16="http://schemas.microsoft.com/office/drawing/2014/main" id="{801375A9-3E57-467C-9882-BAB703440F6A}"/>
              </a:ext>
            </a:extLst>
          </p:cNvPr>
          <p:cNvPicPr>
            <a:picLocks noChangeAspect="1"/>
          </p:cNvPicPr>
          <p:nvPr/>
        </p:nvPicPr>
        <p:blipFill rotWithShape="1">
          <a:blip r:embed="rId8">
            <a:extLst>
              <a:ext uri="{28A0092B-C50C-407E-A947-70E740481C1C}">
                <a14:useLocalDpi xmlns:a14="http://schemas.microsoft.com/office/drawing/2010/main" val="0"/>
              </a:ext>
            </a:extLst>
          </a:blip>
          <a:srcRect l="13308" t="16141" r="10332" b="15655"/>
          <a:stretch/>
        </p:blipFill>
        <p:spPr>
          <a:xfrm>
            <a:off x="9236004" y="359907"/>
            <a:ext cx="1206860" cy="552806"/>
          </a:xfrm>
          <a:prstGeom prst="rect">
            <a:avLst/>
          </a:prstGeom>
        </p:spPr>
      </p:pic>
      <p:sp>
        <p:nvSpPr>
          <p:cNvPr id="21" name="Rectangle 20">
            <a:extLst>
              <a:ext uri="{FF2B5EF4-FFF2-40B4-BE49-F238E27FC236}">
                <a16:creationId xmlns:a16="http://schemas.microsoft.com/office/drawing/2014/main" id="{DD23CCF2-6FD5-40E2-BC62-83D29AFBD6D1}"/>
              </a:ext>
            </a:extLst>
          </p:cNvPr>
          <p:cNvSpPr/>
          <p:nvPr/>
        </p:nvSpPr>
        <p:spPr>
          <a:xfrm>
            <a:off x="6801903" y="5731700"/>
            <a:ext cx="5391388" cy="986167"/>
          </a:xfrm>
          <a:prstGeom prst="rect">
            <a:avLst/>
          </a:prstGeom>
        </p:spPr>
        <p:txBody>
          <a:bodyPr wrap="square">
            <a:spAutoFit/>
          </a:bodyPr>
          <a:lstStyle/>
          <a:p>
            <a:pPr marL="36000" indent="-406400">
              <a:lnSpc>
                <a:spcPct val="107000"/>
              </a:lnSpc>
            </a:pPr>
            <a:r>
              <a:rPr lang="fr-FR" sz="1100" dirty="0">
                <a:latin typeface="Calibri" panose="020F0502020204030204" pitchFamily="34" charset="0"/>
                <a:ea typeface="Calibri" panose="020F0502020204030204" pitchFamily="34" charset="0"/>
                <a:cs typeface="Calibri" panose="020F0502020204030204" pitchFamily="34" charset="0"/>
              </a:rPr>
              <a:t>1. </a:t>
            </a:r>
            <a:r>
              <a:rPr lang="fr-FR" sz="1100" dirty="0" err="1">
                <a:latin typeface="Calibri" panose="020F0502020204030204" pitchFamily="34" charset="0"/>
                <a:ea typeface="Calibri" panose="020F0502020204030204" pitchFamily="34" charset="0"/>
                <a:cs typeface="Calibri" panose="020F0502020204030204" pitchFamily="34" charset="0"/>
              </a:rPr>
              <a:t>Thivat</a:t>
            </a:r>
            <a:r>
              <a:rPr lang="fr-FR" sz="1100" dirty="0">
                <a:latin typeface="Calibri" panose="020F0502020204030204" pitchFamily="34" charset="0"/>
                <a:ea typeface="Calibri" panose="020F0502020204030204" pitchFamily="34" charset="0"/>
                <a:cs typeface="Calibri" panose="020F0502020204030204" pitchFamily="34" charset="0"/>
              </a:rPr>
              <a:t> E et al. </a:t>
            </a:r>
            <a:r>
              <a:rPr lang="fr-FR" sz="1100" i="1" dirty="0">
                <a:latin typeface="Calibri" panose="020F0502020204030204" pitchFamily="34" charset="0"/>
                <a:ea typeface="Calibri" panose="020F0502020204030204" pitchFamily="34" charset="0"/>
                <a:cs typeface="Calibri" panose="020F0502020204030204" pitchFamily="34" charset="0"/>
              </a:rPr>
              <a:t>BMC Cancer</a:t>
            </a:r>
            <a:r>
              <a:rPr lang="fr-FR" sz="1100" dirty="0">
                <a:latin typeface="Calibri" panose="020F0502020204030204" pitchFamily="34" charset="0"/>
                <a:ea typeface="Calibri" panose="020F0502020204030204" pitchFamily="34" charset="0"/>
                <a:cs typeface="Calibri" panose="020F0502020204030204" pitchFamily="34" charset="0"/>
              </a:rPr>
              <a:t>. 2022;22(1):417. doi:10.1186/s12885-022-09495-3</a:t>
            </a:r>
            <a:endParaRPr lang="en-US" sz="1100" dirty="0">
              <a:latin typeface="Calibri" panose="020F0502020204030204" pitchFamily="34" charset="0"/>
              <a:ea typeface="Calibri" panose="020F0502020204030204" pitchFamily="34" charset="0"/>
              <a:cs typeface="Calibri" panose="020F0502020204030204" pitchFamily="34" charset="0"/>
            </a:endParaRPr>
          </a:p>
          <a:p>
            <a:pPr marL="36000" indent="-406400">
              <a:lnSpc>
                <a:spcPct val="107000"/>
              </a:lnSpc>
            </a:pPr>
            <a:r>
              <a:rPr lang="fr-FR" sz="1100" dirty="0">
                <a:latin typeface="Calibri" panose="020F0502020204030204" pitchFamily="34" charset="0"/>
                <a:ea typeface="Calibri" panose="020F0502020204030204" pitchFamily="34" charset="0"/>
                <a:cs typeface="Calibri" panose="020F0502020204030204" pitchFamily="34" charset="0"/>
              </a:rPr>
              <a:t>2. </a:t>
            </a:r>
            <a:r>
              <a:rPr lang="fr-FR" sz="1100" dirty="0" err="1">
                <a:latin typeface="Calibri" panose="020F0502020204030204" pitchFamily="34" charset="0"/>
                <a:ea typeface="Calibri" panose="020F0502020204030204" pitchFamily="34" charset="0"/>
                <a:cs typeface="Calibri" panose="020F0502020204030204" pitchFamily="34" charset="0"/>
              </a:rPr>
              <a:t>Jouberton</a:t>
            </a:r>
            <a:r>
              <a:rPr lang="fr-FR" sz="1100" dirty="0">
                <a:latin typeface="Calibri" panose="020F0502020204030204" pitchFamily="34" charset="0"/>
                <a:ea typeface="Calibri" panose="020F0502020204030204" pitchFamily="34" charset="0"/>
                <a:cs typeface="Calibri" panose="020F0502020204030204" pitchFamily="34" charset="0"/>
              </a:rPr>
              <a:t> E et al.. </a:t>
            </a:r>
            <a:r>
              <a:rPr lang="fr-FR" sz="1100" i="1" dirty="0">
                <a:latin typeface="Calibri" panose="020F0502020204030204" pitchFamily="34" charset="0"/>
                <a:ea typeface="Calibri" panose="020F0502020204030204" pitchFamily="34" charset="0"/>
                <a:cs typeface="Calibri" panose="020F0502020204030204" pitchFamily="34" charset="0"/>
              </a:rPr>
              <a:t>Med Phys</a:t>
            </a:r>
            <a:r>
              <a:rPr lang="fr-FR" sz="1100" dirty="0">
                <a:latin typeface="Calibri" panose="020F0502020204030204" pitchFamily="34" charset="0"/>
                <a:ea typeface="Calibri" panose="020F0502020204030204" pitchFamily="34" charset="0"/>
                <a:cs typeface="Calibri" panose="020F0502020204030204" pitchFamily="34" charset="0"/>
              </a:rPr>
              <a:t>. </a:t>
            </a:r>
            <a:r>
              <a:rPr lang="fr-FR" sz="1100" dirty="0" err="1">
                <a:latin typeface="Calibri" panose="020F0502020204030204" pitchFamily="34" charset="0"/>
                <a:ea typeface="Calibri" panose="020F0502020204030204" pitchFamily="34" charset="0"/>
                <a:cs typeface="Calibri" panose="020F0502020204030204" pitchFamily="34" charset="0"/>
              </a:rPr>
              <a:t>Published</a:t>
            </a:r>
            <a:r>
              <a:rPr lang="fr-FR" sz="1100" dirty="0">
                <a:latin typeface="Calibri" panose="020F0502020204030204" pitchFamily="34" charset="0"/>
                <a:ea typeface="Calibri" panose="020F0502020204030204" pitchFamily="34" charset="0"/>
                <a:cs typeface="Calibri" panose="020F0502020204030204" pitchFamily="34" charset="0"/>
              </a:rPr>
              <a:t> online 2018. doi:10.1002/mp.13165</a:t>
            </a:r>
            <a:endParaRPr lang="en-US" sz="1100" dirty="0">
              <a:latin typeface="Calibri" panose="020F0502020204030204" pitchFamily="34" charset="0"/>
              <a:ea typeface="Calibri" panose="020F0502020204030204" pitchFamily="34" charset="0"/>
              <a:cs typeface="Calibri" panose="020F0502020204030204" pitchFamily="34" charset="0"/>
            </a:endParaRPr>
          </a:p>
          <a:p>
            <a:pPr marL="36000" indent="-406400">
              <a:lnSpc>
                <a:spcPct val="107000"/>
              </a:lnSpc>
            </a:pPr>
            <a:r>
              <a:rPr lang="fr-FR" sz="1100" dirty="0">
                <a:latin typeface="Calibri" panose="020F0502020204030204" pitchFamily="34" charset="0"/>
                <a:ea typeface="Calibri" panose="020F0502020204030204" pitchFamily="34" charset="0"/>
                <a:cs typeface="Calibri" panose="020F0502020204030204" pitchFamily="34" charset="0"/>
              </a:rPr>
              <a:t>3. </a:t>
            </a:r>
            <a:r>
              <a:rPr lang="fr-FR" sz="1100" dirty="0" err="1">
                <a:latin typeface="Calibri" panose="020F0502020204030204" pitchFamily="34" charset="0"/>
                <a:ea typeface="Calibri" panose="020F0502020204030204" pitchFamily="34" charset="0"/>
                <a:cs typeface="Calibri" panose="020F0502020204030204" pitchFamily="34" charset="0"/>
              </a:rPr>
              <a:t>Chanchou</a:t>
            </a:r>
            <a:r>
              <a:rPr lang="fr-FR" sz="1100" dirty="0">
                <a:latin typeface="Calibri" panose="020F0502020204030204" pitchFamily="34" charset="0"/>
                <a:ea typeface="Calibri" panose="020F0502020204030204" pitchFamily="34" charset="0"/>
                <a:cs typeface="Calibri" panose="020F0502020204030204" pitchFamily="34" charset="0"/>
              </a:rPr>
              <a:t> M et al. </a:t>
            </a:r>
            <a:r>
              <a:rPr lang="fr-FR" sz="1100" i="1" dirty="0">
                <a:latin typeface="Calibri" panose="020F0502020204030204" pitchFamily="34" charset="0"/>
                <a:ea typeface="Calibri" panose="020F0502020204030204" pitchFamily="34" charset="0"/>
                <a:cs typeface="Calibri" panose="020F0502020204030204" pitchFamily="34" charset="0"/>
              </a:rPr>
              <a:t>Méd. </a:t>
            </a:r>
            <a:r>
              <a:rPr lang="fr-FR" sz="1100" i="1" dirty="0" err="1">
                <a:latin typeface="Calibri" panose="020F0502020204030204" pitchFamily="34" charset="0"/>
                <a:ea typeface="Calibri" panose="020F0502020204030204" pitchFamily="34" charset="0"/>
                <a:cs typeface="Calibri" panose="020F0502020204030204" pitchFamily="34" charset="0"/>
              </a:rPr>
              <a:t>Nucl</a:t>
            </a:r>
            <a:r>
              <a:rPr lang="fr-FR" sz="1100" i="1" dirty="0">
                <a:latin typeface="Calibri" panose="020F0502020204030204" pitchFamily="34" charset="0"/>
                <a:ea typeface="Calibri" panose="020F0502020204030204" pitchFamily="34" charset="0"/>
                <a:cs typeface="Calibri" panose="020F0502020204030204" pitchFamily="34" charset="0"/>
              </a:rPr>
              <a:t>. - IFM</a:t>
            </a:r>
            <a:r>
              <a:rPr lang="fr-FR" sz="1100" dirty="0">
                <a:latin typeface="Calibri" panose="020F0502020204030204" pitchFamily="34" charset="0"/>
                <a:ea typeface="Calibri" panose="020F0502020204030204" pitchFamily="34" charset="0"/>
                <a:cs typeface="Calibri" panose="020F0502020204030204" pitchFamily="34" charset="0"/>
              </a:rPr>
              <a:t>. 2021;45(4):175. doi:10.1016/j.mednuc.2021.06.008</a:t>
            </a:r>
            <a:endParaRPr lang="en-US" sz="1100" dirty="0">
              <a:latin typeface="Calibri" panose="020F0502020204030204" pitchFamily="34" charset="0"/>
              <a:ea typeface="Calibri" panose="020F0502020204030204" pitchFamily="34" charset="0"/>
              <a:cs typeface="Calibri" panose="020F0502020204030204" pitchFamily="34" charset="0"/>
            </a:endParaRPr>
          </a:p>
          <a:p>
            <a:pPr marL="36000" indent="-406400">
              <a:lnSpc>
                <a:spcPct val="107000"/>
              </a:lnSpc>
            </a:pPr>
            <a:r>
              <a:rPr lang="fr-FR" sz="1100" dirty="0">
                <a:latin typeface="Calibri" panose="020F0502020204030204" pitchFamily="34" charset="0"/>
                <a:ea typeface="Calibri" panose="020F0502020204030204" pitchFamily="34" charset="0"/>
                <a:cs typeface="Calibri" panose="020F0502020204030204" pitchFamily="34" charset="0"/>
              </a:rPr>
              <a:t>4. Fois GR et al. </a:t>
            </a:r>
            <a:r>
              <a:rPr lang="fr-FR" sz="1100" i="1" dirty="0">
                <a:latin typeface="Calibri" panose="020F0502020204030204" pitchFamily="34" charset="0"/>
                <a:ea typeface="Calibri" panose="020F0502020204030204" pitchFamily="34" charset="0"/>
                <a:cs typeface="Calibri" panose="020F0502020204030204" pitchFamily="34" charset="0"/>
              </a:rPr>
              <a:t>Med Phys</a:t>
            </a:r>
            <a:r>
              <a:rPr lang="fr-FR" sz="1100" dirty="0">
                <a:latin typeface="Calibri" panose="020F0502020204030204" pitchFamily="34" charset="0"/>
                <a:ea typeface="Calibri" panose="020F0502020204030204" pitchFamily="34" charset="0"/>
                <a:cs typeface="Calibri" panose="020F0502020204030204" pitchFamily="34" charset="0"/>
              </a:rPr>
              <a:t>. 2020. doi:10.1002/mp.14603</a:t>
            </a:r>
            <a:endParaRPr lang="en-US" sz="1100" dirty="0">
              <a:latin typeface="Calibri" panose="020F0502020204030204" pitchFamily="34" charset="0"/>
              <a:ea typeface="Calibri" panose="020F0502020204030204" pitchFamily="34" charset="0"/>
              <a:cs typeface="Calibri" panose="020F0502020204030204" pitchFamily="34" charset="0"/>
            </a:endParaRPr>
          </a:p>
          <a:p>
            <a:pPr marL="36000" indent="-406400">
              <a:lnSpc>
                <a:spcPct val="107000"/>
              </a:lnSpc>
            </a:pPr>
            <a:r>
              <a:rPr lang="fr-FR" sz="1100" dirty="0">
                <a:latin typeface="Calibri" panose="020F0502020204030204" pitchFamily="34" charset="0"/>
                <a:ea typeface="Calibri" panose="020F0502020204030204" pitchFamily="34" charset="0"/>
                <a:cs typeface="Calibri" panose="020F0502020204030204" pitchFamily="34" charset="0"/>
              </a:rPr>
              <a:t>5. </a:t>
            </a:r>
            <a:r>
              <a:rPr lang="fr-FR" sz="1100" dirty="0" err="1">
                <a:latin typeface="Calibri" panose="020F0502020204030204" pitchFamily="34" charset="0"/>
                <a:ea typeface="Calibri" panose="020F0502020204030204" pitchFamily="34" charset="0"/>
                <a:cs typeface="Calibri" panose="020F0502020204030204" pitchFamily="34" charset="0"/>
              </a:rPr>
              <a:t>Thivat</a:t>
            </a:r>
            <a:r>
              <a:rPr lang="fr-FR" sz="1100" dirty="0">
                <a:latin typeface="Calibri" panose="020F0502020204030204" pitchFamily="34" charset="0"/>
                <a:ea typeface="Calibri" panose="020F0502020204030204" pitchFamily="34" charset="0"/>
                <a:cs typeface="Calibri" panose="020F0502020204030204" pitchFamily="34" charset="0"/>
              </a:rPr>
              <a:t> E et al. </a:t>
            </a:r>
            <a:r>
              <a:rPr lang="fr-FR" sz="1100" i="1" dirty="0">
                <a:latin typeface="Calibri" panose="020F0502020204030204" pitchFamily="34" charset="0"/>
                <a:ea typeface="Calibri" panose="020F0502020204030204" pitchFamily="34" charset="0"/>
                <a:cs typeface="Calibri" panose="020F0502020204030204" pitchFamily="34" charset="0"/>
              </a:rPr>
              <a:t>Front Med</a:t>
            </a:r>
            <a:r>
              <a:rPr lang="fr-FR" sz="1100" dirty="0">
                <a:latin typeface="Calibri" panose="020F0502020204030204" pitchFamily="34" charset="0"/>
                <a:ea typeface="Calibri" panose="020F0502020204030204" pitchFamily="34" charset="0"/>
                <a:cs typeface="Calibri" panose="020F0502020204030204" pitchFamily="34" charset="0"/>
              </a:rPr>
              <a:t>. 2022;9:993151. doi:10.3389/fmed.2022.993151</a:t>
            </a: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629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p:bldP spid="17" grpId="0"/>
      <p:bldP spid="1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25</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495266" y="219010"/>
            <a:ext cx="1109314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Clinical</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dose control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systems</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dose/modeling</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tx1"/>
              </a:solidFill>
            </a:endParaRPr>
          </a:p>
        </p:txBody>
      </p:sp>
      <p:sp>
        <p:nvSpPr>
          <p:cNvPr id="15" name="Rectangle 14">
            <a:extLst>
              <a:ext uri="{FF2B5EF4-FFF2-40B4-BE49-F238E27FC236}">
                <a16:creationId xmlns:a16="http://schemas.microsoft.com/office/drawing/2014/main" id="{746871B1-250B-4771-A6EB-2ABAAEB07FF2}"/>
              </a:ext>
            </a:extLst>
          </p:cNvPr>
          <p:cNvSpPr/>
          <p:nvPr/>
        </p:nvSpPr>
        <p:spPr>
          <a:xfrm>
            <a:off x="4208770" y="1592119"/>
            <a:ext cx="7841832" cy="3803059"/>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8" y="5792527"/>
            <a:ext cx="3810021" cy="791295"/>
            <a:chOff x="5488557" y="1428954"/>
            <a:chExt cx="3213644" cy="616847"/>
          </a:xfrm>
        </p:grpSpPr>
        <p:sp>
          <p:nvSpPr>
            <p:cNvPr id="24" name="ZoneTexte 23">
              <a:extLst>
                <a:ext uri="{FF2B5EF4-FFF2-40B4-BE49-F238E27FC236}">
                  <a16:creationId xmlns:a16="http://schemas.microsoft.com/office/drawing/2014/main" id="{FE193A56-94DD-494E-9205-696B19B9B70C}"/>
                </a:ext>
              </a:extLst>
            </p:cNvPr>
            <p:cNvSpPr txBox="1"/>
            <p:nvPr/>
          </p:nvSpPr>
          <p:spPr>
            <a:xfrm>
              <a:off x="5532140" y="1541959"/>
              <a:ext cx="3170060" cy="503842"/>
            </a:xfrm>
            <a:prstGeom prst="rect">
              <a:avLst/>
            </a:prstGeom>
            <a:noFill/>
          </p:spPr>
          <p:txBody>
            <a:bodyPr wrap="square" rtlCol="0">
              <a:spAutoFit/>
            </a:bodyPr>
            <a:lstStyle/>
            <a:p>
              <a:pPr marL="285750" indent="-285750">
                <a:buClrTx/>
                <a:buFont typeface="Wingdings" pitchFamily="2" charset="2"/>
                <a:buChar char="Ø"/>
                <a:defRPr/>
              </a:pPr>
              <a:r>
                <a:rPr lang="en-GB" sz="1200" b="1" kern="1200" dirty="0">
                  <a:solidFill>
                    <a:prstClr val="black"/>
                  </a:solidFill>
                  <a:latin typeface="Calibri" panose="020F0502020204030204"/>
                </a:rPr>
                <a:t>IN2P3</a:t>
              </a:r>
              <a:r>
                <a:rPr lang="en-GB" sz="1200" kern="1200" dirty="0">
                  <a:solidFill>
                    <a:prstClr val="black"/>
                  </a:solidFill>
                  <a:latin typeface="Calibri" panose="020F0502020204030204"/>
                </a:rPr>
                <a:t>: </a:t>
              </a:r>
              <a:r>
                <a:rPr lang="en-GB" sz="1200" kern="1200" dirty="0" err="1">
                  <a:solidFill>
                    <a:prstClr val="black"/>
                  </a:solidFill>
                  <a:latin typeface="Calibri" panose="020F0502020204030204"/>
                </a:rPr>
                <a:t>IJCLab</a:t>
              </a:r>
              <a:r>
                <a:rPr lang="en-GB" sz="1200" kern="1200" dirty="0">
                  <a:solidFill>
                    <a:prstClr val="black"/>
                  </a:solidFill>
                  <a:latin typeface="Calibri" panose="020F0502020204030204"/>
                </a:rPr>
                <a:t>, </a:t>
              </a:r>
              <a:r>
                <a:rPr lang="en-GB" sz="1200" kern="1200" dirty="0" err="1">
                  <a:solidFill>
                    <a:prstClr val="black"/>
                  </a:solidFill>
                  <a:latin typeface="Calibri" panose="020F0502020204030204"/>
                </a:rPr>
                <a:t>Subatech</a:t>
              </a:r>
              <a:r>
                <a:rPr lang="en-GB" sz="1200" kern="1200" dirty="0">
                  <a:solidFill>
                    <a:prstClr val="black"/>
                  </a:solidFill>
                  <a:latin typeface="Calibri" panose="020F0502020204030204"/>
                </a:rPr>
                <a:t>, IP2I</a:t>
              </a:r>
            </a:p>
            <a:p>
              <a:pPr marL="285750" lvl="0" indent="-285750">
                <a:buClrTx/>
                <a:buFont typeface="Wingdings" pitchFamily="2" charset="2"/>
                <a:buChar char="Ø"/>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Clinical/national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1200" dirty="0">
                  <a:solidFill>
                    <a:prstClr val="black"/>
                  </a:solidFill>
                  <a:latin typeface="Calibri"/>
                </a:rPr>
                <a:t>IUCTO, </a:t>
              </a:r>
              <a:r>
                <a:rPr lang="fr-FR" sz="1200" dirty="0" err="1">
                  <a:solidFill>
                    <a:prstClr val="black"/>
                  </a:solidFill>
                  <a:latin typeface="Calibri"/>
                </a:rPr>
                <a:t>Baclesse</a:t>
              </a:r>
              <a:r>
                <a:rPr lang="fr-FR" sz="1200" dirty="0">
                  <a:solidFill>
                    <a:prstClr val="black"/>
                  </a:solidFill>
                  <a:latin typeface="Calibri"/>
                </a:rPr>
                <a:t>, Cochin, CREATIS</a:t>
              </a:r>
              <a:endParaRPr lang="en-GB" sz="1200" kern="1200" dirty="0">
                <a:solidFill>
                  <a:prstClr val="black"/>
                </a:solidFill>
                <a:latin typeface="Calibri" panose="020F0502020204030204"/>
              </a:endParaRPr>
            </a:p>
            <a:p>
              <a:pPr marL="285750" indent="-285750">
                <a:buClrTx/>
                <a:buFont typeface="Wingdings" pitchFamily="2" charset="2"/>
                <a:buChar char="Ø"/>
                <a:defRPr/>
              </a:pPr>
              <a:r>
                <a:rPr lang="en-GB" sz="1200" b="1" kern="1200" dirty="0">
                  <a:solidFill>
                    <a:prstClr val="black"/>
                  </a:solidFill>
                  <a:latin typeface="Calibri" panose="020F0502020204030204"/>
                </a:rPr>
                <a:t>International</a:t>
              </a:r>
              <a:r>
                <a:rPr lang="en-GB" sz="1200" kern="1200" dirty="0">
                  <a:solidFill>
                    <a:prstClr val="black"/>
                  </a:solidFill>
                  <a:latin typeface="Calibri" panose="020F0502020204030204"/>
                </a:rPr>
                <a:t>: Korea (</a:t>
              </a:r>
              <a:r>
                <a:rPr lang="en-GB" sz="1200" kern="1200" dirty="0" err="1">
                  <a:solidFill>
                    <a:prstClr val="black"/>
                  </a:solidFill>
                  <a:latin typeface="Calibri" panose="020F0502020204030204"/>
                </a:rPr>
                <a:t>thidos</a:t>
              </a:r>
              <a:r>
                <a:rPr lang="en-GB" sz="1200" kern="1200" dirty="0">
                  <a:solidFill>
                    <a:prstClr val="black"/>
                  </a:solidFill>
                  <a:latin typeface="Calibri" panose="020F0502020204030204"/>
                </a:rPr>
                <a:t>) + European (AIDER)</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D0B718-212A-46B5-A9C2-04977957D87D}"/>
                </a:ext>
              </a:extLst>
            </p:cNvPr>
            <p:cNvSpPr/>
            <p:nvPr/>
          </p:nvSpPr>
          <p:spPr>
            <a:xfrm>
              <a:off x="5488557" y="1428954"/>
              <a:ext cx="321364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4190989" y="5795239"/>
            <a:ext cx="3893138"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1FE740-6D05-4DF7-AD64-AF739972B9C1}"/>
              </a:ext>
            </a:extLst>
          </p:cNvPr>
          <p:cNvSpPr/>
          <p:nvPr/>
        </p:nvSpPr>
        <p:spPr>
          <a:xfrm>
            <a:off x="8273660" y="5803289"/>
            <a:ext cx="3661216" cy="415498"/>
          </a:xfrm>
          <a:prstGeom prst="rect">
            <a:avLst/>
          </a:prstGeom>
        </p:spPr>
        <p:txBody>
          <a:bodyPr wrap="square">
            <a:spAutoFit/>
          </a:bodyPr>
          <a:lstStyle/>
          <a:p>
            <a:pPr marL="228600" indent="-228600">
              <a:buFont typeface="+mj-lt"/>
              <a:buAutoNum type="arabicPeriod"/>
            </a:pPr>
            <a:endParaRPr lang="en-US" sz="10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p>
            <a:endParaRPr lang="en-US" sz="11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4309902" y="5697463"/>
            <a:ext cx="1763366" cy="276999"/>
            <a:chOff x="4377002" y="1302647"/>
            <a:chExt cx="1763366" cy="350862"/>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gr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10 </a:t>
            </a:r>
            <a:b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 persons in </a:t>
            </a:r>
            <a:r>
              <a:rPr lang="en-US" sz="1100" dirty="0" err="1">
                <a:solidFill>
                  <a:schemeClr val="tx1"/>
                </a:solidFill>
                <a:latin typeface="Calibri" panose="020F0502020204030204" pitchFamily="34" charset="0"/>
                <a:ea typeface="Calibri" panose="020F0502020204030204" pitchFamily="34" charset="0"/>
                <a:cs typeface="Calibri" panose="020F0502020204030204" pitchFamily="34" charset="0"/>
              </a:rPr>
              <a:t>collab</a:t>
            </a:r>
            <a:r>
              <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
        <p:nvSpPr>
          <p:cNvPr id="64" name="Rectangle 63">
            <a:extLst>
              <a:ext uri="{FF2B5EF4-FFF2-40B4-BE49-F238E27FC236}">
                <a16:creationId xmlns:a16="http://schemas.microsoft.com/office/drawing/2014/main" id="{E19541BB-C467-4876-BBEA-4A5437E05C29}"/>
              </a:ext>
            </a:extLst>
          </p:cNvPr>
          <p:cNvSpPr/>
          <p:nvPr/>
        </p:nvSpPr>
        <p:spPr>
          <a:xfrm>
            <a:off x="8239990" y="5803288"/>
            <a:ext cx="3810022" cy="8292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ZoneTexte 66">
            <a:extLst>
              <a:ext uri="{FF2B5EF4-FFF2-40B4-BE49-F238E27FC236}">
                <a16:creationId xmlns:a16="http://schemas.microsoft.com/office/drawing/2014/main" id="{39A0676D-44D5-4CF7-8BF3-3FB49DBEC2AC}"/>
              </a:ext>
            </a:extLst>
          </p:cNvPr>
          <p:cNvSpPr txBox="1"/>
          <p:nvPr/>
        </p:nvSpPr>
        <p:spPr>
          <a:xfrm>
            <a:off x="8404367" y="5570177"/>
            <a:ext cx="1763366" cy="276997"/>
          </a:xfrm>
          <a:prstGeom prst="rect">
            <a:avLst/>
          </a:prstGeom>
          <a:solidFill>
            <a:schemeClr val="bg1">
              <a:lumMod val="85000"/>
            </a:schemeClr>
          </a:solid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7652C78-49C3-48C1-A20E-0668768CDC1A}"/>
              </a:ext>
            </a:extLst>
          </p:cNvPr>
          <p:cNvSpPr/>
          <p:nvPr/>
        </p:nvSpPr>
        <p:spPr>
          <a:xfrm>
            <a:off x="8106268" y="1650087"/>
            <a:ext cx="3932217" cy="3677930"/>
          </a:xfrm>
          <a:prstGeom prst="rect">
            <a:avLst/>
          </a:prstGeom>
        </p:spPr>
        <p:txBody>
          <a:bodyPr wrap="square">
            <a:spAutoFit/>
          </a:bodyPr>
          <a:lstStyle/>
          <a:p>
            <a:pPr>
              <a:spcBef>
                <a:spcPts val="600"/>
              </a:spcBef>
            </a:pPr>
            <a:r>
              <a:rPr lang="en-US" b="1" u="sng" dirty="0">
                <a:latin typeface="Calibri" panose="020F0502020204030204" pitchFamily="34" charset="0"/>
                <a:ea typeface="Calibri" panose="020F0502020204030204" pitchFamily="34" charset="0"/>
                <a:cs typeface="Calibri" panose="020F0502020204030204" pitchFamily="34" charset="0"/>
              </a:rPr>
              <a:t>Complementary Compton camera solutions to guide TRT dosimetry:</a:t>
            </a:r>
          </a:p>
          <a:p>
            <a:pPr>
              <a:spcBef>
                <a:spcPts val="600"/>
              </a:spcBef>
            </a:pPr>
            <a:r>
              <a:rPr lang="en-US" b="1" dirty="0">
                <a:solidFill>
                  <a:srgbClr val="FF6600"/>
                </a:solidFill>
                <a:latin typeface="Calibri" panose="020F0502020204030204" pitchFamily="34" charset="0"/>
                <a:ea typeface="Calibri" panose="020F0502020204030204" pitchFamily="34" charset="0"/>
                <a:cs typeface="Calibri" panose="020F0502020204030204" pitchFamily="34" charset="0"/>
              </a:rPr>
              <a:t>THIDOS</a:t>
            </a:r>
            <a:r>
              <a:rPr lang="en-US" dirty="0">
                <a:latin typeface="Calibri" panose="020F0502020204030204" pitchFamily="34" charset="0"/>
                <a:ea typeface="Calibri" panose="020F0502020204030204" pitchFamily="34" charset="0"/>
                <a:cs typeface="Calibri" panose="020F0502020204030204" pitchFamily="34" charset="0"/>
              </a:rPr>
              <a:t> </a:t>
            </a:r>
            <a:r>
              <a:rPr lang="fr-FR" dirty="0">
                <a:solidFill>
                  <a:schemeClr val="tx1"/>
                </a:solidFill>
                <a:latin typeface="Calibri"/>
                <a:ea typeface="Calibri"/>
                <a:cs typeface="Calibri"/>
                <a:sym typeface="Wingdings" panose="05000000000000000000" pitchFamily="2" charset="2"/>
              </a:rPr>
              <a:t> 2025: test in 3 </a:t>
            </a:r>
            <a:r>
              <a:rPr lang="fr-FR" dirty="0" err="1">
                <a:solidFill>
                  <a:schemeClr val="tx1"/>
                </a:solidFill>
                <a:latin typeface="Calibri"/>
                <a:ea typeface="Calibri"/>
                <a:cs typeface="Calibri"/>
                <a:sym typeface="Wingdings" panose="05000000000000000000" pitchFamily="2" charset="2"/>
              </a:rPr>
              <a:t>clinical</a:t>
            </a:r>
            <a:r>
              <a:rPr lang="fr-FR" dirty="0">
                <a:solidFill>
                  <a:schemeClr val="tx1"/>
                </a:solidFill>
                <a:latin typeface="Calibri"/>
                <a:ea typeface="Calibri"/>
                <a:cs typeface="Calibri"/>
                <a:sym typeface="Wingdings" panose="05000000000000000000" pitchFamily="2" charset="2"/>
              </a:rPr>
              <a:t> centers:</a:t>
            </a:r>
            <a:r>
              <a:rPr lang="fr-FR" dirty="0">
                <a:solidFill>
                  <a:prstClr val="black"/>
                </a:solidFill>
                <a:latin typeface="Calibri"/>
              </a:rPr>
              <a:t> IUCTO, </a:t>
            </a:r>
            <a:r>
              <a:rPr lang="fr-FR" dirty="0" err="1">
                <a:solidFill>
                  <a:prstClr val="black"/>
                </a:solidFill>
                <a:latin typeface="Calibri"/>
              </a:rPr>
              <a:t>Baclesse</a:t>
            </a:r>
            <a:r>
              <a:rPr lang="fr-FR" dirty="0">
                <a:solidFill>
                  <a:prstClr val="black"/>
                </a:solidFill>
                <a:latin typeface="Calibri"/>
              </a:rPr>
              <a:t>, Cochin for </a:t>
            </a:r>
            <a:r>
              <a:rPr lang="fr-FR" dirty="0" err="1">
                <a:solidFill>
                  <a:prstClr val="black"/>
                </a:solidFill>
                <a:latin typeface="Calibri"/>
              </a:rPr>
              <a:t>thyroid</a:t>
            </a:r>
            <a:r>
              <a:rPr lang="fr-FR" dirty="0">
                <a:solidFill>
                  <a:prstClr val="black"/>
                </a:solidFill>
                <a:latin typeface="Calibri"/>
              </a:rPr>
              <a:t>.</a:t>
            </a:r>
          </a:p>
          <a:p>
            <a:pPr marL="285750" indent="-285750">
              <a:spcBef>
                <a:spcPts val="600"/>
              </a:spcBef>
              <a:buFont typeface="Wingdings" panose="05000000000000000000" pitchFamily="2" charset="2"/>
              <a:buChar char="à"/>
            </a:pPr>
            <a:r>
              <a:rPr lang="fr-FR" dirty="0">
                <a:solidFill>
                  <a:prstClr val="black"/>
                </a:solidFill>
                <a:latin typeface="Calibri"/>
                <a:ea typeface="Calibri"/>
                <a:cs typeface="Calibri"/>
                <a:sym typeface="Wingdings" panose="05000000000000000000" pitchFamily="2" charset="2"/>
              </a:rPr>
              <a:t>2025-27: </a:t>
            </a:r>
            <a:r>
              <a:rPr lang="fr-FR" dirty="0" err="1">
                <a:solidFill>
                  <a:prstClr val="black"/>
                </a:solidFill>
                <a:latin typeface="Calibri"/>
                <a:ea typeface="Calibri"/>
                <a:cs typeface="Calibri"/>
                <a:sym typeface="Wingdings" panose="05000000000000000000" pitchFamily="2" charset="2"/>
              </a:rPr>
              <a:t>adapt</a:t>
            </a:r>
            <a:r>
              <a:rPr lang="fr-FR" dirty="0">
                <a:solidFill>
                  <a:prstClr val="black"/>
                </a:solidFill>
                <a:latin typeface="Calibri"/>
                <a:ea typeface="Calibri"/>
                <a:cs typeface="Calibri"/>
                <a:sym typeface="Wingdings" panose="05000000000000000000" pitchFamily="2" charset="2"/>
              </a:rPr>
              <a:t> to </a:t>
            </a:r>
            <a:r>
              <a:rPr lang="fr-FR" baseline="30000" dirty="0">
                <a:solidFill>
                  <a:prstClr val="black"/>
                </a:solidFill>
                <a:latin typeface="Calibri"/>
                <a:ea typeface="Calibri"/>
                <a:cs typeface="Calibri"/>
                <a:sym typeface="Wingdings" panose="05000000000000000000" pitchFamily="2" charset="2"/>
              </a:rPr>
              <a:t>123</a:t>
            </a:r>
            <a:r>
              <a:rPr lang="fr-FR" dirty="0">
                <a:solidFill>
                  <a:prstClr val="black"/>
                </a:solidFill>
                <a:latin typeface="Calibri"/>
                <a:ea typeface="Calibri"/>
                <a:cs typeface="Calibri"/>
                <a:sym typeface="Wingdings" panose="05000000000000000000" pitchFamily="2" charset="2"/>
              </a:rPr>
              <a:t>I </a:t>
            </a:r>
            <a:r>
              <a:rPr lang="fr-FR" sz="1200" dirty="0">
                <a:solidFill>
                  <a:prstClr val="black"/>
                </a:solidFill>
                <a:latin typeface="Calibri"/>
                <a:ea typeface="Calibri"/>
                <a:cs typeface="Calibri"/>
                <a:sym typeface="Wingdings" panose="05000000000000000000" pitchFamily="2" charset="2"/>
              </a:rPr>
              <a:t>(160 keV) for plan dose + exploit possible applications for </a:t>
            </a:r>
            <a:r>
              <a:rPr lang="fr-FR" sz="1200" baseline="30000" dirty="0">
                <a:solidFill>
                  <a:prstClr val="black"/>
                </a:solidFill>
                <a:latin typeface="Calibri"/>
                <a:ea typeface="Calibri"/>
                <a:cs typeface="Calibri"/>
                <a:sym typeface="Wingdings" panose="05000000000000000000" pitchFamily="2" charset="2"/>
              </a:rPr>
              <a:t>177</a:t>
            </a:r>
            <a:r>
              <a:rPr lang="fr-FR" sz="1200" dirty="0">
                <a:solidFill>
                  <a:prstClr val="black"/>
                </a:solidFill>
                <a:latin typeface="Calibri"/>
                <a:ea typeface="Calibri"/>
                <a:cs typeface="Calibri"/>
                <a:sym typeface="Wingdings" panose="05000000000000000000" pitchFamily="2" charset="2"/>
              </a:rPr>
              <a:t>Lu (</a:t>
            </a:r>
            <a:endParaRPr lang="fr-FR" dirty="0">
              <a:solidFill>
                <a:prstClr val="black"/>
              </a:solidFill>
              <a:latin typeface="Calibri"/>
              <a:ea typeface="Calibri"/>
              <a:cs typeface="Calibri"/>
              <a:sym typeface="Wingdings" panose="05000000000000000000" pitchFamily="2" charset="2"/>
            </a:endParaRPr>
          </a:p>
          <a:p>
            <a:pPr marL="285750" indent="-285750">
              <a:spcBef>
                <a:spcPts val="600"/>
              </a:spcBef>
              <a:buFont typeface="Wingdings" panose="05000000000000000000" pitchFamily="2" charset="2"/>
              <a:buChar char="à"/>
            </a:pPr>
            <a:r>
              <a:rPr lang="fr-FR" dirty="0">
                <a:latin typeface="Calibri" panose="020F0502020204030204" pitchFamily="34" charset="0"/>
                <a:ea typeface="Calibri" panose="020F0502020204030204" pitchFamily="34" charset="0"/>
                <a:cs typeface="Calibri" panose="020F0502020204030204" pitchFamily="34" charset="0"/>
              </a:rPr>
              <a:t>&gt;2026… </a:t>
            </a:r>
            <a:r>
              <a:rPr lang="fr-FR" dirty="0" err="1">
                <a:latin typeface="Calibri" panose="020F0502020204030204" pitchFamily="34" charset="0"/>
                <a:ea typeface="Calibri" panose="020F0502020204030204" pitchFamily="34" charset="0"/>
                <a:cs typeface="Calibri" panose="020F0502020204030204" pitchFamily="34" charset="0"/>
              </a:rPr>
              <a:t>Develop</a:t>
            </a:r>
            <a:r>
              <a:rPr lang="fr-FR" dirty="0">
                <a:latin typeface="Calibri" panose="020F0502020204030204" pitchFamily="34" charset="0"/>
                <a:ea typeface="Calibri" panose="020F0502020204030204" pitchFamily="34" charset="0"/>
                <a:cs typeface="Calibri" panose="020F0502020204030204" pitchFamily="34" charset="0"/>
              </a:rPr>
              <a:t> a DL-</a:t>
            </a:r>
            <a:r>
              <a:rPr lang="fr-FR" dirty="0" err="1">
                <a:latin typeface="Calibri" panose="020F0502020204030204" pitchFamily="34" charset="0"/>
                <a:ea typeface="Calibri" panose="020F0502020204030204" pitchFamily="34" charset="0"/>
                <a:cs typeface="Calibri" panose="020F0502020204030204" pitchFamily="34" charset="0"/>
              </a:rPr>
              <a:t>enhanced</a:t>
            </a:r>
            <a:r>
              <a:rPr lang="fr-FR" dirty="0">
                <a:latin typeface="Calibri" panose="020F0502020204030204" pitchFamily="34" charset="0"/>
                <a:ea typeface="Calibri" panose="020F0502020204030204" pitchFamily="34" charset="0"/>
                <a:cs typeface="Calibri" panose="020F0502020204030204" pitchFamily="34" charset="0"/>
              </a:rPr>
              <a:t> </a:t>
            </a:r>
            <a:r>
              <a:rPr lang="fr-FR" b="1" dirty="0">
                <a:latin typeface="Calibri" panose="020F0502020204030204" pitchFamily="34" charset="0"/>
                <a:ea typeface="Calibri" panose="020F0502020204030204" pitchFamily="34" charset="0"/>
                <a:cs typeface="Calibri" panose="020F0502020204030204" pitchFamily="34" charset="0"/>
              </a:rPr>
              <a:t>Compton camera </a:t>
            </a:r>
            <a:r>
              <a:rPr lang="fr-FR" dirty="0">
                <a:latin typeface="Calibri" panose="020F0502020204030204" pitchFamily="34" charset="0"/>
                <a:ea typeface="Calibri" panose="020F0502020204030204" pitchFamily="34" charset="0"/>
                <a:cs typeface="Calibri" panose="020F0502020204030204" pitchFamily="34" charset="0"/>
              </a:rPr>
              <a:t>to </a:t>
            </a:r>
            <a:r>
              <a:rPr lang="fr-FR" dirty="0" err="1">
                <a:latin typeface="Calibri" panose="020F0502020204030204" pitchFamily="34" charset="0"/>
                <a:ea typeface="Calibri" panose="020F0502020204030204" pitchFamily="34" charset="0"/>
                <a:cs typeface="Calibri" panose="020F0502020204030204" pitchFamily="34" charset="0"/>
              </a:rPr>
              <a:t>allow</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dosimetric</a:t>
            </a:r>
            <a:r>
              <a:rPr lang="fr-FR" dirty="0">
                <a:latin typeface="Calibri" panose="020F0502020204030204" pitchFamily="34" charset="0"/>
                <a:ea typeface="Calibri" panose="020F0502020204030204" pitchFamily="34" charset="0"/>
                <a:cs typeface="Calibri" panose="020F0502020204030204" pitchFamily="34" charset="0"/>
              </a:rPr>
              <a:t> monitoring of </a:t>
            </a:r>
            <a:r>
              <a:rPr lang="fr-FR" b="1" dirty="0">
                <a:latin typeface="Calibri" panose="020F0502020204030204" pitchFamily="34" charset="0"/>
                <a:ea typeface="Calibri" panose="020F0502020204030204" pitchFamily="34" charset="0"/>
                <a:cs typeface="Calibri" panose="020F0502020204030204" pitchFamily="34" charset="0"/>
              </a:rPr>
              <a:t>TAT </a:t>
            </a:r>
            <a:r>
              <a:rPr lang="fr-FR" dirty="0">
                <a:latin typeface="Calibri" panose="020F0502020204030204" pitchFamily="34" charset="0"/>
                <a:ea typeface="Calibri" panose="020F0502020204030204" pitchFamily="34" charset="0"/>
                <a:cs typeface="Calibri" panose="020F0502020204030204" pitchFamily="34" charset="0"/>
              </a:rPr>
              <a:t>(</a:t>
            </a:r>
            <a:r>
              <a:rPr lang="fr-FR" dirty="0" err="1">
                <a:latin typeface="Calibri" panose="020F0502020204030204" pitchFamily="34" charset="0"/>
                <a:ea typeface="Calibri" panose="020F0502020204030204" pitchFamily="34" charset="0"/>
                <a:cs typeface="Calibri" panose="020F0502020204030204" pitchFamily="34" charset="0"/>
              </a:rPr>
              <a:t>Eg</a:t>
            </a:r>
            <a:r>
              <a:rPr lang="fr-FR" dirty="0">
                <a:latin typeface="Calibri" panose="020F0502020204030204" pitchFamily="34" charset="0"/>
                <a:ea typeface="Calibri" panose="020F0502020204030204" pitchFamily="34" charset="0"/>
                <a:cs typeface="Calibri" panose="020F0502020204030204" pitchFamily="34" charset="0"/>
              </a:rPr>
              <a:t> ≳  400 keV).</a:t>
            </a:r>
            <a:r>
              <a:rPr lang="fr-FR" baseline="30000" dirty="0">
                <a:solidFill>
                  <a:prstClr val="black"/>
                </a:solidFill>
                <a:latin typeface="Calibri"/>
                <a:ea typeface="Calibri"/>
                <a:cs typeface="Calibri"/>
              </a:rPr>
              <a:t> </a:t>
            </a:r>
            <a:r>
              <a:rPr lang="fr-FR" sz="1200" baseline="30000" dirty="0">
                <a:solidFill>
                  <a:prstClr val="black"/>
                </a:solidFill>
                <a:latin typeface="Calibri"/>
                <a:ea typeface="Calibri"/>
                <a:cs typeface="Calibri"/>
              </a:rPr>
              <a:t>149</a:t>
            </a:r>
            <a:r>
              <a:rPr lang="fr-FR" sz="1200" dirty="0">
                <a:solidFill>
                  <a:prstClr val="black"/>
                </a:solidFill>
                <a:latin typeface="Calibri"/>
                <a:ea typeface="Calibri"/>
                <a:cs typeface="Calibri"/>
              </a:rPr>
              <a:t>Tb, </a:t>
            </a:r>
            <a:r>
              <a:rPr lang="fr-FR" sz="1200" baseline="30000" dirty="0">
                <a:solidFill>
                  <a:prstClr val="black"/>
                </a:solidFill>
                <a:latin typeface="Calibri"/>
                <a:ea typeface="Calibri"/>
                <a:cs typeface="Calibri"/>
              </a:rPr>
              <a:t>213</a:t>
            </a:r>
            <a:r>
              <a:rPr lang="fr-FR" sz="1200" dirty="0">
                <a:solidFill>
                  <a:prstClr val="black"/>
                </a:solidFill>
                <a:latin typeface="Calibri"/>
                <a:ea typeface="Calibri"/>
                <a:cs typeface="Calibri"/>
              </a:rPr>
              <a:t>Bi, </a:t>
            </a:r>
            <a:r>
              <a:rPr lang="fr-FR" sz="1200" baseline="30000" dirty="0">
                <a:solidFill>
                  <a:prstClr val="black"/>
                </a:solidFill>
                <a:latin typeface="Calibri"/>
                <a:ea typeface="Calibri"/>
                <a:cs typeface="Calibri"/>
              </a:rPr>
              <a:t>225</a:t>
            </a:r>
            <a:r>
              <a:rPr lang="fr-FR" sz="1200" dirty="0">
                <a:solidFill>
                  <a:prstClr val="black"/>
                </a:solidFill>
                <a:latin typeface="Calibri"/>
                <a:ea typeface="Calibri"/>
                <a:cs typeface="Calibri"/>
              </a:rPr>
              <a:t>Ac or </a:t>
            </a:r>
            <a:r>
              <a:rPr lang="fr-FR" sz="1200" baseline="30000" dirty="0">
                <a:solidFill>
                  <a:prstClr val="black"/>
                </a:solidFill>
                <a:latin typeface="Calibri"/>
                <a:ea typeface="Calibri"/>
                <a:cs typeface="Calibri"/>
              </a:rPr>
              <a:t>212</a:t>
            </a:r>
            <a:r>
              <a:rPr lang="fr-FR" sz="1200" dirty="0">
                <a:solidFill>
                  <a:prstClr val="black"/>
                </a:solidFill>
                <a:latin typeface="Calibri"/>
                <a:ea typeface="Calibri"/>
                <a:cs typeface="Calibri"/>
              </a:rPr>
              <a:t>Pb</a:t>
            </a:r>
          </a:p>
          <a:p>
            <a:pPr>
              <a:spcBef>
                <a:spcPts val="600"/>
              </a:spcBef>
            </a:pPr>
            <a:endParaRPr lang="fr-FR" b="1" dirty="0">
              <a:solidFill>
                <a:srgbClr val="FF6600"/>
              </a:solidFill>
              <a:latin typeface="Calibri"/>
              <a:ea typeface="Calibri"/>
              <a:cs typeface="Calibri"/>
            </a:endParaRPr>
          </a:p>
          <a:p>
            <a:pPr>
              <a:spcBef>
                <a:spcPts val="600"/>
              </a:spcBef>
            </a:pPr>
            <a:r>
              <a:rPr lang="fr-FR" b="1" dirty="0">
                <a:solidFill>
                  <a:srgbClr val="FF6600"/>
                </a:solidFill>
                <a:latin typeface="Calibri"/>
                <a:ea typeface="Calibri"/>
                <a:cs typeface="Calibri"/>
              </a:rPr>
              <a:t>AIDER</a:t>
            </a:r>
          </a:p>
          <a:p>
            <a:r>
              <a:rPr lang="fr-FR" b="1" dirty="0" err="1">
                <a:solidFill>
                  <a:schemeClr val="tx1"/>
                </a:solidFill>
                <a:latin typeface="Calibri"/>
                <a:ea typeface="Calibri"/>
                <a:cs typeface="Calibri"/>
              </a:rPr>
              <a:t>European</a:t>
            </a:r>
            <a:r>
              <a:rPr lang="fr-FR" b="1" dirty="0">
                <a:solidFill>
                  <a:schemeClr val="tx1"/>
                </a:solidFill>
                <a:latin typeface="Calibri"/>
                <a:ea typeface="Calibri"/>
                <a:cs typeface="Calibri"/>
              </a:rPr>
              <a:t>-horizon 25-29</a:t>
            </a:r>
            <a:r>
              <a:rPr lang="fr-FR" dirty="0">
                <a:solidFill>
                  <a:schemeClr val="tx1"/>
                </a:solidFill>
                <a:latin typeface="Calibri"/>
                <a:ea typeface="Calibri"/>
                <a:cs typeface="Calibri"/>
              </a:rPr>
              <a:t>: </a:t>
            </a:r>
            <a:r>
              <a:rPr lang="fr-FR" dirty="0" err="1">
                <a:solidFill>
                  <a:schemeClr val="tx1"/>
                </a:solidFill>
                <a:latin typeface="Calibri"/>
                <a:ea typeface="Calibri"/>
                <a:cs typeface="Calibri"/>
              </a:rPr>
              <a:t>develop</a:t>
            </a:r>
            <a:r>
              <a:rPr lang="fr-FR" dirty="0">
                <a:solidFill>
                  <a:schemeClr val="tx1"/>
                </a:solidFill>
                <a:latin typeface="Calibri"/>
                <a:ea typeface="Calibri"/>
                <a:cs typeface="Calibri"/>
              </a:rPr>
              <a:t> Compton cameras for </a:t>
            </a:r>
            <a:r>
              <a:rPr lang="fr-FR" dirty="0" err="1">
                <a:solidFill>
                  <a:schemeClr val="tx1"/>
                </a:solidFill>
                <a:latin typeface="Calibri"/>
                <a:ea typeface="Calibri"/>
                <a:cs typeface="Calibri"/>
              </a:rPr>
              <a:t>radiopharmaceutical</a:t>
            </a:r>
            <a:r>
              <a:rPr lang="fr-FR" dirty="0">
                <a:solidFill>
                  <a:schemeClr val="tx1"/>
                </a:solidFill>
                <a:latin typeface="Calibri"/>
                <a:ea typeface="Calibri"/>
                <a:cs typeface="Calibri"/>
              </a:rPr>
              <a:t> dose control.</a:t>
            </a:r>
          </a:p>
          <a:p>
            <a:r>
              <a:rPr lang="fr-FR" dirty="0">
                <a:solidFill>
                  <a:schemeClr val="tx1"/>
                </a:solidFill>
                <a:latin typeface="Calibri"/>
                <a:ea typeface="Calibri"/>
                <a:cs typeface="Calibri"/>
                <a:sym typeface="Wingdings" panose="05000000000000000000" pitchFamily="2" charset="2"/>
              </a:rPr>
              <a:t> In charge of </a:t>
            </a:r>
            <a:r>
              <a:rPr lang="fr-FR" dirty="0" err="1">
                <a:solidFill>
                  <a:schemeClr val="tx1"/>
                </a:solidFill>
                <a:latin typeface="Calibri"/>
                <a:ea typeface="Calibri"/>
                <a:cs typeface="Calibri"/>
                <a:sym typeface="Wingdings" panose="05000000000000000000" pitchFamily="2" charset="2"/>
              </a:rPr>
              <a:t>optimizing</a:t>
            </a:r>
            <a:r>
              <a:rPr lang="fr-FR" dirty="0">
                <a:solidFill>
                  <a:schemeClr val="tx1"/>
                </a:solidFill>
                <a:latin typeface="Calibri"/>
                <a:ea typeface="Calibri"/>
                <a:cs typeface="Calibri"/>
                <a:sym typeface="Wingdings" panose="05000000000000000000" pitchFamily="2" charset="2"/>
              </a:rPr>
              <a:t> the CC prototype by MC simulation and image reconstruction</a:t>
            </a:r>
            <a:endParaRPr lang="fr-FR" dirty="0">
              <a:solidFill>
                <a:schemeClr val="tx1"/>
              </a:solidFill>
              <a:latin typeface="Calibri"/>
              <a:ea typeface="Calibri"/>
              <a:cs typeface="Calibri"/>
            </a:endParaRPr>
          </a:p>
        </p:txBody>
      </p:sp>
      <p:sp>
        <p:nvSpPr>
          <p:cNvPr id="43" name="Rectangle 42">
            <a:extLst>
              <a:ext uri="{FF2B5EF4-FFF2-40B4-BE49-F238E27FC236}">
                <a16:creationId xmlns:a16="http://schemas.microsoft.com/office/drawing/2014/main" id="{650D7129-1BFA-4D89-A000-423E54ED479B}"/>
              </a:ext>
            </a:extLst>
          </p:cNvPr>
          <p:cNvSpPr/>
          <p:nvPr/>
        </p:nvSpPr>
        <p:spPr>
          <a:xfrm>
            <a:off x="116999" y="1595120"/>
            <a:ext cx="3977623" cy="3937838"/>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ZoneTexte 53">
            <a:extLst>
              <a:ext uri="{FF2B5EF4-FFF2-40B4-BE49-F238E27FC236}">
                <a16:creationId xmlns:a16="http://schemas.microsoft.com/office/drawing/2014/main" id="{6B05F4EB-D37B-4130-B32F-8CD2E791446E}"/>
              </a:ext>
            </a:extLst>
          </p:cNvPr>
          <p:cNvSpPr txBox="1"/>
          <p:nvPr/>
        </p:nvSpPr>
        <p:spPr>
          <a:xfrm>
            <a:off x="153514" y="1592119"/>
            <a:ext cx="3932218" cy="1600438"/>
          </a:xfrm>
          <a:prstGeom prst="rect">
            <a:avLst/>
          </a:prstGeom>
          <a:noFill/>
        </p:spPr>
        <p:txBody>
          <a:bodyPr wrap="square" rtlCol="0">
            <a:spAutoFit/>
          </a:bodyPr>
          <a:lstStyle/>
          <a:p>
            <a:r>
              <a:rPr lang="en-US" b="1" u="sng" dirty="0"/>
              <a:t>THIDOS:</a:t>
            </a:r>
          </a:p>
          <a:p>
            <a:r>
              <a:rPr lang="fr-FR" dirty="0">
                <a:solidFill>
                  <a:schemeClr val="tx1"/>
                </a:solidFill>
                <a:latin typeface="Calibri"/>
                <a:ea typeface="Calibri"/>
                <a:cs typeface="Calibri"/>
              </a:rPr>
              <a:t>New </a:t>
            </a:r>
            <a:r>
              <a:rPr lang="fr-FR" b="1" dirty="0">
                <a:solidFill>
                  <a:schemeClr val="tx1"/>
                </a:solidFill>
                <a:latin typeface="Calibri"/>
                <a:ea typeface="Calibri"/>
                <a:cs typeface="Calibri"/>
              </a:rPr>
              <a:t>portable</a:t>
            </a:r>
            <a:r>
              <a:rPr lang="fr-FR" dirty="0">
                <a:solidFill>
                  <a:schemeClr val="tx1"/>
                </a:solidFill>
                <a:latin typeface="Calibri"/>
                <a:ea typeface="Calibri"/>
                <a:cs typeface="Calibri"/>
              </a:rPr>
              <a:t> </a:t>
            </a:r>
            <a:r>
              <a:rPr lang="el-GR" b="1" dirty="0">
                <a:solidFill>
                  <a:schemeClr val="tx1"/>
                </a:solidFill>
                <a:latin typeface="Calibri"/>
                <a:ea typeface="Calibri"/>
                <a:cs typeface="Calibri"/>
              </a:rPr>
              <a:t>γ</a:t>
            </a:r>
            <a:r>
              <a:rPr lang="fr-FR" b="1" dirty="0">
                <a:solidFill>
                  <a:schemeClr val="tx1"/>
                </a:solidFill>
                <a:latin typeface="Calibri"/>
                <a:ea typeface="Calibri"/>
                <a:cs typeface="Calibri"/>
              </a:rPr>
              <a:t> camera </a:t>
            </a:r>
            <a:r>
              <a:rPr lang="fr-FR" dirty="0">
                <a:solidFill>
                  <a:schemeClr val="tx1"/>
                </a:solidFill>
                <a:latin typeface="Calibri"/>
                <a:ea typeface="Calibri"/>
                <a:cs typeface="Calibri"/>
              </a:rPr>
              <a:t>of 10x10cm </a:t>
            </a:r>
            <a:r>
              <a:rPr lang="fr-FR" dirty="0" err="1">
                <a:solidFill>
                  <a:schemeClr val="tx1"/>
                </a:solidFill>
                <a:latin typeface="Calibri"/>
                <a:ea typeface="Calibri"/>
                <a:cs typeface="Calibri"/>
              </a:rPr>
              <a:t>field</a:t>
            </a:r>
            <a:br>
              <a:rPr lang="fr-FR" dirty="0">
                <a:solidFill>
                  <a:schemeClr val="tx1"/>
                </a:solidFill>
                <a:latin typeface="Calibri"/>
                <a:ea typeface="Calibri"/>
                <a:cs typeface="Calibri"/>
              </a:rPr>
            </a:br>
            <a:r>
              <a:rPr lang="fr-FR" dirty="0">
                <a:solidFill>
                  <a:schemeClr val="tx1"/>
                </a:solidFill>
                <a:latin typeface="Calibri"/>
                <a:ea typeface="Calibri"/>
                <a:cs typeface="Calibri"/>
              </a:rPr>
              <a:t> of </a:t>
            </a:r>
            <a:r>
              <a:rPr lang="fr-FR" dirty="0" err="1">
                <a:solidFill>
                  <a:schemeClr val="tx1"/>
                </a:solidFill>
                <a:latin typeface="Calibri"/>
                <a:ea typeface="Calibri"/>
                <a:cs typeface="Calibri"/>
              </a:rPr>
              <a:t>view</a:t>
            </a:r>
            <a:r>
              <a:rPr lang="fr-FR" dirty="0">
                <a:solidFill>
                  <a:schemeClr val="tx1"/>
                </a:solidFill>
                <a:latin typeface="Calibri"/>
                <a:ea typeface="Calibri"/>
                <a:cs typeface="Calibri"/>
              </a:rPr>
              <a:t>, to control the </a:t>
            </a:r>
            <a:r>
              <a:rPr lang="fr-FR" b="1" dirty="0">
                <a:solidFill>
                  <a:schemeClr val="tx1"/>
                </a:solidFill>
                <a:latin typeface="Calibri"/>
                <a:ea typeface="Calibri"/>
                <a:cs typeface="Calibri"/>
              </a:rPr>
              <a:t>dose </a:t>
            </a:r>
            <a:r>
              <a:rPr lang="fr-FR" b="1" dirty="0" err="1">
                <a:solidFill>
                  <a:schemeClr val="tx1"/>
                </a:solidFill>
                <a:latin typeface="Calibri"/>
                <a:ea typeface="Calibri"/>
                <a:cs typeface="Calibri"/>
              </a:rPr>
              <a:t>delivered</a:t>
            </a:r>
            <a:r>
              <a:rPr lang="fr-FR" b="1" dirty="0">
                <a:solidFill>
                  <a:schemeClr val="tx1"/>
                </a:solidFill>
                <a:latin typeface="Calibri"/>
                <a:ea typeface="Calibri"/>
                <a:cs typeface="Calibri"/>
              </a:rPr>
              <a:t> </a:t>
            </a:r>
            <a:br>
              <a:rPr lang="fr-FR" b="1" dirty="0">
                <a:solidFill>
                  <a:schemeClr val="tx1"/>
                </a:solidFill>
                <a:latin typeface="Calibri"/>
                <a:ea typeface="Calibri"/>
                <a:cs typeface="Calibri"/>
              </a:rPr>
            </a:br>
            <a:r>
              <a:rPr lang="fr-FR" dirty="0" err="1">
                <a:solidFill>
                  <a:schemeClr val="tx1"/>
                </a:solidFill>
                <a:latin typeface="Calibri"/>
                <a:ea typeface="Calibri"/>
                <a:cs typeface="Calibri"/>
              </a:rPr>
              <a:t>during</a:t>
            </a:r>
            <a:r>
              <a:rPr lang="fr-FR" b="1" dirty="0">
                <a:solidFill>
                  <a:schemeClr val="tx1"/>
                </a:solidFill>
                <a:latin typeface="Calibri"/>
                <a:ea typeface="Calibri"/>
                <a:cs typeface="Calibri"/>
              </a:rPr>
              <a:t> </a:t>
            </a:r>
            <a:r>
              <a:rPr lang="fr-FR" b="1" baseline="30000" dirty="0">
                <a:solidFill>
                  <a:schemeClr val="tx1"/>
                </a:solidFill>
                <a:latin typeface="Calibri"/>
                <a:ea typeface="Calibri"/>
                <a:cs typeface="Calibri"/>
              </a:rPr>
              <a:t>131</a:t>
            </a:r>
            <a:r>
              <a:rPr lang="fr-FR" b="1" dirty="0">
                <a:solidFill>
                  <a:schemeClr val="tx1"/>
                </a:solidFill>
                <a:latin typeface="Calibri"/>
                <a:ea typeface="Calibri"/>
                <a:cs typeface="Calibri"/>
              </a:rPr>
              <a:t>I </a:t>
            </a:r>
            <a:r>
              <a:rPr lang="fr-FR" dirty="0">
                <a:solidFill>
                  <a:schemeClr val="tx1"/>
                </a:solidFill>
                <a:latin typeface="Calibri"/>
                <a:ea typeface="Calibri"/>
                <a:cs typeface="Calibri"/>
              </a:rPr>
              <a:t>(</a:t>
            </a:r>
            <a:r>
              <a:rPr lang="el-GR" dirty="0">
                <a:solidFill>
                  <a:schemeClr val="tx1"/>
                </a:solidFill>
                <a:latin typeface="Calibri"/>
                <a:ea typeface="Calibri"/>
                <a:cs typeface="Calibri"/>
              </a:rPr>
              <a:t>β</a:t>
            </a:r>
            <a:r>
              <a:rPr lang="fr-FR" dirty="0">
                <a:solidFill>
                  <a:schemeClr val="tx1"/>
                </a:solidFill>
                <a:latin typeface="Calibri"/>
                <a:ea typeface="Calibri"/>
                <a:cs typeface="Calibri"/>
              </a:rPr>
              <a:t> 364 keV) </a:t>
            </a:r>
            <a:r>
              <a:rPr lang="fr-FR" dirty="0" err="1">
                <a:solidFill>
                  <a:schemeClr val="tx1"/>
                </a:solidFill>
                <a:latin typeface="Calibri"/>
                <a:ea typeface="Calibri"/>
                <a:cs typeface="Calibri"/>
              </a:rPr>
              <a:t>treatment</a:t>
            </a:r>
            <a:r>
              <a:rPr lang="fr-FR" dirty="0">
                <a:solidFill>
                  <a:schemeClr val="tx1"/>
                </a:solidFill>
                <a:latin typeface="Calibri"/>
                <a:ea typeface="Calibri"/>
                <a:cs typeface="Calibri"/>
              </a:rPr>
              <a:t> for </a:t>
            </a:r>
            <a:r>
              <a:rPr lang="fr-FR" dirty="0" err="1">
                <a:solidFill>
                  <a:schemeClr val="tx1"/>
                </a:solidFill>
                <a:latin typeface="Calibri"/>
                <a:ea typeface="Calibri"/>
                <a:cs typeface="Calibri"/>
              </a:rPr>
              <a:t>thyroid</a:t>
            </a:r>
            <a:r>
              <a:rPr lang="fr-FR" dirty="0">
                <a:solidFill>
                  <a:schemeClr val="tx1"/>
                </a:solidFill>
                <a:latin typeface="Calibri"/>
                <a:ea typeface="Calibri"/>
                <a:cs typeface="Calibri"/>
              </a:rPr>
              <a:t> </a:t>
            </a:r>
            <a:r>
              <a:rPr lang="fr-FR" dirty="0" err="1">
                <a:solidFill>
                  <a:schemeClr val="tx1"/>
                </a:solidFill>
                <a:latin typeface="Calibri"/>
                <a:ea typeface="Calibri"/>
                <a:cs typeface="Calibri"/>
              </a:rPr>
              <a:t>diseases</a:t>
            </a:r>
            <a:r>
              <a:rPr lang="fr-FR" dirty="0">
                <a:solidFill>
                  <a:schemeClr val="tx1"/>
                </a:solidFill>
                <a:latin typeface="Calibri"/>
                <a:ea typeface="Calibri"/>
                <a:cs typeface="Calibri"/>
              </a:rPr>
              <a:t>.</a:t>
            </a:r>
          </a:p>
          <a:p>
            <a:r>
              <a:rPr lang="fr-FR" dirty="0" err="1">
                <a:solidFill>
                  <a:prstClr val="black"/>
                </a:solidFill>
                <a:latin typeface="Calibri"/>
              </a:rPr>
              <a:t>Evaluate</a:t>
            </a:r>
            <a:r>
              <a:rPr lang="fr-FR" dirty="0">
                <a:solidFill>
                  <a:prstClr val="black"/>
                </a:solidFill>
                <a:latin typeface="Calibri"/>
              </a:rPr>
              <a:t> </a:t>
            </a:r>
            <a:r>
              <a:rPr lang="fr-FR" dirty="0" err="1">
                <a:solidFill>
                  <a:prstClr val="black"/>
                </a:solidFill>
                <a:latin typeface="Calibri"/>
              </a:rPr>
              <a:t>accuracy</a:t>
            </a:r>
            <a:r>
              <a:rPr lang="fr-FR" dirty="0">
                <a:solidFill>
                  <a:prstClr val="black"/>
                </a:solidFill>
                <a:latin typeface="Calibri"/>
              </a:rPr>
              <a:t> and </a:t>
            </a:r>
            <a:r>
              <a:rPr lang="fr-FR" dirty="0" err="1">
                <a:solidFill>
                  <a:prstClr val="black"/>
                </a:solidFill>
                <a:latin typeface="Calibri"/>
              </a:rPr>
              <a:t>robustness</a:t>
            </a:r>
            <a:r>
              <a:rPr lang="fr-FR" dirty="0">
                <a:solidFill>
                  <a:prstClr val="black"/>
                </a:solidFill>
                <a:latin typeface="Calibri"/>
              </a:rPr>
              <a:t> of the quantification </a:t>
            </a:r>
            <a:r>
              <a:rPr lang="fr-FR" dirty="0" err="1">
                <a:solidFill>
                  <a:prstClr val="black"/>
                </a:solidFill>
                <a:latin typeface="Calibri"/>
              </a:rPr>
              <a:t>protocol</a:t>
            </a:r>
            <a:r>
              <a:rPr lang="fr-FR" dirty="0">
                <a:solidFill>
                  <a:prstClr val="black"/>
                </a:solidFill>
                <a:latin typeface="Calibri"/>
              </a:rPr>
              <a:t>.</a:t>
            </a:r>
            <a:endParaRPr lang="fr-FR" dirty="0">
              <a:solidFill>
                <a:schemeClr val="tx1"/>
              </a:solidFill>
              <a:latin typeface="Calibri"/>
              <a:ea typeface="Calibri"/>
              <a:cs typeface="Calibri"/>
            </a:endParaRPr>
          </a:p>
        </p:txBody>
      </p:sp>
      <p:pic>
        <p:nvPicPr>
          <p:cNvPr id="56" name="Image 55">
            <a:extLst>
              <a:ext uri="{FF2B5EF4-FFF2-40B4-BE49-F238E27FC236}">
                <a16:creationId xmlns:a16="http://schemas.microsoft.com/office/drawing/2014/main" id="{9D48FE1D-95DC-4B18-A141-C9E92738B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600" y="1628717"/>
            <a:ext cx="798936" cy="578539"/>
          </a:xfrm>
          <a:prstGeom prst="rect">
            <a:avLst/>
          </a:prstGeom>
        </p:spPr>
      </p:pic>
      <p:pic>
        <p:nvPicPr>
          <p:cNvPr id="58" name="Image 57">
            <a:extLst>
              <a:ext uri="{FF2B5EF4-FFF2-40B4-BE49-F238E27FC236}">
                <a16:creationId xmlns:a16="http://schemas.microsoft.com/office/drawing/2014/main" id="{D93DF808-A359-4FAF-8F6D-F223AC25A537}"/>
              </a:ext>
            </a:extLst>
          </p:cNvPr>
          <p:cNvPicPr>
            <a:picLocks noChangeAspect="1"/>
          </p:cNvPicPr>
          <p:nvPr/>
        </p:nvPicPr>
        <p:blipFill>
          <a:blip r:embed="rId4"/>
          <a:stretch/>
        </p:blipFill>
        <p:spPr bwMode="auto">
          <a:xfrm>
            <a:off x="362623" y="3307273"/>
            <a:ext cx="1425875" cy="1901502"/>
          </a:xfrm>
          <a:prstGeom prst="rect">
            <a:avLst/>
          </a:prstGeom>
        </p:spPr>
      </p:pic>
      <p:pic>
        <p:nvPicPr>
          <p:cNvPr id="60" name="Image 59">
            <a:extLst>
              <a:ext uri="{FF2B5EF4-FFF2-40B4-BE49-F238E27FC236}">
                <a16:creationId xmlns:a16="http://schemas.microsoft.com/office/drawing/2014/main" id="{BAE87101-EF8A-4F75-9C7C-866C2A55D8A1}"/>
              </a:ext>
            </a:extLst>
          </p:cNvPr>
          <p:cNvPicPr>
            <a:picLocks noChangeAspect="1"/>
          </p:cNvPicPr>
          <p:nvPr/>
        </p:nvPicPr>
        <p:blipFill>
          <a:blip r:embed="rId5"/>
          <a:srcRect l="26374" t="11651" r="23536" b="12593"/>
          <a:stretch/>
        </p:blipFill>
        <p:spPr bwMode="auto">
          <a:xfrm>
            <a:off x="2357409" y="3307273"/>
            <a:ext cx="921185" cy="928800"/>
          </a:xfrm>
          <a:prstGeom prst="rect">
            <a:avLst/>
          </a:prstGeom>
        </p:spPr>
      </p:pic>
      <p:pic>
        <p:nvPicPr>
          <p:cNvPr id="61" name="Image 60">
            <a:extLst>
              <a:ext uri="{FF2B5EF4-FFF2-40B4-BE49-F238E27FC236}">
                <a16:creationId xmlns:a16="http://schemas.microsoft.com/office/drawing/2014/main" id="{BFF714EC-68DB-4E4F-80BA-C2C249DEA34B}"/>
              </a:ext>
            </a:extLst>
          </p:cNvPr>
          <p:cNvPicPr/>
          <p:nvPr/>
        </p:nvPicPr>
        <p:blipFill>
          <a:blip r:embed="rId6"/>
          <a:srcRect l="7389" r="7259"/>
          <a:stretch/>
        </p:blipFill>
        <p:spPr bwMode="auto">
          <a:xfrm>
            <a:off x="2174080" y="4266714"/>
            <a:ext cx="1238667" cy="928800"/>
          </a:xfrm>
          <a:prstGeom prst="rect">
            <a:avLst/>
          </a:prstGeom>
        </p:spPr>
      </p:pic>
      <p:sp>
        <p:nvSpPr>
          <p:cNvPr id="62" name="ZoneTexte 61">
            <a:extLst>
              <a:ext uri="{FF2B5EF4-FFF2-40B4-BE49-F238E27FC236}">
                <a16:creationId xmlns:a16="http://schemas.microsoft.com/office/drawing/2014/main" id="{183EF896-28F9-4E99-B0F9-E5E47452A557}"/>
              </a:ext>
            </a:extLst>
          </p:cNvPr>
          <p:cNvSpPr txBox="1"/>
          <p:nvPr/>
        </p:nvSpPr>
        <p:spPr>
          <a:xfrm>
            <a:off x="4199879" y="1579883"/>
            <a:ext cx="3792242" cy="2677656"/>
          </a:xfrm>
          <a:prstGeom prst="rect">
            <a:avLst/>
          </a:prstGeom>
          <a:noFill/>
        </p:spPr>
        <p:txBody>
          <a:bodyPr wrap="square" rtlCol="0">
            <a:spAutoFit/>
          </a:bodyPr>
          <a:lstStyle/>
          <a:p>
            <a:r>
              <a:rPr lang="en-US" b="1" u="sng" dirty="0"/>
              <a:t>XEMIS:</a:t>
            </a:r>
          </a:p>
          <a:p>
            <a:pPr marL="285750" indent="-285750">
              <a:buFont typeface="Wingdings" panose="05000000000000000000" pitchFamily="2" charset="2"/>
              <a:buChar char="à"/>
            </a:pPr>
            <a:endParaRPr lang="en-US" dirty="0">
              <a:solidFill>
                <a:srgbClr val="FF66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r>
              <a:rPr lang="en-US" b="1" dirty="0">
                <a:solidFill>
                  <a:srgbClr val="FF6600"/>
                </a:solidFill>
                <a:latin typeface="Calibri" panose="020F0502020204030204" pitchFamily="34" charset="0"/>
                <a:ea typeface="Calibri" panose="020F0502020204030204" pitchFamily="34" charset="0"/>
                <a:cs typeface="Calibri" panose="020F0502020204030204" pitchFamily="34" charset="0"/>
              </a:rPr>
              <a:t>Medium </a:t>
            </a:r>
            <a:r>
              <a:rPr lang="en-US" dirty="0">
                <a:solidFill>
                  <a:srgbClr val="FF6600"/>
                </a:solidFill>
                <a:latin typeface="Calibri" panose="020F0502020204030204" pitchFamily="34" charset="0"/>
                <a:ea typeface="Calibri" panose="020F0502020204030204" pitchFamily="34" charset="0"/>
                <a:cs typeface="Calibri" panose="020F0502020204030204" pitchFamily="34" charset="0"/>
              </a:rPr>
              <a:t>(4-5y) :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apply for</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 TRT dosimetry planification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for preclinical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appy</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endParaRPr lang="en-US" b="1" dirty="0">
              <a:solidFill>
                <a:srgbClr val="FF66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endParaRPr lang="en-US" b="1" dirty="0">
              <a:solidFill>
                <a:srgbClr val="FF66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endParaRPr lang="en-US" b="1" dirty="0">
              <a:solidFill>
                <a:srgbClr val="FF66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endParaRPr lang="en-US" b="1" dirty="0">
              <a:solidFill>
                <a:srgbClr val="FF66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endParaRPr lang="en-US" b="1" dirty="0">
              <a:solidFill>
                <a:srgbClr val="FF66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endParaRPr lang="en-US" b="1" dirty="0">
              <a:solidFill>
                <a:srgbClr val="FF66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endParaRPr lang="en-US" b="1" dirty="0">
              <a:solidFill>
                <a:srgbClr val="FF66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à"/>
            </a:pPr>
            <a:r>
              <a:rPr lang="en-US" b="1" dirty="0">
                <a:solidFill>
                  <a:srgbClr val="FF6600"/>
                </a:solidFill>
                <a:latin typeface="Calibri" panose="020F0502020204030204" pitchFamily="34" charset="0"/>
                <a:ea typeface="Calibri" panose="020F0502020204030204" pitchFamily="34" charset="0"/>
                <a:cs typeface="Calibri" panose="020F0502020204030204" pitchFamily="34" charset="0"/>
              </a:rPr>
              <a:t>Long </a:t>
            </a:r>
            <a:r>
              <a:rPr lang="en-US" dirty="0">
                <a:solidFill>
                  <a:srgbClr val="FF6600"/>
                </a:solidFill>
                <a:latin typeface="Calibri" panose="020F0502020204030204" pitchFamily="34" charset="0"/>
                <a:ea typeface="Calibri" panose="020F0502020204030204" pitchFamily="34" charset="0"/>
                <a:cs typeface="Calibri" panose="020F0502020204030204" pitchFamily="34" charset="0"/>
              </a:rPr>
              <a:t>(&gt;5y)</a:t>
            </a:r>
            <a:r>
              <a:rPr lang="en-US" b="1" dirty="0">
                <a:solidFill>
                  <a:srgbClr val="FF6600"/>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patient-scale prototype.</a:t>
            </a:r>
          </a:p>
        </p:txBody>
      </p:sp>
      <p:pic>
        <p:nvPicPr>
          <p:cNvPr id="63" name="Image 62">
            <a:extLst>
              <a:ext uri="{FF2B5EF4-FFF2-40B4-BE49-F238E27FC236}">
                <a16:creationId xmlns:a16="http://schemas.microsoft.com/office/drawing/2014/main" id="{664ECA48-96E6-45CF-A4BB-157D37B14DF6}"/>
              </a:ext>
            </a:extLst>
          </p:cNvPr>
          <p:cNvPicPr>
            <a:picLocks noChangeAspect="1"/>
          </p:cNvPicPr>
          <p:nvPr/>
        </p:nvPicPr>
        <p:blipFill>
          <a:blip r:embed="rId7"/>
          <a:stretch/>
        </p:blipFill>
        <p:spPr bwMode="auto">
          <a:xfrm>
            <a:off x="6692643" y="1618415"/>
            <a:ext cx="1194221" cy="483973"/>
          </a:xfrm>
          <a:prstGeom prst="rect">
            <a:avLst/>
          </a:prstGeom>
        </p:spPr>
      </p:pic>
      <p:pic>
        <p:nvPicPr>
          <p:cNvPr id="68" name="Image 67">
            <a:extLst>
              <a:ext uri="{FF2B5EF4-FFF2-40B4-BE49-F238E27FC236}">
                <a16:creationId xmlns:a16="http://schemas.microsoft.com/office/drawing/2014/main" id="{97830FEF-3020-438B-95C2-1272A1F4A345}"/>
              </a:ext>
            </a:extLst>
          </p:cNvPr>
          <p:cNvPicPr>
            <a:picLocks noChangeAspect="1"/>
          </p:cNvPicPr>
          <p:nvPr/>
        </p:nvPicPr>
        <p:blipFill>
          <a:blip r:embed="rId8"/>
          <a:stretch>
            <a:fillRect/>
          </a:stretch>
        </p:blipFill>
        <p:spPr>
          <a:xfrm>
            <a:off x="5128776" y="2521870"/>
            <a:ext cx="2279387" cy="1413985"/>
          </a:xfrm>
          <a:prstGeom prst="rect">
            <a:avLst/>
          </a:prstGeom>
        </p:spPr>
      </p:pic>
      <p:sp>
        <p:nvSpPr>
          <p:cNvPr id="70" name="Rectangle 69">
            <a:extLst>
              <a:ext uri="{FF2B5EF4-FFF2-40B4-BE49-F238E27FC236}">
                <a16:creationId xmlns:a16="http://schemas.microsoft.com/office/drawing/2014/main" id="{74EB4983-1DDC-4525-8A92-26502BD2C348}"/>
              </a:ext>
            </a:extLst>
          </p:cNvPr>
          <p:cNvSpPr/>
          <p:nvPr/>
        </p:nvSpPr>
        <p:spPr>
          <a:xfrm>
            <a:off x="7289752" y="506687"/>
            <a:ext cx="2837636" cy="369332"/>
          </a:xfrm>
          <a:prstGeom prst="rect">
            <a:avLst/>
          </a:prstGeom>
          <a:ln>
            <a:solidFill>
              <a:srgbClr val="C00000"/>
            </a:solidFill>
          </a:ln>
        </p:spPr>
        <p:txBody>
          <a:bodyPr wrap="none">
            <a:spAutoFit/>
          </a:bodyPr>
          <a:lstStyle/>
          <a:p>
            <a:r>
              <a:rPr lang="en-US" sz="18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see E. Testa presentation</a:t>
            </a:r>
            <a:endParaRPr lang="en-US" sz="1800" b="1" dirty="0"/>
          </a:p>
        </p:txBody>
      </p:sp>
      <p:pic>
        <p:nvPicPr>
          <p:cNvPr id="71" name="Image 70">
            <a:extLst>
              <a:ext uri="{FF2B5EF4-FFF2-40B4-BE49-F238E27FC236}">
                <a16:creationId xmlns:a16="http://schemas.microsoft.com/office/drawing/2014/main" id="{B42453CE-D72B-4DD1-9C62-853DBB507517}"/>
              </a:ext>
            </a:extLst>
          </p:cNvPr>
          <p:cNvPicPr>
            <a:picLocks noChangeAspect="1"/>
          </p:cNvPicPr>
          <p:nvPr/>
        </p:nvPicPr>
        <p:blipFill>
          <a:blip r:embed="rId9"/>
          <a:stretch>
            <a:fillRect/>
          </a:stretch>
        </p:blipFill>
        <p:spPr>
          <a:xfrm>
            <a:off x="4305287" y="6033398"/>
            <a:ext cx="916411" cy="253841"/>
          </a:xfrm>
          <a:prstGeom prst="rect">
            <a:avLst/>
          </a:prstGeom>
        </p:spPr>
      </p:pic>
      <p:pic>
        <p:nvPicPr>
          <p:cNvPr id="72" name="Image 71">
            <a:extLst>
              <a:ext uri="{FF2B5EF4-FFF2-40B4-BE49-F238E27FC236}">
                <a16:creationId xmlns:a16="http://schemas.microsoft.com/office/drawing/2014/main" id="{BF282DD0-5DBD-4A64-8981-4679D5D76687}"/>
              </a:ext>
            </a:extLst>
          </p:cNvPr>
          <p:cNvPicPr>
            <a:picLocks noChangeAspect="1"/>
          </p:cNvPicPr>
          <p:nvPr/>
        </p:nvPicPr>
        <p:blipFill rotWithShape="1">
          <a:blip r:embed="rId10"/>
          <a:srcRect t="18909" b="15668"/>
          <a:stretch/>
        </p:blipFill>
        <p:spPr>
          <a:xfrm>
            <a:off x="5680030" y="6074410"/>
            <a:ext cx="723617" cy="473411"/>
          </a:xfrm>
          <a:prstGeom prst="rect">
            <a:avLst/>
          </a:prstGeom>
        </p:spPr>
      </p:pic>
      <p:pic>
        <p:nvPicPr>
          <p:cNvPr id="9" name="Image 8">
            <a:extLst>
              <a:ext uri="{FF2B5EF4-FFF2-40B4-BE49-F238E27FC236}">
                <a16:creationId xmlns:a16="http://schemas.microsoft.com/office/drawing/2014/main" id="{E6D20CAE-BD5A-4611-B17F-D1B15E2E8EA9}"/>
              </a:ext>
            </a:extLst>
          </p:cNvPr>
          <p:cNvPicPr>
            <a:picLocks noChangeAspect="1"/>
          </p:cNvPicPr>
          <p:nvPr/>
        </p:nvPicPr>
        <p:blipFill>
          <a:blip r:embed="rId11"/>
          <a:stretch>
            <a:fillRect/>
          </a:stretch>
        </p:blipFill>
        <p:spPr>
          <a:xfrm>
            <a:off x="6586542" y="6226878"/>
            <a:ext cx="1406421" cy="369333"/>
          </a:xfrm>
          <a:prstGeom prst="rect">
            <a:avLst/>
          </a:prstGeom>
        </p:spPr>
      </p:pic>
      <p:sp>
        <p:nvSpPr>
          <p:cNvPr id="12" name="Rectangle 11">
            <a:extLst>
              <a:ext uri="{FF2B5EF4-FFF2-40B4-BE49-F238E27FC236}">
                <a16:creationId xmlns:a16="http://schemas.microsoft.com/office/drawing/2014/main" id="{F0C0FA42-AA09-44D9-8D7F-8D78B864E635}"/>
              </a:ext>
            </a:extLst>
          </p:cNvPr>
          <p:cNvSpPr/>
          <p:nvPr/>
        </p:nvSpPr>
        <p:spPr>
          <a:xfrm>
            <a:off x="8283547" y="5832230"/>
            <a:ext cx="3722908" cy="769441"/>
          </a:xfrm>
          <a:prstGeom prst="rect">
            <a:avLst/>
          </a:prstGeom>
        </p:spPr>
        <p:txBody>
          <a:bodyPr wrap="square">
            <a:spAutoFit/>
          </a:bodyPr>
          <a:lstStyle/>
          <a:p>
            <a:pPr marL="138113" lvl="0" indent="-138113">
              <a:buFont typeface="Wingdings" pitchFamily="2" charset="2"/>
              <a:buChar char="§"/>
            </a:pPr>
            <a:r>
              <a:rPr lang="fr-FR" sz="1100" dirty="0">
                <a:latin typeface="Calibri" panose="020F0502020204030204" pitchFamily="34" charset="0"/>
                <a:ea typeface="Calibri" panose="020F0502020204030204" pitchFamily="34" charset="0"/>
                <a:cs typeface="Calibri" panose="020F0502020204030204" pitchFamily="34" charset="0"/>
              </a:rPr>
              <a:t>Bossis et al., IEEE TRPMS, 2024, vol. 8, no. 5, pp. 556-570</a:t>
            </a:r>
          </a:p>
          <a:p>
            <a:pPr marL="138113" lvl="0" indent="-138113">
              <a:buFont typeface="Wingdings" pitchFamily="2" charset="2"/>
              <a:buChar char="§"/>
            </a:pPr>
            <a:r>
              <a:rPr lang="fr-FR" sz="1100" dirty="0">
                <a:latin typeface="Calibri" panose="020F0502020204030204" pitchFamily="34" charset="0"/>
                <a:ea typeface="Calibri" panose="020F0502020204030204" pitchFamily="34" charset="0"/>
                <a:cs typeface="Calibri" panose="020F0502020204030204" pitchFamily="34" charset="0"/>
              </a:rPr>
              <a:t>Bossis, et al., NIM A 2023, 1048 : 167907.</a:t>
            </a:r>
          </a:p>
          <a:p>
            <a:pPr marL="138113" lvl="0" indent="-138113">
              <a:buFont typeface="Wingdings" pitchFamily="2" charset="2"/>
              <a:buChar char="§"/>
            </a:pPr>
            <a:r>
              <a:rPr lang="en-US" sz="1100" dirty="0" err="1">
                <a:latin typeface="Calibri" panose="020F0502020204030204" pitchFamily="34" charset="0"/>
                <a:ea typeface="Calibri" panose="020F0502020204030204" pitchFamily="34" charset="0"/>
                <a:cs typeface="Calibri" panose="020F0502020204030204" pitchFamily="34" charset="0"/>
              </a:rPr>
              <a:t>Lequertier</a:t>
            </a:r>
            <a:r>
              <a:rPr lang="en-US" sz="1100" dirty="0">
                <a:latin typeface="Calibri" panose="020F0502020204030204" pitchFamily="34" charset="0"/>
                <a:ea typeface="Calibri" panose="020F0502020204030204" pitchFamily="34" charset="0"/>
                <a:cs typeface="Calibri" panose="020F0502020204030204" pitchFamily="34" charset="0"/>
              </a:rPr>
              <a:t>, V. et al.. PMB, 70:045001.</a:t>
            </a:r>
          </a:p>
          <a:p>
            <a:pPr marL="138113" lvl="0" indent="-138113">
              <a:buFont typeface="Wingdings" pitchFamily="2" charset="2"/>
              <a:buChar char="§"/>
            </a:pPr>
            <a:r>
              <a:rPr lang="en-US" sz="1100" dirty="0" err="1">
                <a:latin typeface="Calibri" panose="020F0502020204030204" pitchFamily="34" charset="0"/>
                <a:ea typeface="Calibri" panose="020F0502020204030204" pitchFamily="34" charset="0"/>
                <a:cs typeface="Calibri" panose="020F0502020204030204" pitchFamily="34" charset="0"/>
              </a:rPr>
              <a:t>Lainé</a:t>
            </a:r>
            <a:r>
              <a:rPr lang="en-US" sz="1100" dirty="0">
                <a:latin typeface="Calibri" panose="020F0502020204030204" pitchFamily="34" charset="0"/>
                <a:ea typeface="Calibri" panose="020F0502020204030204" pitchFamily="34" charset="0"/>
                <a:cs typeface="Calibri" panose="020F0502020204030204" pitchFamily="34" charset="0"/>
              </a:rPr>
              <a:t> et al.. Sensors, 2024, 24 (17), pp.5826.  </a:t>
            </a:r>
          </a:p>
        </p:txBody>
      </p:sp>
      <p:pic>
        <p:nvPicPr>
          <p:cNvPr id="73" name="Image 72">
            <a:extLst>
              <a:ext uri="{FF2B5EF4-FFF2-40B4-BE49-F238E27FC236}">
                <a16:creationId xmlns:a16="http://schemas.microsoft.com/office/drawing/2014/main" id="{1091D92B-B274-42D5-804C-7258368908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43196" y="3676943"/>
            <a:ext cx="549515" cy="559130"/>
          </a:xfrm>
          <a:prstGeom prst="rect">
            <a:avLst/>
          </a:prstGeom>
        </p:spPr>
      </p:pic>
      <p:pic>
        <p:nvPicPr>
          <p:cNvPr id="18" name="Image 17">
            <a:extLst>
              <a:ext uri="{FF2B5EF4-FFF2-40B4-BE49-F238E27FC236}">
                <a16:creationId xmlns:a16="http://schemas.microsoft.com/office/drawing/2014/main" id="{9B13307A-7C58-45EE-BEBB-F7AC1E2C9DB3}"/>
              </a:ext>
            </a:extLst>
          </p:cNvPr>
          <p:cNvPicPr>
            <a:picLocks noChangeAspect="1"/>
          </p:cNvPicPr>
          <p:nvPr/>
        </p:nvPicPr>
        <p:blipFill>
          <a:blip r:embed="rId13"/>
          <a:stretch>
            <a:fillRect/>
          </a:stretch>
        </p:blipFill>
        <p:spPr>
          <a:xfrm>
            <a:off x="7541173" y="5827061"/>
            <a:ext cx="448471" cy="420812"/>
          </a:xfrm>
          <a:prstGeom prst="rect">
            <a:avLst/>
          </a:prstGeom>
        </p:spPr>
      </p:pic>
      <p:grpSp>
        <p:nvGrpSpPr>
          <p:cNvPr id="76" name="Groupe 75">
            <a:extLst>
              <a:ext uri="{FF2B5EF4-FFF2-40B4-BE49-F238E27FC236}">
                <a16:creationId xmlns:a16="http://schemas.microsoft.com/office/drawing/2014/main" id="{12670C94-6BC4-47B0-905F-43C292622FA6}"/>
              </a:ext>
            </a:extLst>
          </p:cNvPr>
          <p:cNvGrpSpPr/>
          <p:nvPr/>
        </p:nvGrpSpPr>
        <p:grpSpPr>
          <a:xfrm>
            <a:off x="6436632" y="5873170"/>
            <a:ext cx="958704" cy="328593"/>
            <a:chOff x="2768684" y="6201105"/>
            <a:chExt cx="1384215" cy="520803"/>
          </a:xfrm>
        </p:grpSpPr>
        <p:pic>
          <p:nvPicPr>
            <p:cNvPr id="77" name="Image 76">
              <a:extLst>
                <a:ext uri="{FF2B5EF4-FFF2-40B4-BE49-F238E27FC236}">
                  <a16:creationId xmlns:a16="http://schemas.microsoft.com/office/drawing/2014/main" id="{12822D68-6929-49BC-B67C-46237C942DDD}"/>
                </a:ext>
              </a:extLst>
            </p:cNvPr>
            <p:cNvPicPr>
              <a:picLocks noChangeAspect="1"/>
            </p:cNvPicPr>
            <p:nvPr userDrawn="1"/>
          </p:nvPicPr>
          <p:blipFill>
            <a:blip r:embed="rId14"/>
            <a:stretch>
              <a:fillRect/>
            </a:stretch>
          </p:blipFill>
          <p:spPr>
            <a:xfrm>
              <a:off x="3308088" y="6201105"/>
              <a:ext cx="844811" cy="520803"/>
            </a:xfrm>
            <a:prstGeom prst="rect">
              <a:avLst/>
            </a:prstGeom>
          </p:spPr>
        </p:pic>
        <p:pic>
          <p:nvPicPr>
            <p:cNvPr id="78" name="Image 77">
              <a:extLst>
                <a:ext uri="{FF2B5EF4-FFF2-40B4-BE49-F238E27FC236}">
                  <a16:creationId xmlns:a16="http://schemas.microsoft.com/office/drawing/2014/main" id="{03602B79-1342-48E8-B7E2-F70A121C9431}"/>
                </a:ext>
              </a:extLst>
            </p:cNvPr>
            <p:cNvPicPr>
              <a:picLocks noChangeAspect="1"/>
            </p:cNvPicPr>
            <p:nvPr userDrawn="1"/>
          </p:nvPicPr>
          <p:blipFill>
            <a:blip r:embed="rId15"/>
            <a:stretch>
              <a:fillRect/>
            </a:stretch>
          </p:blipFill>
          <p:spPr>
            <a:xfrm>
              <a:off x="2768684" y="6203345"/>
              <a:ext cx="394364" cy="343505"/>
            </a:xfrm>
            <a:prstGeom prst="rect">
              <a:avLst/>
            </a:prstGeom>
          </p:spPr>
        </p:pic>
      </p:grpSp>
    </p:spTree>
    <p:extLst>
      <p:ext uri="{BB962C8B-B14F-4D97-AF65-F5344CB8AC3E}">
        <p14:creationId xmlns:p14="http://schemas.microsoft.com/office/powerpoint/2010/main" val="2390537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26</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495266" y="219010"/>
            <a:ext cx="1109314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Nanoparticles</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and radiosensitization</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 dose/modeling</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3" y="1191448"/>
            <a:ext cx="9754811"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explores radiobiology with an emphasis on radiosensitization (NP)</a:t>
            </a:r>
            <a:endParaRPr lang="en-US" dirty="0">
              <a:solidFill>
                <a:schemeClr val="tx1"/>
              </a:solidFill>
            </a:endParaRPr>
          </a:p>
        </p:txBody>
      </p:sp>
      <p:sp>
        <p:nvSpPr>
          <p:cNvPr id="15" name="Rectangle 14">
            <a:extLst>
              <a:ext uri="{FF2B5EF4-FFF2-40B4-BE49-F238E27FC236}">
                <a16:creationId xmlns:a16="http://schemas.microsoft.com/office/drawing/2014/main" id="{746871B1-250B-4771-A6EB-2ABAAEB07FF2}"/>
              </a:ext>
            </a:extLst>
          </p:cNvPr>
          <p:cNvSpPr/>
          <p:nvPr/>
        </p:nvSpPr>
        <p:spPr>
          <a:xfrm>
            <a:off x="5081156" y="1592119"/>
            <a:ext cx="6969446" cy="3673761"/>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8" y="5792527"/>
            <a:ext cx="4392442" cy="791295"/>
            <a:chOff x="5488557" y="1428954"/>
            <a:chExt cx="3213644" cy="616847"/>
          </a:xfrm>
        </p:grpSpPr>
        <p:sp>
          <p:nvSpPr>
            <p:cNvPr id="24" name="ZoneTexte 23">
              <a:extLst>
                <a:ext uri="{FF2B5EF4-FFF2-40B4-BE49-F238E27FC236}">
                  <a16:creationId xmlns:a16="http://schemas.microsoft.com/office/drawing/2014/main" id="{FE193A56-94DD-494E-9205-696B19B9B70C}"/>
                </a:ext>
              </a:extLst>
            </p:cNvPr>
            <p:cNvSpPr txBox="1"/>
            <p:nvPr/>
          </p:nvSpPr>
          <p:spPr>
            <a:xfrm>
              <a:off x="5532140" y="1541959"/>
              <a:ext cx="3170060" cy="503842"/>
            </a:xfrm>
            <a:prstGeom prst="rect">
              <a:avLst/>
            </a:prstGeom>
            <a:noFill/>
          </p:spPr>
          <p:txBody>
            <a:bodyPr wrap="square" rtlCol="0">
              <a:spAutoFit/>
            </a:bodyPr>
            <a:lstStyle/>
            <a:p>
              <a:pPr marL="285750" indent="-285750">
                <a:buClrTx/>
                <a:buFont typeface="Wingdings" pitchFamily="2" charset="2"/>
                <a:buChar char="Ø"/>
                <a:defRPr/>
              </a:pPr>
              <a:r>
                <a:rPr lang="en-GB" sz="1200" b="1" kern="1200" dirty="0">
                  <a:solidFill>
                    <a:prstClr val="black"/>
                  </a:solidFill>
                  <a:latin typeface="Calibri" panose="020F0502020204030204"/>
                </a:rPr>
                <a:t>IN2P3</a:t>
              </a:r>
              <a:r>
                <a:rPr lang="en-GB" sz="1200" kern="1200" dirty="0">
                  <a:solidFill>
                    <a:prstClr val="black"/>
                  </a:solidFill>
                  <a:latin typeface="Calibri" panose="020F0502020204030204"/>
                </a:rPr>
                <a:t>: IPHC, IP2I</a:t>
              </a:r>
            </a:p>
            <a:p>
              <a:pPr marL="285750" lvl="0" indent="-285750">
                <a:buClrTx/>
                <a:buFont typeface="Wingdings" pitchFamily="2" charset="2"/>
                <a:buChar char="Ø"/>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National</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UNH, LNHB, CRCI2NA</a:t>
              </a:r>
              <a:endParaRPr lang="en-GB" sz="1200" kern="1200" dirty="0">
                <a:solidFill>
                  <a:prstClr val="black"/>
                </a:solidFill>
                <a:latin typeface="Calibri" panose="020F0502020204030204"/>
              </a:endParaRPr>
            </a:p>
            <a:p>
              <a:pPr marL="285750" indent="-285750">
                <a:buClrTx/>
                <a:buFont typeface="Wingdings" pitchFamily="2" charset="2"/>
                <a:buChar char="Ø"/>
                <a:defRPr/>
              </a:pPr>
              <a:r>
                <a:rPr lang="en-GB" sz="1200" b="1" kern="1200" dirty="0">
                  <a:solidFill>
                    <a:prstClr val="black"/>
                  </a:solidFill>
                  <a:latin typeface="Calibri" panose="020F0502020204030204"/>
                </a:rPr>
                <a:t>International</a:t>
              </a:r>
              <a:r>
                <a:rPr lang="en-GB" sz="1200" kern="1200" dirty="0">
                  <a:solidFill>
                    <a:prstClr val="black"/>
                  </a:solidFill>
                  <a:latin typeface="Calibri" panose="020F0502020204030204"/>
                </a:rPr>
                <a: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D0B718-212A-46B5-A9C2-04977957D87D}"/>
                </a:ext>
              </a:extLst>
            </p:cNvPr>
            <p:cNvSpPr/>
            <p:nvPr/>
          </p:nvSpPr>
          <p:spPr>
            <a:xfrm>
              <a:off x="5488557" y="1428954"/>
              <a:ext cx="321364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4675329" y="5795239"/>
            <a:ext cx="2586473"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4744209" y="5643076"/>
            <a:ext cx="1763366" cy="276999"/>
            <a:chOff x="4377002" y="1302647"/>
            <a:chExt cx="1763366" cy="350862"/>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grpSp>
      <p:sp>
        <p:nvSpPr>
          <p:cNvPr id="32" name="Rectangle 31">
            <a:extLst>
              <a:ext uri="{FF2B5EF4-FFF2-40B4-BE49-F238E27FC236}">
                <a16:creationId xmlns:a16="http://schemas.microsoft.com/office/drawing/2014/main" id="{7B3C0819-5C85-4315-BBD2-849D911581CF}"/>
              </a:ext>
            </a:extLst>
          </p:cNvPr>
          <p:cNvSpPr/>
          <p:nvPr/>
        </p:nvSpPr>
        <p:spPr>
          <a:xfrm>
            <a:off x="10236695" y="1171775"/>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2.7 </a:t>
            </a:r>
            <a:endPar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E19541BB-C467-4876-BBEA-4A5437E05C29}"/>
              </a:ext>
            </a:extLst>
          </p:cNvPr>
          <p:cNvSpPr/>
          <p:nvPr/>
        </p:nvSpPr>
        <p:spPr>
          <a:xfrm>
            <a:off x="7412982" y="5751782"/>
            <a:ext cx="4637030" cy="880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e 64">
            <a:extLst>
              <a:ext uri="{FF2B5EF4-FFF2-40B4-BE49-F238E27FC236}">
                <a16:creationId xmlns:a16="http://schemas.microsoft.com/office/drawing/2014/main" id="{67BF6B1F-961C-4756-A3B9-34C46EB26666}"/>
              </a:ext>
            </a:extLst>
          </p:cNvPr>
          <p:cNvGrpSpPr/>
          <p:nvPr/>
        </p:nvGrpSpPr>
        <p:grpSpPr>
          <a:xfrm>
            <a:off x="8404367" y="5495126"/>
            <a:ext cx="1763366" cy="283665"/>
            <a:chOff x="4377002" y="1302647"/>
            <a:chExt cx="1763366" cy="316831"/>
          </a:xfrm>
          <a:solidFill>
            <a:schemeClr val="bg1">
              <a:lumMod val="85000"/>
            </a:schemeClr>
          </a:solidFill>
        </p:grpSpPr>
        <p:sp>
          <p:nvSpPr>
            <p:cNvPr id="66" name="Rectangle 65">
              <a:extLst>
                <a:ext uri="{FF2B5EF4-FFF2-40B4-BE49-F238E27FC236}">
                  <a16:creationId xmlns:a16="http://schemas.microsoft.com/office/drawing/2014/main" id="{2F1B2C54-8F61-461A-90E6-A3F8CD2B0682}"/>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39A0676D-44D5-4CF7-8BF3-3FB49DBEC2AC}"/>
                </a:ext>
              </a:extLst>
            </p:cNvPr>
            <p:cNvSpPr txBox="1"/>
            <p:nvPr/>
          </p:nvSpPr>
          <p:spPr>
            <a:xfrm>
              <a:off x="4377002" y="1302647"/>
              <a:ext cx="1763366" cy="309385"/>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3" name="Rectangle 42">
            <a:extLst>
              <a:ext uri="{FF2B5EF4-FFF2-40B4-BE49-F238E27FC236}">
                <a16:creationId xmlns:a16="http://schemas.microsoft.com/office/drawing/2014/main" id="{650D7129-1BFA-4D89-A000-423E54ED479B}"/>
              </a:ext>
            </a:extLst>
          </p:cNvPr>
          <p:cNvSpPr/>
          <p:nvPr/>
        </p:nvSpPr>
        <p:spPr>
          <a:xfrm>
            <a:off x="116999" y="1595120"/>
            <a:ext cx="4809182" cy="3937838"/>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ZoneTexte 52">
            <a:extLst>
              <a:ext uri="{FF2B5EF4-FFF2-40B4-BE49-F238E27FC236}">
                <a16:creationId xmlns:a16="http://schemas.microsoft.com/office/drawing/2014/main" id="{D3356394-9AD9-4566-A6C5-F8ACCDC6520B}"/>
              </a:ext>
            </a:extLst>
          </p:cNvPr>
          <p:cNvSpPr txBox="1"/>
          <p:nvPr/>
        </p:nvSpPr>
        <p:spPr>
          <a:xfrm>
            <a:off x="160409" y="1592119"/>
            <a:ext cx="4765772" cy="3908762"/>
          </a:xfrm>
          <a:prstGeom prst="rect">
            <a:avLst/>
          </a:prstGeom>
          <a:noFill/>
        </p:spPr>
        <p:txBody>
          <a:bodyPr wrap="square" rtlCol="0">
            <a:spAutoFit/>
          </a:bodyPr>
          <a:lstStyle/>
          <a:p>
            <a:r>
              <a:rPr lang="en-US" sz="1600" b="1" dirty="0">
                <a:solidFill>
                  <a:srgbClr val="FF6600"/>
                </a:solidFill>
                <a:latin typeface="Calibri" panose="020F0502020204030204" pitchFamily="34" charset="0"/>
                <a:ea typeface="Calibri" panose="020F0502020204030204" pitchFamily="34" charset="0"/>
                <a:cs typeface="Calibri" panose="020F0502020204030204" pitchFamily="34" charset="0"/>
              </a:rPr>
              <a:t>Development of mitochondria-targeted </a:t>
            </a:r>
            <a:br>
              <a:rPr lang="en-US" sz="1600" b="1" dirty="0">
                <a:solidFill>
                  <a:srgbClr val="FF6600"/>
                </a:solidFill>
                <a:latin typeface="Calibri" panose="020F0502020204030204" pitchFamily="34" charset="0"/>
                <a:ea typeface="Calibri" panose="020F0502020204030204" pitchFamily="34" charset="0"/>
                <a:cs typeface="Calibri" panose="020F0502020204030204" pitchFamily="34" charset="0"/>
              </a:rPr>
            </a:br>
            <a:r>
              <a:rPr lang="en-US" sz="1600" b="1" dirty="0">
                <a:solidFill>
                  <a:srgbClr val="FF6600"/>
                </a:solidFill>
                <a:latin typeface="Calibri" panose="020F0502020204030204" pitchFamily="34" charset="0"/>
                <a:ea typeface="Calibri" panose="020F0502020204030204" pitchFamily="34" charset="0"/>
                <a:cs typeface="Calibri" panose="020F0502020204030204" pitchFamily="34" charset="0"/>
              </a:rPr>
              <a:t>gold NP</a:t>
            </a:r>
          </a:p>
          <a:p>
            <a:r>
              <a:rPr lang="fr-FR" kern="1200" dirty="0">
                <a:solidFill>
                  <a:prstClr val="black"/>
                </a:solidFill>
                <a:latin typeface="Calibri"/>
              </a:rPr>
              <a:t>The team </a:t>
            </a:r>
            <a:r>
              <a:rPr lang="fr-FR" kern="1200" dirty="0" err="1">
                <a:solidFill>
                  <a:prstClr val="black"/>
                </a:solidFill>
                <a:latin typeface="Calibri"/>
              </a:rPr>
              <a:t>develop</a:t>
            </a:r>
            <a:r>
              <a:rPr lang="fr-FR" kern="1200" dirty="0">
                <a:solidFill>
                  <a:prstClr val="black"/>
                </a:solidFill>
                <a:latin typeface="Calibri"/>
              </a:rPr>
              <a:t> </a:t>
            </a:r>
            <a:r>
              <a:rPr lang="fr-FR" kern="1200" dirty="0" err="1">
                <a:solidFill>
                  <a:prstClr val="black"/>
                </a:solidFill>
                <a:latin typeface="Calibri"/>
              </a:rPr>
              <a:t>since</a:t>
            </a:r>
            <a:r>
              <a:rPr lang="fr-FR" kern="1200" dirty="0">
                <a:solidFill>
                  <a:prstClr val="black"/>
                </a:solidFill>
                <a:latin typeface="Calibri"/>
              </a:rPr>
              <a:t> </a:t>
            </a:r>
            <a:r>
              <a:rPr lang="fr-FR" kern="1200" dirty="0" err="1">
                <a:solidFill>
                  <a:prstClr val="black"/>
                </a:solidFill>
                <a:latin typeface="Calibri"/>
              </a:rPr>
              <a:t>several</a:t>
            </a:r>
            <a:r>
              <a:rPr lang="fr-FR" kern="1200" dirty="0">
                <a:solidFill>
                  <a:prstClr val="black"/>
                </a:solidFill>
                <a:latin typeface="Calibri"/>
              </a:rPr>
              <a:t> </a:t>
            </a:r>
            <a:r>
              <a:rPr lang="fr-FR" kern="1200" dirty="0" err="1">
                <a:solidFill>
                  <a:prstClr val="black"/>
                </a:solidFill>
                <a:latin typeface="Calibri"/>
              </a:rPr>
              <a:t>years</a:t>
            </a:r>
            <a:r>
              <a:rPr lang="fr-FR" kern="1200" dirty="0">
                <a:solidFill>
                  <a:prstClr val="black"/>
                </a:solidFill>
                <a:latin typeface="Calibri"/>
              </a:rPr>
              <a:t> innovative NP </a:t>
            </a:r>
            <a:r>
              <a:rPr lang="fr-FR" kern="1200" dirty="0" err="1">
                <a:solidFill>
                  <a:prstClr val="black"/>
                </a:solidFill>
                <a:latin typeface="Calibri"/>
              </a:rPr>
              <a:t>specifically</a:t>
            </a:r>
            <a:r>
              <a:rPr lang="fr-FR" kern="1200" dirty="0">
                <a:solidFill>
                  <a:prstClr val="black"/>
                </a:solidFill>
                <a:latin typeface="Calibri"/>
              </a:rPr>
              <a:t> </a:t>
            </a:r>
            <a:r>
              <a:rPr lang="fr-FR" kern="1200" dirty="0" err="1">
                <a:solidFill>
                  <a:prstClr val="black"/>
                </a:solidFill>
                <a:latin typeface="Calibri"/>
              </a:rPr>
              <a:t>targeting</a:t>
            </a:r>
            <a:r>
              <a:rPr lang="fr-FR" kern="1200" dirty="0">
                <a:solidFill>
                  <a:prstClr val="black"/>
                </a:solidFill>
                <a:latin typeface="Calibri"/>
              </a:rPr>
              <a:t> the </a:t>
            </a:r>
            <a:r>
              <a:rPr lang="fr-FR" kern="1200" dirty="0" err="1">
                <a:solidFill>
                  <a:prstClr val="black"/>
                </a:solidFill>
                <a:latin typeface="Calibri"/>
              </a:rPr>
              <a:t>cell</a:t>
            </a:r>
            <a:r>
              <a:rPr lang="fr-FR" kern="1200" dirty="0">
                <a:solidFill>
                  <a:prstClr val="black"/>
                </a:solidFill>
                <a:latin typeface="Calibri"/>
              </a:rPr>
              <a:t> </a:t>
            </a:r>
            <a:r>
              <a:rPr lang="fr-FR" kern="1200" dirty="0" err="1">
                <a:solidFill>
                  <a:prstClr val="black"/>
                </a:solidFill>
                <a:latin typeface="Calibri"/>
              </a:rPr>
              <a:t>mitochondria</a:t>
            </a:r>
            <a:r>
              <a:rPr lang="fr-FR" kern="1200" dirty="0">
                <a:solidFill>
                  <a:prstClr val="black"/>
                </a:solidFill>
                <a:latin typeface="Calibri"/>
              </a:rPr>
              <a:t>.</a:t>
            </a:r>
          </a:p>
          <a:p>
            <a:pPr marL="285750" indent="-285750">
              <a:buFont typeface="Wingdings" panose="05000000000000000000" pitchFamily="2" charset="2"/>
              <a:buChar char="à"/>
            </a:pP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Despite effective targeting, </a:t>
            </a:r>
            <a:r>
              <a:rPr lang="en-US"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 significant </a:t>
            </a:r>
            <a:r>
              <a:rPr lang="en-US" b="1"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radiosensitizing</a:t>
            </a:r>
            <a:r>
              <a:rPr lang="en-US"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effect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was observed on prostate tumor cells. abandon </a:t>
            </a:r>
          </a:p>
          <a:p>
            <a:r>
              <a:rPr lang="en-US" sz="1600" b="1" dirty="0">
                <a:solidFill>
                  <a:srgbClr val="FF66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Investigate radioprotective effect : </a:t>
            </a:r>
          </a:p>
          <a:p>
            <a:r>
              <a:rPr lang="en-US"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Key molecular pathways highlighted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in </a:t>
            </a:r>
            <a:r>
              <a:rPr lang="en-US"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mitochondria DNA mechanisms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involved in radioprotective effect in hibernation thanks to advanced instrumentation &amp; analysis developments.</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sz="1600" b="1" u="sng" dirty="0">
                <a:solidFill>
                  <a:schemeClr val="tx1"/>
                </a:solidFill>
                <a:latin typeface="Calibri" panose="020F0502020204030204" pitchFamily="34" charset="0"/>
                <a:ea typeface="Calibri" panose="020F0502020204030204" pitchFamily="34" charset="0"/>
                <a:cs typeface="Calibri" panose="020F0502020204030204" pitchFamily="34" charset="0"/>
              </a:rPr>
              <a:t>Other NP studies @ in2p3:</a:t>
            </a:r>
          </a:p>
          <a:p>
            <a:pPr marL="285750" indent="-285750">
              <a:buFont typeface="Arial" panose="020B0604020202020204" pitchFamily="34" charset="0"/>
              <a:buChar char="•"/>
            </a:pPr>
            <a:r>
              <a:rPr lang="en-US" sz="1200" u="sng" dirty="0">
                <a:solidFill>
                  <a:schemeClr val="tx1"/>
                </a:solidFill>
                <a:latin typeface="Calibri" panose="020F0502020204030204" pitchFamily="34" charset="0"/>
                <a:ea typeface="Calibri" panose="020F0502020204030204" pitchFamily="34" charset="0"/>
                <a:cs typeface="Calibri" panose="020F0502020204030204" pitchFamily="34" charset="0"/>
              </a:rPr>
              <a:t>NP </a:t>
            </a:r>
            <a:r>
              <a:rPr lang="en-US" sz="1200" u="sng" dirty="0" err="1">
                <a:solidFill>
                  <a:schemeClr val="tx1"/>
                </a:solidFill>
                <a:latin typeface="Calibri" panose="020F0502020204030204" pitchFamily="34" charset="0"/>
                <a:ea typeface="Calibri" panose="020F0502020204030204" pitchFamily="34" charset="0"/>
                <a:cs typeface="Calibri" panose="020F0502020204030204" pitchFamily="34" charset="0"/>
              </a:rPr>
              <a:t>radiobio</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IP2I</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C. Rodriguez’s team have 15 y experience in NP research, especially with</a:t>
            </a:r>
            <a:r>
              <a:rPr lang="en-US" sz="1200" b="1" dirty="0">
                <a:latin typeface="Calibri" panose="020F0502020204030204" pitchFamily="34" charset="0"/>
                <a:ea typeface="Calibri" panose="020F0502020204030204" pitchFamily="34" charset="0"/>
                <a:cs typeface="Calibri" panose="020F0502020204030204" pitchFamily="34" charset="0"/>
              </a:rPr>
              <a:t> </a:t>
            </a:r>
            <a:r>
              <a:rPr lang="en-US" sz="1200" b="1" dirty="0" err="1">
                <a:latin typeface="Calibri" panose="020F0502020204030204" pitchFamily="34" charset="0"/>
                <a:ea typeface="Calibri" panose="020F0502020204030204" pitchFamily="34" charset="0"/>
                <a:cs typeface="Calibri" panose="020F0502020204030204" pitchFamily="34" charset="0"/>
              </a:rPr>
              <a:t>AGuIX</a:t>
            </a:r>
            <a:r>
              <a:rPr lang="en-US" sz="1200" b="1" dirty="0">
                <a:latin typeface="Calibri" panose="020F0502020204030204" pitchFamily="34" charset="0"/>
                <a:ea typeface="Calibri" panose="020F0502020204030204" pitchFamily="34" charset="0"/>
                <a:cs typeface="Calibri" panose="020F0502020204030204" pitchFamily="34" charset="0"/>
              </a:rPr>
              <a:t>® NP</a:t>
            </a:r>
            <a:r>
              <a:rPr lang="en-US" sz="1200" dirty="0">
                <a:latin typeface="Calibri" panose="020F0502020204030204" pitchFamily="34" charset="0"/>
                <a:ea typeface="Calibri" panose="020F0502020204030204" pitchFamily="34" charset="0"/>
                <a:cs typeface="Calibri" panose="020F0502020204030204" pitchFamily="34" charset="0"/>
              </a:rPr>
              <a:t> and radiosensitization mechanisms implying </a:t>
            </a:r>
            <a:r>
              <a:rPr lang="en-US" sz="1200" b="1" dirty="0">
                <a:latin typeface="Calibri" panose="020F0502020204030204" pitchFamily="34" charset="0"/>
                <a:ea typeface="Calibri" panose="020F0502020204030204" pitchFamily="34" charset="0"/>
                <a:cs typeface="Calibri" panose="020F0502020204030204" pitchFamily="34" charset="0"/>
              </a:rPr>
              <a:t>extra-nuclear cell organelles.</a:t>
            </a:r>
            <a:br>
              <a:rPr lang="en-US" sz="1200" b="1" dirty="0">
                <a:latin typeface="Calibri" panose="020F0502020204030204" pitchFamily="34" charset="0"/>
                <a:ea typeface="Calibri" panose="020F0502020204030204" pitchFamily="34" charset="0"/>
                <a:cs typeface="Calibri" panose="020F0502020204030204" pitchFamily="34" charset="0"/>
              </a:rPr>
            </a:br>
            <a:r>
              <a:rPr lang="en-US" sz="1200" b="1" dirty="0">
                <a:latin typeface="Calibri" panose="020F0502020204030204" pitchFamily="34" charset="0"/>
                <a:ea typeface="Calibri" panose="020F0502020204030204" pitchFamily="34" charset="0"/>
                <a:cs typeface="Calibri" panose="020F0502020204030204" pitchFamily="34" charset="0"/>
              </a:rPr>
              <a:t>LP2IB – IRIBIO</a:t>
            </a:r>
            <a:r>
              <a:rPr lang="en-US" sz="1200" dirty="0">
                <a:latin typeface="Calibri" panose="020F0502020204030204" pitchFamily="34" charset="0"/>
                <a:ea typeface="Calibri" panose="020F0502020204030204" pitchFamily="34" charset="0"/>
                <a:cs typeface="Calibri" panose="020F0502020204030204" pitchFamily="34" charset="0"/>
              </a:rPr>
              <a:t>: radiosensitization quantification studies performed on metallic/oxide NP with AIFIRA µbeam &amp; analysis tools </a:t>
            </a:r>
            <a:r>
              <a:rPr lang="en-US" sz="1200" b="1" dirty="0">
                <a:latin typeface="Calibri" panose="020F0502020204030204" pitchFamily="34" charset="0"/>
                <a:ea typeface="Calibri" panose="020F0502020204030204" pitchFamily="34"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u="sng" dirty="0">
                <a:latin typeface="Calibri" panose="020F0502020204030204" pitchFamily="34" charset="0"/>
                <a:ea typeface="Calibri" panose="020F0502020204030204" pitchFamily="34" charset="0"/>
                <a:cs typeface="Calibri" panose="020F0502020204030204" pitchFamily="34" charset="0"/>
              </a:rPr>
              <a:t>NP modeling</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b="1" dirty="0">
                <a:latin typeface="Calibri" panose="020F0502020204030204" pitchFamily="34" charset="0"/>
                <a:ea typeface="Calibri" panose="020F0502020204030204" pitchFamily="34" charset="0"/>
                <a:cs typeface="Calibri" panose="020F0502020204030204" pitchFamily="34" charset="0"/>
              </a:rPr>
              <a:t>IP2I</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Beuve’s</a:t>
            </a:r>
            <a:r>
              <a:rPr lang="en-US" sz="1200" dirty="0">
                <a:latin typeface="Calibri" panose="020F0502020204030204" pitchFamily="34" charset="0"/>
                <a:ea typeface="Calibri" panose="020F0502020204030204" pitchFamily="34" charset="0"/>
                <a:cs typeface="Calibri" panose="020F0502020204030204" pitchFamily="34" charset="0"/>
              </a:rPr>
              <a:t> team (F. Poignant PhD) + R. Delorme:</a:t>
            </a: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1" name="Image 50">
            <a:extLst>
              <a:ext uri="{FF2B5EF4-FFF2-40B4-BE49-F238E27FC236}">
                <a16:creationId xmlns:a16="http://schemas.microsoft.com/office/drawing/2014/main" id="{FCA224CA-4E70-48FE-B3D2-C46D9C257894}"/>
              </a:ext>
            </a:extLst>
          </p:cNvPr>
          <p:cNvPicPr>
            <a:picLocks noChangeAspect="1"/>
          </p:cNvPicPr>
          <p:nvPr/>
        </p:nvPicPr>
        <p:blipFill rotWithShape="1">
          <a:blip r:embed="rId3">
            <a:extLst>
              <a:ext uri="{28A0092B-C50C-407E-A947-70E740481C1C}">
                <a14:useLocalDpi xmlns:a14="http://schemas.microsoft.com/office/drawing/2010/main" val="0"/>
              </a:ext>
            </a:extLst>
          </a:blip>
          <a:srcRect l="13308" t="16141" r="10332" b="15655"/>
          <a:stretch/>
        </p:blipFill>
        <p:spPr>
          <a:xfrm>
            <a:off x="9939580" y="1624259"/>
            <a:ext cx="1203773" cy="551392"/>
          </a:xfrm>
          <a:prstGeom prst="rect">
            <a:avLst/>
          </a:prstGeom>
        </p:spPr>
      </p:pic>
      <p:sp>
        <p:nvSpPr>
          <p:cNvPr id="5" name="Rectangle 4">
            <a:extLst>
              <a:ext uri="{FF2B5EF4-FFF2-40B4-BE49-F238E27FC236}">
                <a16:creationId xmlns:a16="http://schemas.microsoft.com/office/drawing/2014/main" id="{4A03F78A-FA8C-42E0-9B28-C3BB4E1C7060}"/>
              </a:ext>
            </a:extLst>
          </p:cNvPr>
          <p:cNvSpPr/>
          <p:nvPr/>
        </p:nvSpPr>
        <p:spPr>
          <a:xfrm>
            <a:off x="5238797" y="1656586"/>
            <a:ext cx="6565276" cy="3447098"/>
          </a:xfrm>
          <a:prstGeom prst="rect">
            <a:avLst/>
          </a:prstGeom>
        </p:spPr>
        <p:txBody>
          <a:bodyPr wrap="square">
            <a:spAutoFit/>
          </a:bodyPr>
          <a:lstStyle/>
          <a:p>
            <a:r>
              <a:rPr lang="en-US" sz="1600" b="1" u="sng" dirty="0">
                <a:latin typeface="Calibri" panose="020F0502020204030204" pitchFamily="34" charset="0"/>
                <a:ea typeface="Calibri" panose="020F0502020204030204" pitchFamily="34" charset="0"/>
                <a:cs typeface="Calibri" panose="020F0502020204030204" pitchFamily="34" charset="0"/>
              </a:rPr>
              <a:t>Innovative approaches and metabolism impact</a:t>
            </a:r>
            <a:endParaRPr lang="en-US" sz="1600" b="1" dirty="0">
              <a:solidFill>
                <a:srgbClr val="FF6600"/>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en-US" sz="1600" b="1" dirty="0">
                <a:solidFill>
                  <a:srgbClr val="FF6600"/>
                </a:solidFill>
                <a:latin typeface="Calibri" panose="020F0502020204030204" pitchFamily="34" charset="0"/>
                <a:ea typeface="Calibri" panose="020F0502020204030204" pitchFamily="34" charset="0"/>
                <a:cs typeface="Calibri" panose="020F0502020204030204" pitchFamily="34" charset="0"/>
              </a:rPr>
              <a:t>Dose enhancement using nanoparticles</a:t>
            </a:r>
          </a:p>
          <a:p>
            <a:pPr marL="285750" indent="-285750">
              <a:buFontTx/>
              <a:buChar char="-"/>
            </a:pPr>
            <a:r>
              <a:rPr lang="fr-FR" kern="1200" dirty="0">
                <a:solidFill>
                  <a:prstClr val="black"/>
                </a:solidFill>
                <a:latin typeface="Calibri"/>
              </a:rPr>
              <a:t>2025-2028 : </a:t>
            </a:r>
            <a:r>
              <a:rPr lang="fr-FR" b="1" kern="1200" dirty="0">
                <a:solidFill>
                  <a:schemeClr val="tx1"/>
                </a:solidFill>
                <a:latin typeface="Calibri"/>
              </a:rPr>
              <a:t>Mitochondrial</a:t>
            </a:r>
            <a:r>
              <a:rPr lang="fr-FR" kern="1200" dirty="0">
                <a:solidFill>
                  <a:prstClr val="black"/>
                </a:solidFill>
                <a:latin typeface="Calibri"/>
              </a:rPr>
              <a:t> / </a:t>
            </a:r>
            <a:r>
              <a:rPr lang="fr-FR" b="1" kern="1200" dirty="0" err="1">
                <a:solidFill>
                  <a:prstClr val="black"/>
                </a:solidFill>
                <a:latin typeface="Calibri"/>
              </a:rPr>
              <a:t>metabolism</a:t>
            </a:r>
            <a:r>
              <a:rPr lang="fr-FR" kern="1200" dirty="0">
                <a:solidFill>
                  <a:prstClr val="black"/>
                </a:solidFill>
                <a:latin typeface="Calibri"/>
              </a:rPr>
              <a:t> impact of dose </a:t>
            </a:r>
            <a:r>
              <a:rPr lang="fr-FR" kern="1200" dirty="0" err="1">
                <a:solidFill>
                  <a:prstClr val="black"/>
                </a:solidFill>
                <a:latin typeface="Calibri"/>
              </a:rPr>
              <a:t>enhancement</a:t>
            </a:r>
            <a:r>
              <a:rPr lang="fr-FR" kern="1200" dirty="0">
                <a:solidFill>
                  <a:prstClr val="black"/>
                </a:solidFill>
                <a:latin typeface="Calibri"/>
              </a:rPr>
              <a:t> of </a:t>
            </a:r>
            <a:r>
              <a:rPr lang="fr-FR" kern="1200" dirty="0" err="1">
                <a:solidFill>
                  <a:prstClr val="black"/>
                </a:solidFill>
                <a:latin typeface="Calibri"/>
              </a:rPr>
              <a:t>well</a:t>
            </a:r>
            <a:r>
              <a:rPr lang="fr-FR" kern="1200" dirty="0">
                <a:solidFill>
                  <a:prstClr val="black"/>
                </a:solidFill>
                <a:latin typeface="Calibri"/>
              </a:rPr>
              <a:t> </a:t>
            </a:r>
            <a:r>
              <a:rPr lang="fr-FR" kern="1200" dirty="0" err="1">
                <a:solidFill>
                  <a:prstClr val="black"/>
                </a:solidFill>
                <a:latin typeface="Calibri"/>
              </a:rPr>
              <a:t>characterized</a:t>
            </a:r>
            <a:r>
              <a:rPr lang="fr-FR" kern="1200" dirty="0">
                <a:solidFill>
                  <a:prstClr val="black"/>
                </a:solidFill>
                <a:latin typeface="Calibri"/>
              </a:rPr>
              <a:t> </a:t>
            </a:r>
            <a:r>
              <a:rPr lang="fr-FR" b="1" kern="1200" dirty="0" err="1">
                <a:solidFill>
                  <a:prstClr val="black"/>
                </a:solidFill>
                <a:latin typeface="Calibri"/>
              </a:rPr>
              <a:t>metal</a:t>
            </a:r>
            <a:r>
              <a:rPr lang="fr-FR" b="1" kern="1200" dirty="0">
                <a:solidFill>
                  <a:prstClr val="black"/>
                </a:solidFill>
                <a:latin typeface="Calibri"/>
              </a:rPr>
              <a:t> </a:t>
            </a:r>
            <a:r>
              <a:rPr lang="fr-FR" b="1" kern="1200" dirty="0" err="1">
                <a:solidFill>
                  <a:prstClr val="black"/>
                </a:solidFill>
                <a:latin typeface="Calibri"/>
              </a:rPr>
              <a:t>nanoparticles</a:t>
            </a:r>
            <a:r>
              <a:rPr lang="fr-FR" b="1" kern="1200" dirty="0">
                <a:solidFill>
                  <a:prstClr val="black"/>
                </a:solidFill>
                <a:latin typeface="Calibri"/>
              </a:rPr>
              <a:t>.</a:t>
            </a:r>
          </a:p>
          <a:p>
            <a:pPr marL="285750" indent="-285750">
              <a:buFontTx/>
              <a:buChar char="-"/>
            </a:pPr>
            <a:r>
              <a:rPr lang="fr-FR" kern="1200" dirty="0" err="1">
                <a:solidFill>
                  <a:prstClr val="black"/>
                </a:solidFill>
                <a:latin typeface="Calibri"/>
              </a:rPr>
              <a:t>Complementary</a:t>
            </a:r>
            <a:r>
              <a:rPr lang="fr-FR" kern="1200" dirty="0">
                <a:solidFill>
                  <a:prstClr val="black"/>
                </a:solidFill>
                <a:latin typeface="Calibri"/>
              </a:rPr>
              <a:t> analyses </a:t>
            </a:r>
            <a:r>
              <a:rPr lang="fr-FR" kern="1200" dirty="0" err="1">
                <a:solidFill>
                  <a:prstClr val="black"/>
                </a:solidFill>
                <a:latin typeface="Calibri"/>
              </a:rPr>
              <a:t>from</a:t>
            </a:r>
            <a:r>
              <a:rPr lang="fr-FR" kern="1200" dirty="0">
                <a:solidFill>
                  <a:prstClr val="black"/>
                </a:solidFill>
                <a:latin typeface="Calibri"/>
              </a:rPr>
              <a:t> IP2I </a:t>
            </a:r>
            <a:r>
              <a:rPr lang="fr-FR" kern="1200" dirty="0" err="1">
                <a:solidFill>
                  <a:prstClr val="black"/>
                </a:solidFill>
                <a:latin typeface="Calibri"/>
              </a:rPr>
              <a:t>partner</a:t>
            </a:r>
            <a:endParaRPr lang="fr-FR" kern="1200" dirty="0">
              <a:solidFill>
                <a:prstClr val="black"/>
              </a:solidFill>
              <a:latin typeface="Calibri"/>
            </a:endParaRPr>
          </a:p>
          <a:p>
            <a:endParaRPr lang="fr-FR" b="1" kern="1200" dirty="0">
              <a:solidFill>
                <a:prstClr val="black"/>
              </a:solidFill>
              <a:latin typeface="Calibri"/>
            </a:endParaRPr>
          </a:p>
          <a:p>
            <a:pPr marL="342900" indent="-342900">
              <a:buFont typeface="+mj-lt"/>
              <a:buAutoNum type="arabicPeriod" startAt="2"/>
            </a:pPr>
            <a:r>
              <a:rPr lang="en-US" sz="1600" b="1" dirty="0">
                <a:solidFill>
                  <a:srgbClr val="FF6600"/>
                </a:solidFill>
                <a:latin typeface="Calibri" panose="020F0502020204030204" pitchFamily="34" charset="0"/>
                <a:ea typeface="Calibri" panose="020F0502020204030204" pitchFamily="34" charset="0"/>
                <a:cs typeface="Calibri" panose="020F0502020204030204" pitchFamily="34" charset="0"/>
              </a:rPr>
              <a:t>Hibernation: a bio-inspired approach to </a:t>
            </a:r>
            <a:r>
              <a:rPr lang="en-US" sz="1600" b="1" dirty="0" err="1">
                <a:solidFill>
                  <a:srgbClr val="FF6600"/>
                </a:solidFill>
                <a:latin typeface="Calibri" panose="020F0502020204030204" pitchFamily="34" charset="0"/>
                <a:ea typeface="Calibri" panose="020F0502020204030204" pitchFamily="34" charset="0"/>
                <a:cs typeface="Calibri" panose="020F0502020204030204" pitchFamily="34" charset="0"/>
              </a:rPr>
              <a:t>radiosensitize</a:t>
            </a:r>
            <a:r>
              <a:rPr lang="en-US" sz="1600" b="1" dirty="0">
                <a:solidFill>
                  <a:srgbClr val="FF6600"/>
                </a:solidFill>
                <a:latin typeface="Calibri" panose="020F0502020204030204" pitchFamily="34" charset="0"/>
                <a:ea typeface="Calibri" panose="020F0502020204030204" pitchFamily="34" charset="0"/>
                <a:cs typeface="Calibri" panose="020F0502020204030204" pitchFamily="34" charset="0"/>
              </a:rPr>
              <a:t> human cells</a:t>
            </a:r>
          </a:p>
          <a:p>
            <a:pPr marL="285750" indent="-285750">
              <a:buFontTx/>
              <a:buChar char="-"/>
            </a:pPr>
            <a:r>
              <a:rPr lang="fr-FR" kern="1200" dirty="0">
                <a:solidFill>
                  <a:prstClr val="black"/>
                </a:solidFill>
                <a:latin typeface="Calibri"/>
              </a:rPr>
              <a:t>2025-2027: </a:t>
            </a:r>
            <a:r>
              <a:rPr lang="en-US" kern="1200" dirty="0">
                <a:solidFill>
                  <a:prstClr val="black"/>
                </a:solidFill>
                <a:latin typeface="Calibri"/>
              </a:rPr>
              <a:t>Deciphering specific mechanisms involved in </a:t>
            </a:r>
            <a:r>
              <a:rPr lang="en-US" kern="1200" dirty="0" err="1">
                <a:solidFill>
                  <a:prstClr val="black"/>
                </a:solidFill>
                <a:latin typeface="Calibri"/>
              </a:rPr>
              <a:t>radiosentization</a:t>
            </a:r>
            <a:endParaRPr lang="en-US" kern="1200" dirty="0">
              <a:solidFill>
                <a:prstClr val="black"/>
              </a:solidFill>
              <a:latin typeface="Calibri"/>
            </a:endParaRPr>
          </a:p>
          <a:p>
            <a:pPr marL="285750" indent="-285750">
              <a:buFontTx/>
              <a:buChar char="-"/>
            </a:pPr>
            <a:r>
              <a:rPr lang="en-US" kern="1200" dirty="0">
                <a:solidFill>
                  <a:prstClr val="black"/>
                </a:solidFill>
                <a:latin typeface="Calibri"/>
              </a:rPr>
              <a:t>2026-2028: Characterization of bear serum specific compounds</a:t>
            </a:r>
          </a:p>
          <a:p>
            <a:pPr marL="285750" indent="-285750">
              <a:buFontTx/>
              <a:buChar char="-"/>
            </a:pPr>
            <a:endParaRPr lang="fr-FR" kern="1200" dirty="0">
              <a:solidFill>
                <a:prstClr val="black"/>
              </a:solidFill>
              <a:latin typeface="Calibri"/>
            </a:endParaRPr>
          </a:p>
          <a:p>
            <a:pPr marL="342900" indent="-342900">
              <a:buFont typeface="+mj-lt"/>
              <a:buAutoNum type="arabicPeriod" startAt="3"/>
            </a:pPr>
            <a:r>
              <a:rPr lang="en-US" sz="1600" b="1" dirty="0">
                <a:solidFill>
                  <a:srgbClr val="FF6600"/>
                </a:solidFill>
                <a:latin typeface="Calibri" panose="020F0502020204030204" pitchFamily="34" charset="0"/>
                <a:ea typeface="Calibri" panose="020F0502020204030204" pitchFamily="34" charset="0"/>
                <a:cs typeface="Calibri" panose="020F0502020204030204" pitchFamily="34" charset="0"/>
              </a:rPr>
              <a:t>Follow-up of irradiation impact on cells</a:t>
            </a:r>
          </a:p>
          <a:p>
            <a:pPr marL="285750" indent="-285750">
              <a:buFontTx/>
              <a:buChar char="-"/>
            </a:pPr>
            <a:r>
              <a:rPr lang="en-US" kern="1200" dirty="0">
                <a:solidFill>
                  <a:prstClr val="black"/>
                </a:solidFill>
                <a:latin typeface="Calibri"/>
              </a:rPr>
              <a:t>Dev of prototype of an </a:t>
            </a:r>
            <a:r>
              <a:rPr lang="en-US" b="1" kern="1200" dirty="0">
                <a:solidFill>
                  <a:prstClr val="black"/>
                </a:solidFill>
                <a:latin typeface="Calibri"/>
              </a:rPr>
              <a:t>epifluorescence microscope </a:t>
            </a:r>
            <a:br>
              <a:rPr lang="en-US" b="1" kern="1200" dirty="0">
                <a:solidFill>
                  <a:prstClr val="black"/>
                </a:solidFill>
                <a:latin typeface="Calibri"/>
              </a:rPr>
            </a:br>
            <a:r>
              <a:rPr lang="en-US" b="1" kern="1200" dirty="0">
                <a:solidFill>
                  <a:prstClr val="black"/>
                </a:solidFill>
                <a:latin typeface="Calibri"/>
              </a:rPr>
              <a:t>coupled with</a:t>
            </a:r>
            <a:r>
              <a:rPr lang="en-US" kern="1200" dirty="0">
                <a:solidFill>
                  <a:prstClr val="black"/>
                </a:solidFill>
                <a:latin typeface="Calibri"/>
              </a:rPr>
              <a:t> a </a:t>
            </a:r>
            <a:r>
              <a:rPr lang="en-US" b="1" kern="1200" dirty="0">
                <a:solidFill>
                  <a:prstClr val="black"/>
                </a:solidFill>
                <a:latin typeface="Calibri"/>
              </a:rPr>
              <a:t>mini-irradiator</a:t>
            </a:r>
            <a:r>
              <a:rPr lang="en-US" kern="1200" dirty="0">
                <a:solidFill>
                  <a:prstClr val="black"/>
                </a:solidFill>
                <a:latin typeface="Calibri"/>
              </a:rPr>
              <a:t> (X-rays) </a:t>
            </a:r>
          </a:p>
          <a:p>
            <a:pPr marL="285750" indent="-285750">
              <a:buFontTx/>
              <a:buChar char="-"/>
            </a:pPr>
            <a:r>
              <a:rPr lang="en-US" kern="1200" dirty="0">
                <a:solidFill>
                  <a:prstClr val="black"/>
                </a:solidFill>
                <a:latin typeface="Calibri"/>
              </a:rPr>
              <a:t>Development of related dosimetry</a:t>
            </a:r>
          </a:p>
          <a:p>
            <a:pPr marL="285750" indent="-285750">
              <a:buFontTx/>
              <a:buChar char="-"/>
            </a:pPr>
            <a:endParaRPr lang="fr-FR" b="1" kern="1200" dirty="0">
              <a:solidFill>
                <a:prstClr val="black"/>
              </a:solidFill>
              <a:latin typeface="Calibri"/>
            </a:endParaRPr>
          </a:p>
        </p:txBody>
      </p:sp>
      <p:pic>
        <p:nvPicPr>
          <p:cNvPr id="52" name="Image 51">
            <a:extLst>
              <a:ext uri="{FF2B5EF4-FFF2-40B4-BE49-F238E27FC236}">
                <a16:creationId xmlns:a16="http://schemas.microsoft.com/office/drawing/2014/main" id="{71060136-DD4E-4C96-882D-2C3B28766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0263" y="2363224"/>
            <a:ext cx="626554" cy="596718"/>
          </a:xfrm>
          <a:prstGeom prst="rect">
            <a:avLst/>
          </a:prstGeom>
        </p:spPr>
      </p:pic>
      <p:pic>
        <p:nvPicPr>
          <p:cNvPr id="59" name="Image 58">
            <a:extLst>
              <a:ext uri="{FF2B5EF4-FFF2-40B4-BE49-F238E27FC236}">
                <a16:creationId xmlns:a16="http://schemas.microsoft.com/office/drawing/2014/main" id="{7B56A927-73EE-422E-9712-540CC27B1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946" y="3860275"/>
            <a:ext cx="452730" cy="431171"/>
          </a:xfrm>
          <a:prstGeom prst="rect">
            <a:avLst/>
          </a:prstGeom>
        </p:spPr>
      </p:pic>
      <p:pic>
        <p:nvPicPr>
          <p:cNvPr id="62" name="Image 61">
            <a:extLst>
              <a:ext uri="{FF2B5EF4-FFF2-40B4-BE49-F238E27FC236}">
                <a16:creationId xmlns:a16="http://schemas.microsoft.com/office/drawing/2014/main" id="{F97ADA3F-3956-4602-9867-98F5108FD78E}"/>
              </a:ext>
            </a:extLst>
          </p:cNvPr>
          <p:cNvPicPr>
            <a:picLocks noChangeAspect="1"/>
          </p:cNvPicPr>
          <p:nvPr/>
        </p:nvPicPr>
        <p:blipFill rotWithShape="1">
          <a:blip r:embed="rId3">
            <a:extLst>
              <a:ext uri="{28A0092B-C50C-407E-A947-70E740481C1C}">
                <a14:useLocalDpi xmlns:a14="http://schemas.microsoft.com/office/drawing/2010/main" val="0"/>
              </a:ext>
            </a:extLst>
          </a:blip>
          <a:srcRect l="13308" t="16141" r="10332" b="15655"/>
          <a:stretch/>
        </p:blipFill>
        <p:spPr>
          <a:xfrm>
            <a:off x="3719946" y="1595117"/>
            <a:ext cx="1206236" cy="552520"/>
          </a:xfrm>
          <a:prstGeom prst="rect">
            <a:avLst/>
          </a:prstGeom>
        </p:spPr>
      </p:pic>
      <p:pic>
        <p:nvPicPr>
          <p:cNvPr id="63" name="Image 62">
            <a:extLst>
              <a:ext uri="{FF2B5EF4-FFF2-40B4-BE49-F238E27FC236}">
                <a16:creationId xmlns:a16="http://schemas.microsoft.com/office/drawing/2014/main" id="{2C6BEF5B-0C89-4035-A984-AD3DA6D98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2295" y="2660118"/>
            <a:ext cx="556753" cy="342901"/>
          </a:xfrm>
          <a:prstGeom prst="rect">
            <a:avLst/>
          </a:prstGeom>
        </p:spPr>
      </p:pic>
      <p:pic>
        <p:nvPicPr>
          <p:cNvPr id="68" name="Image 67">
            <a:extLst>
              <a:ext uri="{FF2B5EF4-FFF2-40B4-BE49-F238E27FC236}">
                <a16:creationId xmlns:a16="http://schemas.microsoft.com/office/drawing/2014/main" id="{34589C90-9117-43BC-9BA5-892F464AFE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4753" y="6166706"/>
            <a:ext cx="1298456" cy="282728"/>
          </a:xfrm>
          <a:prstGeom prst="rect">
            <a:avLst/>
          </a:prstGeom>
        </p:spPr>
      </p:pic>
      <p:pic>
        <p:nvPicPr>
          <p:cNvPr id="69" name="Image 68">
            <a:extLst>
              <a:ext uri="{FF2B5EF4-FFF2-40B4-BE49-F238E27FC236}">
                <a16:creationId xmlns:a16="http://schemas.microsoft.com/office/drawing/2014/main" id="{DC517294-7F6B-48BC-8D2E-7527892D9F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4806" y="3367994"/>
            <a:ext cx="986785" cy="855515"/>
          </a:xfrm>
          <a:prstGeom prst="rect">
            <a:avLst/>
          </a:prstGeom>
        </p:spPr>
      </p:pic>
      <p:pic>
        <p:nvPicPr>
          <p:cNvPr id="70" name="Image 69" descr="Une image contenant intérieur, Instrument scientifique, machine, microscope&#10;&#10;Description générée automatiquement">
            <a:extLst>
              <a:ext uri="{FF2B5EF4-FFF2-40B4-BE49-F238E27FC236}">
                <a16:creationId xmlns:a16="http://schemas.microsoft.com/office/drawing/2014/main" id="{B345DB02-8B37-458B-9D15-7EC995E9917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733" r="1" b="1"/>
          <a:stretch/>
        </p:blipFill>
        <p:spPr>
          <a:xfrm>
            <a:off x="9684146" y="3795752"/>
            <a:ext cx="1190585" cy="1339097"/>
          </a:xfrm>
          <a:prstGeom prst="rect">
            <a:avLst/>
          </a:prstGeom>
        </p:spPr>
      </p:pic>
      <p:pic>
        <p:nvPicPr>
          <p:cNvPr id="71" name="Image 70">
            <a:extLst>
              <a:ext uri="{FF2B5EF4-FFF2-40B4-BE49-F238E27FC236}">
                <a16:creationId xmlns:a16="http://schemas.microsoft.com/office/drawing/2014/main" id="{4B1B3FA3-75A4-447B-BE0E-458B4249F6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78026" y="2614891"/>
            <a:ext cx="624269" cy="414056"/>
          </a:xfrm>
          <a:prstGeom prst="rect">
            <a:avLst/>
          </a:prstGeom>
        </p:spPr>
      </p:pic>
      <p:pic>
        <p:nvPicPr>
          <p:cNvPr id="72" name="Image 71">
            <a:extLst>
              <a:ext uri="{FF2B5EF4-FFF2-40B4-BE49-F238E27FC236}">
                <a16:creationId xmlns:a16="http://schemas.microsoft.com/office/drawing/2014/main" id="{A6704D41-D42C-4E62-9147-20DECB9FA64A}"/>
              </a:ext>
            </a:extLst>
          </p:cNvPr>
          <p:cNvPicPr>
            <a:picLocks noChangeAspect="1"/>
          </p:cNvPicPr>
          <p:nvPr/>
        </p:nvPicPr>
        <p:blipFill>
          <a:blip r:embed="rId10"/>
          <a:stretch>
            <a:fillRect/>
          </a:stretch>
        </p:blipFill>
        <p:spPr>
          <a:xfrm>
            <a:off x="8184904" y="4599037"/>
            <a:ext cx="673062" cy="255414"/>
          </a:xfrm>
          <a:prstGeom prst="rect">
            <a:avLst/>
          </a:prstGeom>
        </p:spPr>
      </p:pic>
      <p:pic>
        <p:nvPicPr>
          <p:cNvPr id="73" name="Image 72">
            <a:extLst>
              <a:ext uri="{FF2B5EF4-FFF2-40B4-BE49-F238E27FC236}">
                <a16:creationId xmlns:a16="http://schemas.microsoft.com/office/drawing/2014/main" id="{0FADD300-E1AB-40C5-A3D8-E475637D59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4156" y="4883863"/>
            <a:ext cx="557049" cy="298218"/>
          </a:xfrm>
          <a:prstGeom prst="rect">
            <a:avLst/>
          </a:prstGeom>
        </p:spPr>
      </p:pic>
      <p:pic>
        <p:nvPicPr>
          <p:cNvPr id="74" name="Image 73">
            <a:extLst>
              <a:ext uri="{FF2B5EF4-FFF2-40B4-BE49-F238E27FC236}">
                <a16:creationId xmlns:a16="http://schemas.microsoft.com/office/drawing/2014/main" id="{AF848998-166F-4956-80AD-DA0EFC0E14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1247" y="4903825"/>
            <a:ext cx="344026" cy="358511"/>
          </a:xfrm>
          <a:prstGeom prst="rect">
            <a:avLst/>
          </a:prstGeom>
        </p:spPr>
      </p:pic>
      <p:pic>
        <p:nvPicPr>
          <p:cNvPr id="75" name="Image 74">
            <a:extLst>
              <a:ext uri="{FF2B5EF4-FFF2-40B4-BE49-F238E27FC236}">
                <a16:creationId xmlns:a16="http://schemas.microsoft.com/office/drawing/2014/main" id="{0D169581-93F8-4A50-A78C-2034EEAC286B}"/>
              </a:ext>
            </a:extLst>
          </p:cNvPr>
          <p:cNvPicPr>
            <a:picLocks noChangeAspect="1"/>
          </p:cNvPicPr>
          <p:nvPr/>
        </p:nvPicPr>
        <p:blipFill>
          <a:blip r:embed="rId13"/>
          <a:stretch>
            <a:fillRect/>
          </a:stretch>
        </p:blipFill>
        <p:spPr>
          <a:xfrm>
            <a:off x="4868738" y="6030193"/>
            <a:ext cx="962025" cy="456962"/>
          </a:xfrm>
          <a:prstGeom prst="rect">
            <a:avLst/>
          </a:prstGeom>
        </p:spPr>
      </p:pic>
      <p:sp>
        <p:nvSpPr>
          <p:cNvPr id="11" name="Rectangle 10">
            <a:extLst>
              <a:ext uri="{FF2B5EF4-FFF2-40B4-BE49-F238E27FC236}">
                <a16:creationId xmlns:a16="http://schemas.microsoft.com/office/drawing/2014/main" id="{F95CDB98-FD4A-4953-B7F4-C09377D765A5}"/>
              </a:ext>
            </a:extLst>
          </p:cNvPr>
          <p:cNvSpPr/>
          <p:nvPr/>
        </p:nvSpPr>
        <p:spPr>
          <a:xfrm>
            <a:off x="7402701" y="5750747"/>
            <a:ext cx="4587741" cy="938719"/>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Calibri" panose="020F0502020204030204" pitchFamily="34" charset="0"/>
              </a:rPr>
              <a:t>Debar L et al.(2023). Mitochondrion., 71:93-103. </a:t>
            </a:r>
          </a:p>
          <a:p>
            <a:r>
              <a:rPr lang="en-US" sz="1100" dirty="0" err="1">
                <a:latin typeface="Calibri" panose="020F0502020204030204" pitchFamily="34" charset="0"/>
                <a:ea typeface="Calibri" panose="020F0502020204030204" pitchFamily="34" charset="0"/>
                <a:cs typeface="Calibri" panose="020F0502020204030204" pitchFamily="34" charset="0"/>
              </a:rPr>
              <a:t>Martucci</a:t>
            </a:r>
            <a:r>
              <a:rPr lang="en-US" sz="1100" dirty="0">
                <a:latin typeface="Calibri" panose="020F0502020204030204" pitchFamily="34" charset="0"/>
                <a:ea typeface="Calibri" panose="020F0502020204030204" pitchFamily="34" charset="0"/>
                <a:cs typeface="Calibri" panose="020F0502020204030204" pitchFamily="34" charset="0"/>
              </a:rPr>
              <a:t> M et al. (2023). Methods Mol Biol., 2615:121-137. </a:t>
            </a:r>
          </a:p>
          <a:p>
            <a:r>
              <a:rPr lang="en-US" sz="1100" dirty="0" err="1">
                <a:latin typeface="Calibri" panose="020F0502020204030204" pitchFamily="34" charset="0"/>
                <a:ea typeface="Calibri" panose="020F0502020204030204" pitchFamily="34" charset="0"/>
                <a:cs typeface="Calibri" panose="020F0502020204030204" pitchFamily="34" charset="0"/>
              </a:rPr>
              <a:t>Martucci</a:t>
            </a:r>
            <a:r>
              <a:rPr lang="en-US" sz="1100" dirty="0">
                <a:latin typeface="Calibri" panose="020F0502020204030204" pitchFamily="34" charset="0"/>
                <a:ea typeface="Calibri" panose="020F0502020204030204" pitchFamily="34" charset="0"/>
                <a:cs typeface="Calibri" panose="020F0502020204030204" pitchFamily="34" charset="0"/>
              </a:rPr>
              <a:t> M et al. (2024). Nucleic Acids Res., 52(10):5912-5927. </a:t>
            </a:r>
          </a:p>
          <a:p>
            <a:r>
              <a:rPr lang="en-US" sz="1100" dirty="0" err="1">
                <a:latin typeface="Calibri" panose="020F0502020204030204" pitchFamily="34" charset="0"/>
                <a:ea typeface="Calibri" panose="020F0502020204030204" pitchFamily="34" charset="0"/>
                <a:cs typeface="Calibri" panose="020F0502020204030204" pitchFamily="34" charset="0"/>
              </a:rPr>
              <a:t>Mehmedović</a:t>
            </a:r>
            <a:r>
              <a:rPr lang="en-US" sz="1100" dirty="0">
                <a:latin typeface="Calibri" panose="020F0502020204030204" pitchFamily="34" charset="0"/>
                <a:ea typeface="Calibri" panose="020F0502020204030204" pitchFamily="34" charset="0"/>
                <a:cs typeface="Calibri" panose="020F0502020204030204" pitchFamily="34" charset="0"/>
              </a:rPr>
              <a:t> M et al. (2022). </a:t>
            </a:r>
            <a:r>
              <a:rPr lang="en-US" sz="1100" dirty="0" err="1">
                <a:latin typeface="Calibri" panose="020F0502020204030204" pitchFamily="34" charset="0"/>
                <a:ea typeface="Calibri" panose="020F0502020204030204" pitchFamily="34" charset="0"/>
                <a:cs typeface="Calibri" panose="020F0502020204030204" pitchFamily="34" charset="0"/>
              </a:rPr>
              <a:t>Biochim</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Biophys</a:t>
            </a:r>
            <a:r>
              <a:rPr lang="en-US" sz="1100" dirty="0">
                <a:latin typeface="Calibri" panose="020F0502020204030204" pitchFamily="34" charset="0"/>
                <a:ea typeface="Calibri" panose="020F0502020204030204" pitchFamily="34" charset="0"/>
                <a:cs typeface="Calibri" panose="020F0502020204030204" pitchFamily="34" charset="0"/>
              </a:rPr>
              <a:t> Acta Mol Basis Dis.,1868(10):166467.</a:t>
            </a:r>
          </a:p>
        </p:txBody>
      </p:sp>
      <p:pic>
        <p:nvPicPr>
          <p:cNvPr id="14" name="Image 13">
            <a:extLst>
              <a:ext uri="{FF2B5EF4-FFF2-40B4-BE49-F238E27FC236}">
                <a16:creationId xmlns:a16="http://schemas.microsoft.com/office/drawing/2014/main" id="{4A24EE32-5489-498B-A459-F6D2B20351EF}"/>
              </a:ext>
            </a:extLst>
          </p:cNvPr>
          <p:cNvPicPr>
            <a:picLocks noChangeAspect="1"/>
          </p:cNvPicPr>
          <p:nvPr/>
        </p:nvPicPr>
        <p:blipFill>
          <a:blip r:embed="rId14"/>
          <a:stretch>
            <a:fillRect/>
          </a:stretch>
        </p:blipFill>
        <p:spPr>
          <a:xfrm>
            <a:off x="4172676" y="3960510"/>
            <a:ext cx="604445" cy="324252"/>
          </a:xfrm>
          <a:prstGeom prst="rect">
            <a:avLst/>
          </a:prstGeom>
        </p:spPr>
      </p:pic>
    </p:spTree>
    <p:extLst>
      <p:ext uri="{BB962C8B-B14F-4D97-AF65-F5344CB8AC3E}">
        <p14:creationId xmlns:p14="http://schemas.microsoft.com/office/powerpoint/2010/main" val="391958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407877" y="6622788"/>
            <a:ext cx="55953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30</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38402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IN2P3 contributions in « FLASH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therapy</a:t>
            </a: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 » (MP)</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solidFill>
            <a:srgbClr val="2E39CC"/>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06" name="ZoneTexte 205">
            <a:extLst>
              <a:ext uri="{FF2B5EF4-FFF2-40B4-BE49-F238E27FC236}">
                <a16:creationId xmlns:a16="http://schemas.microsoft.com/office/drawing/2014/main" id="{929B5438-F428-483E-998B-C4CA3FE9D175}"/>
              </a:ext>
            </a:extLst>
          </p:cNvPr>
          <p:cNvSpPr txBox="1"/>
          <p:nvPr/>
        </p:nvSpPr>
        <p:spPr>
          <a:xfrm>
            <a:off x="8848048" y="-46641"/>
            <a:ext cx="3340490"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Radiobiology</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&amp; Patient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based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models</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graphicFrame>
        <p:nvGraphicFramePr>
          <p:cNvPr id="70" name="Diagramme 69">
            <a:extLst>
              <a:ext uri="{FF2B5EF4-FFF2-40B4-BE49-F238E27FC236}">
                <a16:creationId xmlns:a16="http://schemas.microsoft.com/office/drawing/2014/main" id="{08E58750-1399-44F4-8196-01D9B3F10C13}"/>
              </a:ext>
            </a:extLst>
          </p:cNvPr>
          <p:cNvGraphicFramePr/>
          <p:nvPr>
            <p:extLst>
              <p:ext uri="{D42A27DB-BD31-4B8C-83A1-F6EECF244321}">
                <p14:modId xmlns:p14="http://schemas.microsoft.com/office/powerpoint/2010/main" val="1531565209"/>
              </p:ext>
            </p:extLst>
          </p:nvPr>
        </p:nvGraphicFramePr>
        <p:xfrm>
          <a:off x="955253" y="1750172"/>
          <a:ext cx="6697851" cy="4324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 name="ZoneTexte 70">
            <a:extLst>
              <a:ext uri="{FF2B5EF4-FFF2-40B4-BE49-F238E27FC236}">
                <a16:creationId xmlns:a16="http://schemas.microsoft.com/office/drawing/2014/main" id="{FBFC9284-361F-4913-8A49-2E6548F16EAB}"/>
              </a:ext>
            </a:extLst>
          </p:cNvPr>
          <p:cNvSpPr txBox="1"/>
          <p:nvPr/>
        </p:nvSpPr>
        <p:spPr>
          <a:xfrm>
            <a:off x="3355069" y="3650952"/>
            <a:ext cx="18982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364651"/>
                </a:solidFill>
                <a:effectLst/>
                <a:uLnTx/>
                <a:uFillTx/>
                <a:latin typeface="Calibri" panose="020F0502020204030204"/>
                <a:ea typeface="+mn-ea"/>
                <a:cs typeface="+mn-cs"/>
              </a:rPr>
              <a:t>FLASH </a:t>
            </a:r>
          </a:p>
        </p:txBody>
      </p:sp>
      <p:sp>
        <p:nvSpPr>
          <p:cNvPr id="72" name="ZoneTexte 71">
            <a:extLst>
              <a:ext uri="{FF2B5EF4-FFF2-40B4-BE49-F238E27FC236}">
                <a16:creationId xmlns:a16="http://schemas.microsoft.com/office/drawing/2014/main" id="{90686072-3FF6-4F37-BF88-2D197525200B}"/>
              </a:ext>
            </a:extLst>
          </p:cNvPr>
          <p:cNvSpPr txBox="1"/>
          <p:nvPr/>
        </p:nvSpPr>
        <p:spPr>
          <a:xfrm>
            <a:off x="90637" y="4251209"/>
            <a:ext cx="2455673" cy="1384995"/>
          </a:xfrm>
          <a:prstGeom prst="rect">
            <a:avLst/>
          </a:prstGeom>
          <a:noFill/>
        </p:spPr>
        <p:txBody>
          <a:bodyPr wrap="square" rtlCol="0">
            <a:spAutoFit/>
          </a:bodyPr>
          <a:lstStyle/>
          <a:p>
            <a:pPr lvl="0">
              <a:buClrTx/>
              <a:defRPr/>
            </a:pPr>
            <a:r>
              <a:rPr lang="en-US" b="1" kern="1200" dirty="0">
                <a:solidFill>
                  <a:srgbClr val="002060"/>
                </a:solidFill>
                <a:latin typeface="Calibri" panose="020F0502020204030204"/>
                <a:ea typeface="Calibri"/>
              </a:rPr>
              <a:t>- Beam Line Simulation</a:t>
            </a:r>
          </a:p>
          <a:p>
            <a:pPr lvl="0">
              <a:buClrTx/>
              <a:defRPr/>
            </a:pPr>
            <a:r>
              <a:rPr lang="en-US" b="1" kern="1200" dirty="0">
                <a:solidFill>
                  <a:srgbClr val="002060"/>
                </a:solidFill>
                <a:latin typeface="Calibri" panose="020F0502020204030204"/>
                <a:ea typeface="Calibri"/>
              </a:rPr>
              <a:t>- Simulation of radiolysis under different conditions: O2, pH, time, dose rate, etc.</a:t>
            </a:r>
          </a:p>
          <a:p>
            <a:pPr lvl="0">
              <a:buClrTx/>
              <a:defRPr/>
            </a:pPr>
            <a:r>
              <a:rPr lang="en-US" b="1" kern="1200" dirty="0">
                <a:solidFill>
                  <a:srgbClr val="002060"/>
                </a:solidFill>
                <a:latin typeface="Calibri" panose="020F0502020204030204"/>
                <a:ea typeface="Calibri"/>
              </a:rPr>
              <a:t>- GATE10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b="1" i="0" u="none" strike="noStrike" kern="1200" cap="none" spc="0" normalizeH="0" baseline="0" noProof="0" dirty="0">
              <a:ln>
                <a:noFill/>
              </a:ln>
              <a:solidFill>
                <a:srgbClr val="002060"/>
              </a:solidFill>
              <a:effectLst/>
              <a:uLnTx/>
              <a:uFillTx/>
              <a:latin typeface="Calibri" panose="020F0502020204030204"/>
              <a:ea typeface="Calibri"/>
              <a:cs typeface="Arial"/>
            </a:endParaRPr>
          </a:p>
        </p:txBody>
      </p:sp>
      <p:sp>
        <p:nvSpPr>
          <p:cNvPr id="73" name="ZoneTexte 72">
            <a:extLst>
              <a:ext uri="{FF2B5EF4-FFF2-40B4-BE49-F238E27FC236}">
                <a16:creationId xmlns:a16="http://schemas.microsoft.com/office/drawing/2014/main" id="{4FC9863A-73B9-46AC-8949-BF8FF8E626AD}"/>
              </a:ext>
            </a:extLst>
          </p:cNvPr>
          <p:cNvSpPr txBox="1"/>
          <p:nvPr/>
        </p:nvSpPr>
        <p:spPr>
          <a:xfrm>
            <a:off x="1873431" y="5713240"/>
            <a:ext cx="2075113"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B050"/>
                </a:solidFill>
                <a:effectLst/>
                <a:uLnTx/>
                <a:uFillTx/>
                <a:latin typeface="Calibri" panose="020F0502020204030204"/>
                <a:ea typeface="Calibri"/>
                <a:cs typeface="Arial"/>
              </a:rPr>
              <a:t>- </a:t>
            </a:r>
            <a:r>
              <a:rPr kumimoji="0" lang="fr-FR" b="1" i="0" u="none" strike="noStrike" kern="1200" cap="none" spc="0" normalizeH="0" baseline="0" noProof="0" dirty="0" err="1">
                <a:ln>
                  <a:noFill/>
                </a:ln>
                <a:solidFill>
                  <a:srgbClr val="00B050"/>
                </a:solidFill>
                <a:effectLst/>
                <a:uLnTx/>
                <a:uFillTx/>
                <a:latin typeface="Calibri" panose="020F0502020204030204"/>
                <a:ea typeface="Calibri"/>
                <a:cs typeface="Arial"/>
              </a:rPr>
              <a:t>Cell</a:t>
            </a:r>
            <a:r>
              <a:rPr kumimoji="0" lang="fr-FR" b="1" i="0" u="none" strike="noStrike" kern="1200" cap="none" spc="0" normalizeH="0" baseline="0" noProof="0" dirty="0">
                <a:ln>
                  <a:noFill/>
                </a:ln>
                <a:solidFill>
                  <a:srgbClr val="00B050"/>
                </a:solidFill>
                <a:effectLst/>
                <a:uLnTx/>
                <a:uFillTx/>
                <a:latin typeface="Calibri" panose="020F0502020204030204"/>
                <a:ea typeface="Calibri"/>
                <a:cs typeface="Arial"/>
              </a:rPr>
              <a:t> </a:t>
            </a:r>
            <a:r>
              <a:rPr kumimoji="0" lang="fr-FR" b="1" i="0" u="none" strike="noStrike" kern="1200" cap="none" spc="0" normalizeH="0" baseline="0" noProof="0" dirty="0" err="1">
                <a:ln>
                  <a:noFill/>
                </a:ln>
                <a:solidFill>
                  <a:srgbClr val="00B050"/>
                </a:solidFill>
                <a:effectLst/>
                <a:uLnTx/>
                <a:uFillTx/>
                <a:latin typeface="Calibri" panose="020F0502020204030204"/>
                <a:ea typeface="Calibri"/>
                <a:cs typeface="Arial"/>
              </a:rPr>
              <a:t>Radiobiology</a:t>
            </a:r>
            <a:endParaRPr kumimoji="0" lang="fr-FR" b="1" i="0" u="none" strike="noStrike" kern="1200" cap="none" spc="0" normalizeH="0" baseline="0" noProof="0" dirty="0">
              <a:ln>
                <a:noFill/>
              </a:ln>
              <a:solidFill>
                <a:srgbClr val="00B050"/>
              </a:solidFill>
              <a:effectLst/>
              <a:uLnTx/>
              <a:uFillTx/>
              <a:latin typeface="Calibri" panose="020F0502020204030204"/>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B050"/>
                </a:solidFill>
                <a:effectLst/>
                <a:uLnTx/>
                <a:uFillTx/>
                <a:latin typeface="Calibri" panose="020F0502020204030204"/>
                <a:ea typeface="Calibri"/>
                <a:cs typeface="Arial"/>
              </a:rPr>
              <a:t>- ROS </a:t>
            </a:r>
            <a:r>
              <a:rPr kumimoji="0" lang="fr-FR" b="1" i="0" u="none" strike="noStrike" kern="1200" cap="none" spc="0" normalizeH="0" baseline="0" noProof="0" dirty="0" err="1">
                <a:ln>
                  <a:noFill/>
                </a:ln>
                <a:solidFill>
                  <a:srgbClr val="00B050"/>
                </a:solidFill>
                <a:effectLst/>
                <a:uLnTx/>
                <a:uFillTx/>
                <a:latin typeface="Calibri" panose="020F0502020204030204"/>
                <a:ea typeface="Calibri"/>
                <a:cs typeface="Arial"/>
              </a:rPr>
              <a:t>measurements</a:t>
            </a:r>
            <a:endParaRPr kumimoji="0" lang="fr-FR" b="1" i="0" u="none" strike="noStrike" kern="1200" cap="none" spc="0" normalizeH="0" baseline="0" noProof="0" dirty="0">
              <a:ln>
                <a:noFill/>
              </a:ln>
              <a:solidFill>
                <a:srgbClr val="00B050"/>
              </a:solidFill>
              <a:effectLst/>
              <a:uLnTx/>
              <a:uFillTx/>
              <a:latin typeface="Calibri" panose="020F0502020204030204"/>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B050"/>
                </a:solidFill>
                <a:effectLst/>
                <a:uLnTx/>
                <a:uFillTx/>
                <a:latin typeface="Calibri" panose="020F0502020204030204"/>
                <a:ea typeface="Calibri"/>
                <a:cs typeface="Arial"/>
              </a:rPr>
              <a:t>- Damage </a:t>
            </a:r>
            <a:r>
              <a:rPr kumimoji="0" lang="fr-FR" b="1" i="0" u="none" strike="noStrike" kern="1200" cap="none" spc="0" normalizeH="0" baseline="0" noProof="0" dirty="0" err="1">
                <a:ln>
                  <a:noFill/>
                </a:ln>
                <a:solidFill>
                  <a:srgbClr val="00B050"/>
                </a:solidFill>
                <a:effectLst/>
                <a:uLnTx/>
                <a:uFillTx/>
                <a:latin typeface="Calibri" panose="020F0502020204030204"/>
                <a:ea typeface="Calibri"/>
                <a:cs typeface="Arial"/>
              </a:rPr>
              <a:t>measurements</a:t>
            </a:r>
            <a:endParaRPr kumimoji="0" lang="fr-FR" b="1" i="0" u="none" strike="noStrike" kern="1200" cap="none" spc="0" normalizeH="0" baseline="0" noProof="0" dirty="0">
              <a:ln>
                <a:noFill/>
              </a:ln>
              <a:solidFill>
                <a:srgbClr val="00B050"/>
              </a:solidFill>
              <a:effectLst/>
              <a:uLnTx/>
              <a:uFillTx/>
              <a:latin typeface="Calibri" panose="020F0502020204030204"/>
              <a:ea typeface="Calibri"/>
              <a:cs typeface="Arial"/>
            </a:endParaRPr>
          </a:p>
        </p:txBody>
      </p:sp>
      <p:sp>
        <p:nvSpPr>
          <p:cNvPr id="90" name="ZoneTexte 89">
            <a:extLst>
              <a:ext uri="{FF2B5EF4-FFF2-40B4-BE49-F238E27FC236}">
                <a16:creationId xmlns:a16="http://schemas.microsoft.com/office/drawing/2014/main" id="{9B1314C9-DD52-4359-929D-0F94BA5A61EC}"/>
              </a:ext>
            </a:extLst>
          </p:cNvPr>
          <p:cNvSpPr txBox="1"/>
          <p:nvPr/>
        </p:nvSpPr>
        <p:spPr>
          <a:xfrm>
            <a:off x="5586018" y="4966680"/>
            <a:ext cx="1782705" cy="954107"/>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err="1">
                <a:ln>
                  <a:noFill/>
                </a:ln>
                <a:solidFill>
                  <a:srgbClr val="0070C0"/>
                </a:solidFill>
                <a:effectLst/>
                <a:uLnTx/>
                <a:uFillTx/>
                <a:latin typeface="Calibri" panose="020F0502020204030204"/>
                <a:ea typeface="Calibri"/>
                <a:cs typeface="Arial"/>
              </a:rPr>
              <a:t>Radiolysis</a:t>
            </a:r>
            <a:endParaRPr kumimoji="0" lang="fr-FR" b="1" i="0" u="none" strike="noStrike" kern="1200" cap="none" spc="0" normalizeH="0" baseline="0" noProof="0" dirty="0">
              <a:ln>
                <a:noFill/>
              </a:ln>
              <a:solidFill>
                <a:srgbClr val="0070C0"/>
              </a:solidFill>
              <a:effectLst/>
              <a:uLnTx/>
              <a:uFillTx/>
              <a:latin typeface="Calibri" panose="020F0502020204030204"/>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70C0"/>
                </a:solidFill>
                <a:effectLst/>
                <a:uLnTx/>
                <a:uFillTx/>
                <a:latin typeface="Calibri" panose="020F0502020204030204"/>
                <a:ea typeface="Calibri"/>
                <a:cs typeface="Arial"/>
              </a:rPr>
              <a:t>H</a:t>
            </a:r>
            <a:r>
              <a:rPr kumimoji="0" lang="fr-FR" b="1" i="0" u="none" strike="noStrike" kern="1200" cap="none" spc="0" normalizeH="0" baseline="-25000" noProof="0" dirty="0">
                <a:ln>
                  <a:noFill/>
                </a:ln>
                <a:solidFill>
                  <a:srgbClr val="0070C0"/>
                </a:solidFill>
                <a:effectLst/>
                <a:uLnTx/>
                <a:uFillTx/>
                <a:latin typeface="Calibri" panose="020F0502020204030204"/>
                <a:ea typeface="Calibri"/>
                <a:cs typeface="Arial"/>
              </a:rPr>
              <a:t>2</a:t>
            </a:r>
            <a:r>
              <a:rPr kumimoji="0" lang="fr-FR" b="1" i="0" u="none" strike="noStrike" kern="1200" cap="none" spc="0" normalizeH="0" baseline="0" noProof="0" dirty="0">
                <a:ln>
                  <a:noFill/>
                </a:ln>
                <a:solidFill>
                  <a:srgbClr val="0070C0"/>
                </a:solidFill>
                <a:effectLst/>
                <a:uLnTx/>
                <a:uFillTx/>
                <a:latin typeface="Calibri" panose="020F0502020204030204"/>
                <a:ea typeface="Calibri"/>
                <a:cs typeface="Arial"/>
              </a:rPr>
              <a:t>O</a:t>
            </a:r>
            <a:r>
              <a:rPr kumimoji="0" lang="fr-FR" b="1" i="0" u="none" strike="noStrike" kern="1200" cap="none" spc="0" normalizeH="0" baseline="-25000" noProof="0" dirty="0">
                <a:ln>
                  <a:noFill/>
                </a:ln>
                <a:solidFill>
                  <a:srgbClr val="0070C0"/>
                </a:solidFill>
                <a:effectLst/>
                <a:uLnTx/>
                <a:uFillTx/>
                <a:latin typeface="Calibri" panose="020F0502020204030204"/>
                <a:ea typeface="Calibri"/>
                <a:cs typeface="Arial"/>
              </a:rPr>
              <a:t>2</a:t>
            </a:r>
            <a:r>
              <a:rPr kumimoji="0" lang="fr-FR" b="1" i="0" u="none" strike="noStrike" kern="1200" cap="none" spc="0" normalizeH="0" baseline="0" noProof="0" dirty="0">
                <a:ln>
                  <a:noFill/>
                </a:ln>
                <a:solidFill>
                  <a:srgbClr val="0070C0"/>
                </a:solidFill>
                <a:effectLst/>
                <a:uLnTx/>
                <a:uFillTx/>
                <a:latin typeface="Calibri" panose="020F0502020204030204"/>
                <a:ea typeface="Calibri"/>
                <a:cs typeface="Arial"/>
              </a:rPr>
              <a:t>, e-</a:t>
            </a:r>
            <a:r>
              <a:rPr kumimoji="0" lang="fr-FR" b="1" i="0" u="none" strike="noStrike" kern="1200" cap="none" spc="0" normalizeH="0" baseline="-25000" noProof="0" dirty="0" err="1">
                <a:ln>
                  <a:noFill/>
                </a:ln>
                <a:solidFill>
                  <a:srgbClr val="0070C0"/>
                </a:solidFill>
                <a:effectLst/>
                <a:uLnTx/>
                <a:uFillTx/>
                <a:latin typeface="Calibri" panose="020F0502020204030204"/>
                <a:ea typeface="Calibri"/>
                <a:cs typeface="Arial"/>
              </a:rPr>
              <a:t>aq</a:t>
            </a:r>
            <a:r>
              <a:rPr kumimoji="0" lang="fr-FR" b="1" i="0" u="none" strike="noStrike" kern="1200" cap="none" spc="0" normalizeH="0" baseline="0" noProof="0" dirty="0">
                <a:ln>
                  <a:noFill/>
                </a:ln>
                <a:solidFill>
                  <a:srgbClr val="0070C0"/>
                </a:solidFill>
                <a:effectLst/>
                <a:uLnTx/>
                <a:uFillTx/>
                <a:latin typeface="Calibri" panose="020F0502020204030204"/>
                <a:ea typeface="Calibri"/>
                <a:cs typeface="Arial"/>
              </a:rPr>
              <a:t>, HO°, O2°</a:t>
            </a:r>
            <a:r>
              <a:rPr kumimoji="0" lang="fr-FR" b="1" i="0" u="none" strike="noStrike" kern="1200" cap="none" spc="0" normalizeH="0" baseline="30000" noProof="0" dirty="0">
                <a:ln>
                  <a:noFill/>
                </a:ln>
                <a:solidFill>
                  <a:srgbClr val="0070C0"/>
                </a:solidFill>
                <a:effectLst/>
                <a:uLnTx/>
                <a:uFillTx/>
                <a:latin typeface="Calibri" panose="020F0502020204030204"/>
                <a:ea typeface="Calibri"/>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0070C0"/>
                </a:solidFill>
                <a:effectLst/>
                <a:uLnTx/>
                <a:uFillTx/>
                <a:latin typeface="Calibri" panose="020F0502020204030204"/>
                <a:ea typeface="Calibri"/>
                <a:cs typeface="Arial"/>
              </a:rPr>
              <a:t>O</a:t>
            </a:r>
            <a:r>
              <a:rPr kumimoji="0" lang="fr-FR" b="1" i="0" u="none" strike="noStrike" kern="1200" cap="none" spc="0" normalizeH="0" baseline="-25000" noProof="0" dirty="0">
                <a:ln>
                  <a:noFill/>
                </a:ln>
                <a:solidFill>
                  <a:srgbClr val="0070C0"/>
                </a:solidFill>
                <a:effectLst/>
                <a:uLnTx/>
                <a:uFillTx/>
                <a:latin typeface="Calibri" panose="020F0502020204030204"/>
                <a:ea typeface="Calibri"/>
                <a:cs typeface="Arial"/>
              </a:rPr>
              <a:t>2</a:t>
            </a:r>
            <a:r>
              <a:rPr kumimoji="0" lang="fr-FR" b="1" i="0" u="none" strike="noStrike" kern="1200" cap="none" spc="0" normalizeH="0" baseline="0" noProof="0" dirty="0">
                <a:ln>
                  <a:noFill/>
                </a:ln>
                <a:solidFill>
                  <a:srgbClr val="0070C0"/>
                </a:solidFill>
                <a:effectLst/>
                <a:uLnTx/>
                <a:uFillTx/>
                <a:latin typeface="Calibri" panose="020F0502020204030204"/>
                <a:ea typeface="Calibri"/>
                <a:cs typeface="Arial"/>
              </a:rPr>
              <a:t>, pH, dose-rate,  </a:t>
            </a:r>
            <a:r>
              <a:rPr kumimoji="0" lang="fr-FR" b="1" i="0" u="none" strike="noStrike" kern="1200" cap="none" spc="0" normalizeH="0" baseline="0" noProof="0" dirty="0" err="1">
                <a:ln>
                  <a:noFill/>
                </a:ln>
                <a:solidFill>
                  <a:srgbClr val="0070C0"/>
                </a:solidFill>
                <a:effectLst/>
                <a:uLnTx/>
                <a:uFillTx/>
                <a:latin typeface="Calibri" panose="020F0502020204030204"/>
                <a:ea typeface="Calibri"/>
                <a:cs typeface="Arial"/>
              </a:rPr>
              <a:t>biomolecules</a:t>
            </a:r>
            <a:endParaRPr kumimoji="0" lang="fr-FR" b="1" i="0" u="none" strike="noStrike" kern="1200" cap="none" spc="0" normalizeH="0" baseline="0" noProof="0" dirty="0">
              <a:ln>
                <a:noFill/>
              </a:ln>
              <a:solidFill>
                <a:srgbClr val="0070C0"/>
              </a:solidFill>
              <a:effectLst/>
              <a:uLnTx/>
              <a:uFillTx/>
              <a:latin typeface="Calibri" panose="020F0502020204030204"/>
              <a:ea typeface="Calibri"/>
              <a:cs typeface="Arial"/>
            </a:endParaRPr>
          </a:p>
        </p:txBody>
      </p:sp>
      <p:sp>
        <p:nvSpPr>
          <p:cNvPr id="101" name="ZoneTexte 100">
            <a:extLst>
              <a:ext uri="{FF2B5EF4-FFF2-40B4-BE49-F238E27FC236}">
                <a16:creationId xmlns:a16="http://schemas.microsoft.com/office/drawing/2014/main" id="{C3F1FA47-4943-449E-BEF4-E0BAC6294CDC}"/>
              </a:ext>
            </a:extLst>
          </p:cNvPr>
          <p:cNvSpPr txBox="1"/>
          <p:nvPr/>
        </p:nvSpPr>
        <p:spPr>
          <a:xfrm>
            <a:off x="5068349" y="1797723"/>
            <a:ext cx="1782704"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7030A0"/>
                </a:solidFill>
                <a:effectLst/>
                <a:uLnTx/>
                <a:uFillTx/>
                <a:latin typeface="Calibri" panose="020F0502020204030204"/>
                <a:ea typeface="Calibri"/>
                <a:cs typeface="Arial"/>
              </a:rPr>
              <a:t>- Beam monitoring  Instrumentation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7030A0"/>
                </a:solidFill>
                <a:effectLst/>
                <a:uLnTx/>
                <a:uFillTx/>
                <a:latin typeface="Calibri" panose="020F0502020204030204"/>
                <a:ea typeface="Calibri"/>
                <a:cs typeface="Arial"/>
              </a:rPr>
              <a:t>- </a:t>
            </a:r>
            <a:r>
              <a:rPr kumimoji="0" lang="fr-FR" b="1" i="0" u="none" strike="noStrike" kern="1200" cap="none" spc="0" normalizeH="0" baseline="0" noProof="0" dirty="0" err="1">
                <a:ln>
                  <a:noFill/>
                </a:ln>
                <a:solidFill>
                  <a:srgbClr val="7030A0"/>
                </a:solidFill>
                <a:effectLst/>
                <a:uLnTx/>
                <a:uFillTx/>
                <a:latin typeface="Calibri" panose="020F0502020204030204"/>
                <a:ea typeface="Calibri"/>
                <a:cs typeface="Arial"/>
              </a:rPr>
              <a:t>Dosimetry</a:t>
            </a:r>
            <a:endParaRPr kumimoji="0" lang="fr-FR" b="1" i="0" u="none" strike="noStrike" kern="1200" cap="none" spc="0" normalizeH="0" baseline="0" noProof="0" dirty="0">
              <a:ln>
                <a:noFill/>
              </a:ln>
              <a:solidFill>
                <a:srgbClr val="7030A0"/>
              </a:solidFill>
              <a:effectLst/>
              <a:uLnTx/>
              <a:uFillTx/>
              <a:latin typeface="Calibri" panose="020F0502020204030204"/>
              <a:ea typeface="Calibri"/>
              <a:cs typeface="Arial"/>
            </a:endParaRPr>
          </a:p>
        </p:txBody>
      </p:sp>
      <p:pic>
        <p:nvPicPr>
          <p:cNvPr id="119" name="Image 118">
            <a:extLst>
              <a:ext uri="{FF2B5EF4-FFF2-40B4-BE49-F238E27FC236}">
                <a16:creationId xmlns:a16="http://schemas.microsoft.com/office/drawing/2014/main" id="{08908491-FFEB-4D46-B69C-3331C2F0C297}"/>
              </a:ext>
            </a:extLst>
          </p:cNvPr>
          <p:cNvPicPr>
            <a:picLocks noChangeAspect="1"/>
          </p:cNvPicPr>
          <p:nvPr/>
        </p:nvPicPr>
        <p:blipFill>
          <a:blip r:embed="rId7"/>
          <a:stretch>
            <a:fillRect/>
          </a:stretch>
        </p:blipFill>
        <p:spPr>
          <a:xfrm>
            <a:off x="6785493" y="1891320"/>
            <a:ext cx="5406507" cy="3075360"/>
          </a:xfrm>
          <a:prstGeom prst="rect">
            <a:avLst/>
          </a:prstGeom>
        </p:spPr>
      </p:pic>
      <p:pic>
        <p:nvPicPr>
          <p:cNvPr id="7" name="Image 6">
            <a:extLst>
              <a:ext uri="{FF2B5EF4-FFF2-40B4-BE49-F238E27FC236}">
                <a16:creationId xmlns:a16="http://schemas.microsoft.com/office/drawing/2014/main" id="{B2E00FF6-A2E5-46B0-974C-4D5D7B423323}"/>
              </a:ext>
            </a:extLst>
          </p:cNvPr>
          <p:cNvPicPr>
            <a:picLocks noChangeAspect="1"/>
          </p:cNvPicPr>
          <p:nvPr/>
        </p:nvPicPr>
        <p:blipFill>
          <a:blip r:embed="rId8"/>
          <a:stretch>
            <a:fillRect/>
          </a:stretch>
        </p:blipFill>
        <p:spPr>
          <a:xfrm>
            <a:off x="0" y="1243153"/>
            <a:ext cx="3495081" cy="2291856"/>
          </a:xfrm>
          <a:prstGeom prst="rect">
            <a:avLst/>
          </a:prstGeom>
        </p:spPr>
      </p:pic>
    </p:spTree>
    <p:extLst>
      <p:ext uri="{BB962C8B-B14F-4D97-AF65-F5344CB8AC3E}">
        <p14:creationId xmlns:p14="http://schemas.microsoft.com/office/powerpoint/2010/main" val="2619895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31</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495266" y="219010"/>
            <a:ext cx="1109314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Understanding mechanisms of FLASH therapy</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solidFill>
            <a:srgbClr val="2E39CC"/>
          </a:solid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FLASHMOD &amp; beyond… </a:t>
            </a:r>
            <a:endParaRPr lang="en-US" dirty="0">
              <a:solidFill>
                <a:schemeClr val="tx1"/>
              </a:solidFill>
            </a:endParaRPr>
          </a:p>
        </p:txBody>
      </p:sp>
      <p:sp>
        <p:nvSpPr>
          <p:cNvPr id="15" name="Rectangle 14">
            <a:extLst>
              <a:ext uri="{FF2B5EF4-FFF2-40B4-BE49-F238E27FC236}">
                <a16:creationId xmlns:a16="http://schemas.microsoft.com/office/drawing/2014/main" id="{746871B1-250B-4771-A6EB-2ABAAEB07FF2}"/>
              </a:ext>
            </a:extLst>
          </p:cNvPr>
          <p:cNvSpPr/>
          <p:nvPr/>
        </p:nvSpPr>
        <p:spPr>
          <a:xfrm>
            <a:off x="8240580" y="1592120"/>
            <a:ext cx="3810021" cy="3279558"/>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8" y="5792527"/>
            <a:ext cx="4147098" cy="791295"/>
            <a:chOff x="5488557" y="1428954"/>
            <a:chExt cx="3213644" cy="616847"/>
          </a:xfrm>
        </p:grpSpPr>
        <p:sp>
          <p:nvSpPr>
            <p:cNvPr id="24" name="ZoneTexte 23">
              <a:extLst>
                <a:ext uri="{FF2B5EF4-FFF2-40B4-BE49-F238E27FC236}">
                  <a16:creationId xmlns:a16="http://schemas.microsoft.com/office/drawing/2014/main" id="{FE193A56-94DD-494E-9205-696B19B9B70C}"/>
                </a:ext>
              </a:extLst>
            </p:cNvPr>
            <p:cNvSpPr txBox="1"/>
            <p:nvPr/>
          </p:nvSpPr>
          <p:spPr>
            <a:xfrm>
              <a:off x="5532140" y="1541959"/>
              <a:ext cx="3170060" cy="503842"/>
            </a:xfrm>
            <a:prstGeom prst="rect">
              <a:avLst/>
            </a:prstGeom>
            <a:noFill/>
          </p:spPr>
          <p:txBody>
            <a:bodyPr wrap="square" rtlCol="0">
              <a:spAutoFit/>
            </a:bodyPr>
            <a:lstStyle/>
            <a:p>
              <a:pPr marL="285750" indent="-285750">
                <a:buClrTx/>
                <a:buFont typeface="Wingdings" pitchFamily="2" charset="2"/>
                <a:buChar char="Ø"/>
                <a:defRPr/>
              </a:pPr>
              <a:r>
                <a:rPr lang="en-GB" sz="1200" b="1" kern="1200" dirty="0">
                  <a:solidFill>
                    <a:prstClr val="black"/>
                  </a:solidFill>
                  <a:latin typeface="Calibri" panose="020F0502020204030204"/>
                </a:rPr>
                <a:t>IN2P3</a:t>
              </a:r>
              <a:r>
                <a:rPr lang="en-GB" sz="1200" kern="1200" dirty="0">
                  <a:solidFill>
                    <a:prstClr val="black"/>
                  </a:solidFill>
                  <a:latin typeface="Calibri" panose="020F0502020204030204"/>
                </a:rPr>
                <a:t>: </a:t>
              </a:r>
              <a:r>
                <a:rPr lang="en-GB" sz="1200" kern="1200" dirty="0" err="1">
                  <a:solidFill>
                    <a:prstClr val="black"/>
                  </a:solidFill>
                  <a:latin typeface="Calibri" panose="020F0502020204030204"/>
                </a:rPr>
                <a:t>Subatech</a:t>
              </a:r>
              <a:r>
                <a:rPr lang="en-GB" sz="1200" kern="1200" dirty="0">
                  <a:solidFill>
                    <a:prstClr val="black"/>
                  </a:solidFill>
                  <a:latin typeface="Calibri" panose="020F0502020204030204"/>
                </a:rPr>
                <a:t>, LPCA, LP2I, soon IPHC</a:t>
              </a:r>
            </a:p>
            <a:p>
              <a:pPr marL="285750" lvl="0" indent="-285750">
                <a:buClrTx/>
                <a:buFont typeface="Wingdings" pitchFamily="2" charset="2"/>
                <a:buChar char="Ø"/>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National</a:t>
              </a:r>
              <a:r>
                <a:rPr lang="en-GB" sz="1200" kern="1200" dirty="0">
                  <a:solidFill>
                    <a:prstClr val="black"/>
                  </a:solidFill>
                  <a:latin typeface="Calibri" panose="020F0502020204030204"/>
                  <a:ea typeface="+mn-ea"/>
                  <a:cs typeface="+mn-cs"/>
                </a:rPr>
                <a:t>: CLCC, ICO Nantes, INSERM US2B,   CIMAP/GANIL </a:t>
              </a:r>
              <a:endParaRPr lang="en-GB" sz="1200" kern="1200" dirty="0">
                <a:solidFill>
                  <a:prstClr val="black"/>
                </a:solidFill>
                <a:latin typeface="Calibri" panose="020F0502020204030204"/>
              </a:endParaRPr>
            </a:p>
            <a:p>
              <a:pPr marL="285750" lvl="0" indent="-285750">
                <a:buClrTx/>
                <a:buFont typeface="Wingdings" pitchFamily="2" charset="2"/>
                <a:buChar char="Ø"/>
                <a:defRPr/>
              </a:pPr>
              <a:r>
                <a:rPr lang="en-GB" sz="1200" b="1" kern="1200" dirty="0">
                  <a:solidFill>
                    <a:prstClr val="black"/>
                  </a:solidFill>
                  <a:latin typeface="Calibri" panose="020F0502020204030204"/>
                </a:rPr>
                <a:t>International</a:t>
              </a:r>
              <a:r>
                <a:rPr lang="en-GB" sz="1200" kern="1200" dirty="0">
                  <a:solidFill>
                    <a:prstClr val="black"/>
                  </a:solidFill>
                  <a:latin typeface="Calibri" panose="020F0502020204030204"/>
                </a:rPr>
                <a:t>: </a:t>
              </a:r>
              <a:r>
                <a:rPr lang="en-GB" sz="1200" kern="1200" dirty="0" err="1">
                  <a:solidFill>
                    <a:prstClr val="black"/>
                  </a:solidFill>
                  <a:latin typeface="Calibri" panose="020F0502020204030204"/>
                </a:rPr>
                <a:t>Dredse</a:t>
              </a:r>
              <a:r>
                <a:rPr lang="en-GB" sz="1200" kern="1200" dirty="0">
                  <a:solidFill>
                    <a:prstClr val="black"/>
                  </a:solidFill>
                  <a:latin typeface="Calibri" panose="020F0502020204030204"/>
                </a:rPr>
                <a:t> Flash team (Germany)</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D0B718-212A-46B5-A9C2-04977957D87D}"/>
                </a:ext>
              </a:extLst>
            </p:cNvPr>
            <p:cNvSpPr/>
            <p:nvPr/>
          </p:nvSpPr>
          <p:spPr>
            <a:xfrm>
              <a:off x="5488557" y="1428954"/>
              <a:ext cx="3213644" cy="61684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37219" y="5688563"/>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4190989" y="5795239"/>
            <a:ext cx="3893138"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4309902" y="5697463"/>
            <a:ext cx="1763366" cy="276999"/>
            <a:chOff x="4377002" y="1302647"/>
            <a:chExt cx="1763366" cy="350862"/>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gr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10 </a:t>
            </a:r>
            <a:endPar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E19541BB-C467-4876-BBEA-4A5437E05C29}"/>
              </a:ext>
            </a:extLst>
          </p:cNvPr>
          <p:cNvSpPr/>
          <p:nvPr/>
        </p:nvSpPr>
        <p:spPr>
          <a:xfrm>
            <a:off x="8239990" y="5265880"/>
            <a:ext cx="3810022" cy="13666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e 64">
            <a:extLst>
              <a:ext uri="{FF2B5EF4-FFF2-40B4-BE49-F238E27FC236}">
                <a16:creationId xmlns:a16="http://schemas.microsoft.com/office/drawing/2014/main" id="{67BF6B1F-961C-4756-A3B9-34C46EB26666}"/>
              </a:ext>
            </a:extLst>
          </p:cNvPr>
          <p:cNvGrpSpPr/>
          <p:nvPr/>
        </p:nvGrpSpPr>
        <p:grpSpPr>
          <a:xfrm>
            <a:off x="8395712" y="5063087"/>
            <a:ext cx="1763366" cy="283665"/>
            <a:chOff x="4377002" y="1302647"/>
            <a:chExt cx="1763366" cy="316831"/>
          </a:xfrm>
          <a:solidFill>
            <a:schemeClr val="bg1">
              <a:lumMod val="85000"/>
            </a:schemeClr>
          </a:solidFill>
        </p:grpSpPr>
        <p:sp>
          <p:nvSpPr>
            <p:cNvPr id="66" name="Rectangle 65">
              <a:extLst>
                <a:ext uri="{FF2B5EF4-FFF2-40B4-BE49-F238E27FC236}">
                  <a16:creationId xmlns:a16="http://schemas.microsoft.com/office/drawing/2014/main" id="{2F1B2C54-8F61-461A-90E6-A3F8CD2B0682}"/>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ZoneTexte 66">
              <a:extLst>
                <a:ext uri="{FF2B5EF4-FFF2-40B4-BE49-F238E27FC236}">
                  <a16:creationId xmlns:a16="http://schemas.microsoft.com/office/drawing/2014/main" id="{39A0676D-44D5-4CF7-8BF3-3FB49DBEC2AC}"/>
                </a:ext>
              </a:extLst>
            </p:cNvPr>
            <p:cNvSpPr txBox="1"/>
            <p:nvPr/>
          </p:nvSpPr>
          <p:spPr>
            <a:xfrm>
              <a:off x="4377002" y="1302647"/>
              <a:ext cx="1763366" cy="309385"/>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kern="1200" dirty="0">
                  <a:solidFill>
                    <a:prstClr val="black"/>
                  </a:solidFill>
                  <a:latin typeface="Calibri" panose="020F0502020204030204"/>
                  <a:ea typeface="+mn-ea"/>
                  <a:cs typeface="+mn-cs"/>
                </a:rPr>
                <a:t>Main articles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3" name="Rectangle 42">
            <a:extLst>
              <a:ext uri="{FF2B5EF4-FFF2-40B4-BE49-F238E27FC236}">
                <a16:creationId xmlns:a16="http://schemas.microsoft.com/office/drawing/2014/main" id="{650D7129-1BFA-4D89-A000-423E54ED479B}"/>
              </a:ext>
            </a:extLst>
          </p:cNvPr>
          <p:cNvSpPr/>
          <p:nvPr/>
        </p:nvSpPr>
        <p:spPr>
          <a:xfrm>
            <a:off x="116999" y="1595120"/>
            <a:ext cx="7967128" cy="3937838"/>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53" name="ZoneTexte 52">
                <a:extLst>
                  <a:ext uri="{FF2B5EF4-FFF2-40B4-BE49-F238E27FC236}">
                    <a16:creationId xmlns:a16="http://schemas.microsoft.com/office/drawing/2014/main" id="{D3356394-9AD9-4566-A6C5-F8ACCDC6520B}"/>
                  </a:ext>
                </a:extLst>
              </p:cNvPr>
              <p:cNvSpPr txBox="1"/>
              <p:nvPr/>
            </p:nvSpPr>
            <p:spPr>
              <a:xfrm>
                <a:off x="160409" y="1592119"/>
                <a:ext cx="7684727" cy="411561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FLASHMOD aimed to develop a comprehensive environment around the </a:t>
                </a:r>
                <a:r>
                  <a:rPr lang="en-US" sz="1600" b="1" dirty="0">
                    <a:latin typeface="Calibri" panose="020F0502020204030204" pitchFamily="34" charset="0"/>
                    <a:ea typeface="Calibri" panose="020F0502020204030204" pitchFamily="34" charset="0"/>
                    <a:cs typeface="Calibri" panose="020F0502020204030204" pitchFamily="34" charset="0"/>
                  </a:rPr>
                  <a:t>ARRONAX</a:t>
                </a:r>
                <a:r>
                  <a:rPr lang="en-US" sz="1600" dirty="0">
                    <a:latin typeface="Calibri" panose="020F0502020204030204" pitchFamily="34" charset="0"/>
                    <a:ea typeface="Calibri" panose="020F0502020204030204" pitchFamily="34" charset="0"/>
                    <a:cs typeface="Calibri" panose="020F0502020204030204" pitchFamily="34" charset="0"/>
                  </a:rPr>
                  <a:t> proton beam to study the </a:t>
                </a:r>
                <a:r>
                  <a:rPr lang="en-US" sz="1600" b="1" dirty="0">
                    <a:latin typeface="Calibri" panose="020F0502020204030204" pitchFamily="34" charset="0"/>
                    <a:ea typeface="Calibri" panose="020F0502020204030204" pitchFamily="34" charset="0"/>
                    <a:cs typeface="Calibri" panose="020F0502020204030204" pitchFamily="34" charset="0"/>
                  </a:rPr>
                  <a:t>FLASH effect </a:t>
                </a:r>
                <a:r>
                  <a:rPr lang="en-US" sz="1600" dirty="0">
                    <a:latin typeface="Calibri" panose="020F0502020204030204" pitchFamily="34" charset="0"/>
                    <a:ea typeface="Calibri" panose="020F0502020204030204" pitchFamily="34" charset="0"/>
                    <a:cs typeface="Calibri" panose="020F0502020204030204" pitchFamily="34" charset="0"/>
                  </a:rPr>
                  <a:t>[0,1 </a:t>
                </a:r>
                <a:r>
                  <a:rPr lang="en-US" sz="1600" dirty="0" err="1">
                    <a:latin typeface="Calibri" panose="020F0502020204030204" pitchFamily="34" charset="0"/>
                    <a:ea typeface="Calibri" panose="020F0502020204030204" pitchFamily="34" charset="0"/>
                    <a:cs typeface="Calibri" panose="020F0502020204030204" pitchFamily="34" charset="0"/>
                  </a:rPr>
                  <a:t>Gy</a:t>
                </a:r>
                <a:r>
                  <a:rPr lang="en-US" sz="1600" dirty="0">
                    <a:latin typeface="Calibri" panose="020F0502020204030204" pitchFamily="34" charset="0"/>
                    <a:ea typeface="Calibri" panose="020F0502020204030204" pitchFamily="34" charset="0"/>
                    <a:cs typeface="Calibri" panose="020F0502020204030204" pitchFamily="34" charset="0"/>
                  </a:rPr>
                  <a:t>/s – 300 </a:t>
                </a:r>
                <a:r>
                  <a:rPr lang="en-US" sz="1600" dirty="0" err="1">
                    <a:latin typeface="Calibri" panose="020F0502020204030204" pitchFamily="34" charset="0"/>
                    <a:ea typeface="Calibri" panose="020F0502020204030204" pitchFamily="34" charset="0"/>
                    <a:cs typeface="Calibri" panose="020F0502020204030204" pitchFamily="34" charset="0"/>
                  </a:rPr>
                  <a:t>kGy</a:t>
                </a:r>
                <a:r>
                  <a:rPr lang="en-US" sz="1600" dirty="0">
                    <a:latin typeface="Calibri" panose="020F0502020204030204" pitchFamily="34" charset="0"/>
                    <a:ea typeface="Calibri" panose="020F0502020204030204" pitchFamily="34" charset="0"/>
                    <a:cs typeface="Calibri" panose="020F0502020204030204" pitchFamily="34" charset="0"/>
                  </a:rPr>
                  <a:t>/s].</a:t>
                </a:r>
              </a:p>
              <a:p>
                <a:pPr marL="342900" indent="-342900">
                  <a:buFont typeface="+mj-lt"/>
                  <a:buAutoNum type="arabicPeriod"/>
                </a:pPr>
                <a:r>
                  <a:rPr lang="en-US" b="1" dirty="0" err="1">
                    <a:solidFill>
                      <a:srgbClr val="E46C0A"/>
                    </a:solidFill>
                    <a:latin typeface="Calibri" panose="020F0502020204030204" pitchFamily="34" charset="0"/>
                    <a:ea typeface="Calibri" panose="020F0502020204030204" pitchFamily="34" charset="0"/>
                    <a:cs typeface="Calibri" panose="020F0502020204030204" pitchFamily="34" charset="0"/>
                  </a:rPr>
                  <a:t>Arronax</a:t>
                </a: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 FLASH beamline adaptation:</a:t>
                </a:r>
                <a:r>
                  <a:rPr lang="en-US" b="1" dirty="0">
                    <a:solidFill>
                      <a:srgbClr val="FF6600"/>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developed pulsed </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irradiation modes allowing </a:t>
                </a:r>
                <a14:m>
                  <m:oMath xmlns:m="http://schemas.openxmlformats.org/officeDocument/2006/math">
                    <m:acc>
                      <m:accPr>
                        <m:chr m:val="̇"/>
                        <m:ctrlPr>
                          <a:rPr lang="fr-FR" b="0" i="1" dirty="0" smtClean="0">
                            <a:solidFill>
                              <a:schemeClr val="tx1"/>
                            </a:solidFill>
                            <a:latin typeface="Cambria Math" panose="02040503050406030204" pitchFamily="18" charset="0"/>
                            <a:ea typeface="Calibri" panose="020F0502020204030204" pitchFamily="34" charset="0"/>
                            <a:cs typeface="Calibri" panose="020F0502020204030204" pitchFamily="34" charset="0"/>
                          </a:rPr>
                        </m:ctrlPr>
                      </m:accPr>
                      <m:e>
                        <m:r>
                          <a:rPr lang="fr-FR" b="0" i="1" dirty="0" smtClean="0">
                            <a:solidFill>
                              <a:schemeClr val="tx1"/>
                            </a:solidFill>
                            <a:latin typeface="Cambria Math" panose="02040503050406030204" pitchFamily="18" charset="0"/>
                            <a:ea typeface="Calibri" panose="020F0502020204030204" pitchFamily="34" charset="0"/>
                            <a:cs typeface="Calibri" panose="020F0502020204030204" pitchFamily="34" charset="0"/>
                          </a:rPr>
                          <m:t>𝐷</m:t>
                        </m:r>
                      </m:e>
                    </m:acc>
                    <m:r>
                      <a:rPr lang="fr-FR" b="0" i="1" dirty="0" smtClean="0">
                        <a:solidFill>
                          <a:schemeClr val="tx1"/>
                        </a:solidFill>
                        <a:latin typeface="Cambria Math" panose="02040503050406030204" pitchFamily="18" charset="0"/>
                        <a:ea typeface="Calibri" panose="020F0502020204030204" pitchFamily="34" charset="0"/>
                        <a:cs typeface="Calibri" panose="020F0502020204030204" pitchFamily="34" charset="0"/>
                      </a:rPr>
                      <m:t>=</m:t>
                    </m:r>
                  </m:oMath>
                </a14:m>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b="1" dirty="0" err="1">
                    <a:solidFill>
                      <a:schemeClr val="tx1"/>
                    </a:solidFill>
                    <a:latin typeface="Calibri" panose="020F0502020204030204" pitchFamily="34" charset="0"/>
                    <a:ea typeface="Calibri" panose="020F0502020204030204" pitchFamily="34" charset="0"/>
                    <a:cs typeface="Calibri" panose="020F0502020204030204" pitchFamily="34" charset="0"/>
                  </a:rPr>
                  <a:t>mGy</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 to 1 </a:t>
                </a:r>
                <a:r>
                  <a:rPr lang="en-US" b="1" dirty="0" err="1">
                    <a:solidFill>
                      <a:schemeClr val="tx1"/>
                    </a:solidFill>
                    <a:latin typeface="Calibri" panose="020F0502020204030204" pitchFamily="34" charset="0"/>
                    <a:ea typeface="Calibri" panose="020F0502020204030204" pitchFamily="34" charset="0"/>
                    <a:cs typeface="Calibri" panose="020F0502020204030204" pitchFamily="34" charset="0"/>
                  </a:rPr>
                  <a:t>MGy</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innovative beam monitoring instrumentation: </a:t>
                </a:r>
              </a:p>
              <a:p>
                <a:pPr marL="342900" indent="-342900">
                  <a:spcBef>
                    <a:spcPts val="300"/>
                  </a:spcBef>
                  <a:buFont typeface="+mj-lt"/>
                  <a:buAutoNum type="arabicPeriod"/>
                </a:pP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Beamline modeling with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GATE*</a:t>
                </a: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(digital twin) and </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dosi</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validation.</a:t>
                </a:r>
              </a:p>
              <a:p>
                <a:pPr marL="342900" indent="-342900">
                  <a:spcBef>
                    <a:spcPts val="300"/>
                  </a:spcBef>
                  <a:buFont typeface="+mj-lt"/>
                  <a:buAutoNum type="arabicPeriod"/>
                </a:pP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Radiochemistry studies:</a:t>
                </a:r>
                <a:r>
                  <a:rPr lang="en-US" b="1" dirty="0">
                    <a:solidFill>
                      <a:srgbClr val="FF6600"/>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Measurements of </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production yields of several ROS in CONV and </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UHDR, including H2O2 and e</a:t>
                </a:r>
                <a:r>
                  <a:rPr lang="en-US"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baseline="-25000" dirty="0" err="1">
                    <a:solidFill>
                      <a:schemeClr val="tx1"/>
                    </a:solidFill>
                    <a:latin typeface="Calibri" panose="020F0502020204030204" pitchFamily="34" charset="0"/>
                    <a:ea typeface="Calibri" panose="020F0502020204030204" pitchFamily="34" charset="0"/>
                    <a:cs typeface="Calibri" panose="020F0502020204030204" pitchFamily="34" charset="0"/>
                  </a:rPr>
                  <a:t>aq</a:t>
                </a:r>
                <a:endParaRPr lang="en-US" baseline="-25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US" b="1" dirty="0">
                  <a:latin typeface="Calibri" panose="020F0502020204030204" pitchFamily="34" charset="0"/>
                  <a:ea typeface="Calibri" panose="020F0502020204030204" pitchFamily="34" charset="0"/>
                  <a:cs typeface="Calibri" panose="020F0502020204030204" pitchFamily="34" charset="0"/>
                </a:endParaRPr>
              </a:p>
              <a:p>
                <a:endParaRPr lang="en-US" b="1" dirty="0">
                  <a:latin typeface="Calibri" panose="020F0502020204030204" pitchFamily="34" charset="0"/>
                  <a:ea typeface="Calibri" panose="020F0502020204030204" pitchFamily="34" charset="0"/>
                  <a:cs typeface="Calibri" panose="020F0502020204030204" pitchFamily="34" charset="0"/>
                </a:endParaRPr>
              </a:p>
              <a:p>
                <a:endParaRPr lang="en-US" b="1" dirty="0">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mj-lt"/>
                  <a:buAutoNum type="arabicPeriod" startAt="4"/>
                </a:pP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Modeling of radiolysis in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GATE*</a:t>
                </a: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 validate Geant4-DNA </a:t>
                </a:r>
                <a:r>
                  <a:rPr lang="en-US" dirty="0">
                    <a:latin typeface="Calibri" panose="020F0502020204030204" pitchFamily="34" charset="0"/>
                    <a:ea typeface="Calibri" panose="020F0502020204030204" pitchFamily="34" charset="0"/>
                    <a:cs typeface="Calibri" panose="020F0502020204030204" pitchFamily="34" charset="0"/>
                  </a:rPr>
                  <a:t>models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against experiments.</a:t>
                </a:r>
              </a:p>
              <a:p>
                <a:pPr marL="342900" lvl="0" indent="-342900">
                  <a:buFont typeface="+mj-lt"/>
                  <a:buAutoNum type="arabicPeriod" startAt="4"/>
                </a:pP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Biological zebrafish embryos</a:t>
                </a:r>
                <a:r>
                  <a:rPr lang="en-US" dirty="0">
                    <a:latin typeface="Calibri" panose="020F0502020204030204" pitchFamily="34" charset="0"/>
                    <a:ea typeface="Calibri" panose="020F0502020204030204" pitchFamily="34" charset="0"/>
                    <a:cs typeface="Calibri" panose="020F0502020204030204" pitchFamily="34" charset="0"/>
                  </a:rPr>
                  <a:t> and endothelial cells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experiments. New small animal holder.</a:t>
                </a:r>
              </a:p>
              <a:p>
                <a:endParaRPr lang="en-US" b="1" dirty="0">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53" name="ZoneTexte 52">
                <a:extLst>
                  <a:ext uri="{FF2B5EF4-FFF2-40B4-BE49-F238E27FC236}">
                    <a16:creationId xmlns:a16="http://schemas.microsoft.com/office/drawing/2014/main" id="{D3356394-9AD9-4566-A6C5-F8ACCDC6520B}"/>
                  </a:ext>
                </a:extLst>
              </p:cNvPr>
              <p:cNvSpPr txBox="1">
                <a:spLocks noRot="1" noChangeAspect="1" noMove="1" noResize="1" noEditPoints="1" noAdjustHandles="1" noChangeArrowheads="1" noChangeShapeType="1" noTextEdit="1"/>
              </p:cNvSpPr>
              <p:nvPr/>
            </p:nvSpPr>
            <p:spPr>
              <a:xfrm>
                <a:off x="160409" y="1592119"/>
                <a:ext cx="7684727" cy="4115614"/>
              </a:xfrm>
              <a:prstGeom prst="rect">
                <a:avLst/>
              </a:prstGeom>
              <a:blipFill>
                <a:blip r:embed="rId3"/>
                <a:stretch>
                  <a:fillRect l="-397" t="-444" r="-1031"/>
                </a:stretch>
              </a:blipFill>
            </p:spPr>
            <p:txBody>
              <a:bodyPr/>
              <a:lstStyle/>
              <a:p>
                <a:r>
                  <a:rPr lang="en-US">
                    <a:noFill/>
                  </a:rPr>
                  <a:t> </a:t>
                </a:r>
              </a:p>
            </p:txBody>
          </p:sp>
        </mc:Fallback>
      </mc:AlternateContent>
      <p:pic>
        <p:nvPicPr>
          <p:cNvPr id="51" name="Image 50">
            <a:extLst>
              <a:ext uri="{FF2B5EF4-FFF2-40B4-BE49-F238E27FC236}">
                <a16:creationId xmlns:a16="http://schemas.microsoft.com/office/drawing/2014/main" id="{FCA224CA-4E70-48FE-B3D2-C46D9C257894}"/>
              </a:ext>
            </a:extLst>
          </p:cNvPr>
          <p:cNvPicPr>
            <a:picLocks noChangeAspect="1"/>
          </p:cNvPicPr>
          <p:nvPr/>
        </p:nvPicPr>
        <p:blipFill rotWithShape="1">
          <a:blip r:embed="rId4">
            <a:extLst>
              <a:ext uri="{28A0092B-C50C-407E-A947-70E740481C1C}">
                <a14:useLocalDpi xmlns:a14="http://schemas.microsoft.com/office/drawing/2010/main" val="0"/>
              </a:ext>
            </a:extLst>
          </a:blip>
          <a:srcRect l="13308" t="16141" r="10332" b="15655"/>
          <a:stretch/>
        </p:blipFill>
        <p:spPr>
          <a:xfrm>
            <a:off x="4814754" y="1025489"/>
            <a:ext cx="1203773" cy="551392"/>
          </a:xfrm>
          <a:prstGeom prst="rect">
            <a:avLst/>
          </a:prstGeom>
        </p:spPr>
      </p:pic>
      <p:pic>
        <p:nvPicPr>
          <p:cNvPr id="33" name="Image 32">
            <a:extLst>
              <a:ext uri="{FF2B5EF4-FFF2-40B4-BE49-F238E27FC236}">
                <a16:creationId xmlns:a16="http://schemas.microsoft.com/office/drawing/2014/main" id="{744F9AAA-5977-4DDE-B3F2-C17F767BF5B7}"/>
              </a:ext>
            </a:extLst>
          </p:cNvPr>
          <p:cNvPicPr>
            <a:picLocks noChangeAspect="1"/>
          </p:cNvPicPr>
          <p:nvPr/>
        </p:nvPicPr>
        <p:blipFill>
          <a:blip r:embed="rId5"/>
          <a:stretch/>
        </p:blipFill>
        <p:spPr bwMode="auto">
          <a:xfrm>
            <a:off x="6077410" y="1065637"/>
            <a:ext cx="1194221" cy="483973"/>
          </a:xfrm>
          <a:prstGeom prst="rect">
            <a:avLst/>
          </a:prstGeom>
        </p:spPr>
      </p:pic>
      <p:pic>
        <p:nvPicPr>
          <p:cNvPr id="35" name="Image 34">
            <a:extLst>
              <a:ext uri="{FF2B5EF4-FFF2-40B4-BE49-F238E27FC236}">
                <a16:creationId xmlns:a16="http://schemas.microsoft.com/office/drawing/2014/main" id="{7960D62F-BF91-4E59-8A1A-ED96BAB15D72}"/>
              </a:ext>
            </a:extLst>
          </p:cNvPr>
          <p:cNvPicPr>
            <a:picLocks noChangeAspect="1"/>
          </p:cNvPicPr>
          <p:nvPr/>
        </p:nvPicPr>
        <p:blipFill rotWithShape="1">
          <a:blip r:embed="rId6"/>
          <a:srcRect t="18909" b="15668"/>
          <a:stretch/>
        </p:blipFill>
        <p:spPr>
          <a:xfrm>
            <a:off x="6191883" y="5855751"/>
            <a:ext cx="723617" cy="473411"/>
          </a:xfrm>
          <a:prstGeom prst="rect">
            <a:avLst/>
          </a:prstGeom>
        </p:spPr>
      </p:pic>
      <p:pic>
        <p:nvPicPr>
          <p:cNvPr id="36" name="Image 35">
            <a:extLst>
              <a:ext uri="{FF2B5EF4-FFF2-40B4-BE49-F238E27FC236}">
                <a16:creationId xmlns:a16="http://schemas.microsoft.com/office/drawing/2014/main" id="{A03C9188-3C2E-429B-AD20-521B9A04A571}"/>
              </a:ext>
            </a:extLst>
          </p:cNvPr>
          <p:cNvPicPr>
            <a:picLocks noChangeAspect="1"/>
          </p:cNvPicPr>
          <p:nvPr/>
        </p:nvPicPr>
        <p:blipFill>
          <a:blip r:embed="rId7"/>
          <a:stretch>
            <a:fillRect/>
          </a:stretch>
        </p:blipFill>
        <p:spPr>
          <a:xfrm>
            <a:off x="5209042" y="6108700"/>
            <a:ext cx="962025" cy="456962"/>
          </a:xfrm>
          <a:prstGeom prst="rect">
            <a:avLst/>
          </a:prstGeom>
        </p:spPr>
      </p:pic>
      <p:pic>
        <p:nvPicPr>
          <p:cNvPr id="5" name="Image 4">
            <a:extLst>
              <a:ext uri="{FF2B5EF4-FFF2-40B4-BE49-F238E27FC236}">
                <a16:creationId xmlns:a16="http://schemas.microsoft.com/office/drawing/2014/main" id="{71F4D889-C7F6-4E78-A23E-2F5AB5C77944}"/>
              </a:ext>
            </a:extLst>
          </p:cNvPr>
          <p:cNvPicPr>
            <a:picLocks noChangeAspect="1"/>
          </p:cNvPicPr>
          <p:nvPr/>
        </p:nvPicPr>
        <p:blipFill rotWithShape="1">
          <a:blip r:embed="rId8"/>
          <a:srcRect t="51093" r="10856"/>
          <a:stretch/>
        </p:blipFill>
        <p:spPr>
          <a:xfrm>
            <a:off x="4775325" y="2077965"/>
            <a:ext cx="3308802" cy="1134124"/>
          </a:xfrm>
          <a:prstGeom prst="rect">
            <a:avLst/>
          </a:prstGeom>
        </p:spPr>
      </p:pic>
      <p:pic>
        <p:nvPicPr>
          <p:cNvPr id="8" name="Image 7">
            <a:extLst>
              <a:ext uri="{FF2B5EF4-FFF2-40B4-BE49-F238E27FC236}">
                <a16:creationId xmlns:a16="http://schemas.microsoft.com/office/drawing/2014/main" id="{AD248750-1DA1-4701-A520-F39FE9A04282}"/>
              </a:ext>
            </a:extLst>
          </p:cNvPr>
          <p:cNvPicPr>
            <a:picLocks noChangeAspect="1"/>
          </p:cNvPicPr>
          <p:nvPr/>
        </p:nvPicPr>
        <p:blipFill>
          <a:blip r:embed="rId9"/>
          <a:stretch>
            <a:fillRect/>
          </a:stretch>
        </p:blipFill>
        <p:spPr>
          <a:xfrm>
            <a:off x="660244" y="4001639"/>
            <a:ext cx="3575115" cy="487515"/>
          </a:xfrm>
          <a:prstGeom prst="rect">
            <a:avLst/>
          </a:prstGeom>
        </p:spPr>
      </p:pic>
      <p:grpSp>
        <p:nvGrpSpPr>
          <p:cNvPr id="169" name="Group 20">
            <a:extLst>
              <a:ext uri="{FF2B5EF4-FFF2-40B4-BE49-F238E27FC236}">
                <a16:creationId xmlns:a16="http://schemas.microsoft.com/office/drawing/2014/main" id="{20AC7A87-9265-4167-B51C-21F395864214}"/>
              </a:ext>
            </a:extLst>
          </p:cNvPr>
          <p:cNvGrpSpPr/>
          <p:nvPr/>
        </p:nvGrpSpPr>
        <p:grpSpPr>
          <a:xfrm>
            <a:off x="4401392" y="3302449"/>
            <a:ext cx="1909245" cy="1259546"/>
            <a:chOff x="1883671" y="908613"/>
            <a:chExt cx="4434172" cy="3448800"/>
          </a:xfrm>
        </p:grpSpPr>
        <p:pic>
          <p:nvPicPr>
            <p:cNvPr id="170" name="Picture 22" descr="A graph of different colored lines&#10;&#10;AI-generated content may be incorrect.">
              <a:extLst>
                <a:ext uri="{FF2B5EF4-FFF2-40B4-BE49-F238E27FC236}">
                  <a16:creationId xmlns:a16="http://schemas.microsoft.com/office/drawing/2014/main" id="{6C975414-A85A-4271-A636-7F461641ADF3}"/>
                </a:ext>
              </a:extLst>
            </p:cNvPr>
            <p:cNvPicPr>
              <a:picLocks noChangeAspect="1"/>
            </p:cNvPicPr>
            <p:nvPr/>
          </p:nvPicPr>
          <p:blipFill>
            <a:blip r:embed="rId10"/>
            <a:stretch>
              <a:fillRect/>
            </a:stretch>
          </p:blipFill>
          <p:spPr>
            <a:xfrm>
              <a:off x="1883671" y="908613"/>
              <a:ext cx="4434172" cy="3448800"/>
            </a:xfrm>
            <a:prstGeom prst="rect">
              <a:avLst/>
            </a:prstGeom>
          </p:spPr>
        </p:pic>
        <p:sp>
          <p:nvSpPr>
            <p:cNvPr id="171" name="Rectangle 170">
              <a:extLst>
                <a:ext uri="{FF2B5EF4-FFF2-40B4-BE49-F238E27FC236}">
                  <a16:creationId xmlns:a16="http://schemas.microsoft.com/office/drawing/2014/main" id="{1B65D3E7-8E65-483B-BAA7-18D59FB45CC4}"/>
                </a:ext>
              </a:extLst>
            </p:cNvPr>
            <p:cNvSpPr/>
            <p:nvPr/>
          </p:nvSpPr>
          <p:spPr>
            <a:xfrm>
              <a:off x="3598641" y="924761"/>
              <a:ext cx="1376207" cy="15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ZoneTexte 9">
            <a:extLst>
              <a:ext uri="{FF2B5EF4-FFF2-40B4-BE49-F238E27FC236}">
                <a16:creationId xmlns:a16="http://schemas.microsoft.com/office/drawing/2014/main" id="{3D950A58-2BFC-49EB-9E63-B34EFA3A290D}"/>
              </a:ext>
            </a:extLst>
          </p:cNvPr>
          <p:cNvSpPr txBox="1"/>
          <p:nvPr/>
        </p:nvSpPr>
        <p:spPr>
          <a:xfrm>
            <a:off x="8293720" y="1673986"/>
            <a:ext cx="3673687" cy="2677656"/>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Fruitful &amp; interdisciplinary </a:t>
            </a:r>
            <a:r>
              <a:rPr lang="en-US" dirty="0" err="1">
                <a:latin typeface="Calibri" panose="020F0502020204030204" pitchFamily="34" charset="0"/>
                <a:ea typeface="Calibri" panose="020F0502020204030204" pitchFamily="34" charset="0"/>
                <a:cs typeface="Calibri" panose="020F0502020204030204" pitchFamily="34" charset="0"/>
              </a:rPr>
              <a:t>collab</a:t>
            </a:r>
            <a:r>
              <a:rPr lang="en-US" dirty="0">
                <a:latin typeface="Calibri" panose="020F0502020204030204" pitchFamily="34" charset="0"/>
                <a:ea typeface="Calibri" panose="020F0502020204030204" pitchFamily="34" charset="0"/>
                <a:cs typeface="Calibri" panose="020F0502020204030204" pitchFamily="34" charset="0"/>
              </a:rPr>
              <a:t> within IN2P3 (LPCA, </a:t>
            </a:r>
            <a:r>
              <a:rPr lang="en-US" dirty="0" err="1">
                <a:latin typeface="Calibri" panose="020F0502020204030204" pitchFamily="34" charset="0"/>
                <a:ea typeface="Calibri" panose="020F0502020204030204" pitchFamily="34" charset="0"/>
                <a:cs typeface="Calibri" panose="020F0502020204030204" pitchFamily="34" charset="0"/>
              </a:rPr>
              <a:t>Subatech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Arronax</a:t>
            </a:r>
            <a:r>
              <a:rPr lang="en-US" dirty="0">
                <a:latin typeface="Calibri" panose="020F0502020204030204" pitchFamily="34" charset="0"/>
                <a:ea typeface="Calibri" panose="020F0502020204030204" pitchFamily="34" charset="0"/>
                <a:cs typeface="Calibri" panose="020F0502020204030204" pitchFamily="34" charset="0"/>
              </a:rPr>
              <a:t>, LP2IB) </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being continue within next “FLASH MP” + AAP</a:t>
            </a:r>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Measurement of </a:t>
            </a:r>
            <a:r>
              <a:rPr lang="en-US" b="1" dirty="0">
                <a:latin typeface="Calibri" panose="020F0502020204030204" pitchFamily="34" charset="0"/>
                <a:ea typeface="Calibri" panose="020F0502020204030204" pitchFamily="34" charset="0"/>
                <a:cs typeface="Calibri" panose="020F0502020204030204" pitchFamily="34" charset="0"/>
              </a:rPr>
              <a:t>ROS in cellular environments</a:t>
            </a:r>
            <a:r>
              <a:rPr lang="en-US" dirty="0">
                <a:latin typeface="Calibri" panose="020F0502020204030204" pitchFamily="34" charset="0"/>
                <a:ea typeface="Calibri" panose="020F0502020204030204" pitchFamily="34" charset="0"/>
                <a:cs typeface="Calibri" panose="020F0502020204030204" pitchFamily="34" charset="0"/>
              </a:rPr>
              <a:t> (until now pure water).</a:t>
            </a:r>
          </a:p>
          <a:p>
            <a:pPr marL="285750" indent="-2857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LPCA</a:t>
            </a:r>
            <a:r>
              <a:rPr lang="en-US" dirty="0">
                <a:latin typeface="Calibri" panose="020F0502020204030204" pitchFamily="34" charset="0"/>
                <a:ea typeface="Calibri" panose="020F0502020204030204" pitchFamily="34" charset="0"/>
                <a:cs typeface="Calibri" panose="020F0502020204030204" pitchFamily="34" charset="0"/>
              </a:rPr>
              <a:t> will continue </a:t>
            </a:r>
            <a:r>
              <a:rPr lang="en-US" b="1" dirty="0">
                <a:latin typeface="Calibri" panose="020F0502020204030204" pitchFamily="34" charset="0"/>
                <a:ea typeface="Calibri" panose="020F0502020204030204" pitchFamily="34" charset="0"/>
                <a:cs typeface="Calibri" panose="020F0502020204030204" pitchFamily="34" charset="0"/>
              </a:rPr>
              <a:t>validation of G4-DNA </a:t>
            </a:r>
            <a:r>
              <a:rPr lang="en-US" dirty="0">
                <a:latin typeface="Calibri" panose="020F0502020204030204" pitchFamily="34" charset="0"/>
                <a:ea typeface="Calibri" panose="020F0502020204030204" pitchFamily="34" charset="0"/>
                <a:cs typeface="Calibri" panose="020F0502020204030204" pitchFamily="34" charset="0"/>
              </a:rPr>
              <a:t>+ implementation in </a:t>
            </a:r>
            <a:r>
              <a:rPr lang="en-US" dirty="0">
                <a:solidFill>
                  <a:srgbClr val="C00000"/>
                </a:solidFill>
                <a:latin typeface="Calibri" panose="020F0502020204030204" pitchFamily="34" charset="0"/>
                <a:ea typeface="Calibri" panose="020F0502020204030204" pitchFamily="34" charset="0"/>
                <a:cs typeface="Calibri" panose="020F0502020204030204" pitchFamily="34" charset="0"/>
              </a:rPr>
              <a:t>GATE*</a:t>
            </a:r>
            <a:r>
              <a:rPr lang="en-US" dirty="0">
                <a:latin typeface="Calibri" panose="020F0502020204030204" pitchFamily="34" charset="0"/>
                <a:ea typeface="Calibri" panose="020F0502020204030204" pitchFamily="34" charset="0"/>
                <a:cs typeface="Calibri" panose="020F0502020204030204" pitchFamily="34" charset="0"/>
              </a:rPr>
              <a:t> (Chemistry Actor)</a:t>
            </a:r>
          </a:p>
          <a:p>
            <a:pPr marL="285750" indent="-285750">
              <a:buFont typeface="Arial" panose="020B0604020202020204" pitchFamily="34" charset="0"/>
              <a:buChar char="•"/>
            </a:pPr>
            <a:r>
              <a:rPr lang="en-US" b="1" dirty="0" err="1">
                <a:latin typeface="Calibri" panose="020F0502020204030204" pitchFamily="34" charset="0"/>
                <a:ea typeface="Calibri" panose="020F0502020204030204" pitchFamily="34" charset="0"/>
                <a:cs typeface="Calibri" panose="020F0502020204030204" pitchFamily="34" charset="0"/>
              </a:rPr>
              <a:t>Subatech</a:t>
            </a:r>
            <a:r>
              <a:rPr lang="en-US" dirty="0">
                <a:latin typeface="Calibri" panose="020F0502020204030204" pitchFamily="34" charset="0"/>
                <a:ea typeface="Calibri" panose="020F0502020204030204" pitchFamily="34" charset="0"/>
                <a:cs typeface="Calibri" panose="020F0502020204030204" pitchFamily="34" charset="0"/>
              </a:rPr>
              <a:t> investigate exp. chemistry of FLASH, targeting LET influence, time structure effect and superoxide species.</a:t>
            </a:r>
          </a:p>
          <a:p>
            <a:pPr marL="285750" indent="-285750">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FLASHDANZE</a:t>
            </a:r>
            <a:r>
              <a:rPr lang="en-US" dirty="0">
                <a:latin typeface="Calibri" panose="020F0502020204030204" pitchFamily="34" charset="0"/>
                <a:ea typeface="Calibri" panose="020F0502020204030204" pitchFamily="34" charset="0"/>
                <a:cs typeface="Calibri" panose="020F0502020204030204" pitchFamily="34" charset="0"/>
              </a:rPr>
              <a:t> project submitted to PIANOFORTE call (with ASNR)</a:t>
            </a:r>
          </a:p>
        </p:txBody>
      </p:sp>
      <p:sp>
        <p:nvSpPr>
          <p:cNvPr id="11" name="Rectangle 10">
            <a:extLst>
              <a:ext uri="{FF2B5EF4-FFF2-40B4-BE49-F238E27FC236}">
                <a16:creationId xmlns:a16="http://schemas.microsoft.com/office/drawing/2014/main" id="{025517E1-EE2B-4E87-8CE0-48810D2942C5}"/>
              </a:ext>
            </a:extLst>
          </p:cNvPr>
          <p:cNvSpPr/>
          <p:nvPr/>
        </p:nvSpPr>
        <p:spPr>
          <a:xfrm>
            <a:off x="6191164" y="6302567"/>
            <a:ext cx="1377300" cy="261610"/>
          </a:xfrm>
          <a:prstGeom prst="rect">
            <a:avLst/>
          </a:prstGeom>
        </p:spPr>
        <p:txBody>
          <a:bodyPr wrap="none">
            <a:spAutoFit/>
          </a:bodyPr>
          <a:lstStyle/>
          <a:p>
            <a:r>
              <a:rPr lang="en-US" sz="1100" dirty="0"/>
              <a:t>PCSI FLASHMOD </a:t>
            </a:r>
          </a:p>
        </p:txBody>
      </p:sp>
      <p:pic>
        <p:nvPicPr>
          <p:cNvPr id="172" name="Picture 4" descr="CNRS Nucléaire &amp; Particules | Institut national de physique nucléaire et de  physique des particules du CNRS">
            <a:extLst>
              <a:ext uri="{FF2B5EF4-FFF2-40B4-BE49-F238E27FC236}">
                <a16:creationId xmlns:a16="http://schemas.microsoft.com/office/drawing/2014/main" id="{852777B9-3D7A-4D79-9C29-C8271E1936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1392" y="6033502"/>
            <a:ext cx="651787" cy="50808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BEF3BFD-2098-4A45-9D87-44D1F846207E}"/>
              </a:ext>
            </a:extLst>
          </p:cNvPr>
          <p:cNvSpPr/>
          <p:nvPr/>
        </p:nvSpPr>
        <p:spPr>
          <a:xfrm>
            <a:off x="8293720" y="5435160"/>
            <a:ext cx="3673687" cy="1107996"/>
          </a:xfrm>
          <a:prstGeom prst="rect">
            <a:avLst/>
          </a:prstGeom>
        </p:spPr>
        <p:txBody>
          <a:bodyPr wrap="square">
            <a:spAutoFit/>
          </a:bodyPr>
          <a:lstStyle/>
          <a:p>
            <a:pPr marL="406400" indent="-406400"/>
            <a:r>
              <a:rPr lang="en-US" sz="1100" dirty="0" err="1">
                <a:latin typeface="Calibri" panose="020F0502020204030204" pitchFamily="34" charset="0"/>
                <a:ea typeface="Calibri" panose="020F0502020204030204" pitchFamily="34" charset="0"/>
                <a:cs typeface="Calibri" panose="020F0502020204030204" pitchFamily="34" charset="0"/>
              </a:rPr>
              <a:t>Fois</a:t>
            </a:r>
            <a:r>
              <a:rPr lang="en-US" sz="1100" dirty="0">
                <a:latin typeface="Calibri" panose="020F0502020204030204" pitchFamily="34" charset="0"/>
                <a:ea typeface="Calibri" panose="020F0502020204030204" pitchFamily="34" charset="0"/>
                <a:cs typeface="Calibri" panose="020F0502020204030204" pitchFamily="34" charset="0"/>
              </a:rPr>
              <a:t> GR, </a:t>
            </a:r>
            <a:r>
              <a:rPr lang="fr-FR" sz="1100" dirty="0">
                <a:latin typeface="Calibri" panose="020F0502020204030204" pitchFamily="34" charset="0"/>
                <a:ea typeface="Calibri" panose="020F0502020204030204" pitchFamily="34" charset="0"/>
                <a:cs typeface="Calibri" panose="020F0502020204030204" pitchFamily="34" charset="0"/>
              </a:rPr>
              <a:t>et al.</a:t>
            </a:r>
            <a:r>
              <a:rPr lang="en-GB" sz="1100" dirty="0">
                <a:latin typeface="Calibri" panose="020F0502020204030204" pitchFamily="34" charset="0"/>
                <a:ea typeface="Calibri" panose="020F0502020204030204" pitchFamily="34" charset="0"/>
                <a:cs typeface="Calibri" panose="020F0502020204030204" pitchFamily="34" charset="0"/>
              </a:rPr>
              <a:t> </a:t>
            </a:r>
            <a:r>
              <a:rPr lang="en-GB" sz="1100" i="1" dirty="0">
                <a:latin typeface="Calibri" panose="020F0502020204030204" pitchFamily="34" charset="0"/>
                <a:ea typeface="Calibri" panose="020F0502020204030204" pitchFamily="34" charset="0"/>
                <a:cs typeface="Calibri" panose="020F0502020204030204" pitchFamily="34" charset="0"/>
              </a:rPr>
              <a:t>Med Phys</a:t>
            </a:r>
            <a:r>
              <a:rPr lang="en-GB" sz="1100" dirty="0">
                <a:latin typeface="Calibri" panose="020F0502020204030204" pitchFamily="34" charset="0"/>
                <a:ea typeface="Calibri" panose="020F0502020204030204" pitchFamily="34" charset="0"/>
                <a:cs typeface="Calibri" panose="020F0502020204030204" pitchFamily="34" charset="0"/>
              </a:rPr>
              <a:t>. Published online 2024. doi:10.1002/MP.17281</a:t>
            </a:r>
          </a:p>
          <a:p>
            <a:pPr marL="406400" indent="-406400"/>
            <a:r>
              <a:rPr lang="en-GB" sz="1100" dirty="0" err="1">
                <a:latin typeface="Calibri" panose="020F0502020204030204" pitchFamily="34" charset="0"/>
                <a:ea typeface="Calibri" panose="020F0502020204030204" pitchFamily="34" charset="0"/>
                <a:cs typeface="Calibri" panose="020F0502020204030204" pitchFamily="34" charset="0"/>
              </a:rPr>
              <a:t>Evin</a:t>
            </a:r>
            <a:r>
              <a:rPr lang="en-GB" sz="1100" dirty="0">
                <a:latin typeface="Calibri" panose="020F0502020204030204" pitchFamily="34" charset="0"/>
                <a:ea typeface="Calibri" panose="020F0502020204030204" pitchFamily="34" charset="0"/>
                <a:cs typeface="Calibri" panose="020F0502020204030204" pitchFamily="34" charset="0"/>
              </a:rPr>
              <a:t> M et al. (2024), </a:t>
            </a:r>
            <a:r>
              <a:rPr lang="en-US" sz="1100" dirty="0" err="1">
                <a:latin typeface="Calibri" panose="020F0502020204030204" pitchFamily="34" charset="0"/>
                <a:ea typeface="Calibri" panose="020F0502020204030204" pitchFamily="34" charset="0"/>
                <a:cs typeface="Calibri" panose="020F0502020204030204" pitchFamily="34" charset="0"/>
              </a:rPr>
              <a:t>Physica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Medica</a:t>
            </a:r>
            <a:r>
              <a:rPr lang="en-US" sz="1100" dirty="0">
                <a:latin typeface="Calibri" panose="020F0502020204030204" pitchFamily="34" charset="0"/>
                <a:ea typeface="Calibri" panose="020F0502020204030204" pitchFamily="34" charset="0"/>
                <a:cs typeface="Calibri" panose="020F0502020204030204" pitchFamily="34" charset="0"/>
              </a:rPr>
              <a:t>, 120, 103332</a:t>
            </a:r>
          </a:p>
          <a:p>
            <a:pPr algn="just"/>
            <a:r>
              <a:rPr lang="en-GB" sz="1100" dirty="0" err="1">
                <a:latin typeface="Calibri" panose="020F0502020204030204" pitchFamily="34" charset="0"/>
                <a:ea typeface="Calibri" panose="020F0502020204030204" pitchFamily="34" charset="0"/>
                <a:cs typeface="Calibri" panose="020F0502020204030204" pitchFamily="34" charset="0"/>
              </a:rPr>
              <a:t>Ghannam</a:t>
            </a:r>
            <a:r>
              <a:rPr lang="en-GB" sz="1100" dirty="0">
                <a:latin typeface="Calibri" panose="020F0502020204030204" pitchFamily="34" charset="0"/>
                <a:ea typeface="Calibri" panose="020F0502020204030204" pitchFamily="34" charset="0"/>
                <a:cs typeface="Calibri" panose="020F0502020204030204" pitchFamily="34" charset="0"/>
              </a:rPr>
              <a:t> Y et al. </a:t>
            </a:r>
            <a:r>
              <a:rPr lang="en-US" sz="1100" dirty="0" err="1">
                <a:latin typeface="Calibri" panose="020F0502020204030204" pitchFamily="34" charset="0"/>
                <a:ea typeface="Calibri" panose="020F0502020204030204" pitchFamily="34" charset="0"/>
                <a:cs typeface="Calibri" panose="020F0502020204030204" pitchFamily="34" charset="0"/>
              </a:rPr>
              <a:t>Radiother</a:t>
            </a:r>
            <a:r>
              <a:rPr lang="en-US" sz="1100" dirty="0">
                <a:latin typeface="Calibri" panose="020F0502020204030204" pitchFamily="34" charset="0"/>
                <a:ea typeface="Calibri" panose="020F0502020204030204" pitchFamily="34" charset="0"/>
                <a:cs typeface="Calibri" panose="020F0502020204030204" pitchFamily="34" charset="0"/>
              </a:rPr>
              <a:t> Oncol. 2023 Oct;187:109820.</a:t>
            </a:r>
          </a:p>
          <a:p>
            <a:pPr algn="just"/>
            <a:r>
              <a:rPr lang="en-GB" sz="1100" dirty="0" err="1">
                <a:latin typeface="Calibri" panose="020F0502020204030204" pitchFamily="34" charset="0"/>
                <a:ea typeface="Calibri" panose="020F0502020204030204" pitchFamily="34" charset="0"/>
                <a:cs typeface="Calibri" panose="020F0502020204030204" pitchFamily="34" charset="0"/>
              </a:rPr>
              <a:t>Terfas</a:t>
            </a:r>
            <a:r>
              <a:rPr lang="en-GB" sz="1100" dirty="0">
                <a:latin typeface="Calibri" panose="020F0502020204030204" pitchFamily="34" charset="0"/>
                <a:ea typeface="Calibri" panose="020F0502020204030204" pitchFamily="34" charset="0"/>
                <a:cs typeface="Calibri" panose="020F0502020204030204" pitchFamily="34" charset="0"/>
              </a:rPr>
              <a:t> et al. (2025) </a:t>
            </a:r>
            <a:r>
              <a:rPr lang="en-GB" sz="1100" dirty="0" err="1">
                <a:latin typeface="Calibri" panose="020F0502020204030204" pitchFamily="34" charset="0"/>
                <a:ea typeface="Calibri" panose="020F0502020204030204" pitchFamily="34" charset="0"/>
                <a:cs typeface="Calibri" panose="020F0502020204030204" pitchFamily="34" charset="0"/>
              </a:rPr>
              <a:t>J.of</a:t>
            </a:r>
            <a:r>
              <a:rPr lang="en-GB" sz="1100" dirty="0">
                <a:latin typeface="Calibri" panose="020F0502020204030204" pitchFamily="34" charset="0"/>
                <a:ea typeface="Calibri" panose="020F0502020204030204" pitchFamily="34" charset="0"/>
                <a:cs typeface="Calibri" panose="020F0502020204030204" pitchFamily="34" charset="0"/>
              </a:rPr>
              <a:t> Physical Chemistry A, DOI: 10.1021/acs.jpca.5c00629</a:t>
            </a:r>
            <a:endParaRPr lang="en-US" sz="11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C268013C-ACD8-40F5-9CAA-AEF34005FB0E}"/>
              </a:ext>
            </a:extLst>
          </p:cNvPr>
          <p:cNvPicPr>
            <a:picLocks noChangeAspect="1"/>
          </p:cNvPicPr>
          <p:nvPr/>
        </p:nvPicPr>
        <p:blipFill>
          <a:blip r:embed="rId12"/>
          <a:stretch>
            <a:fillRect/>
          </a:stretch>
        </p:blipFill>
        <p:spPr>
          <a:xfrm>
            <a:off x="6531796" y="3705598"/>
            <a:ext cx="1479670" cy="1809750"/>
          </a:xfrm>
          <a:prstGeom prst="rect">
            <a:avLst/>
          </a:prstGeom>
        </p:spPr>
      </p:pic>
      <p:pic>
        <p:nvPicPr>
          <p:cNvPr id="9" name="Image 8">
            <a:extLst>
              <a:ext uri="{FF2B5EF4-FFF2-40B4-BE49-F238E27FC236}">
                <a16:creationId xmlns:a16="http://schemas.microsoft.com/office/drawing/2014/main" id="{4962E0F8-D012-463E-A0F4-01B67684A979}"/>
              </a:ext>
            </a:extLst>
          </p:cNvPr>
          <p:cNvPicPr>
            <a:picLocks noChangeAspect="1"/>
          </p:cNvPicPr>
          <p:nvPr/>
        </p:nvPicPr>
        <p:blipFill>
          <a:blip r:embed="rId13"/>
          <a:stretch>
            <a:fillRect/>
          </a:stretch>
        </p:blipFill>
        <p:spPr>
          <a:xfrm>
            <a:off x="4734896" y="4779406"/>
            <a:ext cx="1630570" cy="586197"/>
          </a:xfrm>
          <a:prstGeom prst="rect">
            <a:avLst/>
          </a:prstGeom>
        </p:spPr>
      </p:pic>
      <p:sp>
        <p:nvSpPr>
          <p:cNvPr id="45" name="Rectangle 44">
            <a:extLst>
              <a:ext uri="{FF2B5EF4-FFF2-40B4-BE49-F238E27FC236}">
                <a16:creationId xmlns:a16="http://schemas.microsoft.com/office/drawing/2014/main" id="{D57B5AE8-6128-4C2A-BF27-B5FFDF681C49}"/>
              </a:ext>
            </a:extLst>
          </p:cNvPr>
          <p:cNvSpPr/>
          <p:nvPr/>
        </p:nvSpPr>
        <p:spPr>
          <a:xfrm>
            <a:off x="9871365" y="1030517"/>
            <a:ext cx="2419252" cy="338554"/>
          </a:xfrm>
          <a:prstGeom prst="rect">
            <a:avLst/>
          </a:prstGeom>
        </p:spPr>
        <p:txBody>
          <a:bodyPr wrap="none">
            <a:spAutoFit/>
          </a:bodyPr>
          <a:lstStyle/>
          <a:p>
            <a:r>
              <a:rPr lang="en-US" sz="1600" dirty="0">
                <a:solidFill>
                  <a:srgbClr val="C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*see E. Testa presentation</a:t>
            </a:r>
            <a:endParaRPr lang="en-US" sz="1600" dirty="0"/>
          </a:p>
        </p:txBody>
      </p:sp>
    </p:spTree>
    <p:extLst>
      <p:ext uri="{BB962C8B-B14F-4D97-AF65-F5344CB8AC3E}">
        <p14:creationId xmlns:p14="http://schemas.microsoft.com/office/powerpoint/2010/main" val="21030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32</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329011" y="219010"/>
            <a:ext cx="1040201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Radiolysis of Biomolecules for FLASH irradiation</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solidFill>
            <a:srgbClr val="2E39CC"/>
          </a:solid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dirty="0">
              <a:solidFill>
                <a:schemeClr val="tx1"/>
              </a:solidFill>
            </a:endParaRPr>
          </a:p>
        </p:txBody>
      </p:sp>
      <p:sp>
        <p:nvSpPr>
          <p:cNvPr id="15" name="Rectangle 14">
            <a:extLst>
              <a:ext uri="{FF2B5EF4-FFF2-40B4-BE49-F238E27FC236}">
                <a16:creationId xmlns:a16="http://schemas.microsoft.com/office/drawing/2014/main" id="{746871B1-250B-4771-A6EB-2ABAAEB07FF2}"/>
              </a:ext>
            </a:extLst>
          </p:cNvPr>
          <p:cNvSpPr/>
          <p:nvPr/>
        </p:nvSpPr>
        <p:spPr>
          <a:xfrm>
            <a:off x="8240580" y="1592119"/>
            <a:ext cx="3810021" cy="3972300"/>
          </a:xfrm>
          <a:prstGeom prst="rect">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e 22">
            <a:extLst>
              <a:ext uri="{FF2B5EF4-FFF2-40B4-BE49-F238E27FC236}">
                <a16:creationId xmlns:a16="http://schemas.microsoft.com/office/drawing/2014/main" id="{5763619F-0E0C-4558-AE07-D6AB31E81578}"/>
              </a:ext>
            </a:extLst>
          </p:cNvPr>
          <p:cNvGrpSpPr/>
          <p:nvPr/>
        </p:nvGrpSpPr>
        <p:grpSpPr>
          <a:xfrm>
            <a:off x="141987" y="5724943"/>
            <a:ext cx="6744588" cy="858877"/>
            <a:chOff x="5488557" y="1376270"/>
            <a:chExt cx="4194407" cy="669530"/>
          </a:xfrm>
        </p:grpSpPr>
        <p:sp>
          <p:nvSpPr>
            <p:cNvPr id="24" name="ZoneTexte 23">
              <a:extLst>
                <a:ext uri="{FF2B5EF4-FFF2-40B4-BE49-F238E27FC236}">
                  <a16:creationId xmlns:a16="http://schemas.microsoft.com/office/drawing/2014/main" id="{FE193A56-94DD-494E-9205-696B19B9B70C}"/>
                </a:ext>
              </a:extLst>
            </p:cNvPr>
            <p:cNvSpPr txBox="1"/>
            <p:nvPr/>
          </p:nvSpPr>
          <p:spPr>
            <a:xfrm>
              <a:off x="5591976" y="1509885"/>
              <a:ext cx="3739306" cy="503841"/>
            </a:xfrm>
            <a:prstGeom prst="rect">
              <a:avLst/>
            </a:prstGeom>
            <a:noFill/>
          </p:spPr>
          <p:txBody>
            <a:bodyPr wrap="square" rtlCol="0">
              <a:spAutoFit/>
            </a:bodyPr>
            <a:lstStyle/>
            <a:p>
              <a:pPr marL="285750" indent="-285750">
                <a:buClrTx/>
                <a:buFont typeface="Wingdings" pitchFamily="2" charset="2"/>
                <a:buChar char="Ø"/>
                <a:defRPr/>
              </a:pPr>
              <a:r>
                <a:rPr lang="en-GB" sz="1200" b="1" kern="1200" dirty="0">
                  <a:solidFill>
                    <a:prstClr val="black"/>
                  </a:solidFill>
                  <a:latin typeface="Calibri" panose="020F0502020204030204"/>
                </a:rPr>
                <a:t>IN2P3</a:t>
              </a:r>
              <a:r>
                <a:rPr lang="en-GB" sz="1200" kern="1200" dirty="0">
                  <a:solidFill>
                    <a:prstClr val="black"/>
                  </a:solidFill>
                  <a:latin typeface="Calibri" panose="020F0502020204030204"/>
                </a:rPr>
                <a:t>: </a:t>
              </a:r>
              <a:r>
                <a:rPr lang="en-GB" sz="1200" kern="1200" dirty="0" err="1">
                  <a:solidFill>
                    <a:prstClr val="black"/>
                  </a:solidFill>
                  <a:latin typeface="Calibri" panose="020F0502020204030204"/>
                </a:rPr>
                <a:t>Subatech</a:t>
              </a:r>
              <a:r>
                <a:rPr lang="en-GB" sz="1200" kern="1200" dirty="0">
                  <a:solidFill>
                    <a:prstClr val="black"/>
                  </a:solidFill>
                  <a:latin typeface="Calibri" panose="020F0502020204030204"/>
                </a:rPr>
                <a:t>, </a:t>
              </a:r>
              <a:r>
                <a:rPr lang="en-GB" sz="1200" kern="1200" dirty="0" err="1">
                  <a:solidFill>
                    <a:prstClr val="black"/>
                  </a:solidFill>
                  <a:latin typeface="Calibri" panose="020F0502020204030204"/>
                </a:rPr>
                <a:t>Arronax</a:t>
              </a:r>
              <a:endParaRPr lang="en-GB" sz="1200" kern="1200" dirty="0">
                <a:solidFill>
                  <a:prstClr val="black"/>
                </a:solidFill>
                <a:latin typeface="Calibri" panose="020F0502020204030204"/>
              </a:endParaRPr>
            </a:p>
            <a:p>
              <a:pPr marL="285750" lvl="0" indent="-285750">
                <a:buClrTx/>
                <a:buFont typeface="Wingdings" pitchFamily="2" charset="2"/>
                <a:buChar char="Ø"/>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National</a:t>
              </a:r>
              <a:r>
                <a:rPr lang="en-GB" sz="1200" kern="1200" dirty="0">
                  <a:solidFill>
                    <a:prstClr val="black"/>
                  </a:solidFill>
                  <a:latin typeface="Calibri" panose="020F0502020204030204"/>
                  <a:ea typeface="+mn-ea"/>
                  <a:cs typeface="+mn-cs"/>
                </a:rPr>
                <a:t>: </a:t>
              </a:r>
              <a:r>
                <a:rPr lang="en-GB" sz="1200" kern="1200" dirty="0" err="1">
                  <a:solidFill>
                    <a:prstClr val="black"/>
                  </a:solidFill>
                  <a:latin typeface="Calibri" panose="020F0502020204030204"/>
                  <a:ea typeface="+mn-ea"/>
                  <a:cs typeface="+mn-cs"/>
                </a:rPr>
                <a:t>Icube</a:t>
              </a:r>
              <a:r>
                <a:rPr lang="en-GB" sz="1200" kern="1200" dirty="0">
                  <a:solidFill>
                    <a:prstClr val="black"/>
                  </a:solidFill>
                  <a:latin typeface="Calibri" panose="020F0502020204030204"/>
                  <a:ea typeface="+mn-ea"/>
                  <a:cs typeface="+mn-cs"/>
                </a:rPr>
                <a:t>, the platform Acacia, G4-DNA </a:t>
              </a:r>
              <a:r>
                <a:rPr lang="en-GB" sz="1200" kern="1200" dirty="0" err="1">
                  <a:solidFill>
                    <a:prstClr val="black"/>
                  </a:solidFill>
                  <a:latin typeface="Calibri" panose="020F0502020204030204"/>
                  <a:ea typeface="+mn-ea"/>
                  <a:cs typeface="+mn-cs"/>
                </a:rPr>
                <a:t>collab</a:t>
              </a:r>
              <a:r>
                <a:rPr lang="en-GB" sz="1200" kern="1200" dirty="0">
                  <a:solidFill>
                    <a:prstClr val="black"/>
                  </a:solidFill>
                  <a:latin typeface="Calibri" panose="020F0502020204030204"/>
                  <a:ea typeface="+mn-ea"/>
                  <a:cs typeface="+mn-cs"/>
                </a:rPr>
                <a:t> , G. </a:t>
              </a:r>
              <a:r>
                <a:rPr lang="en-GB" sz="1200" kern="1200" dirty="0" err="1">
                  <a:solidFill>
                    <a:prstClr val="black"/>
                  </a:solidFill>
                  <a:latin typeface="Calibri" panose="020F0502020204030204"/>
                  <a:ea typeface="+mn-ea"/>
                  <a:cs typeface="+mn-cs"/>
                </a:rPr>
                <a:t>Baldacchino</a:t>
              </a:r>
              <a:r>
                <a:rPr lang="en-GB" sz="1200" kern="1200" dirty="0">
                  <a:solidFill>
                    <a:prstClr val="black"/>
                  </a:solidFill>
                  <a:latin typeface="Calibri" panose="020F0502020204030204"/>
                  <a:ea typeface="+mn-ea"/>
                  <a:cs typeface="+mn-cs"/>
                </a:rPr>
                <a:t>.</a:t>
              </a:r>
              <a:endParaRPr lang="en-GB" sz="1200" kern="1200" dirty="0">
                <a:solidFill>
                  <a:prstClr val="black"/>
                </a:solidFill>
                <a:latin typeface="Calibri" panose="020F0502020204030204"/>
              </a:endParaRPr>
            </a:p>
            <a:p>
              <a:pPr marL="285750" lvl="0" indent="-285750">
                <a:buClrTx/>
                <a:buFont typeface="Wingdings" pitchFamily="2" charset="2"/>
                <a:buChar char="Ø"/>
                <a:defRPr/>
              </a:pPr>
              <a:r>
                <a:rPr lang="en-GB" sz="1200" b="1" kern="1200" dirty="0">
                  <a:solidFill>
                    <a:prstClr val="black"/>
                  </a:solidFill>
                  <a:latin typeface="Calibri" panose="020F0502020204030204"/>
                </a:rPr>
                <a:t>International</a:t>
              </a:r>
              <a:r>
                <a:rPr lang="en-GB" sz="1200" kern="1200" dirty="0">
                  <a:solidFill>
                    <a:prstClr val="black"/>
                  </a:solidFill>
                  <a:latin typeface="Calibri" panose="020F0502020204030204"/>
                </a:rPr>
                <a:t>: NIRS-QST (Japan) and CNAO (Italy), ICANS, Aerial-CRT (</a:t>
              </a:r>
              <a:r>
                <a:rPr lang="en-GB" sz="1200" kern="1200" dirty="0" err="1">
                  <a:solidFill>
                    <a:prstClr val="black"/>
                  </a:solidFill>
                  <a:latin typeface="Calibri" panose="020F0502020204030204"/>
                </a:rPr>
                <a:t>Illkirch</a:t>
              </a:r>
              <a:r>
                <a:rPr lang="en-GB" sz="1200" kern="1200" dirty="0">
                  <a:solidFill>
                    <a:prstClr val="black"/>
                  </a:solidFill>
                  <a:latin typeface="Calibri" panose="020F0502020204030204"/>
                </a:rPr>
                <a:t>) platform</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3D0B718-212A-46B5-A9C2-04977957D87D}"/>
                </a:ext>
              </a:extLst>
            </p:cNvPr>
            <p:cNvSpPr/>
            <p:nvPr/>
          </p:nvSpPr>
          <p:spPr>
            <a:xfrm>
              <a:off x="5488557" y="1376270"/>
              <a:ext cx="4194407" cy="669530"/>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e 26">
            <a:extLst>
              <a:ext uri="{FF2B5EF4-FFF2-40B4-BE49-F238E27FC236}">
                <a16:creationId xmlns:a16="http://schemas.microsoft.com/office/drawing/2014/main" id="{8BC1F5F9-34F3-48B3-A677-BFE860D3C302}"/>
              </a:ext>
            </a:extLst>
          </p:cNvPr>
          <p:cNvGrpSpPr/>
          <p:nvPr/>
        </p:nvGrpSpPr>
        <p:grpSpPr>
          <a:xfrm>
            <a:off x="265261" y="5554550"/>
            <a:ext cx="1763366" cy="276997"/>
            <a:chOff x="4377002" y="1325974"/>
            <a:chExt cx="1763366" cy="322273"/>
          </a:xfrm>
          <a:solidFill>
            <a:schemeClr val="bg1">
              <a:lumMod val="85000"/>
            </a:schemeClr>
          </a:solidFill>
        </p:grpSpPr>
        <p:sp>
          <p:nvSpPr>
            <p:cNvPr id="28" name="Rectangle 27">
              <a:extLst>
                <a:ext uri="{FF2B5EF4-FFF2-40B4-BE49-F238E27FC236}">
                  <a16:creationId xmlns:a16="http://schemas.microsoft.com/office/drawing/2014/main" id="{CB4FD7C4-D468-4A7B-8825-D6AE5709081A}"/>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21F8A33F-5FE6-403A-B183-1DC073A54D08}"/>
                </a:ext>
              </a:extLst>
            </p:cNvPr>
            <p:cNvSpPr txBox="1"/>
            <p:nvPr/>
          </p:nvSpPr>
          <p:spPr>
            <a:xfrm>
              <a:off x="4377002" y="1325974"/>
              <a:ext cx="1763366" cy="322273"/>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Collaborations</a:t>
              </a:r>
            </a:p>
          </p:txBody>
        </p:sp>
      </p:grpSp>
      <p:sp>
        <p:nvSpPr>
          <p:cNvPr id="31" name="Rectangle 30">
            <a:extLst>
              <a:ext uri="{FF2B5EF4-FFF2-40B4-BE49-F238E27FC236}">
                <a16:creationId xmlns:a16="http://schemas.microsoft.com/office/drawing/2014/main" id="{F9B8DEA7-F821-4088-826C-7A974CBCE0C8}"/>
              </a:ext>
            </a:extLst>
          </p:cNvPr>
          <p:cNvSpPr/>
          <p:nvPr/>
        </p:nvSpPr>
        <p:spPr>
          <a:xfrm>
            <a:off x="8220064" y="5795239"/>
            <a:ext cx="2705839" cy="804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e 39">
            <a:extLst>
              <a:ext uri="{FF2B5EF4-FFF2-40B4-BE49-F238E27FC236}">
                <a16:creationId xmlns:a16="http://schemas.microsoft.com/office/drawing/2014/main" id="{1E2344DD-FF2A-4434-8A55-967B4535A75C}"/>
              </a:ext>
            </a:extLst>
          </p:cNvPr>
          <p:cNvGrpSpPr/>
          <p:nvPr/>
        </p:nvGrpSpPr>
        <p:grpSpPr>
          <a:xfrm>
            <a:off x="8338977" y="5697463"/>
            <a:ext cx="1763366" cy="276999"/>
            <a:chOff x="4377002" y="1302647"/>
            <a:chExt cx="1763366" cy="350862"/>
          </a:xfrm>
          <a:solidFill>
            <a:schemeClr val="bg1">
              <a:lumMod val="85000"/>
            </a:schemeClr>
          </a:solidFill>
        </p:grpSpPr>
        <p:sp>
          <p:nvSpPr>
            <p:cNvPr id="41" name="Rectangle 40">
              <a:extLst>
                <a:ext uri="{FF2B5EF4-FFF2-40B4-BE49-F238E27FC236}">
                  <a16:creationId xmlns:a16="http://schemas.microsoft.com/office/drawing/2014/main" id="{585BBFED-35FA-4FC8-AFF1-6C0FD535E994}"/>
                </a:ext>
              </a:extLst>
            </p:cNvPr>
            <p:cNvSpPr/>
            <p:nvPr/>
          </p:nvSpPr>
          <p:spPr>
            <a:xfrm>
              <a:off x="4377002" y="1337456"/>
              <a:ext cx="1763366" cy="282022"/>
            </a:xfrm>
            <a:prstGeom prst="rect">
              <a:avLst/>
            </a:prstGeom>
            <a:grp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ZoneTexte 41">
              <a:extLst>
                <a:ext uri="{FF2B5EF4-FFF2-40B4-BE49-F238E27FC236}">
                  <a16:creationId xmlns:a16="http://schemas.microsoft.com/office/drawing/2014/main" id="{1DB61BB8-05EB-42A3-9C67-199D5E600D19}"/>
                </a:ext>
              </a:extLst>
            </p:cNvPr>
            <p:cNvSpPr txBox="1"/>
            <p:nvPr/>
          </p:nvSpPr>
          <p:spPr>
            <a:xfrm>
              <a:off x="4377002" y="1302647"/>
              <a:ext cx="1763366" cy="350862"/>
            </a:xfrm>
            <a:prstGeom prst="rect">
              <a:avLst/>
            </a:prstGeom>
            <a:grp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Funds</a:t>
              </a:r>
            </a:p>
          </p:txBody>
        </p:sp>
      </p:grpSp>
      <p:sp>
        <p:nvSpPr>
          <p:cNvPr id="32" name="Rectangle 31">
            <a:extLst>
              <a:ext uri="{FF2B5EF4-FFF2-40B4-BE49-F238E27FC236}">
                <a16:creationId xmlns:a16="http://schemas.microsoft.com/office/drawing/2014/main" id="{7B3C0819-5C85-4315-BBD2-849D911581CF}"/>
              </a:ext>
            </a:extLst>
          </p:cNvPr>
          <p:cNvSpPr/>
          <p:nvPr/>
        </p:nvSpPr>
        <p:spPr>
          <a:xfrm>
            <a:off x="8239991" y="1191448"/>
            <a:ext cx="1813317" cy="369332"/>
          </a:xfrm>
          <a:prstGeom prst="rect">
            <a:avLst/>
          </a:prstGeom>
        </p:spPr>
        <p:txBody>
          <a:bodyPr wrap="none">
            <a:spAutoFit/>
          </a:bodyPr>
          <a:lstStyle/>
          <a:p>
            <a:pPr lvl="0"/>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5-year prospects:</a:t>
            </a: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723418" y="331135"/>
            <a:ext cx="1342217"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1.5</a:t>
            </a:r>
            <a:endPar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650D7129-1BFA-4D89-A000-423E54ED479B}"/>
              </a:ext>
            </a:extLst>
          </p:cNvPr>
          <p:cNvSpPr/>
          <p:nvPr/>
        </p:nvSpPr>
        <p:spPr>
          <a:xfrm>
            <a:off x="116999" y="1595120"/>
            <a:ext cx="7859022" cy="3937838"/>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ZoneTexte 52">
            <a:extLst>
              <a:ext uri="{FF2B5EF4-FFF2-40B4-BE49-F238E27FC236}">
                <a16:creationId xmlns:a16="http://schemas.microsoft.com/office/drawing/2014/main" id="{D3356394-9AD9-4566-A6C5-F8ACCDC6520B}"/>
              </a:ext>
            </a:extLst>
          </p:cNvPr>
          <p:cNvSpPr txBox="1"/>
          <p:nvPr/>
        </p:nvSpPr>
        <p:spPr>
          <a:xfrm>
            <a:off x="160409" y="1592119"/>
            <a:ext cx="7659616" cy="32316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This project aims at developing a </a:t>
            </a:r>
            <a:r>
              <a:rPr lang="en-US" sz="1600" b="1" dirty="0">
                <a:latin typeface="Calibri" panose="020F0502020204030204" pitchFamily="34" charset="0"/>
                <a:ea typeface="Calibri" panose="020F0502020204030204" pitchFamily="34" charset="0"/>
                <a:cs typeface="Calibri" panose="020F0502020204030204" pitchFamily="34" charset="0"/>
              </a:rPr>
              <a:t>systematic study</a:t>
            </a:r>
            <a:r>
              <a:rPr lang="en-US" sz="1600" dirty="0">
                <a:latin typeface="Calibri" panose="020F0502020204030204" pitchFamily="34" charset="0"/>
                <a:ea typeface="Calibri" panose="020F0502020204030204" pitchFamily="34" charset="0"/>
                <a:cs typeface="Calibri" panose="020F0502020204030204" pitchFamily="34" charset="0"/>
              </a:rPr>
              <a:t>, at the </a:t>
            </a:r>
            <a:r>
              <a:rPr lang="en-US" sz="1600" b="1" dirty="0">
                <a:latin typeface="Calibri" panose="020F0502020204030204" pitchFamily="34" charset="0"/>
                <a:ea typeface="Calibri" panose="020F0502020204030204" pitchFamily="34" charset="0"/>
                <a:cs typeface="Calibri" panose="020F0502020204030204" pitchFamily="34" charset="0"/>
              </a:rPr>
              <a:t>molecular scale</a:t>
            </a:r>
            <a:r>
              <a:rPr lang="en-US" sz="1600" dirty="0">
                <a:latin typeface="Calibri" panose="020F0502020204030204" pitchFamily="34" charset="0"/>
                <a:ea typeface="Calibri" panose="020F0502020204030204" pitchFamily="34" charset="0"/>
                <a:cs typeface="Calibri" panose="020F0502020204030204" pitchFamily="34" charset="0"/>
              </a:rPr>
              <a:t>, of </a:t>
            </a:r>
            <a:br>
              <a:rPr lang="en-US" sz="1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the </a:t>
            </a:r>
            <a:r>
              <a:rPr lang="en-US" sz="1600" b="1" dirty="0">
                <a:latin typeface="Calibri" panose="020F0502020204030204" pitchFamily="34" charset="0"/>
                <a:ea typeface="Calibri" panose="020F0502020204030204" pitchFamily="34" charset="0"/>
                <a:cs typeface="Calibri" panose="020F0502020204030204" pitchFamily="34" charset="0"/>
              </a:rPr>
              <a:t>radiolysis of protein biomolecules by accelerated ions</a:t>
            </a:r>
            <a:r>
              <a:rPr lang="en-US" sz="1600" dirty="0">
                <a:latin typeface="Calibri" panose="020F0502020204030204" pitchFamily="34" charset="0"/>
                <a:ea typeface="Calibri" panose="020F0502020204030204" pitchFamily="34" charset="0"/>
                <a:cs typeface="Calibri" panose="020F0502020204030204" pitchFamily="34" charset="0"/>
              </a:rPr>
              <a:t> studying LET, Ph </a:t>
            </a:r>
            <a:br>
              <a:rPr lang="en-US" sz="1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and the </a:t>
            </a:r>
            <a:r>
              <a:rPr lang="en-US" sz="1600" b="1" dirty="0">
                <a:latin typeface="Calibri" panose="020F0502020204030204" pitchFamily="34" charset="0"/>
                <a:ea typeface="Calibri" panose="020F0502020204030204" pitchFamily="34" charset="0"/>
                <a:cs typeface="Calibri" panose="020F0502020204030204" pitchFamily="34" charset="0"/>
              </a:rPr>
              <a:t>dose-rate effect</a:t>
            </a:r>
            <a:r>
              <a:rPr lang="en-US" sz="1600" dirty="0">
                <a:latin typeface="Calibri" panose="020F0502020204030204" pitchFamily="34" charset="0"/>
                <a:ea typeface="Calibri" panose="020F0502020204030204" pitchFamily="34" charset="0"/>
                <a:cs typeface="Calibri" panose="020F0502020204030204" pitchFamily="34" charset="0"/>
              </a:rPr>
              <a:t> on radiolytic yields.</a:t>
            </a:r>
          </a:p>
          <a:p>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Other Objective</a:t>
            </a:r>
            <a:r>
              <a:rPr lang="en-US" sz="1600" dirty="0">
                <a:latin typeface="Calibri" panose="020F0502020204030204" pitchFamily="34" charset="0"/>
                <a:ea typeface="Calibri" panose="020F0502020204030204" pitchFamily="34" charset="0"/>
                <a:cs typeface="Calibri" panose="020F0502020204030204" pitchFamily="34" charset="0"/>
              </a:rPr>
              <a:t>: to deliver robust experimental data for simulation codes Geant4-DNA). </a:t>
            </a:r>
            <a:endParaRPr lang="en-US" b="1" u="sng"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a:pP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Results: - In water: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radiolytic yields of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OH and e</a:t>
            </a:r>
            <a:r>
              <a:rPr lang="en-US" b="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b="1" baseline="-25000" dirty="0" err="1">
                <a:solidFill>
                  <a:schemeClr val="tx1"/>
                </a:solidFill>
                <a:latin typeface="Calibri" panose="020F0502020204030204" pitchFamily="34" charset="0"/>
                <a:ea typeface="Calibri" panose="020F0502020204030204" pitchFamily="34" charset="0"/>
                <a:cs typeface="Calibri" panose="020F0502020204030204" pitchFamily="34" charset="0"/>
              </a:rPr>
              <a:t>aq</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 remain unaffected by dose rate under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24 MeV proton from dose rates (0.1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Gy</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 up to 200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Gy</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/s (300ns), but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decreased above several </a:t>
            </a:r>
            <a:r>
              <a:rPr lang="en-US" b="1" dirty="0" err="1">
                <a:solidFill>
                  <a:schemeClr val="tx1"/>
                </a:solidFill>
                <a:latin typeface="Calibri" panose="020F0502020204030204" pitchFamily="34" charset="0"/>
                <a:ea typeface="Calibri" panose="020F0502020204030204" pitchFamily="34" charset="0"/>
                <a:cs typeface="Calibri" panose="020F0502020204030204" pitchFamily="34" charset="0"/>
              </a:rPr>
              <a:t>kGy</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 In biomolecules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2,5-DOPA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and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aspartame analog</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yields increased clearly with D.</a:t>
            </a:r>
          </a:p>
          <a:p>
            <a:pPr marL="285750" indent="-285750">
              <a:buFont typeface="Arial" panose="020B0604020202020204" pitchFamily="34" charset="0"/>
              <a:buChar char="•"/>
            </a:pP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mj-lt"/>
              <a:buAutoNum type="arabicPeriod" startAt="2"/>
            </a:pP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Another applied project:</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Dev of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thin dosimetry films for skin dose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measurement </a:t>
            </a:r>
            <a:b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during treatment </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CNRS </a:t>
            </a:r>
            <a:r>
              <a:rPr lang="fr-FR" b="1" dirty="0" err="1">
                <a:solidFill>
                  <a:schemeClr val="tx1"/>
                </a:solidFill>
                <a:latin typeface="Calibri" panose="020F0502020204030204" pitchFamily="34" charset="0"/>
                <a:ea typeface="Calibri" panose="020F0502020204030204" pitchFamily="34" charset="0"/>
                <a:cs typeface="Calibri" panose="020F0502020204030204" pitchFamily="34" charset="0"/>
              </a:rPr>
              <a:t>Prématuration</a:t>
            </a: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Q. </a:t>
            </a:r>
            <a:r>
              <a:rPr lang="fr-FR" b="1" dirty="0" err="1">
                <a:solidFill>
                  <a:schemeClr val="tx1"/>
                </a:solidFill>
                <a:latin typeface="Calibri" panose="020F0502020204030204" pitchFamily="34" charset="0"/>
                <a:ea typeface="Calibri" panose="020F0502020204030204" pitchFamily="34" charset="0"/>
                <a:cs typeface="Calibri" panose="020F0502020204030204" pitchFamily="34" charset="0"/>
              </a:rPr>
              <a:t>Raffy</a:t>
            </a: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 2023–2025 </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continues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with</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SATT.</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US" b="1" dirty="0">
              <a:latin typeface="Calibri" panose="020F0502020204030204" pitchFamily="34" charset="0"/>
              <a:ea typeface="Calibri" panose="020F0502020204030204" pitchFamily="34" charset="0"/>
              <a:cs typeface="Calibri" panose="020F0502020204030204" pitchFamily="34" charset="0"/>
            </a:endParaRPr>
          </a:p>
        </p:txBody>
      </p:sp>
      <p:pic>
        <p:nvPicPr>
          <p:cNvPr id="33" name="Image 32">
            <a:extLst>
              <a:ext uri="{FF2B5EF4-FFF2-40B4-BE49-F238E27FC236}">
                <a16:creationId xmlns:a16="http://schemas.microsoft.com/office/drawing/2014/main" id="{9EDE4637-DD17-47A6-A409-573E559BB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849" y="1639735"/>
            <a:ext cx="1076325" cy="713889"/>
          </a:xfrm>
          <a:prstGeom prst="rect">
            <a:avLst/>
          </a:prstGeom>
        </p:spPr>
      </p:pic>
      <p:pic>
        <p:nvPicPr>
          <p:cNvPr id="35" name="Image 34">
            <a:extLst>
              <a:ext uri="{FF2B5EF4-FFF2-40B4-BE49-F238E27FC236}">
                <a16:creationId xmlns:a16="http://schemas.microsoft.com/office/drawing/2014/main" id="{37D9A56F-DFAE-40D2-82F2-50984655073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7165" y="3143250"/>
            <a:ext cx="3893138" cy="2326054"/>
          </a:xfrm>
          <a:prstGeom prst="rect">
            <a:avLst/>
          </a:prstGeom>
          <a:noFill/>
        </p:spPr>
      </p:pic>
      <p:sp>
        <p:nvSpPr>
          <p:cNvPr id="5" name="Rectangle 4">
            <a:extLst>
              <a:ext uri="{FF2B5EF4-FFF2-40B4-BE49-F238E27FC236}">
                <a16:creationId xmlns:a16="http://schemas.microsoft.com/office/drawing/2014/main" id="{F717810E-18DE-4120-913C-C2F546E26AD9}"/>
              </a:ext>
            </a:extLst>
          </p:cNvPr>
          <p:cNvSpPr/>
          <p:nvPr/>
        </p:nvSpPr>
        <p:spPr>
          <a:xfrm>
            <a:off x="8239990" y="1845354"/>
            <a:ext cx="3693780" cy="3570208"/>
          </a:xfrm>
          <a:prstGeom prst="rect">
            <a:avLst/>
          </a:prstGeom>
        </p:spPr>
        <p:txBody>
          <a:bodyPr wrap="square">
            <a:spAutoFit/>
          </a:bodyPr>
          <a:lstStyle/>
          <a:p>
            <a:pPr marL="285750" indent="-285750">
              <a:spcBef>
                <a:spcPts val="1200"/>
              </a:spcBef>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Study dose-rate effects on radiolysis </a:t>
            </a:r>
            <a:r>
              <a:rPr lang="en-US" dirty="0">
                <a:latin typeface="Calibri" panose="020F0502020204030204" pitchFamily="34" charset="0"/>
                <a:ea typeface="Calibri" panose="020F0502020204030204" pitchFamily="34" charset="0"/>
                <a:cs typeface="Calibri" panose="020F0502020204030204" pitchFamily="34" charset="0"/>
              </a:rPr>
              <a:t>of </a:t>
            </a: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water and biomolecules</a:t>
            </a:r>
            <a:r>
              <a:rPr lang="en-US" dirty="0">
                <a:solidFill>
                  <a:srgbClr val="E46C0A"/>
                </a:solidFill>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under </a:t>
            </a:r>
            <a:r>
              <a:rPr lang="en-US" b="1" dirty="0">
                <a:latin typeface="Calibri" panose="020F0502020204030204" pitchFamily="34" charset="0"/>
                <a:ea typeface="Calibri" panose="020F0502020204030204" pitchFamily="34" charset="0"/>
                <a:cs typeface="Calibri" panose="020F0502020204030204" pitchFamily="34" charset="0"/>
              </a:rPr>
              <a:t>electron and X-ray </a:t>
            </a:r>
            <a:r>
              <a:rPr lang="en-US" dirty="0">
                <a:latin typeface="Calibri" panose="020F0502020204030204" pitchFamily="34" charset="0"/>
                <a:ea typeface="Calibri" panose="020F0502020204030204" pitchFamily="34" charset="0"/>
                <a:cs typeface="Calibri" panose="020F0502020204030204" pitchFamily="34" charset="0"/>
              </a:rPr>
              <a:t>(Aerial-CRT), </a:t>
            </a:r>
            <a:r>
              <a:rPr lang="en-US" b="1" dirty="0">
                <a:latin typeface="Calibri" panose="020F0502020204030204" pitchFamily="34" charset="0"/>
                <a:ea typeface="Calibri" panose="020F0502020204030204" pitchFamily="34" charset="0"/>
                <a:cs typeface="Calibri" panose="020F0502020204030204" pitchFamily="34" charset="0"/>
              </a:rPr>
              <a:t>UHDR µpulses H+ </a:t>
            </a:r>
            <a:r>
              <a:rPr lang="en-US" dirty="0">
                <a:latin typeface="Calibri" panose="020F0502020204030204" pitchFamily="34" charset="0"/>
                <a:ea typeface="Calibri" panose="020F0502020204030204" pitchFamily="34" charset="0"/>
                <a:cs typeface="Calibri" panose="020F0502020204030204" pitchFamily="34" charset="0"/>
              </a:rPr>
              <a:t>@ ARRONAX and at HIMAC (Japan).</a:t>
            </a:r>
          </a:p>
          <a:p>
            <a:pPr marL="285750" indent="-285750">
              <a:spcBef>
                <a:spcPts val="12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Study of the impact of </a:t>
            </a:r>
            <a:r>
              <a:rPr lang="en-US" b="1" dirty="0">
                <a:latin typeface="Calibri" panose="020F0502020204030204" pitchFamily="34" charset="0"/>
                <a:ea typeface="Calibri" panose="020F0502020204030204" pitchFamily="34" charset="0"/>
                <a:cs typeface="Calibri" panose="020F0502020204030204" pitchFamily="34" charset="0"/>
              </a:rPr>
              <a:t>O2 concentration on dose-rate effects </a:t>
            </a:r>
            <a:r>
              <a:rPr lang="en-US" dirty="0">
                <a:latin typeface="Calibri" panose="020F0502020204030204" pitchFamily="34" charset="0"/>
                <a:ea typeface="Calibri" panose="020F0502020204030204" pitchFamily="34" charset="0"/>
                <a:cs typeface="Calibri" panose="020F0502020204030204" pitchFamily="34" charset="0"/>
              </a:rPr>
              <a:t>in </a:t>
            </a:r>
            <a:r>
              <a:rPr lang="en-US" b="1" u="sng" dirty="0">
                <a:latin typeface="Calibri" panose="020F0502020204030204" pitchFamily="34" charset="0"/>
                <a:ea typeface="Calibri" panose="020F0502020204030204" pitchFamily="34" charset="0"/>
                <a:cs typeface="Calibri" panose="020F0502020204030204" pitchFamily="34" charset="0"/>
              </a:rPr>
              <a:t>biomolecule</a:t>
            </a:r>
            <a:r>
              <a:rPr lang="en-US" dirty="0">
                <a:latin typeface="Calibri" panose="020F0502020204030204" pitchFamily="34" charset="0"/>
                <a:ea typeface="Calibri" panose="020F0502020204030204" pitchFamily="34" charset="0"/>
                <a:cs typeface="Calibri" panose="020F0502020204030204" pitchFamily="34" charset="0"/>
              </a:rPr>
              <a:t> radiolysis. </a:t>
            </a:r>
          </a:p>
          <a:p>
            <a:pPr marL="285750" indent="-285750">
              <a:spcBef>
                <a:spcPts val="12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Study </a:t>
            </a:r>
            <a:r>
              <a:rPr lang="en-US" b="1" dirty="0">
                <a:latin typeface="Calibri" panose="020F0502020204030204" pitchFamily="34" charset="0"/>
                <a:ea typeface="Calibri" panose="020F0502020204030204" pitchFamily="34" charset="0"/>
                <a:cs typeface="Calibri" panose="020F0502020204030204" pitchFamily="34" charset="0"/>
              </a:rPr>
              <a:t>more complex peptides</a:t>
            </a:r>
            <a:r>
              <a:rPr lang="en-US" dirty="0">
                <a:latin typeface="Calibri" panose="020F0502020204030204" pitchFamily="34" charset="0"/>
                <a:ea typeface="Calibri" panose="020F0502020204030204" pitchFamily="34" charset="0"/>
                <a:cs typeface="Calibri" panose="020F0502020204030204" pitchFamily="34" charset="0"/>
              </a:rPr>
              <a:t> to identify </a:t>
            </a:r>
            <a:r>
              <a:rPr lang="en-US" b="1" dirty="0">
                <a:solidFill>
                  <a:srgbClr val="E46C0A"/>
                </a:solidFill>
                <a:latin typeface="Calibri" panose="020F0502020204030204" pitchFamily="34" charset="0"/>
                <a:ea typeface="Calibri" panose="020F0502020204030204" pitchFamily="34" charset="0"/>
                <a:cs typeface="Calibri" panose="020F0502020204030204" pitchFamily="34" charset="0"/>
              </a:rPr>
              <a:t>potential intramolecular radical–radical transfer</a:t>
            </a:r>
            <a:r>
              <a:rPr lang="en-US" dirty="0">
                <a:latin typeface="Calibri" panose="020F0502020204030204" pitchFamily="34" charset="0"/>
                <a:ea typeface="Calibri" panose="020F0502020204030204" pitchFamily="34" charset="0"/>
                <a:cs typeface="Calibri" panose="020F0502020204030204" pitchFamily="34" charset="0"/>
              </a:rPr>
              <a:t> processes that may occur in proteins.</a:t>
            </a:r>
          </a:p>
          <a:p>
            <a:pPr marL="285750" indent="-285750">
              <a:spcBef>
                <a:spcPts val="1200"/>
              </a:spcBef>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Investigation of the </a:t>
            </a:r>
            <a:r>
              <a:rPr lang="en-US" b="1" dirty="0">
                <a:latin typeface="Calibri" panose="020F0502020204030204" pitchFamily="34" charset="0"/>
                <a:ea typeface="Calibri" panose="020F0502020204030204" pitchFamily="34" charset="0"/>
                <a:cs typeface="Calibri" panose="020F0502020204030204" pitchFamily="34" charset="0"/>
              </a:rPr>
              <a:t>evolution of radicals </a:t>
            </a:r>
            <a:r>
              <a:rPr lang="en-US" dirty="0">
                <a:latin typeface="Calibri" panose="020F0502020204030204" pitchFamily="34" charset="0"/>
                <a:ea typeface="Calibri" panose="020F0502020204030204" pitchFamily="34" charset="0"/>
                <a:cs typeface="Calibri" panose="020F0502020204030204" pitchFamily="34" charset="0"/>
              </a:rPr>
              <a:t>formed </a:t>
            </a:r>
            <a:r>
              <a:rPr lang="en-US" b="1" dirty="0">
                <a:latin typeface="Calibri" panose="020F0502020204030204" pitchFamily="34" charset="0"/>
                <a:ea typeface="Calibri" panose="020F0502020204030204" pitchFamily="34" charset="0"/>
                <a:cs typeface="Calibri" panose="020F0502020204030204" pitchFamily="34" charset="0"/>
              </a:rPr>
              <a:t>in proteins </a:t>
            </a:r>
            <a:r>
              <a:rPr lang="en-US" dirty="0">
                <a:latin typeface="Calibri" panose="020F0502020204030204" pitchFamily="34" charset="0"/>
                <a:ea typeface="Calibri" panose="020F0502020204030204" pitchFamily="34" charset="0"/>
                <a:cs typeface="Calibri" panose="020F0502020204030204" pitchFamily="34" charset="0"/>
              </a:rPr>
              <a:t>under irradiation, using low-temperature (26 K) irradiation conditions.</a:t>
            </a:r>
          </a:p>
        </p:txBody>
      </p:sp>
      <p:sp>
        <p:nvSpPr>
          <p:cNvPr id="6" name="Rectangle 5">
            <a:extLst>
              <a:ext uri="{FF2B5EF4-FFF2-40B4-BE49-F238E27FC236}">
                <a16:creationId xmlns:a16="http://schemas.microsoft.com/office/drawing/2014/main" id="{F077A764-CCC5-48C1-A29D-8B87FE61451D}"/>
              </a:ext>
            </a:extLst>
          </p:cNvPr>
          <p:cNvSpPr/>
          <p:nvPr/>
        </p:nvSpPr>
        <p:spPr>
          <a:xfrm>
            <a:off x="8250468" y="5992620"/>
            <a:ext cx="2185214" cy="307777"/>
          </a:xfrm>
          <a:prstGeom prst="rect">
            <a:avLst/>
          </a:prstGeom>
        </p:spPr>
        <p:txBody>
          <a:bodyPr wrap="none">
            <a:spAutoFit/>
          </a:bodyPr>
          <a:lstStyle/>
          <a:p>
            <a:r>
              <a:rPr lang="en-US">
                <a:latin typeface="Calibri" panose="020F0502020204030204" pitchFamily="34" charset="0"/>
                <a:ea typeface="Calibri" panose="020F0502020204030204" pitchFamily="34" charset="0"/>
              </a:rPr>
              <a:t>2 PCSI plan cancer projects </a:t>
            </a:r>
            <a:endParaRPr lang="en-US" dirty="0"/>
          </a:p>
        </p:txBody>
      </p:sp>
      <p:sp>
        <p:nvSpPr>
          <p:cNvPr id="8" name="Rectangle 7">
            <a:extLst>
              <a:ext uri="{FF2B5EF4-FFF2-40B4-BE49-F238E27FC236}">
                <a16:creationId xmlns:a16="http://schemas.microsoft.com/office/drawing/2014/main" id="{FE6DE413-68EE-4E96-9CD4-72A7D16CDC00}"/>
              </a:ext>
            </a:extLst>
          </p:cNvPr>
          <p:cNvSpPr/>
          <p:nvPr/>
        </p:nvSpPr>
        <p:spPr>
          <a:xfrm>
            <a:off x="8229760" y="6236743"/>
            <a:ext cx="2331087" cy="307777"/>
          </a:xfrm>
          <a:prstGeom prst="rect">
            <a:avLst/>
          </a:prstGeom>
        </p:spPr>
        <p:txBody>
          <a:bodyPr wrap="none">
            <a:spAutoFit/>
          </a:bodyPr>
          <a:lstStyle/>
          <a:p>
            <a:r>
              <a:rPr lang="en-US" dirty="0">
                <a:latin typeface="Calibri" panose="020F0502020204030204" pitchFamily="34" charset="0"/>
                <a:ea typeface="Calibri" panose="020F0502020204030204" pitchFamily="34" charset="0"/>
              </a:rPr>
              <a:t>PHC Sakura Project (2021-23)</a:t>
            </a:r>
            <a:endParaRPr lang="en-US" dirty="0"/>
          </a:p>
        </p:txBody>
      </p:sp>
    </p:spTree>
    <p:extLst>
      <p:ext uri="{BB962C8B-B14F-4D97-AF65-F5344CB8AC3E}">
        <p14:creationId xmlns:p14="http://schemas.microsoft.com/office/powerpoint/2010/main" val="242540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33</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495267" y="219010"/>
            <a:ext cx="10108694"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Dose monitoring for FLASH &amp;microbeams</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solidFill>
            <a:srgbClr val="2E39CC"/>
          </a:solid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11947294"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Find solutions to monitor ion beams at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UHDR</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[1-1MGy/s] …	and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SFRT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dirty="0">
              <a:solidFill>
                <a:schemeClr val="tx1"/>
              </a:solidFill>
            </a:endParaRPr>
          </a:p>
        </p:txBody>
      </p:sp>
      <p:sp>
        <p:nvSpPr>
          <p:cNvPr id="15" name="Rectangle 14">
            <a:extLst>
              <a:ext uri="{FF2B5EF4-FFF2-40B4-BE49-F238E27FC236}">
                <a16:creationId xmlns:a16="http://schemas.microsoft.com/office/drawing/2014/main" id="{746871B1-250B-4771-A6EB-2ABAAEB07FF2}"/>
              </a:ext>
            </a:extLst>
          </p:cNvPr>
          <p:cNvSpPr/>
          <p:nvPr/>
        </p:nvSpPr>
        <p:spPr>
          <a:xfrm>
            <a:off x="8240580" y="1592119"/>
            <a:ext cx="3810021" cy="49072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2.6 </a:t>
            </a:r>
            <a:endPar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650D7129-1BFA-4D89-A000-423E54ED479B}"/>
              </a:ext>
            </a:extLst>
          </p:cNvPr>
          <p:cNvSpPr/>
          <p:nvPr/>
        </p:nvSpPr>
        <p:spPr>
          <a:xfrm>
            <a:off x="116999" y="1595120"/>
            <a:ext cx="7859022" cy="4907280"/>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ZoneTexte 52">
            <a:extLst>
              <a:ext uri="{FF2B5EF4-FFF2-40B4-BE49-F238E27FC236}">
                <a16:creationId xmlns:a16="http://schemas.microsoft.com/office/drawing/2014/main" id="{D3356394-9AD9-4566-A6C5-F8ACCDC6520B}"/>
              </a:ext>
            </a:extLst>
          </p:cNvPr>
          <p:cNvSpPr txBox="1"/>
          <p:nvPr/>
        </p:nvSpPr>
        <p:spPr>
          <a:xfrm>
            <a:off x="160410" y="1592119"/>
            <a:ext cx="1225313" cy="338554"/>
          </a:xfrm>
          <a:prstGeom prst="rect">
            <a:avLst/>
          </a:prstGeom>
          <a:noFill/>
        </p:spPr>
        <p:txBody>
          <a:bodyPr wrap="square" rtlCol="0">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DIAMONI</a:t>
            </a:r>
            <a:r>
              <a:rPr lang="en-US" sz="1600" dirty="0">
                <a:latin typeface="Calibri" panose="020F0502020204030204" pitchFamily="34" charset="0"/>
                <a:ea typeface="Calibri" panose="020F0502020204030204" pitchFamily="34" charset="0"/>
                <a:cs typeface="Calibri" panose="020F0502020204030204" pitchFamily="34" charset="0"/>
              </a:rPr>
              <a:t>: </a:t>
            </a:r>
            <a:endParaRPr lang="en-US" b="1" u="sng"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2C4C703A-95C6-41D9-A708-EBF5D92868CF}"/>
              </a:ext>
            </a:extLst>
          </p:cNvPr>
          <p:cNvSpPr/>
          <p:nvPr/>
        </p:nvSpPr>
        <p:spPr>
          <a:xfrm>
            <a:off x="5450220" y="1737595"/>
            <a:ext cx="955711" cy="338554"/>
          </a:xfrm>
          <a:prstGeom prst="rect">
            <a:avLst/>
          </a:prstGeom>
        </p:spPr>
        <p:txBody>
          <a:bodyPr wrap="none">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PEPITES</a:t>
            </a:r>
            <a:r>
              <a:rPr lang="en-US" sz="1600" dirty="0">
                <a:latin typeface="Calibri" panose="020F0502020204030204" pitchFamily="34" charset="0"/>
                <a:ea typeface="Calibri" panose="020F0502020204030204" pitchFamily="34" charset="0"/>
                <a:cs typeface="Calibri" panose="020F0502020204030204" pitchFamily="34" charset="0"/>
              </a:rPr>
              <a:t>: </a:t>
            </a:r>
          </a:p>
        </p:txBody>
      </p:sp>
      <p:sp>
        <p:nvSpPr>
          <p:cNvPr id="36" name="Rectangle 35">
            <a:extLst>
              <a:ext uri="{FF2B5EF4-FFF2-40B4-BE49-F238E27FC236}">
                <a16:creationId xmlns:a16="http://schemas.microsoft.com/office/drawing/2014/main" id="{7CEA0530-D250-4D04-B568-4C53CD08A976}"/>
              </a:ext>
            </a:extLst>
          </p:cNvPr>
          <p:cNvSpPr/>
          <p:nvPr/>
        </p:nvSpPr>
        <p:spPr>
          <a:xfrm>
            <a:off x="8375803" y="1610719"/>
            <a:ext cx="2476960" cy="338554"/>
          </a:xfrm>
          <a:prstGeom prst="rect">
            <a:avLst/>
          </a:prstGeom>
        </p:spPr>
        <p:txBody>
          <a:bodyPr wrap="none">
            <a:spAutoFit/>
          </a:bodyPr>
          <a:lstStyle/>
          <a:p>
            <a:r>
              <a:rPr lang="en-US" sz="1600" b="1" u="sng" dirty="0">
                <a:latin typeface="Calibri" panose="020F0502020204030204" pitchFamily="34" charset="0"/>
                <a:ea typeface="Calibri" panose="020F0502020204030204" pitchFamily="34" charset="0"/>
                <a:cs typeface="Calibri" panose="020F0502020204030204" pitchFamily="34" charset="0"/>
              </a:rPr>
              <a:t>Diamond detector for MRT</a:t>
            </a:r>
          </a:p>
        </p:txBody>
      </p:sp>
      <p:pic>
        <p:nvPicPr>
          <p:cNvPr id="37" name="Image 36">
            <a:extLst>
              <a:ext uri="{FF2B5EF4-FFF2-40B4-BE49-F238E27FC236}">
                <a16:creationId xmlns:a16="http://schemas.microsoft.com/office/drawing/2014/main" id="{4CE40D84-EEA4-47E2-862A-1D4D3C0E0A2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3795" y="4203643"/>
            <a:ext cx="1877485" cy="1410002"/>
          </a:xfrm>
          <a:prstGeom prst="rect">
            <a:avLst/>
          </a:prstGeom>
          <a:noFill/>
          <a:ln>
            <a:noFill/>
          </a:ln>
        </p:spPr>
      </p:pic>
      <p:pic>
        <p:nvPicPr>
          <p:cNvPr id="38" name="Image 37">
            <a:extLst>
              <a:ext uri="{FF2B5EF4-FFF2-40B4-BE49-F238E27FC236}">
                <a16:creationId xmlns:a16="http://schemas.microsoft.com/office/drawing/2014/main" id="{7635F02D-BE21-4F8E-9396-BADA22E6BA9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469451" y="4321693"/>
            <a:ext cx="1587183" cy="1285604"/>
          </a:xfrm>
          <a:prstGeom prst="rect">
            <a:avLst/>
          </a:prstGeom>
        </p:spPr>
      </p:pic>
      <p:sp>
        <p:nvSpPr>
          <p:cNvPr id="39" name="ZoneTexte 38">
            <a:extLst>
              <a:ext uri="{FF2B5EF4-FFF2-40B4-BE49-F238E27FC236}">
                <a16:creationId xmlns:a16="http://schemas.microsoft.com/office/drawing/2014/main" id="{EF519FFA-63DD-45BF-A6D0-27778D3AE94D}"/>
              </a:ext>
            </a:extLst>
          </p:cNvPr>
          <p:cNvSpPr txBox="1"/>
          <p:nvPr/>
        </p:nvSpPr>
        <p:spPr>
          <a:xfrm>
            <a:off x="4755337" y="4733654"/>
            <a:ext cx="913361" cy="369332"/>
          </a:xfrm>
          <a:prstGeom prst="rect">
            <a:avLst/>
          </a:prstGeom>
          <a:noFill/>
        </p:spPr>
        <p:txBody>
          <a:bodyPr wrap="square">
            <a:spAutoFit/>
          </a:bodyPr>
          <a:lstStyle/>
          <a:p>
            <a:r>
              <a:rPr lang="fr-FR" sz="1800" b="1" i="1" dirty="0" err="1">
                <a:latin typeface="Aptos"/>
                <a:ea typeface="Calibri" panose="020F0502020204030204" pitchFamily="34" charset="0"/>
                <a:cs typeface="Calibri" panose="020F0502020204030204" pitchFamily="34" charset="0"/>
              </a:rPr>
              <a:t>CYRCé</a:t>
            </a:r>
            <a:endParaRPr lang="fr-FR" dirty="0"/>
          </a:p>
        </p:txBody>
      </p:sp>
      <p:pic>
        <p:nvPicPr>
          <p:cNvPr id="47" name="Picture 2">
            <a:extLst>
              <a:ext uri="{FF2B5EF4-FFF2-40B4-BE49-F238E27FC236}">
                <a16:creationId xmlns:a16="http://schemas.microsoft.com/office/drawing/2014/main" id="{1540CFB7-2CF7-4100-9CE9-86D4BB028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4118" y="3651706"/>
            <a:ext cx="1712281" cy="1141991"/>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47">
            <a:extLst>
              <a:ext uri="{FF2B5EF4-FFF2-40B4-BE49-F238E27FC236}">
                <a16:creationId xmlns:a16="http://schemas.microsoft.com/office/drawing/2014/main" id="{D582FC3F-AC4F-4807-B24B-66EA27D6A6F9}"/>
              </a:ext>
            </a:extLst>
          </p:cNvPr>
          <p:cNvSpPr txBox="1"/>
          <p:nvPr/>
        </p:nvSpPr>
        <p:spPr>
          <a:xfrm>
            <a:off x="334741" y="5848109"/>
            <a:ext cx="1255690" cy="369332"/>
          </a:xfrm>
          <a:prstGeom prst="rect">
            <a:avLst/>
          </a:prstGeom>
          <a:noFill/>
        </p:spPr>
        <p:txBody>
          <a:bodyPr wrap="square">
            <a:spAutoFit/>
          </a:bodyPr>
          <a:lstStyle/>
          <a:p>
            <a:r>
              <a:rPr lang="fr-FR" sz="1800" b="1">
                <a:latin typeface="Aptos"/>
                <a:ea typeface="Calibri" panose="020F0502020204030204" pitchFamily="34" charset="0"/>
                <a:cs typeface="Calibri" panose="020F0502020204030204" pitchFamily="34" charset="0"/>
              </a:rPr>
              <a:t>ARRONAX</a:t>
            </a:r>
            <a:endParaRPr lang="fr-FR"/>
          </a:p>
        </p:txBody>
      </p:sp>
      <p:pic>
        <p:nvPicPr>
          <p:cNvPr id="49" name="Picture 3">
            <a:extLst>
              <a:ext uri="{FF2B5EF4-FFF2-40B4-BE49-F238E27FC236}">
                <a16:creationId xmlns:a16="http://schemas.microsoft.com/office/drawing/2014/main" id="{DFAEC9E8-AD89-4123-9726-A88C5DCC481C}"/>
              </a:ext>
            </a:extLst>
          </p:cNvPr>
          <p:cNvPicPr>
            <a:picLocks noChangeAspect="1"/>
          </p:cNvPicPr>
          <p:nvPr/>
        </p:nvPicPr>
        <p:blipFill>
          <a:blip r:embed="rId6"/>
          <a:stretch>
            <a:fillRect/>
          </a:stretch>
        </p:blipFill>
        <p:spPr>
          <a:xfrm>
            <a:off x="6119608" y="3648531"/>
            <a:ext cx="1596341" cy="1063977"/>
          </a:xfrm>
          <a:prstGeom prst="rect">
            <a:avLst/>
          </a:prstGeom>
        </p:spPr>
      </p:pic>
      <p:sp>
        <p:nvSpPr>
          <p:cNvPr id="50" name="ZoneTexte 6">
            <a:extLst>
              <a:ext uri="{FF2B5EF4-FFF2-40B4-BE49-F238E27FC236}">
                <a16:creationId xmlns:a16="http://schemas.microsoft.com/office/drawing/2014/main" id="{7B13C073-B98A-4622-958B-D43CA60299C8}"/>
              </a:ext>
            </a:extLst>
          </p:cNvPr>
          <p:cNvSpPr txBox="1"/>
          <p:nvPr/>
        </p:nvSpPr>
        <p:spPr>
          <a:xfrm>
            <a:off x="6929127" y="4711110"/>
            <a:ext cx="1076646" cy="369332"/>
          </a:xfrm>
          <a:prstGeom prst="rect">
            <a:avLst/>
          </a:prstGeom>
          <a:noFill/>
        </p:spPr>
        <p:txBody>
          <a:bodyPr wrap="square" lIns="91440" tIns="45720" rIns="91440" bIns="45720" anchor="t">
            <a:spAutoFit/>
          </a:bodyPr>
          <a:lstStyle/>
          <a:p>
            <a:r>
              <a:rPr lang="fr-FR" b="1" i="1" dirty="0" err="1">
                <a:latin typeface="Aptos"/>
                <a:ea typeface="Calibri"/>
                <a:cs typeface="Calibri"/>
              </a:rPr>
              <a:t>BioALTO</a:t>
            </a:r>
            <a:endParaRPr lang="fr-FR" dirty="0"/>
          </a:p>
        </p:txBody>
      </p:sp>
      <p:pic>
        <p:nvPicPr>
          <p:cNvPr id="52" name="Image 51">
            <a:extLst>
              <a:ext uri="{FF2B5EF4-FFF2-40B4-BE49-F238E27FC236}">
                <a16:creationId xmlns:a16="http://schemas.microsoft.com/office/drawing/2014/main" id="{B3D8AFEC-DDAF-41E8-A7D3-5F5AEF2080EE}"/>
              </a:ext>
            </a:extLst>
          </p:cNvPr>
          <p:cNvPicPr>
            <a:picLocks noChangeAspect="1"/>
          </p:cNvPicPr>
          <p:nvPr/>
        </p:nvPicPr>
        <p:blipFill>
          <a:blip r:embed="rId7"/>
          <a:stretch>
            <a:fillRect/>
          </a:stretch>
        </p:blipFill>
        <p:spPr>
          <a:xfrm>
            <a:off x="160410" y="3877530"/>
            <a:ext cx="3200966" cy="1999824"/>
          </a:xfrm>
          <a:prstGeom prst="rect">
            <a:avLst/>
          </a:prstGeom>
        </p:spPr>
      </p:pic>
      <p:sp>
        <p:nvSpPr>
          <p:cNvPr id="55" name="Rectangle 54">
            <a:extLst>
              <a:ext uri="{FF2B5EF4-FFF2-40B4-BE49-F238E27FC236}">
                <a16:creationId xmlns:a16="http://schemas.microsoft.com/office/drawing/2014/main" id="{B63E0465-1E87-4A16-A08F-A848F6267AA7}"/>
              </a:ext>
            </a:extLst>
          </p:cNvPr>
          <p:cNvSpPr/>
          <p:nvPr/>
        </p:nvSpPr>
        <p:spPr>
          <a:xfrm>
            <a:off x="231475" y="3506388"/>
            <a:ext cx="2013693" cy="338554"/>
          </a:xfrm>
          <a:prstGeom prst="rect">
            <a:avLst/>
          </a:prstGeom>
        </p:spPr>
        <p:txBody>
          <a:bodyPr wrap="none">
            <a:spAutoFit/>
          </a:bodyPr>
          <a:lstStyle/>
          <a:p>
            <a:r>
              <a:rPr lang="en-US" sz="1600" b="1" u="sng" dirty="0">
                <a:latin typeface="Calibri" panose="020F0502020204030204" pitchFamily="34" charset="0"/>
                <a:ea typeface="Calibri" panose="020F0502020204030204" pitchFamily="34" charset="0"/>
                <a:cs typeface="Calibri" panose="020F0502020204030204" pitchFamily="34" charset="0"/>
              </a:rPr>
              <a:t>Irradiation platforms </a:t>
            </a:r>
          </a:p>
        </p:txBody>
      </p:sp>
      <p:sp>
        <p:nvSpPr>
          <p:cNvPr id="28" name="Rectangle 27">
            <a:extLst>
              <a:ext uri="{FF2B5EF4-FFF2-40B4-BE49-F238E27FC236}">
                <a16:creationId xmlns:a16="http://schemas.microsoft.com/office/drawing/2014/main" id="{42B23FA2-87FA-4793-BD7C-28B73C9F8BF6}"/>
              </a:ext>
            </a:extLst>
          </p:cNvPr>
          <p:cNvSpPr/>
          <p:nvPr/>
        </p:nvSpPr>
        <p:spPr>
          <a:xfrm>
            <a:off x="3757790" y="3128276"/>
            <a:ext cx="2419252" cy="338554"/>
          </a:xfrm>
          <a:prstGeom prst="rect">
            <a:avLst/>
          </a:prstGeom>
          <a:ln>
            <a:solidFill>
              <a:srgbClr val="C00000"/>
            </a:solidFill>
          </a:ln>
        </p:spPr>
        <p:txBody>
          <a:bodyPr wrap="none">
            <a:spAutoFit/>
          </a:bodyPr>
          <a:lstStyle/>
          <a:p>
            <a:r>
              <a:rPr lang="en-US" sz="1600" b="1" dirty="0">
                <a:solidFill>
                  <a:srgbClr val="C0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*see E. Testa presentation</a:t>
            </a:r>
            <a:endParaRPr lang="en-US" sz="1600" b="1" dirty="0"/>
          </a:p>
        </p:txBody>
      </p:sp>
      <p:pic>
        <p:nvPicPr>
          <p:cNvPr id="8" name="Image 7">
            <a:extLst>
              <a:ext uri="{FF2B5EF4-FFF2-40B4-BE49-F238E27FC236}">
                <a16:creationId xmlns:a16="http://schemas.microsoft.com/office/drawing/2014/main" id="{871CA795-9B3F-40F4-B0C8-8AF80B7DDC2C}"/>
              </a:ext>
            </a:extLst>
          </p:cNvPr>
          <p:cNvPicPr>
            <a:picLocks noChangeAspect="1"/>
          </p:cNvPicPr>
          <p:nvPr/>
        </p:nvPicPr>
        <p:blipFill>
          <a:blip r:embed="rId8"/>
          <a:stretch>
            <a:fillRect/>
          </a:stretch>
        </p:blipFill>
        <p:spPr>
          <a:xfrm>
            <a:off x="8469452" y="3065804"/>
            <a:ext cx="3019816" cy="1177591"/>
          </a:xfrm>
          <a:prstGeom prst="rect">
            <a:avLst/>
          </a:prstGeom>
        </p:spPr>
      </p:pic>
      <p:pic>
        <p:nvPicPr>
          <p:cNvPr id="9" name="Image 8">
            <a:extLst>
              <a:ext uri="{FF2B5EF4-FFF2-40B4-BE49-F238E27FC236}">
                <a16:creationId xmlns:a16="http://schemas.microsoft.com/office/drawing/2014/main" id="{F17EA0C2-EA53-483C-A17B-E4A99ED0D733}"/>
              </a:ext>
            </a:extLst>
          </p:cNvPr>
          <p:cNvPicPr>
            <a:picLocks noChangeAspect="1"/>
          </p:cNvPicPr>
          <p:nvPr/>
        </p:nvPicPr>
        <p:blipFill>
          <a:blip r:embed="rId9"/>
          <a:stretch>
            <a:fillRect/>
          </a:stretch>
        </p:blipFill>
        <p:spPr>
          <a:xfrm>
            <a:off x="374084" y="1968959"/>
            <a:ext cx="1819275" cy="1466850"/>
          </a:xfrm>
          <a:prstGeom prst="rect">
            <a:avLst/>
          </a:prstGeom>
        </p:spPr>
      </p:pic>
      <p:pic>
        <p:nvPicPr>
          <p:cNvPr id="11" name="Image 10">
            <a:extLst>
              <a:ext uri="{FF2B5EF4-FFF2-40B4-BE49-F238E27FC236}">
                <a16:creationId xmlns:a16="http://schemas.microsoft.com/office/drawing/2014/main" id="{40EDE977-8161-48FD-B691-B47D3DA807CF}"/>
              </a:ext>
            </a:extLst>
          </p:cNvPr>
          <p:cNvPicPr>
            <a:picLocks noChangeAspect="1"/>
          </p:cNvPicPr>
          <p:nvPr/>
        </p:nvPicPr>
        <p:blipFill>
          <a:blip r:embed="rId10"/>
          <a:stretch>
            <a:fillRect/>
          </a:stretch>
        </p:blipFill>
        <p:spPr>
          <a:xfrm>
            <a:off x="2193359" y="1706640"/>
            <a:ext cx="2291253" cy="1410002"/>
          </a:xfrm>
          <a:prstGeom prst="rect">
            <a:avLst/>
          </a:prstGeom>
        </p:spPr>
      </p:pic>
      <p:pic>
        <p:nvPicPr>
          <p:cNvPr id="13" name="Image 12">
            <a:extLst>
              <a:ext uri="{FF2B5EF4-FFF2-40B4-BE49-F238E27FC236}">
                <a16:creationId xmlns:a16="http://schemas.microsoft.com/office/drawing/2014/main" id="{5E746704-741D-4C25-B0C3-368CF380AAE2}"/>
              </a:ext>
            </a:extLst>
          </p:cNvPr>
          <p:cNvPicPr>
            <a:picLocks noChangeAspect="1"/>
          </p:cNvPicPr>
          <p:nvPr/>
        </p:nvPicPr>
        <p:blipFill>
          <a:blip r:embed="rId11"/>
          <a:stretch>
            <a:fillRect/>
          </a:stretch>
        </p:blipFill>
        <p:spPr>
          <a:xfrm>
            <a:off x="6376213" y="1752833"/>
            <a:ext cx="1539210" cy="1380638"/>
          </a:xfrm>
          <a:prstGeom prst="rect">
            <a:avLst/>
          </a:prstGeom>
        </p:spPr>
      </p:pic>
      <p:sp>
        <p:nvSpPr>
          <p:cNvPr id="6" name="Rectangle 5">
            <a:extLst>
              <a:ext uri="{FF2B5EF4-FFF2-40B4-BE49-F238E27FC236}">
                <a16:creationId xmlns:a16="http://schemas.microsoft.com/office/drawing/2014/main" id="{21FDF03F-0656-45F5-A080-C9C71D6C056C}"/>
              </a:ext>
            </a:extLst>
          </p:cNvPr>
          <p:cNvSpPr/>
          <p:nvPr/>
        </p:nvSpPr>
        <p:spPr>
          <a:xfrm>
            <a:off x="8240580" y="1942408"/>
            <a:ext cx="3834421" cy="116955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MRT is progressing toward clinical application. At </a:t>
            </a:r>
            <a:r>
              <a:rPr lang="en-US" b="1" dirty="0">
                <a:latin typeface="Calibri" panose="020F0502020204030204" pitchFamily="34" charset="0"/>
                <a:ea typeface="Calibri" panose="020F0502020204030204" pitchFamily="34" charset="0"/>
                <a:cs typeface="Calibri" panose="020F0502020204030204" pitchFamily="34" charset="0"/>
              </a:rPr>
              <a:t>ESRF synchrotron</a:t>
            </a:r>
            <a:r>
              <a:rPr lang="en-US" dirty="0">
                <a:latin typeface="Calibri" panose="020F0502020204030204" pitchFamily="34" charset="0"/>
                <a:ea typeface="Calibri" panose="020F0502020204030204" pitchFamily="34" charset="0"/>
                <a:cs typeface="Calibri" panose="020F0502020204030204" pitchFamily="34" charset="0"/>
              </a:rPr>
              <a:t>, a veterinary trial has started, very promising for resistant/diffuse tumors.</a:t>
            </a:r>
          </a:p>
          <a:p>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LPSC developed a stripped diamond detector to monitor the irradiation.</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33" name="Image 32">
            <a:extLst>
              <a:ext uri="{FF2B5EF4-FFF2-40B4-BE49-F238E27FC236}">
                <a16:creationId xmlns:a16="http://schemas.microsoft.com/office/drawing/2014/main" id="{476D4540-22B9-47D8-8987-65D543678771}"/>
              </a:ext>
            </a:extLst>
          </p:cNvPr>
          <p:cNvPicPr>
            <a:picLocks noChangeAspect="1"/>
          </p:cNvPicPr>
          <p:nvPr/>
        </p:nvPicPr>
        <p:blipFill>
          <a:blip r:embed="rId12"/>
          <a:stretch>
            <a:fillRect/>
          </a:stretch>
        </p:blipFill>
        <p:spPr>
          <a:xfrm>
            <a:off x="11387579" y="1569247"/>
            <a:ext cx="579828" cy="381628"/>
          </a:xfrm>
          <a:prstGeom prst="rect">
            <a:avLst/>
          </a:prstGeom>
        </p:spPr>
      </p:pic>
      <p:sp>
        <p:nvSpPr>
          <p:cNvPr id="35" name="Rectangle 34">
            <a:extLst>
              <a:ext uri="{FF2B5EF4-FFF2-40B4-BE49-F238E27FC236}">
                <a16:creationId xmlns:a16="http://schemas.microsoft.com/office/drawing/2014/main" id="{44F9D4E6-2193-4D90-9739-33BBEAF9C45B}"/>
              </a:ext>
            </a:extLst>
          </p:cNvPr>
          <p:cNvSpPr/>
          <p:nvPr/>
        </p:nvSpPr>
        <p:spPr>
          <a:xfrm>
            <a:off x="8299022" y="5714623"/>
            <a:ext cx="3834421" cy="52322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Transfer on Australian synchrotron and other compact sources.</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12" name="Image 11">
            <a:extLst>
              <a:ext uri="{FF2B5EF4-FFF2-40B4-BE49-F238E27FC236}">
                <a16:creationId xmlns:a16="http://schemas.microsoft.com/office/drawing/2014/main" id="{D26C3201-FA69-414C-A510-171080BA2E73}"/>
              </a:ext>
            </a:extLst>
          </p:cNvPr>
          <p:cNvPicPr>
            <a:picLocks noChangeAspect="1"/>
          </p:cNvPicPr>
          <p:nvPr/>
        </p:nvPicPr>
        <p:blipFill>
          <a:blip r:embed="rId13"/>
          <a:stretch>
            <a:fillRect/>
          </a:stretch>
        </p:blipFill>
        <p:spPr>
          <a:xfrm>
            <a:off x="5753103" y="5937575"/>
            <a:ext cx="1962846" cy="465014"/>
          </a:xfrm>
          <a:prstGeom prst="rect">
            <a:avLst/>
          </a:prstGeom>
        </p:spPr>
      </p:pic>
      <p:pic>
        <p:nvPicPr>
          <p:cNvPr id="16" name="Image 15">
            <a:extLst>
              <a:ext uri="{FF2B5EF4-FFF2-40B4-BE49-F238E27FC236}">
                <a16:creationId xmlns:a16="http://schemas.microsoft.com/office/drawing/2014/main" id="{89ACDF51-4C4A-42D9-9EE2-A6CE1115A858}"/>
              </a:ext>
            </a:extLst>
          </p:cNvPr>
          <p:cNvPicPr>
            <a:picLocks noChangeAspect="1"/>
          </p:cNvPicPr>
          <p:nvPr/>
        </p:nvPicPr>
        <p:blipFill>
          <a:blip r:embed="rId14"/>
          <a:stretch>
            <a:fillRect/>
          </a:stretch>
        </p:blipFill>
        <p:spPr>
          <a:xfrm>
            <a:off x="2189595" y="3543271"/>
            <a:ext cx="1767619" cy="811788"/>
          </a:xfrm>
          <a:prstGeom prst="rect">
            <a:avLst/>
          </a:prstGeom>
        </p:spPr>
      </p:pic>
      <p:sp>
        <p:nvSpPr>
          <p:cNvPr id="40" name="Rectangle 39">
            <a:extLst>
              <a:ext uri="{FF2B5EF4-FFF2-40B4-BE49-F238E27FC236}">
                <a16:creationId xmlns:a16="http://schemas.microsoft.com/office/drawing/2014/main" id="{DC4FCA18-4EFE-4458-848D-29522378EBA9}"/>
              </a:ext>
            </a:extLst>
          </p:cNvPr>
          <p:cNvSpPr/>
          <p:nvPr/>
        </p:nvSpPr>
        <p:spPr>
          <a:xfrm>
            <a:off x="3140143" y="5211803"/>
            <a:ext cx="4860438" cy="984885"/>
          </a:xfrm>
          <a:prstGeom prst="rect">
            <a:avLst/>
          </a:prstGeom>
        </p:spPr>
        <p:txBody>
          <a:bodyPr wrap="square">
            <a:spAutoFit/>
          </a:bodyPr>
          <a:lstStyle/>
          <a:p>
            <a:pPr algn="just"/>
            <a:r>
              <a:rPr lang="en-US" sz="1600" dirty="0">
                <a:latin typeface="Calibri" panose="020F0502020204030204" pitchFamily="34" charset="0"/>
                <a:ea typeface="Calibri" panose="020F0502020204030204" pitchFamily="34" charset="0"/>
                <a:cs typeface="Calibri" panose="020F0502020204030204" pitchFamily="34" charset="0"/>
              </a:rPr>
              <a:t>Dose monitoring for FLASH beam is a hot topic: </a:t>
            </a:r>
            <a:r>
              <a:rPr lang="en-US" dirty="0" err="1">
                <a:latin typeface="Calibri" panose="020F0502020204030204" pitchFamily="34" charset="0"/>
                <a:ea typeface="Calibri" panose="020F0502020204030204" pitchFamily="34" charset="0"/>
                <a:cs typeface="Calibri" panose="020F0502020204030204" pitchFamily="34" charset="0"/>
              </a:rPr>
              <a:t>UHDPulse</a:t>
            </a:r>
            <a:r>
              <a:rPr lang="en-US" dirty="0">
                <a:latin typeface="Calibri" panose="020F0502020204030204" pitchFamily="34" charset="0"/>
                <a:ea typeface="Calibri" panose="020F0502020204030204" pitchFamily="34" charset="0"/>
                <a:cs typeface="Calibri" panose="020F0502020204030204" pitchFamily="34" charset="0"/>
              </a:rPr>
              <a:t> (2019-2023) European project from metrological labs dedicated to FLASH detector development to support the FLASH clinical transfer challenge </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6494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35</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495266" y="219010"/>
            <a:ext cx="1109314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Radiobiology</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&amp; Patient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based</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models</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6">
            <a:extLst>
              <a:ext uri="{FF2B5EF4-FFF2-40B4-BE49-F238E27FC236}">
                <a16:creationId xmlns:a16="http://schemas.microsoft.com/office/drawing/2014/main" id="{580CFAA5-E6EF-48CA-A5C4-29478586EA11}"/>
              </a:ext>
            </a:extLst>
          </p:cNvPr>
          <p:cNvSpPr/>
          <p:nvPr/>
        </p:nvSpPr>
        <p:spPr>
          <a:xfrm>
            <a:off x="241244" y="1191448"/>
            <a:ext cx="7859022" cy="369332"/>
          </a:xfrm>
          <a:prstGeom prst="rect">
            <a:avLst/>
          </a:prstGeom>
        </p:spPr>
        <p:txBody>
          <a:bodyPr wrap="square">
            <a:spAutoFit/>
          </a:bodyPr>
          <a:lstStyle/>
          <a:p>
            <a:r>
              <a:rPr lang="en-US" sz="1800" u="sng" dirty="0">
                <a:solidFill>
                  <a:srgbClr val="E46C0A"/>
                </a:solidFill>
                <a:latin typeface="Calibri" panose="020F0502020204030204" pitchFamily="34" charset="0"/>
                <a:ea typeface="Calibri" panose="020F0502020204030204" pitchFamily="34" charset="0"/>
                <a:cs typeface="Calibri" panose="020F0502020204030204" pitchFamily="34" charset="0"/>
              </a:rPr>
              <a:t>2020 – 2025 highlights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en-US" dirty="0">
              <a:solidFill>
                <a:schemeClr val="tx1"/>
              </a:solidFill>
            </a:endParaRPr>
          </a:p>
        </p:txBody>
      </p:sp>
      <p:sp>
        <p:nvSpPr>
          <p:cNvPr id="34" name="Rectangle : coins arrondis 33">
            <a:extLst>
              <a:ext uri="{FF2B5EF4-FFF2-40B4-BE49-F238E27FC236}">
                <a16:creationId xmlns:a16="http://schemas.microsoft.com/office/drawing/2014/main" id="{C13E5646-55F4-434B-BB95-F733F2035CE5}"/>
              </a:ext>
            </a:extLst>
          </p:cNvPr>
          <p:cNvSpPr/>
          <p:nvPr/>
        </p:nvSpPr>
        <p:spPr>
          <a:xfrm>
            <a:off x="10603960" y="331135"/>
            <a:ext cx="1461675" cy="575012"/>
          </a:xfrm>
          <a:prstGeom prst="roundRect">
            <a:avLst/>
          </a:prstGeom>
          <a:solidFill>
            <a:schemeClr val="accent5">
              <a:lumMod val="20000"/>
              <a:lumOff val="80000"/>
            </a:schemeClr>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Permanent IN2P3 </a:t>
            </a:r>
            <a:r>
              <a:rPr lang="en-US" sz="1200" b="1" dirty="0">
                <a:solidFill>
                  <a:schemeClr val="tx1"/>
                </a:solidFill>
                <a:latin typeface="Calibri" panose="020F0502020204030204" pitchFamily="34" charset="0"/>
                <a:ea typeface="Calibri" panose="020F0502020204030204" pitchFamily="34" charset="0"/>
                <a:cs typeface="Calibri" panose="020F0502020204030204" pitchFamily="34" charset="0"/>
              </a:rPr>
              <a:t>FTE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US" sz="11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650D7129-1BFA-4D89-A000-423E54ED479B}"/>
              </a:ext>
            </a:extLst>
          </p:cNvPr>
          <p:cNvSpPr/>
          <p:nvPr/>
        </p:nvSpPr>
        <p:spPr>
          <a:xfrm>
            <a:off x="116999" y="1595120"/>
            <a:ext cx="11850408" cy="4826652"/>
          </a:xfrm>
          <a:prstGeom prst="rect">
            <a:avLst/>
          </a:prstGeom>
          <a:no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87CBF33-95B1-4A35-82F1-7F3BC4BD3631}"/>
              </a:ext>
            </a:extLst>
          </p:cNvPr>
          <p:cNvSpPr/>
          <p:nvPr/>
        </p:nvSpPr>
        <p:spPr>
          <a:xfrm>
            <a:off x="116998" y="1595580"/>
            <a:ext cx="5657269" cy="523220"/>
          </a:xfrm>
          <a:prstGeom prst="rect">
            <a:avLst/>
          </a:prstGeom>
        </p:spPr>
        <p:txBody>
          <a:bodyPr wrap="square">
            <a:spAutoFit/>
          </a:bodyPr>
          <a:lstStyle/>
          <a:p>
            <a:pPr algn="ctr"/>
            <a:r>
              <a:rPr lang="en-GB" b="1" dirty="0">
                <a:latin typeface="Calibri" panose="020F0502020204030204" pitchFamily="34" charset="0"/>
                <a:ea typeface="Calibri" panose="020F0502020204030204" pitchFamily="34" charset="0"/>
                <a:cs typeface="Calibri" panose="020F0502020204030204" pitchFamily="34" charset="0"/>
              </a:rPr>
              <a:t>Correlation of </a:t>
            </a:r>
            <a:r>
              <a:rPr lang="en-GB" b="1" dirty="0" err="1">
                <a:latin typeface="Calibri" panose="020F0502020204030204" pitchFamily="34" charset="0"/>
                <a:ea typeface="Calibri" panose="020F0502020204030204" pitchFamily="34" charset="0"/>
                <a:cs typeface="Calibri" panose="020F0502020204030204" pitchFamily="34" charset="0"/>
              </a:rPr>
              <a:t>RADiomic</a:t>
            </a:r>
            <a:r>
              <a:rPr lang="en-GB" b="1" dirty="0">
                <a:latin typeface="Calibri" panose="020F0502020204030204" pitchFamily="34" charset="0"/>
                <a:ea typeface="Calibri" panose="020F0502020204030204" pitchFamily="34" charset="0"/>
                <a:cs typeface="Calibri" panose="020F0502020204030204" pitchFamily="34" charset="0"/>
              </a:rPr>
              <a:t> and </a:t>
            </a:r>
            <a:r>
              <a:rPr lang="en-GB" b="1" dirty="0" err="1">
                <a:latin typeface="Calibri" panose="020F0502020204030204" pitchFamily="34" charset="0"/>
                <a:ea typeface="Calibri" panose="020F0502020204030204" pitchFamily="34" charset="0"/>
                <a:cs typeface="Calibri" panose="020F0502020204030204" pitchFamily="34" charset="0"/>
              </a:rPr>
              <a:t>RADiobiological</a:t>
            </a:r>
            <a:r>
              <a:rPr lang="en-GB" b="1" dirty="0">
                <a:latin typeface="Calibri" panose="020F0502020204030204" pitchFamily="34" charset="0"/>
                <a:ea typeface="Calibri" panose="020F0502020204030204" pitchFamily="34" charset="0"/>
                <a:cs typeface="Calibri" panose="020F0502020204030204" pitchFamily="34" charset="0"/>
              </a:rPr>
              <a:t> parameters to predict </a:t>
            </a:r>
            <a:r>
              <a:rPr lang="en-GB" b="1" dirty="0" err="1">
                <a:latin typeface="Calibri" panose="020F0502020204030204" pitchFamily="34" charset="0"/>
                <a:ea typeface="Calibri" panose="020F0502020204030204" pitchFamily="34" charset="0"/>
                <a:cs typeface="Calibri" panose="020F0502020204030204" pitchFamily="34" charset="0"/>
              </a:rPr>
              <a:t>tumor</a:t>
            </a:r>
            <a:r>
              <a:rPr lang="en-GB" b="1" dirty="0">
                <a:latin typeface="Calibri" panose="020F0502020204030204" pitchFamily="34" charset="0"/>
                <a:ea typeface="Calibri" panose="020F0502020204030204" pitchFamily="34" charset="0"/>
                <a:cs typeface="Calibri" panose="020F0502020204030204" pitchFamily="34" charset="0"/>
              </a:rPr>
              <a:t> response of oral cavity and oropharyngeal cancers to </a:t>
            </a:r>
            <a:r>
              <a:rPr lang="en-GB" b="1" dirty="0" err="1">
                <a:latin typeface="Calibri" panose="020F0502020204030204" pitchFamily="34" charset="0"/>
                <a:ea typeface="Calibri" panose="020F0502020204030204" pitchFamily="34" charset="0"/>
                <a:cs typeface="Calibri" panose="020F0502020204030204" pitchFamily="34" charset="0"/>
              </a:rPr>
              <a:t>RADiotherapy</a:t>
            </a:r>
            <a:r>
              <a:rPr lang="en-GB" b="1"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DE08D7A0-BBC8-41A9-9F90-F68ACC0A5ABA}"/>
              </a:ext>
            </a:extLst>
          </p:cNvPr>
          <p:cNvSpPr/>
          <p:nvPr/>
        </p:nvSpPr>
        <p:spPr>
          <a:xfrm>
            <a:off x="237219" y="2130505"/>
            <a:ext cx="5027338" cy="276999"/>
          </a:xfrm>
          <a:prstGeom prst="rect">
            <a:avLst/>
          </a:prstGeom>
        </p:spPr>
        <p:txBody>
          <a:bodyPr wrap="none">
            <a:spAutoFit/>
          </a:bodyPr>
          <a:lstStyle/>
          <a:p>
            <a:pPr algn="just"/>
            <a:r>
              <a:rPr lang="en-GB" sz="1200" u="sng" dirty="0">
                <a:latin typeface="Calibri" panose="020F0502020204030204" pitchFamily="34" charset="0"/>
                <a:ea typeface="Calibri" panose="020F0502020204030204" pitchFamily="34" charset="0"/>
                <a:cs typeface="Calibri" panose="020F0502020204030204" pitchFamily="34" charset="0"/>
              </a:rPr>
              <a:t>Validation of the mouse model, calibration of MRI images and </a:t>
            </a:r>
            <a:r>
              <a:rPr lang="en-GB" sz="1200" u="sng" dirty="0" err="1">
                <a:latin typeface="Calibri" panose="020F0502020204030204" pitchFamily="34" charset="0"/>
                <a:ea typeface="Calibri" panose="020F0502020204030204" pitchFamily="34" charset="0"/>
                <a:cs typeface="Calibri" panose="020F0502020204030204" pitchFamily="34" charset="0"/>
              </a:rPr>
              <a:t>tumor</a:t>
            </a:r>
            <a:r>
              <a:rPr lang="en-GB" sz="1200" u="sng" dirty="0">
                <a:latin typeface="Calibri" panose="020F0502020204030204" pitchFamily="34" charset="0"/>
                <a:ea typeface="Calibri" panose="020F0502020204030204" pitchFamily="34" charset="0"/>
                <a:cs typeface="Calibri" panose="020F0502020204030204" pitchFamily="34" charset="0"/>
              </a:rPr>
              <a:t> sections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5" name="Image 34">
            <a:extLst>
              <a:ext uri="{FF2B5EF4-FFF2-40B4-BE49-F238E27FC236}">
                <a16:creationId xmlns:a16="http://schemas.microsoft.com/office/drawing/2014/main" id="{05B23B9C-68D5-49A5-B177-0A51465CD01C}"/>
              </a:ext>
            </a:extLst>
          </p:cNvPr>
          <p:cNvPicPr/>
          <p:nvPr/>
        </p:nvPicPr>
        <p:blipFill>
          <a:blip r:embed="rId3"/>
          <a:stretch>
            <a:fillRect/>
          </a:stretch>
        </p:blipFill>
        <p:spPr>
          <a:xfrm>
            <a:off x="730884" y="2416073"/>
            <a:ext cx="3731049" cy="1139664"/>
          </a:xfrm>
          <a:prstGeom prst="rect">
            <a:avLst/>
          </a:prstGeom>
        </p:spPr>
      </p:pic>
      <p:sp>
        <p:nvSpPr>
          <p:cNvPr id="8" name="Rectangle 7">
            <a:extLst>
              <a:ext uri="{FF2B5EF4-FFF2-40B4-BE49-F238E27FC236}">
                <a16:creationId xmlns:a16="http://schemas.microsoft.com/office/drawing/2014/main" id="{F8F6A7B3-58C3-41BD-AF33-10697997ABF9}"/>
              </a:ext>
            </a:extLst>
          </p:cNvPr>
          <p:cNvSpPr/>
          <p:nvPr/>
        </p:nvSpPr>
        <p:spPr>
          <a:xfrm>
            <a:off x="527363" y="3563341"/>
            <a:ext cx="4054315" cy="276999"/>
          </a:xfrm>
          <a:prstGeom prst="rect">
            <a:avLst/>
          </a:prstGeom>
        </p:spPr>
        <p:txBody>
          <a:bodyPr wrap="none">
            <a:spAutoFit/>
          </a:bodyPr>
          <a:lstStyle/>
          <a:p>
            <a:pPr algn="just"/>
            <a:r>
              <a:rPr lang="en-GB" sz="1200" u="sng" dirty="0">
                <a:latin typeface="Calibri" panose="020F0502020204030204" pitchFamily="34" charset="0"/>
                <a:ea typeface="Calibri" panose="020F0502020204030204" pitchFamily="34" charset="0"/>
                <a:cs typeface="Calibri" panose="020F0502020204030204" pitchFamily="34" charset="0"/>
              </a:rPr>
              <a:t>Correlation of radiobiological </a:t>
            </a:r>
            <a:r>
              <a:rPr lang="en-GB" sz="1200" u="sng" dirty="0" err="1">
                <a:latin typeface="Calibri" panose="020F0502020204030204" pitchFamily="34" charset="0"/>
                <a:ea typeface="Calibri" panose="020F0502020204030204" pitchFamily="34" charset="0"/>
                <a:cs typeface="Calibri" panose="020F0502020204030204" pitchFamily="34" charset="0"/>
              </a:rPr>
              <a:t>datas</a:t>
            </a:r>
            <a:r>
              <a:rPr lang="en-GB" sz="1200" u="sng" dirty="0">
                <a:latin typeface="Calibri" panose="020F0502020204030204" pitchFamily="34" charset="0"/>
                <a:ea typeface="Calibri" panose="020F0502020204030204" pitchFamily="34" charset="0"/>
                <a:cs typeface="Calibri" panose="020F0502020204030204" pitchFamily="34" charset="0"/>
              </a:rPr>
              <a:t> and radiomics parameters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6" name="Image 35">
            <a:extLst>
              <a:ext uri="{FF2B5EF4-FFF2-40B4-BE49-F238E27FC236}">
                <a16:creationId xmlns:a16="http://schemas.microsoft.com/office/drawing/2014/main" id="{D1C95CD9-B045-46D0-AEF4-ABD31997500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149" y="3948276"/>
            <a:ext cx="4641215" cy="1251585"/>
          </a:xfrm>
          <a:prstGeom prst="rect">
            <a:avLst/>
          </a:prstGeom>
          <a:noFill/>
        </p:spPr>
      </p:pic>
      <p:pic>
        <p:nvPicPr>
          <p:cNvPr id="9" name="Image 8">
            <a:extLst>
              <a:ext uri="{FF2B5EF4-FFF2-40B4-BE49-F238E27FC236}">
                <a16:creationId xmlns:a16="http://schemas.microsoft.com/office/drawing/2014/main" id="{CC774200-0BF9-40EA-BD7D-27CE916D0632}"/>
              </a:ext>
            </a:extLst>
          </p:cNvPr>
          <p:cNvPicPr>
            <a:picLocks noChangeAspect="1"/>
          </p:cNvPicPr>
          <p:nvPr/>
        </p:nvPicPr>
        <p:blipFill>
          <a:blip r:embed="rId5"/>
          <a:stretch>
            <a:fillRect/>
          </a:stretch>
        </p:blipFill>
        <p:spPr>
          <a:xfrm>
            <a:off x="193659" y="5372925"/>
            <a:ext cx="5521341" cy="1019175"/>
          </a:xfrm>
          <a:prstGeom prst="rect">
            <a:avLst/>
          </a:prstGeom>
        </p:spPr>
      </p:pic>
      <p:pic>
        <p:nvPicPr>
          <p:cNvPr id="38" name="Image 37">
            <a:extLst>
              <a:ext uri="{FF2B5EF4-FFF2-40B4-BE49-F238E27FC236}">
                <a16:creationId xmlns:a16="http://schemas.microsoft.com/office/drawing/2014/main" id="{8C48F3C8-DECB-4145-B662-6BFE5DA119FA}"/>
              </a:ext>
            </a:extLst>
          </p:cNvPr>
          <p:cNvPicPr>
            <a:picLocks noChangeAspect="1"/>
          </p:cNvPicPr>
          <p:nvPr/>
        </p:nvPicPr>
        <p:blipFill>
          <a:blip r:embed="rId6"/>
          <a:stretch>
            <a:fillRect/>
          </a:stretch>
        </p:blipFill>
        <p:spPr>
          <a:xfrm>
            <a:off x="193659" y="3176075"/>
            <a:ext cx="830808" cy="394634"/>
          </a:xfrm>
          <a:prstGeom prst="rect">
            <a:avLst/>
          </a:prstGeom>
        </p:spPr>
      </p:pic>
      <p:pic>
        <p:nvPicPr>
          <p:cNvPr id="11" name="Image 10">
            <a:extLst>
              <a:ext uri="{FF2B5EF4-FFF2-40B4-BE49-F238E27FC236}">
                <a16:creationId xmlns:a16="http://schemas.microsoft.com/office/drawing/2014/main" id="{792F474F-EC1E-4E02-BFFC-8C8E736D89B1}"/>
              </a:ext>
            </a:extLst>
          </p:cNvPr>
          <p:cNvPicPr>
            <a:picLocks noChangeAspect="1"/>
          </p:cNvPicPr>
          <p:nvPr/>
        </p:nvPicPr>
        <p:blipFill>
          <a:blip r:embed="rId7"/>
          <a:stretch>
            <a:fillRect/>
          </a:stretch>
        </p:blipFill>
        <p:spPr>
          <a:xfrm>
            <a:off x="208552" y="2646865"/>
            <a:ext cx="400511" cy="480100"/>
          </a:xfrm>
          <a:prstGeom prst="rect">
            <a:avLst/>
          </a:prstGeom>
        </p:spPr>
      </p:pic>
      <p:pic>
        <p:nvPicPr>
          <p:cNvPr id="37" name="Image 36">
            <a:extLst>
              <a:ext uri="{FF2B5EF4-FFF2-40B4-BE49-F238E27FC236}">
                <a16:creationId xmlns:a16="http://schemas.microsoft.com/office/drawing/2014/main" id="{648C38BF-79F6-4E02-84F2-13CC7875C1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9039" y="2699674"/>
            <a:ext cx="594533" cy="566221"/>
          </a:xfrm>
          <a:prstGeom prst="rect">
            <a:avLst/>
          </a:prstGeom>
        </p:spPr>
      </p:pic>
      <p:sp>
        <p:nvSpPr>
          <p:cNvPr id="10" name="Rectangle 9">
            <a:extLst>
              <a:ext uri="{FF2B5EF4-FFF2-40B4-BE49-F238E27FC236}">
                <a16:creationId xmlns:a16="http://schemas.microsoft.com/office/drawing/2014/main" id="{9C3FABD3-184C-46EB-9B0D-A0B2FCAA4C86}"/>
              </a:ext>
            </a:extLst>
          </p:cNvPr>
          <p:cNvSpPr/>
          <p:nvPr/>
        </p:nvSpPr>
        <p:spPr>
          <a:xfrm>
            <a:off x="6333361" y="1604662"/>
            <a:ext cx="5357914" cy="523220"/>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Numerical tool developments for patient-based modeling (PMRT program), analysis and treatment choice</a:t>
            </a:r>
          </a:p>
        </p:txBody>
      </p:sp>
      <p:pic>
        <p:nvPicPr>
          <p:cNvPr id="39" name="Image 38">
            <a:extLst>
              <a:ext uri="{FF2B5EF4-FFF2-40B4-BE49-F238E27FC236}">
                <a16:creationId xmlns:a16="http://schemas.microsoft.com/office/drawing/2014/main" id="{A50085C4-9497-4B56-9D0F-73FC9FB37E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2135" y="2658747"/>
            <a:ext cx="2026544" cy="752300"/>
          </a:xfrm>
          <a:prstGeom prst="rect">
            <a:avLst/>
          </a:prstGeom>
        </p:spPr>
      </p:pic>
      <p:sp>
        <p:nvSpPr>
          <p:cNvPr id="44" name="ZoneTexte 43">
            <a:extLst>
              <a:ext uri="{FF2B5EF4-FFF2-40B4-BE49-F238E27FC236}">
                <a16:creationId xmlns:a16="http://schemas.microsoft.com/office/drawing/2014/main" id="{492C6AA0-B9C1-43EE-A4A9-C5CD299C49E0}"/>
              </a:ext>
            </a:extLst>
          </p:cNvPr>
          <p:cNvSpPr txBox="1"/>
          <p:nvPr/>
        </p:nvSpPr>
        <p:spPr>
          <a:xfrm>
            <a:off x="9308198" y="3411047"/>
            <a:ext cx="2776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10"/>
              </a:rPr>
              <a:t>https://CRAN.R-project.org/package=espadon</a:t>
            </a:r>
            <a:endPar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Information sur </a:t>
            </a:r>
            <a:r>
              <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11"/>
              </a:rPr>
              <a:t>https://espadon.cnrs.fr</a:t>
            </a:r>
            <a:endPar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pic>
        <p:nvPicPr>
          <p:cNvPr id="45" name="Image 44">
            <a:extLst>
              <a:ext uri="{FF2B5EF4-FFF2-40B4-BE49-F238E27FC236}">
                <a16:creationId xmlns:a16="http://schemas.microsoft.com/office/drawing/2014/main" id="{74C16ADC-3460-46F9-9855-B23B1A4063F4}"/>
              </a:ext>
            </a:extLst>
          </p:cNvPr>
          <p:cNvPicPr>
            <a:picLocks noChangeAspect="1"/>
          </p:cNvPicPr>
          <p:nvPr/>
        </p:nvPicPr>
        <p:blipFill>
          <a:blip r:embed="rId12"/>
          <a:stretch>
            <a:fillRect/>
          </a:stretch>
        </p:blipFill>
        <p:spPr>
          <a:xfrm>
            <a:off x="11181565" y="1859032"/>
            <a:ext cx="699960" cy="558883"/>
          </a:xfrm>
          <a:prstGeom prst="rect">
            <a:avLst/>
          </a:prstGeom>
        </p:spPr>
      </p:pic>
      <p:pic>
        <p:nvPicPr>
          <p:cNvPr id="12" name="Image 11">
            <a:extLst>
              <a:ext uri="{FF2B5EF4-FFF2-40B4-BE49-F238E27FC236}">
                <a16:creationId xmlns:a16="http://schemas.microsoft.com/office/drawing/2014/main" id="{E7B2EF4D-1162-4996-B772-78AE69DE3322}"/>
              </a:ext>
            </a:extLst>
          </p:cNvPr>
          <p:cNvPicPr>
            <a:picLocks noChangeAspect="1"/>
          </p:cNvPicPr>
          <p:nvPr/>
        </p:nvPicPr>
        <p:blipFill>
          <a:blip r:embed="rId13"/>
          <a:stretch>
            <a:fillRect/>
          </a:stretch>
        </p:blipFill>
        <p:spPr>
          <a:xfrm>
            <a:off x="6828704" y="4211098"/>
            <a:ext cx="4565317" cy="343924"/>
          </a:xfrm>
          <a:prstGeom prst="rect">
            <a:avLst/>
          </a:prstGeom>
        </p:spPr>
      </p:pic>
      <p:pic>
        <p:nvPicPr>
          <p:cNvPr id="13" name="Image 12">
            <a:extLst>
              <a:ext uri="{FF2B5EF4-FFF2-40B4-BE49-F238E27FC236}">
                <a16:creationId xmlns:a16="http://schemas.microsoft.com/office/drawing/2014/main" id="{0F0FEE41-CA4D-48AB-A9BA-3A8B932BCE5F}"/>
              </a:ext>
            </a:extLst>
          </p:cNvPr>
          <p:cNvPicPr>
            <a:picLocks noChangeAspect="1"/>
          </p:cNvPicPr>
          <p:nvPr/>
        </p:nvPicPr>
        <p:blipFill>
          <a:blip r:embed="rId14"/>
          <a:stretch>
            <a:fillRect/>
          </a:stretch>
        </p:blipFill>
        <p:spPr>
          <a:xfrm>
            <a:off x="6343551" y="2240265"/>
            <a:ext cx="2966586" cy="1736338"/>
          </a:xfrm>
          <a:prstGeom prst="rect">
            <a:avLst/>
          </a:prstGeom>
        </p:spPr>
      </p:pic>
      <p:pic>
        <p:nvPicPr>
          <p:cNvPr id="14" name="Image 13">
            <a:extLst>
              <a:ext uri="{FF2B5EF4-FFF2-40B4-BE49-F238E27FC236}">
                <a16:creationId xmlns:a16="http://schemas.microsoft.com/office/drawing/2014/main" id="{1B23EA67-B60F-40A5-A1AF-DE9A1D4A60A1}"/>
              </a:ext>
            </a:extLst>
          </p:cNvPr>
          <p:cNvPicPr>
            <a:picLocks noChangeAspect="1"/>
          </p:cNvPicPr>
          <p:nvPr/>
        </p:nvPicPr>
        <p:blipFill>
          <a:blip r:embed="rId15"/>
          <a:stretch>
            <a:fillRect/>
          </a:stretch>
        </p:blipFill>
        <p:spPr>
          <a:xfrm>
            <a:off x="6098315" y="4471938"/>
            <a:ext cx="1956256" cy="1919642"/>
          </a:xfrm>
          <a:prstGeom prst="rect">
            <a:avLst/>
          </a:prstGeom>
        </p:spPr>
      </p:pic>
      <p:sp>
        <p:nvSpPr>
          <p:cNvPr id="15" name="ZoneTexte 14">
            <a:extLst>
              <a:ext uri="{FF2B5EF4-FFF2-40B4-BE49-F238E27FC236}">
                <a16:creationId xmlns:a16="http://schemas.microsoft.com/office/drawing/2014/main" id="{2B8FEC29-4A4F-4D79-8453-6B6714970900}"/>
              </a:ext>
            </a:extLst>
          </p:cNvPr>
          <p:cNvSpPr txBox="1"/>
          <p:nvPr/>
        </p:nvSpPr>
        <p:spPr>
          <a:xfrm>
            <a:off x="7823562" y="6043528"/>
            <a:ext cx="1917513" cy="307777"/>
          </a:xfrm>
          <a:prstGeom prst="rect">
            <a:avLst/>
          </a:prstGeom>
          <a:noFill/>
        </p:spPr>
        <p:txBody>
          <a:bodyPr wrap="none" rtlCol="0">
            <a:spAutoFit/>
          </a:bodyPr>
          <a:lstStyle/>
          <a:p>
            <a:r>
              <a:rPr lang="en-US" dirty="0"/>
              <a:t>Clinical collaborations</a:t>
            </a:r>
          </a:p>
        </p:txBody>
      </p:sp>
      <p:sp>
        <p:nvSpPr>
          <p:cNvPr id="16" name="Rectangle 15">
            <a:extLst>
              <a:ext uri="{FF2B5EF4-FFF2-40B4-BE49-F238E27FC236}">
                <a16:creationId xmlns:a16="http://schemas.microsoft.com/office/drawing/2014/main" id="{7225D3C6-3467-4D8A-8178-F26AB4091EA4}"/>
              </a:ext>
            </a:extLst>
          </p:cNvPr>
          <p:cNvSpPr/>
          <p:nvPr/>
        </p:nvSpPr>
        <p:spPr>
          <a:xfrm>
            <a:off x="8058361" y="4815862"/>
            <a:ext cx="3972836" cy="523220"/>
          </a:xfrm>
          <a:prstGeom prst="rect">
            <a:avLst/>
          </a:prstGeom>
        </p:spPr>
        <p:txBody>
          <a:bodyPr wrap="square">
            <a:spAutoFit/>
          </a:bodyPr>
          <a:lstStyle/>
          <a:p>
            <a:pPr marL="261231" lvl="1" defTabSz="1105875">
              <a:spcBef>
                <a:spcPts val="686"/>
              </a:spcBef>
              <a:spcAft>
                <a:spcPts val="686"/>
              </a:spcAft>
              <a:buSzPct val="45000"/>
              <a:defRPr/>
            </a:pPr>
            <a:r>
              <a:rPr lang="fr-FR" kern="1200" spc="-1" dirty="0" err="1">
                <a:ea typeface="DejaVu Sans"/>
                <a:cs typeface="DejaVu Sans"/>
              </a:rPr>
              <a:t>Study</a:t>
            </a:r>
            <a:r>
              <a:rPr lang="fr-FR" kern="1200" spc="-1" dirty="0">
                <a:ea typeface="DejaVu Sans"/>
                <a:cs typeface="DejaVu Sans"/>
              </a:rPr>
              <a:t> of comparative </a:t>
            </a:r>
            <a:r>
              <a:rPr lang="fr-FR" kern="1200" spc="-1" dirty="0" err="1">
                <a:ea typeface="DejaVu Sans"/>
                <a:cs typeface="DejaVu Sans"/>
              </a:rPr>
              <a:t>toxicity</a:t>
            </a:r>
            <a:r>
              <a:rPr lang="fr-FR" kern="1200" spc="-1" dirty="0">
                <a:ea typeface="DejaVu Sans"/>
                <a:cs typeface="DejaVu Sans"/>
              </a:rPr>
              <a:t> </a:t>
            </a:r>
            <a:r>
              <a:rPr lang="fr-FR" kern="1200" spc="-1" dirty="0" err="1">
                <a:ea typeface="DejaVu Sans"/>
                <a:cs typeface="DejaVu Sans"/>
              </a:rPr>
              <a:t>with</a:t>
            </a:r>
            <a:r>
              <a:rPr lang="fr-FR" kern="1200" spc="-1" dirty="0">
                <a:ea typeface="DejaVu Sans"/>
                <a:cs typeface="DejaVu Sans"/>
              </a:rPr>
              <a:t> </a:t>
            </a:r>
            <a:r>
              <a:rPr lang="fr-FR" kern="1200" spc="-1" dirty="0" err="1">
                <a:ea typeface="DejaVu Sans"/>
                <a:cs typeface="DejaVu Sans"/>
              </a:rPr>
              <a:t>Xrays</a:t>
            </a:r>
            <a:r>
              <a:rPr lang="fr-FR" kern="1200" spc="-1" dirty="0">
                <a:ea typeface="DejaVu Sans"/>
                <a:cs typeface="DejaVu Sans"/>
              </a:rPr>
              <a:t> or proton </a:t>
            </a:r>
            <a:r>
              <a:rPr lang="fr-FR" kern="1200" spc="-1" dirty="0" err="1">
                <a:ea typeface="DejaVu Sans"/>
                <a:cs typeface="DejaVu Sans"/>
              </a:rPr>
              <a:t>treatments</a:t>
            </a:r>
            <a:r>
              <a:rPr lang="fr-FR" kern="1200" spc="-1" dirty="0">
                <a:ea typeface="DejaVu Sans"/>
                <a:cs typeface="DejaVu Sans"/>
              </a:rPr>
              <a:t> at CLCC </a:t>
            </a:r>
            <a:r>
              <a:rPr lang="fr-FR" kern="1200" spc="-1" dirty="0" err="1">
                <a:ea typeface="DejaVu Sans"/>
                <a:cs typeface="DejaVu Sans"/>
              </a:rPr>
              <a:t>Baclesse</a:t>
            </a:r>
            <a:endParaRPr lang="fr-FR" kern="1200" spc="-1" dirty="0">
              <a:ea typeface="DejaVu Sans"/>
              <a:cs typeface="DejaVu Sans"/>
            </a:endParaRPr>
          </a:p>
        </p:txBody>
      </p:sp>
      <p:sp>
        <p:nvSpPr>
          <p:cNvPr id="17" name="Rectangle 16">
            <a:extLst>
              <a:ext uri="{FF2B5EF4-FFF2-40B4-BE49-F238E27FC236}">
                <a16:creationId xmlns:a16="http://schemas.microsoft.com/office/drawing/2014/main" id="{80B64840-37A0-4CF6-9466-319D3591820E}"/>
              </a:ext>
            </a:extLst>
          </p:cNvPr>
          <p:cNvSpPr/>
          <p:nvPr/>
        </p:nvSpPr>
        <p:spPr>
          <a:xfrm>
            <a:off x="9476060" y="2259046"/>
            <a:ext cx="1826141" cy="375424"/>
          </a:xfrm>
          <a:prstGeom prst="rect">
            <a:avLst/>
          </a:prstGeom>
        </p:spPr>
        <p:txBody>
          <a:bodyPr wrap="none">
            <a:spAutoFit/>
          </a:bodyPr>
          <a:lstStyle/>
          <a:p>
            <a:pPr lvl="0" algn="ctr">
              <a:lnSpc>
                <a:spcPct val="150000"/>
              </a:lnSpc>
              <a:buClrTx/>
              <a:defRPr/>
            </a:pPr>
            <a:r>
              <a:rPr lang="fr-FR" b="1" kern="1200" dirty="0">
                <a:solidFill>
                  <a:prstClr val="black"/>
                </a:solidFill>
                <a:latin typeface="Arial" panose="020B0604020202020204" pitchFamily="34" charset="0"/>
                <a:cs typeface="Arial" panose="020B0604020202020204" pitchFamily="34" charset="0"/>
              </a:rPr>
              <a:t>librairie logicielle R</a:t>
            </a:r>
            <a:endParaRPr lang="fr-FR" kern="1200" dirty="0">
              <a:solidFill>
                <a:prstClr val="black"/>
              </a:solidFill>
              <a:latin typeface="Arial Narrow" panose="020B060602020203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5FA29AD7-0263-440D-AC52-D0FBAE4D367E}"/>
              </a:ext>
            </a:extLst>
          </p:cNvPr>
          <p:cNvPicPr>
            <a:picLocks noChangeAspect="1"/>
          </p:cNvPicPr>
          <p:nvPr/>
        </p:nvPicPr>
        <p:blipFill>
          <a:blip r:embed="rId16"/>
          <a:stretch>
            <a:fillRect/>
          </a:stretch>
        </p:blipFill>
        <p:spPr>
          <a:xfrm>
            <a:off x="9504629" y="3835043"/>
            <a:ext cx="1482443" cy="283119"/>
          </a:xfrm>
          <a:prstGeom prst="rect">
            <a:avLst/>
          </a:prstGeom>
        </p:spPr>
      </p:pic>
    </p:spTree>
    <p:extLst>
      <p:ext uri="{BB962C8B-B14F-4D97-AF65-F5344CB8AC3E}">
        <p14:creationId xmlns:p14="http://schemas.microsoft.com/office/powerpoint/2010/main" val="3113241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34</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Summary</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 FLASH MP perspective </a:t>
            </a:r>
            <a:r>
              <a:rPr lang="fr-FR" sz="33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(in construction)</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solidFill>
            <a:srgbClr val="2E39CC"/>
          </a:solid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10" name="ZoneTexte 9">
            <a:extLst>
              <a:ext uri="{FF2B5EF4-FFF2-40B4-BE49-F238E27FC236}">
                <a16:creationId xmlns:a16="http://schemas.microsoft.com/office/drawing/2014/main" id="{82428CEB-47A0-466E-824D-8A935FAF41DA}"/>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Summary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12" name="Image 11">
            <a:extLst>
              <a:ext uri="{FF2B5EF4-FFF2-40B4-BE49-F238E27FC236}">
                <a16:creationId xmlns:a16="http://schemas.microsoft.com/office/drawing/2014/main" id="{70A85A4D-B47E-46C2-9B93-B0E4F5CFF6C5}"/>
              </a:ext>
            </a:extLst>
          </p:cNvPr>
          <p:cNvPicPr>
            <a:picLocks noChangeAspect="1"/>
          </p:cNvPicPr>
          <p:nvPr/>
        </p:nvPicPr>
        <p:blipFill>
          <a:blip r:embed="rId2"/>
          <a:stretch>
            <a:fillRect/>
          </a:stretch>
        </p:blipFill>
        <p:spPr>
          <a:xfrm>
            <a:off x="344284" y="1080878"/>
            <a:ext cx="2027221" cy="1816783"/>
          </a:xfrm>
          <a:prstGeom prst="rect">
            <a:avLst/>
          </a:prstGeom>
        </p:spPr>
      </p:pic>
      <p:sp>
        <p:nvSpPr>
          <p:cNvPr id="20" name="Espace réservé du texte 1">
            <a:extLst>
              <a:ext uri="{FF2B5EF4-FFF2-40B4-BE49-F238E27FC236}">
                <a16:creationId xmlns:a16="http://schemas.microsoft.com/office/drawing/2014/main" id="{17710027-6989-4401-8F06-D08AE8C0C6F5}"/>
              </a:ext>
            </a:extLst>
          </p:cNvPr>
          <p:cNvSpPr txBox="1">
            <a:spLocks/>
          </p:cNvSpPr>
          <p:nvPr/>
        </p:nvSpPr>
        <p:spPr>
          <a:xfrm>
            <a:off x="3048000" y="1365435"/>
            <a:ext cx="8742381" cy="5211047"/>
          </a:xfrm>
          <a:prstGeom prst="rect">
            <a:avLst/>
          </a:prstGeom>
        </p:spPr>
        <p:txBody>
          <a:bodyPr lIns="121920" tIns="60960" rIns="121920" bIns="60960" anchor="t">
            <a:normAutofit fontScale="92500" lnSpcReduction="10000"/>
          </a:bodyPr>
          <a:lstStyle>
            <a:lvl1pPr marL="0" indent="0" algn="l" defTabSz="914377" rtl="0" eaLnBrk="1" latinLnBrk="0" hangingPunct="1">
              <a:lnSpc>
                <a:spcPct val="90000"/>
              </a:lnSpc>
              <a:spcBef>
                <a:spcPts val="1000"/>
              </a:spcBef>
              <a:buFont typeface="Arial" panose="020B0604020202020204" pitchFamily="34" charset="0"/>
              <a:buNone/>
              <a:defRPr sz="2133" b="1" kern="1200">
                <a:solidFill>
                  <a:srgbClr val="737373"/>
                </a:solidFill>
                <a:latin typeface="Arial" panose="020B0604020202020204" pitchFamily="34" charset="0"/>
                <a:ea typeface="+mn-ea"/>
                <a:cs typeface="Arial" panose="020B0604020202020204" pitchFamily="34" charset="0"/>
              </a:defRPr>
            </a:lvl1pPr>
            <a:lvl2pPr marL="239178" indent="-239178" algn="l" defTabSz="914377" rtl="0" eaLnBrk="1" latinLnBrk="0" hangingPunct="1">
              <a:lnSpc>
                <a:spcPct val="90000"/>
              </a:lnSpc>
              <a:spcBef>
                <a:spcPts val="500"/>
              </a:spcBef>
              <a:buClr>
                <a:srgbClr val="FF5E00"/>
              </a:buClr>
              <a:buFont typeface="Wingdings" panose="05000000000000000000" pitchFamily="2" charset="2"/>
              <a:buChar char="§"/>
              <a:defRPr sz="1600" kern="1200">
                <a:solidFill>
                  <a:srgbClr val="737373"/>
                </a:solidFill>
                <a:latin typeface="Arial" panose="020B0604020202020204" pitchFamily="34" charset="0"/>
                <a:ea typeface="+mn-ea"/>
                <a:cs typeface="Arial" panose="020B0604020202020204" pitchFamily="34" charset="0"/>
              </a:defRPr>
            </a:lvl2pPr>
            <a:lvl3pPr marL="1181070" indent="-228594" algn="l" defTabSz="914377" rtl="0" eaLnBrk="1" latinLnBrk="0" hangingPunct="1">
              <a:lnSpc>
                <a:spcPct val="90000"/>
              </a:lnSpc>
              <a:spcBef>
                <a:spcPts val="500"/>
              </a:spcBef>
              <a:buClr>
                <a:srgbClr val="FF5E00"/>
              </a:buClr>
              <a:buFont typeface="Arial" panose="020B0604020202020204" pitchFamily="34" charset="0"/>
              <a:buChar char="□"/>
              <a:defRPr sz="1467" kern="1200">
                <a:solidFill>
                  <a:srgbClr val="737373"/>
                </a:solidFill>
                <a:latin typeface="Arial" panose="020B0604020202020204" pitchFamily="34" charset="0"/>
                <a:ea typeface="+mn-ea"/>
                <a:cs typeface="Arial" panose="020B0604020202020204" pitchFamily="34" charset="0"/>
              </a:defRPr>
            </a:lvl3pPr>
            <a:lvl4pPr marL="1902835" indent="-228594" algn="l" defTabSz="914377" rtl="0" eaLnBrk="1" latinLnBrk="0" hangingPunct="1">
              <a:lnSpc>
                <a:spcPct val="90000"/>
              </a:lnSpc>
              <a:spcBef>
                <a:spcPts val="500"/>
              </a:spcBef>
              <a:buClr>
                <a:srgbClr val="FF5E00"/>
              </a:buClr>
              <a:buFont typeface="Arial" panose="020B0604020202020204" pitchFamily="34" charset="0"/>
              <a:buChar char="−"/>
              <a:defRPr sz="1400" kern="1200">
                <a:solidFill>
                  <a:srgbClr val="737373"/>
                </a:solidFill>
                <a:latin typeface="Arial" panose="020B0604020202020204" pitchFamily="34" charset="0"/>
                <a:ea typeface="+mn-ea"/>
                <a:cs typeface="Arial" panose="020B0604020202020204" pitchFamily="34" charset="0"/>
              </a:defRPr>
            </a:lvl4pPr>
            <a:lvl5pPr marL="2734665" indent="-228594" algn="l" defTabSz="914377" rtl="0" eaLnBrk="1" latinLnBrk="0" hangingPunct="1">
              <a:lnSpc>
                <a:spcPct val="90000"/>
              </a:lnSpc>
              <a:spcBef>
                <a:spcPts val="500"/>
              </a:spcBef>
              <a:buFont typeface="Courier New" panose="02070309020205020404" pitchFamily="49" charset="0"/>
              <a:buChar char="o"/>
              <a:defRPr sz="1200" kern="1200">
                <a:solidFill>
                  <a:srgbClr val="73737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fr-FR" sz="1867" dirty="0">
                <a:solidFill>
                  <a:srgbClr val="7030A0"/>
                </a:solidFill>
                <a:latin typeface="Calibri"/>
                <a:ea typeface="Calibri"/>
                <a:cs typeface="Arial"/>
              </a:rPr>
              <a:t>WP1 - Contrôle qualité et dosimétrie des lignes faisceaux UHDR H</a:t>
            </a:r>
            <a:r>
              <a:rPr lang="fr-FR" sz="1867" baseline="30000" dirty="0">
                <a:solidFill>
                  <a:srgbClr val="7030A0"/>
                </a:solidFill>
                <a:latin typeface="Calibri"/>
                <a:ea typeface="Calibri"/>
                <a:cs typeface="Arial"/>
              </a:rPr>
              <a:t>+</a:t>
            </a:r>
            <a:r>
              <a:rPr lang="fr-FR" sz="1867" dirty="0">
                <a:solidFill>
                  <a:srgbClr val="7030A0"/>
                </a:solidFill>
                <a:latin typeface="Calibri"/>
                <a:ea typeface="Calibri"/>
                <a:cs typeface="Arial"/>
              </a:rPr>
              <a:t>, He</a:t>
            </a:r>
            <a:r>
              <a:rPr lang="fr-FR" sz="1867" baseline="30000" dirty="0">
                <a:solidFill>
                  <a:srgbClr val="7030A0"/>
                </a:solidFill>
                <a:latin typeface="Calibri"/>
                <a:ea typeface="Calibri"/>
                <a:cs typeface="Arial"/>
              </a:rPr>
              <a:t>2+</a:t>
            </a:r>
            <a:r>
              <a:rPr lang="fr-FR" sz="1867" dirty="0">
                <a:solidFill>
                  <a:srgbClr val="7030A0"/>
                </a:solidFill>
                <a:latin typeface="Calibri"/>
                <a:ea typeface="Calibri"/>
                <a:cs typeface="Arial"/>
              </a:rPr>
              <a:t> , C, e</a:t>
            </a:r>
            <a:r>
              <a:rPr lang="fr-FR" sz="1867" baseline="30000" dirty="0">
                <a:solidFill>
                  <a:srgbClr val="7030A0"/>
                </a:solidFill>
                <a:latin typeface="Calibri"/>
                <a:ea typeface="Calibri"/>
                <a:cs typeface="Arial"/>
              </a:rPr>
              <a:t>-</a:t>
            </a:r>
            <a:r>
              <a:rPr lang="fr-FR" sz="1867" dirty="0">
                <a:solidFill>
                  <a:srgbClr val="7030A0"/>
                </a:solidFill>
                <a:latin typeface="Calibri"/>
                <a:ea typeface="Calibri"/>
                <a:cs typeface="Arial"/>
              </a:rPr>
              <a:t>, RX (</a:t>
            </a:r>
            <a:r>
              <a:rPr lang="fr-FR" sz="1867" dirty="0" err="1">
                <a:solidFill>
                  <a:srgbClr val="7030A0"/>
                </a:solidFill>
                <a:latin typeface="Calibri"/>
                <a:ea typeface="Calibri"/>
                <a:cs typeface="Arial"/>
              </a:rPr>
              <a:t>Resp</a:t>
            </a:r>
            <a:r>
              <a:rPr lang="fr-FR" sz="1867" dirty="0">
                <a:solidFill>
                  <a:srgbClr val="7030A0"/>
                </a:solidFill>
                <a:latin typeface="Calibri"/>
                <a:ea typeface="Calibri"/>
                <a:cs typeface="Arial"/>
              </a:rPr>
              <a:t>: Charbel </a:t>
            </a:r>
            <a:r>
              <a:rPr lang="fr-FR" sz="1867" dirty="0" err="1">
                <a:solidFill>
                  <a:srgbClr val="7030A0"/>
                </a:solidFill>
                <a:latin typeface="Calibri"/>
                <a:ea typeface="Calibri"/>
                <a:cs typeface="Arial"/>
              </a:rPr>
              <a:t>Koumeir</a:t>
            </a:r>
            <a:r>
              <a:rPr lang="fr-FR" sz="1867" dirty="0">
                <a:solidFill>
                  <a:srgbClr val="7030A0"/>
                </a:solidFill>
                <a:latin typeface="Calibri"/>
                <a:ea typeface="Calibri"/>
                <a:cs typeface="Arial"/>
              </a:rPr>
              <a:t>, Ziad El </a:t>
            </a:r>
            <a:r>
              <a:rPr lang="fr-FR" sz="1867" dirty="0" err="1">
                <a:solidFill>
                  <a:srgbClr val="7030A0"/>
                </a:solidFill>
                <a:latin typeface="Calibri"/>
                <a:ea typeface="Calibri"/>
                <a:cs typeface="Arial"/>
              </a:rPr>
              <a:t>Bitar</a:t>
            </a:r>
            <a:r>
              <a:rPr lang="fr-FR" sz="1867" dirty="0">
                <a:solidFill>
                  <a:srgbClr val="7030A0"/>
                </a:solidFill>
                <a:latin typeface="Calibri"/>
                <a:ea typeface="Calibri"/>
                <a:cs typeface="Arial"/>
              </a:rPr>
              <a:t>)</a:t>
            </a:r>
          </a:p>
          <a:p>
            <a:pPr>
              <a:spcBef>
                <a:spcPts val="300"/>
              </a:spcBef>
              <a:buClrTx/>
            </a:pPr>
            <a:r>
              <a:rPr lang="fr-FR" sz="1333" b="0" dirty="0">
                <a:solidFill>
                  <a:srgbClr val="7030A0"/>
                </a:solidFill>
                <a:latin typeface="Calibri"/>
                <a:ea typeface="Calibri"/>
                <a:cs typeface="Arial"/>
              </a:rPr>
              <a:t>	</a:t>
            </a:r>
            <a:r>
              <a:rPr lang="fr-FR" sz="1467" b="0" dirty="0">
                <a:solidFill>
                  <a:srgbClr val="7030A0"/>
                </a:solidFill>
                <a:latin typeface="Calibri"/>
                <a:ea typeface="Calibri"/>
                <a:cs typeface="Arial"/>
              </a:rPr>
              <a:t>TASK 1 – Contrôle de la structure temporelle du faisceau</a:t>
            </a:r>
          </a:p>
          <a:p>
            <a:pPr>
              <a:spcBef>
                <a:spcPts val="300"/>
              </a:spcBef>
              <a:buClrTx/>
            </a:pPr>
            <a:r>
              <a:rPr lang="fr-FR" sz="1467" b="0" dirty="0">
                <a:solidFill>
                  <a:srgbClr val="7030A0"/>
                </a:solidFill>
                <a:latin typeface="Calibri"/>
                <a:ea typeface="Calibri"/>
                <a:cs typeface="Arial"/>
              </a:rPr>
              <a:t>       TASK 2 - Développement instrumental spécifique UHDR</a:t>
            </a:r>
          </a:p>
          <a:p>
            <a:pPr>
              <a:spcBef>
                <a:spcPts val="300"/>
              </a:spcBef>
              <a:buClrTx/>
            </a:pPr>
            <a:r>
              <a:rPr lang="fr-FR" sz="1467" b="0" dirty="0">
                <a:solidFill>
                  <a:srgbClr val="7030A0"/>
                </a:solidFill>
                <a:latin typeface="Calibri"/>
                <a:ea typeface="Calibri"/>
                <a:cs typeface="Arial"/>
              </a:rPr>
              <a:t>	TASK 3 - Protocole dosimétrique ions et validation</a:t>
            </a:r>
          </a:p>
          <a:p>
            <a:pPr>
              <a:spcBef>
                <a:spcPts val="300"/>
              </a:spcBef>
              <a:buClrTx/>
            </a:pPr>
            <a:r>
              <a:rPr lang="fr-FR" sz="1467" b="0" dirty="0">
                <a:solidFill>
                  <a:srgbClr val="7030A0"/>
                </a:solidFill>
                <a:latin typeface="Calibri"/>
                <a:ea typeface="Calibri"/>
                <a:cs typeface="Arial"/>
              </a:rPr>
              <a:t>	TASK 4 – Protocole dosimétrique électrons et validation</a:t>
            </a:r>
          </a:p>
          <a:p>
            <a:pPr>
              <a:buClrTx/>
            </a:pPr>
            <a:r>
              <a:rPr lang="fr-FR" sz="1867" dirty="0">
                <a:solidFill>
                  <a:srgbClr val="0070C0"/>
                </a:solidFill>
                <a:latin typeface="Calibri"/>
                <a:ea typeface="Calibri"/>
                <a:cs typeface="Arial"/>
              </a:rPr>
              <a:t>WP2 – Effet du débit de dose sur la radiolyse de l’eau expérimentale (</a:t>
            </a:r>
            <a:r>
              <a:rPr lang="fr-FR" sz="1867" dirty="0" err="1">
                <a:solidFill>
                  <a:srgbClr val="0070C0"/>
                </a:solidFill>
                <a:latin typeface="Calibri"/>
                <a:ea typeface="Calibri"/>
                <a:cs typeface="Arial"/>
              </a:rPr>
              <a:t>Resp</a:t>
            </a:r>
            <a:r>
              <a:rPr lang="fr-FR" sz="1867" dirty="0">
                <a:solidFill>
                  <a:srgbClr val="0070C0"/>
                </a:solidFill>
                <a:latin typeface="Calibri"/>
                <a:ea typeface="Calibri"/>
                <a:cs typeface="Arial"/>
              </a:rPr>
              <a:t>: Quentin </a:t>
            </a:r>
            <a:r>
              <a:rPr lang="fr-FR" sz="1867" dirty="0" err="1">
                <a:solidFill>
                  <a:srgbClr val="0070C0"/>
                </a:solidFill>
                <a:latin typeface="Calibri"/>
                <a:ea typeface="Calibri"/>
                <a:cs typeface="Arial"/>
              </a:rPr>
              <a:t>Raffy</a:t>
            </a:r>
            <a:r>
              <a:rPr lang="fr-FR" sz="1867" dirty="0">
                <a:solidFill>
                  <a:srgbClr val="0070C0"/>
                </a:solidFill>
                <a:latin typeface="Calibri"/>
                <a:ea typeface="Calibri"/>
                <a:cs typeface="Arial"/>
              </a:rPr>
              <a:t>, Guillaume Blain)</a:t>
            </a:r>
          </a:p>
          <a:p>
            <a:pPr>
              <a:spcBef>
                <a:spcPts val="300"/>
              </a:spcBef>
              <a:buClrTx/>
            </a:pPr>
            <a:r>
              <a:rPr lang="fr-FR" sz="1333" b="0" dirty="0">
                <a:solidFill>
                  <a:srgbClr val="0070C0"/>
                </a:solidFill>
                <a:latin typeface="Calibri"/>
                <a:ea typeface="Calibri"/>
                <a:cs typeface="Arial"/>
              </a:rPr>
              <a:t>	</a:t>
            </a:r>
            <a:r>
              <a:rPr lang="fr-FR" sz="1467" b="0" dirty="0">
                <a:solidFill>
                  <a:srgbClr val="0070C0"/>
                </a:solidFill>
                <a:latin typeface="Calibri"/>
                <a:ea typeface="Calibri"/>
                <a:cs typeface="Arial"/>
              </a:rPr>
              <a:t>TASK 1 – Effet du débit de dose en fonction du TEL</a:t>
            </a:r>
          </a:p>
          <a:p>
            <a:pPr>
              <a:spcBef>
                <a:spcPts val="300"/>
              </a:spcBef>
              <a:buClrTx/>
            </a:pPr>
            <a:r>
              <a:rPr lang="fr-FR" sz="1467" b="0" dirty="0">
                <a:solidFill>
                  <a:srgbClr val="0070C0"/>
                </a:solidFill>
                <a:latin typeface="Calibri"/>
                <a:ea typeface="Calibri"/>
                <a:cs typeface="Arial"/>
              </a:rPr>
              <a:t>	TASK 2 – Effet de la structure temporelle des faisceaux</a:t>
            </a:r>
          </a:p>
          <a:p>
            <a:pPr>
              <a:spcBef>
                <a:spcPts val="300"/>
              </a:spcBef>
              <a:buClrTx/>
            </a:pPr>
            <a:r>
              <a:rPr lang="fr-FR" sz="1467" b="0" dirty="0">
                <a:solidFill>
                  <a:srgbClr val="0070C0"/>
                </a:solidFill>
                <a:latin typeface="Calibri"/>
                <a:ea typeface="Calibri"/>
                <a:cs typeface="Arial"/>
              </a:rPr>
              <a:t>	TASK 3 – Influence du pH et de O</a:t>
            </a:r>
            <a:r>
              <a:rPr lang="fr-FR" sz="1467" b="0" baseline="-25000" dirty="0">
                <a:solidFill>
                  <a:srgbClr val="0070C0"/>
                </a:solidFill>
                <a:latin typeface="Calibri"/>
                <a:ea typeface="Calibri"/>
                <a:cs typeface="Arial"/>
              </a:rPr>
              <a:t>2</a:t>
            </a:r>
            <a:endParaRPr lang="fr-FR" sz="1467" b="0" baseline="-25000" dirty="0">
              <a:solidFill>
                <a:srgbClr val="0070C0"/>
              </a:solidFill>
              <a:latin typeface="Calibri" panose="020F0502020204030204" pitchFamily="34" charset="0"/>
              <a:ea typeface="Calibri"/>
            </a:endParaRPr>
          </a:p>
          <a:p>
            <a:pPr>
              <a:spcBef>
                <a:spcPts val="300"/>
              </a:spcBef>
              <a:buClrTx/>
            </a:pPr>
            <a:r>
              <a:rPr lang="fr-FR" sz="1467" b="0" dirty="0">
                <a:solidFill>
                  <a:srgbClr val="0070C0"/>
                </a:solidFill>
                <a:latin typeface="Calibri"/>
                <a:ea typeface="Calibri"/>
                <a:cs typeface="Arial"/>
              </a:rPr>
              <a:t>	TASK 4 – Radiolyse de biomolécules</a:t>
            </a:r>
          </a:p>
          <a:p>
            <a:pPr>
              <a:buClrTx/>
            </a:pPr>
            <a:r>
              <a:rPr lang="fr-FR" sz="1867" dirty="0">
                <a:solidFill>
                  <a:srgbClr val="00B050"/>
                </a:solidFill>
                <a:latin typeface="Calibri"/>
                <a:ea typeface="Calibri"/>
                <a:cs typeface="Arial"/>
              </a:rPr>
              <a:t>WP3 - Irradiations de populations cellulaires (</a:t>
            </a:r>
            <a:r>
              <a:rPr lang="fr-FR" sz="1867" dirty="0" err="1">
                <a:solidFill>
                  <a:srgbClr val="00B050"/>
                </a:solidFill>
                <a:latin typeface="Calibri"/>
                <a:ea typeface="Calibri"/>
                <a:cs typeface="Arial"/>
              </a:rPr>
              <a:t>Resp</a:t>
            </a:r>
            <a:r>
              <a:rPr lang="fr-FR" sz="1867" dirty="0">
                <a:solidFill>
                  <a:srgbClr val="00B050"/>
                </a:solidFill>
                <a:latin typeface="Calibri"/>
                <a:ea typeface="Calibri"/>
                <a:cs typeface="Arial"/>
              </a:rPr>
              <a:t>: François Chevalier, Claire Rodriguez-</a:t>
            </a:r>
            <a:r>
              <a:rPr lang="fr-FR" sz="1867" dirty="0" err="1">
                <a:solidFill>
                  <a:srgbClr val="00B050"/>
                </a:solidFill>
                <a:latin typeface="Calibri"/>
                <a:ea typeface="Calibri"/>
                <a:cs typeface="Arial"/>
              </a:rPr>
              <a:t>Lafrasse</a:t>
            </a:r>
            <a:r>
              <a:rPr lang="fr-FR" sz="1867" dirty="0">
                <a:solidFill>
                  <a:srgbClr val="00B050"/>
                </a:solidFill>
                <a:latin typeface="Calibri"/>
                <a:ea typeface="Calibri"/>
                <a:cs typeface="Arial"/>
              </a:rPr>
              <a:t>)</a:t>
            </a:r>
          </a:p>
          <a:p>
            <a:pPr>
              <a:spcBef>
                <a:spcPts val="300"/>
              </a:spcBef>
              <a:buClrTx/>
            </a:pPr>
            <a:r>
              <a:rPr lang="fr-FR" sz="1333" b="0" dirty="0">
                <a:solidFill>
                  <a:srgbClr val="00B050"/>
                </a:solidFill>
                <a:latin typeface="Calibri"/>
                <a:ea typeface="Calibri"/>
                <a:cs typeface="Arial"/>
              </a:rPr>
              <a:t>	</a:t>
            </a:r>
            <a:r>
              <a:rPr lang="fr-FR" sz="1467" b="0" dirty="0">
                <a:solidFill>
                  <a:srgbClr val="00B050"/>
                </a:solidFill>
                <a:latin typeface="Calibri"/>
                <a:ea typeface="Calibri"/>
                <a:cs typeface="Arial"/>
              </a:rPr>
              <a:t>TASK 1 – Effet du débit de dose en fonction du TEL</a:t>
            </a:r>
          </a:p>
          <a:p>
            <a:pPr>
              <a:spcBef>
                <a:spcPts val="300"/>
              </a:spcBef>
              <a:buClrTx/>
            </a:pPr>
            <a:r>
              <a:rPr lang="fr-FR" sz="1467" b="0" dirty="0">
                <a:solidFill>
                  <a:srgbClr val="00B050"/>
                </a:solidFill>
                <a:latin typeface="Calibri"/>
                <a:ea typeface="Calibri"/>
                <a:cs typeface="Arial"/>
              </a:rPr>
              <a:t>	TASK 2 – Effet de la structure temporelle des faisceaux</a:t>
            </a:r>
          </a:p>
          <a:p>
            <a:pPr>
              <a:spcBef>
                <a:spcPts val="300"/>
              </a:spcBef>
              <a:buClrTx/>
            </a:pPr>
            <a:r>
              <a:rPr lang="fr-FR" sz="1467" b="0" dirty="0">
                <a:solidFill>
                  <a:srgbClr val="00B050"/>
                </a:solidFill>
                <a:latin typeface="Calibri"/>
                <a:ea typeface="Calibri"/>
                <a:cs typeface="Arial"/>
              </a:rPr>
              <a:t>	TASK 3 – Influence du pH et de l’O</a:t>
            </a:r>
            <a:r>
              <a:rPr lang="fr-FR" sz="1467" b="0" baseline="-25000" dirty="0">
                <a:solidFill>
                  <a:srgbClr val="00B050"/>
                </a:solidFill>
                <a:latin typeface="Calibri"/>
                <a:ea typeface="Calibri"/>
                <a:cs typeface="Arial"/>
              </a:rPr>
              <a:t>2</a:t>
            </a:r>
          </a:p>
          <a:p>
            <a:pPr>
              <a:buClrTx/>
            </a:pPr>
            <a:r>
              <a:rPr lang="fr-FR" sz="1867" dirty="0">
                <a:solidFill>
                  <a:srgbClr val="002060"/>
                </a:solidFill>
                <a:latin typeface="Calibri"/>
                <a:ea typeface="Calibri"/>
                <a:cs typeface="Arial"/>
              </a:rPr>
              <a:t>WP4 – Jumeaux numériques multi-échelles (</a:t>
            </a:r>
            <a:r>
              <a:rPr lang="fr-FR" sz="1867" dirty="0" err="1">
                <a:solidFill>
                  <a:srgbClr val="002060"/>
                </a:solidFill>
                <a:latin typeface="Calibri"/>
                <a:ea typeface="Calibri"/>
                <a:cs typeface="Arial"/>
              </a:rPr>
              <a:t>Resp</a:t>
            </a:r>
            <a:r>
              <a:rPr lang="fr-FR" sz="1867" dirty="0">
                <a:solidFill>
                  <a:srgbClr val="002060"/>
                </a:solidFill>
                <a:latin typeface="Calibri"/>
                <a:ea typeface="Calibri"/>
                <a:cs typeface="Arial"/>
              </a:rPr>
              <a:t>: Lydia </a:t>
            </a:r>
            <a:r>
              <a:rPr lang="fr-FR" sz="1867" dirty="0" err="1">
                <a:solidFill>
                  <a:srgbClr val="002060"/>
                </a:solidFill>
                <a:latin typeface="Calibri"/>
                <a:ea typeface="Calibri"/>
                <a:cs typeface="Arial"/>
              </a:rPr>
              <a:t>Maigne</a:t>
            </a:r>
            <a:r>
              <a:rPr lang="fr-FR" sz="1867" dirty="0">
                <a:solidFill>
                  <a:srgbClr val="002060"/>
                </a:solidFill>
                <a:latin typeface="Calibri"/>
                <a:ea typeface="Calibri"/>
                <a:cs typeface="Arial"/>
              </a:rPr>
              <a:t>, Nicolas Arbor)</a:t>
            </a:r>
          </a:p>
          <a:p>
            <a:pPr>
              <a:spcBef>
                <a:spcPts val="300"/>
              </a:spcBef>
              <a:buClrTx/>
            </a:pPr>
            <a:r>
              <a:rPr lang="fr-FR" sz="1467" b="0" dirty="0">
                <a:solidFill>
                  <a:srgbClr val="002060"/>
                </a:solidFill>
                <a:latin typeface="Calibri"/>
                <a:ea typeface="Calibri"/>
                <a:cs typeface="Arial"/>
              </a:rPr>
              <a:t>	TASK 1 – Simulations des lignes/faisceaux d’irradiation avec GATE 10</a:t>
            </a:r>
          </a:p>
          <a:p>
            <a:pPr>
              <a:spcBef>
                <a:spcPts val="300"/>
              </a:spcBef>
              <a:buClrTx/>
            </a:pPr>
            <a:r>
              <a:rPr lang="fr-FR" sz="1467" b="0" dirty="0">
                <a:solidFill>
                  <a:srgbClr val="002060"/>
                </a:solidFill>
                <a:latin typeface="Calibri"/>
                <a:ea typeface="Calibri"/>
                <a:cs typeface="Arial"/>
              </a:rPr>
              <a:t>	TASK 2 – Simulations de la chimie de la radiolyse avec Geant4-DNA</a:t>
            </a:r>
          </a:p>
          <a:p>
            <a:pPr>
              <a:spcBef>
                <a:spcPts val="300"/>
              </a:spcBef>
              <a:buClrTx/>
            </a:pPr>
            <a:r>
              <a:rPr lang="fr-FR" sz="1467" b="0" dirty="0">
                <a:solidFill>
                  <a:srgbClr val="002060"/>
                </a:solidFill>
                <a:latin typeface="Calibri"/>
                <a:ea typeface="Calibri"/>
                <a:cs typeface="Arial"/>
              </a:rPr>
              <a:t>	TASK 3 – Simulations des dommages biologiques (modèles biophysiques)</a:t>
            </a:r>
          </a:p>
          <a:p>
            <a:pPr>
              <a:spcBef>
                <a:spcPts val="300"/>
              </a:spcBef>
              <a:buClrTx/>
            </a:pPr>
            <a:r>
              <a:rPr lang="fr-FR" sz="1467" b="0" dirty="0">
                <a:solidFill>
                  <a:srgbClr val="002060"/>
                </a:solidFill>
                <a:latin typeface="Calibri"/>
                <a:ea typeface="Calibri"/>
                <a:cs typeface="Arial"/>
              </a:rPr>
              <a:t>	TASK 4 – Création d’une base de données ouverte</a:t>
            </a:r>
          </a:p>
        </p:txBody>
      </p:sp>
    </p:spTree>
    <p:extLst>
      <p:ext uri="{BB962C8B-B14F-4D97-AF65-F5344CB8AC3E}">
        <p14:creationId xmlns:p14="http://schemas.microsoft.com/office/powerpoint/2010/main" val="3013159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35</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Summary</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 FLASH MP perspective </a:t>
            </a:r>
            <a:r>
              <a:rPr lang="fr-FR" sz="33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(in construction)</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10" name="ZoneTexte 9">
            <a:extLst>
              <a:ext uri="{FF2B5EF4-FFF2-40B4-BE49-F238E27FC236}">
                <a16:creationId xmlns:a16="http://schemas.microsoft.com/office/drawing/2014/main" id="{82428CEB-47A0-466E-824D-8A935FAF41DA}"/>
              </a:ext>
            </a:extLst>
          </p:cNvPr>
          <p:cNvSpPr txBox="1"/>
          <p:nvPr/>
        </p:nvSpPr>
        <p:spPr>
          <a:xfrm>
            <a:off x="8848048" y="-46641"/>
            <a:ext cx="3340490"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Summary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6" name="ZoneTexte 5">
            <a:extLst>
              <a:ext uri="{FF2B5EF4-FFF2-40B4-BE49-F238E27FC236}">
                <a16:creationId xmlns:a16="http://schemas.microsoft.com/office/drawing/2014/main" id="{A3501C83-18B0-4F6E-BB07-9E76905881B5}"/>
              </a:ext>
            </a:extLst>
          </p:cNvPr>
          <p:cNvSpPr txBox="1"/>
          <p:nvPr/>
        </p:nvSpPr>
        <p:spPr>
          <a:xfrm>
            <a:off x="5476544" y="3169859"/>
            <a:ext cx="2005604" cy="2893100"/>
          </a:xfrm>
          <a:prstGeom prst="rect">
            <a:avLst/>
          </a:prstGeom>
          <a:noFill/>
          <a:ln w="19050">
            <a:solidFill>
              <a:schemeClr val="accent5"/>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Total FTE – in2p3: </a:t>
            </a:r>
          </a:p>
          <a:p>
            <a:pPr marL="285750" indent="-285750">
              <a:buFont typeface="Arial" panose="020B0604020202020204" pitchFamily="34" charset="0"/>
              <a:buChar char="•"/>
            </a:pP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6.25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researchers</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7.2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technical</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staff</a:t>
            </a:r>
          </a:p>
          <a:p>
            <a:pPr marL="285750" indent="-285750">
              <a:buFont typeface="Arial" panose="020B0604020202020204" pitchFamily="34" charset="0"/>
              <a:buChar char="•"/>
            </a:pP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10 PhD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defended</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b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7 PhD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ongoing</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5 CDD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researchers</a:t>
            </a:r>
            <a:endParaRPr lang="fr-FR"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1,5 CDD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techn</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staff</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Total articles: 40</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Total funds: </a:t>
            </a:r>
          </a:p>
          <a:p>
            <a:pPr marL="285750" indent="-285750">
              <a:buFont typeface="Arial" panose="020B0604020202020204" pitchFamily="34" charset="0"/>
              <a:buChar char="•"/>
            </a:pP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185 K€ in2p3, </a:t>
            </a:r>
          </a:p>
          <a:p>
            <a:pPr marL="285750" indent="-285750">
              <a:buFont typeface="Arial" panose="020B0604020202020204" pitchFamily="34" charset="0"/>
              <a:buChar char="•"/>
            </a:pP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818 K€ non-in2p3</a:t>
            </a:r>
          </a:p>
        </p:txBody>
      </p:sp>
      <p:pic>
        <p:nvPicPr>
          <p:cNvPr id="12" name="Image 11">
            <a:extLst>
              <a:ext uri="{FF2B5EF4-FFF2-40B4-BE49-F238E27FC236}">
                <a16:creationId xmlns:a16="http://schemas.microsoft.com/office/drawing/2014/main" id="{70A85A4D-B47E-46C2-9B93-B0E4F5CFF6C5}"/>
              </a:ext>
            </a:extLst>
          </p:cNvPr>
          <p:cNvPicPr>
            <a:picLocks noChangeAspect="1"/>
          </p:cNvPicPr>
          <p:nvPr/>
        </p:nvPicPr>
        <p:blipFill>
          <a:blip r:embed="rId2"/>
          <a:stretch>
            <a:fillRect/>
          </a:stretch>
        </p:blipFill>
        <p:spPr>
          <a:xfrm>
            <a:off x="344284" y="1080878"/>
            <a:ext cx="2027221" cy="1816783"/>
          </a:xfrm>
          <a:prstGeom prst="rect">
            <a:avLst/>
          </a:prstGeom>
        </p:spPr>
      </p:pic>
      <p:pic>
        <p:nvPicPr>
          <p:cNvPr id="14" name="Image 13">
            <a:extLst>
              <a:ext uri="{FF2B5EF4-FFF2-40B4-BE49-F238E27FC236}">
                <a16:creationId xmlns:a16="http://schemas.microsoft.com/office/drawing/2014/main" id="{F1D38B44-AAF9-40A3-8362-76B6F2833C5F}"/>
              </a:ext>
            </a:extLst>
          </p:cNvPr>
          <p:cNvPicPr>
            <a:picLocks noChangeAspect="1"/>
          </p:cNvPicPr>
          <p:nvPr/>
        </p:nvPicPr>
        <p:blipFill>
          <a:blip r:embed="rId3"/>
          <a:stretch>
            <a:fillRect/>
          </a:stretch>
        </p:blipFill>
        <p:spPr>
          <a:xfrm>
            <a:off x="1" y="2897661"/>
            <a:ext cx="5216667" cy="3717748"/>
          </a:xfrm>
          <a:prstGeom prst="rect">
            <a:avLst/>
          </a:prstGeom>
          <a:ln>
            <a:noFill/>
          </a:ln>
        </p:spPr>
      </p:pic>
      <p:sp>
        <p:nvSpPr>
          <p:cNvPr id="39" name="Rectangle : coins arrondis 38">
            <a:extLst>
              <a:ext uri="{FF2B5EF4-FFF2-40B4-BE49-F238E27FC236}">
                <a16:creationId xmlns:a16="http://schemas.microsoft.com/office/drawing/2014/main" id="{B8BEA974-3F68-40DC-B7AE-88EC51F57CFD}"/>
              </a:ext>
            </a:extLst>
          </p:cNvPr>
          <p:cNvSpPr/>
          <p:nvPr/>
        </p:nvSpPr>
        <p:spPr>
          <a:xfrm>
            <a:off x="8806036" y="1214095"/>
            <a:ext cx="1559622" cy="827112"/>
          </a:xfrm>
          <a:prstGeom prst="roundRect">
            <a:avLst/>
          </a:prstGeom>
          <a:solidFill>
            <a:srgbClr val="5AB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WP2 –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Cell</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irradiations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0" name="Rectangle : coins arrondis 39">
            <a:extLst>
              <a:ext uri="{FF2B5EF4-FFF2-40B4-BE49-F238E27FC236}">
                <a16:creationId xmlns:a16="http://schemas.microsoft.com/office/drawing/2014/main" id="{C7AE77CE-87AE-474B-AF6C-75EA4AFD5C7E}"/>
              </a:ext>
            </a:extLst>
          </p:cNvPr>
          <p:cNvSpPr/>
          <p:nvPr/>
        </p:nvSpPr>
        <p:spPr>
          <a:xfrm>
            <a:off x="5343712" y="1204920"/>
            <a:ext cx="1559621" cy="845463"/>
          </a:xfrm>
          <a:prstGeom prst="roundRect">
            <a:avLst/>
          </a:prstGeom>
          <a:solidFill>
            <a:srgbClr val="65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WP1 –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Quality</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control &amp;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dosimetry</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Rectangle : coins arrondis 40">
            <a:extLst>
              <a:ext uri="{FF2B5EF4-FFF2-40B4-BE49-F238E27FC236}">
                <a16:creationId xmlns:a16="http://schemas.microsoft.com/office/drawing/2014/main" id="{DBDB8C6A-A768-49EA-A0C2-153331ADBE46}"/>
              </a:ext>
            </a:extLst>
          </p:cNvPr>
          <p:cNvSpPr/>
          <p:nvPr/>
        </p:nvSpPr>
        <p:spPr>
          <a:xfrm>
            <a:off x="10537198" y="1204919"/>
            <a:ext cx="1559623" cy="845464"/>
          </a:xfrm>
          <a:prstGeom prst="roundRect">
            <a:avLst/>
          </a:prstGeom>
          <a:solidFill>
            <a:srgbClr val="FF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WP3 – </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Simulations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2" name="Rectangle : coins arrondis 41">
            <a:extLst>
              <a:ext uri="{FF2B5EF4-FFF2-40B4-BE49-F238E27FC236}">
                <a16:creationId xmlns:a16="http://schemas.microsoft.com/office/drawing/2014/main" id="{A43D8658-6797-45FB-82D8-E2D1542231A6}"/>
              </a:ext>
            </a:extLst>
          </p:cNvPr>
          <p:cNvSpPr/>
          <p:nvPr/>
        </p:nvSpPr>
        <p:spPr>
          <a:xfrm>
            <a:off x="7074874" y="1204920"/>
            <a:ext cx="1559621" cy="845463"/>
          </a:xfrm>
          <a:prstGeom prst="roundRect">
            <a:avLst/>
          </a:prstGeom>
          <a:solidFill>
            <a:srgbClr val="E41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WP2 –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Radiolysis</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in FLASH</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3" name="Rectangle 42">
            <a:extLst>
              <a:ext uri="{FF2B5EF4-FFF2-40B4-BE49-F238E27FC236}">
                <a16:creationId xmlns:a16="http://schemas.microsoft.com/office/drawing/2014/main" id="{F2D73FF6-3973-4939-B4F5-13F7C5B58808}"/>
              </a:ext>
            </a:extLst>
          </p:cNvPr>
          <p:cNvSpPr/>
          <p:nvPr/>
        </p:nvSpPr>
        <p:spPr>
          <a:xfrm>
            <a:off x="7610804" y="3215835"/>
            <a:ext cx="4516966" cy="2800767"/>
          </a:xfrm>
          <a:prstGeom prst="rect">
            <a:avLst/>
          </a:prstGeom>
          <a:ln>
            <a:solidFill>
              <a:srgbClr val="FF6600"/>
            </a:solidFill>
          </a:ln>
        </p:spPr>
        <p:txBody>
          <a:bodyPr wrap="square">
            <a:spAutoFit/>
          </a:bodyPr>
          <a:lstStyle/>
          <a:p>
            <a:pPr algn="just"/>
            <a:r>
              <a:rPr lang="en-US" sz="1600" b="1" u="sng" dirty="0">
                <a:solidFill>
                  <a:srgbClr val="FF6600"/>
                </a:solidFill>
                <a:latin typeface="Calibri" panose="020F0502020204030204" pitchFamily="34" charset="0"/>
                <a:ea typeface="Calibri" panose="020F0502020204030204" pitchFamily="34" charset="0"/>
                <a:cs typeface="Calibri" panose="020F0502020204030204" pitchFamily="34" charset="0"/>
              </a:rPr>
              <a:t>Scientific Objectives of the MP : </a:t>
            </a:r>
          </a:p>
          <a:p>
            <a:pPr algn="just"/>
            <a:r>
              <a:rPr lang="en-US" sz="1600" b="1" dirty="0">
                <a:latin typeface="Calibri" panose="020F0502020204030204" pitchFamily="34" charset="0"/>
                <a:ea typeface="Calibri" panose="020F0502020204030204" pitchFamily="34" charset="0"/>
                <a:cs typeface="Calibri" panose="020F0502020204030204" pitchFamily="34" charset="0"/>
              </a:rPr>
              <a:t>Better understand the fundamental mechanisms in FLASH by studying the FLASH phenomenon </a:t>
            </a:r>
          </a:p>
          <a:p>
            <a:pPr marL="285750" indent="-285750" algn="just">
              <a:buFontTx/>
              <a:buChar char="-"/>
            </a:pPr>
            <a:r>
              <a:rPr lang="en-US" sz="1600" dirty="0">
                <a:latin typeface="Calibri" panose="020F0502020204030204" pitchFamily="34" charset="0"/>
                <a:ea typeface="Calibri" panose="020F0502020204030204" pitchFamily="34" charset="0"/>
                <a:cs typeface="Calibri" panose="020F0502020204030204" pitchFamily="34" charset="0"/>
              </a:rPr>
              <a:t>on different types of beams (ions and e-) </a:t>
            </a:r>
          </a:p>
          <a:p>
            <a:pPr marL="285750" indent="-285750" algn="just">
              <a:buFontTx/>
              <a:buChar char="-"/>
            </a:pPr>
            <a:r>
              <a:rPr lang="en-US" sz="1600" dirty="0">
                <a:latin typeface="Calibri" panose="020F0502020204030204" pitchFamily="34" charset="0"/>
                <a:ea typeface="Calibri" panose="020F0502020204030204" pitchFamily="34" charset="0"/>
                <a:cs typeface="Calibri" panose="020F0502020204030204" pitchFamily="34" charset="0"/>
              </a:rPr>
              <a:t>Combine UHDR and TEL / pH / biological model </a:t>
            </a:r>
            <a:r>
              <a:rPr lang="en-US" sz="16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latin typeface="Calibri" panose="020F0502020204030204" pitchFamily="34" charset="0"/>
                <a:ea typeface="Calibri" panose="020F0502020204030204" pitchFamily="34" charset="0"/>
                <a:cs typeface="Calibri" panose="020F0502020204030204" pitchFamily="34" charset="0"/>
              </a:rPr>
              <a:t>Multidisciplinary approach </a:t>
            </a:r>
          </a:p>
          <a:p>
            <a:pPr marL="285750" indent="-285750" algn="jus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Dosimetry and implementation of UHDR ion beams</a:t>
            </a:r>
          </a:p>
          <a:p>
            <a:pPr marL="285750" indent="-285750" algn="jus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Understanding chemical mechanisms</a:t>
            </a:r>
          </a:p>
          <a:p>
            <a:pPr marL="285750" indent="-285750" algn="jus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Understanding biological mechanisms</a:t>
            </a:r>
          </a:p>
          <a:p>
            <a:pPr marL="285750" indent="-285750" algn="just">
              <a:buFont typeface="Arial" panose="020B0604020202020204" pitchFamily="34" charset="0"/>
              <a:buChar char="•"/>
            </a:pP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Developing innovative predictive digital twins</a:t>
            </a:r>
          </a:p>
        </p:txBody>
      </p:sp>
    </p:spTree>
    <p:extLst>
      <p:ext uri="{BB962C8B-B14F-4D97-AF65-F5344CB8AC3E}">
        <p14:creationId xmlns:p14="http://schemas.microsoft.com/office/powerpoint/2010/main" val="246919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22788"/>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Limitations and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other</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therapeutic</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strategies</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16">
            <a:extLst>
              <a:ext uri="{FF2B5EF4-FFF2-40B4-BE49-F238E27FC236}">
                <a16:creationId xmlns:a16="http://schemas.microsoft.com/office/drawing/2014/main" id="{1321AD16-F313-8010-F227-D0A34784F84F}"/>
              </a:ext>
            </a:extLst>
          </p:cNvPr>
          <p:cNvSpPr/>
          <p:nvPr/>
        </p:nvSpPr>
        <p:spPr bwMode="auto">
          <a:xfrm>
            <a:off x="444405" y="1300772"/>
            <a:ext cx="11523001" cy="3746667"/>
          </a:xfrm>
          <a:prstGeom prst="rect">
            <a:avLst/>
          </a:prstGeom>
        </p:spPr>
        <p:txBody>
          <a:bodyPr wrap="square">
            <a:spAutoFit/>
          </a:bodyPr>
          <a:lstStyle/>
          <a:p>
            <a:pPr marL="285750" lvl="1" indent="-285750">
              <a:buClr>
                <a:srgbClr val="E46C0A"/>
              </a:buClr>
              <a:buFont typeface="Wingdings" panose="05000000000000000000" pitchFamily="2" charset="2"/>
              <a:buChar char="Ø"/>
            </a:pPr>
            <a:r>
              <a:rPr lang="en-US" sz="2000" kern="1200" dirty="0">
                <a:solidFill>
                  <a:srgbClr val="E46C0A"/>
                </a:solidFill>
                <a:latin typeface="Calibri" panose="020F0502020204030204"/>
                <a:ea typeface="+mn-ea"/>
                <a:cs typeface="+mn-cs"/>
              </a:rPr>
              <a:t>The </a:t>
            </a:r>
            <a:r>
              <a:rPr lang="en-US" sz="2000" b="1" kern="1200" dirty="0">
                <a:solidFill>
                  <a:srgbClr val="E46C0A"/>
                </a:solidFill>
                <a:latin typeface="Calibri" panose="020F0502020204030204"/>
                <a:ea typeface="+mn-ea"/>
                <a:cs typeface="+mn-cs"/>
              </a:rPr>
              <a:t>toxicity to healthy tissue</a:t>
            </a:r>
            <a:r>
              <a:rPr lang="en-US" sz="2000" kern="1200" dirty="0">
                <a:solidFill>
                  <a:srgbClr val="E46C0A"/>
                </a:solidFill>
                <a:latin typeface="Calibri" panose="020F0502020204030204"/>
                <a:ea typeface="+mn-ea"/>
                <a:cs typeface="+mn-cs"/>
              </a:rPr>
              <a:t> still</a:t>
            </a:r>
            <a:r>
              <a:rPr lang="en-US" sz="2000" b="1" kern="1200" dirty="0">
                <a:solidFill>
                  <a:srgbClr val="E46C0A"/>
                </a:solidFill>
                <a:latin typeface="Calibri" panose="020F0502020204030204"/>
                <a:ea typeface="+mn-ea"/>
                <a:cs typeface="+mn-cs"/>
              </a:rPr>
              <a:t> </a:t>
            </a:r>
            <a:r>
              <a:rPr lang="en-US" sz="2000" kern="1200" dirty="0">
                <a:solidFill>
                  <a:srgbClr val="E46C0A"/>
                </a:solidFill>
                <a:latin typeface="Calibri" panose="020F0502020204030204"/>
                <a:ea typeface="+mn-ea"/>
                <a:cs typeface="+mn-cs"/>
              </a:rPr>
              <a:t>limits the dose delivered and the curative use of RT </a:t>
            </a:r>
            <a:r>
              <a:rPr lang="en-US" sz="2000" dirty="0">
                <a:solidFill>
                  <a:srgbClr val="E46C0A"/>
                </a:solidFill>
                <a:latin typeface="Calibri" panose="020F0502020204030204" pitchFamily="34" charset="0"/>
                <a:ea typeface="Calibri" panose="020F0502020204030204" pitchFamily="34" charset="0"/>
                <a:cs typeface="Calibri" panose="020F0502020204030204" pitchFamily="34" charset="0"/>
              </a:rPr>
              <a:t>:</a:t>
            </a:r>
          </a:p>
          <a:p>
            <a:pPr marL="720000" lvl="7" indent="-396000" algn="just">
              <a:buClr>
                <a:srgbClr val="E46C0A"/>
              </a:buClr>
              <a:buFont typeface="Courier New" panose="02070309020205020404" pitchFamily="49" charset="0"/>
              <a:buChar char="o"/>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In particular for very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radioresistant, bulky</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diffuse cancers </a:t>
            </a:r>
            <a:r>
              <a:rPr lang="en-US"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(e.g. glioblastoma…)</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and for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non-localized tumors </a:t>
            </a:r>
            <a:r>
              <a:rPr lang="en-US"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(multiple metastasis) </a:t>
            </a:r>
          </a:p>
          <a:p>
            <a:pPr marL="285750" lvl="1" indent="-285750">
              <a:buClr>
                <a:srgbClr val="E46C0A"/>
              </a:buClr>
              <a:buFont typeface="Wingdings" panose="05000000000000000000" pitchFamily="2" charset="2"/>
              <a:buChar char="Ø"/>
            </a:pPr>
            <a:endParaRPr lang="en-US" sz="2000" kern="1200" dirty="0">
              <a:solidFill>
                <a:schemeClr val="tx1"/>
              </a:solidFill>
              <a:latin typeface="Calibri" panose="020F0502020204030204"/>
            </a:endParaRPr>
          </a:p>
          <a:p>
            <a:pPr marL="285750" lvl="1" indent="-285750">
              <a:buClr>
                <a:srgbClr val="E46C0A"/>
              </a:buClr>
              <a:buFont typeface="Wingdings" panose="05000000000000000000" pitchFamily="2" charset="2"/>
              <a:buChar char="Ø"/>
            </a:pPr>
            <a:endParaRPr lang="en-US" sz="2000" kern="1200" dirty="0">
              <a:solidFill>
                <a:schemeClr val="tx1"/>
              </a:solidFill>
              <a:latin typeface="Calibri" panose="020F0502020204030204"/>
            </a:endParaRPr>
          </a:p>
          <a:p>
            <a:pPr marL="285750" lvl="1" indent="-285750">
              <a:buClr>
                <a:srgbClr val="E46C0A"/>
              </a:buClr>
              <a:buFont typeface="Wingdings" panose="05000000000000000000" pitchFamily="2" charset="2"/>
              <a:buChar char="Ø"/>
            </a:pPr>
            <a:endParaRPr lang="en-US" sz="2000" kern="1200" dirty="0">
              <a:solidFill>
                <a:schemeClr val="tx1"/>
              </a:solidFill>
              <a:latin typeface="Calibri" panose="020F0502020204030204"/>
            </a:endParaRPr>
          </a:p>
          <a:p>
            <a:pPr marL="285750" lvl="1" indent="-285750">
              <a:buClr>
                <a:srgbClr val="E46C0A"/>
              </a:buClr>
              <a:buFont typeface="Wingdings" panose="05000000000000000000" pitchFamily="2" charset="2"/>
              <a:buChar char="Ø"/>
            </a:pPr>
            <a:r>
              <a:rPr lang="en-US" sz="2000" b="1" kern="1200" dirty="0">
                <a:solidFill>
                  <a:srgbClr val="E46C0A"/>
                </a:solidFill>
                <a:latin typeface="Calibri" panose="020F0502020204030204"/>
              </a:rPr>
              <a:t>How to improve the treatment?</a:t>
            </a:r>
          </a:p>
          <a:p>
            <a:pPr marL="720000" lvl="7" indent="-396000" algn="just">
              <a:buClr>
                <a:srgbClr val="E46C0A"/>
              </a:buClr>
              <a:buFont typeface="Courier New" panose="02070309020205020404" pitchFamily="49" charset="0"/>
              <a:buChar char="o"/>
            </a:pPr>
            <a:r>
              <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Induce a more efficient tumoral irradiation</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rPr>
              <a:t>High-LET particles</a:t>
            </a:r>
            <a:r>
              <a:rPr lang="en-US" sz="1600" kern="1200" dirty="0">
                <a:solidFill>
                  <a:prstClr val="black"/>
                </a:solidFill>
                <a:latin typeface="Calibri" panose="020F0502020204030204"/>
              </a:rPr>
              <a:t>: hadrontherapy (p, α, </a:t>
            </a:r>
            <a:r>
              <a:rPr lang="en-US" sz="1600" kern="1200" baseline="30000" dirty="0">
                <a:solidFill>
                  <a:prstClr val="black"/>
                </a:solidFill>
                <a:latin typeface="Calibri" panose="020F0502020204030204"/>
              </a:rPr>
              <a:t>12</a:t>
            </a:r>
            <a:r>
              <a:rPr lang="en-US" sz="1600" kern="1200" dirty="0">
                <a:solidFill>
                  <a:prstClr val="black"/>
                </a:solidFill>
                <a:latin typeface="Calibri" panose="020F0502020204030204"/>
              </a:rPr>
              <a:t>C, ions)</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rPr>
              <a:t>Targeted radiotherapies </a:t>
            </a:r>
            <a:r>
              <a:rPr lang="en-US" sz="1600" kern="1200" dirty="0">
                <a:solidFill>
                  <a:prstClr val="black"/>
                </a:solidFill>
                <a:latin typeface="Calibri" panose="020F0502020204030204"/>
              </a:rPr>
              <a:t>(using molecular targeting or sensitizers)</a:t>
            </a:r>
            <a:r>
              <a:rPr lang="en-US" sz="1600" b="1" kern="1200" dirty="0">
                <a:solidFill>
                  <a:prstClr val="black"/>
                </a:solidFill>
                <a:latin typeface="Calibri" panose="020F0502020204030204"/>
              </a:rPr>
              <a:t>+high-LET</a:t>
            </a:r>
            <a:r>
              <a:rPr lang="en-US" sz="1600" kern="1200" dirty="0">
                <a:solidFill>
                  <a:prstClr val="black"/>
                </a:solidFill>
                <a:latin typeface="Calibri" panose="020F0502020204030204"/>
              </a:rPr>
              <a:t>: radionuclide therapy (</a:t>
            </a:r>
            <a:r>
              <a:rPr lang="en-US" sz="1600" b="1" kern="1200" dirty="0">
                <a:solidFill>
                  <a:prstClr val="black"/>
                </a:solidFill>
                <a:latin typeface="Calibri" panose="020F0502020204030204"/>
              </a:rPr>
              <a:t>TRT</a:t>
            </a:r>
            <a:r>
              <a:rPr lang="en-US" sz="1600" kern="1200" dirty="0">
                <a:solidFill>
                  <a:prstClr val="black"/>
                </a:solidFill>
                <a:latin typeface="Calibri" panose="020F0502020204030204"/>
              </a:rPr>
              <a:t>), </a:t>
            </a:r>
            <a:r>
              <a:rPr lang="en-US" sz="1600" b="1" kern="1200" dirty="0">
                <a:solidFill>
                  <a:prstClr val="black"/>
                </a:solidFill>
                <a:latin typeface="Calibri" panose="020F0502020204030204"/>
              </a:rPr>
              <a:t>BNCT</a:t>
            </a:r>
            <a:r>
              <a:rPr lang="en-US" sz="1600" kern="1200" dirty="0">
                <a:solidFill>
                  <a:prstClr val="black"/>
                </a:solidFill>
                <a:latin typeface="Calibri" panose="020F0502020204030204"/>
              </a:rPr>
              <a:t>, </a:t>
            </a:r>
            <a:r>
              <a:rPr lang="en-US" sz="1600" b="1" kern="1200" dirty="0">
                <a:solidFill>
                  <a:prstClr val="black"/>
                </a:solidFill>
                <a:latin typeface="Calibri" panose="020F0502020204030204"/>
              </a:rPr>
              <a:t>nanoparticles</a:t>
            </a:r>
            <a:r>
              <a:rPr lang="en-US" sz="1600" kern="1200" dirty="0">
                <a:solidFill>
                  <a:prstClr val="black"/>
                </a:solidFill>
                <a:latin typeface="Calibri" panose="020F0502020204030204"/>
              </a:rPr>
              <a:t>…</a:t>
            </a:r>
          </a:p>
          <a:p>
            <a:pPr marL="720000" lvl="7" indent="-396000" algn="just">
              <a:buClr>
                <a:srgbClr val="E46C0A"/>
              </a:buClr>
              <a:buFont typeface="Courier New" panose="02070309020205020404" pitchFamily="49" charset="0"/>
              <a:buChar char="o"/>
            </a:pPr>
            <a:endParaRPr lang="en-US" sz="1800" kern="1200" dirty="0">
              <a:solidFill>
                <a:srgbClr val="002060"/>
              </a:solidFill>
              <a:latin typeface="Calibri" panose="020F0502020204030204"/>
            </a:endParaRPr>
          </a:p>
          <a:p>
            <a:pPr marL="720000" lvl="4" indent="-396000" algn="just">
              <a:buClr>
                <a:srgbClr val="E46C0A"/>
              </a:buClr>
              <a:buFont typeface="Courier New" panose="02070309020205020404" pitchFamily="49" charset="0"/>
              <a:buChar char="o"/>
            </a:pP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9" name="Picture 23">
            <a:extLst>
              <a:ext uri="{FF2B5EF4-FFF2-40B4-BE49-F238E27FC236}">
                <a16:creationId xmlns:a16="http://schemas.microsoft.com/office/drawing/2014/main" id="{A542A658-763A-4479-9C9E-4FACD417466C}"/>
              </a:ext>
            </a:extLst>
          </p:cNvPr>
          <p:cNvPicPr>
            <a:picLocks noChangeAspect="1"/>
          </p:cNvPicPr>
          <p:nvPr/>
        </p:nvPicPr>
        <p:blipFill>
          <a:blip r:embed="rId3"/>
          <a:stretch>
            <a:fillRect/>
          </a:stretch>
        </p:blipFill>
        <p:spPr>
          <a:xfrm>
            <a:off x="5130425" y="4317271"/>
            <a:ext cx="2898654" cy="2198563"/>
          </a:xfrm>
          <a:prstGeom prst="rect">
            <a:avLst/>
          </a:prstGeom>
        </p:spPr>
      </p:pic>
      <p:pic>
        <p:nvPicPr>
          <p:cNvPr id="40" name="Image 39">
            <a:extLst>
              <a:ext uri="{FF2B5EF4-FFF2-40B4-BE49-F238E27FC236}">
                <a16:creationId xmlns:a16="http://schemas.microsoft.com/office/drawing/2014/main" id="{D4327423-6808-4A92-99E5-37F2ACA09C18}"/>
              </a:ext>
            </a:extLst>
          </p:cNvPr>
          <p:cNvPicPr>
            <a:picLocks noChangeAspect="1"/>
          </p:cNvPicPr>
          <p:nvPr/>
        </p:nvPicPr>
        <p:blipFill>
          <a:blip r:embed="rId4"/>
          <a:stretch>
            <a:fillRect/>
          </a:stretch>
        </p:blipFill>
        <p:spPr>
          <a:xfrm>
            <a:off x="8887135" y="4659852"/>
            <a:ext cx="2734142" cy="1210486"/>
          </a:xfrm>
          <a:prstGeom prst="rect">
            <a:avLst/>
          </a:prstGeom>
        </p:spPr>
      </p:pic>
      <p:sp>
        <p:nvSpPr>
          <p:cNvPr id="41" name="ZoneTexte 40">
            <a:extLst>
              <a:ext uri="{FF2B5EF4-FFF2-40B4-BE49-F238E27FC236}">
                <a16:creationId xmlns:a16="http://schemas.microsoft.com/office/drawing/2014/main" id="{2949741F-CCC5-4AAF-A3A7-3E2876947685}"/>
              </a:ext>
            </a:extLst>
          </p:cNvPr>
          <p:cNvSpPr txBox="1"/>
          <p:nvPr/>
        </p:nvSpPr>
        <p:spPr>
          <a:xfrm>
            <a:off x="899330" y="6053664"/>
            <a:ext cx="3373039" cy="307777"/>
          </a:xfrm>
          <a:prstGeom prst="rect">
            <a:avLst/>
          </a:prstGeom>
          <a:noFill/>
        </p:spPr>
        <p:txBody>
          <a:bodyPr wrap="none" rtlCol="0">
            <a:spAutoFit/>
          </a:bodyPr>
          <a:lstStyle/>
          <a:p>
            <a:r>
              <a:rPr lang="fr-FR" b="1" dirty="0" err="1"/>
              <a:t>Targeted</a:t>
            </a:r>
            <a:r>
              <a:rPr lang="fr-FR" b="1" dirty="0"/>
              <a:t> </a:t>
            </a:r>
            <a:r>
              <a:rPr lang="fr-FR" b="1" dirty="0" err="1"/>
              <a:t>Radionuclide</a:t>
            </a:r>
            <a:r>
              <a:rPr lang="fr-FR" b="1" dirty="0"/>
              <a:t> </a:t>
            </a:r>
            <a:r>
              <a:rPr lang="fr-FR" b="1" dirty="0" err="1"/>
              <a:t>Therapy</a:t>
            </a:r>
            <a:r>
              <a:rPr lang="fr-FR" b="1" dirty="0"/>
              <a:t> (TRT)</a:t>
            </a:r>
          </a:p>
        </p:txBody>
      </p:sp>
      <p:sp>
        <p:nvSpPr>
          <p:cNvPr id="42" name="ZoneTexte 41">
            <a:extLst>
              <a:ext uri="{FF2B5EF4-FFF2-40B4-BE49-F238E27FC236}">
                <a16:creationId xmlns:a16="http://schemas.microsoft.com/office/drawing/2014/main" id="{CE9B33A5-05B5-4695-B8E1-45ADE2792D40}"/>
              </a:ext>
            </a:extLst>
          </p:cNvPr>
          <p:cNvSpPr txBox="1"/>
          <p:nvPr/>
        </p:nvSpPr>
        <p:spPr>
          <a:xfrm>
            <a:off x="9237075" y="5918537"/>
            <a:ext cx="2567202" cy="523220"/>
          </a:xfrm>
          <a:prstGeom prst="rect">
            <a:avLst/>
          </a:prstGeom>
          <a:noFill/>
        </p:spPr>
        <p:txBody>
          <a:bodyPr wrap="square" rtlCol="0">
            <a:spAutoFit/>
          </a:bodyPr>
          <a:lstStyle/>
          <a:p>
            <a:pPr algn="ctr"/>
            <a:r>
              <a:rPr lang="fr-FR" b="1" dirty="0" err="1"/>
              <a:t>Nanoparticle-enhanced</a:t>
            </a:r>
            <a:r>
              <a:rPr lang="fr-FR" b="1" dirty="0"/>
              <a:t> RT </a:t>
            </a:r>
            <a:r>
              <a:rPr lang="fr-FR" dirty="0"/>
              <a:t>(</a:t>
            </a:r>
            <a:r>
              <a:rPr lang="fr-FR" dirty="0" err="1"/>
              <a:t>radiosensitizers</a:t>
            </a:r>
            <a:r>
              <a:rPr lang="fr-FR" dirty="0"/>
              <a:t>)</a:t>
            </a:r>
          </a:p>
        </p:txBody>
      </p:sp>
      <p:sp>
        <p:nvSpPr>
          <p:cNvPr id="43" name="ZoneTexte 42">
            <a:extLst>
              <a:ext uri="{FF2B5EF4-FFF2-40B4-BE49-F238E27FC236}">
                <a16:creationId xmlns:a16="http://schemas.microsoft.com/office/drawing/2014/main" id="{2F6A3903-4654-4437-A279-BDD02052F95A}"/>
              </a:ext>
            </a:extLst>
          </p:cNvPr>
          <p:cNvSpPr txBox="1"/>
          <p:nvPr/>
        </p:nvSpPr>
        <p:spPr>
          <a:xfrm>
            <a:off x="7274307" y="6053665"/>
            <a:ext cx="683200" cy="307777"/>
          </a:xfrm>
          <a:prstGeom prst="rect">
            <a:avLst/>
          </a:prstGeom>
          <a:noFill/>
        </p:spPr>
        <p:txBody>
          <a:bodyPr wrap="none" rtlCol="0">
            <a:spAutoFit/>
          </a:bodyPr>
          <a:lstStyle/>
          <a:p>
            <a:r>
              <a:rPr lang="fr-FR" b="1" dirty="0"/>
              <a:t>BNCT</a:t>
            </a:r>
          </a:p>
        </p:txBody>
      </p:sp>
      <p:grpSp>
        <p:nvGrpSpPr>
          <p:cNvPr id="32" name="Groupe 31">
            <a:extLst>
              <a:ext uri="{FF2B5EF4-FFF2-40B4-BE49-F238E27FC236}">
                <a16:creationId xmlns:a16="http://schemas.microsoft.com/office/drawing/2014/main" id="{0C48EF1D-1FB0-43F1-9280-E6C711743B35}"/>
              </a:ext>
            </a:extLst>
          </p:cNvPr>
          <p:cNvGrpSpPr/>
          <p:nvPr/>
        </p:nvGrpSpPr>
        <p:grpSpPr>
          <a:xfrm>
            <a:off x="993134" y="4549878"/>
            <a:ext cx="3512498" cy="1489310"/>
            <a:chOff x="1221734" y="4844206"/>
            <a:chExt cx="3279235" cy="1379335"/>
          </a:xfrm>
        </p:grpSpPr>
        <p:pic>
          <p:nvPicPr>
            <p:cNvPr id="38" name="Image 37">
              <a:extLst>
                <a:ext uri="{FF2B5EF4-FFF2-40B4-BE49-F238E27FC236}">
                  <a16:creationId xmlns:a16="http://schemas.microsoft.com/office/drawing/2014/main" id="{FA1E6A6A-8908-45D7-AC73-184E688556BA}"/>
                </a:ext>
              </a:extLst>
            </p:cNvPr>
            <p:cNvPicPr>
              <a:picLocks noChangeAspect="1"/>
            </p:cNvPicPr>
            <p:nvPr/>
          </p:nvPicPr>
          <p:blipFill>
            <a:blip r:embed="rId5"/>
            <a:stretch>
              <a:fillRect/>
            </a:stretch>
          </p:blipFill>
          <p:spPr>
            <a:xfrm>
              <a:off x="1221734" y="4844206"/>
              <a:ext cx="2530627" cy="1379335"/>
            </a:xfrm>
            <a:prstGeom prst="rect">
              <a:avLst/>
            </a:prstGeom>
          </p:spPr>
        </p:pic>
        <p:sp>
          <p:nvSpPr>
            <p:cNvPr id="28" name="ZoneTexte 27">
              <a:extLst>
                <a:ext uri="{FF2B5EF4-FFF2-40B4-BE49-F238E27FC236}">
                  <a16:creationId xmlns:a16="http://schemas.microsoft.com/office/drawing/2014/main" id="{44EE2FEE-2856-46BF-A42D-25425EA2F1CB}"/>
                </a:ext>
              </a:extLst>
            </p:cNvPr>
            <p:cNvSpPr txBox="1"/>
            <p:nvPr/>
          </p:nvSpPr>
          <p:spPr>
            <a:xfrm>
              <a:off x="3567700" y="4888452"/>
              <a:ext cx="933269" cy="261610"/>
            </a:xfrm>
            <a:prstGeom prst="rect">
              <a:avLst/>
            </a:prstGeom>
            <a:noFill/>
          </p:spPr>
          <p:txBody>
            <a:bodyPr wrap="none" rtlCol="0">
              <a:spAutoFit/>
            </a:bodyPr>
            <a:lstStyle/>
            <a:p>
              <a:r>
                <a:rPr lang="fr-FR" sz="1100" dirty="0">
                  <a:latin typeface="+mn-lt"/>
                </a:rPr>
                <a:t>(</a:t>
              </a:r>
              <a:r>
                <a:rPr lang="el-GR" sz="1100" dirty="0">
                  <a:latin typeface="+mn-lt"/>
                </a:rPr>
                <a:t>β</a:t>
              </a:r>
              <a:r>
                <a:rPr lang="fr-FR" sz="1100" dirty="0">
                  <a:latin typeface="+mn-lt"/>
                </a:rPr>
                <a:t>,</a:t>
              </a:r>
              <a:r>
                <a:rPr lang="el-GR" sz="1100" dirty="0">
                  <a:latin typeface="+mn-lt"/>
                  <a:ea typeface="Calibri" panose="020F0502020204030204" pitchFamily="34" charset="0"/>
                  <a:cs typeface="Calibri" panose="020F0502020204030204" pitchFamily="34" charset="0"/>
                </a:rPr>
                <a:t>α</a:t>
              </a:r>
              <a:r>
                <a:rPr lang="fr-FR" sz="1100" dirty="0">
                  <a:latin typeface="+mn-lt"/>
                  <a:ea typeface="Calibri" panose="020F0502020204030204" pitchFamily="34" charset="0"/>
                  <a:cs typeface="Calibri" panose="020F0502020204030204" pitchFamily="34" charset="0"/>
                </a:rPr>
                <a:t>, Auger)</a:t>
              </a:r>
              <a:endParaRPr lang="en-US" sz="1100" dirty="0">
                <a:latin typeface="+mn-lt"/>
              </a:endParaRPr>
            </a:p>
          </p:txBody>
        </p:sp>
      </p:grpSp>
      <p:pic>
        <p:nvPicPr>
          <p:cNvPr id="54" name="Picture 8" descr="Glioblastome_enfant">
            <a:extLst>
              <a:ext uri="{FF2B5EF4-FFF2-40B4-BE49-F238E27FC236}">
                <a16:creationId xmlns:a16="http://schemas.microsoft.com/office/drawing/2014/main" id="{E5F7FFED-1CE3-4DA9-92C5-F7E0482D58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4150" y="2216023"/>
            <a:ext cx="2039640" cy="1146609"/>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e 54">
            <a:extLst>
              <a:ext uri="{FF2B5EF4-FFF2-40B4-BE49-F238E27FC236}">
                <a16:creationId xmlns:a16="http://schemas.microsoft.com/office/drawing/2014/main" id="{146F805C-0794-434B-B1D3-62714DA5C8AE}"/>
              </a:ext>
            </a:extLst>
          </p:cNvPr>
          <p:cNvGrpSpPr/>
          <p:nvPr/>
        </p:nvGrpSpPr>
        <p:grpSpPr>
          <a:xfrm>
            <a:off x="10287000" y="1953356"/>
            <a:ext cx="1555045" cy="1870721"/>
            <a:chOff x="10547727" y="2042652"/>
            <a:chExt cx="1419679" cy="2474398"/>
          </a:xfrm>
        </p:grpSpPr>
        <p:pic>
          <p:nvPicPr>
            <p:cNvPr id="56" name="Image 55">
              <a:extLst>
                <a:ext uri="{FF2B5EF4-FFF2-40B4-BE49-F238E27FC236}">
                  <a16:creationId xmlns:a16="http://schemas.microsoft.com/office/drawing/2014/main" id="{03E8D5CD-1D12-4261-97DE-6E9ECB5AA51A}"/>
                </a:ext>
              </a:extLst>
            </p:cNvPr>
            <p:cNvPicPr>
              <a:picLocks noChangeAspect="1"/>
            </p:cNvPicPr>
            <p:nvPr/>
          </p:nvPicPr>
          <p:blipFill rotWithShape="1">
            <a:blip r:embed="rId7">
              <a:extLst>
                <a:ext uri="{28A0092B-C50C-407E-A947-70E740481C1C}">
                  <a14:useLocalDpi xmlns:a14="http://schemas.microsoft.com/office/drawing/2010/main" val="0"/>
                </a:ext>
              </a:extLst>
            </a:blip>
            <a:srcRect r="44395"/>
            <a:stretch/>
          </p:blipFill>
          <p:spPr>
            <a:xfrm>
              <a:off x="10547727" y="2095951"/>
              <a:ext cx="1419679" cy="2421099"/>
            </a:xfrm>
            <a:prstGeom prst="rect">
              <a:avLst/>
            </a:prstGeom>
          </p:spPr>
        </p:pic>
        <p:sp>
          <p:nvSpPr>
            <p:cNvPr id="57" name="Rectangle 56">
              <a:extLst>
                <a:ext uri="{FF2B5EF4-FFF2-40B4-BE49-F238E27FC236}">
                  <a16:creationId xmlns:a16="http://schemas.microsoft.com/office/drawing/2014/main" id="{9DDD3192-ED21-4A7D-AD64-9F7BC7CEE990}"/>
                </a:ext>
              </a:extLst>
            </p:cNvPr>
            <p:cNvSpPr/>
            <p:nvPr/>
          </p:nvSpPr>
          <p:spPr>
            <a:xfrm>
              <a:off x="10722077" y="2042652"/>
              <a:ext cx="213852" cy="265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Image 57">
            <a:extLst>
              <a:ext uri="{FF2B5EF4-FFF2-40B4-BE49-F238E27FC236}">
                <a16:creationId xmlns:a16="http://schemas.microsoft.com/office/drawing/2014/main" id="{9157D6A8-E372-45F1-88BB-25D584E98A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8048" y="2216023"/>
            <a:ext cx="1161004" cy="1442461"/>
          </a:xfrm>
          <a:prstGeom prst="rect">
            <a:avLst/>
          </a:prstGeom>
        </p:spPr>
      </p:pic>
      <p:graphicFrame>
        <p:nvGraphicFramePr>
          <p:cNvPr id="51" name="Tableau 50">
            <a:extLst>
              <a:ext uri="{FF2B5EF4-FFF2-40B4-BE49-F238E27FC236}">
                <a16:creationId xmlns:a16="http://schemas.microsoft.com/office/drawing/2014/main" id="{7470D7E6-BC88-4D91-B69E-5F7FAA194ABB}"/>
              </a:ext>
            </a:extLst>
          </p:cNvPr>
          <p:cNvGraphicFramePr>
            <a:graphicFrameLocks noGrp="1"/>
          </p:cNvGraphicFramePr>
          <p:nvPr>
            <p:extLst>
              <p:ext uri="{D42A27DB-BD31-4B8C-83A1-F6EECF244321}">
                <p14:modId xmlns:p14="http://schemas.microsoft.com/office/powerpoint/2010/main" val="615995161"/>
              </p:ext>
            </p:extLst>
          </p:nvPr>
        </p:nvGraphicFramePr>
        <p:xfrm>
          <a:off x="5837414" y="2009189"/>
          <a:ext cx="6265697" cy="1825191"/>
        </p:xfrm>
        <a:graphic>
          <a:graphicData uri="http://schemas.openxmlformats.org/drawingml/2006/table">
            <a:tbl>
              <a:tblPr firstRow="1" bandRow="1">
                <a:tableStyleId>{74C1A8A3-306A-4EB7-A6B1-4F7E0EB9C5D6}</a:tableStyleId>
              </a:tblPr>
              <a:tblGrid>
                <a:gridCol w="1884503">
                  <a:extLst>
                    <a:ext uri="{9D8B030D-6E8A-4147-A177-3AD203B41FA5}">
                      <a16:colId xmlns:a16="http://schemas.microsoft.com/office/drawing/2014/main" val="1034634257"/>
                    </a:ext>
                  </a:extLst>
                </a:gridCol>
                <a:gridCol w="1859158">
                  <a:extLst>
                    <a:ext uri="{9D8B030D-6E8A-4147-A177-3AD203B41FA5}">
                      <a16:colId xmlns:a16="http://schemas.microsoft.com/office/drawing/2014/main" val="3004506514"/>
                    </a:ext>
                  </a:extLst>
                </a:gridCol>
                <a:gridCol w="1395243">
                  <a:extLst>
                    <a:ext uri="{9D8B030D-6E8A-4147-A177-3AD203B41FA5}">
                      <a16:colId xmlns:a16="http://schemas.microsoft.com/office/drawing/2014/main" val="2995429713"/>
                    </a:ext>
                  </a:extLst>
                </a:gridCol>
                <a:gridCol w="1126793">
                  <a:extLst>
                    <a:ext uri="{9D8B030D-6E8A-4147-A177-3AD203B41FA5}">
                      <a16:colId xmlns:a16="http://schemas.microsoft.com/office/drawing/2014/main" val="2174669013"/>
                    </a:ext>
                  </a:extLst>
                </a:gridCol>
              </a:tblGrid>
              <a:tr h="274026">
                <a:tc>
                  <a:txBody>
                    <a:bodyPr/>
                    <a:lstStyle/>
                    <a:p>
                      <a:endParaRPr lang="en-US" sz="14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l-GR" sz="1400" dirty="0"/>
                        <a:t>α</a:t>
                      </a:r>
                      <a:r>
                        <a:rPr lang="fr-FR" sz="1400" dirty="0"/>
                        <a:t>-TRT</a:t>
                      </a:r>
                      <a:endParaRPr lang="en-US" sz="1400" dirty="0"/>
                    </a:p>
                  </a:txBody>
                  <a:tcPr>
                    <a:lnT w="12700" cap="flat" cmpd="sng" algn="ctr">
                      <a:solidFill>
                        <a:schemeClr val="tx1"/>
                      </a:solidFill>
                      <a:prstDash val="solid"/>
                      <a:round/>
                      <a:headEnd type="none" w="med" len="med"/>
                      <a:tailEnd type="none" w="med" len="med"/>
                    </a:lnT>
                    <a:solidFill>
                      <a:srgbClr val="0000FF"/>
                    </a:solidFill>
                  </a:tcPr>
                </a:tc>
                <a:tc>
                  <a:txBody>
                    <a:bodyPr/>
                    <a:lstStyle/>
                    <a:p>
                      <a:pPr algn="ctr"/>
                      <a:r>
                        <a:rPr lang="fr-FR" sz="1400" dirty="0"/>
                        <a:t>BNCT</a:t>
                      </a:r>
                      <a:endParaRPr lang="en-US" sz="1400" dirty="0"/>
                    </a:p>
                  </a:txBody>
                  <a:tcPr>
                    <a:lnT w="12700" cap="flat" cmpd="sng" algn="ctr">
                      <a:solidFill>
                        <a:schemeClr val="tx1"/>
                      </a:solidFill>
                      <a:prstDash val="solid"/>
                      <a:round/>
                      <a:headEnd type="none" w="med" len="med"/>
                      <a:tailEnd type="none" w="med" len="med"/>
                    </a:lnT>
                    <a:solidFill>
                      <a:srgbClr val="0000FF"/>
                    </a:solidFill>
                  </a:tcPr>
                </a:tc>
                <a:tc>
                  <a:txBody>
                    <a:bodyPr/>
                    <a:lstStyle/>
                    <a:p>
                      <a:pPr algn="ctr"/>
                      <a:r>
                        <a:rPr lang="fr-FR" sz="1400" dirty="0"/>
                        <a:t>NP</a:t>
                      </a:r>
                      <a:endParaRPr lang="en-US" sz="14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00FF"/>
                    </a:solidFill>
                  </a:tcPr>
                </a:tc>
                <a:extLst>
                  <a:ext uri="{0D108BD9-81ED-4DB2-BD59-A6C34878D82A}">
                    <a16:rowId xmlns:a16="http://schemas.microsoft.com/office/drawing/2014/main" val="3306013869"/>
                  </a:ext>
                </a:extLst>
              </a:tr>
              <a:tr h="465843">
                <a:tc>
                  <a:txBody>
                    <a:bodyPr/>
                    <a:lstStyle/>
                    <a:p>
                      <a:r>
                        <a:rPr lang="fr-FR" sz="1400" b="1" dirty="0" err="1">
                          <a:latin typeface="Calibri" panose="020F0502020204030204" pitchFamily="34" charset="0"/>
                          <a:ea typeface="Calibri" panose="020F0502020204030204" pitchFamily="34" charset="0"/>
                          <a:cs typeface="Calibri" panose="020F0502020204030204" pitchFamily="34" charset="0"/>
                        </a:rPr>
                        <a:t>Radionuclide</a:t>
                      </a:r>
                      <a:r>
                        <a:rPr lang="fr-FR" sz="1400" b="1" dirty="0">
                          <a:latin typeface="Calibri" panose="020F0502020204030204" pitchFamily="34" charset="0"/>
                          <a:ea typeface="Calibri" panose="020F0502020204030204" pitchFamily="34" charset="0"/>
                          <a:cs typeface="Calibri" panose="020F0502020204030204" pitchFamily="34" charset="0"/>
                        </a:rPr>
                        <a:t>/</a:t>
                      </a:r>
                      <a:r>
                        <a:rPr lang="fr-FR" sz="1400" b="1" dirty="0" err="1">
                          <a:latin typeface="Calibri" panose="020F0502020204030204" pitchFamily="34" charset="0"/>
                          <a:ea typeface="Calibri" panose="020F0502020204030204" pitchFamily="34" charset="0"/>
                          <a:cs typeface="Calibri" panose="020F0502020204030204" pitchFamily="34" charset="0"/>
                        </a:rPr>
                        <a:t>particle</a:t>
                      </a:r>
                      <a:endParaRPr lang="en-US" sz="1400" b="1"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fr-FR" sz="1400" baseline="30000" dirty="0">
                          <a:latin typeface="Calibri" panose="020F0502020204030204" pitchFamily="34" charset="0"/>
                          <a:ea typeface="Calibri" panose="020F0502020204030204" pitchFamily="34" charset="0"/>
                          <a:cs typeface="Calibri" panose="020F0502020204030204" pitchFamily="34" charset="0"/>
                        </a:rPr>
                        <a:t>223</a:t>
                      </a:r>
                      <a:r>
                        <a:rPr lang="fr-FR" sz="1400" dirty="0">
                          <a:latin typeface="Calibri" panose="020F0502020204030204" pitchFamily="34" charset="0"/>
                          <a:ea typeface="Calibri" panose="020F0502020204030204" pitchFamily="34" charset="0"/>
                          <a:cs typeface="Calibri" panose="020F0502020204030204" pitchFamily="34" charset="0"/>
                        </a:rPr>
                        <a:t>Ra, </a:t>
                      </a:r>
                      <a:r>
                        <a:rPr lang="fr-FR" sz="1400" baseline="30000" dirty="0">
                          <a:latin typeface="Calibri" panose="020F0502020204030204" pitchFamily="34" charset="0"/>
                          <a:ea typeface="Calibri" panose="020F0502020204030204" pitchFamily="34" charset="0"/>
                          <a:cs typeface="Calibri" panose="020F0502020204030204" pitchFamily="34" charset="0"/>
                        </a:rPr>
                        <a:t>225</a:t>
                      </a:r>
                      <a:r>
                        <a:rPr lang="fr-FR" sz="1400" dirty="0">
                          <a:latin typeface="Calibri" panose="020F0502020204030204" pitchFamily="34" charset="0"/>
                          <a:ea typeface="Calibri" panose="020F0502020204030204" pitchFamily="34" charset="0"/>
                          <a:cs typeface="Calibri" panose="020F0502020204030204" pitchFamily="34" charset="0"/>
                        </a:rPr>
                        <a:t>Ac, </a:t>
                      </a:r>
                      <a:r>
                        <a:rPr lang="fr-FR" sz="1400" baseline="30000" dirty="0">
                          <a:latin typeface="Calibri" panose="020F0502020204030204" pitchFamily="34" charset="0"/>
                          <a:ea typeface="Calibri" panose="020F0502020204030204" pitchFamily="34" charset="0"/>
                          <a:cs typeface="Calibri" panose="020F0502020204030204" pitchFamily="34" charset="0"/>
                        </a:rPr>
                        <a:t>212/213</a:t>
                      </a:r>
                      <a:r>
                        <a:rPr lang="fr-FR" sz="1400" dirty="0">
                          <a:latin typeface="Calibri" panose="020F0502020204030204" pitchFamily="34" charset="0"/>
                          <a:ea typeface="Calibri" panose="020F0502020204030204" pitchFamily="34" charset="0"/>
                          <a:cs typeface="Calibri" panose="020F0502020204030204" pitchFamily="34" charset="0"/>
                        </a:rPr>
                        <a:t>Bi, </a:t>
                      </a:r>
                      <a:r>
                        <a:rPr lang="fr-FR" sz="1400" baseline="30000" dirty="0">
                          <a:latin typeface="Calibri" panose="020F0502020204030204" pitchFamily="34" charset="0"/>
                          <a:ea typeface="Calibri" panose="020F0502020204030204" pitchFamily="34" charset="0"/>
                          <a:cs typeface="Calibri" panose="020F0502020204030204" pitchFamily="34" charset="0"/>
                        </a:rPr>
                        <a:t>211</a:t>
                      </a:r>
                      <a:r>
                        <a:rPr lang="fr-FR" sz="1400" dirty="0">
                          <a:latin typeface="Calibri" panose="020F0502020204030204" pitchFamily="34" charset="0"/>
                          <a:ea typeface="Calibri" panose="020F0502020204030204" pitchFamily="34" charset="0"/>
                          <a:cs typeface="Calibri" panose="020F0502020204030204" pitchFamily="34" charset="0"/>
                        </a:rPr>
                        <a:t>At, </a:t>
                      </a:r>
                      <a:r>
                        <a:rPr lang="fr-FR" sz="1400" baseline="30000" dirty="0">
                          <a:latin typeface="Calibri" panose="020F0502020204030204" pitchFamily="34" charset="0"/>
                          <a:ea typeface="Calibri" panose="020F0502020204030204" pitchFamily="34" charset="0"/>
                          <a:cs typeface="Calibri" panose="020F0502020204030204" pitchFamily="34" charset="0"/>
                        </a:rPr>
                        <a:t>212</a:t>
                      </a:r>
                      <a:r>
                        <a:rPr lang="fr-FR" sz="1400" dirty="0">
                          <a:latin typeface="Calibri" panose="020F0502020204030204" pitchFamily="34" charset="0"/>
                          <a:ea typeface="Calibri" panose="020F0502020204030204" pitchFamily="34" charset="0"/>
                          <a:cs typeface="Calibri" panose="020F0502020204030204" pitchFamily="34" charset="0"/>
                        </a:rPr>
                        <a:t>Pb…</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fr-FR" sz="1400" baseline="30000" dirty="0">
                          <a:latin typeface="Calibri" panose="020F0502020204030204" pitchFamily="34" charset="0"/>
                          <a:ea typeface="Calibri" panose="020F0502020204030204" pitchFamily="34" charset="0"/>
                          <a:cs typeface="Calibri" panose="020F0502020204030204" pitchFamily="34" charset="0"/>
                        </a:rPr>
                        <a:t>10</a:t>
                      </a:r>
                      <a:r>
                        <a:rPr lang="fr-FR" sz="1400" dirty="0">
                          <a:latin typeface="Calibri" panose="020F0502020204030204" pitchFamily="34" charset="0"/>
                          <a:ea typeface="Calibri" panose="020F0502020204030204" pitchFamily="34" charset="0"/>
                          <a:cs typeface="Calibri" panose="020F0502020204030204" pitchFamily="34" charset="0"/>
                        </a:rPr>
                        <a:t>B/</a:t>
                      </a:r>
                      <a:r>
                        <a:rPr lang="fr-FR" sz="1400" baseline="30000" dirty="0">
                          <a:latin typeface="Calibri" panose="020F0502020204030204" pitchFamily="34" charset="0"/>
                          <a:ea typeface="Calibri" panose="020F0502020204030204" pitchFamily="34" charset="0"/>
                          <a:cs typeface="Calibri" panose="020F0502020204030204" pitchFamily="34" charset="0"/>
                        </a:rPr>
                        <a:t>11*</a:t>
                      </a:r>
                      <a:r>
                        <a:rPr lang="fr-FR" sz="1400" dirty="0">
                          <a:latin typeface="Calibri" panose="020F0502020204030204" pitchFamily="34" charset="0"/>
                          <a:ea typeface="Calibri" panose="020F0502020204030204" pitchFamily="34" charset="0"/>
                          <a:cs typeface="Calibri" panose="020F0502020204030204" pitchFamily="34" charset="0"/>
                        </a:rPr>
                        <a:t>B</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fr-FR" sz="1400" dirty="0">
                          <a:latin typeface="Calibri" panose="020F0502020204030204" pitchFamily="34" charset="0"/>
                          <a:ea typeface="Calibri" panose="020F0502020204030204" pitchFamily="34" charset="0"/>
                          <a:cs typeface="Calibri" panose="020F0502020204030204" pitchFamily="34" charset="0"/>
                        </a:rPr>
                        <a:t>e- </a:t>
                      </a:r>
                      <a:r>
                        <a:rPr lang="fr-FR" sz="1200" dirty="0">
                          <a:latin typeface="Calibri" panose="020F0502020204030204" pitchFamily="34" charset="0"/>
                          <a:ea typeface="Calibri" panose="020F0502020204030204" pitchFamily="34" charset="0"/>
                          <a:cs typeface="Calibri" panose="020F0502020204030204" pitchFamily="34" charset="0"/>
                        </a:rPr>
                        <a:t>(PE, Auger)</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42326593"/>
                  </a:ext>
                </a:extLst>
              </a:tr>
              <a:tr h="353186">
                <a:tc>
                  <a:txBody>
                    <a:bodyPr/>
                    <a:lstStyle/>
                    <a:p>
                      <a:r>
                        <a:rPr lang="fr-FR" sz="1400" b="1" dirty="0">
                          <a:latin typeface="Calibri" panose="020F0502020204030204" pitchFamily="34" charset="0"/>
                          <a:ea typeface="Calibri" panose="020F0502020204030204" pitchFamily="34" charset="0"/>
                          <a:cs typeface="Calibri" panose="020F0502020204030204" pitchFamily="34" charset="0"/>
                        </a:rPr>
                        <a:t>Energies </a:t>
                      </a:r>
                      <a:r>
                        <a:rPr lang="el-GR" sz="1400" b="1" dirty="0">
                          <a:latin typeface="Calibri" panose="020F0502020204030204" pitchFamily="34" charset="0"/>
                          <a:ea typeface="Calibri" panose="020F0502020204030204" pitchFamily="34" charset="0"/>
                          <a:cs typeface="Calibri" panose="020F0502020204030204" pitchFamily="34" charset="0"/>
                        </a:rPr>
                        <a:t>α</a:t>
                      </a:r>
                      <a:r>
                        <a:rPr lang="fr-FR" sz="1400" b="1" dirty="0">
                          <a:latin typeface="Calibri" panose="020F0502020204030204" pitchFamily="34" charset="0"/>
                          <a:ea typeface="Calibri" panose="020F0502020204030204" pitchFamily="34" charset="0"/>
                          <a:cs typeface="Calibri" panose="020F0502020204030204" pitchFamily="34" charset="0"/>
                        </a:rPr>
                        <a:t> (et </a:t>
                      </a:r>
                      <a:r>
                        <a:rPr lang="fr-FR" sz="1400" b="1" baseline="30000" dirty="0">
                          <a:latin typeface="Calibri" panose="020F0502020204030204" pitchFamily="34" charset="0"/>
                          <a:ea typeface="Calibri" panose="020F0502020204030204" pitchFamily="34" charset="0"/>
                          <a:cs typeface="Calibri" panose="020F0502020204030204" pitchFamily="34" charset="0"/>
                        </a:rPr>
                        <a:t>7</a:t>
                      </a:r>
                      <a:r>
                        <a:rPr lang="fr-FR" sz="1400" b="1" dirty="0">
                          <a:latin typeface="Calibri" panose="020F0502020204030204" pitchFamily="34" charset="0"/>
                          <a:ea typeface="Calibri" panose="020F0502020204030204" pitchFamily="34" charset="0"/>
                          <a:cs typeface="Calibri" panose="020F0502020204030204" pitchFamily="34" charset="0"/>
                        </a:rPr>
                        <a:t>Li) or e-</a:t>
                      </a:r>
                      <a:endParaRPr lang="en-US" sz="1400" b="1"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fr-FR" sz="1400" dirty="0">
                          <a:latin typeface="Calibri" panose="020F0502020204030204" pitchFamily="34" charset="0"/>
                          <a:ea typeface="Calibri" panose="020F0502020204030204" pitchFamily="34" charset="0"/>
                          <a:cs typeface="Calibri" panose="020F0502020204030204" pitchFamily="34" charset="0"/>
                        </a:rPr>
                        <a:t>5-9 MeV</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fr-FR" sz="1400" dirty="0">
                          <a:latin typeface="Calibri" panose="020F0502020204030204" pitchFamily="34" charset="0"/>
                          <a:ea typeface="Calibri" panose="020F0502020204030204" pitchFamily="34" charset="0"/>
                          <a:cs typeface="Calibri" panose="020F0502020204030204" pitchFamily="34" charset="0"/>
                        </a:rPr>
                        <a:t>0.8-1.7 MeV</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fr-FR" sz="1400" dirty="0">
                          <a:latin typeface="Calibri" panose="020F0502020204030204" pitchFamily="34" charset="0"/>
                          <a:ea typeface="Calibri" panose="020F0502020204030204" pitchFamily="34" charset="0"/>
                          <a:cs typeface="Calibri" panose="020F0502020204030204" pitchFamily="34" charset="0"/>
                        </a:rPr>
                        <a:t>0-100 keV</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12574833"/>
                  </a:ext>
                </a:extLst>
              </a:tr>
              <a:tr h="3442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latin typeface="Calibri" panose="020F0502020204030204" pitchFamily="34" charset="0"/>
                          <a:ea typeface="Calibri" panose="020F0502020204030204" pitchFamily="34" charset="0"/>
                          <a:cs typeface="Calibri" panose="020F0502020204030204" pitchFamily="34" charset="0"/>
                        </a:rPr>
                        <a:t>Range </a:t>
                      </a:r>
                      <a:r>
                        <a:rPr lang="el-GR" sz="1400" b="1" dirty="0">
                          <a:latin typeface="Calibri" panose="020F0502020204030204" pitchFamily="34" charset="0"/>
                          <a:ea typeface="Calibri" panose="020F0502020204030204" pitchFamily="34" charset="0"/>
                          <a:cs typeface="Calibri" panose="020F0502020204030204" pitchFamily="34" charset="0"/>
                        </a:rPr>
                        <a:t>α</a:t>
                      </a:r>
                      <a:r>
                        <a:rPr lang="fr-FR" sz="1400" b="1" dirty="0">
                          <a:latin typeface="Calibri" panose="020F0502020204030204" pitchFamily="34" charset="0"/>
                          <a:ea typeface="Calibri" panose="020F0502020204030204" pitchFamily="34" charset="0"/>
                          <a:cs typeface="Calibri" panose="020F0502020204030204" pitchFamily="34" charset="0"/>
                        </a:rPr>
                        <a:t> (and </a:t>
                      </a:r>
                      <a:r>
                        <a:rPr lang="fr-FR" sz="1400" b="1" baseline="30000" dirty="0">
                          <a:latin typeface="Calibri" panose="020F0502020204030204" pitchFamily="34" charset="0"/>
                          <a:ea typeface="Calibri" panose="020F0502020204030204" pitchFamily="34" charset="0"/>
                          <a:cs typeface="Calibri" panose="020F0502020204030204" pitchFamily="34" charset="0"/>
                        </a:rPr>
                        <a:t>7</a:t>
                      </a:r>
                      <a:r>
                        <a:rPr lang="fr-FR" sz="1400" b="1" dirty="0">
                          <a:latin typeface="Calibri" panose="020F0502020204030204" pitchFamily="34" charset="0"/>
                          <a:ea typeface="Calibri" panose="020F0502020204030204" pitchFamily="34" charset="0"/>
                          <a:cs typeface="Calibri" panose="020F0502020204030204" pitchFamily="34" charset="0"/>
                        </a:rPr>
                        <a:t>Li) or e-</a:t>
                      </a:r>
                      <a:endParaRPr lang="en-US" sz="1400" b="1"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fr-FR" sz="1400" dirty="0">
                          <a:solidFill>
                            <a:schemeClr val="accent2"/>
                          </a:solidFill>
                          <a:latin typeface="Calibri" panose="020F0502020204030204" pitchFamily="34" charset="0"/>
                          <a:ea typeface="Calibri" panose="020F0502020204030204" pitchFamily="34" charset="0"/>
                          <a:cs typeface="Calibri" panose="020F0502020204030204" pitchFamily="34" charset="0"/>
                        </a:rPr>
                        <a:t>40 –100 µm </a:t>
                      </a:r>
                      <a:r>
                        <a:rPr lang="fr-FR" sz="1400" i="1" dirty="0">
                          <a:solidFill>
                            <a:schemeClr val="accent2"/>
                          </a:solidFill>
                          <a:latin typeface="Calibri" panose="020F0502020204030204" pitchFamily="34" charset="0"/>
                          <a:ea typeface="Calibri" panose="020F0502020204030204" pitchFamily="34" charset="0"/>
                          <a:cs typeface="Calibri" panose="020F0502020204030204" pitchFamily="34" charset="0"/>
                        </a:rPr>
                        <a:t>(few </a:t>
                      </a:r>
                      <a:r>
                        <a:rPr lang="fr-FR" sz="1400" i="1" dirty="0" err="1">
                          <a:solidFill>
                            <a:schemeClr val="accent2"/>
                          </a:solidFill>
                          <a:latin typeface="Calibri" panose="020F0502020204030204" pitchFamily="34" charset="0"/>
                          <a:ea typeface="Calibri" panose="020F0502020204030204" pitchFamily="34" charset="0"/>
                          <a:cs typeface="Calibri" panose="020F0502020204030204" pitchFamily="34" charset="0"/>
                        </a:rPr>
                        <a:t>cells</a:t>
                      </a:r>
                      <a:r>
                        <a:rPr lang="fr-FR" sz="1400" i="1" dirty="0">
                          <a:solidFill>
                            <a:schemeClr val="accent2"/>
                          </a:solidFill>
                          <a:latin typeface="Calibri" panose="020F0502020204030204" pitchFamily="34" charset="0"/>
                          <a:ea typeface="Calibri" panose="020F0502020204030204" pitchFamily="34" charset="0"/>
                          <a:cs typeface="Calibri" panose="020F0502020204030204" pitchFamily="34" charset="0"/>
                        </a:rPr>
                        <a:t>)</a:t>
                      </a:r>
                      <a:r>
                        <a:rPr lang="fr-FR" sz="14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accent2"/>
                          </a:solidFill>
                          <a:latin typeface="Calibri" panose="020F0502020204030204" pitchFamily="34" charset="0"/>
                          <a:ea typeface="Calibri" panose="020F0502020204030204" pitchFamily="34" charset="0"/>
                          <a:cs typeface="Calibri" panose="020F0502020204030204" pitchFamily="34" charset="0"/>
                        </a:rPr>
                        <a:t>5 –9 µm </a:t>
                      </a:r>
                      <a:r>
                        <a:rPr lang="fr-FR" sz="1400" i="1" dirty="0">
                          <a:solidFill>
                            <a:schemeClr val="accent2"/>
                          </a:solidFill>
                          <a:latin typeface="Calibri" panose="020F0502020204030204" pitchFamily="34" charset="0"/>
                          <a:ea typeface="Calibri" panose="020F0502020204030204" pitchFamily="34" charset="0"/>
                          <a:cs typeface="Calibri" panose="020F0502020204030204" pitchFamily="34" charset="0"/>
                        </a:rPr>
                        <a:t>(&lt;</a:t>
                      </a:r>
                      <a:r>
                        <a:rPr lang="fr-FR" sz="1400" i="1" dirty="0" err="1">
                          <a:solidFill>
                            <a:schemeClr val="accent2"/>
                          </a:solidFill>
                          <a:latin typeface="Calibri" panose="020F0502020204030204" pitchFamily="34" charset="0"/>
                          <a:ea typeface="Calibri" panose="020F0502020204030204" pitchFamily="34" charset="0"/>
                          <a:cs typeface="Calibri" panose="020F0502020204030204" pitchFamily="34" charset="0"/>
                        </a:rPr>
                        <a:t>cell</a:t>
                      </a:r>
                      <a:r>
                        <a:rPr lang="fr-FR" sz="1400" i="1" dirty="0">
                          <a:solidFill>
                            <a:schemeClr val="accent2"/>
                          </a:solidFill>
                          <a:latin typeface="Calibri" panose="020F0502020204030204" pitchFamily="34" charset="0"/>
                          <a:ea typeface="Calibri" panose="020F0502020204030204" pitchFamily="34" charset="0"/>
                          <a:cs typeface="Calibri" panose="020F0502020204030204" pitchFamily="34" charset="0"/>
                        </a:rPr>
                        <a:t>)</a:t>
                      </a:r>
                      <a:r>
                        <a:rPr lang="fr-FR" sz="1400"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accent2"/>
                          </a:solidFill>
                          <a:latin typeface="Calibri" panose="020F0502020204030204" pitchFamily="34" charset="0"/>
                          <a:ea typeface="Calibri" panose="020F0502020204030204" pitchFamily="34" charset="0"/>
                          <a:cs typeface="Calibri" panose="020F0502020204030204" pitchFamily="34" charset="0"/>
                        </a:rPr>
                        <a:t>0-100 µm</a:t>
                      </a:r>
                      <a:endParaRPr lang="en-US" sz="14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18997556"/>
                  </a:ext>
                </a:extLst>
              </a:tr>
              <a:tr h="274026">
                <a:tc>
                  <a:txBody>
                    <a:bodyPr/>
                    <a:lstStyle/>
                    <a:p>
                      <a:r>
                        <a:rPr lang="fr-FR" sz="1400" b="1" dirty="0">
                          <a:latin typeface="Calibri" panose="020F0502020204030204" pitchFamily="34" charset="0"/>
                          <a:ea typeface="Calibri" panose="020F0502020204030204" pitchFamily="34" charset="0"/>
                          <a:cs typeface="Calibri" panose="020F0502020204030204" pitchFamily="34" charset="0"/>
                        </a:rPr>
                        <a:t>LET </a:t>
                      </a:r>
                      <a:r>
                        <a:rPr lang="fr-FR" sz="1400" b="1" i="1" dirty="0">
                          <a:latin typeface="Calibri" panose="020F0502020204030204" pitchFamily="34" charset="0"/>
                          <a:ea typeface="Calibri" panose="020F0502020204030204" pitchFamily="34" charset="0"/>
                          <a:cs typeface="Calibri" panose="020F0502020204030204" pitchFamily="34" charset="0"/>
                        </a:rPr>
                        <a:t>(keV/µm)</a:t>
                      </a:r>
                      <a:endParaRPr lang="en-US" sz="1400" b="1" i="1" dirty="0">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fr-FR" sz="1400" dirty="0">
                          <a:latin typeface="Calibri" panose="020F0502020204030204" pitchFamily="34" charset="0"/>
                          <a:ea typeface="Calibri" panose="020F0502020204030204" pitchFamily="34" charset="0"/>
                          <a:cs typeface="Calibri" panose="020F0502020204030204" pitchFamily="34" charset="0"/>
                        </a:rPr>
                        <a:t>60 – 100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fr-FR" sz="1400" dirty="0">
                          <a:latin typeface="Calibri" panose="020F0502020204030204" pitchFamily="34" charset="0"/>
                          <a:ea typeface="Calibri" panose="020F0502020204030204" pitchFamily="34" charset="0"/>
                          <a:cs typeface="Calibri" panose="020F0502020204030204" pitchFamily="34" charset="0"/>
                        </a:rPr>
                        <a:t>≥ 200 </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fr-FR" sz="1400" dirty="0">
                          <a:latin typeface="Calibri" panose="020F0502020204030204" pitchFamily="34" charset="0"/>
                          <a:ea typeface="Calibri" panose="020F0502020204030204" pitchFamily="34" charset="0"/>
                          <a:cs typeface="Calibri" panose="020F0502020204030204" pitchFamily="34" charset="0"/>
                        </a:rPr>
                        <a:t>0.5-20</a:t>
                      </a:r>
                      <a:endParaRPr lang="en-US" sz="1400" dirty="0">
                        <a:latin typeface="Calibri" panose="020F0502020204030204" pitchFamily="34" charset="0"/>
                        <a:ea typeface="Calibri" panose="020F0502020204030204" pitchFamily="34" charset="0"/>
                        <a:cs typeface="Calibri" panose="020F050202020403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514562"/>
                  </a:ext>
                </a:extLst>
              </a:tr>
            </a:tbl>
          </a:graphicData>
        </a:graphic>
      </p:graphicFrame>
      <p:sp>
        <p:nvSpPr>
          <p:cNvPr id="25" name="ZoneTexte 24">
            <a:extLst>
              <a:ext uri="{FF2B5EF4-FFF2-40B4-BE49-F238E27FC236}">
                <a16:creationId xmlns:a16="http://schemas.microsoft.com/office/drawing/2014/main" id="{33927A59-4970-4CCF-AAE4-B180C94B6F38}"/>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grpSp>
        <p:nvGrpSpPr>
          <p:cNvPr id="6" name="Groupe 5">
            <a:extLst>
              <a:ext uri="{FF2B5EF4-FFF2-40B4-BE49-F238E27FC236}">
                <a16:creationId xmlns:a16="http://schemas.microsoft.com/office/drawing/2014/main" id="{F4817E90-7DD8-4B98-9727-8C9302D7101A}"/>
              </a:ext>
            </a:extLst>
          </p:cNvPr>
          <p:cNvGrpSpPr/>
          <p:nvPr/>
        </p:nvGrpSpPr>
        <p:grpSpPr>
          <a:xfrm>
            <a:off x="7148455" y="4445826"/>
            <a:ext cx="1392551" cy="965502"/>
            <a:chOff x="7148455" y="4445826"/>
            <a:chExt cx="1392551" cy="965502"/>
          </a:xfrm>
        </p:grpSpPr>
        <p:pic>
          <p:nvPicPr>
            <p:cNvPr id="26" name="Image 25">
              <a:extLst>
                <a:ext uri="{FF2B5EF4-FFF2-40B4-BE49-F238E27FC236}">
                  <a16:creationId xmlns:a16="http://schemas.microsoft.com/office/drawing/2014/main" id="{C6EFF657-EE85-49AD-964D-F90CF5D750E0}"/>
                </a:ext>
              </a:extLst>
            </p:cNvPr>
            <p:cNvPicPr>
              <a:picLocks noChangeAspect="1"/>
            </p:cNvPicPr>
            <p:nvPr/>
          </p:nvPicPr>
          <p:blipFill>
            <a:blip r:embed="rId9"/>
            <a:stretch>
              <a:fillRect/>
            </a:stretch>
          </p:blipFill>
          <p:spPr>
            <a:xfrm>
              <a:off x="7148455" y="4445826"/>
              <a:ext cx="1392551" cy="965502"/>
            </a:xfrm>
            <a:prstGeom prst="rect">
              <a:avLst/>
            </a:prstGeom>
          </p:spPr>
        </p:pic>
        <p:sp>
          <p:nvSpPr>
            <p:cNvPr id="5" name="ZoneTexte 4">
              <a:extLst>
                <a:ext uri="{FF2B5EF4-FFF2-40B4-BE49-F238E27FC236}">
                  <a16:creationId xmlns:a16="http://schemas.microsoft.com/office/drawing/2014/main" id="{364F0186-9256-4505-8399-A0B2E519DEE5}"/>
                </a:ext>
              </a:extLst>
            </p:cNvPr>
            <p:cNvSpPr txBox="1"/>
            <p:nvPr/>
          </p:nvSpPr>
          <p:spPr>
            <a:xfrm>
              <a:off x="7551060" y="5081648"/>
              <a:ext cx="293670" cy="307777"/>
            </a:xfrm>
            <a:prstGeom prst="rect">
              <a:avLst/>
            </a:prstGeom>
            <a:noFill/>
          </p:spPr>
          <p:txBody>
            <a:bodyPr wrap="none" rtlCol="0">
              <a:spAutoFit/>
            </a:bodyPr>
            <a:lstStyle/>
            <a:p>
              <a:r>
                <a:rPr lang="en-US" b="1" dirty="0"/>
                <a:t>n</a:t>
              </a:r>
            </a:p>
          </p:txBody>
        </p:sp>
        <p:cxnSp>
          <p:nvCxnSpPr>
            <p:cNvPr id="8" name="Connecteur droit avec flèche 7">
              <a:extLst>
                <a:ext uri="{FF2B5EF4-FFF2-40B4-BE49-F238E27FC236}">
                  <a16:creationId xmlns:a16="http://schemas.microsoft.com/office/drawing/2014/main" id="{49815799-2B8C-40A2-BA95-2E44B387BF86}"/>
                </a:ext>
              </a:extLst>
            </p:cNvPr>
            <p:cNvCxnSpPr>
              <a:cxnSpLocks/>
            </p:cNvCxnSpPr>
            <p:nvPr/>
          </p:nvCxnSpPr>
          <p:spPr>
            <a:xfrm flipV="1">
              <a:off x="7366711" y="4984417"/>
              <a:ext cx="341575" cy="35823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0D12EC31-FB4A-4CEA-A213-1D666823607C}"/>
                </a:ext>
              </a:extLst>
            </p:cNvPr>
            <p:cNvCxnSpPr>
              <a:cxnSpLocks/>
            </p:cNvCxnSpPr>
            <p:nvPr/>
          </p:nvCxnSpPr>
          <p:spPr>
            <a:xfrm>
              <a:off x="7922199" y="4935174"/>
              <a:ext cx="207593" cy="9848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82A318A7-1A59-404E-BF9C-F69186586408}"/>
                </a:ext>
              </a:extLst>
            </p:cNvPr>
            <p:cNvCxnSpPr>
              <a:cxnSpLocks/>
            </p:cNvCxnSpPr>
            <p:nvPr/>
          </p:nvCxnSpPr>
          <p:spPr>
            <a:xfrm>
              <a:off x="7524830" y="4799015"/>
              <a:ext cx="173065" cy="98485"/>
            </a:xfrm>
            <a:prstGeom prst="straightConnector1">
              <a:avLst/>
            </a:prstGeom>
            <a:ln w="127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0B46E52C-1B5E-4D8B-9B02-2BB696A8DC06}"/>
                </a:ext>
              </a:extLst>
            </p:cNvPr>
            <p:cNvSpPr txBox="1"/>
            <p:nvPr/>
          </p:nvSpPr>
          <p:spPr>
            <a:xfrm>
              <a:off x="7851061" y="4920806"/>
              <a:ext cx="407431" cy="307777"/>
            </a:xfrm>
            <a:prstGeom prst="rect">
              <a:avLst/>
            </a:prstGeom>
            <a:noFill/>
          </p:spPr>
          <p:txBody>
            <a:bodyPr wrap="square" rtlCol="0">
              <a:spAutoFit/>
            </a:bodyPr>
            <a:lstStyle/>
            <a:p>
              <a:r>
                <a:rPr lang="el-GR" b="1" dirty="0">
                  <a:solidFill>
                    <a:srgbClr val="C00000"/>
                  </a:solidFill>
                  <a:latin typeface="Calibri" panose="020F0502020204030204" pitchFamily="34" charset="0"/>
                  <a:ea typeface="Calibri" panose="020F0502020204030204" pitchFamily="34" charset="0"/>
                  <a:cs typeface="Calibri" panose="020F0502020204030204" pitchFamily="34" charset="0"/>
                </a:rPr>
                <a:t>α</a:t>
              </a:r>
              <a:endParaRPr lang="en-US" b="1" dirty="0">
                <a:solidFill>
                  <a:srgbClr val="C00000"/>
                </a:solidFill>
              </a:endParaRPr>
            </a:p>
          </p:txBody>
        </p:sp>
        <p:sp>
          <p:nvSpPr>
            <p:cNvPr id="37" name="ZoneTexte 36">
              <a:extLst>
                <a:ext uri="{FF2B5EF4-FFF2-40B4-BE49-F238E27FC236}">
                  <a16:creationId xmlns:a16="http://schemas.microsoft.com/office/drawing/2014/main" id="{5501B032-A360-401C-A770-22FA9B63AF00}"/>
                </a:ext>
              </a:extLst>
            </p:cNvPr>
            <p:cNvSpPr txBox="1"/>
            <p:nvPr/>
          </p:nvSpPr>
          <p:spPr>
            <a:xfrm>
              <a:off x="7224392" y="4747128"/>
              <a:ext cx="468394" cy="307777"/>
            </a:xfrm>
            <a:prstGeom prst="rect">
              <a:avLst/>
            </a:prstGeom>
            <a:noFill/>
          </p:spPr>
          <p:txBody>
            <a:bodyPr wrap="square" rtlCol="0">
              <a:spAutoFit/>
            </a:bodyPr>
            <a:lstStyle/>
            <a:p>
              <a:r>
                <a:rPr lang="en-US" b="1" baseline="30000" dirty="0">
                  <a:solidFill>
                    <a:srgbClr val="C00000"/>
                  </a:solidFill>
                </a:rPr>
                <a:t>7</a:t>
              </a:r>
              <a:r>
                <a:rPr lang="en-US" b="1" dirty="0">
                  <a:solidFill>
                    <a:srgbClr val="C00000"/>
                  </a:solidFill>
                </a:rPr>
                <a:t>Li</a:t>
              </a:r>
            </a:p>
          </p:txBody>
        </p:sp>
        <p:sp>
          <p:nvSpPr>
            <p:cNvPr id="44" name="ZoneTexte 43">
              <a:extLst>
                <a:ext uri="{FF2B5EF4-FFF2-40B4-BE49-F238E27FC236}">
                  <a16:creationId xmlns:a16="http://schemas.microsoft.com/office/drawing/2014/main" id="{BFAA1D05-6AD8-4899-9F8B-B6DC16C101D8}"/>
                </a:ext>
              </a:extLst>
            </p:cNvPr>
            <p:cNvSpPr txBox="1"/>
            <p:nvPr/>
          </p:nvSpPr>
          <p:spPr>
            <a:xfrm>
              <a:off x="7732926" y="4558408"/>
              <a:ext cx="449162" cy="307777"/>
            </a:xfrm>
            <a:prstGeom prst="rect">
              <a:avLst/>
            </a:prstGeom>
            <a:noFill/>
          </p:spPr>
          <p:txBody>
            <a:bodyPr wrap="none" rtlCol="0">
              <a:spAutoFit/>
            </a:bodyPr>
            <a:lstStyle/>
            <a:p>
              <a:r>
                <a:rPr lang="en-US" b="1" baseline="30000" dirty="0"/>
                <a:t>10</a:t>
              </a:r>
              <a:r>
                <a:rPr lang="en-US" b="1" dirty="0"/>
                <a:t>B</a:t>
              </a:r>
            </a:p>
          </p:txBody>
        </p:sp>
      </p:grpSp>
    </p:spTree>
    <p:extLst>
      <p:ext uri="{BB962C8B-B14F-4D97-AF65-F5344CB8AC3E}">
        <p14:creationId xmlns:p14="http://schemas.microsoft.com/office/powerpoint/2010/main" val="327627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 coins arrondis 28">
            <a:extLst>
              <a:ext uri="{FF2B5EF4-FFF2-40B4-BE49-F238E27FC236}">
                <a16:creationId xmlns:a16="http://schemas.microsoft.com/office/drawing/2014/main" id="{C391774D-89ED-4A55-AF3B-1DC124525F78}"/>
              </a:ext>
            </a:extLst>
          </p:cNvPr>
          <p:cNvSpPr/>
          <p:nvPr/>
        </p:nvSpPr>
        <p:spPr>
          <a:xfrm>
            <a:off x="10000714" y="1217125"/>
            <a:ext cx="2096108" cy="2679465"/>
          </a:xfrm>
          <a:prstGeom prst="roundRect">
            <a:avLst/>
          </a:prstGeom>
          <a:solidFill>
            <a:srgbClr val="FFB2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Rectangle : coins arrondis 26">
            <a:extLst>
              <a:ext uri="{FF2B5EF4-FFF2-40B4-BE49-F238E27FC236}">
                <a16:creationId xmlns:a16="http://schemas.microsoft.com/office/drawing/2014/main" id="{074CDDC0-2CA1-487C-9774-73A3F3433BA0}"/>
              </a:ext>
            </a:extLst>
          </p:cNvPr>
          <p:cNvSpPr/>
          <p:nvPr/>
        </p:nvSpPr>
        <p:spPr>
          <a:xfrm>
            <a:off x="7773179" y="1205905"/>
            <a:ext cx="2096108" cy="2690685"/>
          </a:xfrm>
          <a:prstGeom prst="roundRect">
            <a:avLst/>
          </a:prstGeom>
          <a:solidFill>
            <a:srgbClr val="5AB4A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 coins arrondis 25">
            <a:extLst>
              <a:ext uri="{FF2B5EF4-FFF2-40B4-BE49-F238E27FC236}">
                <a16:creationId xmlns:a16="http://schemas.microsoft.com/office/drawing/2014/main" id="{65786111-D8E7-4707-8042-73BD51FBB7F7}"/>
              </a:ext>
            </a:extLst>
          </p:cNvPr>
          <p:cNvSpPr/>
          <p:nvPr/>
        </p:nvSpPr>
        <p:spPr>
          <a:xfrm>
            <a:off x="5545643" y="1217125"/>
            <a:ext cx="2096109" cy="2679466"/>
          </a:xfrm>
          <a:prstGeom prst="roundRect">
            <a:avLst/>
          </a:prstGeom>
          <a:solidFill>
            <a:srgbClr val="6599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36</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fontScale="92500"/>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Summary</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Targeted</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RT MP perspective </a:t>
            </a:r>
            <a:r>
              <a:rPr lang="fr-FR" sz="33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(in construction)</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10" name="ZoneTexte 9">
            <a:extLst>
              <a:ext uri="{FF2B5EF4-FFF2-40B4-BE49-F238E27FC236}">
                <a16:creationId xmlns:a16="http://schemas.microsoft.com/office/drawing/2014/main" id="{82428CEB-47A0-466E-824D-8A935FAF41DA}"/>
              </a:ext>
            </a:extLst>
          </p:cNvPr>
          <p:cNvSpPr txBox="1"/>
          <p:nvPr/>
        </p:nvSpPr>
        <p:spPr>
          <a:xfrm>
            <a:off x="8848048" y="-46641"/>
            <a:ext cx="3340490"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Summary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6" name="ZoneTexte 5">
            <a:extLst>
              <a:ext uri="{FF2B5EF4-FFF2-40B4-BE49-F238E27FC236}">
                <a16:creationId xmlns:a16="http://schemas.microsoft.com/office/drawing/2014/main" id="{A3501C83-18B0-4F6E-BB07-9E76905881B5}"/>
              </a:ext>
            </a:extLst>
          </p:cNvPr>
          <p:cNvSpPr txBox="1"/>
          <p:nvPr/>
        </p:nvSpPr>
        <p:spPr>
          <a:xfrm>
            <a:off x="5435878" y="4225485"/>
            <a:ext cx="2096109" cy="2400657"/>
          </a:xfrm>
          <a:prstGeom prst="rect">
            <a:avLst/>
          </a:prstGeom>
          <a:noFill/>
          <a:ln w="19050">
            <a:solidFill>
              <a:schemeClr val="accent5"/>
            </a:solidFill>
          </a:ln>
        </p:spPr>
        <p:txBody>
          <a:bodyPr wrap="square" numCol="1"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Total FTE – in2p3: </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10.3</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researchers</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11.4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technical</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staff</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12</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PhD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defended</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4</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PhD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ongoing</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6 </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CDD</a:t>
            </a:r>
          </a:p>
          <a:p>
            <a:pPr>
              <a:spcBef>
                <a:spcPts val="600"/>
              </a:spcBef>
            </a:pPr>
            <a:r>
              <a:rPr lang="en-US" b="1" dirty="0">
                <a:latin typeface="Calibri" panose="020F0502020204030204" pitchFamily="34" charset="0"/>
                <a:ea typeface="Calibri" panose="020F0502020204030204" pitchFamily="34" charset="0"/>
                <a:cs typeface="Calibri" panose="020F0502020204030204" pitchFamily="34" charset="0"/>
              </a:rPr>
              <a:t>Total articles: 25</a:t>
            </a:r>
          </a:p>
          <a:p>
            <a:pPr>
              <a:spcBef>
                <a:spcPts val="600"/>
              </a:spcBef>
            </a:pPr>
            <a:r>
              <a:rPr lang="en-US" b="1" dirty="0">
                <a:latin typeface="Calibri" panose="020F0502020204030204" pitchFamily="34" charset="0"/>
                <a:ea typeface="Calibri" panose="020F0502020204030204" pitchFamily="34" charset="0"/>
                <a:cs typeface="Calibri" panose="020F0502020204030204" pitchFamily="34" charset="0"/>
              </a:rPr>
              <a:t>Total funds: </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162 k€</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in2p3, </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1.44 M€</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non-in2p3</a:t>
            </a:r>
          </a:p>
        </p:txBody>
      </p:sp>
      <p:sp>
        <p:nvSpPr>
          <p:cNvPr id="8" name="Rectangle : coins arrondis 7">
            <a:extLst>
              <a:ext uri="{FF2B5EF4-FFF2-40B4-BE49-F238E27FC236}">
                <a16:creationId xmlns:a16="http://schemas.microsoft.com/office/drawing/2014/main" id="{E90D0E4D-F3F8-41A1-87E9-7C82470942C2}"/>
              </a:ext>
            </a:extLst>
          </p:cNvPr>
          <p:cNvSpPr/>
          <p:nvPr/>
        </p:nvSpPr>
        <p:spPr>
          <a:xfrm>
            <a:off x="7773179" y="1209506"/>
            <a:ext cx="2096108" cy="827112"/>
          </a:xfrm>
          <a:prstGeom prst="roundRect">
            <a:avLst/>
          </a:prstGeom>
          <a:solidFill>
            <a:srgbClr val="5AB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WP2 –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Optimization</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and control of dose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delivery</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angle : coins arrondis 20">
            <a:extLst>
              <a:ext uri="{FF2B5EF4-FFF2-40B4-BE49-F238E27FC236}">
                <a16:creationId xmlns:a16="http://schemas.microsoft.com/office/drawing/2014/main" id="{E5BA6D84-7252-4829-96E7-2DECDFD5A3F7}"/>
              </a:ext>
            </a:extLst>
          </p:cNvPr>
          <p:cNvSpPr/>
          <p:nvPr/>
        </p:nvSpPr>
        <p:spPr>
          <a:xfrm>
            <a:off x="5545643" y="1209506"/>
            <a:ext cx="2096109" cy="1088628"/>
          </a:xfrm>
          <a:prstGeom prst="roundRect">
            <a:avLst/>
          </a:prstGeom>
          <a:solidFill>
            <a:srgbClr val="65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WP1 –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Multiscale</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modeling of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physical</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dose and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biological</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response</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Rectangle : coins arrondis 27">
            <a:extLst>
              <a:ext uri="{FF2B5EF4-FFF2-40B4-BE49-F238E27FC236}">
                <a16:creationId xmlns:a16="http://schemas.microsoft.com/office/drawing/2014/main" id="{A23A677B-0B01-4E52-BF76-C3EEC1360871}"/>
              </a:ext>
            </a:extLst>
          </p:cNvPr>
          <p:cNvSpPr/>
          <p:nvPr/>
        </p:nvSpPr>
        <p:spPr>
          <a:xfrm>
            <a:off x="10000714" y="1209506"/>
            <a:ext cx="2096108" cy="920557"/>
          </a:xfrm>
          <a:prstGeom prst="roundRect">
            <a:avLst/>
          </a:prstGeom>
          <a:solidFill>
            <a:srgbClr val="FF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WP3 –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understanding</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the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biological</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mechanisms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Image 12">
            <a:extLst>
              <a:ext uri="{FF2B5EF4-FFF2-40B4-BE49-F238E27FC236}">
                <a16:creationId xmlns:a16="http://schemas.microsoft.com/office/drawing/2014/main" id="{7EBB1556-191A-40E7-8B44-99D60D84CE52}"/>
              </a:ext>
            </a:extLst>
          </p:cNvPr>
          <p:cNvPicPr>
            <a:picLocks noChangeAspect="1"/>
          </p:cNvPicPr>
          <p:nvPr/>
        </p:nvPicPr>
        <p:blipFill>
          <a:blip r:embed="rId2"/>
          <a:stretch>
            <a:fillRect/>
          </a:stretch>
        </p:blipFill>
        <p:spPr>
          <a:xfrm>
            <a:off x="280356" y="1106375"/>
            <a:ext cx="1910931" cy="1813470"/>
          </a:xfrm>
          <a:prstGeom prst="rect">
            <a:avLst/>
          </a:prstGeom>
        </p:spPr>
      </p:pic>
      <p:pic>
        <p:nvPicPr>
          <p:cNvPr id="5" name="Image 4">
            <a:extLst>
              <a:ext uri="{FF2B5EF4-FFF2-40B4-BE49-F238E27FC236}">
                <a16:creationId xmlns:a16="http://schemas.microsoft.com/office/drawing/2014/main" id="{F59ED004-43A8-4B53-A311-630AE0F22BF5}"/>
              </a:ext>
            </a:extLst>
          </p:cNvPr>
          <p:cNvPicPr>
            <a:picLocks noChangeAspect="1"/>
          </p:cNvPicPr>
          <p:nvPr/>
        </p:nvPicPr>
        <p:blipFill>
          <a:blip r:embed="rId3"/>
          <a:stretch>
            <a:fillRect/>
          </a:stretch>
        </p:blipFill>
        <p:spPr>
          <a:xfrm>
            <a:off x="95178" y="2919845"/>
            <a:ext cx="5197653" cy="3706297"/>
          </a:xfrm>
          <a:prstGeom prst="rect">
            <a:avLst/>
          </a:prstGeom>
        </p:spPr>
      </p:pic>
      <p:sp>
        <p:nvSpPr>
          <p:cNvPr id="25" name="Rectangle 24">
            <a:extLst>
              <a:ext uri="{FF2B5EF4-FFF2-40B4-BE49-F238E27FC236}">
                <a16:creationId xmlns:a16="http://schemas.microsoft.com/office/drawing/2014/main" id="{2B4FF8B4-2A94-47B4-BC4F-371A45C48841}"/>
              </a:ext>
            </a:extLst>
          </p:cNvPr>
          <p:cNvSpPr/>
          <p:nvPr/>
        </p:nvSpPr>
        <p:spPr>
          <a:xfrm>
            <a:off x="7610804" y="4225485"/>
            <a:ext cx="4516966" cy="2339102"/>
          </a:xfrm>
          <a:prstGeom prst="rect">
            <a:avLst/>
          </a:prstGeom>
          <a:ln>
            <a:solidFill>
              <a:srgbClr val="FF6600"/>
            </a:solidFill>
          </a:ln>
        </p:spPr>
        <p:txBody>
          <a:bodyPr wrap="square">
            <a:spAutoFit/>
          </a:bodyPr>
          <a:lstStyle/>
          <a:p>
            <a:pPr algn="just"/>
            <a:r>
              <a:rPr lang="en-US" sz="1600" b="1" u="sng" dirty="0">
                <a:solidFill>
                  <a:srgbClr val="FF6600"/>
                </a:solidFill>
                <a:latin typeface="Calibri" panose="020F0502020204030204" pitchFamily="34" charset="0"/>
                <a:ea typeface="Calibri" panose="020F0502020204030204" pitchFamily="34" charset="0"/>
                <a:cs typeface="Calibri" panose="020F0502020204030204" pitchFamily="34" charset="0"/>
              </a:rPr>
              <a:t>Scientific Objectives of the MP : </a:t>
            </a:r>
          </a:p>
          <a:p>
            <a:pPr algn="just"/>
            <a:r>
              <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rPr>
              <a:t>Optimize therapeutic efficacy, improve personalized dosimetry</a:t>
            </a:r>
          </a:p>
          <a:p>
            <a:pPr marL="342900" indent="-342900" algn="just">
              <a:buAutoNum type="arabicPeriod"/>
            </a:pPr>
            <a:r>
              <a:rPr lang="en-US" dirty="0">
                <a:latin typeface="Calibri" panose="020F0502020204030204" pitchFamily="34" charset="0"/>
                <a:ea typeface="Calibri" panose="020F0502020204030204" pitchFamily="34" charset="0"/>
                <a:cs typeface="Calibri" panose="020F0502020204030204" pitchFamily="34" charset="0"/>
              </a:rPr>
              <a:t>Optimize dose delivery and radiation control</a:t>
            </a:r>
          </a:p>
          <a:p>
            <a:pPr marL="342900" indent="-342900" algn="just">
              <a:buAutoNum type="arabicPeriod"/>
            </a:pPr>
            <a:r>
              <a:rPr lang="en-US" dirty="0">
                <a:latin typeface="Calibri" panose="020F0502020204030204" pitchFamily="34" charset="0"/>
                <a:ea typeface="Calibri" panose="020F0502020204030204" pitchFamily="34" charset="0"/>
                <a:cs typeface="Calibri" panose="020F0502020204030204" pitchFamily="34" charset="0"/>
              </a:rPr>
              <a:t>Determine the physical dose delivered and predict a biological response to treatment.</a:t>
            </a:r>
          </a:p>
          <a:p>
            <a:pPr marL="342900" indent="-342900" algn="just">
              <a:buAutoNum type="arabicPeriod"/>
            </a:pPr>
            <a:r>
              <a:rPr lang="en-US" dirty="0">
                <a:latin typeface="Calibri" panose="020F0502020204030204" pitchFamily="34" charset="0"/>
                <a:ea typeface="Calibri" panose="020F0502020204030204" pitchFamily="34" charset="0"/>
                <a:cs typeface="Calibri" panose="020F0502020204030204" pitchFamily="34" charset="0"/>
              </a:rPr>
              <a:t>Understand the mechanisms involved in therapeutic efficacy and how to quantify them</a:t>
            </a:r>
          </a:p>
          <a:p>
            <a:pPr algn="just"/>
            <a:r>
              <a:rPr lang="en-US" i="1" dirty="0">
                <a:latin typeface="Calibri" panose="020F0502020204030204" pitchFamily="34" charset="0"/>
                <a:ea typeface="Calibri" panose="020F0502020204030204" pitchFamily="34" charset="0"/>
                <a:cs typeface="Calibri" panose="020F0502020204030204" pitchFamily="34" charset="0"/>
              </a:rPr>
              <a:t>Necessary multidisciplinary collaborations (physical, biological, chemical and clinical)</a:t>
            </a:r>
          </a:p>
        </p:txBody>
      </p:sp>
      <p:sp>
        <p:nvSpPr>
          <p:cNvPr id="11" name="Rectangle 10">
            <a:extLst>
              <a:ext uri="{FF2B5EF4-FFF2-40B4-BE49-F238E27FC236}">
                <a16:creationId xmlns:a16="http://schemas.microsoft.com/office/drawing/2014/main" id="{535387C7-2786-49DD-974F-6AD44CB8185F}"/>
              </a:ext>
            </a:extLst>
          </p:cNvPr>
          <p:cNvSpPr/>
          <p:nvPr/>
        </p:nvSpPr>
        <p:spPr>
          <a:xfrm>
            <a:off x="5736447" y="2326930"/>
            <a:ext cx="1714500" cy="1569660"/>
          </a:xfrm>
          <a:prstGeom prst="rect">
            <a:avLst/>
          </a:prstGeom>
        </p:spPr>
        <p:txBody>
          <a:bodyPr wrap="square">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Task 1.1</a:t>
            </a:r>
            <a:r>
              <a:rPr lang="en-US" sz="1200" dirty="0">
                <a:latin typeface="Calibri" panose="020F0502020204030204" pitchFamily="34" charset="0"/>
                <a:ea typeface="Calibri" panose="020F0502020204030204" pitchFamily="34" charset="0"/>
                <a:cs typeface="Calibri" panose="020F0502020204030204" pitchFamily="34" charset="0"/>
              </a:rPr>
              <a:t>: Modeling at the subcellular, cellular, and multicellular scales </a:t>
            </a:r>
            <a:r>
              <a:rPr lang="en-US" sz="12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(2D and 3D) </a:t>
            </a:r>
          </a:p>
          <a:p>
            <a:pPr algn="ctr"/>
            <a:endParaRPr lang="en-US" sz="1200" dirty="0">
              <a:latin typeface="Calibri" panose="020F0502020204030204" pitchFamily="34" charset="0"/>
              <a:ea typeface="Calibri" panose="020F0502020204030204" pitchFamily="34" charset="0"/>
              <a:cs typeface="Calibri" panose="020F0502020204030204" pitchFamily="34" charset="0"/>
            </a:endParaRPr>
          </a:p>
          <a:p>
            <a:pPr algn="ctr"/>
            <a:r>
              <a:rPr lang="en-US" sz="1200" b="1" dirty="0">
                <a:latin typeface="Calibri" panose="020F0502020204030204" pitchFamily="34" charset="0"/>
                <a:ea typeface="Calibri" panose="020F0502020204030204" pitchFamily="34" charset="0"/>
                <a:cs typeface="Calibri" panose="020F0502020204030204" pitchFamily="34" charset="0"/>
              </a:rPr>
              <a:t>Task 1.2</a:t>
            </a:r>
            <a:r>
              <a:rPr lang="en-US" sz="1200" dirty="0">
                <a:latin typeface="Calibri" panose="020F0502020204030204" pitchFamily="34" charset="0"/>
                <a:ea typeface="Calibri" panose="020F0502020204030204" pitchFamily="34" charset="0"/>
                <a:cs typeface="Calibri" panose="020F0502020204030204" pitchFamily="34" charset="0"/>
              </a:rPr>
              <a:t>: Preclinical and clinical modeling </a:t>
            </a:r>
            <a:br>
              <a:rPr lang="en-US" sz="1200" dirty="0">
                <a:latin typeface="Calibri" panose="020F0502020204030204" pitchFamily="34" charset="0"/>
                <a:ea typeface="Calibri" panose="020F0502020204030204" pitchFamily="34" charset="0"/>
                <a:cs typeface="Calibri" panose="020F0502020204030204" pitchFamily="34" charset="0"/>
              </a:rPr>
            </a:br>
            <a:r>
              <a:rPr lang="en-US" sz="12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(in vivo, patient)</a:t>
            </a:r>
          </a:p>
        </p:txBody>
      </p:sp>
      <p:sp>
        <p:nvSpPr>
          <p:cNvPr id="12" name="Rectangle 11">
            <a:extLst>
              <a:ext uri="{FF2B5EF4-FFF2-40B4-BE49-F238E27FC236}">
                <a16:creationId xmlns:a16="http://schemas.microsoft.com/office/drawing/2014/main" id="{CF409081-A500-42EC-A5DA-6C99FFE90026}"/>
              </a:ext>
            </a:extLst>
          </p:cNvPr>
          <p:cNvSpPr/>
          <p:nvPr/>
        </p:nvSpPr>
        <p:spPr>
          <a:xfrm>
            <a:off x="7832556" y="2007068"/>
            <a:ext cx="2096109" cy="1938992"/>
          </a:xfrm>
          <a:prstGeom prst="rect">
            <a:avLst/>
          </a:prstGeom>
        </p:spPr>
        <p:txBody>
          <a:bodyPr wrap="square">
            <a:spAutoFit/>
          </a:bodyPr>
          <a:lstStyle/>
          <a:p>
            <a:pPr algn="ctr"/>
            <a:r>
              <a:rPr lang="en-US" sz="1200" b="1" dirty="0">
                <a:latin typeface="Calibri" panose="020F0502020204030204" pitchFamily="34" charset="0"/>
                <a:ea typeface="Calibri" panose="020F0502020204030204" pitchFamily="34" charset="0"/>
                <a:cs typeface="Calibri" panose="020F0502020204030204" pitchFamily="34" charset="0"/>
              </a:rPr>
              <a:t>Task 2.1</a:t>
            </a:r>
            <a:r>
              <a:rPr lang="en-US" sz="1200" dirty="0">
                <a:latin typeface="Calibri" panose="020F0502020204030204" pitchFamily="34" charset="0"/>
                <a:ea typeface="Calibri" panose="020F0502020204030204" pitchFamily="34" charset="0"/>
                <a:cs typeface="Calibri" panose="020F0502020204030204" pitchFamily="34" charset="0"/>
              </a:rPr>
              <a:t>: Optimization and characterization of neutron fields in BNCT </a:t>
            </a:r>
          </a:p>
          <a:p>
            <a:pPr algn="ctr"/>
            <a:r>
              <a:rPr lang="en-US" sz="1200" b="1" dirty="0">
                <a:latin typeface="Calibri" panose="020F0502020204030204" pitchFamily="34" charset="0"/>
                <a:ea typeface="Calibri" panose="020F0502020204030204" pitchFamily="34" charset="0"/>
                <a:cs typeface="Calibri" panose="020F0502020204030204" pitchFamily="34" charset="0"/>
              </a:rPr>
              <a:t>Task 2.2</a:t>
            </a:r>
            <a:r>
              <a:rPr lang="en-US" sz="1200" dirty="0">
                <a:latin typeface="Calibri" panose="020F0502020204030204" pitchFamily="34" charset="0"/>
                <a:ea typeface="Calibri" panose="020F0502020204030204" pitchFamily="34" charset="0"/>
                <a:cs typeface="Calibri" panose="020F0502020204030204" pitchFamily="34" charset="0"/>
              </a:rPr>
              <a:t>: Dose delivery control in in vitro and preclinical radiobiology </a:t>
            </a:r>
          </a:p>
          <a:p>
            <a:pPr algn="ctr"/>
            <a:r>
              <a:rPr lang="en-US" sz="1200" b="1" dirty="0">
                <a:latin typeface="Calibri" panose="020F0502020204030204" pitchFamily="34" charset="0"/>
                <a:ea typeface="Calibri" panose="020F0502020204030204" pitchFamily="34" charset="0"/>
                <a:cs typeface="Calibri" panose="020F0502020204030204" pitchFamily="34" charset="0"/>
              </a:rPr>
              <a:t>Task 2.3</a:t>
            </a:r>
            <a:r>
              <a:rPr lang="en-US" sz="1200" dirty="0">
                <a:latin typeface="Calibri" panose="020F0502020204030204" pitchFamily="34" charset="0"/>
                <a:ea typeface="Calibri" panose="020F0502020204030204" pitchFamily="34" charset="0"/>
                <a:cs typeface="Calibri" panose="020F0502020204030204" pitchFamily="34" charset="0"/>
              </a:rPr>
              <a:t>: Clinical dose delivery control in internal radiotherapy </a:t>
            </a:r>
            <a:r>
              <a:rPr lang="en-US" sz="12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(personalized dosimetry)</a:t>
            </a:r>
          </a:p>
        </p:txBody>
      </p:sp>
      <p:sp>
        <p:nvSpPr>
          <p:cNvPr id="14" name="Rectangle 13">
            <a:extLst>
              <a:ext uri="{FF2B5EF4-FFF2-40B4-BE49-F238E27FC236}">
                <a16:creationId xmlns:a16="http://schemas.microsoft.com/office/drawing/2014/main" id="{6E37A599-4249-40AB-8798-37066F439B90}"/>
              </a:ext>
            </a:extLst>
          </p:cNvPr>
          <p:cNvSpPr/>
          <p:nvPr/>
        </p:nvSpPr>
        <p:spPr>
          <a:xfrm>
            <a:off x="10031662" y="2130063"/>
            <a:ext cx="2096108" cy="1754326"/>
          </a:xfrm>
          <a:prstGeom prst="rect">
            <a:avLst/>
          </a:prstGeom>
        </p:spPr>
        <p:txBody>
          <a:bodyPr wrap="square">
            <a:spAutoFit/>
          </a:bodyPr>
          <a:lstStyle/>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Task 3.1: Studies of subcellular </a:t>
            </a:r>
            <a:r>
              <a:rPr lang="en-US" sz="12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(nucleus, mitochondria, membrane...)</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cellular, and multicellular </a:t>
            </a:r>
            <a:r>
              <a:rPr lang="en-US" sz="1200" i="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(immunogenic…)</a:t>
            </a: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 responses </a:t>
            </a:r>
          </a:p>
          <a:p>
            <a:pPr algn="ctr"/>
            <a:endPar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Task 3.2: Vector (or NP) /irradiation combination studies</a:t>
            </a:r>
          </a:p>
        </p:txBody>
      </p:sp>
    </p:spTree>
    <p:extLst>
      <p:ext uri="{BB962C8B-B14F-4D97-AF65-F5344CB8AC3E}">
        <p14:creationId xmlns:p14="http://schemas.microsoft.com/office/powerpoint/2010/main" val="3288698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 coins arrondis 30">
            <a:extLst>
              <a:ext uri="{FF2B5EF4-FFF2-40B4-BE49-F238E27FC236}">
                <a16:creationId xmlns:a16="http://schemas.microsoft.com/office/drawing/2014/main" id="{0C2824D9-33DB-4D25-BA53-0BCEE7BEDA34}"/>
              </a:ext>
            </a:extLst>
          </p:cNvPr>
          <p:cNvSpPr/>
          <p:nvPr/>
        </p:nvSpPr>
        <p:spPr>
          <a:xfrm>
            <a:off x="10618086" y="1187242"/>
            <a:ext cx="1487197" cy="1920716"/>
          </a:xfrm>
          <a:prstGeom prst="roundRect">
            <a:avLst/>
          </a:prstGeom>
          <a:solidFill>
            <a:srgbClr val="FFB2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0" name="Rectangle : coins arrondis 29">
            <a:extLst>
              <a:ext uri="{FF2B5EF4-FFF2-40B4-BE49-F238E27FC236}">
                <a16:creationId xmlns:a16="http://schemas.microsoft.com/office/drawing/2014/main" id="{2A64723B-A438-400A-B181-56AD84AB3C48}"/>
              </a:ext>
            </a:extLst>
          </p:cNvPr>
          <p:cNvSpPr/>
          <p:nvPr/>
        </p:nvSpPr>
        <p:spPr>
          <a:xfrm>
            <a:off x="8986322" y="1187726"/>
            <a:ext cx="1487197" cy="1927774"/>
          </a:xfrm>
          <a:prstGeom prst="roundRect">
            <a:avLst/>
          </a:prstGeom>
          <a:solidFill>
            <a:srgbClr val="E46C0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Rectangle : coins arrondis 28">
            <a:extLst>
              <a:ext uri="{FF2B5EF4-FFF2-40B4-BE49-F238E27FC236}">
                <a16:creationId xmlns:a16="http://schemas.microsoft.com/office/drawing/2014/main" id="{89339356-1D13-4290-BF87-72E82ED7F4ED}"/>
              </a:ext>
            </a:extLst>
          </p:cNvPr>
          <p:cNvSpPr/>
          <p:nvPr/>
        </p:nvSpPr>
        <p:spPr>
          <a:xfrm>
            <a:off x="7354558" y="1180183"/>
            <a:ext cx="1487197" cy="1927775"/>
          </a:xfrm>
          <a:prstGeom prst="roundRect">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 coins arrondis 24">
            <a:extLst>
              <a:ext uri="{FF2B5EF4-FFF2-40B4-BE49-F238E27FC236}">
                <a16:creationId xmlns:a16="http://schemas.microsoft.com/office/drawing/2014/main" id="{F669709A-B682-4A48-AE3A-DD1159A30029}"/>
              </a:ext>
            </a:extLst>
          </p:cNvPr>
          <p:cNvSpPr/>
          <p:nvPr/>
        </p:nvSpPr>
        <p:spPr>
          <a:xfrm>
            <a:off x="5722793" y="1176894"/>
            <a:ext cx="1487197" cy="1901615"/>
          </a:xfrm>
          <a:prstGeom prst="round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Rectangle : coins arrondis 23">
            <a:extLst>
              <a:ext uri="{FF2B5EF4-FFF2-40B4-BE49-F238E27FC236}">
                <a16:creationId xmlns:a16="http://schemas.microsoft.com/office/drawing/2014/main" id="{5BCEF8C7-B2CC-4D0C-8DA0-C53A827880C5}"/>
              </a:ext>
            </a:extLst>
          </p:cNvPr>
          <p:cNvSpPr/>
          <p:nvPr/>
        </p:nvSpPr>
        <p:spPr>
          <a:xfrm>
            <a:off x="4091028" y="1190237"/>
            <a:ext cx="1487197" cy="1888273"/>
          </a:xfrm>
          <a:prstGeom prst="roundRect">
            <a:avLst/>
          </a:prstGeom>
          <a:solidFill>
            <a:srgbClr val="0070C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Rectangle : coins arrondis 22">
            <a:extLst>
              <a:ext uri="{FF2B5EF4-FFF2-40B4-BE49-F238E27FC236}">
                <a16:creationId xmlns:a16="http://schemas.microsoft.com/office/drawing/2014/main" id="{0CB9A0E0-59FF-4E6E-8D8E-68667C06DA81}"/>
              </a:ext>
            </a:extLst>
          </p:cNvPr>
          <p:cNvSpPr/>
          <p:nvPr/>
        </p:nvSpPr>
        <p:spPr>
          <a:xfrm>
            <a:off x="2459263" y="1194861"/>
            <a:ext cx="1487197" cy="1888274"/>
          </a:xfrm>
          <a:prstGeom prst="roundRect">
            <a:avLst/>
          </a:prstGeom>
          <a:solidFill>
            <a:srgbClr val="00997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37</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fontScale="92500"/>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Summary</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Radionuclide</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MP perspective </a:t>
            </a:r>
            <a:r>
              <a:rPr lang="fr-FR" sz="33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(in construction)</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10" name="ZoneTexte 9">
            <a:extLst>
              <a:ext uri="{FF2B5EF4-FFF2-40B4-BE49-F238E27FC236}">
                <a16:creationId xmlns:a16="http://schemas.microsoft.com/office/drawing/2014/main" id="{82428CEB-47A0-466E-824D-8A935FAF41DA}"/>
              </a:ext>
            </a:extLst>
          </p:cNvPr>
          <p:cNvSpPr txBox="1"/>
          <p:nvPr/>
        </p:nvSpPr>
        <p:spPr>
          <a:xfrm>
            <a:off x="8848048" y="-46641"/>
            <a:ext cx="3340490"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Summary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11" name="Image 10">
            <a:extLst>
              <a:ext uri="{FF2B5EF4-FFF2-40B4-BE49-F238E27FC236}">
                <a16:creationId xmlns:a16="http://schemas.microsoft.com/office/drawing/2014/main" id="{81330A91-FC36-4B30-80E4-A52B242BD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8571"/>
            <a:ext cx="2150918" cy="2075238"/>
          </a:xfrm>
          <a:prstGeom prst="rect">
            <a:avLst/>
          </a:prstGeom>
        </p:spPr>
      </p:pic>
      <p:sp>
        <p:nvSpPr>
          <p:cNvPr id="6" name="ZoneTexte 5">
            <a:extLst>
              <a:ext uri="{FF2B5EF4-FFF2-40B4-BE49-F238E27FC236}">
                <a16:creationId xmlns:a16="http://schemas.microsoft.com/office/drawing/2014/main" id="{A3501C83-18B0-4F6E-BB07-9E76905881B5}"/>
              </a:ext>
            </a:extLst>
          </p:cNvPr>
          <p:cNvSpPr txBox="1"/>
          <p:nvPr/>
        </p:nvSpPr>
        <p:spPr>
          <a:xfrm>
            <a:off x="5003934" y="3785931"/>
            <a:ext cx="2422855" cy="2677656"/>
          </a:xfrm>
          <a:prstGeom prst="rect">
            <a:avLst/>
          </a:prstGeom>
          <a:noFill/>
          <a:ln w="19050">
            <a:solidFill>
              <a:schemeClr val="accent5"/>
            </a:solidFill>
          </a:ln>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Total FTE – in2p3: </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15.5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researchers</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10.1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technical</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staff</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13</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PhD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defended</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b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11</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PhD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ongoing</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fr-FR" b="1" dirty="0">
                <a:solidFill>
                  <a:schemeClr val="tx1"/>
                </a:solidFill>
                <a:latin typeface="Calibri" panose="020F0502020204030204" pitchFamily="34" charset="0"/>
                <a:ea typeface="Calibri" panose="020F0502020204030204" pitchFamily="34" charset="0"/>
                <a:cs typeface="Calibri" panose="020F0502020204030204" pitchFamily="34" charset="0"/>
              </a:rPr>
              <a:t>5.2</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CDD</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Total articles: 69</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Total funds: </a:t>
            </a:r>
          </a:p>
          <a:p>
            <a:pPr marL="285750" indent="-285750">
              <a:buFont typeface="Arial" panose="020B0604020202020204" pitchFamily="34" charset="0"/>
              <a:buChar char="•"/>
            </a:pP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152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kEuros</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in2p3, </a:t>
            </a:r>
          </a:p>
          <a:p>
            <a:pPr marL="285750" indent="-285750">
              <a:buFont typeface="Arial" panose="020B0604020202020204" pitchFamily="34" charset="0"/>
              <a:buChar char="•"/>
            </a:pP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1.3 </a:t>
            </a:r>
            <a:r>
              <a:rPr lang="fr-FR" dirty="0" err="1">
                <a:solidFill>
                  <a:schemeClr val="tx1"/>
                </a:solidFill>
                <a:latin typeface="Calibri" panose="020F0502020204030204" pitchFamily="34" charset="0"/>
                <a:ea typeface="Calibri" panose="020F0502020204030204" pitchFamily="34" charset="0"/>
                <a:cs typeface="Calibri" panose="020F0502020204030204" pitchFamily="34" charset="0"/>
              </a:rPr>
              <a:t>MEuros</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non-in2p3</a:t>
            </a:r>
          </a:p>
        </p:txBody>
      </p:sp>
      <p:sp>
        <p:nvSpPr>
          <p:cNvPr id="8" name="Rectangle : coins arrondis 7">
            <a:extLst>
              <a:ext uri="{FF2B5EF4-FFF2-40B4-BE49-F238E27FC236}">
                <a16:creationId xmlns:a16="http://schemas.microsoft.com/office/drawing/2014/main" id="{E90D0E4D-F3F8-41A1-87E9-7C82470942C2}"/>
              </a:ext>
            </a:extLst>
          </p:cNvPr>
          <p:cNvSpPr/>
          <p:nvPr/>
        </p:nvSpPr>
        <p:spPr>
          <a:xfrm>
            <a:off x="2459263" y="1187242"/>
            <a:ext cx="1487197" cy="58033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WP1 – </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High-LET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particles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angle : coins arrondis 20">
            <a:extLst>
              <a:ext uri="{FF2B5EF4-FFF2-40B4-BE49-F238E27FC236}">
                <a16:creationId xmlns:a16="http://schemas.microsoft.com/office/drawing/2014/main" id="{E5BA6D84-7252-4829-96E7-2DECDFD5A3F7}"/>
              </a:ext>
            </a:extLst>
          </p:cNvPr>
          <p:cNvSpPr/>
          <p:nvPr/>
        </p:nvSpPr>
        <p:spPr>
          <a:xfrm>
            <a:off x="4091028" y="1182619"/>
            <a:ext cx="1487197" cy="6864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WP2 –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Theranostic</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approaches</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ectangle : coins arrondis 21">
            <a:extLst>
              <a:ext uri="{FF2B5EF4-FFF2-40B4-BE49-F238E27FC236}">
                <a16:creationId xmlns:a16="http://schemas.microsoft.com/office/drawing/2014/main" id="{BB575FDF-B547-4DC1-B294-BE14CC093947}"/>
              </a:ext>
            </a:extLst>
          </p:cNvPr>
          <p:cNvSpPr/>
          <p:nvPr/>
        </p:nvSpPr>
        <p:spPr>
          <a:xfrm>
            <a:off x="5722793" y="1182619"/>
            <a:ext cx="1487197" cy="93065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WP3 – </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Innovative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radionuclide</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production</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 coins arrondis 25">
            <a:extLst>
              <a:ext uri="{FF2B5EF4-FFF2-40B4-BE49-F238E27FC236}">
                <a16:creationId xmlns:a16="http://schemas.microsoft.com/office/drawing/2014/main" id="{2347CE8F-45A2-4B63-BF49-06ABB62F860B}"/>
              </a:ext>
            </a:extLst>
          </p:cNvPr>
          <p:cNvSpPr/>
          <p:nvPr/>
        </p:nvSpPr>
        <p:spPr>
          <a:xfrm>
            <a:off x="7354558" y="1182619"/>
            <a:ext cx="1487197" cy="85658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WP4 –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Separation</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and formulation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chemistry</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7" name="Rectangle : coins arrondis 26">
            <a:extLst>
              <a:ext uri="{FF2B5EF4-FFF2-40B4-BE49-F238E27FC236}">
                <a16:creationId xmlns:a16="http://schemas.microsoft.com/office/drawing/2014/main" id="{06874D52-71EB-4C7C-9FFF-4575D3A3E307}"/>
              </a:ext>
            </a:extLst>
          </p:cNvPr>
          <p:cNvSpPr/>
          <p:nvPr/>
        </p:nvSpPr>
        <p:spPr>
          <a:xfrm>
            <a:off x="8986323" y="1182619"/>
            <a:ext cx="1487197" cy="72979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WP5 –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Vectorization</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radiolabeling</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Rectangle : coins arrondis 27">
            <a:extLst>
              <a:ext uri="{FF2B5EF4-FFF2-40B4-BE49-F238E27FC236}">
                <a16:creationId xmlns:a16="http://schemas.microsoft.com/office/drawing/2014/main" id="{A23A677B-0B01-4E52-BF76-C3EEC1360871}"/>
              </a:ext>
            </a:extLst>
          </p:cNvPr>
          <p:cNvSpPr/>
          <p:nvPr/>
        </p:nvSpPr>
        <p:spPr>
          <a:xfrm>
            <a:off x="10618090" y="1187242"/>
            <a:ext cx="1487197" cy="580336"/>
          </a:xfrm>
          <a:prstGeom prst="roundRect">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1"/>
                </a:solidFill>
                <a:latin typeface="Calibri" panose="020F0502020204030204" pitchFamily="34" charset="0"/>
                <a:ea typeface="Calibri" panose="020F0502020204030204" pitchFamily="34" charset="0"/>
                <a:cs typeface="Calibri" panose="020F0502020204030204" pitchFamily="34" charset="0"/>
              </a:rPr>
              <a:t>WP6 – </a:t>
            </a:r>
            <a:r>
              <a:rPr lang="fr-FR" dirty="0">
                <a:solidFill>
                  <a:schemeClr val="bg1"/>
                </a:solidFill>
                <a:latin typeface="Calibri" panose="020F0502020204030204" pitchFamily="34" charset="0"/>
                <a:ea typeface="Calibri" panose="020F0502020204030204" pitchFamily="34" charset="0"/>
                <a:cs typeface="Calibri" panose="020F0502020204030204" pitchFamily="34" charset="0"/>
              </a:rPr>
              <a:t>Imaging &amp; </a:t>
            </a:r>
            <a:r>
              <a:rPr lang="fr-FR" dirty="0" err="1">
                <a:solidFill>
                  <a:schemeClr val="bg1"/>
                </a:solidFill>
                <a:latin typeface="Calibri" panose="020F0502020204030204" pitchFamily="34" charset="0"/>
                <a:ea typeface="Calibri" panose="020F0502020204030204" pitchFamily="34" charset="0"/>
                <a:cs typeface="Calibri" panose="020F0502020204030204" pitchFamily="34" charset="0"/>
              </a:rPr>
              <a:t>Dosimetry</a:t>
            </a: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Image 4">
            <a:extLst>
              <a:ext uri="{FF2B5EF4-FFF2-40B4-BE49-F238E27FC236}">
                <a16:creationId xmlns:a16="http://schemas.microsoft.com/office/drawing/2014/main" id="{551F6A7F-D99A-401A-8C51-8D02CE9A58DB}"/>
              </a:ext>
            </a:extLst>
          </p:cNvPr>
          <p:cNvPicPr>
            <a:picLocks noChangeAspect="1"/>
          </p:cNvPicPr>
          <p:nvPr/>
        </p:nvPicPr>
        <p:blipFill>
          <a:blip r:embed="rId3"/>
          <a:stretch>
            <a:fillRect/>
          </a:stretch>
        </p:blipFill>
        <p:spPr>
          <a:xfrm>
            <a:off x="64248" y="3184588"/>
            <a:ext cx="4829870" cy="3449173"/>
          </a:xfrm>
          <a:prstGeom prst="rect">
            <a:avLst/>
          </a:prstGeom>
        </p:spPr>
      </p:pic>
      <p:sp>
        <p:nvSpPr>
          <p:cNvPr id="7" name="Rectangle 6">
            <a:extLst>
              <a:ext uri="{FF2B5EF4-FFF2-40B4-BE49-F238E27FC236}">
                <a16:creationId xmlns:a16="http://schemas.microsoft.com/office/drawing/2014/main" id="{02AF9AA1-5058-498E-A909-DCD407196523}"/>
              </a:ext>
            </a:extLst>
          </p:cNvPr>
          <p:cNvSpPr/>
          <p:nvPr/>
        </p:nvSpPr>
        <p:spPr>
          <a:xfrm>
            <a:off x="7557874" y="3750041"/>
            <a:ext cx="4547410" cy="1077218"/>
          </a:xfrm>
          <a:prstGeom prst="rect">
            <a:avLst/>
          </a:prstGeom>
          <a:ln>
            <a:solidFill>
              <a:srgbClr val="FF6600"/>
            </a:solidFill>
          </a:ln>
        </p:spPr>
        <p:txBody>
          <a:bodyPr wrap="square">
            <a:spAutoFit/>
          </a:bodyPr>
          <a:lstStyle/>
          <a:p>
            <a:r>
              <a:rPr lang="en-US" sz="1600" b="1" u="sng" dirty="0">
                <a:solidFill>
                  <a:srgbClr val="FF6600"/>
                </a:solidFill>
                <a:latin typeface="Calibri" panose="020F0502020204030204" pitchFamily="34" charset="0"/>
                <a:ea typeface="Calibri" panose="020F0502020204030204" pitchFamily="34" charset="0"/>
                <a:cs typeface="Calibri" panose="020F0502020204030204" pitchFamily="34" charset="0"/>
              </a:rPr>
              <a:t>Scientific Objectives of the MP Project:</a:t>
            </a:r>
          </a:p>
          <a:p>
            <a:pPr marL="342900" indent="-342900">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Innovate in the production of radionuclides </a:t>
            </a:r>
          </a:p>
          <a:p>
            <a:pPr marL="342900" indent="-342900">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Master chemical and biological transformation </a:t>
            </a:r>
          </a:p>
          <a:p>
            <a:pPr marL="342900" indent="-342900">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Evaluate, visualize, and optimize clinical efficacy</a:t>
            </a:r>
          </a:p>
        </p:txBody>
      </p:sp>
      <p:sp>
        <p:nvSpPr>
          <p:cNvPr id="9" name="Rectangle 8">
            <a:extLst>
              <a:ext uri="{FF2B5EF4-FFF2-40B4-BE49-F238E27FC236}">
                <a16:creationId xmlns:a16="http://schemas.microsoft.com/office/drawing/2014/main" id="{740E67BA-0EB9-4EB6-B4F7-B78FBC64EE11}"/>
              </a:ext>
            </a:extLst>
          </p:cNvPr>
          <p:cNvSpPr/>
          <p:nvPr/>
        </p:nvSpPr>
        <p:spPr>
          <a:xfrm>
            <a:off x="2538628" y="2108640"/>
            <a:ext cx="1316338" cy="830997"/>
          </a:xfrm>
          <a:prstGeom prst="rect">
            <a:avLst/>
          </a:prstGeom>
        </p:spPr>
        <p:txBody>
          <a:bodyPr wrap="square">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Optimizing the therapeutic use of alpha and Auger emitters.</a:t>
            </a:r>
          </a:p>
        </p:txBody>
      </p:sp>
      <p:sp>
        <p:nvSpPr>
          <p:cNvPr id="32" name="Rectangle 31">
            <a:extLst>
              <a:ext uri="{FF2B5EF4-FFF2-40B4-BE49-F238E27FC236}">
                <a16:creationId xmlns:a16="http://schemas.microsoft.com/office/drawing/2014/main" id="{B37470F5-6C04-49E6-81DD-17D55D5EDA71}"/>
              </a:ext>
            </a:extLst>
          </p:cNvPr>
          <p:cNvSpPr/>
          <p:nvPr/>
        </p:nvSpPr>
        <p:spPr>
          <a:xfrm>
            <a:off x="3999532" y="1866475"/>
            <a:ext cx="1699728" cy="1200329"/>
          </a:xfrm>
          <a:prstGeom prst="rect">
            <a:avLst/>
          </a:prstGeom>
        </p:spPr>
        <p:txBody>
          <a:bodyPr wrap="square">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Designing effective </a:t>
            </a:r>
            <a:r>
              <a:rPr lang="en-US" sz="1200" dirty="0" err="1">
                <a:latin typeface="Calibri" panose="020F0502020204030204" pitchFamily="34" charset="0"/>
                <a:ea typeface="Calibri" panose="020F0502020204030204" pitchFamily="34" charset="0"/>
                <a:cs typeface="Calibri" panose="020F0502020204030204" pitchFamily="34" charset="0"/>
              </a:rPr>
              <a:t>theranostic</a:t>
            </a:r>
            <a:r>
              <a:rPr lang="en-US" sz="1200" dirty="0">
                <a:latin typeface="Calibri" panose="020F0502020204030204" pitchFamily="34" charset="0"/>
                <a:ea typeface="Calibri" panose="020F0502020204030204" pitchFamily="34" charset="0"/>
                <a:cs typeface="Calibri" panose="020F0502020204030204" pitchFamily="34" charset="0"/>
              </a:rPr>
              <a:t> pairs.</a:t>
            </a:r>
          </a:p>
          <a:p>
            <a:pPr algn="ctr"/>
            <a:r>
              <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1200" dirty="0">
                <a:latin typeface="Calibri" panose="020F0502020204030204" pitchFamily="34" charset="0"/>
                <a:ea typeface="Calibri" panose="020F0502020204030204" pitchFamily="34" charset="0"/>
                <a:cs typeface="Calibri" panose="020F0502020204030204" pitchFamily="34" charset="0"/>
              </a:rPr>
              <a:t>Lanthanides, transition metals, biological and chemical compatibility</a:t>
            </a:r>
          </a:p>
        </p:txBody>
      </p:sp>
      <p:sp>
        <p:nvSpPr>
          <p:cNvPr id="33" name="Rectangle 32">
            <a:extLst>
              <a:ext uri="{FF2B5EF4-FFF2-40B4-BE49-F238E27FC236}">
                <a16:creationId xmlns:a16="http://schemas.microsoft.com/office/drawing/2014/main" id="{A1406BE4-6C90-4647-9517-AC9D9F6A9FC9}"/>
              </a:ext>
            </a:extLst>
          </p:cNvPr>
          <p:cNvSpPr/>
          <p:nvPr/>
        </p:nvSpPr>
        <p:spPr>
          <a:xfrm>
            <a:off x="5808221" y="2131178"/>
            <a:ext cx="1316338" cy="830997"/>
          </a:xfrm>
          <a:prstGeom prst="rect">
            <a:avLst/>
          </a:prstGeom>
        </p:spPr>
        <p:txBody>
          <a:bodyPr wrap="square">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Exploring laser-plasma acceleration and mass separation</a:t>
            </a:r>
          </a:p>
        </p:txBody>
      </p:sp>
      <p:sp>
        <p:nvSpPr>
          <p:cNvPr id="34" name="Rectangle 33">
            <a:extLst>
              <a:ext uri="{FF2B5EF4-FFF2-40B4-BE49-F238E27FC236}">
                <a16:creationId xmlns:a16="http://schemas.microsoft.com/office/drawing/2014/main" id="{B184EFD5-BCFA-4CD4-8630-5BC1D1A885F4}"/>
              </a:ext>
            </a:extLst>
          </p:cNvPr>
          <p:cNvSpPr/>
          <p:nvPr/>
        </p:nvSpPr>
        <p:spPr>
          <a:xfrm>
            <a:off x="7460778" y="2139645"/>
            <a:ext cx="1316338" cy="830997"/>
          </a:xfrm>
          <a:prstGeom prst="rect">
            <a:avLst/>
          </a:prstGeom>
        </p:spPr>
        <p:txBody>
          <a:bodyPr wrap="square">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Developing rapid and selective chemical processes</a:t>
            </a:r>
          </a:p>
        </p:txBody>
      </p:sp>
      <p:sp>
        <p:nvSpPr>
          <p:cNvPr id="35" name="Rectangle 34">
            <a:extLst>
              <a:ext uri="{FF2B5EF4-FFF2-40B4-BE49-F238E27FC236}">
                <a16:creationId xmlns:a16="http://schemas.microsoft.com/office/drawing/2014/main" id="{55C9C53D-9D94-4FA5-BE93-487D4DCCE159}"/>
              </a:ext>
            </a:extLst>
          </p:cNvPr>
          <p:cNvSpPr/>
          <p:nvPr/>
        </p:nvSpPr>
        <p:spPr>
          <a:xfrm>
            <a:off x="9060845" y="2157206"/>
            <a:ext cx="1316338" cy="830997"/>
          </a:xfrm>
          <a:prstGeom prst="rect">
            <a:avLst/>
          </a:prstGeom>
        </p:spPr>
        <p:txBody>
          <a:bodyPr wrap="square">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Efficiently coupling radionuclides and biological vectors</a:t>
            </a:r>
          </a:p>
        </p:txBody>
      </p:sp>
      <p:sp>
        <p:nvSpPr>
          <p:cNvPr id="36" name="Rectangle 35">
            <a:extLst>
              <a:ext uri="{FF2B5EF4-FFF2-40B4-BE49-F238E27FC236}">
                <a16:creationId xmlns:a16="http://schemas.microsoft.com/office/drawing/2014/main" id="{73A25CCA-E74F-4D33-BD93-41B4F190F238}"/>
              </a:ext>
            </a:extLst>
          </p:cNvPr>
          <p:cNvSpPr/>
          <p:nvPr/>
        </p:nvSpPr>
        <p:spPr>
          <a:xfrm>
            <a:off x="10584921" y="2148738"/>
            <a:ext cx="1563324" cy="830997"/>
          </a:xfrm>
          <a:prstGeom prst="rect">
            <a:avLst/>
          </a:prstGeom>
        </p:spPr>
        <p:txBody>
          <a:bodyPr wrap="square">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Evaluating the spatiotemporal distribution of radiopharmaceuticals</a:t>
            </a:r>
          </a:p>
        </p:txBody>
      </p:sp>
    </p:spTree>
    <p:extLst>
      <p:ext uri="{BB962C8B-B14F-4D97-AF65-F5344CB8AC3E}">
        <p14:creationId xmlns:p14="http://schemas.microsoft.com/office/powerpoint/2010/main" val="481084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407877" y="6622788"/>
            <a:ext cx="559530"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38</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Conclusion</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7" name="Rectangle 16">
            <a:extLst>
              <a:ext uri="{FF2B5EF4-FFF2-40B4-BE49-F238E27FC236}">
                <a16:creationId xmlns:a16="http://schemas.microsoft.com/office/drawing/2014/main" id="{1321AD16-F313-8010-F227-D0A34784F84F}"/>
              </a:ext>
            </a:extLst>
          </p:cNvPr>
          <p:cNvSpPr/>
          <p:nvPr/>
        </p:nvSpPr>
        <p:spPr bwMode="auto">
          <a:xfrm>
            <a:off x="444405" y="1300772"/>
            <a:ext cx="11678769" cy="5386090"/>
          </a:xfrm>
          <a:prstGeom prst="rect">
            <a:avLst/>
          </a:prstGeom>
        </p:spPr>
        <p:txBody>
          <a:bodyPr wrap="square">
            <a:spAutoFit/>
          </a:bodyPr>
          <a:lstStyle/>
          <a:p>
            <a:pPr marL="285750" lvl="1" indent="-285750">
              <a:buClr>
                <a:srgbClr val="E46C0A"/>
              </a:buClr>
              <a:buFont typeface="Wingdings" panose="05000000000000000000" pitchFamily="2" charset="2"/>
              <a:buChar char="Ø"/>
            </a:pPr>
            <a:r>
              <a:rPr lang="en-US" sz="2000" kern="1200" dirty="0">
                <a:solidFill>
                  <a:srgbClr val="E46C0A"/>
                </a:solidFill>
                <a:latin typeface="Calibri" panose="020F0502020204030204"/>
                <a:ea typeface="+mn-ea"/>
              </a:rPr>
              <a:t>Highly dynamic activity in the very interdisciplinary field of “innovative therapies” :</a:t>
            </a:r>
          </a:p>
          <a:p>
            <a:pPr marL="742950" lvl="1" indent="-285750">
              <a:buClr>
                <a:srgbClr val="ED7D31"/>
              </a:buClr>
              <a:buFont typeface="Arial" panose="020B0604020202020204" pitchFamily="34" charset="0"/>
              <a:buChar char="•"/>
              <a:defRPr/>
            </a:pPr>
            <a:r>
              <a:rPr kumimoji="0" lang="fr-FR" sz="1800"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Some</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lang="fr-FR"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fundamental</a:t>
            </a:r>
            <a:r>
              <a:rPr lang="fr-FR"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fr-FR"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researches</a:t>
            </a:r>
            <a:r>
              <a:rPr lang="fr-FR"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800"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understanding</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/modeling </a:t>
            </a:r>
            <a:r>
              <a:rPr kumimoji="0" lang="fr-FR" sz="1800"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biological</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or </a:t>
            </a:r>
            <a:r>
              <a:rPr kumimoji="0" lang="fr-FR" sz="1800"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chemical</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800"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effects</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800"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technological</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800"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breakthrough</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in instrumentation, cross section </a:t>
            </a:r>
            <a:r>
              <a:rPr kumimoji="0" lang="fr-FR" sz="1800"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measurements</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p>
          <a:p>
            <a:pPr marL="742950" marR="0" lvl="1" indent="-285750" algn="l" defTabSz="914400" rtl="0" eaLnBrk="1" fontAlgn="auto" latinLnBrk="0" hangingPunct="1">
              <a:spcBef>
                <a:spcPts val="0"/>
              </a:spcBef>
              <a:spcAft>
                <a:spcPts val="0"/>
              </a:spcAft>
              <a:buClr>
                <a:srgbClr val="ED7D31"/>
              </a:buClr>
              <a:buSzTx/>
              <a:buFont typeface="Arial" panose="020B0604020202020204" pitchFamily="34" charset="0"/>
              <a:buChar char="•"/>
              <a:tabLst/>
              <a:defRPr/>
            </a:pP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O</a:t>
            </a:r>
            <a:r>
              <a:rPr kumimoji="0" lang="fr-FR" sz="1800"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thers</a:t>
            </a:r>
            <a:r>
              <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800" b="1"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pushed</a:t>
            </a:r>
            <a:r>
              <a:rPr kumimoji="0" lang="fr-FR" sz="1800" b="1"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 up to </a:t>
            </a:r>
            <a:r>
              <a:rPr kumimoji="0" lang="fr-FR" sz="1800" b="1" i="0" u="none" strike="noStrike" kern="0" cap="none" spc="0" normalizeH="0" baseline="0" noProof="0" dirty="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clinics</a:t>
            </a:r>
            <a:r>
              <a:rPr lang="fr-FR" sz="1800" b="1"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fr-FR"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valorization</a:t>
            </a:r>
            <a:r>
              <a:rPr lang="fr-FR"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 importance of large </a:t>
            </a:r>
            <a:r>
              <a:rPr lang="fr-FR"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variety</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 of profiles and </a:t>
            </a:r>
            <a:r>
              <a:rPr lang="fr-FR"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projects</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fr-FR"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Offer</a:t>
            </a:r>
            <a:r>
              <a:rPr lang="fr-FR"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fr-FR"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flexibility</a:t>
            </a:r>
            <a:endParaRPr kumimoji="0" lang="fr-FR" sz="180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285750" lvl="1" indent="-285750">
              <a:buClr>
                <a:srgbClr val="E46C0A"/>
              </a:buClr>
              <a:buFont typeface="Wingdings" panose="05000000000000000000" pitchFamily="2" charset="2"/>
              <a:buChar char="Ø"/>
            </a:pPr>
            <a:endParaRPr lang="en-US" sz="2000" kern="1200" dirty="0">
              <a:solidFill>
                <a:srgbClr val="E46C0A"/>
              </a:solidFill>
              <a:latin typeface="Calibri" panose="020F0502020204030204" pitchFamily="34" charset="0"/>
              <a:ea typeface="Calibri" panose="020F0502020204030204" pitchFamily="34" charset="0"/>
              <a:cs typeface="Calibri" panose="020F0502020204030204" pitchFamily="34" charset="0"/>
            </a:endParaRPr>
          </a:p>
          <a:p>
            <a:pPr marL="285750" lvl="1" indent="-285750">
              <a:buClr>
                <a:srgbClr val="E46C0A"/>
              </a:buClr>
              <a:buFont typeface="Wingdings" panose="05000000000000000000" pitchFamily="2" charset="2"/>
              <a:buChar char="Ø"/>
            </a:pPr>
            <a:r>
              <a:rPr lang="en-US" sz="2000" kern="1200" dirty="0">
                <a:solidFill>
                  <a:srgbClr val="E46C0A"/>
                </a:solidFill>
                <a:latin typeface="Calibri" panose="020F0502020204030204" pitchFamily="34" charset="0"/>
                <a:ea typeface="Calibri" panose="020F0502020204030204" pitchFamily="34" charset="0"/>
                <a:cs typeface="Calibri" panose="020F0502020204030204" pitchFamily="34" charset="0"/>
              </a:rPr>
              <a:t>Significant number of peer-reviewed publications and successful calls for proposals attest to the relevance of the research conducted.</a:t>
            </a:r>
            <a:endParaRPr lang="en-US" sz="2000" kern="1200" dirty="0">
              <a:latin typeface="Calibri" panose="020F0502020204030204" pitchFamily="34" charset="0"/>
              <a:ea typeface="Calibri" panose="020F0502020204030204" pitchFamily="34" charset="0"/>
              <a:cs typeface="Calibri" panose="020F0502020204030204" pitchFamily="34" charset="0"/>
            </a:endParaRPr>
          </a:p>
          <a:p>
            <a:pPr marL="285750" lvl="1" indent="-285750">
              <a:buClr>
                <a:srgbClr val="E46C0A"/>
              </a:buClr>
              <a:buFont typeface="Wingdings" panose="05000000000000000000" pitchFamily="2" charset="2"/>
              <a:buChar char="Ø"/>
            </a:pPr>
            <a:endParaRPr lang="en-US" sz="2000" kern="1200" dirty="0">
              <a:solidFill>
                <a:srgbClr val="E46C0A"/>
              </a:solidFill>
              <a:latin typeface="Calibri" panose="020F0502020204030204" pitchFamily="34" charset="0"/>
              <a:ea typeface="Calibri" panose="020F0502020204030204" pitchFamily="34" charset="0"/>
              <a:cs typeface="Calibri" panose="020F0502020204030204" pitchFamily="34" charset="0"/>
            </a:endParaRPr>
          </a:p>
          <a:p>
            <a:pPr marL="285750" lvl="1" indent="-285750">
              <a:buClr>
                <a:srgbClr val="E46C0A"/>
              </a:buClr>
              <a:buFont typeface="Wingdings" panose="05000000000000000000" pitchFamily="2" charset="2"/>
              <a:buChar char="Ø"/>
            </a:pPr>
            <a:r>
              <a:rPr lang="en-US" sz="2000" kern="1200" dirty="0">
                <a:solidFill>
                  <a:srgbClr val="E46C0A"/>
                </a:solidFill>
                <a:latin typeface="Calibri" panose="020F0502020204030204" pitchFamily="34" charset="0"/>
                <a:ea typeface="Calibri" panose="020F0502020204030204" pitchFamily="34" charset="0"/>
                <a:cs typeface="Calibri" panose="020F0502020204030204" pitchFamily="34" charset="0"/>
              </a:rPr>
              <a:t>Structuration: </a:t>
            </a:r>
          </a:p>
          <a:p>
            <a:pPr marL="720000" lvl="1" indent="-285750">
              <a:buClr>
                <a:srgbClr val="ED7D31"/>
              </a:buClr>
              <a:buFont typeface="Arial" panose="020B0604020202020204" pitchFamily="34" charset="0"/>
              <a:buChar char="•"/>
              <a:defRP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Strong local </a:t>
            </a:r>
            <a:r>
              <a:rPr lang="en-US"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collab</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with numerous INSERM/clinical and other academic partners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Labex</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720000" lvl="1" indent="-285750">
              <a:buClr>
                <a:srgbClr val="ED7D31"/>
              </a:buClr>
              <a:buFont typeface="Arial" panose="020B0604020202020204" pitchFamily="34" charset="0"/>
              <a:buChar char="•"/>
              <a:defRP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National</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with consolidated intra-in2p3 and inter-institute (INSERM, ASNR, CNRS, CEA…)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collab</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notably thanks to the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MI2B </a:t>
            </a:r>
            <a:r>
              <a:rPr lang="en-US" sz="1800" b="1" dirty="0" err="1">
                <a:solidFill>
                  <a:schemeClr val="tx1"/>
                </a:solidFill>
                <a:latin typeface="Calibri" panose="020F0502020204030204" pitchFamily="34" charset="0"/>
                <a:ea typeface="Calibri" panose="020F0502020204030204" pitchFamily="34" charset="0"/>
                <a:cs typeface="Calibri" panose="020F0502020204030204" pitchFamily="34" charset="0"/>
              </a:rPr>
              <a:t>GdR</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MITI programs, “IN2P3” platform activities, scientific networks (FLI, PRISMA…) and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project call opportunities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720000" lvl="1" indent="-285750">
              <a:buClr>
                <a:srgbClr val="ED7D31"/>
              </a:buClr>
              <a:buFont typeface="Arial" panose="020B0604020202020204" pitchFamily="34" charset="0"/>
              <a:buChar char="•"/>
              <a:defRPr/>
            </a:pP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International</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through important scientific and technical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collabs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(e.g. Radionuclide PRISMAP, BNCT, CNAO, major role within the GATE and Geant4DNA collaborations…)</a:t>
            </a:r>
            <a:r>
              <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285750" lvl="1" indent="-285750">
              <a:buClr>
                <a:srgbClr val="E46C0A"/>
              </a:buClr>
              <a:buFont typeface="Wingdings" panose="05000000000000000000" pitchFamily="2" charset="2"/>
              <a:buChar char="Ø"/>
            </a:pPr>
            <a:endParaRPr lang="en-US" sz="2000" kern="1200" dirty="0">
              <a:solidFill>
                <a:srgbClr val="E46C0A"/>
              </a:solidFill>
              <a:latin typeface="Calibri" panose="020F0502020204030204" pitchFamily="34" charset="0"/>
              <a:ea typeface="Calibri" panose="020F0502020204030204" pitchFamily="34" charset="0"/>
              <a:cs typeface="Calibri" panose="020F0502020204030204" pitchFamily="34" charset="0"/>
            </a:endParaRPr>
          </a:p>
          <a:p>
            <a:pPr marL="285750" lvl="1" indent="-285750">
              <a:buClr>
                <a:srgbClr val="E46C0A"/>
              </a:buClr>
              <a:buFont typeface="Wingdings" panose="05000000000000000000" pitchFamily="2" charset="2"/>
              <a:buChar char="Ø"/>
            </a:pPr>
            <a:r>
              <a:rPr lang="en-US" sz="2000" kern="1200" dirty="0">
                <a:solidFill>
                  <a:srgbClr val="E46C0A"/>
                </a:solidFill>
                <a:latin typeface="Calibri" panose="020F0502020204030204" pitchFamily="34" charset="0"/>
                <a:ea typeface="Calibri" panose="020F0502020204030204" pitchFamily="34" charset="0"/>
                <a:cs typeface="Calibri" panose="020F0502020204030204" pitchFamily="34" charset="0"/>
              </a:rPr>
              <a:t>Next 4 (?) in2p3 MP construction to come in fall 2025… </a:t>
            </a:r>
          </a:p>
          <a:p>
            <a:pPr lvl="1">
              <a:buClr>
                <a:srgbClr val="E46C0A"/>
              </a:buClr>
            </a:pPr>
            <a:endParaRPr lang="en-US" sz="2000" kern="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ZoneTexte 11">
            <a:extLst>
              <a:ext uri="{FF2B5EF4-FFF2-40B4-BE49-F238E27FC236}">
                <a16:creationId xmlns:a16="http://schemas.microsoft.com/office/drawing/2014/main" id="{1CD764AD-8ABB-498A-B872-C5FB61E40A05}"/>
              </a:ext>
            </a:extLst>
          </p:cNvPr>
          <p:cNvSpPr txBox="1"/>
          <p:nvPr/>
        </p:nvSpPr>
        <p:spPr>
          <a:xfrm>
            <a:off x="8848048" y="-46641"/>
            <a:ext cx="3340490" cy="276999"/>
          </a:xfrm>
          <a:prstGeom prst="rect">
            <a:avLst/>
          </a:prstGeom>
          <a:solidFill>
            <a:schemeClr val="accent2"/>
          </a:solid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Summary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8" name="Image 7">
            <a:extLst>
              <a:ext uri="{FF2B5EF4-FFF2-40B4-BE49-F238E27FC236}">
                <a16:creationId xmlns:a16="http://schemas.microsoft.com/office/drawing/2014/main" id="{0FF9D066-6629-4AF0-9A46-B1B9C51A4345}"/>
              </a:ext>
            </a:extLst>
          </p:cNvPr>
          <p:cNvPicPr>
            <a:picLocks noChangeAspect="1"/>
          </p:cNvPicPr>
          <p:nvPr/>
        </p:nvPicPr>
        <p:blipFill>
          <a:blip r:embed="rId3"/>
          <a:stretch>
            <a:fillRect/>
          </a:stretch>
        </p:blipFill>
        <p:spPr>
          <a:xfrm>
            <a:off x="9590808" y="257546"/>
            <a:ext cx="2532365" cy="730209"/>
          </a:xfrm>
          <a:prstGeom prst="rect">
            <a:avLst/>
          </a:prstGeom>
        </p:spPr>
      </p:pic>
    </p:spTree>
    <p:extLst>
      <p:ext uri="{BB962C8B-B14F-4D97-AF65-F5344CB8AC3E}">
        <p14:creationId xmlns:p14="http://schemas.microsoft.com/office/powerpoint/2010/main" val="31229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F2428-0CB5-597A-0839-085E81B1E4AC}"/>
              </a:ext>
            </a:extLst>
          </p:cNvPr>
          <p:cNvSpPr>
            <a:spLocks noGrp="1"/>
          </p:cNvSpPr>
          <p:nvPr>
            <p:ph type="ctrTitle"/>
          </p:nvPr>
        </p:nvSpPr>
        <p:spPr>
          <a:xfrm>
            <a:off x="641869" y="2018666"/>
            <a:ext cx="10439788" cy="1641243"/>
          </a:xfrm>
        </p:spPr>
        <p:txBody>
          <a:bodyPr anchor="ctr">
            <a:normAutofit/>
          </a:bodyPr>
          <a:lstStyle/>
          <a:p>
            <a:r>
              <a:rPr lang="fr-FR" sz="4800" dirty="0" err="1">
                <a:solidFill>
                  <a:srgbClr val="4762FF"/>
                </a:solidFill>
                <a:latin typeface="+mn-lt"/>
                <a:ea typeface="Verdana" panose="020B0604030504040204" pitchFamily="34" charset="0"/>
                <a:cs typeface="Arial" panose="020B0604020202020204" pitchFamily="34" charset="0"/>
              </a:rPr>
              <a:t>Thank</a:t>
            </a:r>
            <a:r>
              <a:rPr lang="fr-FR" sz="4800" dirty="0">
                <a:solidFill>
                  <a:srgbClr val="4762FF"/>
                </a:solidFill>
                <a:latin typeface="+mn-lt"/>
                <a:ea typeface="Verdana" panose="020B0604030504040204" pitchFamily="34" charset="0"/>
                <a:cs typeface="Arial" panose="020B0604020202020204" pitchFamily="34" charset="0"/>
              </a:rPr>
              <a:t> </a:t>
            </a:r>
            <a:r>
              <a:rPr lang="fr-FR" sz="4800" dirty="0" err="1">
                <a:solidFill>
                  <a:srgbClr val="4762FF"/>
                </a:solidFill>
                <a:latin typeface="+mn-lt"/>
                <a:ea typeface="Verdana" panose="020B0604030504040204" pitchFamily="34" charset="0"/>
                <a:cs typeface="Arial" panose="020B0604020202020204" pitchFamily="34" charset="0"/>
              </a:rPr>
              <a:t>you</a:t>
            </a:r>
            <a:endParaRPr lang="fr-FR" sz="4800" dirty="0">
              <a:solidFill>
                <a:srgbClr val="4762FF"/>
              </a:solidFill>
              <a:latin typeface="+mn-lt"/>
              <a:ea typeface="Verdana" panose="020B0604030504040204" pitchFamily="34" charset="0"/>
              <a:cs typeface="Arial" panose="020B0604020202020204" pitchFamily="34" charset="0"/>
            </a:endParaRPr>
          </a:p>
        </p:txBody>
      </p:sp>
      <p:sp>
        <p:nvSpPr>
          <p:cNvPr id="3" name="Sous-titre 2">
            <a:extLst>
              <a:ext uri="{FF2B5EF4-FFF2-40B4-BE49-F238E27FC236}">
                <a16:creationId xmlns:a16="http://schemas.microsoft.com/office/drawing/2014/main" id="{4DC5742D-E4C8-3161-42A2-ACEA0E6BC186}"/>
              </a:ext>
            </a:extLst>
          </p:cNvPr>
          <p:cNvSpPr>
            <a:spLocks noGrp="1"/>
          </p:cNvSpPr>
          <p:nvPr>
            <p:ph type="subTitle" idx="1"/>
          </p:nvPr>
        </p:nvSpPr>
        <p:spPr>
          <a:xfrm>
            <a:off x="641869" y="3849466"/>
            <a:ext cx="9144000" cy="776324"/>
          </a:xfrm>
        </p:spPr>
        <p:txBody>
          <a:bodyPr>
            <a:normAutofit/>
          </a:bodyPr>
          <a:lstStyle/>
          <a:p>
            <a:r>
              <a:rPr lang="fr-FR" dirty="0">
                <a:latin typeface="Calibri" panose="020F0502020204030204" pitchFamily="34" charset="0"/>
                <a:ea typeface="CMU Serif Roman" panose="02000603000000000000" pitchFamily="2" charset="0"/>
                <a:cs typeface="Calibri" panose="020F0502020204030204" pitchFamily="34" charset="0"/>
              </a:rPr>
              <a:t>Rachel DELORME on </a:t>
            </a:r>
            <a:r>
              <a:rPr lang="fr-FR" dirty="0" err="1">
                <a:latin typeface="Calibri" panose="020F0502020204030204" pitchFamily="34" charset="0"/>
                <a:ea typeface="CMU Serif Roman" panose="02000603000000000000" pitchFamily="2" charset="0"/>
                <a:cs typeface="Calibri" panose="020F0502020204030204" pitchFamily="34" charset="0"/>
              </a:rPr>
              <a:t>behalf</a:t>
            </a:r>
            <a:r>
              <a:rPr lang="fr-FR" dirty="0">
                <a:latin typeface="Calibri" panose="020F0502020204030204" pitchFamily="34" charset="0"/>
                <a:ea typeface="CMU Serif Roman" panose="02000603000000000000" pitchFamily="2" charset="0"/>
                <a:cs typeface="Calibri" panose="020F0502020204030204" pitchFamily="34" charset="0"/>
              </a:rPr>
              <a:t> of the </a:t>
            </a:r>
            <a:r>
              <a:rPr lang="fr-FR" dirty="0" err="1">
                <a:latin typeface="Calibri" panose="020F0502020204030204" pitchFamily="34" charset="0"/>
                <a:ea typeface="CMU Serif Roman" panose="02000603000000000000" pitchFamily="2" charset="0"/>
                <a:cs typeface="Calibri" panose="020F0502020204030204" pitchFamily="34" charset="0"/>
              </a:rPr>
              <a:t>community</a:t>
            </a:r>
            <a:endParaRPr lang="fr-FR" dirty="0">
              <a:latin typeface="Calibri" panose="020F0502020204030204" pitchFamily="34" charset="0"/>
              <a:ea typeface="CMU Serif Roman" panose="02000603000000000000" pitchFamily="2" charset="0"/>
              <a:cs typeface="Calibri" panose="020F0502020204030204" pitchFamily="34" charset="0"/>
            </a:endParaRPr>
          </a:p>
        </p:txBody>
      </p:sp>
      <p:pic>
        <p:nvPicPr>
          <p:cNvPr id="1028" name="Picture 4" descr="CNRS Nucléaire &amp; Particules | Institut national de physique nucléaire et de  physique des particules du CNRS">
            <a:extLst>
              <a:ext uri="{FF2B5EF4-FFF2-40B4-BE49-F238E27FC236}">
                <a16:creationId xmlns:a16="http://schemas.microsoft.com/office/drawing/2014/main" id="{AA12DB5E-0E1E-FF7B-8F5C-06401FA03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5104" y="248591"/>
            <a:ext cx="1646334" cy="128336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503CF4B3-F80A-48FD-BC3B-45EB94E2DD9F}"/>
              </a:ext>
            </a:extLst>
          </p:cNvPr>
          <p:cNvPicPr>
            <a:picLocks noChangeAspect="1"/>
          </p:cNvPicPr>
          <p:nvPr/>
        </p:nvPicPr>
        <p:blipFill>
          <a:blip r:embed="rId4"/>
          <a:stretch>
            <a:fillRect/>
          </a:stretch>
        </p:blipFill>
        <p:spPr>
          <a:xfrm>
            <a:off x="356328" y="5626737"/>
            <a:ext cx="1338312" cy="880844"/>
          </a:xfrm>
          <a:prstGeom prst="rect">
            <a:avLst/>
          </a:prstGeom>
        </p:spPr>
      </p:pic>
      <p:pic>
        <p:nvPicPr>
          <p:cNvPr id="7" name="Image 6">
            <a:extLst>
              <a:ext uri="{FF2B5EF4-FFF2-40B4-BE49-F238E27FC236}">
                <a16:creationId xmlns:a16="http://schemas.microsoft.com/office/drawing/2014/main" id="{CB3A1BBA-84D7-4C5C-94FD-169FBFECF2E0}"/>
              </a:ext>
            </a:extLst>
          </p:cNvPr>
          <p:cNvPicPr>
            <a:picLocks noChangeAspect="1"/>
          </p:cNvPicPr>
          <p:nvPr/>
        </p:nvPicPr>
        <p:blipFill rotWithShape="1">
          <a:blip r:embed="rId5">
            <a:extLst>
              <a:ext uri="{28A0092B-C50C-407E-A947-70E740481C1C}">
                <a14:useLocalDpi xmlns:a14="http://schemas.microsoft.com/office/drawing/2010/main" val="0"/>
              </a:ext>
            </a:extLst>
          </a:blip>
          <a:srcRect l="13308" t="16141" r="10332" b="15655"/>
          <a:stretch/>
        </p:blipFill>
        <p:spPr>
          <a:xfrm>
            <a:off x="1642828" y="4736981"/>
            <a:ext cx="1816602" cy="832101"/>
          </a:xfrm>
          <a:prstGeom prst="rect">
            <a:avLst/>
          </a:prstGeom>
        </p:spPr>
      </p:pic>
      <p:pic>
        <p:nvPicPr>
          <p:cNvPr id="8" name="Image 7">
            <a:extLst>
              <a:ext uri="{FF2B5EF4-FFF2-40B4-BE49-F238E27FC236}">
                <a16:creationId xmlns:a16="http://schemas.microsoft.com/office/drawing/2014/main" id="{CA3346A4-55BA-475C-B8BE-30204D1F2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751" y="4992805"/>
            <a:ext cx="1502121" cy="320452"/>
          </a:xfrm>
          <a:prstGeom prst="rect">
            <a:avLst/>
          </a:prstGeom>
        </p:spPr>
      </p:pic>
      <p:pic>
        <p:nvPicPr>
          <p:cNvPr id="9" name="Image 8">
            <a:extLst>
              <a:ext uri="{FF2B5EF4-FFF2-40B4-BE49-F238E27FC236}">
                <a16:creationId xmlns:a16="http://schemas.microsoft.com/office/drawing/2014/main" id="{AF6C52D7-6230-48F9-9B22-F72CA4AE96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4193" y="4748150"/>
            <a:ext cx="1014169" cy="809763"/>
          </a:xfrm>
          <a:prstGeom prst="rect">
            <a:avLst/>
          </a:prstGeom>
        </p:spPr>
      </p:pic>
      <p:pic>
        <p:nvPicPr>
          <p:cNvPr id="10" name="Image 9">
            <a:extLst>
              <a:ext uri="{FF2B5EF4-FFF2-40B4-BE49-F238E27FC236}">
                <a16:creationId xmlns:a16="http://schemas.microsoft.com/office/drawing/2014/main" id="{7E25A5A8-0215-4AA2-9509-F1915EC4AD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9639" y="5596186"/>
            <a:ext cx="914769" cy="930777"/>
          </a:xfrm>
          <a:prstGeom prst="rect">
            <a:avLst/>
          </a:prstGeom>
        </p:spPr>
      </p:pic>
      <p:pic>
        <p:nvPicPr>
          <p:cNvPr id="11" name="Image 10">
            <a:extLst>
              <a:ext uri="{FF2B5EF4-FFF2-40B4-BE49-F238E27FC236}">
                <a16:creationId xmlns:a16="http://schemas.microsoft.com/office/drawing/2014/main" id="{4CB40E21-4F08-4682-B13C-30087B0FB7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1763" y="5656693"/>
            <a:ext cx="657829" cy="809762"/>
          </a:xfrm>
          <a:prstGeom prst="rect">
            <a:avLst/>
          </a:prstGeom>
        </p:spPr>
      </p:pic>
      <p:pic>
        <p:nvPicPr>
          <p:cNvPr id="12" name="Image 11">
            <a:extLst>
              <a:ext uri="{FF2B5EF4-FFF2-40B4-BE49-F238E27FC236}">
                <a16:creationId xmlns:a16="http://schemas.microsoft.com/office/drawing/2014/main" id="{B48425CC-4478-4980-BDF1-9FDFB0BFC8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81997" y="5676956"/>
            <a:ext cx="1452316" cy="579801"/>
          </a:xfrm>
          <a:prstGeom prst="rect">
            <a:avLst/>
          </a:prstGeom>
        </p:spPr>
      </p:pic>
      <p:pic>
        <p:nvPicPr>
          <p:cNvPr id="13" name="Image 12">
            <a:extLst>
              <a:ext uri="{FF2B5EF4-FFF2-40B4-BE49-F238E27FC236}">
                <a16:creationId xmlns:a16="http://schemas.microsoft.com/office/drawing/2014/main" id="{87AC81E1-A5D8-4AE1-8191-A696F6BAD0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1128" y="4638070"/>
            <a:ext cx="1203227" cy="1029923"/>
          </a:xfrm>
          <a:prstGeom prst="rect">
            <a:avLst/>
          </a:prstGeom>
        </p:spPr>
      </p:pic>
      <p:pic>
        <p:nvPicPr>
          <p:cNvPr id="14" name="Image 13">
            <a:extLst>
              <a:ext uri="{FF2B5EF4-FFF2-40B4-BE49-F238E27FC236}">
                <a16:creationId xmlns:a16="http://schemas.microsoft.com/office/drawing/2014/main" id="{D4D06851-46D1-4C37-AFA6-EACC2BE6EB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1717" y="5664723"/>
            <a:ext cx="1114621" cy="807139"/>
          </a:xfrm>
          <a:prstGeom prst="rect">
            <a:avLst/>
          </a:prstGeom>
        </p:spPr>
      </p:pic>
      <p:pic>
        <p:nvPicPr>
          <p:cNvPr id="15" name="Image 14">
            <a:extLst>
              <a:ext uri="{FF2B5EF4-FFF2-40B4-BE49-F238E27FC236}">
                <a16:creationId xmlns:a16="http://schemas.microsoft.com/office/drawing/2014/main" id="{A68BF2CE-407A-4EE5-8B4D-067511879B97}"/>
              </a:ext>
            </a:extLst>
          </p:cNvPr>
          <p:cNvPicPr>
            <a:picLocks noChangeAspect="1"/>
          </p:cNvPicPr>
          <p:nvPr/>
        </p:nvPicPr>
        <p:blipFill>
          <a:blip r:embed="rId13"/>
          <a:stretch>
            <a:fillRect/>
          </a:stretch>
        </p:blipFill>
        <p:spPr>
          <a:xfrm>
            <a:off x="8499683" y="4784999"/>
            <a:ext cx="1070125" cy="736065"/>
          </a:xfrm>
          <a:prstGeom prst="rect">
            <a:avLst/>
          </a:prstGeom>
        </p:spPr>
      </p:pic>
      <p:pic>
        <p:nvPicPr>
          <p:cNvPr id="17" name="Image 16">
            <a:extLst>
              <a:ext uri="{FF2B5EF4-FFF2-40B4-BE49-F238E27FC236}">
                <a16:creationId xmlns:a16="http://schemas.microsoft.com/office/drawing/2014/main" id="{E3F609DB-D950-4F5B-A0A9-A5E95C0CE72D}"/>
              </a:ext>
            </a:extLst>
          </p:cNvPr>
          <p:cNvPicPr>
            <a:picLocks noChangeAspect="1"/>
          </p:cNvPicPr>
          <p:nvPr/>
        </p:nvPicPr>
        <p:blipFill>
          <a:blip r:embed="rId14"/>
          <a:stretch>
            <a:fillRect/>
          </a:stretch>
        </p:blipFill>
        <p:spPr>
          <a:xfrm>
            <a:off x="9419428" y="6278127"/>
            <a:ext cx="1699660" cy="458908"/>
          </a:xfrm>
          <a:prstGeom prst="rect">
            <a:avLst/>
          </a:prstGeom>
        </p:spPr>
      </p:pic>
      <p:sp>
        <p:nvSpPr>
          <p:cNvPr id="19" name="ZoneTexte 18">
            <a:extLst>
              <a:ext uri="{FF2B5EF4-FFF2-40B4-BE49-F238E27FC236}">
                <a16:creationId xmlns:a16="http://schemas.microsoft.com/office/drawing/2014/main" id="{2CBA877F-E0F7-4B57-AD51-7072FD791196}"/>
              </a:ext>
            </a:extLst>
          </p:cNvPr>
          <p:cNvSpPr txBox="1"/>
          <p:nvPr/>
        </p:nvSpPr>
        <p:spPr>
          <a:xfrm>
            <a:off x="2862113" y="6565236"/>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prstClr val="black"/>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prstClr val="black"/>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Tree>
    <p:extLst>
      <p:ext uri="{BB962C8B-B14F-4D97-AF65-F5344CB8AC3E}">
        <p14:creationId xmlns:p14="http://schemas.microsoft.com/office/powerpoint/2010/main" val="1990750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762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301F592-B937-BF7B-2683-F9664D48404D}"/>
              </a:ext>
            </a:extLst>
          </p:cNvPr>
          <p:cNvSpPr txBox="1"/>
          <p:nvPr/>
        </p:nvSpPr>
        <p:spPr>
          <a:xfrm>
            <a:off x="11209419" y="6622788"/>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40</a:t>
            </a:r>
          </a:p>
        </p:txBody>
      </p:sp>
      <p:sp>
        <p:nvSpPr>
          <p:cNvPr id="4" name="Why do we need nuclear data for health?">
            <a:extLst>
              <a:ext uri="{FF2B5EF4-FFF2-40B4-BE49-F238E27FC236}">
                <a16:creationId xmlns:a16="http://schemas.microsoft.com/office/drawing/2014/main" id="{B0889B43-AAF7-3823-89EE-22C08890BF46}"/>
              </a:ext>
            </a:extLst>
          </p:cNvPr>
          <p:cNvSpPr txBox="1">
            <a:spLocks/>
          </p:cNvSpPr>
          <p:nvPr/>
        </p:nvSpPr>
        <p:spPr>
          <a:xfrm>
            <a:off x="550863" y="209001"/>
            <a:ext cx="1103153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FFFFFF"/>
                </a:solidFill>
                <a:effectLst/>
                <a:uLnTx/>
                <a:uFillTx/>
                <a:latin typeface="CMU Serif Roman" panose="02000603000000000000" pitchFamily="2" charset="0"/>
                <a:ea typeface="CMU Serif Roman" panose="02000603000000000000" pitchFamily="2" charset="0"/>
                <a:cs typeface="CMU Serif Roman" panose="02000603000000000000" pitchFamily="2" charset="0"/>
                <a:sym typeface="Optima"/>
              </a:rPr>
              <a:t>Appendix</a:t>
            </a:r>
            <a:endParaRPr kumimoji="0" lang="fr-FR" sz="4400" b="0" i="0" u="none" strike="noStrike" kern="0" cap="none" spc="-101" normalizeH="0" baseline="0" noProof="0" dirty="0">
              <a:ln>
                <a:noFill/>
              </a:ln>
              <a:solidFill>
                <a:srgbClr val="FFFFFF"/>
              </a:solidFill>
              <a:effectLst/>
              <a:uLnTx/>
              <a:uFillTx/>
              <a:latin typeface="Unistra A" panose="02000503030000020000" pitchFamily="2" charset="77"/>
              <a:ea typeface="CMU Serif Roman" panose="02000603000000000000" pitchFamily="2" charset="0"/>
              <a:cs typeface="CMU Serif Roman" panose="02000603000000000000" pitchFamily="2" charset="0"/>
              <a:sym typeface="Optima"/>
            </a:endParaRPr>
          </a:p>
        </p:txBody>
      </p:sp>
      <p:cxnSp>
        <p:nvCxnSpPr>
          <p:cNvPr id="17" name="Connecteur droit 16">
            <a:extLst>
              <a:ext uri="{FF2B5EF4-FFF2-40B4-BE49-F238E27FC236}">
                <a16:creationId xmlns:a16="http://schemas.microsoft.com/office/drawing/2014/main" id="{9764852D-9641-1125-3785-F453D955F8C8}"/>
              </a:ext>
            </a:extLst>
          </p:cNvPr>
          <p:cNvCxnSpPr/>
          <p:nvPr/>
        </p:nvCxnSpPr>
        <p:spPr>
          <a:xfrm>
            <a:off x="550863" y="1034356"/>
            <a:ext cx="1103153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D342CDEE-32E7-3D77-4E12-EE72C2003468}"/>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Marie VANSTALLE</a:t>
            </a:r>
            <a:endPar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endParaRPr>
          </a:p>
        </p:txBody>
      </p:sp>
      <p:sp>
        <p:nvSpPr>
          <p:cNvPr id="6" name="ZoneTexte 5">
            <a:extLst>
              <a:ext uri="{FF2B5EF4-FFF2-40B4-BE49-F238E27FC236}">
                <a16:creationId xmlns:a16="http://schemas.microsoft.com/office/drawing/2014/main" id="{C14742DE-2FBE-A49B-F14F-3BA247B89F49}"/>
              </a:ext>
            </a:extLst>
          </p:cNvPr>
          <p:cNvSpPr txBox="1"/>
          <p:nvPr/>
        </p:nvSpPr>
        <p:spPr>
          <a:xfrm>
            <a:off x="4656723" y="6633761"/>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endParaRPr>
          </a:p>
        </p:txBody>
      </p:sp>
    </p:spTree>
    <p:extLst>
      <p:ext uri="{BB962C8B-B14F-4D97-AF65-F5344CB8AC3E}">
        <p14:creationId xmlns:p14="http://schemas.microsoft.com/office/powerpoint/2010/main" val="1222709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Espace réservé du numéro de diapositive 6">
            <a:extLst>
              <a:ext uri="{FF2B5EF4-FFF2-40B4-BE49-F238E27FC236}">
                <a16:creationId xmlns:a16="http://schemas.microsoft.com/office/drawing/2014/main" id="{405885DC-3CBF-4F03-ABCB-5504415373C0}"/>
              </a:ext>
            </a:extLst>
          </p:cNvPr>
          <p:cNvSpPr>
            <a:spLocks noGrp="1" noChangeAspect="1"/>
          </p:cNvSpPr>
          <p:nvPr>
            <p:ph type="sldNum" sz="quarter" idx="12"/>
          </p:nvPr>
        </p:nvSpPr>
        <p:spPr>
          <a:xfrm>
            <a:off x="11437619" y="6429890"/>
            <a:ext cx="68639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923B6-02FA-4980-9998-409BCC4363FD}"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53" name="Image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0402" y="263320"/>
            <a:ext cx="2373146" cy="880967"/>
          </a:xfrm>
          <a:prstGeom prst="rect">
            <a:avLst/>
          </a:prstGeom>
        </p:spPr>
      </p:pic>
      <p:sp>
        <p:nvSpPr>
          <p:cNvPr id="161" name="ZoneTexte 160"/>
          <p:cNvSpPr txBox="1"/>
          <p:nvPr/>
        </p:nvSpPr>
        <p:spPr>
          <a:xfrm>
            <a:off x="405299" y="1839941"/>
            <a:ext cx="4291824" cy="2284453"/>
          </a:xfrm>
          <a:prstGeom prst="rect">
            <a:avLst/>
          </a:prstGeom>
          <a:solidFill>
            <a:schemeClr val="bg1">
              <a:lumMod val="95000"/>
            </a:schemeClr>
          </a:solidFill>
        </p:spPr>
        <p:txBody>
          <a:bodyPr wrap="square" lIns="0" tIns="36000" rIns="36000" bIns="3600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librairie logicielle R</a:t>
            </a:r>
            <a:endParaRPr kumimoji="0" lang="fr-FR"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144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lecture fichiers DICOM</a:t>
            </a:r>
          </a:p>
          <a:p>
            <a:pPr marL="144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pseudonymisation</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144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contrôle qualité : représentation 2D-3D, lien entre les données</a:t>
            </a:r>
          </a:p>
          <a:p>
            <a:pPr marL="144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calcul de métriques usuelles + nouvelles</a:t>
            </a:r>
          </a:p>
          <a:p>
            <a:pPr marL="144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automatisation des analyses et des études cliniques</a:t>
            </a:r>
          </a:p>
          <a:p>
            <a:pPr marL="144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exploration</a:t>
            </a:r>
          </a:p>
        </p:txBody>
      </p:sp>
      <p:grpSp>
        <p:nvGrpSpPr>
          <p:cNvPr id="182" name="Groupe 181"/>
          <p:cNvGrpSpPr>
            <a:grpSpLocks noChangeAspect="1"/>
          </p:cNvGrpSpPr>
          <p:nvPr/>
        </p:nvGrpSpPr>
        <p:grpSpPr>
          <a:xfrm>
            <a:off x="405299" y="4135286"/>
            <a:ext cx="4261532" cy="2516950"/>
            <a:chOff x="5692208" y="2084641"/>
            <a:chExt cx="5882542" cy="3474353"/>
          </a:xfrm>
        </p:grpSpPr>
        <p:sp>
          <p:nvSpPr>
            <p:cNvPr id="183" name="Rectangle 182">
              <a:extLst>
                <a:ext uri="{FF2B5EF4-FFF2-40B4-BE49-F238E27FC236}">
                  <a16:creationId xmlns:a16="http://schemas.microsoft.com/office/drawing/2014/main" id="{D3372657-4300-76E8-79D4-A91F5E587122}"/>
                </a:ext>
              </a:extLst>
            </p:cNvPr>
            <p:cNvSpPr/>
            <p:nvPr/>
          </p:nvSpPr>
          <p:spPr>
            <a:xfrm>
              <a:off x="10729229" y="2882103"/>
              <a:ext cx="711392" cy="55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B9BC2D6C-4B5D-0D4C-8CAD-ABA27427D46B}"/>
                </a:ext>
              </a:extLst>
            </p:cNvPr>
            <p:cNvSpPr/>
            <p:nvPr/>
          </p:nvSpPr>
          <p:spPr>
            <a:xfrm>
              <a:off x="9772689" y="2888749"/>
              <a:ext cx="711392" cy="55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5" name="Groupe 184">
              <a:extLst>
                <a:ext uri="{FF2B5EF4-FFF2-40B4-BE49-F238E27FC236}">
                  <a16:creationId xmlns:a16="http://schemas.microsoft.com/office/drawing/2014/main" id="{FC5B7323-11BB-6F74-0EC9-CCEB0510E641}"/>
                </a:ext>
              </a:extLst>
            </p:cNvPr>
            <p:cNvGrpSpPr/>
            <p:nvPr/>
          </p:nvGrpSpPr>
          <p:grpSpPr>
            <a:xfrm>
              <a:off x="9066698" y="2084641"/>
              <a:ext cx="2505450" cy="1876256"/>
              <a:chOff x="6396959" y="3388247"/>
              <a:chExt cx="2505450" cy="1876256"/>
            </a:xfrm>
          </p:grpSpPr>
          <p:sp>
            <p:nvSpPr>
              <p:cNvPr id="195" name="ZoneTexte 194">
                <a:extLst>
                  <a:ext uri="{FF2B5EF4-FFF2-40B4-BE49-F238E27FC236}">
                    <a16:creationId xmlns:a16="http://schemas.microsoft.com/office/drawing/2014/main" id="{8F67D99D-6526-D5AD-F449-9C274339F4E6}"/>
                  </a:ext>
                </a:extLst>
              </p:cNvPr>
              <p:cNvSpPr txBox="1"/>
              <p:nvPr/>
            </p:nvSpPr>
            <p:spPr>
              <a:xfrm>
                <a:off x="6396959" y="3388247"/>
                <a:ext cx="2505450" cy="1687604"/>
              </a:xfrm>
              <a:prstGeom prst="rect">
                <a:avLst/>
              </a:prstGeom>
              <a:noFill/>
              <a:ln w="28575">
                <a:solidFill>
                  <a:srgbClr val="1833A4"/>
                </a:solidFill>
              </a:ln>
            </p:spPr>
            <p:txBody>
              <a:bodyPr wrap="square" lIns="36000" tIns="0" r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morpho-mathématique, </a:t>
                </a:r>
                <a:r>
                  <a:rPr kumimoji="0" lang="fr-FR" sz="160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clusterisation</a:t>
                </a:r>
                <a:endParaRPr kumimoji="0" lang="fr-FR"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196" name="Image 195">
                <a:extLst>
                  <a:ext uri="{FF2B5EF4-FFF2-40B4-BE49-F238E27FC236}">
                    <a16:creationId xmlns:a16="http://schemas.microsoft.com/office/drawing/2014/main" id="{0E8B0A24-B8A2-447A-5D84-EB26F7215838}"/>
                  </a:ext>
                </a:extLst>
              </p:cNvPr>
              <p:cNvPicPr>
                <a:picLocks noChangeAspect="1"/>
              </p:cNvPicPr>
              <p:nvPr/>
            </p:nvPicPr>
            <p:blipFill>
              <a:blip r:embed="rId4"/>
              <a:stretch>
                <a:fillRect/>
              </a:stretch>
            </p:blipFill>
            <p:spPr>
              <a:xfrm>
                <a:off x="7840749" y="3932503"/>
                <a:ext cx="1061660" cy="1332000"/>
              </a:xfrm>
              <a:prstGeom prst="rect">
                <a:avLst/>
              </a:prstGeom>
              <a:ln>
                <a:noFill/>
              </a:ln>
            </p:spPr>
          </p:pic>
          <p:pic>
            <p:nvPicPr>
              <p:cNvPr id="197" name="Image 196">
                <a:extLst>
                  <a:ext uri="{FF2B5EF4-FFF2-40B4-BE49-F238E27FC236}">
                    <a16:creationId xmlns:a16="http://schemas.microsoft.com/office/drawing/2014/main" id="{9DF766EE-1859-A717-A081-E6732D255B22}"/>
                  </a:ext>
                </a:extLst>
              </p:cNvPr>
              <p:cNvPicPr>
                <a:picLocks noChangeAspect="1"/>
              </p:cNvPicPr>
              <p:nvPr/>
            </p:nvPicPr>
            <p:blipFill>
              <a:blip r:embed="rId5"/>
              <a:stretch>
                <a:fillRect/>
              </a:stretch>
            </p:blipFill>
            <p:spPr>
              <a:xfrm>
                <a:off x="7078993" y="3932503"/>
                <a:ext cx="1061656" cy="1332000"/>
              </a:xfrm>
              <a:prstGeom prst="rect">
                <a:avLst/>
              </a:prstGeom>
              <a:ln>
                <a:noFill/>
              </a:ln>
            </p:spPr>
          </p:pic>
          <p:pic>
            <p:nvPicPr>
              <p:cNvPr id="198" name="Image 197">
                <a:extLst>
                  <a:ext uri="{FF2B5EF4-FFF2-40B4-BE49-F238E27FC236}">
                    <a16:creationId xmlns:a16="http://schemas.microsoft.com/office/drawing/2014/main" id="{83D0AC3A-43F3-E61A-4BB9-0CA87757D2E1}"/>
                  </a:ext>
                </a:extLst>
              </p:cNvPr>
              <p:cNvPicPr>
                <a:picLocks noChangeAspect="1"/>
              </p:cNvPicPr>
              <p:nvPr/>
            </p:nvPicPr>
            <p:blipFill rotWithShape="1">
              <a:blip r:embed="rId6"/>
              <a:srcRect l="15677"/>
              <a:stretch/>
            </p:blipFill>
            <p:spPr>
              <a:xfrm>
                <a:off x="6468962" y="3929906"/>
                <a:ext cx="895218" cy="1332000"/>
              </a:xfrm>
              <a:prstGeom prst="rect">
                <a:avLst/>
              </a:prstGeom>
              <a:ln>
                <a:noFill/>
              </a:ln>
            </p:spPr>
          </p:pic>
        </p:grpSp>
        <p:sp>
          <p:nvSpPr>
            <p:cNvPr id="186" name="ZoneTexte 185">
              <a:extLst>
                <a:ext uri="{FF2B5EF4-FFF2-40B4-BE49-F238E27FC236}">
                  <a16:creationId xmlns:a16="http://schemas.microsoft.com/office/drawing/2014/main" id="{CD807E2A-4636-D538-EF97-02642C11C305}"/>
                </a:ext>
              </a:extLst>
            </p:cNvPr>
            <p:cNvSpPr txBox="1"/>
            <p:nvPr/>
          </p:nvSpPr>
          <p:spPr>
            <a:xfrm>
              <a:off x="5692208" y="2084642"/>
              <a:ext cx="3280051" cy="3449381"/>
            </a:xfrm>
            <a:prstGeom prst="rect">
              <a:avLst/>
            </a:prstGeom>
            <a:noFill/>
            <a:ln w="28575">
              <a:solidFill>
                <a:srgbClr val="1833A4"/>
              </a:solidFill>
            </a:ln>
          </p:spPr>
          <p:txBody>
            <a:bodyPr wrap="square" lIns="36000" tIns="0" rIns="36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Représentations 2D/3D,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Changement de repère</a:t>
              </a:r>
            </a:p>
          </p:txBody>
        </p:sp>
        <p:pic>
          <p:nvPicPr>
            <p:cNvPr id="187" name="Image 186">
              <a:extLst>
                <a:ext uri="{FF2B5EF4-FFF2-40B4-BE49-F238E27FC236}">
                  <a16:creationId xmlns:a16="http://schemas.microsoft.com/office/drawing/2014/main" id="{171F4CE6-3125-F231-0867-2DE66D9233F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841626" y="2741159"/>
              <a:ext cx="871692" cy="972000"/>
            </a:xfrm>
            <a:prstGeom prst="rect">
              <a:avLst/>
            </a:prstGeom>
          </p:spPr>
        </p:pic>
        <p:pic>
          <p:nvPicPr>
            <p:cNvPr id="188" name="Image 187">
              <a:extLst>
                <a:ext uri="{FF2B5EF4-FFF2-40B4-BE49-F238E27FC236}">
                  <a16:creationId xmlns:a16="http://schemas.microsoft.com/office/drawing/2014/main" id="{681DF928-E45E-FA88-F4C6-82FABAE4FF7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781879" y="2764247"/>
              <a:ext cx="883502" cy="1008000"/>
            </a:xfrm>
            <a:prstGeom prst="rect">
              <a:avLst/>
            </a:prstGeom>
          </p:spPr>
        </p:pic>
        <p:pic>
          <p:nvPicPr>
            <p:cNvPr id="189" name="Image 188">
              <a:extLst>
                <a:ext uri="{FF2B5EF4-FFF2-40B4-BE49-F238E27FC236}">
                  <a16:creationId xmlns:a16="http://schemas.microsoft.com/office/drawing/2014/main" id="{489B47D0-3F42-4FA6-B5AE-4F16AC753DA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846081" y="4173231"/>
              <a:ext cx="1066064" cy="1224000"/>
            </a:xfrm>
            <a:prstGeom prst="rect">
              <a:avLst/>
            </a:prstGeom>
          </p:spPr>
        </p:pic>
        <p:pic>
          <p:nvPicPr>
            <p:cNvPr id="190" name="Image 189">
              <a:extLst>
                <a:ext uri="{FF2B5EF4-FFF2-40B4-BE49-F238E27FC236}">
                  <a16:creationId xmlns:a16="http://schemas.microsoft.com/office/drawing/2014/main" id="{9F2040D2-90CC-D16D-A360-B309374410C1}"/>
                </a:ext>
              </a:extLst>
            </p:cNvPr>
            <p:cNvPicPr>
              <a:picLocks noChangeAspect="1"/>
            </p:cNvPicPr>
            <p:nvPr/>
          </p:nvPicPr>
          <p:blipFill>
            <a:blip r:embed="rId10"/>
            <a:stretch>
              <a:fillRect/>
            </a:stretch>
          </p:blipFill>
          <p:spPr>
            <a:xfrm>
              <a:off x="7665378" y="2705189"/>
              <a:ext cx="1332000" cy="1332000"/>
            </a:xfrm>
            <a:prstGeom prst="rect">
              <a:avLst/>
            </a:prstGeom>
          </p:spPr>
        </p:pic>
        <p:sp>
          <p:nvSpPr>
            <p:cNvPr id="191" name="ZoneTexte 190">
              <a:extLst>
                <a:ext uri="{FF2B5EF4-FFF2-40B4-BE49-F238E27FC236}">
                  <a16:creationId xmlns:a16="http://schemas.microsoft.com/office/drawing/2014/main" id="{8FF067F4-F6C7-3B6E-B3E2-7D2F756E7BC2}"/>
                </a:ext>
              </a:extLst>
            </p:cNvPr>
            <p:cNvSpPr txBox="1"/>
            <p:nvPr/>
          </p:nvSpPr>
          <p:spPr>
            <a:xfrm>
              <a:off x="9069301" y="3846155"/>
              <a:ext cx="2505449" cy="1687867"/>
            </a:xfrm>
            <a:prstGeom prst="rect">
              <a:avLst/>
            </a:prstGeom>
            <a:noFill/>
            <a:ln w="28575">
              <a:solidFill>
                <a:srgbClr val="1833A4"/>
              </a:solidFill>
            </a:ln>
          </p:spPr>
          <p:txBody>
            <a:bodyPr wrap="square" lIns="36000" tIns="0" rIns="36000" bIns="36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Critères de qualité des traitements</a:t>
              </a:r>
            </a:p>
          </p:txBody>
        </p:sp>
        <p:pic>
          <p:nvPicPr>
            <p:cNvPr id="192" name="Image 19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2861" y="3852768"/>
              <a:ext cx="1718406" cy="1606100"/>
            </a:xfrm>
            <a:prstGeom prst="rect">
              <a:avLst/>
            </a:prstGeom>
          </p:spPr>
        </p:pic>
        <p:pic>
          <p:nvPicPr>
            <p:cNvPr id="193" name="Image 192">
              <a:extLst>
                <a:ext uri="{FF2B5EF4-FFF2-40B4-BE49-F238E27FC236}">
                  <a16:creationId xmlns:a16="http://schemas.microsoft.com/office/drawing/2014/main" id="{D92D4661-9F0C-1A46-F99B-B4A7FEA71E1E}"/>
                </a:ext>
              </a:extLst>
            </p:cNvPr>
            <p:cNvPicPr>
              <a:picLocks noChangeAspect="1"/>
            </p:cNvPicPr>
            <p:nvPr/>
          </p:nvPicPr>
          <p:blipFill>
            <a:blip r:embed="rId12"/>
            <a:stretch>
              <a:fillRect/>
            </a:stretch>
          </p:blipFill>
          <p:spPr>
            <a:xfrm>
              <a:off x="10379484" y="4514994"/>
              <a:ext cx="1044000" cy="1044000"/>
            </a:xfrm>
            <a:prstGeom prst="rect">
              <a:avLst/>
            </a:prstGeom>
          </p:spPr>
        </p:pic>
        <p:pic>
          <p:nvPicPr>
            <p:cNvPr id="194" name="Image 193">
              <a:extLst>
                <a:ext uri="{FF2B5EF4-FFF2-40B4-BE49-F238E27FC236}">
                  <a16:creationId xmlns:a16="http://schemas.microsoft.com/office/drawing/2014/main" id="{D0DA5724-C333-FD3A-6DF9-9AAE0EA77C01}"/>
                </a:ext>
              </a:extLst>
            </p:cNvPr>
            <p:cNvPicPr>
              <a:picLocks noChangeAspect="1"/>
            </p:cNvPicPr>
            <p:nvPr/>
          </p:nvPicPr>
          <p:blipFill>
            <a:blip r:embed="rId13"/>
            <a:stretch>
              <a:fillRect/>
            </a:stretch>
          </p:blipFill>
          <p:spPr>
            <a:xfrm>
              <a:off x="9184218" y="4514994"/>
              <a:ext cx="1044000" cy="1044000"/>
            </a:xfrm>
            <a:prstGeom prst="rect">
              <a:avLst/>
            </a:prstGeom>
          </p:spPr>
        </p:pic>
      </p:grpSp>
      <p:sp>
        <p:nvSpPr>
          <p:cNvPr id="266" name="ZoneTexte 265"/>
          <p:cNvSpPr txBox="1"/>
          <p:nvPr/>
        </p:nvSpPr>
        <p:spPr>
          <a:xfrm>
            <a:off x="1964940" y="1126334"/>
            <a:ext cx="27761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14"/>
              </a:rPr>
              <a:t>https://CRAN.R-project.org/package=espadon</a:t>
            </a:r>
            <a:endPar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Information sur </a:t>
            </a:r>
            <a:r>
              <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hlinkClick r:id="rId15"/>
              </a:rPr>
              <a:t>https://espadon.cnrs.fr</a:t>
            </a:r>
            <a:endParaRPr kumimoji="0" lang="fr-FR"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nvGrpSpPr>
          <p:cNvPr id="46" name="Groupe 45"/>
          <p:cNvGrpSpPr/>
          <p:nvPr/>
        </p:nvGrpSpPr>
        <p:grpSpPr>
          <a:xfrm>
            <a:off x="5270531" y="680160"/>
            <a:ext cx="6840878" cy="5972076"/>
            <a:chOff x="5157151" y="783315"/>
            <a:chExt cx="6840878" cy="5972076"/>
          </a:xfrm>
        </p:grpSpPr>
        <p:sp>
          <p:nvSpPr>
            <p:cNvPr id="267" name="Rectangle à coins arrondis 266"/>
            <p:cNvSpPr>
              <a:spLocks noChangeAspect="1"/>
            </p:cNvSpPr>
            <p:nvPr/>
          </p:nvSpPr>
          <p:spPr>
            <a:xfrm>
              <a:off x="5170074" y="1474998"/>
              <a:ext cx="6783018" cy="1021846"/>
            </a:xfrm>
            <a:prstGeom prst="roundRect">
              <a:avLst>
                <a:gd name="adj" fmla="val 27504"/>
              </a:avLst>
            </a:prstGeom>
            <a:solidFill>
              <a:srgbClr val="1833A4"/>
            </a:solidFill>
            <a:ln w="31750">
              <a:solidFill>
                <a:srgbClr val="1833A4"/>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5" name="Groupe 34"/>
            <p:cNvGrpSpPr/>
            <p:nvPr/>
          </p:nvGrpSpPr>
          <p:grpSpPr>
            <a:xfrm>
              <a:off x="5157151" y="1535391"/>
              <a:ext cx="6840878" cy="5220000"/>
              <a:chOff x="5253062" y="1491094"/>
              <a:chExt cx="6840878" cy="5220000"/>
            </a:xfrm>
          </p:grpSpPr>
          <p:sp>
            <p:nvSpPr>
              <p:cNvPr id="7" name="Rectangle à coins arrondis 6"/>
              <p:cNvSpPr>
                <a:spLocks noChangeAspect="1"/>
              </p:cNvSpPr>
              <p:nvPr/>
            </p:nvSpPr>
            <p:spPr>
              <a:xfrm>
                <a:off x="5253062" y="1728554"/>
                <a:ext cx="6783018" cy="4977021"/>
              </a:xfrm>
              <a:prstGeom prst="roundRect">
                <a:avLst>
                  <a:gd name="adj" fmla="val 3645"/>
                </a:avLst>
              </a:prstGeom>
              <a:solidFill>
                <a:schemeClr val="bg1"/>
              </a:solidFill>
              <a:ln w="31750">
                <a:solidFill>
                  <a:srgbClr val="1833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e 15"/>
              <p:cNvGrpSpPr>
                <a:grpSpLocks noChangeAspect="1"/>
              </p:cNvGrpSpPr>
              <p:nvPr/>
            </p:nvGrpSpPr>
            <p:grpSpPr>
              <a:xfrm>
                <a:off x="5354988" y="4471674"/>
                <a:ext cx="6596315" cy="940306"/>
                <a:chOff x="5307729" y="4136720"/>
                <a:chExt cx="6596315" cy="940306"/>
              </a:xfrm>
            </p:grpSpPr>
            <p:pic>
              <p:nvPicPr>
                <p:cNvPr id="139" name="Image 138"/>
                <p:cNvPicPr>
                  <a:picLocks noChangeAspect="1"/>
                </p:cNvPicPr>
                <p:nvPr/>
              </p:nvPicPr>
              <p:blipFill rotWithShape="1">
                <a:blip r:embed="rId16" cstate="print">
                  <a:extLst>
                    <a:ext uri="{28A0092B-C50C-407E-A947-70E740481C1C}">
                      <a14:useLocalDpi xmlns:a14="http://schemas.microsoft.com/office/drawing/2010/main" val="0"/>
                    </a:ext>
                  </a:extLst>
                </a:blip>
                <a:srcRect r="6601"/>
                <a:stretch/>
              </p:blipFill>
              <p:spPr>
                <a:xfrm>
                  <a:off x="11025815" y="4136720"/>
                  <a:ext cx="878229" cy="940306"/>
                </a:xfrm>
                <a:prstGeom prst="rect">
                  <a:avLst/>
                </a:prstGeom>
                <a:ln>
                  <a:noFill/>
                </a:ln>
              </p:spPr>
            </p:pic>
            <p:grpSp>
              <p:nvGrpSpPr>
                <p:cNvPr id="140" name="Groupe 139"/>
                <p:cNvGrpSpPr/>
                <p:nvPr/>
              </p:nvGrpSpPr>
              <p:grpSpPr>
                <a:xfrm>
                  <a:off x="5307729" y="4389303"/>
                  <a:ext cx="1694774" cy="287573"/>
                  <a:chOff x="5934084" y="4574168"/>
                  <a:chExt cx="1694774" cy="287573"/>
                </a:xfrm>
              </p:grpSpPr>
              <p:sp>
                <p:nvSpPr>
                  <p:cNvPr id="141" name="Cœur 140"/>
                  <p:cNvSpPr>
                    <a:spLocks/>
                  </p:cNvSpPr>
                  <p:nvPr/>
                </p:nvSpPr>
                <p:spPr>
                  <a:xfrm>
                    <a:off x="5934084" y="4574168"/>
                    <a:ext cx="252000" cy="252000"/>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Image 141"/>
                  <p:cNvPicPr>
                    <a:picLocks noChangeAspect="1"/>
                  </p:cNvPicPr>
                  <p:nvPr/>
                </p:nvPicPr>
                <p:blipFill>
                  <a:blip r:embed="rId17"/>
                  <a:stretch>
                    <a:fillRect/>
                  </a:stretch>
                </p:blipFill>
                <p:spPr>
                  <a:xfrm>
                    <a:off x="6302610" y="4592283"/>
                    <a:ext cx="1326248" cy="269458"/>
                  </a:xfrm>
                  <a:prstGeom prst="rect">
                    <a:avLst/>
                  </a:prstGeom>
                </p:spPr>
              </p:pic>
            </p:grpSp>
            <p:sp>
              <p:nvSpPr>
                <p:cNvPr id="143" name="Rectangle 142"/>
                <p:cNvSpPr/>
                <p:nvPr/>
              </p:nvSpPr>
              <p:spPr>
                <a:xfrm>
                  <a:off x="6874087" y="4144691"/>
                  <a:ext cx="3075178" cy="830997"/>
                </a:xfrm>
                <a:prstGeom prst="rect">
                  <a:avLst/>
                </a:prstGeom>
              </p:spPr>
              <p:txBody>
                <a:bodyPr wrap="square" lIns="72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Comparaison des délinéations automatiques des OAR TPS / délinéations manuelles de référence.</a:t>
                  </a:r>
                </a:p>
              </p:txBody>
            </p:sp>
            <p:grpSp>
              <p:nvGrpSpPr>
                <p:cNvPr id="144" name="Groupe 143"/>
                <p:cNvGrpSpPr>
                  <a:grpSpLocks noChangeAspect="1"/>
                </p:cNvGrpSpPr>
                <p:nvPr/>
              </p:nvGrpSpPr>
              <p:grpSpPr>
                <a:xfrm>
                  <a:off x="9767336" y="4267433"/>
                  <a:ext cx="1314515" cy="695180"/>
                  <a:chOff x="5082167" y="729406"/>
                  <a:chExt cx="1933108" cy="1022328"/>
                </a:xfrm>
              </p:grpSpPr>
              <p:pic>
                <p:nvPicPr>
                  <p:cNvPr id="145" name="Image 144"/>
                  <p:cNvPicPr>
                    <a:picLocks noChangeAspect="1"/>
                  </p:cNvPicPr>
                  <p:nvPr/>
                </p:nvPicPr>
                <p:blipFill rotWithShape="1">
                  <a:blip r:embed="rId18" cstate="print">
                    <a:extLst>
                      <a:ext uri="{28A0092B-C50C-407E-A947-70E740481C1C}">
                        <a14:useLocalDpi xmlns:a14="http://schemas.microsoft.com/office/drawing/2010/main" val="0"/>
                      </a:ext>
                    </a:extLst>
                  </a:blip>
                  <a:srcRect t="17865" b="16379"/>
                  <a:stretch/>
                </p:blipFill>
                <p:spPr>
                  <a:xfrm>
                    <a:off x="6187276" y="764763"/>
                    <a:ext cx="827999" cy="195654"/>
                  </a:xfrm>
                  <a:prstGeom prst="rect">
                    <a:avLst/>
                  </a:prstGeom>
                </p:spPr>
              </p:pic>
              <p:pic>
                <p:nvPicPr>
                  <p:cNvPr id="146" name="Image 14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08086" y="1463734"/>
                    <a:ext cx="830103" cy="288000"/>
                  </a:xfrm>
                  <a:prstGeom prst="rect">
                    <a:avLst/>
                  </a:prstGeom>
                </p:spPr>
              </p:pic>
              <p:pic>
                <p:nvPicPr>
                  <p:cNvPr id="147" name="Image 1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00772" y="1148720"/>
                    <a:ext cx="661454" cy="180001"/>
                  </a:xfrm>
                  <a:prstGeom prst="rect">
                    <a:avLst/>
                  </a:prstGeom>
                </p:spPr>
              </p:pic>
              <p:pic>
                <p:nvPicPr>
                  <p:cNvPr id="148" name="Image 14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201313" y="1504649"/>
                    <a:ext cx="772874" cy="163085"/>
                  </a:xfrm>
                  <a:prstGeom prst="rect">
                    <a:avLst/>
                  </a:prstGeom>
                </p:spPr>
              </p:pic>
              <p:pic>
                <p:nvPicPr>
                  <p:cNvPr id="149" name="Image 14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82167" y="1085513"/>
                    <a:ext cx="919455" cy="269934"/>
                  </a:xfrm>
                  <a:prstGeom prst="rect">
                    <a:avLst/>
                  </a:prstGeom>
                </p:spPr>
              </p:pic>
              <p:pic>
                <p:nvPicPr>
                  <p:cNvPr id="150" name="Image 149">
                    <a:extLst>
                      <a:ext uri="{FF2B5EF4-FFF2-40B4-BE49-F238E27FC236}">
                        <a16:creationId xmlns:a16="http://schemas.microsoft.com/office/drawing/2014/main" id="{650BFCCB-B9BC-2645-57E0-1A3E02640C64}"/>
                      </a:ext>
                    </a:extLst>
                  </p:cNvPr>
                  <p:cNvPicPr>
                    <a:picLocks noChangeAspect="1"/>
                  </p:cNvPicPr>
                  <p:nvPr/>
                </p:nvPicPr>
                <p:blipFill>
                  <a:blip r:embed="rId23"/>
                  <a:stretch>
                    <a:fillRect/>
                  </a:stretch>
                </p:blipFill>
                <p:spPr>
                  <a:xfrm>
                    <a:off x="5127846" y="729406"/>
                    <a:ext cx="837475" cy="215999"/>
                  </a:xfrm>
                  <a:prstGeom prst="rect">
                    <a:avLst/>
                  </a:prstGeom>
                </p:spPr>
              </p:pic>
            </p:grpSp>
          </p:grpSp>
          <p:grpSp>
            <p:nvGrpSpPr>
              <p:cNvPr id="15" name="Groupe 14"/>
              <p:cNvGrpSpPr>
                <a:grpSpLocks noChangeAspect="1"/>
              </p:cNvGrpSpPr>
              <p:nvPr/>
            </p:nvGrpSpPr>
            <p:grpSpPr>
              <a:xfrm>
                <a:off x="5354297" y="1836467"/>
                <a:ext cx="4012574" cy="338554"/>
                <a:chOff x="5306933" y="1263094"/>
                <a:chExt cx="4005595" cy="338554"/>
              </a:xfrm>
            </p:grpSpPr>
            <p:grpSp>
              <p:nvGrpSpPr>
                <p:cNvPr id="9" name="Groupe 8"/>
                <p:cNvGrpSpPr/>
                <p:nvPr/>
              </p:nvGrpSpPr>
              <p:grpSpPr>
                <a:xfrm>
                  <a:off x="5306933" y="1270074"/>
                  <a:ext cx="1440812" cy="326066"/>
                  <a:chOff x="5927817" y="1929537"/>
                  <a:chExt cx="1440812" cy="326066"/>
                </a:xfrm>
              </p:grpSpPr>
              <p:pic>
                <p:nvPicPr>
                  <p:cNvPr id="36" name="Image 35"/>
                  <p:cNvPicPr>
                    <a:picLocks noChangeAspect="1"/>
                  </p:cNvPicPr>
                  <p:nvPr/>
                </p:nvPicPr>
                <p:blipFill>
                  <a:blip r:embed="rId24"/>
                  <a:stretch>
                    <a:fillRect/>
                  </a:stretch>
                </p:blipFill>
                <p:spPr>
                  <a:xfrm>
                    <a:off x="6346478" y="1929537"/>
                    <a:ext cx="574998" cy="326066"/>
                  </a:xfrm>
                  <a:prstGeom prst="rect">
                    <a:avLst/>
                  </a:prstGeom>
                </p:spPr>
              </p:pic>
              <p:pic>
                <p:nvPicPr>
                  <p:cNvPr id="38" name="Picture 4" descr="logo CHU de Caen Normandi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009255" y="1969381"/>
                    <a:ext cx="359374" cy="174296"/>
                  </a:xfrm>
                  <a:prstGeom prst="rect">
                    <a:avLst/>
                  </a:prstGeom>
                  <a:noFill/>
                  <a:extLst>
                    <a:ext uri="{909E8E84-426E-40DD-AFC4-6F175D3DCCD1}">
                      <a14:hiddenFill xmlns:a14="http://schemas.microsoft.com/office/drawing/2010/main">
                        <a:solidFill>
                          <a:srgbClr val="FFFFFF"/>
                        </a:solidFill>
                      </a14:hiddenFill>
                    </a:ext>
                  </a:extLst>
                </p:spPr>
              </p:pic>
              <p:sp>
                <p:nvSpPr>
                  <p:cNvPr id="37" name="Cœur 36"/>
                  <p:cNvSpPr>
                    <a:spLocks noChangeAspect="1"/>
                  </p:cNvSpPr>
                  <p:nvPr/>
                </p:nvSpPr>
                <p:spPr>
                  <a:xfrm>
                    <a:off x="5927817" y="1982125"/>
                    <a:ext cx="251562" cy="252000"/>
                  </a:xfrm>
                  <a:prstGeom prst="hear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2" name="ZoneTexte 91"/>
                <p:cNvSpPr txBox="1"/>
                <p:nvPr/>
              </p:nvSpPr>
              <p:spPr>
                <a:xfrm>
                  <a:off x="6865758" y="1263094"/>
                  <a:ext cx="2446770" cy="338554"/>
                </a:xfrm>
                <a:prstGeom prst="rect">
                  <a:avLst/>
                </a:prstGeom>
                <a:noFill/>
              </p:spPr>
              <p:txBody>
                <a:bodyPr wrap="square" lIns="72000" r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Thèse de Nathan </a:t>
                  </a:r>
                  <a:r>
                    <a:rPr kumimoji="0" lang="fr-FR"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Azémar</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sp>
            <p:nvSpPr>
              <p:cNvPr id="94" name="Rectangle 93">
                <a:extLst>
                  <a:ext uri="{FF2B5EF4-FFF2-40B4-BE49-F238E27FC236}">
                    <a16:creationId xmlns:a16="http://schemas.microsoft.com/office/drawing/2014/main" id="{9114A631-71CB-4423-B78E-02C190114D9A}"/>
                  </a:ext>
                </a:extLst>
              </p:cNvPr>
              <p:cNvSpPr>
                <a:spLocks noChangeAspect="1"/>
              </p:cNvSpPr>
              <p:nvPr/>
            </p:nvSpPr>
            <p:spPr>
              <a:xfrm>
                <a:off x="5265985" y="2192449"/>
                <a:ext cx="6732000" cy="36000"/>
              </a:xfrm>
              <a:prstGeom prst="rect">
                <a:avLst/>
              </a:prstGeom>
              <a:solidFill>
                <a:srgbClr val="183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9114A631-71CB-4423-B78E-02C190114D9A}"/>
                  </a:ext>
                </a:extLst>
              </p:cNvPr>
              <p:cNvSpPr>
                <a:spLocks noChangeAspect="1"/>
              </p:cNvSpPr>
              <p:nvPr/>
            </p:nvSpPr>
            <p:spPr>
              <a:xfrm>
                <a:off x="5266674" y="3451396"/>
                <a:ext cx="6732000" cy="36000"/>
              </a:xfrm>
              <a:prstGeom prst="rect">
                <a:avLst/>
              </a:prstGeom>
              <a:solidFill>
                <a:srgbClr val="183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9114A631-71CB-4423-B78E-02C190114D9A}"/>
                  </a:ext>
                </a:extLst>
              </p:cNvPr>
              <p:cNvSpPr>
                <a:spLocks noChangeAspect="1"/>
              </p:cNvSpPr>
              <p:nvPr/>
            </p:nvSpPr>
            <p:spPr>
              <a:xfrm>
                <a:off x="5270721" y="4393781"/>
                <a:ext cx="6732000" cy="36000"/>
              </a:xfrm>
              <a:prstGeom prst="rect">
                <a:avLst/>
              </a:prstGeom>
              <a:solidFill>
                <a:srgbClr val="183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9114A631-71CB-4423-B78E-02C190114D9A}"/>
                  </a:ext>
                </a:extLst>
              </p:cNvPr>
              <p:cNvSpPr>
                <a:spLocks noChangeAspect="1"/>
              </p:cNvSpPr>
              <p:nvPr/>
            </p:nvSpPr>
            <p:spPr>
              <a:xfrm>
                <a:off x="5266674" y="5340518"/>
                <a:ext cx="6732000" cy="36000"/>
              </a:xfrm>
              <a:prstGeom prst="rect">
                <a:avLst/>
              </a:prstGeom>
              <a:solidFill>
                <a:srgbClr val="183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100">
                <a:extLst>
                  <a:ext uri="{FF2B5EF4-FFF2-40B4-BE49-F238E27FC236}">
                    <a16:creationId xmlns:a16="http://schemas.microsoft.com/office/drawing/2014/main" id="{9114A631-71CB-4423-B78E-02C190114D9A}"/>
                  </a:ext>
                </a:extLst>
              </p:cNvPr>
              <p:cNvSpPr>
                <a:spLocks noChangeAspect="1"/>
              </p:cNvSpPr>
              <p:nvPr/>
            </p:nvSpPr>
            <p:spPr>
              <a:xfrm rot="5400000">
                <a:off x="4287933" y="4083578"/>
                <a:ext cx="5220000" cy="35032"/>
              </a:xfrm>
              <a:prstGeom prst="rect">
                <a:avLst/>
              </a:prstGeom>
              <a:solidFill>
                <a:srgbClr val="183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e 13"/>
              <p:cNvGrpSpPr>
                <a:grpSpLocks noChangeAspect="1"/>
              </p:cNvGrpSpPr>
              <p:nvPr/>
            </p:nvGrpSpPr>
            <p:grpSpPr>
              <a:xfrm>
                <a:off x="5347810" y="2251039"/>
                <a:ext cx="6686575" cy="1190593"/>
                <a:chOff x="5307539" y="1562520"/>
                <a:chExt cx="6686575" cy="1190593"/>
              </a:xfrm>
            </p:grpSpPr>
            <p:grpSp>
              <p:nvGrpSpPr>
                <p:cNvPr id="12" name="Groupe 11"/>
                <p:cNvGrpSpPr/>
                <p:nvPr/>
              </p:nvGrpSpPr>
              <p:grpSpPr>
                <a:xfrm>
                  <a:off x="5307539" y="1765493"/>
                  <a:ext cx="1413420" cy="698362"/>
                  <a:chOff x="5972832" y="2179754"/>
                  <a:chExt cx="1413420" cy="698362"/>
                </a:xfrm>
              </p:grpSpPr>
              <p:pic>
                <p:nvPicPr>
                  <p:cNvPr id="39" name="Image 38"/>
                  <p:cNvPicPr>
                    <a:picLocks noChangeAspect="1"/>
                  </p:cNvPicPr>
                  <p:nvPr/>
                </p:nvPicPr>
                <p:blipFill>
                  <a:blip r:embed="rId26"/>
                  <a:stretch>
                    <a:fillRect/>
                  </a:stretch>
                </p:blipFill>
                <p:spPr>
                  <a:xfrm>
                    <a:off x="6359673" y="2179754"/>
                    <a:ext cx="825745" cy="365091"/>
                  </a:xfrm>
                  <a:prstGeom prst="rect">
                    <a:avLst/>
                  </a:prstGeom>
                </p:spPr>
              </p:pic>
              <p:sp>
                <p:nvSpPr>
                  <p:cNvPr id="40" name="Cœur 39"/>
                  <p:cNvSpPr>
                    <a:spLocks/>
                  </p:cNvSpPr>
                  <p:nvPr/>
                </p:nvSpPr>
                <p:spPr>
                  <a:xfrm>
                    <a:off x="5972832" y="2482229"/>
                    <a:ext cx="252000" cy="252000"/>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Image 46"/>
                  <p:cNvPicPr>
                    <a:picLocks noChangeAspect="1"/>
                  </p:cNvPicPr>
                  <p:nvPr/>
                </p:nvPicPr>
                <p:blipFill rotWithShape="1">
                  <a:blip r:embed="rId27"/>
                  <a:srcRect r="72706" b="12611"/>
                  <a:stretch/>
                </p:blipFill>
                <p:spPr>
                  <a:xfrm>
                    <a:off x="7073891" y="2330817"/>
                    <a:ext cx="312361" cy="301564"/>
                  </a:xfrm>
                  <a:prstGeom prst="rect">
                    <a:avLst/>
                  </a:prstGeom>
                </p:spPr>
              </p:pic>
              <p:pic>
                <p:nvPicPr>
                  <p:cNvPr id="49" name="Image 48"/>
                  <p:cNvPicPr>
                    <a:picLocks noChangeAspect="1"/>
                  </p:cNvPicPr>
                  <p:nvPr/>
                </p:nvPicPr>
                <p:blipFill rotWithShape="1">
                  <a:blip r:embed="rId28"/>
                  <a:srcRect r="41778"/>
                  <a:stretch/>
                </p:blipFill>
                <p:spPr>
                  <a:xfrm>
                    <a:off x="6543494" y="2608970"/>
                    <a:ext cx="762343" cy="269146"/>
                  </a:xfrm>
                  <a:prstGeom prst="rect">
                    <a:avLst/>
                  </a:prstGeom>
                </p:spPr>
              </p:pic>
            </p:grpSp>
            <p:grpSp>
              <p:nvGrpSpPr>
                <p:cNvPr id="5" name="Groupe 4"/>
                <p:cNvGrpSpPr/>
                <p:nvPr/>
              </p:nvGrpSpPr>
              <p:grpSpPr>
                <a:xfrm>
                  <a:off x="6893376" y="1562520"/>
                  <a:ext cx="5100738" cy="1190593"/>
                  <a:chOff x="6893376" y="1638720"/>
                  <a:chExt cx="5100738" cy="1190593"/>
                </a:xfrm>
              </p:grpSpPr>
              <p:sp>
                <p:nvSpPr>
                  <p:cNvPr id="99" name="ZoneTexte 98"/>
                  <p:cNvSpPr txBox="1"/>
                  <p:nvPr/>
                </p:nvSpPr>
                <p:spPr>
                  <a:xfrm>
                    <a:off x="6893376" y="1638720"/>
                    <a:ext cx="5100738" cy="338554"/>
                  </a:xfrm>
                  <a:prstGeom prst="rect">
                    <a:avLst/>
                  </a:prstGeom>
                  <a:noFill/>
                </p:spPr>
                <p:txBody>
                  <a:bodyPr wrap="squar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Etude des corrélations dose / dermites </a:t>
                    </a:r>
                    <a:r>
                      <a:rPr kumimoji="0" lang="fr-FR"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radiques</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&amp; œdèmes.</a:t>
                    </a:r>
                  </a:p>
                </p:txBody>
              </p:sp>
              <p:grpSp>
                <p:nvGrpSpPr>
                  <p:cNvPr id="104" name="Groupe 103"/>
                  <p:cNvGrpSpPr>
                    <a:grpSpLocks noChangeAspect="1"/>
                  </p:cNvGrpSpPr>
                  <p:nvPr/>
                </p:nvGrpSpPr>
                <p:grpSpPr>
                  <a:xfrm>
                    <a:off x="8925147" y="2091643"/>
                    <a:ext cx="1416048" cy="507176"/>
                    <a:chOff x="5718587" y="4907840"/>
                    <a:chExt cx="3378522" cy="1362875"/>
                  </a:xfrm>
                </p:grpSpPr>
                <p:pic>
                  <p:nvPicPr>
                    <p:cNvPr id="105" name="Image 104"/>
                    <p:cNvPicPr>
                      <a:picLocks noChangeAspect="1"/>
                    </p:cNvPicPr>
                    <p:nvPr/>
                  </p:nvPicPr>
                  <p:blipFill rotWithShape="1">
                    <a:blip r:embed="rId29" cstate="print">
                      <a:extLst>
                        <a:ext uri="{28A0092B-C50C-407E-A947-70E740481C1C}">
                          <a14:useLocalDpi xmlns:a14="http://schemas.microsoft.com/office/drawing/2010/main" val="0"/>
                        </a:ext>
                      </a:extLst>
                    </a:blip>
                    <a:srcRect l="11131" t="10156" r="4700" b="14598"/>
                    <a:stretch/>
                  </p:blipFill>
                  <p:spPr>
                    <a:xfrm>
                      <a:off x="7885081" y="4907843"/>
                      <a:ext cx="1212028" cy="1083542"/>
                    </a:xfrm>
                    <a:prstGeom prst="rect">
                      <a:avLst/>
                    </a:prstGeom>
                  </p:spPr>
                </p:pic>
                <p:pic>
                  <p:nvPicPr>
                    <p:cNvPr id="106" name="Image 105"/>
                    <p:cNvPicPr>
                      <a:picLocks noChangeAspect="1"/>
                    </p:cNvPicPr>
                    <p:nvPr/>
                  </p:nvPicPr>
                  <p:blipFill rotWithShape="1">
                    <a:blip r:embed="rId30" cstate="print">
                      <a:extLst>
                        <a:ext uri="{28A0092B-C50C-407E-A947-70E740481C1C}">
                          <a14:useLocalDpi xmlns:a14="http://schemas.microsoft.com/office/drawing/2010/main" val="0"/>
                        </a:ext>
                      </a:extLst>
                    </a:blip>
                    <a:srcRect l="10432" t="10009" r="3821" b="14153"/>
                    <a:stretch/>
                  </p:blipFill>
                  <p:spPr>
                    <a:xfrm>
                      <a:off x="7536624" y="4907843"/>
                      <a:ext cx="1234755" cy="1092071"/>
                    </a:xfrm>
                    <a:prstGeom prst="rect">
                      <a:avLst/>
                    </a:prstGeom>
                  </p:spPr>
                </p:pic>
                <p:pic>
                  <p:nvPicPr>
                    <p:cNvPr id="107" name="Image 106"/>
                    <p:cNvPicPr>
                      <a:picLocks noChangeAspect="1"/>
                    </p:cNvPicPr>
                    <p:nvPr/>
                  </p:nvPicPr>
                  <p:blipFill rotWithShape="1">
                    <a:blip r:embed="rId31" cstate="print">
                      <a:extLst>
                        <a:ext uri="{28A0092B-C50C-407E-A947-70E740481C1C}">
                          <a14:useLocalDpi xmlns:a14="http://schemas.microsoft.com/office/drawing/2010/main" val="0"/>
                        </a:ext>
                      </a:extLst>
                    </a:blip>
                    <a:srcRect l="10200" t="11048" r="4052" b="13707"/>
                    <a:stretch/>
                  </p:blipFill>
                  <p:spPr>
                    <a:xfrm>
                      <a:off x="7180590" y="4924906"/>
                      <a:ext cx="1234755" cy="1083540"/>
                    </a:xfrm>
                    <a:prstGeom prst="rect">
                      <a:avLst/>
                    </a:prstGeom>
                  </p:spPr>
                </p:pic>
                <p:pic>
                  <p:nvPicPr>
                    <p:cNvPr id="108" name="Image 107"/>
                    <p:cNvPicPr>
                      <a:picLocks noChangeAspect="1"/>
                    </p:cNvPicPr>
                    <p:nvPr/>
                  </p:nvPicPr>
                  <p:blipFill rotWithShape="1">
                    <a:blip r:embed="rId32" cstate="print">
                      <a:extLst>
                        <a:ext uri="{28A0092B-C50C-407E-A947-70E740481C1C}">
                          <a14:useLocalDpi xmlns:a14="http://schemas.microsoft.com/office/drawing/2010/main" val="0"/>
                        </a:ext>
                      </a:extLst>
                    </a:blip>
                    <a:srcRect l="11329" t="10009" r="3977" b="14153"/>
                    <a:stretch/>
                  </p:blipFill>
                  <p:spPr>
                    <a:xfrm>
                      <a:off x="6862433" y="4907840"/>
                      <a:ext cx="1219603" cy="1092074"/>
                    </a:xfrm>
                    <a:prstGeom prst="rect">
                      <a:avLst/>
                    </a:prstGeom>
                  </p:spPr>
                </p:pic>
                <p:pic>
                  <p:nvPicPr>
                    <p:cNvPr id="109" name="Image 108"/>
                    <p:cNvPicPr>
                      <a:picLocks noChangeAspect="1"/>
                    </p:cNvPicPr>
                    <p:nvPr/>
                  </p:nvPicPr>
                  <p:blipFill rotWithShape="1">
                    <a:blip r:embed="rId33" cstate="print">
                      <a:extLst>
                        <a:ext uri="{28A0092B-C50C-407E-A947-70E740481C1C}">
                          <a14:useLocalDpi xmlns:a14="http://schemas.microsoft.com/office/drawing/2010/main" val="0"/>
                        </a:ext>
                      </a:extLst>
                    </a:blip>
                    <a:srcRect l="10558" t="10601" r="4748" b="14153"/>
                    <a:stretch/>
                  </p:blipFill>
                  <p:spPr>
                    <a:xfrm>
                      <a:off x="6589727" y="4916374"/>
                      <a:ext cx="1219605" cy="1083540"/>
                    </a:xfrm>
                    <a:prstGeom prst="rect">
                      <a:avLst/>
                    </a:prstGeom>
                  </p:spPr>
                </p:pic>
                <p:pic>
                  <p:nvPicPr>
                    <p:cNvPr id="110" name="Image 109"/>
                    <p:cNvPicPr>
                      <a:picLocks noChangeAspect="1"/>
                    </p:cNvPicPr>
                    <p:nvPr/>
                  </p:nvPicPr>
                  <p:blipFill rotWithShape="1">
                    <a:blip r:embed="rId34" cstate="print">
                      <a:extLst>
                        <a:ext uri="{28A0092B-C50C-407E-A947-70E740481C1C}">
                          <a14:useLocalDpi xmlns:a14="http://schemas.microsoft.com/office/drawing/2010/main" val="0"/>
                        </a:ext>
                      </a:extLst>
                    </a:blip>
                    <a:srcRect l="11366" t="12295" r="5166" b="15817"/>
                    <a:stretch/>
                  </p:blipFill>
                  <p:spPr>
                    <a:xfrm>
                      <a:off x="5718587" y="4916374"/>
                      <a:ext cx="1572479" cy="1354341"/>
                    </a:xfrm>
                    <a:prstGeom prst="rect">
                      <a:avLst/>
                    </a:prstGeom>
                  </p:spPr>
                </p:pic>
              </p:grpSp>
              <p:pic>
                <p:nvPicPr>
                  <p:cNvPr id="111" name="Image 110"/>
                  <p:cNvPicPr>
                    <a:picLocks noChangeAspect="1"/>
                  </p:cNvPicPr>
                  <p:nvPr/>
                </p:nvPicPr>
                <p:blipFill rotWithShape="1">
                  <a:blip r:embed="rId35" cstate="print">
                    <a:extLst>
                      <a:ext uri="{28A0092B-C50C-407E-A947-70E740481C1C}">
                        <a14:useLocalDpi xmlns:a14="http://schemas.microsoft.com/office/drawing/2010/main" val="0"/>
                      </a:ext>
                    </a:extLst>
                  </a:blip>
                  <a:srcRect l="11614" t="12746" r="6719" b="15365"/>
                  <a:stretch/>
                </p:blipFill>
                <p:spPr>
                  <a:xfrm>
                    <a:off x="7197701" y="2091655"/>
                    <a:ext cx="571661" cy="503222"/>
                  </a:xfrm>
                  <a:prstGeom prst="rect">
                    <a:avLst/>
                  </a:prstGeom>
                </p:spPr>
              </p:pic>
              <p:grpSp>
                <p:nvGrpSpPr>
                  <p:cNvPr id="112" name="Groupe 111"/>
                  <p:cNvGrpSpPr>
                    <a:grpSpLocks noChangeAspect="1"/>
                  </p:cNvGrpSpPr>
                  <p:nvPr/>
                </p:nvGrpSpPr>
                <p:grpSpPr>
                  <a:xfrm>
                    <a:off x="7052872" y="1958067"/>
                    <a:ext cx="3780000" cy="151633"/>
                    <a:chOff x="2674746" y="4048808"/>
                    <a:chExt cx="7676865" cy="307971"/>
                  </a:xfrm>
                </p:grpSpPr>
                <p:sp>
                  <p:nvSpPr>
                    <p:cNvPr id="113" name="Flèche droite 112"/>
                    <p:cNvSpPr/>
                    <p:nvPr/>
                  </p:nvSpPr>
                  <p:spPr>
                    <a:xfrm>
                      <a:off x="2674746" y="4092990"/>
                      <a:ext cx="7676865" cy="242185"/>
                    </a:xfrm>
                    <a:prstGeom prst="rightArrow">
                      <a:avLst>
                        <a:gd name="adj1" fmla="val 23762"/>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Connecteur droit 113"/>
                    <p:cNvCxnSpPr/>
                    <p:nvPr/>
                  </p:nvCxnSpPr>
                  <p:spPr>
                    <a:xfrm>
                      <a:off x="6888175" y="4222731"/>
                      <a:ext cx="2376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Ellipse 114"/>
                    <p:cNvSpPr>
                      <a:spLocks noChangeAspect="1"/>
                    </p:cNvSpPr>
                    <p:nvPr/>
                  </p:nvSpPr>
                  <p:spPr>
                    <a:xfrm>
                      <a:off x="3458109" y="4135833"/>
                      <a:ext cx="161450" cy="1597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Ellipse 115"/>
                    <p:cNvSpPr>
                      <a:spLocks noChangeAspect="1"/>
                    </p:cNvSpPr>
                    <p:nvPr/>
                  </p:nvSpPr>
                  <p:spPr>
                    <a:xfrm>
                      <a:off x="6838418" y="4166667"/>
                      <a:ext cx="121087" cy="11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Ellipse 116"/>
                    <p:cNvSpPr>
                      <a:spLocks noChangeAspect="1"/>
                    </p:cNvSpPr>
                    <p:nvPr/>
                  </p:nvSpPr>
                  <p:spPr>
                    <a:xfrm>
                      <a:off x="7100040" y="4166667"/>
                      <a:ext cx="121087" cy="11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p:cNvSpPr/>
                    <p:nvPr/>
                  </p:nvSpPr>
                  <p:spPr>
                    <a:xfrm>
                      <a:off x="7871163" y="4048808"/>
                      <a:ext cx="137160" cy="285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p:cNvSpPr/>
                    <p:nvPr/>
                  </p:nvSpPr>
                  <p:spPr>
                    <a:xfrm>
                      <a:off x="8132782" y="4071728"/>
                      <a:ext cx="137160" cy="285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p:cNvSpPr/>
                    <p:nvPr/>
                  </p:nvSpPr>
                  <p:spPr>
                    <a:xfrm>
                      <a:off x="8394398" y="4088508"/>
                      <a:ext cx="137160" cy="20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Ellipse 120"/>
                    <p:cNvSpPr>
                      <a:spLocks noChangeAspect="1"/>
                    </p:cNvSpPr>
                    <p:nvPr/>
                  </p:nvSpPr>
                  <p:spPr>
                    <a:xfrm>
                      <a:off x="7361659" y="4166667"/>
                      <a:ext cx="121087" cy="11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Ellipse 121"/>
                    <p:cNvSpPr>
                      <a:spLocks noChangeAspect="1"/>
                    </p:cNvSpPr>
                    <p:nvPr/>
                  </p:nvSpPr>
                  <p:spPr>
                    <a:xfrm>
                      <a:off x="8923862" y="4163115"/>
                      <a:ext cx="121087" cy="1198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Ellipse 122"/>
                    <p:cNvSpPr>
                      <a:spLocks noChangeAspect="1"/>
                    </p:cNvSpPr>
                    <p:nvPr/>
                  </p:nvSpPr>
                  <p:spPr>
                    <a:xfrm>
                      <a:off x="9164790" y="4178587"/>
                      <a:ext cx="121087" cy="11980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4" name="ZoneTexte 123"/>
                  <p:cNvSpPr txBox="1"/>
                  <p:nvPr/>
                </p:nvSpPr>
                <p:spPr>
                  <a:xfrm>
                    <a:off x="8331594" y="2552314"/>
                    <a:ext cx="24352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scanners de repositionnement….</a:t>
                    </a:r>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5" name="ZoneTexte 124"/>
                  <p:cNvSpPr txBox="1"/>
                  <p:nvPr/>
                </p:nvSpPr>
                <p:spPr>
                  <a:xfrm>
                    <a:off x="6905170" y="2538973"/>
                    <a:ext cx="112082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scanner initial</a:t>
                    </a:r>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6" name="Image 125"/>
                  <p:cNvPicPr>
                    <a:picLocks noChangeAspect="1"/>
                  </p:cNvPicPr>
                  <p:nvPr/>
                </p:nvPicPr>
                <p:blipFill rotWithShape="1">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rcRect l="8297" t="22884" b="20028"/>
                  <a:stretch/>
                </p:blipFill>
                <p:spPr>
                  <a:xfrm>
                    <a:off x="10845903" y="2031625"/>
                    <a:ext cx="986596" cy="614192"/>
                  </a:xfrm>
                  <a:prstGeom prst="rect">
                    <a:avLst/>
                  </a:prstGeom>
                </p:spPr>
              </p:pic>
            </p:grpSp>
          </p:grpSp>
          <p:grpSp>
            <p:nvGrpSpPr>
              <p:cNvPr id="10" name="Groupe 9"/>
              <p:cNvGrpSpPr>
                <a:grpSpLocks noChangeAspect="1"/>
              </p:cNvGrpSpPr>
              <p:nvPr/>
            </p:nvGrpSpPr>
            <p:grpSpPr>
              <a:xfrm>
                <a:off x="5348135" y="3476460"/>
                <a:ext cx="6667161" cy="922799"/>
                <a:chOff x="5470744" y="3317927"/>
                <a:chExt cx="6667161" cy="922799"/>
              </a:xfrm>
            </p:grpSpPr>
            <p:grpSp>
              <p:nvGrpSpPr>
                <p:cNvPr id="4" name="Groupe 3"/>
                <p:cNvGrpSpPr/>
                <p:nvPr/>
              </p:nvGrpSpPr>
              <p:grpSpPr>
                <a:xfrm>
                  <a:off x="10065811" y="3535688"/>
                  <a:ext cx="1983909" cy="705038"/>
                  <a:chOff x="9809427" y="3507073"/>
                  <a:chExt cx="1983909" cy="705038"/>
                </a:xfrm>
              </p:grpSpPr>
              <p:grpSp>
                <p:nvGrpSpPr>
                  <p:cNvPr id="157" name="Groupe 156"/>
                  <p:cNvGrpSpPr>
                    <a:grpSpLocks noChangeAspect="1"/>
                  </p:cNvGrpSpPr>
                  <p:nvPr/>
                </p:nvGrpSpPr>
                <p:grpSpPr>
                  <a:xfrm>
                    <a:off x="9809427" y="3507073"/>
                    <a:ext cx="1682039" cy="639139"/>
                    <a:chOff x="1718892" y="2877418"/>
                    <a:chExt cx="3634447" cy="1381025"/>
                  </a:xfrm>
                </p:grpSpPr>
                <p:pic>
                  <p:nvPicPr>
                    <p:cNvPr id="158" name="Image 157"/>
                    <p:cNvPicPr>
                      <a:picLocks noChangeAspect="1"/>
                    </p:cNvPicPr>
                    <p:nvPr/>
                  </p:nvPicPr>
                  <p:blipFill>
                    <a:blip r:embed="rId37">
                      <a:extLst>
                        <a:ext uri="{BEBA8EAE-BF5A-486C-A8C5-ECC9F3942E4B}">
                          <a14:imgProps xmlns:a14="http://schemas.microsoft.com/office/drawing/2010/main">
                            <a14:imgLayer r:embed="rId38">
                              <a14:imgEffect>
                                <a14:sharpenSoften amount="50000"/>
                              </a14:imgEffect>
                            </a14:imgLayer>
                          </a14:imgProps>
                        </a:ext>
                      </a:extLst>
                    </a:blip>
                    <a:stretch>
                      <a:fillRect/>
                    </a:stretch>
                  </p:blipFill>
                  <p:spPr>
                    <a:xfrm>
                      <a:off x="1718892" y="2936059"/>
                      <a:ext cx="1629593" cy="1322384"/>
                    </a:xfrm>
                    <a:prstGeom prst="rect">
                      <a:avLst/>
                    </a:prstGeom>
                  </p:spPr>
                </p:pic>
                <p:pic>
                  <p:nvPicPr>
                    <p:cNvPr id="159" name="Image 158"/>
                    <p:cNvPicPr>
                      <a:picLocks noChangeAspect="1"/>
                    </p:cNvPicPr>
                    <p:nvPr/>
                  </p:nvPicPr>
                  <p:blipFill>
                    <a:blip r:embed="rId39">
                      <a:extLst>
                        <a:ext uri="{BEBA8EAE-BF5A-486C-A8C5-ECC9F3942E4B}">
                          <a14:imgProps xmlns:a14="http://schemas.microsoft.com/office/drawing/2010/main">
                            <a14:imgLayer r:embed="rId40">
                              <a14:imgEffect>
                                <a14:sharpenSoften amount="50000"/>
                              </a14:imgEffect>
                            </a14:imgLayer>
                          </a14:imgProps>
                        </a:ext>
                      </a:extLst>
                    </a:blip>
                    <a:stretch>
                      <a:fillRect/>
                    </a:stretch>
                  </p:blipFill>
                  <p:spPr>
                    <a:xfrm>
                      <a:off x="3804878" y="2877418"/>
                      <a:ext cx="1548461" cy="1322384"/>
                    </a:xfrm>
                    <a:prstGeom prst="rect">
                      <a:avLst/>
                    </a:prstGeom>
                  </p:spPr>
                </p:pic>
              </p:grpSp>
              <p:sp>
                <p:nvSpPr>
                  <p:cNvPr id="156" name="ZoneTexte 155"/>
                  <p:cNvSpPr txBox="1"/>
                  <p:nvPr/>
                </p:nvSpPr>
                <p:spPr>
                  <a:xfrm>
                    <a:off x="10479253" y="3954936"/>
                    <a:ext cx="3481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Gy</a:t>
                    </a:r>
                  </a:p>
                </p:txBody>
              </p:sp>
              <p:sp>
                <p:nvSpPr>
                  <p:cNvPr id="164" name="ZoneTexte 163"/>
                  <p:cNvSpPr txBox="1"/>
                  <p:nvPr/>
                </p:nvSpPr>
                <p:spPr>
                  <a:xfrm>
                    <a:off x="11445164" y="3965890"/>
                    <a:ext cx="34817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Gy</a:t>
                    </a:r>
                  </a:p>
                </p:txBody>
              </p:sp>
            </p:grpSp>
            <p:grpSp>
              <p:nvGrpSpPr>
                <p:cNvPr id="93" name="Groupe 92"/>
                <p:cNvGrpSpPr/>
                <p:nvPr/>
              </p:nvGrpSpPr>
              <p:grpSpPr>
                <a:xfrm>
                  <a:off x="5470744" y="3370485"/>
                  <a:ext cx="1524612" cy="750007"/>
                  <a:chOff x="5885576" y="3371033"/>
                  <a:chExt cx="1524612" cy="750007"/>
                </a:xfrm>
              </p:grpSpPr>
              <p:pic>
                <p:nvPicPr>
                  <p:cNvPr id="42" name="Image 41"/>
                  <p:cNvPicPr>
                    <a:picLocks noChangeAspect="1"/>
                  </p:cNvPicPr>
                  <p:nvPr/>
                </p:nvPicPr>
                <p:blipFill>
                  <a:blip r:embed="rId41"/>
                  <a:stretch>
                    <a:fillRect/>
                  </a:stretch>
                </p:blipFill>
                <p:spPr>
                  <a:xfrm>
                    <a:off x="6534941" y="3746567"/>
                    <a:ext cx="616277" cy="374473"/>
                  </a:xfrm>
                  <a:prstGeom prst="rect">
                    <a:avLst/>
                  </a:prstGeom>
                </p:spPr>
              </p:pic>
              <p:sp>
                <p:nvSpPr>
                  <p:cNvPr id="41" name="Cœur 40"/>
                  <p:cNvSpPr>
                    <a:spLocks/>
                  </p:cNvSpPr>
                  <p:nvPr/>
                </p:nvSpPr>
                <p:spPr>
                  <a:xfrm>
                    <a:off x="5885576" y="3705375"/>
                    <a:ext cx="252000" cy="2520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ZoneTexte 49"/>
                  <p:cNvSpPr txBox="1">
                    <a:spLocks noChangeAspect="1"/>
                  </p:cNvSpPr>
                  <p:nvPr/>
                </p:nvSpPr>
                <p:spPr>
                  <a:xfrm>
                    <a:off x="6386255" y="3371033"/>
                    <a:ext cx="10239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ARPHYCO</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5" name="ZoneTexte 154"/>
                <p:cNvSpPr txBox="1"/>
                <p:nvPr/>
              </p:nvSpPr>
              <p:spPr>
                <a:xfrm>
                  <a:off x="7037459" y="3354323"/>
                  <a:ext cx="3096196" cy="584775"/>
                </a:xfrm>
                <a:prstGeom prst="rect">
                  <a:avLst/>
                </a:prstGeom>
                <a:noFill/>
              </p:spPr>
              <p:txBody>
                <a:bodyPr wrap="squar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Comparaison multicentrique d’un traitement du cancer du sein</a:t>
                  </a:r>
                </a:p>
              </p:txBody>
            </p:sp>
            <p:sp>
              <p:nvSpPr>
                <p:cNvPr id="160" name="ZoneTexte 159"/>
                <p:cNvSpPr txBox="1"/>
                <p:nvPr/>
              </p:nvSpPr>
              <p:spPr>
                <a:xfrm>
                  <a:off x="11197230" y="3628060"/>
                  <a:ext cx="90922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poumon g.</a:t>
                  </a:r>
                </a:p>
              </p:txBody>
            </p:sp>
            <p:sp>
              <p:nvSpPr>
                <p:cNvPr id="162" name="ZoneTexte 161"/>
                <p:cNvSpPr txBox="1"/>
                <p:nvPr/>
              </p:nvSpPr>
              <p:spPr>
                <a:xfrm>
                  <a:off x="9957501" y="3317927"/>
                  <a:ext cx="218040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Histogrammes dose - volume</a:t>
                  </a:r>
                </a:p>
              </p:txBody>
            </p:sp>
            <p:sp>
              <p:nvSpPr>
                <p:cNvPr id="163" name="ZoneTexte 162"/>
                <p:cNvSpPr txBox="1"/>
                <p:nvPr/>
              </p:nvSpPr>
              <p:spPr>
                <a:xfrm>
                  <a:off x="10223496" y="3647923"/>
                  <a:ext cx="57740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Cœur</a:t>
                  </a:r>
                </a:p>
              </p:txBody>
            </p:sp>
          </p:grpSp>
          <p:grpSp>
            <p:nvGrpSpPr>
              <p:cNvPr id="19" name="Groupe 18"/>
              <p:cNvGrpSpPr>
                <a:grpSpLocks noChangeAspect="1"/>
              </p:cNvGrpSpPr>
              <p:nvPr/>
            </p:nvGrpSpPr>
            <p:grpSpPr>
              <a:xfrm>
                <a:off x="5347810" y="6045966"/>
                <a:ext cx="6360253" cy="584775"/>
                <a:chOff x="5300361" y="5864876"/>
                <a:chExt cx="6360253" cy="584775"/>
              </a:xfrm>
            </p:grpSpPr>
            <p:grpSp>
              <p:nvGrpSpPr>
                <p:cNvPr id="136" name="Groupe 135"/>
                <p:cNvGrpSpPr/>
                <p:nvPr/>
              </p:nvGrpSpPr>
              <p:grpSpPr>
                <a:xfrm>
                  <a:off x="5300361" y="5984864"/>
                  <a:ext cx="1478246" cy="352640"/>
                  <a:chOff x="5282097" y="4727625"/>
                  <a:chExt cx="1478246" cy="352640"/>
                </a:xfrm>
              </p:grpSpPr>
              <p:sp>
                <p:nvSpPr>
                  <p:cNvPr id="137" name="Cœur 136"/>
                  <p:cNvSpPr>
                    <a:spLocks/>
                  </p:cNvSpPr>
                  <p:nvPr/>
                </p:nvSpPr>
                <p:spPr>
                  <a:xfrm>
                    <a:off x="5282097" y="4773345"/>
                    <a:ext cx="252000" cy="252000"/>
                  </a:xfrm>
                  <a:prstGeom prst="heart">
                    <a:avLst/>
                  </a:prstGeom>
                  <a:solidFill>
                    <a:srgbClr val="FC34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8" name="Image 137"/>
                  <p:cNvPicPr>
                    <a:picLocks noChangeAspect="1"/>
                  </p:cNvPicPr>
                  <p:nvPr/>
                </p:nvPicPr>
                <p:blipFill>
                  <a:blip r:embed="rId27"/>
                  <a:stretch>
                    <a:fillRect/>
                  </a:stretch>
                </p:blipFill>
                <p:spPr>
                  <a:xfrm>
                    <a:off x="5590827" y="4727625"/>
                    <a:ext cx="1169516" cy="352640"/>
                  </a:xfrm>
                  <a:prstGeom prst="rect">
                    <a:avLst/>
                  </a:prstGeom>
                </p:spPr>
              </p:pic>
            </p:grpSp>
            <p:sp>
              <p:nvSpPr>
                <p:cNvPr id="165" name="ZoneTexte 164"/>
                <p:cNvSpPr txBox="1"/>
                <p:nvPr/>
              </p:nvSpPr>
              <p:spPr>
                <a:xfrm>
                  <a:off x="6867401" y="5864876"/>
                  <a:ext cx="4793213" cy="584775"/>
                </a:xfrm>
                <a:prstGeom prst="rect">
                  <a:avLst/>
                </a:prstGeom>
                <a:noFill/>
              </p:spPr>
              <p:txBody>
                <a:bodyPr wrap="square" l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Développement d’outils pour le calcul de la dosimétrie en cas de ré-irradiations (cancer secondaire).</a:t>
                  </a:r>
                </a:p>
              </p:txBody>
            </p:sp>
          </p:grpSp>
          <p:sp>
            <p:nvSpPr>
              <p:cNvPr id="130" name="Rectangle 129">
                <a:extLst>
                  <a:ext uri="{FF2B5EF4-FFF2-40B4-BE49-F238E27FC236}">
                    <a16:creationId xmlns:a16="http://schemas.microsoft.com/office/drawing/2014/main" id="{9114A631-71CB-4423-B78E-02C190114D9A}"/>
                  </a:ext>
                </a:extLst>
              </p:cNvPr>
              <p:cNvSpPr>
                <a:spLocks noChangeAspect="1"/>
              </p:cNvSpPr>
              <p:nvPr/>
            </p:nvSpPr>
            <p:spPr>
              <a:xfrm>
                <a:off x="5266674" y="5995741"/>
                <a:ext cx="6732000" cy="36000"/>
              </a:xfrm>
              <a:prstGeom prst="rect">
                <a:avLst/>
              </a:prstGeom>
              <a:solidFill>
                <a:srgbClr val="183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e 17"/>
              <p:cNvGrpSpPr>
                <a:grpSpLocks noChangeAspect="1"/>
              </p:cNvGrpSpPr>
              <p:nvPr/>
            </p:nvGrpSpPr>
            <p:grpSpPr>
              <a:xfrm>
                <a:off x="5347810" y="5405633"/>
                <a:ext cx="6746130" cy="594524"/>
                <a:chOff x="5300361" y="5152153"/>
                <a:chExt cx="6746130" cy="594524"/>
              </a:xfrm>
            </p:grpSpPr>
            <p:pic>
              <p:nvPicPr>
                <p:cNvPr id="3" name="Image 2"/>
                <p:cNvPicPr>
                  <a:picLocks noChangeAspect="1"/>
                </p:cNvPicPr>
                <p:nvPr/>
              </p:nvPicPr>
              <p:blipFill>
                <a:blip r:embed="rId42"/>
                <a:stretch>
                  <a:fillRect/>
                </a:stretch>
              </p:blipFill>
              <p:spPr>
                <a:xfrm>
                  <a:off x="5805657" y="5218671"/>
                  <a:ext cx="370212" cy="528006"/>
                </a:xfrm>
                <a:prstGeom prst="rect">
                  <a:avLst/>
                </a:prstGeom>
              </p:spPr>
            </p:pic>
            <p:sp>
              <p:nvSpPr>
                <p:cNvPr id="127" name="Cœur 126"/>
                <p:cNvSpPr>
                  <a:spLocks/>
                </p:cNvSpPr>
                <p:nvPr/>
              </p:nvSpPr>
              <p:spPr>
                <a:xfrm>
                  <a:off x="5300361" y="5331449"/>
                  <a:ext cx="252000" cy="252000"/>
                </a:xfrm>
                <a:prstGeom prst="hear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6878548" y="5152153"/>
                  <a:ext cx="5167943" cy="584775"/>
                </a:xfrm>
                <a:prstGeom prst="rect">
                  <a:avLst/>
                </a:prstGeom>
              </p:spPr>
              <p:txBody>
                <a:bodyPr wrap="square" lIns="72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Comparaison des CT et </a:t>
                  </a:r>
                  <a:r>
                    <a:rPr kumimoji="0" lang="fr-FR" sz="16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synthetic</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CT (</a:t>
                  </a: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sym typeface="Wingdings" panose="05000000000000000000" pitchFamily="2" charset="2"/>
                    </a:rPr>
                    <a:t>IRM),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sym typeface="Wingdings" panose="05000000000000000000" pitchFamily="2" charset="2"/>
                    </a:rPr>
                    <a:t>+ conséquence sur la dosimétrie.</a:t>
                  </a:r>
                  <a:endParaRPr kumimoji="0" lang="fr-FR"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grpSp>
        <p:grpSp>
          <p:nvGrpSpPr>
            <p:cNvPr id="6" name="Groupe 5"/>
            <p:cNvGrpSpPr>
              <a:grpSpLocks noChangeAspect="1"/>
            </p:cNvGrpSpPr>
            <p:nvPr/>
          </p:nvGrpSpPr>
          <p:grpSpPr>
            <a:xfrm>
              <a:off x="10642736" y="783315"/>
              <a:ext cx="1348898" cy="1512956"/>
              <a:chOff x="70710" y="1519334"/>
              <a:chExt cx="2845355" cy="3191419"/>
            </a:xfrm>
          </p:grpSpPr>
          <p:sp>
            <p:nvSpPr>
              <p:cNvPr id="128" name="Cœur 127"/>
              <p:cNvSpPr/>
              <p:nvPr/>
            </p:nvSpPr>
            <p:spPr>
              <a:xfrm>
                <a:off x="2262300" y="3869887"/>
                <a:ext cx="120592" cy="115295"/>
              </a:xfrm>
              <a:prstGeom prst="hear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e 1"/>
              <p:cNvGrpSpPr>
                <a:grpSpLocks noChangeAspect="1"/>
              </p:cNvGrpSpPr>
              <p:nvPr/>
            </p:nvGrpSpPr>
            <p:grpSpPr>
              <a:xfrm>
                <a:off x="70710" y="1519334"/>
                <a:ext cx="2845355" cy="3191419"/>
                <a:chOff x="402911" y="1224473"/>
                <a:chExt cx="3942670" cy="4422194"/>
              </a:xfrm>
            </p:grpSpPr>
            <p:grpSp>
              <p:nvGrpSpPr>
                <p:cNvPr id="51" name="Groupe 50"/>
                <p:cNvGrpSpPr/>
                <p:nvPr/>
              </p:nvGrpSpPr>
              <p:grpSpPr>
                <a:xfrm>
                  <a:off x="402911" y="1224473"/>
                  <a:ext cx="3942670" cy="4422194"/>
                  <a:chOff x="1449292" y="1533658"/>
                  <a:chExt cx="3942670" cy="4422194"/>
                </a:xfrm>
              </p:grpSpPr>
              <p:grpSp>
                <p:nvGrpSpPr>
                  <p:cNvPr id="52" name="Groupe 51"/>
                  <p:cNvGrpSpPr>
                    <a:grpSpLocks noChangeAspect="1"/>
                  </p:cNvGrpSpPr>
                  <p:nvPr/>
                </p:nvGrpSpPr>
                <p:grpSpPr>
                  <a:xfrm>
                    <a:off x="1449292" y="1533658"/>
                    <a:ext cx="3942670" cy="4422194"/>
                    <a:chOff x="3454755" y="2548094"/>
                    <a:chExt cx="2463306" cy="2889858"/>
                  </a:xfrm>
                </p:grpSpPr>
                <p:sp>
                  <p:nvSpPr>
                    <p:cNvPr id="65" name="Forme libre 64"/>
                    <p:cNvSpPr/>
                    <p:nvPr/>
                  </p:nvSpPr>
                  <p:spPr>
                    <a:xfrm>
                      <a:off x="3454755" y="2548094"/>
                      <a:ext cx="2463306" cy="2516262"/>
                    </a:xfrm>
                    <a:custGeom>
                      <a:avLst/>
                      <a:gdLst>
                        <a:gd name="connsiteX0" fmla="*/ 1378612 w 2465494"/>
                        <a:gd name="connsiteY0" fmla="*/ 50 h 2533836"/>
                        <a:gd name="connsiteX1" fmla="*/ 1302412 w 2465494"/>
                        <a:gd name="connsiteY1" fmla="*/ 31800 h 2533836"/>
                        <a:gd name="connsiteX2" fmla="*/ 1270662 w 2465494"/>
                        <a:gd name="connsiteY2" fmla="*/ 127050 h 2533836"/>
                        <a:gd name="connsiteX3" fmla="*/ 1232562 w 2465494"/>
                        <a:gd name="connsiteY3" fmla="*/ 247700 h 2533836"/>
                        <a:gd name="connsiteX4" fmla="*/ 1188112 w 2465494"/>
                        <a:gd name="connsiteY4" fmla="*/ 292150 h 2533836"/>
                        <a:gd name="connsiteX5" fmla="*/ 1092862 w 2465494"/>
                        <a:gd name="connsiteY5" fmla="*/ 330250 h 2533836"/>
                        <a:gd name="connsiteX6" fmla="*/ 1003962 w 2465494"/>
                        <a:gd name="connsiteY6" fmla="*/ 355650 h 2533836"/>
                        <a:gd name="connsiteX7" fmla="*/ 972212 w 2465494"/>
                        <a:gd name="connsiteY7" fmla="*/ 381050 h 2533836"/>
                        <a:gd name="connsiteX8" fmla="*/ 934112 w 2465494"/>
                        <a:gd name="connsiteY8" fmla="*/ 463600 h 2533836"/>
                        <a:gd name="connsiteX9" fmla="*/ 845212 w 2465494"/>
                        <a:gd name="connsiteY9" fmla="*/ 476300 h 2533836"/>
                        <a:gd name="connsiteX10" fmla="*/ 730912 w 2465494"/>
                        <a:gd name="connsiteY10" fmla="*/ 457250 h 2533836"/>
                        <a:gd name="connsiteX11" fmla="*/ 692812 w 2465494"/>
                        <a:gd name="connsiteY11" fmla="*/ 419150 h 2533836"/>
                        <a:gd name="connsiteX12" fmla="*/ 673762 w 2465494"/>
                        <a:gd name="connsiteY12" fmla="*/ 355650 h 2533836"/>
                        <a:gd name="connsiteX13" fmla="*/ 654712 w 2465494"/>
                        <a:gd name="connsiteY13" fmla="*/ 349300 h 2533836"/>
                        <a:gd name="connsiteX14" fmla="*/ 591212 w 2465494"/>
                        <a:gd name="connsiteY14" fmla="*/ 355650 h 2533836"/>
                        <a:gd name="connsiteX15" fmla="*/ 559462 w 2465494"/>
                        <a:gd name="connsiteY15" fmla="*/ 393750 h 2533836"/>
                        <a:gd name="connsiteX16" fmla="*/ 572162 w 2465494"/>
                        <a:gd name="connsiteY16" fmla="*/ 457250 h 2533836"/>
                        <a:gd name="connsiteX17" fmla="*/ 610262 w 2465494"/>
                        <a:gd name="connsiteY17" fmla="*/ 565200 h 2533836"/>
                        <a:gd name="connsiteX18" fmla="*/ 610262 w 2465494"/>
                        <a:gd name="connsiteY18" fmla="*/ 635050 h 2533836"/>
                        <a:gd name="connsiteX19" fmla="*/ 610262 w 2465494"/>
                        <a:gd name="connsiteY19" fmla="*/ 660450 h 2533836"/>
                        <a:gd name="connsiteX20" fmla="*/ 553112 w 2465494"/>
                        <a:gd name="connsiteY20" fmla="*/ 673150 h 2533836"/>
                        <a:gd name="connsiteX21" fmla="*/ 457862 w 2465494"/>
                        <a:gd name="connsiteY21" fmla="*/ 654100 h 2533836"/>
                        <a:gd name="connsiteX22" fmla="*/ 330862 w 2465494"/>
                        <a:gd name="connsiteY22" fmla="*/ 590600 h 2533836"/>
                        <a:gd name="connsiteX23" fmla="*/ 222912 w 2465494"/>
                        <a:gd name="connsiteY23" fmla="*/ 577900 h 2533836"/>
                        <a:gd name="connsiteX24" fmla="*/ 89562 w 2465494"/>
                        <a:gd name="connsiteY24" fmla="*/ 584250 h 2533836"/>
                        <a:gd name="connsiteX25" fmla="*/ 38762 w 2465494"/>
                        <a:gd name="connsiteY25" fmla="*/ 635050 h 2533836"/>
                        <a:gd name="connsiteX26" fmla="*/ 7012 w 2465494"/>
                        <a:gd name="connsiteY26" fmla="*/ 685850 h 2533836"/>
                        <a:gd name="connsiteX27" fmla="*/ 7012 w 2465494"/>
                        <a:gd name="connsiteY27" fmla="*/ 762050 h 2533836"/>
                        <a:gd name="connsiteX28" fmla="*/ 83212 w 2465494"/>
                        <a:gd name="connsiteY28" fmla="*/ 850950 h 2533836"/>
                        <a:gd name="connsiteX29" fmla="*/ 261012 w 2465494"/>
                        <a:gd name="connsiteY29" fmla="*/ 908100 h 2533836"/>
                        <a:gd name="connsiteX30" fmla="*/ 413412 w 2465494"/>
                        <a:gd name="connsiteY30" fmla="*/ 1003350 h 2533836"/>
                        <a:gd name="connsiteX31" fmla="*/ 457862 w 2465494"/>
                        <a:gd name="connsiteY31" fmla="*/ 1124000 h 2533836"/>
                        <a:gd name="connsiteX32" fmla="*/ 476912 w 2465494"/>
                        <a:gd name="connsiteY32" fmla="*/ 1238300 h 2533836"/>
                        <a:gd name="connsiteX33" fmla="*/ 603912 w 2465494"/>
                        <a:gd name="connsiteY33" fmla="*/ 1327200 h 2533836"/>
                        <a:gd name="connsiteX34" fmla="*/ 642012 w 2465494"/>
                        <a:gd name="connsiteY34" fmla="*/ 1384350 h 2533836"/>
                        <a:gd name="connsiteX35" fmla="*/ 635662 w 2465494"/>
                        <a:gd name="connsiteY35" fmla="*/ 1416100 h 2533836"/>
                        <a:gd name="connsiteX36" fmla="*/ 565812 w 2465494"/>
                        <a:gd name="connsiteY36" fmla="*/ 1435150 h 2533836"/>
                        <a:gd name="connsiteX37" fmla="*/ 635662 w 2465494"/>
                        <a:gd name="connsiteY37" fmla="*/ 1492300 h 2533836"/>
                        <a:gd name="connsiteX38" fmla="*/ 686462 w 2465494"/>
                        <a:gd name="connsiteY38" fmla="*/ 1562150 h 2533836"/>
                        <a:gd name="connsiteX39" fmla="*/ 737262 w 2465494"/>
                        <a:gd name="connsiteY39" fmla="*/ 1689150 h 2533836"/>
                        <a:gd name="connsiteX40" fmla="*/ 680112 w 2465494"/>
                        <a:gd name="connsiteY40" fmla="*/ 1581200 h 2533836"/>
                        <a:gd name="connsiteX41" fmla="*/ 654712 w 2465494"/>
                        <a:gd name="connsiteY41" fmla="*/ 1555800 h 2533836"/>
                        <a:gd name="connsiteX42" fmla="*/ 603912 w 2465494"/>
                        <a:gd name="connsiteY42" fmla="*/ 1587550 h 2533836"/>
                        <a:gd name="connsiteX43" fmla="*/ 597562 w 2465494"/>
                        <a:gd name="connsiteY43" fmla="*/ 1651050 h 2533836"/>
                        <a:gd name="connsiteX44" fmla="*/ 603912 w 2465494"/>
                        <a:gd name="connsiteY44" fmla="*/ 1816150 h 2533836"/>
                        <a:gd name="connsiteX45" fmla="*/ 546762 w 2465494"/>
                        <a:gd name="connsiteY45" fmla="*/ 2006650 h 2533836"/>
                        <a:gd name="connsiteX46" fmla="*/ 508662 w 2465494"/>
                        <a:gd name="connsiteY46" fmla="*/ 2089200 h 2533836"/>
                        <a:gd name="connsiteX47" fmla="*/ 445162 w 2465494"/>
                        <a:gd name="connsiteY47" fmla="*/ 2133650 h 2533836"/>
                        <a:gd name="connsiteX48" fmla="*/ 419762 w 2465494"/>
                        <a:gd name="connsiteY48" fmla="*/ 2159050 h 2533836"/>
                        <a:gd name="connsiteX49" fmla="*/ 546762 w 2465494"/>
                        <a:gd name="connsiteY49" fmla="*/ 2292400 h 2533836"/>
                        <a:gd name="connsiteX50" fmla="*/ 788062 w 2465494"/>
                        <a:gd name="connsiteY50" fmla="*/ 2406700 h 2533836"/>
                        <a:gd name="connsiteX51" fmla="*/ 934112 w 2465494"/>
                        <a:gd name="connsiteY51" fmla="*/ 2368600 h 2533836"/>
                        <a:gd name="connsiteX52" fmla="*/ 1054762 w 2465494"/>
                        <a:gd name="connsiteY52" fmla="*/ 2368600 h 2533836"/>
                        <a:gd name="connsiteX53" fmla="*/ 1315112 w 2465494"/>
                        <a:gd name="connsiteY53" fmla="*/ 2521000 h 2533836"/>
                        <a:gd name="connsiteX54" fmla="*/ 1372262 w 2465494"/>
                        <a:gd name="connsiteY54" fmla="*/ 2521000 h 2533836"/>
                        <a:gd name="connsiteX55" fmla="*/ 1423062 w 2465494"/>
                        <a:gd name="connsiteY55" fmla="*/ 2482900 h 2533836"/>
                        <a:gd name="connsiteX56" fmla="*/ 1473862 w 2465494"/>
                        <a:gd name="connsiteY56" fmla="*/ 2362250 h 2533836"/>
                        <a:gd name="connsiteX57" fmla="*/ 1511962 w 2465494"/>
                        <a:gd name="connsiteY57" fmla="*/ 2235250 h 2533836"/>
                        <a:gd name="connsiteX58" fmla="*/ 1632612 w 2465494"/>
                        <a:gd name="connsiteY58" fmla="*/ 2197150 h 2533836"/>
                        <a:gd name="connsiteX59" fmla="*/ 1753262 w 2465494"/>
                        <a:gd name="connsiteY59" fmla="*/ 2197150 h 2533836"/>
                        <a:gd name="connsiteX60" fmla="*/ 1905662 w 2465494"/>
                        <a:gd name="connsiteY60" fmla="*/ 2247950 h 2533836"/>
                        <a:gd name="connsiteX61" fmla="*/ 2089812 w 2465494"/>
                        <a:gd name="connsiteY61" fmla="*/ 2311450 h 2533836"/>
                        <a:gd name="connsiteX62" fmla="*/ 2178712 w 2465494"/>
                        <a:gd name="connsiteY62" fmla="*/ 2286050 h 2533836"/>
                        <a:gd name="connsiteX63" fmla="*/ 2293012 w 2465494"/>
                        <a:gd name="connsiteY63" fmla="*/ 2190800 h 2533836"/>
                        <a:gd name="connsiteX64" fmla="*/ 2413662 w 2465494"/>
                        <a:gd name="connsiteY64" fmla="*/ 2000300 h 2533836"/>
                        <a:gd name="connsiteX65" fmla="*/ 2400962 w 2465494"/>
                        <a:gd name="connsiteY65" fmla="*/ 1981250 h 2533836"/>
                        <a:gd name="connsiteX66" fmla="*/ 2293012 w 2465494"/>
                        <a:gd name="connsiteY66" fmla="*/ 1943150 h 2533836"/>
                        <a:gd name="connsiteX67" fmla="*/ 2261262 w 2465494"/>
                        <a:gd name="connsiteY67" fmla="*/ 1911400 h 2533836"/>
                        <a:gd name="connsiteX68" fmla="*/ 2280312 w 2465494"/>
                        <a:gd name="connsiteY68" fmla="*/ 1809800 h 2533836"/>
                        <a:gd name="connsiteX69" fmla="*/ 2197762 w 2465494"/>
                        <a:gd name="connsiteY69" fmla="*/ 1733600 h 2533836"/>
                        <a:gd name="connsiteX70" fmla="*/ 2210462 w 2465494"/>
                        <a:gd name="connsiteY70" fmla="*/ 1689150 h 2533836"/>
                        <a:gd name="connsiteX71" fmla="*/ 2293012 w 2465494"/>
                        <a:gd name="connsiteY71" fmla="*/ 1657400 h 2533836"/>
                        <a:gd name="connsiteX72" fmla="*/ 2280312 w 2465494"/>
                        <a:gd name="connsiteY72" fmla="*/ 1619300 h 2533836"/>
                        <a:gd name="connsiteX73" fmla="*/ 2235862 w 2465494"/>
                        <a:gd name="connsiteY73" fmla="*/ 1574850 h 2533836"/>
                        <a:gd name="connsiteX74" fmla="*/ 2235862 w 2465494"/>
                        <a:gd name="connsiteY74" fmla="*/ 1435150 h 2533836"/>
                        <a:gd name="connsiteX75" fmla="*/ 2216812 w 2465494"/>
                        <a:gd name="connsiteY75" fmla="*/ 1358950 h 2533836"/>
                        <a:gd name="connsiteX76" fmla="*/ 2153312 w 2465494"/>
                        <a:gd name="connsiteY76" fmla="*/ 1314500 h 2533836"/>
                        <a:gd name="connsiteX77" fmla="*/ 2108862 w 2465494"/>
                        <a:gd name="connsiteY77" fmla="*/ 1384350 h 2533836"/>
                        <a:gd name="connsiteX78" fmla="*/ 2070762 w 2465494"/>
                        <a:gd name="connsiteY78" fmla="*/ 1416100 h 2533836"/>
                        <a:gd name="connsiteX79" fmla="*/ 2051712 w 2465494"/>
                        <a:gd name="connsiteY79" fmla="*/ 1371650 h 2533836"/>
                        <a:gd name="connsiteX80" fmla="*/ 2223162 w 2465494"/>
                        <a:gd name="connsiteY80" fmla="*/ 1104950 h 2533836"/>
                        <a:gd name="connsiteX81" fmla="*/ 2242212 w 2465494"/>
                        <a:gd name="connsiteY81" fmla="*/ 965250 h 2533836"/>
                        <a:gd name="connsiteX82" fmla="*/ 2299362 w 2465494"/>
                        <a:gd name="connsiteY82" fmla="*/ 1022400 h 2533836"/>
                        <a:gd name="connsiteX83" fmla="*/ 2318412 w 2465494"/>
                        <a:gd name="connsiteY83" fmla="*/ 927150 h 2533836"/>
                        <a:gd name="connsiteX84" fmla="*/ 2324762 w 2465494"/>
                        <a:gd name="connsiteY84" fmla="*/ 831900 h 2533836"/>
                        <a:gd name="connsiteX85" fmla="*/ 2331112 w 2465494"/>
                        <a:gd name="connsiteY85" fmla="*/ 723950 h 2533836"/>
                        <a:gd name="connsiteX86" fmla="*/ 2445412 w 2465494"/>
                        <a:gd name="connsiteY86" fmla="*/ 635050 h 2533836"/>
                        <a:gd name="connsiteX87" fmla="*/ 2439062 w 2465494"/>
                        <a:gd name="connsiteY87" fmla="*/ 565200 h 2533836"/>
                        <a:gd name="connsiteX88" fmla="*/ 2185062 w 2465494"/>
                        <a:gd name="connsiteY88" fmla="*/ 546150 h 2533836"/>
                        <a:gd name="connsiteX89" fmla="*/ 2051712 w 2465494"/>
                        <a:gd name="connsiteY89" fmla="*/ 482650 h 2533836"/>
                        <a:gd name="connsiteX90" fmla="*/ 1854862 w 2465494"/>
                        <a:gd name="connsiteY90" fmla="*/ 406450 h 2533836"/>
                        <a:gd name="connsiteX91" fmla="*/ 1791362 w 2465494"/>
                        <a:gd name="connsiteY91" fmla="*/ 336600 h 2533836"/>
                        <a:gd name="connsiteX92" fmla="*/ 1791362 w 2465494"/>
                        <a:gd name="connsiteY92" fmla="*/ 298500 h 2533836"/>
                        <a:gd name="connsiteX93" fmla="*/ 1715162 w 2465494"/>
                        <a:gd name="connsiteY93" fmla="*/ 304850 h 2533836"/>
                        <a:gd name="connsiteX94" fmla="*/ 1486562 w 2465494"/>
                        <a:gd name="connsiteY94" fmla="*/ 171500 h 2533836"/>
                        <a:gd name="connsiteX95" fmla="*/ 1435762 w 2465494"/>
                        <a:gd name="connsiteY95" fmla="*/ 76250 h 2533836"/>
                        <a:gd name="connsiteX96" fmla="*/ 1429412 w 2465494"/>
                        <a:gd name="connsiteY96" fmla="*/ 25450 h 2533836"/>
                        <a:gd name="connsiteX97" fmla="*/ 1378612 w 2465494"/>
                        <a:gd name="connsiteY97" fmla="*/ 50 h 2533836"/>
                        <a:gd name="connsiteX0" fmla="*/ 1378612 w 2465494"/>
                        <a:gd name="connsiteY0" fmla="*/ 50 h 2533836"/>
                        <a:gd name="connsiteX1" fmla="*/ 1302412 w 2465494"/>
                        <a:gd name="connsiteY1" fmla="*/ 31800 h 2533836"/>
                        <a:gd name="connsiteX2" fmla="*/ 1270662 w 2465494"/>
                        <a:gd name="connsiteY2" fmla="*/ 127050 h 2533836"/>
                        <a:gd name="connsiteX3" fmla="*/ 1232562 w 2465494"/>
                        <a:gd name="connsiteY3" fmla="*/ 247700 h 2533836"/>
                        <a:gd name="connsiteX4" fmla="*/ 1188112 w 2465494"/>
                        <a:gd name="connsiteY4" fmla="*/ 292150 h 2533836"/>
                        <a:gd name="connsiteX5" fmla="*/ 1092862 w 2465494"/>
                        <a:gd name="connsiteY5" fmla="*/ 330250 h 2533836"/>
                        <a:gd name="connsiteX6" fmla="*/ 1003962 w 2465494"/>
                        <a:gd name="connsiteY6" fmla="*/ 355650 h 2533836"/>
                        <a:gd name="connsiteX7" fmla="*/ 972212 w 2465494"/>
                        <a:gd name="connsiteY7" fmla="*/ 381050 h 2533836"/>
                        <a:gd name="connsiteX8" fmla="*/ 934112 w 2465494"/>
                        <a:gd name="connsiteY8" fmla="*/ 463600 h 2533836"/>
                        <a:gd name="connsiteX9" fmla="*/ 845212 w 2465494"/>
                        <a:gd name="connsiteY9" fmla="*/ 476300 h 2533836"/>
                        <a:gd name="connsiteX10" fmla="*/ 730912 w 2465494"/>
                        <a:gd name="connsiteY10" fmla="*/ 457250 h 2533836"/>
                        <a:gd name="connsiteX11" fmla="*/ 692812 w 2465494"/>
                        <a:gd name="connsiteY11" fmla="*/ 419150 h 2533836"/>
                        <a:gd name="connsiteX12" fmla="*/ 673762 w 2465494"/>
                        <a:gd name="connsiteY12" fmla="*/ 355650 h 2533836"/>
                        <a:gd name="connsiteX13" fmla="*/ 654712 w 2465494"/>
                        <a:gd name="connsiteY13" fmla="*/ 349300 h 2533836"/>
                        <a:gd name="connsiteX14" fmla="*/ 591212 w 2465494"/>
                        <a:gd name="connsiteY14" fmla="*/ 355650 h 2533836"/>
                        <a:gd name="connsiteX15" fmla="*/ 559462 w 2465494"/>
                        <a:gd name="connsiteY15" fmla="*/ 393750 h 2533836"/>
                        <a:gd name="connsiteX16" fmla="*/ 572162 w 2465494"/>
                        <a:gd name="connsiteY16" fmla="*/ 457250 h 2533836"/>
                        <a:gd name="connsiteX17" fmla="*/ 610262 w 2465494"/>
                        <a:gd name="connsiteY17" fmla="*/ 565200 h 2533836"/>
                        <a:gd name="connsiteX18" fmla="*/ 610262 w 2465494"/>
                        <a:gd name="connsiteY18" fmla="*/ 635050 h 2533836"/>
                        <a:gd name="connsiteX19" fmla="*/ 610262 w 2465494"/>
                        <a:gd name="connsiteY19" fmla="*/ 660450 h 2533836"/>
                        <a:gd name="connsiteX20" fmla="*/ 553112 w 2465494"/>
                        <a:gd name="connsiteY20" fmla="*/ 673150 h 2533836"/>
                        <a:gd name="connsiteX21" fmla="*/ 457862 w 2465494"/>
                        <a:gd name="connsiteY21" fmla="*/ 654100 h 2533836"/>
                        <a:gd name="connsiteX22" fmla="*/ 330862 w 2465494"/>
                        <a:gd name="connsiteY22" fmla="*/ 590600 h 2533836"/>
                        <a:gd name="connsiteX23" fmla="*/ 222912 w 2465494"/>
                        <a:gd name="connsiteY23" fmla="*/ 577900 h 2533836"/>
                        <a:gd name="connsiteX24" fmla="*/ 89562 w 2465494"/>
                        <a:gd name="connsiteY24" fmla="*/ 584250 h 2533836"/>
                        <a:gd name="connsiteX25" fmla="*/ 38762 w 2465494"/>
                        <a:gd name="connsiteY25" fmla="*/ 635050 h 2533836"/>
                        <a:gd name="connsiteX26" fmla="*/ 7012 w 2465494"/>
                        <a:gd name="connsiteY26" fmla="*/ 685850 h 2533836"/>
                        <a:gd name="connsiteX27" fmla="*/ 7012 w 2465494"/>
                        <a:gd name="connsiteY27" fmla="*/ 762050 h 2533836"/>
                        <a:gd name="connsiteX28" fmla="*/ 83212 w 2465494"/>
                        <a:gd name="connsiteY28" fmla="*/ 850950 h 2533836"/>
                        <a:gd name="connsiteX29" fmla="*/ 261012 w 2465494"/>
                        <a:gd name="connsiteY29" fmla="*/ 908100 h 2533836"/>
                        <a:gd name="connsiteX30" fmla="*/ 413412 w 2465494"/>
                        <a:gd name="connsiteY30" fmla="*/ 1003350 h 2533836"/>
                        <a:gd name="connsiteX31" fmla="*/ 457862 w 2465494"/>
                        <a:gd name="connsiteY31" fmla="*/ 1124000 h 2533836"/>
                        <a:gd name="connsiteX32" fmla="*/ 476912 w 2465494"/>
                        <a:gd name="connsiteY32" fmla="*/ 1238300 h 2533836"/>
                        <a:gd name="connsiteX33" fmla="*/ 603912 w 2465494"/>
                        <a:gd name="connsiteY33" fmla="*/ 1327200 h 2533836"/>
                        <a:gd name="connsiteX34" fmla="*/ 642012 w 2465494"/>
                        <a:gd name="connsiteY34" fmla="*/ 1384350 h 2533836"/>
                        <a:gd name="connsiteX35" fmla="*/ 635662 w 2465494"/>
                        <a:gd name="connsiteY35" fmla="*/ 1416100 h 2533836"/>
                        <a:gd name="connsiteX36" fmla="*/ 565812 w 2465494"/>
                        <a:gd name="connsiteY36" fmla="*/ 1435150 h 2533836"/>
                        <a:gd name="connsiteX37" fmla="*/ 635662 w 2465494"/>
                        <a:gd name="connsiteY37" fmla="*/ 1492300 h 2533836"/>
                        <a:gd name="connsiteX38" fmla="*/ 686462 w 2465494"/>
                        <a:gd name="connsiteY38" fmla="*/ 1562150 h 2533836"/>
                        <a:gd name="connsiteX39" fmla="*/ 737262 w 2465494"/>
                        <a:gd name="connsiteY39" fmla="*/ 1689150 h 2533836"/>
                        <a:gd name="connsiteX40" fmla="*/ 680112 w 2465494"/>
                        <a:gd name="connsiteY40" fmla="*/ 1581200 h 2533836"/>
                        <a:gd name="connsiteX41" fmla="*/ 654712 w 2465494"/>
                        <a:gd name="connsiteY41" fmla="*/ 1555800 h 2533836"/>
                        <a:gd name="connsiteX42" fmla="*/ 603912 w 2465494"/>
                        <a:gd name="connsiteY42" fmla="*/ 1587550 h 2533836"/>
                        <a:gd name="connsiteX43" fmla="*/ 597562 w 2465494"/>
                        <a:gd name="connsiteY43" fmla="*/ 1651050 h 2533836"/>
                        <a:gd name="connsiteX44" fmla="*/ 603912 w 2465494"/>
                        <a:gd name="connsiteY44" fmla="*/ 1816150 h 2533836"/>
                        <a:gd name="connsiteX45" fmla="*/ 546762 w 2465494"/>
                        <a:gd name="connsiteY45" fmla="*/ 2006650 h 2533836"/>
                        <a:gd name="connsiteX46" fmla="*/ 508662 w 2465494"/>
                        <a:gd name="connsiteY46" fmla="*/ 2089200 h 2533836"/>
                        <a:gd name="connsiteX47" fmla="*/ 445162 w 2465494"/>
                        <a:gd name="connsiteY47" fmla="*/ 2133650 h 2533836"/>
                        <a:gd name="connsiteX48" fmla="*/ 419762 w 2465494"/>
                        <a:gd name="connsiteY48" fmla="*/ 2159050 h 2533836"/>
                        <a:gd name="connsiteX49" fmla="*/ 546762 w 2465494"/>
                        <a:gd name="connsiteY49" fmla="*/ 2292400 h 2533836"/>
                        <a:gd name="connsiteX50" fmla="*/ 788062 w 2465494"/>
                        <a:gd name="connsiteY50" fmla="*/ 2406700 h 2533836"/>
                        <a:gd name="connsiteX51" fmla="*/ 934112 w 2465494"/>
                        <a:gd name="connsiteY51" fmla="*/ 2368600 h 2533836"/>
                        <a:gd name="connsiteX52" fmla="*/ 1054762 w 2465494"/>
                        <a:gd name="connsiteY52" fmla="*/ 2368600 h 2533836"/>
                        <a:gd name="connsiteX53" fmla="*/ 1315112 w 2465494"/>
                        <a:gd name="connsiteY53" fmla="*/ 2521000 h 2533836"/>
                        <a:gd name="connsiteX54" fmla="*/ 1372262 w 2465494"/>
                        <a:gd name="connsiteY54" fmla="*/ 2521000 h 2533836"/>
                        <a:gd name="connsiteX55" fmla="*/ 1423062 w 2465494"/>
                        <a:gd name="connsiteY55" fmla="*/ 2482900 h 2533836"/>
                        <a:gd name="connsiteX56" fmla="*/ 1473862 w 2465494"/>
                        <a:gd name="connsiteY56" fmla="*/ 2362250 h 2533836"/>
                        <a:gd name="connsiteX57" fmla="*/ 1511962 w 2465494"/>
                        <a:gd name="connsiteY57" fmla="*/ 2235250 h 2533836"/>
                        <a:gd name="connsiteX58" fmla="*/ 1632612 w 2465494"/>
                        <a:gd name="connsiteY58" fmla="*/ 2197150 h 2533836"/>
                        <a:gd name="connsiteX59" fmla="*/ 1753262 w 2465494"/>
                        <a:gd name="connsiteY59" fmla="*/ 2197150 h 2533836"/>
                        <a:gd name="connsiteX60" fmla="*/ 1905662 w 2465494"/>
                        <a:gd name="connsiteY60" fmla="*/ 2247950 h 2533836"/>
                        <a:gd name="connsiteX61" fmla="*/ 2089812 w 2465494"/>
                        <a:gd name="connsiteY61" fmla="*/ 2311450 h 2533836"/>
                        <a:gd name="connsiteX62" fmla="*/ 2178712 w 2465494"/>
                        <a:gd name="connsiteY62" fmla="*/ 2286050 h 2533836"/>
                        <a:gd name="connsiteX63" fmla="*/ 2293012 w 2465494"/>
                        <a:gd name="connsiteY63" fmla="*/ 2190800 h 2533836"/>
                        <a:gd name="connsiteX64" fmla="*/ 2413662 w 2465494"/>
                        <a:gd name="connsiteY64" fmla="*/ 2000300 h 2533836"/>
                        <a:gd name="connsiteX65" fmla="*/ 2400962 w 2465494"/>
                        <a:gd name="connsiteY65" fmla="*/ 1981250 h 2533836"/>
                        <a:gd name="connsiteX66" fmla="*/ 2293012 w 2465494"/>
                        <a:gd name="connsiteY66" fmla="*/ 1943150 h 2533836"/>
                        <a:gd name="connsiteX67" fmla="*/ 2261262 w 2465494"/>
                        <a:gd name="connsiteY67" fmla="*/ 1911400 h 2533836"/>
                        <a:gd name="connsiteX68" fmla="*/ 2280312 w 2465494"/>
                        <a:gd name="connsiteY68" fmla="*/ 1809800 h 2533836"/>
                        <a:gd name="connsiteX69" fmla="*/ 2197762 w 2465494"/>
                        <a:gd name="connsiteY69" fmla="*/ 1733600 h 2533836"/>
                        <a:gd name="connsiteX70" fmla="*/ 2210462 w 2465494"/>
                        <a:gd name="connsiteY70" fmla="*/ 1689150 h 2533836"/>
                        <a:gd name="connsiteX71" fmla="*/ 2293012 w 2465494"/>
                        <a:gd name="connsiteY71" fmla="*/ 1657400 h 2533836"/>
                        <a:gd name="connsiteX72" fmla="*/ 2280312 w 2465494"/>
                        <a:gd name="connsiteY72" fmla="*/ 1619300 h 2533836"/>
                        <a:gd name="connsiteX73" fmla="*/ 2235862 w 2465494"/>
                        <a:gd name="connsiteY73" fmla="*/ 1574850 h 2533836"/>
                        <a:gd name="connsiteX74" fmla="*/ 2235862 w 2465494"/>
                        <a:gd name="connsiteY74" fmla="*/ 1435150 h 2533836"/>
                        <a:gd name="connsiteX75" fmla="*/ 2216812 w 2465494"/>
                        <a:gd name="connsiteY75" fmla="*/ 1358950 h 2533836"/>
                        <a:gd name="connsiteX76" fmla="*/ 2153312 w 2465494"/>
                        <a:gd name="connsiteY76" fmla="*/ 1314500 h 2533836"/>
                        <a:gd name="connsiteX77" fmla="*/ 2108862 w 2465494"/>
                        <a:gd name="connsiteY77" fmla="*/ 1384350 h 2533836"/>
                        <a:gd name="connsiteX78" fmla="*/ 2070762 w 2465494"/>
                        <a:gd name="connsiteY78" fmla="*/ 1416100 h 2533836"/>
                        <a:gd name="connsiteX79" fmla="*/ 2051712 w 2465494"/>
                        <a:gd name="connsiteY79" fmla="*/ 1371650 h 2533836"/>
                        <a:gd name="connsiteX80" fmla="*/ 2223162 w 2465494"/>
                        <a:gd name="connsiteY80" fmla="*/ 1104950 h 2533836"/>
                        <a:gd name="connsiteX81" fmla="*/ 2216019 w 2465494"/>
                        <a:gd name="connsiteY81" fmla="*/ 993825 h 2533836"/>
                        <a:gd name="connsiteX82" fmla="*/ 2299362 w 2465494"/>
                        <a:gd name="connsiteY82" fmla="*/ 1022400 h 2533836"/>
                        <a:gd name="connsiteX83" fmla="*/ 2318412 w 2465494"/>
                        <a:gd name="connsiteY83" fmla="*/ 927150 h 2533836"/>
                        <a:gd name="connsiteX84" fmla="*/ 2324762 w 2465494"/>
                        <a:gd name="connsiteY84" fmla="*/ 831900 h 2533836"/>
                        <a:gd name="connsiteX85" fmla="*/ 2331112 w 2465494"/>
                        <a:gd name="connsiteY85" fmla="*/ 723950 h 2533836"/>
                        <a:gd name="connsiteX86" fmla="*/ 2445412 w 2465494"/>
                        <a:gd name="connsiteY86" fmla="*/ 635050 h 2533836"/>
                        <a:gd name="connsiteX87" fmla="*/ 2439062 w 2465494"/>
                        <a:gd name="connsiteY87" fmla="*/ 565200 h 2533836"/>
                        <a:gd name="connsiteX88" fmla="*/ 2185062 w 2465494"/>
                        <a:gd name="connsiteY88" fmla="*/ 546150 h 2533836"/>
                        <a:gd name="connsiteX89" fmla="*/ 2051712 w 2465494"/>
                        <a:gd name="connsiteY89" fmla="*/ 482650 h 2533836"/>
                        <a:gd name="connsiteX90" fmla="*/ 1854862 w 2465494"/>
                        <a:gd name="connsiteY90" fmla="*/ 406450 h 2533836"/>
                        <a:gd name="connsiteX91" fmla="*/ 1791362 w 2465494"/>
                        <a:gd name="connsiteY91" fmla="*/ 336600 h 2533836"/>
                        <a:gd name="connsiteX92" fmla="*/ 1791362 w 2465494"/>
                        <a:gd name="connsiteY92" fmla="*/ 298500 h 2533836"/>
                        <a:gd name="connsiteX93" fmla="*/ 1715162 w 2465494"/>
                        <a:gd name="connsiteY93" fmla="*/ 304850 h 2533836"/>
                        <a:gd name="connsiteX94" fmla="*/ 1486562 w 2465494"/>
                        <a:gd name="connsiteY94" fmla="*/ 171500 h 2533836"/>
                        <a:gd name="connsiteX95" fmla="*/ 1435762 w 2465494"/>
                        <a:gd name="connsiteY95" fmla="*/ 76250 h 2533836"/>
                        <a:gd name="connsiteX96" fmla="*/ 1429412 w 2465494"/>
                        <a:gd name="connsiteY96" fmla="*/ 25450 h 2533836"/>
                        <a:gd name="connsiteX97" fmla="*/ 1378612 w 2465494"/>
                        <a:gd name="connsiteY97" fmla="*/ 50 h 2533836"/>
                        <a:gd name="connsiteX0" fmla="*/ 1378612 w 2465494"/>
                        <a:gd name="connsiteY0" fmla="*/ 50 h 2533836"/>
                        <a:gd name="connsiteX1" fmla="*/ 1302412 w 2465494"/>
                        <a:gd name="connsiteY1" fmla="*/ 31800 h 2533836"/>
                        <a:gd name="connsiteX2" fmla="*/ 1270662 w 2465494"/>
                        <a:gd name="connsiteY2" fmla="*/ 127050 h 2533836"/>
                        <a:gd name="connsiteX3" fmla="*/ 1232562 w 2465494"/>
                        <a:gd name="connsiteY3" fmla="*/ 247700 h 2533836"/>
                        <a:gd name="connsiteX4" fmla="*/ 1188112 w 2465494"/>
                        <a:gd name="connsiteY4" fmla="*/ 292150 h 2533836"/>
                        <a:gd name="connsiteX5" fmla="*/ 1092862 w 2465494"/>
                        <a:gd name="connsiteY5" fmla="*/ 330250 h 2533836"/>
                        <a:gd name="connsiteX6" fmla="*/ 1003962 w 2465494"/>
                        <a:gd name="connsiteY6" fmla="*/ 355650 h 2533836"/>
                        <a:gd name="connsiteX7" fmla="*/ 972212 w 2465494"/>
                        <a:gd name="connsiteY7" fmla="*/ 381050 h 2533836"/>
                        <a:gd name="connsiteX8" fmla="*/ 934112 w 2465494"/>
                        <a:gd name="connsiteY8" fmla="*/ 463600 h 2533836"/>
                        <a:gd name="connsiteX9" fmla="*/ 845212 w 2465494"/>
                        <a:gd name="connsiteY9" fmla="*/ 476300 h 2533836"/>
                        <a:gd name="connsiteX10" fmla="*/ 730912 w 2465494"/>
                        <a:gd name="connsiteY10" fmla="*/ 457250 h 2533836"/>
                        <a:gd name="connsiteX11" fmla="*/ 692812 w 2465494"/>
                        <a:gd name="connsiteY11" fmla="*/ 419150 h 2533836"/>
                        <a:gd name="connsiteX12" fmla="*/ 673762 w 2465494"/>
                        <a:gd name="connsiteY12" fmla="*/ 355650 h 2533836"/>
                        <a:gd name="connsiteX13" fmla="*/ 654712 w 2465494"/>
                        <a:gd name="connsiteY13" fmla="*/ 349300 h 2533836"/>
                        <a:gd name="connsiteX14" fmla="*/ 591212 w 2465494"/>
                        <a:gd name="connsiteY14" fmla="*/ 355650 h 2533836"/>
                        <a:gd name="connsiteX15" fmla="*/ 559462 w 2465494"/>
                        <a:gd name="connsiteY15" fmla="*/ 393750 h 2533836"/>
                        <a:gd name="connsiteX16" fmla="*/ 572162 w 2465494"/>
                        <a:gd name="connsiteY16" fmla="*/ 457250 h 2533836"/>
                        <a:gd name="connsiteX17" fmla="*/ 610262 w 2465494"/>
                        <a:gd name="connsiteY17" fmla="*/ 565200 h 2533836"/>
                        <a:gd name="connsiteX18" fmla="*/ 610262 w 2465494"/>
                        <a:gd name="connsiteY18" fmla="*/ 635050 h 2533836"/>
                        <a:gd name="connsiteX19" fmla="*/ 610262 w 2465494"/>
                        <a:gd name="connsiteY19" fmla="*/ 660450 h 2533836"/>
                        <a:gd name="connsiteX20" fmla="*/ 553112 w 2465494"/>
                        <a:gd name="connsiteY20" fmla="*/ 673150 h 2533836"/>
                        <a:gd name="connsiteX21" fmla="*/ 457862 w 2465494"/>
                        <a:gd name="connsiteY21" fmla="*/ 654100 h 2533836"/>
                        <a:gd name="connsiteX22" fmla="*/ 330862 w 2465494"/>
                        <a:gd name="connsiteY22" fmla="*/ 590600 h 2533836"/>
                        <a:gd name="connsiteX23" fmla="*/ 222912 w 2465494"/>
                        <a:gd name="connsiteY23" fmla="*/ 577900 h 2533836"/>
                        <a:gd name="connsiteX24" fmla="*/ 89562 w 2465494"/>
                        <a:gd name="connsiteY24" fmla="*/ 584250 h 2533836"/>
                        <a:gd name="connsiteX25" fmla="*/ 38762 w 2465494"/>
                        <a:gd name="connsiteY25" fmla="*/ 635050 h 2533836"/>
                        <a:gd name="connsiteX26" fmla="*/ 7012 w 2465494"/>
                        <a:gd name="connsiteY26" fmla="*/ 685850 h 2533836"/>
                        <a:gd name="connsiteX27" fmla="*/ 7012 w 2465494"/>
                        <a:gd name="connsiteY27" fmla="*/ 762050 h 2533836"/>
                        <a:gd name="connsiteX28" fmla="*/ 83212 w 2465494"/>
                        <a:gd name="connsiteY28" fmla="*/ 850950 h 2533836"/>
                        <a:gd name="connsiteX29" fmla="*/ 261012 w 2465494"/>
                        <a:gd name="connsiteY29" fmla="*/ 908100 h 2533836"/>
                        <a:gd name="connsiteX30" fmla="*/ 413412 w 2465494"/>
                        <a:gd name="connsiteY30" fmla="*/ 1003350 h 2533836"/>
                        <a:gd name="connsiteX31" fmla="*/ 457862 w 2465494"/>
                        <a:gd name="connsiteY31" fmla="*/ 1124000 h 2533836"/>
                        <a:gd name="connsiteX32" fmla="*/ 476912 w 2465494"/>
                        <a:gd name="connsiteY32" fmla="*/ 1238300 h 2533836"/>
                        <a:gd name="connsiteX33" fmla="*/ 603912 w 2465494"/>
                        <a:gd name="connsiteY33" fmla="*/ 1327200 h 2533836"/>
                        <a:gd name="connsiteX34" fmla="*/ 642012 w 2465494"/>
                        <a:gd name="connsiteY34" fmla="*/ 1384350 h 2533836"/>
                        <a:gd name="connsiteX35" fmla="*/ 635662 w 2465494"/>
                        <a:gd name="connsiteY35" fmla="*/ 1416100 h 2533836"/>
                        <a:gd name="connsiteX36" fmla="*/ 565812 w 2465494"/>
                        <a:gd name="connsiteY36" fmla="*/ 1435150 h 2533836"/>
                        <a:gd name="connsiteX37" fmla="*/ 635662 w 2465494"/>
                        <a:gd name="connsiteY37" fmla="*/ 1492300 h 2533836"/>
                        <a:gd name="connsiteX38" fmla="*/ 686462 w 2465494"/>
                        <a:gd name="connsiteY38" fmla="*/ 1562150 h 2533836"/>
                        <a:gd name="connsiteX39" fmla="*/ 737262 w 2465494"/>
                        <a:gd name="connsiteY39" fmla="*/ 1689150 h 2533836"/>
                        <a:gd name="connsiteX40" fmla="*/ 680112 w 2465494"/>
                        <a:gd name="connsiteY40" fmla="*/ 1581200 h 2533836"/>
                        <a:gd name="connsiteX41" fmla="*/ 654712 w 2465494"/>
                        <a:gd name="connsiteY41" fmla="*/ 1555800 h 2533836"/>
                        <a:gd name="connsiteX42" fmla="*/ 603912 w 2465494"/>
                        <a:gd name="connsiteY42" fmla="*/ 1587550 h 2533836"/>
                        <a:gd name="connsiteX43" fmla="*/ 597562 w 2465494"/>
                        <a:gd name="connsiteY43" fmla="*/ 1651050 h 2533836"/>
                        <a:gd name="connsiteX44" fmla="*/ 603912 w 2465494"/>
                        <a:gd name="connsiteY44" fmla="*/ 1816150 h 2533836"/>
                        <a:gd name="connsiteX45" fmla="*/ 546762 w 2465494"/>
                        <a:gd name="connsiteY45" fmla="*/ 2006650 h 2533836"/>
                        <a:gd name="connsiteX46" fmla="*/ 508662 w 2465494"/>
                        <a:gd name="connsiteY46" fmla="*/ 2089200 h 2533836"/>
                        <a:gd name="connsiteX47" fmla="*/ 445162 w 2465494"/>
                        <a:gd name="connsiteY47" fmla="*/ 2133650 h 2533836"/>
                        <a:gd name="connsiteX48" fmla="*/ 419762 w 2465494"/>
                        <a:gd name="connsiteY48" fmla="*/ 2159050 h 2533836"/>
                        <a:gd name="connsiteX49" fmla="*/ 546762 w 2465494"/>
                        <a:gd name="connsiteY49" fmla="*/ 2292400 h 2533836"/>
                        <a:gd name="connsiteX50" fmla="*/ 788062 w 2465494"/>
                        <a:gd name="connsiteY50" fmla="*/ 2406700 h 2533836"/>
                        <a:gd name="connsiteX51" fmla="*/ 934112 w 2465494"/>
                        <a:gd name="connsiteY51" fmla="*/ 2368600 h 2533836"/>
                        <a:gd name="connsiteX52" fmla="*/ 1054762 w 2465494"/>
                        <a:gd name="connsiteY52" fmla="*/ 2368600 h 2533836"/>
                        <a:gd name="connsiteX53" fmla="*/ 1315112 w 2465494"/>
                        <a:gd name="connsiteY53" fmla="*/ 2521000 h 2533836"/>
                        <a:gd name="connsiteX54" fmla="*/ 1372262 w 2465494"/>
                        <a:gd name="connsiteY54" fmla="*/ 2521000 h 2533836"/>
                        <a:gd name="connsiteX55" fmla="*/ 1423062 w 2465494"/>
                        <a:gd name="connsiteY55" fmla="*/ 2482900 h 2533836"/>
                        <a:gd name="connsiteX56" fmla="*/ 1473862 w 2465494"/>
                        <a:gd name="connsiteY56" fmla="*/ 2362250 h 2533836"/>
                        <a:gd name="connsiteX57" fmla="*/ 1511962 w 2465494"/>
                        <a:gd name="connsiteY57" fmla="*/ 2235250 h 2533836"/>
                        <a:gd name="connsiteX58" fmla="*/ 1632612 w 2465494"/>
                        <a:gd name="connsiteY58" fmla="*/ 2197150 h 2533836"/>
                        <a:gd name="connsiteX59" fmla="*/ 1753262 w 2465494"/>
                        <a:gd name="connsiteY59" fmla="*/ 2197150 h 2533836"/>
                        <a:gd name="connsiteX60" fmla="*/ 1905662 w 2465494"/>
                        <a:gd name="connsiteY60" fmla="*/ 2247950 h 2533836"/>
                        <a:gd name="connsiteX61" fmla="*/ 2089812 w 2465494"/>
                        <a:gd name="connsiteY61" fmla="*/ 2311450 h 2533836"/>
                        <a:gd name="connsiteX62" fmla="*/ 2178712 w 2465494"/>
                        <a:gd name="connsiteY62" fmla="*/ 2286050 h 2533836"/>
                        <a:gd name="connsiteX63" fmla="*/ 2293012 w 2465494"/>
                        <a:gd name="connsiteY63" fmla="*/ 2190800 h 2533836"/>
                        <a:gd name="connsiteX64" fmla="*/ 2413662 w 2465494"/>
                        <a:gd name="connsiteY64" fmla="*/ 2000300 h 2533836"/>
                        <a:gd name="connsiteX65" fmla="*/ 2400962 w 2465494"/>
                        <a:gd name="connsiteY65" fmla="*/ 1981250 h 2533836"/>
                        <a:gd name="connsiteX66" fmla="*/ 2293012 w 2465494"/>
                        <a:gd name="connsiteY66" fmla="*/ 1943150 h 2533836"/>
                        <a:gd name="connsiteX67" fmla="*/ 2261262 w 2465494"/>
                        <a:gd name="connsiteY67" fmla="*/ 1911400 h 2533836"/>
                        <a:gd name="connsiteX68" fmla="*/ 2280312 w 2465494"/>
                        <a:gd name="connsiteY68" fmla="*/ 1809800 h 2533836"/>
                        <a:gd name="connsiteX69" fmla="*/ 2197762 w 2465494"/>
                        <a:gd name="connsiteY69" fmla="*/ 1733600 h 2533836"/>
                        <a:gd name="connsiteX70" fmla="*/ 2210462 w 2465494"/>
                        <a:gd name="connsiteY70" fmla="*/ 1689150 h 2533836"/>
                        <a:gd name="connsiteX71" fmla="*/ 2293012 w 2465494"/>
                        <a:gd name="connsiteY71" fmla="*/ 1657400 h 2533836"/>
                        <a:gd name="connsiteX72" fmla="*/ 2280312 w 2465494"/>
                        <a:gd name="connsiteY72" fmla="*/ 1619300 h 2533836"/>
                        <a:gd name="connsiteX73" fmla="*/ 2254912 w 2465494"/>
                        <a:gd name="connsiteY73" fmla="*/ 1558181 h 2533836"/>
                        <a:gd name="connsiteX74" fmla="*/ 2235862 w 2465494"/>
                        <a:gd name="connsiteY74" fmla="*/ 1435150 h 2533836"/>
                        <a:gd name="connsiteX75" fmla="*/ 2216812 w 2465494"/>
                        <a:gd name="connsiteY75" fmla="*/ 1358950 h 2533836"/>
                        <a:gd name="connsiteX76" fmla="*/ 2153312 w 2465494"/>
                        <a:gd name="connsiteY76" fmla="*/ 1314500 h 2533836"/>
                        <a:gd name="connsiteX77" fmla="*/ 2108862 w 2465494"/>
                        <a:gd name="connsiteY77" fmla="*/ 1384350 h 2533836"/>
                        <a:gd name="connsiteX78" fmla="*/ 2070762 w 2465494"/>
                        <a:gd name="connsiteY78" fmla="*/ 1416100 h 2533836"/>
                        <a:gd name="connsiteX79" fmla="*/ 2051712 w 2465494"/>
                        <a:gd name="connsiteY79" fmla="*/ 1371650 h 2533836"/>
                        <a:gd name="connsiteX80" fmla="*/ 2223162 w 2465494"/>
                        <a:gd name="connsiteY80" fmla="*/ 1104950 h 2533836"/>
                        <a:gd name="connsiteX81" fmla="*/ 2216019 w 2465494"/>
                        <a:gd name="connsiteY81" fmla="*/ 993825 h 2533836"/>
                        <a:gd name="connsiteX82" fmla="*/ 2299362 w 2465494"/>
                        <a:gd name="connsiteY82" fmla="*/ 1022400 h 2533836"/>
                        <a:gd name="connsiteX83" fmla="*/ 2318412 w 2465494"/>
                        <a:gd name="connsiteY83" fmla="*/ 927150 h 2533836"/>
                        <a:gd name="connsiteX84" fmla="*/ 2324762 w 2465494"/>
                        <a:gd name="connsiteY84" fmla="*/ 831900 h 2533836"/>
                        <a:gd name="connsiteX85" fmla="*/ 2331112 w 2465494"/>
                        <a:gd name="connsiteY85" fmla="*/ 723950 h 2533836"/>
                        <a:gd name="connsiteX86" fmla="*/ 2445412 w 2465494"/>
                        <a:gd name="connsiteY86" fmla="*/ 635050 h 2533836"/>
                        <a:gd name="connsiteX87" fmla="*/ 2439062 w 2465494"/>
                        <a:gd name="connsiteY87" fmla="*/ 565200 h 2533836"/>
                        <a:gd name="connsiteX88" fmla="*/ 2185062 w 2465494"/>
                        <a:gd name="connsiteY88" fmla="*/ 546150 h 2533836"/>
                        <a:gd name="connsiteX89" fmla="*/ 2051712 w 2465494"/>
                        <a:gd name="connsiteY89" fmla="*/ 482650 h 2533836"/>
                        <a:gd name="connsiteX90" fmla="*/ 1854862 w 2465494"/>
                        <a:gd name="connsiteY90" fmla="*/ 406450 h 2533836"/>
                        <a:gd name="connsiteX91" fmla="*/ 1791362 w 2465494"/>
                        <a:gd name="connsiteY91" fmla="*/ 336600 h 2533836"/>
                        <a:gd name="connsiteX92" fmla="*/ 1791362 w 2465494"/>
                        <a:gd name="connsiteY92" fmla="*/ 298500 h 2533836"/>
                        <a:gd name="connsiteX93" fmla="*/ 1715162 w 2465494"/>
                        <a:gd name="connsiteY93" fmla="*/ 304850 h 2533836"/>
                        <a:gd name="connsiteX94" fmla="*/ 1486562 w 2465494"/>
                        <a:gd name="connsiteY94" fmla="*/ 171500 h 2533836"/>
                        <a:gd name="connsiteX95" fmla="*/ 1435762 w 2465494"/>
                        <a:gd name="connsiteY95" fmla="*/ 76250 h 2533836"/>
                        <a:gd name="connsiteX96" fmla="*/ 1429412 w 2465494"/>
                        <a:gd name="connsiteY96" fmla="*/ 25450 h 2533836"/>
                        <a:gd name="connsiteX97" fmla="*/ 1378612 w 2465494"/>
                        <a:gd name="connsiteY97" fmla="*/ 50 h 2533836"/>
                        <a:gd name="connsiteX0" fmla="*/ 1378612 w 2465494"/>
                        <a:gd name="connsiteY0" fmla="*/ 50 h 2533836"/>
                        <a:gd name="connsiteX1" fmla="*/ 1302412 w 2465494"/>
                        <a:gd name="connsiteY1" fmla="*/ 31800 h 2533836"/>
                        <a:gd name="connsiteX2" fmla="*/ 1270662 w 2465494"/>
                        <a:gd name="connsiteY2" fmla="*/ 127050 h 2533836"/>
                        <a:gd name="connsiteX3" fmla="*/ 1232562 w 2465494"/>
                        <a:gd name="connsiteY3" fmla="*/ 247700 h 2533836"/>
                        <a:gd name="connsiteX4" fmla="*/ 1188112 w 2465494"/>
                        <a:gd name="connsiteY4" fmla="*/ 292150 h 2533836"/>
                        <a:gd name="connsiteX5" fmla="*/ 1092862 w 2465494"/>
                        <a:gd name="connsiteY5" fmla="*/ 330250 h 2533836"/>
                        <a:gd name="connsiteX6" fmla="*/ 1003962 w 2465494"/>
                        <a:gd name="connsiteY6" fmla="*/ 355650 h 2533836"/>
                        <a:gd name="connsiteX7" fmla="*/ 972212 w 2465494"/>
                        <a:gd name="connsiteY7" fmla="*/ 381050 h 2533836"/>
                        <a:gd name="connsiteX8" fmla="*/ 934112 w 2465494"/>
                        <a:gd name="connsiteY8" fmla="*/ 463600 h 2533836"/>
                        <a:gd name="connsiteX9" fmla="*/ 845212 w 2465494"/>
                        <a:gd name="connsiteY9" fmla="*/ 476300 h 2533836"/>
                        <a:gd name="connsiteX10" fmla="*/ 730912 w 2465494"/>
                        <a:gd name="connsiteY10" fmla="*/ 457250 h 2533836"/>
                        <a:gd name="connsiteX11" fmla="*/ 692812 w 2465494"/>
                        <a:gd name="connsiteY11" fmla="*/ 419150 h 2533836"/>
                        <a:gd name="connsiteX12" fmla="*/ 673762 w 2465494"/>
                        <a:gd name="connsiteY12" fmla="*/ 355650 h 2533836"/>
                        <a:gd name="connsiteX13" fmla="*/ 654712 w 2465494"/>
                        <a:gd name="connsiteY13" fmla="*/ 349300 h 2533836"/>
                        <a:gd name="connsiteX14" fmla="*/ 591212 w 2465494"/>
                        <a:gd name="connsiteY14" fmla="*/ 355650 h 2533836"/>
                        <a:gd name="connsiteX15" fmla="*/ 559462 w 2465494"/>
                        <a:gd name="connsiteY15" fmla="*/ 393750 h 2533836"/>
                        <a:gd name="connsiteX16" fmla="*/ 572162 w 2465494"/>
                        <a:gd name="connsiteY16" fmla="*/ 457250 h 2533836"/>
                        <a:gd name="connsiteX17" fmla="*/ 610262 w 2465494"/>
                        <a:gd name="connsiteY17" fmla="*/ 565200 h 2533836"/>
                        <a:gd name="connsiteX18" fmla="*/ 610262 w 2465494"/>
                        <a:gd name="connsiteY18" fmla="*/ 635050 h 2533836"/>
                        <a:gd name="connsiteX19" fmla="*/ 610262 w 2465494"/>
                        <a:gd name="connsiteY19" fmla="*/ 660450 h 2533836"/>
                        <a:gd name="connsiteX20" fmla="*/ 553112 w 2465494"/>
                        <a:gd name="connsiteY20" fmla="*/ 673150 h 2533836"/>
                        <a:gd name="connsiteX21" fmla="*/ 457862 w 2465494"/>
                        <a:gd name="connsiteY21" fmla="*/ 654100 h 2533836"/>
                        <a:gd name="connsiteX22" fmla="*/ 330862 w 2465494"/>
                        <a:gd name="connsiteY22" fmla="*/ 590600 h 2533836"/>
                        <a:gd name="connsiteX23" fmla="*/ 222912 w 2465494"/>
                        <a:gd name="connsiteY23" fmla="*/ 577900 h 2533836"/>
                        <a:gd name="connsiteX24" fmla="*/ 89562 w 2465494"/>
                        <a:gd name="connsiteY24" fmla="*/ 584250 h 2533836"/>
                        <a:gd name="connsiteX25" fmla="*/ 38762 w 2465494"/>
                        <a:gd name="connsiteY25" fmla="*/ 635050 h 2533836"/>
                        <a:gd name="connsiteX26" fmla="*/ 7012 w 2465494"/>
                        <a:gd name="connsiteY26" fmla="*/ 685850 h 2533836"/>
                        <a:gd name="connsiteX27" fmla="*/ 7012 w 2465494"/>
                        <a:gd name="connsiteY27" fmla="*/ 762050 h 2533836"/>
                        <a:gd name="connsiteX28" fmla="*/ 83212 w 2465494"/>
                        <a:gd name="connsiteY28" fmla="*/ 850950 h 2533836"/>
                        <a:gd name="connsiteX29" fmla="*/ 261012 w 2465494"/>
                        <a:gd name="connsiteY29" fmla="*/ 908100 h 2533836"/>
                        <a:gd name="connsiteX30" fmla="*/ 413412 w 2465494"/>
                        <a:gd name="connsiteY30" fmla="*/ 1003350 h 2533836"/>
                        <a:gd name="connsiteX31" fmla="*/ 457862 w 2465494"/>
                        <a:gd name="connsiteY31" fmla="*/ 1124000 h 2533836"/>
                        <a:gd name="connsiteX32" fmla="*/ 476912 w 2465494"/>
                        <a:gd name="connsiteY32" fmla="*/ 1238300 h 2533836"/>
                        <a:gd name="connsiteX33" fmla="*/ 603912 w 2465494"/>
                        <a:gd name="connsiteY33" fmla="*/ 1327200 h 2533836"/>
                        <a:gd name="connsiteX34" fmla="*/ 642012 w 2465494"/>
                        <a:gd name="connsiteY34" fmla="*/ 1384350 h 2533836"/>
                        <a:gd name="connsiteX35" fmla="*/ 635662 w 2465494"/>
                        <a:gd name="connsiteY35" fmla="*/ 1416100 h 2533836"/>
                        <a:gd name="connsiteX36" fmla="*/ 565812 w 2465494"/>
                        <a:gd name="connsiteY36" fmla="*/ 1435150 h 2533836"/>
                        <a:gd name="connsiteX37" fmla="*/ 635662 w 2465494"/>
                        <a:gd name="connsiteY37" fmla="*/ 1492300 h 2533836"/>
                        <a:gd name="connsiteX38" fmla="*/ 686462 w 2465494"/>
                        <a:gd name="connsiteY38" fmla="*/ 1562150 h 2533836"/>
                        <a:gd name="connsiteX39" fmla="*/ 737262 w 2465494"/>
                        <a:gd name="connsiteY39" fmla="*/ 1689150 h 2533836"/>
                        <a:gd name="connsiteX40" fmla="*/ 680112 w 2465494"/>
                        <a:gd name="connsiteY40" fmla="*/ 1581200 h 2533836"/>
                        <a:gd name="connsiteX41" fmla="*/ 654712 w 2465494"/>
                        <a:gd name="connsiteY41" fmla="*/ 1555800 h 2533836"/>
                        <a:gd name="connsiteX42" fmla="*/ 603912 w 2465494"/>
                        <a:gd name="connsiteY42" fmla="*/ 1587550 h 2533836"/>
                        <a:gd name="connsiteX43" fmla="*/ 597562 w 2465494"/>
                        <a:gd name="connsiteY43" fmla="*/ 1651050 h 2533836"/>
                        <a:gd name="connsiteX44" fmla="*/ 603912 w 2465494"/>
                        <a:gd name="connsiteY44" fmla="*/ 1816150 h 2533836"/>
                        <a:gd name="connsiteX45" fmla="*/ 546762 w 2465494"/>
                        <a:gd name="connsiteY45" fmla="*/ 2006650 h 2533836"/>
                        <a:gd name="connsiteX46" fmla="*/ 508662 w 2465494"/>
                        <a:gd name="connsiteY46" fmla="*/ 2089200 h 2533836"/>
                        <a:gd name="connsiteX47" fmla="*/ 445162 w 2465494"/>
                        <a:gd name="connsiteY47" fmla="*/ 2133650 h 2533836"/>
                        <a:gd name="connsiteX48" fmla="*/ 419762 w 2465494"/>
                        <a:gd name="connsiteY48" fmla="*/ 2159050 h 2533836"/>
                        <a:gd name="connsiteX49" fmla="*/ 546762 w 2465494"/>
                        <a:gd name="connsiteY49" fmla="*/ 2292400 h 2533836"/>
                        <a:gd name="connsiteX50" fmla="*/ 788062 w 2465494"/>
                        <a:gd name="connsiteY50" fmla="*/ 2406700 h 2533836"/>
                        <a:gd name="connsiteX51" fmla="*/ 934112 w 2465494"/>
                        <a:gd name="connsiteY51" fmla="*/ 2368600 h 2533836"/>
                        <a:gd name="connsiteX52" fmla="*/ 1054762 w 2465494"/>
                        <a:gd name="connsiteY52" fmla="*/ 2368600 h 2533836"/>
                        <a:gd name="connsiteX53" fmla="*/ 1315112 w 2465494"/>
                        <a:gd name="connsiteY53" fmla="*/ 2521000 h 2533836"/>
                        <a:gd name="connsiteX54" fmla="*/ 1372262 w 2465494"/>
                        <a:gd name="connsiteY54" fmla="*/ 2521000 h 2533836"/>
                        <a:gd name="connsiteX55" fmla="*/ 1423062 w 2465494"/>
                        <a:gd name="connsiteY55" fmla="*/ 2482900 h 2533836"/>
                        <a:gd name="connsiteX56" fmla="*/ 1473862 w 2465494"/>
                        <a:gd name="connsiteY56" fmla="*/ 2362250 h 2533836"/>
                        <a:gd name="connsiteX57" fmla="*/ 1511962 w 2465494"/>
                        <a:gd name="connsiteY57" fmla="*/ 2235250 h 2533836"/>
                        <a:gd name="connsiteX58" fmla="*/ 1632612 w 2465494"/>
                        <a:gd name="connsiteY58" fmla="*/ 2197150 h 2533836"/>
                        <a:gd name="connsiteX59" fmla="*/ 1753262 w 2465494"/>
                        <a:gd name="connsiteY59" fmla="*/ 2197150 h 2533836"/>
                        <a:gd name="connsiteX60" fmla="*/ 1905662 w 2465494"/>
                        <a:gd name="connsiteY60" fmla="*/ 2247950 h 2533836"/>
                        <a:gd name="connsiteX61" fmla="*/ 2089812 w 2465494"/>
                        <a:gd name="connsiteY61" fmla="*/ 2311450 h 2533836"/>
                        <a:gd name="connsiteX62" fmla="*/ 2178712 w 2465494"/>
                        <a:gd name="connsiteY62" fmla="*/ 2286050 h 2533836"/>
                        <a:gd name="connsiteX63" fmla="*/ 2293012 w 2465494"/>
                        <a:gd name="connsiteY63" fmla="*/ 2190800 h 2533836"/>
                        <a:gd name="connsiteX64" fmla="*/ 2413662 w 2465494"/>
                        <a:gd name="connsiteY64" fmla="*/ 2000300 h 2533836"/>
                        <a:gd name="connsiteX65" fmla="*/ 2400962 w 2465494"/>
                        <a:gd name="connsiteY65" fmla="*/ 1981250 h 2533836"/>
                        <a:gd name="connsiteX66" fmla="*/ 2293012 w 2465494"/>
                        <a:gd name="connsiteY66" fmla="*/ 1943150 h 2533836"/>
                        <a:gd name="connsiteX67" fmla="*/ 2261262 w 2465494"/>
                        <a:gd name="connsiteY67" fmla="*/ 1911400 h 2533836"/>
                        <a:gd name="connsiteX68" fmla="*/ 2280312 w 2465494"/>
                        <a:gd name="connsiteY68" fmla="*/ 1809800 h 2533836"/>
                        <a:gd name="connsiteX69" fmla="*/ 2197762 w 2465494"/>
                        <a:gd name="connsiteY69" fmla="*/ 1733600 h 2533836"/>
                        <a:gd name="connsiteX70" fmla="*/ 2210462 w 2465494"/>
                        <a:gd name="connsiteY70" fmla="*/ 1689150 h 2533836"/>
                        <a:gd name="connsiteX71" fmla="*/ 2293012 w 2465494"/>
                        <a:gd name="connsiteY71" fmla="*/ 1657400 h 2533836"/>
                        <a:gd name="connsiteX72" fmla="*/ 2289837 w 2465494"/>
                        <a:gd name="connsiteY72" fmla="*/ 1619300 h 2533836"/>
                        <a:gd name="connsiteX73" fmla="*/ 2254912 w 2465494"/>
                        <a:gd name="connsiteY73" fmla="*/ 1558181 h 2533836"/>
                        <a:gd name="connsiteX74" fmla="*/ 2235862 w 2465494"/>
                        <a:gd name="connsiteY74" fmla="*/ 1435150 h 2533836"/>
                        <a:gd name="connsiteX75" fmla="*/ 2216812 w 2465494"/>
                        <a:gd name="connsiteY75" fmla="*/ 1358950 h 2533836"/>
                        <a:gd name="connsiteX76" fmla="*/ 2153312 w 2465494"/>
                        <a:gd name="connsiteY76" fmla="*/ 1314500 h 2533836"/>
                        <a:gd name="connsiteX77" fmla="*/ 2108862 w 2465494"/>
                        <a:gd name="connsiteY77" fmla="*/ 1384350 h 2533836"/>
                        <a:gd name="connsiteX78" fmla="*/ 2070762 w 2465494"/>
                        <a:gd name="connsiteY78" fmla="*/ 1416100 h 2533836"/>
                        <a:gd name="connsiteX79" fmla="*/ 2051712 w 2465494"/>
                        <a:gd name="connsiteY79" fmla="*/ 1371650 h 2533836"/>
                        <a:gd name="connsiteX80" fmla="*/ 2223162 w 2465494"/>
                        <a:gd name="connsiteY80" fmla="*/ 1104950 h 2533836"/>
                        <a:gd name="connsiteX81" fmla="*/ 2216019 w 2465494"/>
                        <a:gd name="connsiteY81" fmla="*/ 993825 h 2533836"/>
                        <a:gd name="connsiteX82" fmla="*/ 2299362 w 2465494"/>
                        <a:gd name="connsiteY82" fmla="*/ 1022400 h 2533836"/>
                        <a:gd name="connsiteX83" fmla="*/ 2318412 w 2465494"/>
                        <a:gd name="connsiteY83" fmla="*/ 927150 h 2533836"/>
                        <a:gd name="connsiteX84" fmla="*/ 2324762 w 2465494"/>
                        <a:gd name="connsiteY84" fmla="*/ 831900 h 2533836"/>
                        <a:gd name="connsiteX85" fmla="*/ 2331112 w 2465494"/>
                        <a:gd name="connsiteY85" fmla="*/ 723950 h 2533836"/>
                        <a:gd name="connsiteX86" fmla="*/ 2445412 w 2465494"/>
                        <a:gd name="connsiteY86" fmla="*/ 635050 h 2533836"/>
                        <a:gd name="connsiteX87" fmla="*/ 2439062 w 2465494"/>
                        <a:gd name="connsiteY87" fmla="*/ 565200 h 2533836"/>
                        <a:gd name="connsiteX88" fmla="*/ 2185062 w 2465494"/>
                        <a:gd name="connsiteY88" fmla="*/ 546150 h 2533836"/>
                        <a:gd name="connsiteX89" fmla="*/ 2051712 w 2465494"/>
                        <a:gd name="connsiteY89" fmla="*/ 482650 h 2533836"/>
                        <a:gd name="connsiteX90" fmla="*/ 1854862 w 2465494"/>
                        <a:gd name="connsiteY90" fmla="*/ 406450 h 2533836"/>
                        <a:gd name="connsiteX91" fmla="*/ 1791362 w 2465494"/>
                        <a:gd name="connsiteY91" fmla="*/ 336600 h 2533836"/>
                        <a:gd name="connsiteX92" fmla="*/ 1791362 w 2465494"/>
                        <a:gd name="connsiteY92" fmla="*/ 298500 h 2533836"/>
                        <a:gd name="connsiteX93" fmla="*/ 1715162 w 2465494"/>
                        <a:gd name="connsiteY93" fmla="*/ 304850 h 2533836"/>
                        <a:gd name="connsiteX94" fmla="*/ 1486562 w 2465494"/>
                        <a:gd name="connsiteY94" fmla="*/ 171500 h 2533836"/>
                        <a:gd name="connsiteX95" fmla="*/ 1435762 w 2465494"/>
                        <a:gd name="connsiteY95" fmla="*/ 76250 h 2533836"/>
                        <a:gd name="connsiteX96" fmla="*/ 1429412 w 2465494"/>
                        <a:gd name="connsiteY96" fmla="*/ 25450 h 2533836"/>
                        <a:gd name="connsiteX97" fmla="*/ 1378612 w 2465494"/>
                        <a:gd name="connsiteY97" fmla="*/ 50 h 2533836"/>
                        <a:gd name="connsiteX0" fmla="*/ 1378612 w 2465494"/>
                        <a:gd name="connsiteY0" fmla="*/ 50 h 2533836"/>
                        <a:gd name="connsiteX1" fmla="*/ 1302412 w 2465494"/>
                        <a:gd name="connsiteY1" fmla="*/ 31800 h 2533836"/>
                        <a:gd name="connsiteX2" fmla="*/ 1270662 w 2465494"/>
                        <a:gd name="connsiteY2" fmla="*/ 127050 h 2533836"/>
                        <a:gd name="connsiteX3" fmla="*/ 1232562 w 2465494"/>
                        <a:gd name="connsiteY3" fmla="*/ 247700 h 2533836"/>
                        <a:gd name="connsiteX4" fmla="*/ 1188112 w 2465494"/>
                        <a:gd name="connsiteY4" fmla="*/ 292150 h 2533836"/>
                        <a:gd name="connsiteX5" fmla="*/ 1092862 w 2465494"/>
                        <a:gd name="connsiteY5" fmla="*/ 330250 h 2533836"/>
                        <a:gd name="connsiteX6" fmla="*/ 1003962 w 2465494"/>
                        <a:gd name="connsiteY6" fmla="*/ 355650 h 2533836"/>
                        <a:gd name="connsiteX7" fmla="*/ 972212 w 2465494"/>
                        <a:gd name="connsiteY7" fmla="*/ 381050 h 2533836"/>
                        <a:gd name="connsiteX8" fmla="*/ 946018 w 2465494"/>
                        <a:gd name="connsiteY8" fmla="*/ 477888 h 2533836"/>
                        <a:gd name="connsiteX9" fmla="*/ 845212 w 2465494"/>
                        <a:gd name="connsiteY9" fmla="*/ 476300 h 2533836"/>
                        <a:gd name="connsiteX10" fmla="*/ 730912 w 2465494"/>
                        <a:gd name="connsiteY10" fmla="*/ 457250 h 2533836"/>
                        <a:gd name="connsiteX11" fmla="*/ 692812 w 2465494"/>
                        <a:gd name="connsiteY11" fmla="*/ 419150 h 2533836"/>
                        <a:gd name="connsiteX12" fmla="*/ 673762 w 2465494"/>
                        <a:gd name="connsiteY12" fmla="*/ 355650 h 2533836"/>
                        <a:gd name="connsiteX13" fmla="*/ 654712 w 2465494"/>
                        <a:gd name="connsiteY13" fmla="*/ 349300 h 2533836"/>
                        <a:gd name="connsiteX14" fmla="*/ 591212 w 2465494"/>
                        <a:gd name="connsiteY14" fmla="*/ 355650 h 2533836"/>
                        <a:gd name="connsiteX15" fmla="*/ 559462 w 2465494"/>
                        <a:gd name="connsiteY15" fmla="*/ 393750 h 2533836"/>
                        <a:gd name="connsiteX16" fmla="*/ 572162 w 2465494"/>
                        <a:gd name="connsiteY16" fmla="*/ 457250 h 2533836"/>
                        <a:gd name="connsiteX17" fmla="*/ 610262 w 2465494"/>
                        <a:gd name="connsiteY17" fmla="*/ 565200 h 2533836"/>
                        <a:gd name="connsiteX18" fmla="*/ 610262 w 2465494"/>
                        <a:gd name="connsiteY18" fmla="*/ 635050 h 2533836"/>
                        <a:gd name="connsiteX19" fmla="*/ 610262 w 2465494"/>
                        <a:gd name="connsiteY19" fmla="*/ 660450 h 2533836"/>
                        <a:gd name="connsiteX20" fmla="*/ 553112 w 2465494"/>
                        <a:gd name="connsiteY20" fmla="*/ 673150 h 2533836"/>
                        <a:gd name="connsiteX21" fmla="*/ 457862 w 2465494"/>
                        <a:gd name="connsiteY21" fmla="*/ 654100 h 2533836"/>
                        <a:gd name="connsiteX22" fmla="*/ 330862 w 2465494"/>
                        <a:gd name="connsiteY22" fmla="*/ 590600 h 2533836"/>
                        <a:gd name="connsiteX23" fmla="*/ 222912 w 2465494"/>
                        <a:gd name="connsiteY23" fmla="*/ 577900 h 2533836"/>
                        <a:gd name="connsiteX24" fmla="*/ 89562 w 2465494"/>
                        <a:gd name="connsiteY24" fmla="*/ 584250 h 2533836"/>
                        <a:gd name="connsiteX25" fmla="*/ 38762 w 2465494"/>
                        <a:gd name="connsiteY25" fmla="*/ 635050 h 2533836"/>
                        <a:gd name="connsiteX26" fmla="*/ 7012 w 2465494"/>
                        <a:gd name="connsiteY26" fmla="*/ 685850 h 2533836"/>
                        <a:gd name="connsiteX27" fmla="*/ 7012 w 2465494"/>
                        <a:gd name="connsiteY27" fmla="*/ 762050 h 2533836"/>
                        <a:gd name="connsiteX28" fmla="*/ 83212 w 2465494"/>
                        <a:gd name="connsiteY28" fmla="*/ 850950 h 2533836"/>
                        <a:gd name="connsiteX29" fmla="*/ 261012 w 2465494"/>
                        <a:gd name="connsiteY29" fmla="*/ 908100 h 2533836"/>
                        <a:gd name="connsiteX30" fmla="*/ 413412 w 2465494"/>
                        <a:gd name="connsiteY30" fmla="*/ 1003350 h 2533836"/>
                        <a:gd name="connsiteX31" fmla="*/ 457862 w 2465494"/>
                        <a:gd name="connsiteY31" fmla="*/ 1124000 h 2533836"/>
                        <a:gd name="connsiteX32" fmla="*/ 476912 w 2465494"/>
                        <a:gd name="connsiteY32" fmla="*/ 1238300 h 2533836"/>
                        <a:gd name="connsiteX33" fmla="*/ 603912 w 2465494"/>
                        <a:gd name="connsiteY33" fmla="*/ 1327200 h 2533836"/>
                        <a:gd name="connsiteX34" fmla="*/ 642012 w 2465494"/>
                        <a:gd name="connsiteY34" fmla="*/ 1384350 h 2533836"/>
                        <a:gd name="connsiteX35" fmla="*/ 635662 w 2465494"/>
                        <a:gd name="connsiteY35" fmla="*/ 1416100 h 2533836"/>
                        <a:gd name="connsiteX36" fmla="*/ 565812 w 2465494"/>
                        <a:gd name="connsiteY36" fmla="*/ 1435150 h 2533836"/>
                        <a:gd name="connsiteX37" fmla="*/ 635662 w 2465494"/>
                        <a:gd name="connsiteY37" fmla="*/ 1492300 h 2533836"/>
                        <a:gd name="connsiteX38" fmla="*/ 686462 w 2465494"/>
                        <a:gd name="connsiteY38" fmla="*/ 1562150 h 2533836"/>
                        <a:gd name="connsiteX39" fmla="*/ 737262 w 2465494"/>
                        <a:gd name="connsiteY39" fmla="*/ 1689150 h 2533836"/>
                        <a:gd name="connsiteX40" fmla="*/ 680112 w 2465494"/>
                        <a:gd name="connsiteY40" fmla="*/ 1581200 h 2533836"/>
                        <a:gd name="connsiteX41" fmla="*/ 654712 w 2465494"/>
                        <a:gd name="connsiteY41" fmla="*/ 1555800 h 2533836"/>
                        <a:gd name="connsiteX42" fmla="*/ 603912 w 2465494"/>
                        <a:gd name="connsiteY42" fmla="*/ 1587550 h 2533836"/>
                        <a:gd name="connsiteX43" fmla="*/ 597562 w 2465494"/>
                        <a:gd name="connsiteY43" fmla="*/ 1651050 h 2533836"/>
                        <a:gd name="connsiteX44" fmla="*/ 603912 w 2465494"/>
                        <a:gd name="connsiteY44" fmla="*/ 1816150 h 2533836"/>
                        <a:gd name="connsiteX45" fmla="*/ 546762 w 2465494"/>
                        <a:gd name="connsiteY45" fmla="*/ 2006650 h 2533836"/>
                        <a:gd name="connsiteX46" fmla="*/ 508662 w 2465494"/>
                        <a:gd name="connsiteY46" fmla="*/ 2089200 h 2533836"/>
                        <a:gd name="connsiteX47" fmla="*/ 445162 w 2465494"/>
                        <a:gd name="connsiteY47" fmla="*/ 2133650 h 2533836"/>
                        <a:gd name="connsiteX48" fmla="*/ 419762 w 2465494"/>
                        <a:gd name="connsiteY48" fmla="*/ 2159050 h 2533836"/>
                        <a:gd name="connsiteX49" fmla="*/ 546762 w 2465494"/>
                        <a:gd name="connsiteY49" fmla="*/ 2292400 h 2533836"/>
                        <a:gd name="connsiteX50" fmla="*/ 788062 w 2465494"/>
                        <a:gd name="connsiteY50" fmla="*/ 2406700 h 2533836"/>
                        <a:gd name="connsiteX51" fmla="*/ 934112 w 2465494"/>
                        <a:gd name="connsiteY51" fmla="*/ 2368600 h 2533836"/>
                        <a:gd name="connsiteX52" fmla="*/ 1054762 w 2465494"/>
                        <a:gd name="connsiteY52" fmla="*/ 2368600 h 2533836"/>
                        <a:gd name="connsiteX53" fmla="*/ 1315112 w 2465494"/>
                        <a:gd name="connsiteY53" fmla="*/ 2521000 h 2533836"/>
                        <a:gd name="connsiteX54" fmla="*/ 1372262 w 2465494"/>
                        <a:gd name="connsiteY54" fmla="*/ 2521000 h 2533836"/>
                        <a:gd name="connsiteX55" fmla="*/ 1423062 w 2465494"/>
                        <a:gd name="connsiteY55" fmla="*/ 2482900 h 2533836"/>
                        <a:gd name="connsiteX56" fmla="*/ 1473862 w 2465494"/>
                        <a:gd name="connsiteY56" fmla="*/ 2362250 h 2533836"/>
                        <a:gd name="connsiteX57" fmla="*/ 1511962 w 2465494"/>
                        <a:gd name="connsiteY57" fmla="*/ 2235250 h 2533836"/>
                        <a:gd name="connsiteX58" fmla="*/ 1632612 w 2465494"/>
                        <a:gd name="connsiteY58" fmla="*/ 2197150 h 2533836"/>
                        <a:gd name="connsiteX59" fmla="*/ 1753262 w 2465494"/>
                        <a:gd name="connsiteY59" fmla="*/ 2197150 h 2533836"/>
                        <a:gd name="connsiteX60" fmla="*/ 1905662 w 2465494"/>
                        <a:gd name="connsiteY60" fmla="*/ 2247950 h 2533836"/>
                        <a:gd name="connsiteX61" fmla="*/ 2089812 w 2465494"/>
                        <a:gd name="connsiteY61" fmla="*/ 2311450 h 2533836"/>
                        <a:gd name="connsiteX62" fmla="*/ 2178712 w 2465494"/>
                        <a:gd name="connsiteY62" fmla="*/ 2286050 h 2533836"/>
                        <a:gd name="connsiteX63" fmla="*/ 2293012 w 2465494"/>
                        <a:gd name="connsiteY63" fmla="*/ 2190800 h 2533836"/>
                        <a:gd name="connsiteX64" fmla="*/ 2413662 w 2465494"/>
                        <a:gd name="connsiteY64" fmla="*/ 2000300 h 2533836"/>
                        <a:gd name="connsiteX65" fmla="*/ 2400962 w 2465494"/>
                        <a:gd name="connsiteY65" fmla="*/ 1981250 h 2533836"/>
                        <a:gd name="connsiteX66" fmla="*/ 2293012 w 2465494"/>
                        <a:gd name="connsiteY66" fmla="*/ 1943150 h 2533836"/>
                        <a:gd name="connsiteX67" fmla="*/ 2261262 w 2465494"/>
                        <a:gd name="connsiteY67" fmla="*/ 1911400 h 2533836"/>
                        <a:gd name="connsiteX68" fmla="*/ 2280312 w 2465494"/>
                        <a:gd name="connsiteY68" fmla="*/ 1809800 h 2533836"/>
                        <a:gd name="connsiteX69" fmla="*/ 2197762 w 2465494"/>
                        <a:gd name="connsiteY69" fmla="*/ 1733600 h 2533836"/>
                        <a:gd name="connsiteX70" fmla="*/ 2210462 w 2465494"/>
                        <a:gd name="connsiteY70" fmla="*/ 1689150 h 2533836"/>
                        <a:gd name="connsiteX71" fmla="*/ 2293012 w 2465494"/>
                        <a:gd name="connsiteY71" fmla="*/ 1657400 h 2533836"/>
                        <a:gd name="connsiteX72" fmla="*/ 2289837 w 2465494"/>
                        <a:gd name="connsiteY72" fmla="*/ 1619300 h 2533836"/>
                        <a:gd name="connsiteX73" fmla="*/ 2254912 w 2465494"/>
                        <a:gd name="connsiteY73" fmla="*/ 1558181 h 2533836"/>
                        <a:gd name="connsiteX74" fmla="*/ 2235862 w 2465494"/>
                        <a:gd name="connsiteY74" fmla="*/ 1435150 h 2533836"/>
                        <a:gd name="connsiteX75" fmla="*/ 2216812 w 2465494"/>
                        <a:gd name="connsiteY75" fmla="*/ 1358950 h 2533836"/>
                        <a:gd name="connsiteX76" fmla="*/ 2153312 w 2465494"/>
                        <a:gd name="connsiteY76" fmla="*/ 1314500 h 2533836"/>
                        <a:gd name="connsiteX77" fmla="*/ 2108862 w 2465494"/>
                        <a:gd name="connsiteY77" fmla="*/ 1384350 h 2533836"/>
                        <a:gd name="connsiteX78" fmla="*/ 2070762 w 2465494"/>
                        <a:gd name="connsiteY78" fmla="*/ 1416100 h 2533836"/>
                        <a:gd name="connsiteX79" fmla="*/ 2051712 w 2465494"/>
                        <a:gd name="connsiteY79" fmla="*/ 1371650 h 2533836"/>
                        <a:gd name="connsiteX80" fmla="*/ 2223162 w 2465494"/>
                        <a:gd name="connsiteY80" fmla="*/ 1104950 h 2533836"/>
                        <a:gd name="connsiteX81" fmla="*/ 2216019 w 2465494"/>
                        <a:gd name="connsiteY81" fmla="*/ 993825 h 2533836"/>
                        <a:gd name="connsiteX82" fmla="*/ 2299362 w 2465494"/>
                        <a:gd name="connsiteY82" fmla="*/ 1022400 h 2533836"/>
                        <a:gd name="connsiteX83" fmla="*/ 2318412 w 2465494"/>
                        <a:gd name="connsiteY83" fmla="*/ 927150 h 2533836"/>
                        <a:gd name="connsiteX84" fmla="*/ 2324762 w 2465494"/>
                        <a:gd name="connsiteY84" fmla="*/ 831900 h 2533836"/>
                        <a:gd name="connsiteX85" fmla="*/ 2331112 w 2465494"/>
                        <a:gd name="connsiteY85" fmla="*/ 723950 h 2533836"/>
                        <a:gd name="connsiteX86" fmla="*/ 2445412 w 2465494"/>
                        <a:gd name="connsiteY86" fmla="*/ 635050 h 2533836"/>
                        <a:gd name="connsiteX87" fmla="*/ 2439062 w 2465494"/>
                        <a:gd name="connsiteY87" fmla="*/ 565200 h 2533836"/>
                        <a:gd name="connsiteX88" fmla="*/ 2185062 w 2465494"/>
                        <a:gd name="connsiteY88" fmla="*/ 546150 h 2533836"/>
                        <a:gd name="connsiteX89" fmla="*/ 2051712 w 2465494"/>
                        <a:gd name="connsiteY89" fmla="*/ 482650 h 2533836"/>
                        <a:gd name="connsiteX90" fmla="*/ 1854862 w 2465494"/>
                        <a:gd name="connsiteY90" fmla="*/ 406450 h 2533836"/>
                        <a:gd name="connsiteX91" fmla="*/ 1791362 w 2465494"/>
                        <a:gd name="connsiteY91" fmla="*/ 336600 h 2533836"/>
                        <a:gd name="connsiteX92" fmla="*/ 1791362 w 2465494"/>
                        <a:gd name="connsiteY92" fmla="*/ 298500 h 2533836"/>
                        <a:gd name="connsiteX93" fmla="*/ 1715162 w 2465494"/>
                        <a:gd name="connsiteY93" fmla="*/ 304850 h 2533836"/>
                        <a:gd name="connsiteX94" fmla="*/ 1486562 w 2465494"/>
                        <a:gd name="connsiteY94" fmla="*/ 171500 h 2533836"/>
                        <a:gd name="connsiteX95" fmla="*/ 1435762 w 2465494"/>
                        <a:gd name="connsiteY95" fmla="*/ 76250 h 2533836"/>
                        <a:gd name="connsiteX96" fmla="*/ 1429412 w 2465494"/>
                        <a:gd name="connsiteY96" fmla="*/ 25450 h 2533836"/>
                        <a:gd name="connsiteX97" fmla="*/ 1378612 w 2465494"/>
                        <a:gd name="connsiteY97" fmla="*/ 50 h 2533836"/>
                        <a:gd name="connsiteX0" fmla="*/ 1378612 w 2465494"/>
                        <a:gd name="connsiteY0" fmla="*/ 50 h 2533836"/>
                        <a:gd name="connsiteX1" fmla="*/ 1302412 w 2465494"/>
                        <a:gd name="connsiteY1" fmla="*/ 31800 h 2533836"/>
                        <a:gd name="connsiteX2" fmla="*/ 1270662 w 2465494"/>
                        <a:gd name="connsiteY2" fmla="*/ 127050 h 2533836"/>
                        <a:gd name="connsiteX3" fmla="*/ 1232562 w 2465494"/>
                        <a:gd name="connsiteY3" fmla="*/ 247700 h 2533836"/>
                        <a:gd name="connsiteX4" fmla="*/ 1188112 w 2465494"/>
                        <a:gd name="connsiteY4" fmla="*/ 292150 h 2533836"/>
                        <a:gd name="connsiteX5" fmla="*/ 1092862 w 2465494"/>
                        <a:gd name="connsiteY5" fmla="*/ 330250 h 2533836"/>
                        <a:gd name="connsiteX6" fmla="*/ 1003962 w 2465494"/>
                        <a:gd name="connsiteY6" fmla="*/ 355650 h 2533836"/>
                        <a:gd name="connsiteX7" fmla="*/ 957925 w 2465494"/>
                        <a:gd name="connsiteY7" fmla="*/ 381050 h 2533836"/>
                        <a:gd name="connsiteX8" fmla="*/ 946018 w 2465494"/>
                        <a:gd name="connsiteY8" fmla="*/ 477888 h 2533836"/>
                        <a:gd name="connsiteX9" fmla="*/ 845212 w 2465494"/>
                        <a:gd name="connsiteY9" fmla="*/ 476300 h 2533836"/>
                        <a:gd name="connsiteX10" fmla="*/ 730912 w 2465494"/>
                        <a:gd name="connsiteY10" fmla="*/ 457250 h 2533836"/>
                        <a:gd name="connsiteX11" fmla="*/ 692812 w 2465494"/>
                        <a:gd name="connsiteY11" fmla="*/ 419150 h 2533836"/>
                        <a:gd name="connsiteX12" fmla="*/ 673762 w 2465494"/>
                        <a:gd name="connsiteY12" fmla="*/ 355650 h 2533836"/>
                        <a:gd name="connsiteX13" fmla="*/ 654712 w 2465494"/>
                        <a:gd name="connsiteY13" fmla="*/ 349300 h 2533836"/>
                        <a:gd name="connsiteX14" fmla="*/ 591212 w 2465494"/>
                        <a:gd name="connsiteY14" fmla="*/ 355650 h 2533836"/>
                        <a:gd name="connsiteX15" fmla="*/ 559462 w 2465494"/>
                        <a:gd name="connsiteY15" fmla="*/ 393750 h 2533836"/>
                        <a:gd name="connsiteX16" fmla="*/ 572162 w 2465494"/>
                        <a:gd name="connsiteY16" fmla="*/ 457250 h 2533836"/>
                        <a:gd name="connsiteX17" fmla="*/ 610262 w 2465494"/>
                        <a:gd name="connsiteY17" fmla="*/ 565200 h 2533836"/>
                        <a:gd name="connsiteX18" fmla="*/ 610262 w 2465494"/>
                        <a:gd name="connsiteY18" fmla="*/ 635050 h 2533836"/>
                        <a:gd name="connsiteX19" fmla="*/ 610262 w 2465494"/>
                        <a:gd name="connsiteY19" fmla="*/ 660450 h 2533836"/>
                        <a:gd name="connsiteX20" fmla="*/ 553112 w 2465494"/>
                        <a:gd name="connsiteY20" fmla="*/ 673150 h 2533836"/>
                        <a:gd name="connsiteX21" fmla="*/ 457862 w 2465494"/>
                        <a:gd name="connsiteY21" fmla="*/ 654100 h 2533836"/>
                        <a:gd name="connsiteX22" fmla="*/ 330862 w 2465494"/>
                        <a:gd name="connsiteY22" fmla="*/ 590600 h 2533836"/>
                        <a:gd name="connsiteX23" fmla="*/ 222912 w 2465494"/>
                        <a:gd name="connsiteY23" fmla="*/ 577900 h 2533836"/>
                        <a:gd name="connsiteX24" fmla="*/ 89562 w 2465494"/>
                        <a:gd name="connsiteY24" fmla="*/ 584250 h 2533836"/>
                        <a:gd name="connsiteX25" fmla="*/ 38762 w 2465494"/>
                        <a:gd name="connsiteY25" fmla="*/ 635050 h 2533836"/>
                        <a:gd name="connsiteX26" fmla="*/ 7012 w 2465494"/>
                        <a:gd name="connsiteY26" fmla="*/ 685850 h 2533836"/>
                        <a:gd name="connsiteX27" fmla="*/ 7012 w 2465494"/>
                        <a:gd name="connsiteY27" fmla="*/ 762050 h 2533836"/>
                        <a:gd name="connsiteX28" fmla="*/ 83212 w 2465494"/>
                        <a:gd name="connsiteY28" fmla="*/ 850950 h 2533836"/>
                        <a:gd name="connsiteX29" fmla="*/ 261012 w 2465494"/>
                        <a:gd name="connsiteY29" fmla="*/ 908100 h 2533836"/>
                        <a:gd name="connsiteX30" fmla="*/ 413412 w 2465494"/>
                        <a:gd name="connsiteY30" fmla="*/ 1003350 h 2533836"/>
                        <a:gd name="connsiteX31" fmla="*/ 457862 w 2465494"/>
                        <a:gd name="connsiteY31" fmla="*/ 1124000 h 2533836"/>
                        <a:gd name="connsiteX32" fmla="*/ 476912 w 2465494"/>
                        <a:gd name="connsiteY32" fmla="*/ 1238300 h 2533836"/>
                        <a:gd name="connsiteX33" fmla="*/ 603912 w 2465494"/>
                        <a:gd name="connsiteY33" fmla="*/ 1327200 h 2533836"/>
                        <a:gd name="connsiteX34" fmla="*/ 642012 w 2465494"/>
                        <a:gd name="connsiteY34" fmla="*/ 1384350 h 2533836"/>
                        <a:gd name="connsiteX35" fmla="*/ 635662 w 2465494"/>
                        <a:gd name="connsiteY35" fmla="*/ 1416100 h 2533836"/>
                        <a:gd name="connsiteX36" fmla="*/ 565812 w 2465494"/>
                        <a:gd name="connsiteY36" fmla="*/ 1435150 h 2533836"/>
                        <a:gd name="connsiteX37" fmla="*/ 635662 w 2465494"/>
                        <a:gd name="connsiteY37" fmla="*/ 1492300 h 2533836"/>
                        <a:gd name="connsiteX38" fmla="*/ 686462 w 2465494"/>
                        <a:gd name="connsiteY38" fmla="*/ 1562150 h 2533836"/>
                        <a:gd name="connsiteX39" fmla="*/ 737262 w 2465494"/>
                        <a:gd name="connsiteY39" fmla="*/ 1689150 h 2533836"/>
                        <a:gd name="connsiteX40" fmla="*/ 680112 w 2465494"/>
                        <a:gd name="connsiteY40" fmla="*/ 1581200 h 2533836"/>
                        <a:gd name="connsiteX41" fmla="*/ 654712 w 2465494"/>
                        <a:gd name="connsiteY41" fmla="*/ 1555800 h 2533836"/>
                        <a:gd name="connsiteX42" fmla="*/ 603912 w 2465494"/>
                        <a:gd name="connsiteY42" fmla="*/ 1587550 h 2533836"/>
                        <a:gd name="connsiteX43" fmla="*/ 597562 w 2465494"/>
                        <a:gd name="connsiteY43" fmla="*/ 1651050 h 2533836"/>
                        <a:gd name="connsiteX44" fmla="*/ 603912 w 2465494"/>
                        <a:gd name="connsiteY44" fmla="*/ 1816150 h 2533836"/>
                        <a:gd name="connsiteX45" fmla="*/ 546762 w 2465494"/>
                        <a:gd name="connsiteY45" fmla="*/ 2006650 h 2533836"/>
                        <a:gd name="connsiteX46" fmla="*/ 508662 w 2465494"/>
                        <a:gd name="connsiteY46" fmla="*/ 2089200 h 2533836"/>
                        <a:gd name="connsiteX47" fmla="*/ 445162 w 2465494"/>
                        <a:gd name="connsiteY47" fmla="*/ 2133650 h 2533836"/>
                        <a:gd name="connsiteX48" fmla="*/ 419762 w 2465494"/>
                        <a:gd name="connsiteY48" fmla="*/ 2159050 h 2533836"/>
                        <a:gd name="connsiteX49" fmla="*/ 546762 w 2465494"/>
                        <a:gd name="connsiteY49" fmla="*/ 2292400 h 2533836"/>
                        <a:gd name="connsiteX50" fmla="*/ 788062 w 2465494"/>
                        <a:gd name="connsiteY50" fmla="*/ 2406700 h 2533836"/>
                        <a:gd name="connsiteX51" fmla="*/ 934112 w 2465494"/>
                        <a:gd name="connsiteY51" fmla="*/ 2368600 h 2533836"/>
                        <a:gd name="connsiteX52" fmla="*/ 1054762 w 2465494"/>
                        <a:gd name="connsiteY52" fmla="*/ 2368600 h 2533836"/>
                        <a:gd name="connsiteX53" fmla="*/ 1315112 w 2465494"/>
                        <a:gd name="connsiteY53" fmla="*/ 2521000 h 2533836"/>
                        <a:gd name="connsiteX54" fmla="*/ 1372262 w 2465494"/>
                        <a:gd name="connsiteY54" fmla="*/ 2521000 h 2533836"/>
                        <a:gd name="connsiteX55" fmla="*/ 1423062 w 2465494"/>
                        <a:gd name="connsiteY55" fmla="*/ 2482900 h 2533836"/>
                        <a:gd name="connsiteX56" fmla="*/ 1473862 w 2465494"/>
                        <a:gd name="connsiteY56" fmla="*/ 2362250 h 2533836"/>
                        <a:gd name="connsiteX57" fmla="*/ 1511962 w 2465494"/>
                        <a:gd name="connsiteY57" fmla="*/ 2235250 h 2533836"/>
                        <a:gd name="connsiteX58" fmla="*/ 1632612 w 2465494"/>
                        <a:gd name="connsiteY58" fmla="*/ 2197150 h 2533836"/>
                        <a:gd name="connsiteX59" fmla="*/ 1753262 w 2465494"/>
                        <a:gd name="connsiteY59" fmla="*/ 2197150 h 2533836"/>
                        <a:gd name="connsiteX60" fmla="*/ 1905662 w 2465494"/>
                        <a:gd name="connsiteY60" fmla="*/ 2247950 h 2533836"/>
                        <a:gd name="connsiteX61" fmla="*/ 2089812 w 2465494"/>
                        <a:gd name="connsiteY61" fmla="*/ 2311450 h 2533836"/>
                        <a:gd name="connsiteX62" fmla="*/ 2178712 w 2465494"/>
                        <a:gd name="connsiteY62" fmla="*/ 2286050 h 2533836"/>
                        <a:gd name="connsiteX63" fmla="*/ 2293012 w 2465494"/>
                        <a:gd name="connsiteY63" fmla="*/ 2190800 h 2533836"/>
                        <a:gd name="connsiteX64" fmla="*/ 2413662 w 2465494"/>
                        <a:gd name="connsiteY64" fmla="*/ 2000300 h 2533836"/>
                        <a:gd name="connsiteX65" fmla="*/ 2400962 w 2465494"/>
                        <a:gd name="connsiteY65" fmla="*/ 1981250 h 2533836"/>
                        <a:gd name="connsiteX66" fmla="*/ 2293012 w 2465494"/>
                        <a:gd name="connsiteY66" fmla="*/ 1943150 h 2533836"/>
                        <a:gd name="connsiteX67" fmla="*/ 2261262 w 2465494"/>
                        <a:gd name="connsiteY67" fmla="*/ 1911400 h 2533836"/>
                        <a:gd name="connsiteX68" fmla="*/ 2280312 w 2465494"/>
                        <a:gd name="connsiteY68" fmla="*/ 1809800 h 2533836"/>
                        <a:gd name="connsiteX69" fmla="*/ 2197762 w 2465494"/>
                        <a:gd name="connsiteY69" fmla="*/ 1733600 h 2533836"/>
                        <a:gd name="connsiteX70" fmla="*/ 2210462 w 2465494"/>
                        <a:gd name="connsiteY70" fmla="*/ 1689150 h 2533836"/>
                        <a:gd name="connsiteX71" fmla="*/ 2293012 w 2465494"/>
                        <a:gd name="connsiteY71" fmla="*/ 1657400 h 2533836"/>
                        <a:gd name="connsiteX72" fmla="*/ 2289837 w 2465494"/>
                        <a:gd name="connsiteY72" fmla="*/ 1619300 h 2533836"/>
                        <a:gd name="connsiteX73" fmla="*/ 2254912 w 2465494"/>
                        <a:gd name="connsiteY73" fmla="*/ 1558181 h 2533836"/>
                        <a:gd name="connsiteX74" fmla="*/ 2235862 w 2465494"/>
                        <a:gd name="connsiteY74" fmla="*/ 1435150 h 2533836"/>
                        <a:gd name="connsiteX75" fmla="*/ 2216812 w 2465494"/>
                        <a:gd name="connsiteY75" fmla="*/ 1358950 h 2533836"/>
                        <a:gd name="connsiteX76" fmla="*/ 2153312 w 2465494"/>
                        <a:gd name="connsiteY76" fmla="*/ 1314500 h 2533836"/>
                        <a:gd name="connsiteX77" fmla="*/ 2108862 w 2465494"/>
                        <a:gd name="connsiteY77" fmla="*/ 1384350 h 2533836"/>
                        <a:gd name="connsiteX78" fmla="*/ 2070762 w 2465494"/>
                        <a:gd name="connsiteY78" fmla="*/ 1416100 h 2533836"/>
                        <a:gd name="connsiteX79" fmla="*/ 2051712 w 2465494"/>
                        <a:gd name="connsiteY79" fmla="*/ 1371650 h 2533836"/>
                        <a:gd name="connsiteX80" fmla="*/ 2223162 w 2465494"/>
                        <a:gd name="connsiteY80" fmla="*/ 1104950 h 2533836"/>
                        <a:gd name="connsiteX81" fmla="*/ 2216019 w 2465494"/>
                        <a:gd name="connsiteY81" fmla="*/ 993825 h 2533836"/>
                        <a:gd name="connsiteX82" fmla="*/ 2299362 w 2465494"/>
                        <a:gd name="connsiteY82" fmla="*/ 1022400 h 2533836"/>
                        <a:gd name="connsiteX83" fmla="*/ 2318412 w 2465494"/>
                        <a:gd name="connsiteY83" fmla="*/ 927150 h 2533836"/>
                        <a:gd name="connsiteX84" fmla="*/ 2324762 w 2465494"/>
                        <a:gd name="connsiteY84" fmla="*/ 831900 h 2533836"/>
                        <a:gd name="connsiteX85" fmla="*/ 2331112 w 2465494"/>
                        <a:gd name="connsiteY85" fmla="*/ 723950 h 2533836"/>
                        <a:gd name="connsiteX86" fmla="*/ 2445412 w 2465494"/>
                        <a:gd name="connsiteY86" fmla="*/ 635050 h 2533836"/>
                        <a:gd name="connsiteX87" fmla="*/ 2439062 w 2465494"/>
                        <a:gd name="connsiteY87" fmla="*/ 565200 h 2533836"/>
                        <a:gd name="connsiteX88" fmla="*/ 2185062 w 2465494"/>
                        <a:gd name="connsiteY88" fmla="*/ 546150 h 2533836"/>
                        <a:gd name="connsiteX89" fmla="*/ 2051712 w 2465494"/>
                        <a:gd name="connsiteY89" fmla="*/ 482650 h 2533836"/>
                        <a:gd name="connsiteX90" fmla="*/ 1854862 w 2465494"/>
                        <a:gd name="connsiteY90" fmla="*/ 406450 h 2533836"/>
                        <a:gd name="connsiteX91" fmla="*/ 1791362 w 2465494"/>
                        <a:gd name="connsiteY91" fmla="*/ 336600 h 2533836"/>
                        <a:gd name="connsiteX92" fmla="*/ 1791362 w 2465494"/>
                        <a:gd name="connsiteY92" fmla="*/ 298500 h 2533836"/>
                        <a:gd name="connsiteX93" fmla="*/ 1715162 w 2465494"/>
                        <a:gd name="connsiteY93" fmla="*/ 304850 h 2533836"/>
                        <a:gd name="connsiteX94" fmla="*/ 1486562 w 2465494"/>
                        <a:gd name="connsiteY94" fmla="*/ 171500 h 2533836"/>
                        <a:gd name="connsiteX95" fmla="*/ 1435762 w 2465494"/>
                        <a:gd name="connsiteY95" fmla="*/ 76250 h 2533836"/>
                        <a:gd name="connsiteX96" fmla="*/ 1429412 w 2465494"/>
                        <a:gd name="connsiteY96" fmla="*/ 25450 h 2533836"/>
                        <a:gd name="connsiteX97" fmla="*/ 1378612 w 2465494"/>
                        <a:gd name="connsiteY97" fmla="*/ 50 h 2533836"/>
                        <a:gd name="connsiteX0" fmla="*/ 1378612 w 2465494"/>
                        <a:gd name="connsiteY0" fmla="*/ 50 h 2533836"/>
                        <a:gd name="connsiteX1" fmla="*/ 1302412 w 2465494"/>
                        <a:gd name="connsiteY1" fmla="*/ 31800 h 2533836"/>
                        <a:gd name="connsiteX2" fmla="*/ 1270662 w 2465494"/>
                        <a:gd name="connsiteY2" fmla="*/ 127050 h 2533836"/>
                        <a:gd name="connsiteX3" fmla="*/ 1232562 w 2465494"/>
                        <a:gd name="connsiteY3" fmla="*/ 247700 h 2533836"/>
                        <a:gd name="connsiteX4" fmla="*/ 1188112 w 2465494"/>
                        <a:gd name="connsiteY4" fmla="*/ 292150 h 2533836"/>
                        <a:gd name="connsiteX5" fmla="*/ 1092862 w 2465494"/>
                        <a:gd name="connsiteY5" fmla="*/ 330250 h 2533836"/>
                        <a:gd name="connsiteX6" fmla="*/ 1003962 w 2465494"/>
                        <a:gd name="connsiteY6" fmla="*/ 355650 h 2533836"/>
                        <a:gd name="connsiteX7" fmla="*/ 957925 w 2465494"/>
                        <a:gd name="connsiteY7" fmla="*/ 381050 h 2533836"/>
                        <a:gd name="connsiteX8" fmla="*/ 946018 w 2465494"/>
                        <a:gd name="connsiteY8" fmla="*/ 477888 h 2533836"/>
                        <a:gd name="connsiteX9" fmla="*/ 845212 w 2465494"/>
                        <a:gd name="connsiteY9" fmla="*/ 476300 h 2533836"/>
                        <a:gd name="connsiteX10" fmla="*/ 730912 w 2465494"/>
                        <a:gd name="connsiteY10" fmla="*/ 457250 h 2533836"/>
                        <a:gd name="connsiteX11" fmla="*/ 692812 w 2465494"/>
                        <a:gd name="connsiteY11" fmla="*/ 419150 h 2533836"/>
                        <a:gd name="connsiteX12" fmla="*/ 673762 w 2465494"/>
                        <a:gd name="connsiteY12" fmla="*/ 355650 h 2533836"/>
                        <a:gd name="connsiteX13" fmla="*/ 654712 w 2465494"/>
                        <a:gd name="connsiteY13" fmla="*/ 349300 h 2533836"/>
                        <a:gd name="connsiteX14" fmla="*/ 591212 w 2465494"/>
                        <a:gd name="connsiteY14" fmla="*/ 355650 h 2533836"/>
                        <a:gd name="connsiteX15" fmla="*/ 559462 w 2465494"/>
                        <a:gd name="connsiteY15" fmla="*/ 393750 h 2533836"/>
                        <a:gd name="connsiteX16" fmla="*/ 572162 w 2465494"/>
                        <a:gd name="connsiteY16" fmla="*/ 457250 h 2533836"/>
                        <a:gd name="connsiteX17" fmla="*/ 610262 w 2465494"/>
                        <a:gd name="connsiteY17" fmla="*/ 565200 h 2533836"/>
                        <a:gd name="connsiteX18" fmla="*/ 610262 w 2465494"/>
                        <a:gd name="connsiteY18" fmla="*/ 635050 h 2533836"/>
                        <a:gd name="connsiteX19" fmla="*/ 610262 w 2465494"/>
                        <a:gd name="connsiteY19" fmla="*/ 660450 h 2533836"/>
                        <a:gd name="connsiteX20" fmla="*/ 553112 w 2465494"/>
                        <a:gd name="connsiteY20" fmla="*/ 673150 h 2533836"/>
                        <a:gd name="connsiteX21" fmla="*/ 457862 w 2465494"/>
                        <a:gd name="connsiteY21" fmla="*/ 654100 h 2533836"/>
                        <a:gd name="connsiteX22" fmla="*/ 330862 w 2465494"/>
                        <a:gd name="connsiteY22" fmla="*/ 590600 h 2533836"/>
                        <a:gd name="connsiteX23" fmla="*/ 222912 w 2465494"/>
                        <a:gd name="connsiteY23" fmla="*/ 577900 h 2533836"/>
                        <a:gd name="connsiteX24" fmla="*/ 89562 w 2465494"/>
                        <a:gd name="connsiteY24" fmla="*/ 584250 h 2533836"/>
                        <a:gd name="connsiteX25" fmla="*/ 38762 w 2465494"/>
                        <a:gd name="connsiteY25" fmla="*/ 635050 h 2533836"/>
                        <a:gd name="connsiteX26" fmla="*/ 7012 w 2465494"/>
                        <a:gd name="connsiteY26" fmla="*/ 685850 h 2533836"/>
                        <a:gd name="connsiteX27" fmla="*/ 7012 w 2465494"/>
                        <a:gd name="connsiteY27" fmla="*/ 762050 h 2533836"/>
                        <a:gd name="connsiteX28" fmla="*/ 83212 w 2465494"/>
                        <a:gd name="connsiteY28" fmla="*/ 850950 h 2533836"/>
                        <a:gd name="connsiteX29" fmla="*/ 261012 w 2465494"/>
                        <a:gd name="connsiteY29" fmla="*/ 908100 h 2533836"/>
                        <a:gd name="connsiteX30" fmla="*/ 413412 w 2465494"/>
                        <a:gd name="connsiteY30" fmla="*/ 1003350 h 2533836"/>
                        <a:gd name="connsiteX31" fmla="*/ 457862 w 2465494"/>
                        <a:gd name="connsiteY31" fmla="*/ 1124000 h 2533836"/>
                        <a:gd name="connsiteX32" fmla="*/ 476912 w 2465494"/>
                        <a:gd name="connsiteY32" fmla="*/ 1238300 h 2533836"/>
                        <a:gd name="connsiteX33" fmla="*/ 603912 w 2465494"/>
                        <a:gd name="connsiteY33" fmla="*/ 1327200 h 2533836"/>
                        <a:gd name="connsiteX34" fmla="*/ 642012 w 2465494"/>
                        <a:gd name="connsiteY34" fmla="*/ 1384350 h 2533836"/>
                        <a:gd name="connsiteX35" fmla="*/ 635662 w 2465494"/>
                        <a:gd name="connsiteY35" fmla="*/ 1416100 h 2533836"/>
                        <a:gd name="connsiteX36" fmla="*/ 565812 w 2465494"/>
                        <a:gd name="connsiteY36" fmla="*/ 1435150 h 2533836"/>
                        <a:gd name="connsiteX37" fmla="*/ 635662 w 2465494"/>
                        <a:gd name="connsiteY37" fmla="*/ 1492300 h 2533836"/>
                        <a:gd name="connsiteX38" fmla="*/ 686462 w 2465494"/>
                        <a:gd name="connsiteY38" fmla="*/ 1562150 h 2533836"/>
                        <a:gd name="connsiteX39" fmla="*/ 737262 w 2465494"/>
                        <a:gd name="connsiteY39" fmla="*/ 1689150 h 2533836"/>
                        <a:gd name="connsiteX40" fmla="*/ 680112 w 2465494"/>
                        <a:gd name="connsiteY40" fmla="*/ 1581200 h 2533836"/>
                        <a:gd name="connsiteX41" fmla="*/ 654712 w 2465494"/>
                        <a:gd name="connsiteY41" fmla="*/ 1555800 h 2533836"/>
                        <a:gd name="connsiteX42" fmla="*/ 603912 w 2465494"/>
                        <a:gd name="connsiteY42" fmla="*/ 1587550 h 2533836"/>
                        <a:gd name="connsiteX43" fmla="*/ 597562 w 2465494"/>
                        <a:gd name="connsiteY43" fmla="*/ 1651050 h 2533836"/>
                        <a:gd name="connsiteX44" fmla="*/ 603912 w 2465494"/>
                        <a:gd name="connsiteY44" fmla="*/ 1816150 h 2533836"/>
                        <a:gd name="connsiteX45" fmla="*/ 546762 w 2465494"/>
                        <a:gd name="connsiteY45" fmla="*/ 2006650 h 2533836"/>
                        <a:gd name="connsiteX46" fmla="*/ 508662 w 2465494"/>
                        <a:gd name="connsiteY46" fmla="*/ 2089200 h 2533836"/>
                        <a:gd name="connsiteX47" fmla="*/ 445162 w 2465494"/>
                        <a:gd name="connsiteY47" fmla="*/ 2133650 h 2533836"/>
                        <a:gd name="connsiteX48" fmla="*/ 419762 w 2465494"/>
                        <a:gd name="connsiteY48" fmla="*/ 2159050 h 2533836"/>
                        <a:gd name="connsiteX49" fmla="*/ 546762 w 2465494"/>
                        <a:gd name="connsiteY49" fmla="*/ 2292400 h 2533836"/>
                        <a:gd name="connsiteX50" fmla="*/ 788062 w 2465494"/>
                        <a:gd name="connsiteY50" fmla="*/ 2406700 h 2533836"/>
                        <a:gd name="connsiteX51" fmla="*/ 934112 w 2465494"/>
                        <a:gd name="connsiteY51" fmla="*/ 2368600 h 2533836"/>
                        <a:gd name="connsiteX52" fmla="*/ 1054762 w 2465494"/>
                        <a:gd name="connsiteY52" fmla="*/ 2368600 h 2533836"/>
                        <a:gd name="connsiteX53" fmla="*/ 1315112 w 2465494"/>
                        <a:gd name="connsiteY53" fmla="*/ 2521000 h 2533836"/>
                        <a:gd name="connsiteX54" fmla="*/ 1372262 w 2465494"/>
                        <a:gd name="connsiteY54" fmla="*/ 2521000 h 2533836"/>
                        <a:gd name="connsiteX55" fmla="*/ 1423062 w 2465494"/>
                        <a:gd name="connsiteY55" fmla="*/ 2482900 h 2533836"/>
                        <a:gd name="connsiteX56" fmla="*/ 1473862 w 2465494"/>
                        <a:gd name="connsiteY56" fmla="*/ 2362250 h 2533836"/>
                        <a:gd name="connsiteX57" fmla="*/ 1511962 w 2465494"/>
                        <a:gd name="connsiteY57" fmla="*/ 2235250 h 2533836"/>
                        <a:gd name="connsiteX58" fmla="*/ 1632612 w 2465494"/>
                        <a:gd name="connsiteY58" fmla="*/ 2197150 h 2533836"/>
                        <a:gd name="connsiteX59" fmla="*/ 1753262 w 2465494"/>
                        <a:gd name="connsiteY59" fmla="*/ 2197150 h 2533836"/>
                        <a:gd name="connsiteX60" fmla="*/ 1905662 w 2465494"/>
                        <a:gd name="connsiteY60" fmla="*/ 2247950 h 2533836"/>
                        <a:gd name="connsiteX61" fmla="*/ 2089812 w 2465494"/>
                        <a:gd name="connsiteY61" fmla="*/ 2311450 h 2533836"/>
                        <a:gd name="connsiteX62" fmla="*/ 2178712 w 2465494"/>
                        <a:gd name="connsiteY62" fmla="*/ 2286050 h 2533836"/>
                        <a:gd name="connsiteX63" fmla="*/ 2293012 w 2465494"/>
                        <a:gd name="connsiteY63" fmla="*/ 2190800 h 2533836"/>
                        <a:gd name="connsiteX64" fmla="*/ 2413662 w 2465494"/>
                        <a:gd name="connsiteY64" fmla="*/ 2000300 h 2533836"/>
                        <a:gd name="connsiteX65" fmla="*/ 2400962 w 2465494"/>
                        <a:gd name="connsiteY65" fmla="*/ 1981250 h 2533836"/>
                        <a:gd name="connsiteX66" fmla="*/ 2293012 w 2465494"/>
                        <a:gd name="connsiteY66" fmla="*/ 1943150 h 2533836"/>
                        <a:gd name="connsiteX67" fmla="*/ 2261262 w 2465494"/>
                        <a:gd name="connsiteY67" fmla="*/ 1911400 h 2533836"/>
                        <a:gd name="connsiteX68" fmla="*/ 2280312 w 2465494"/>
                        <a:gd name="connsiteY68" fmla="*/ 1809800 h 2533836"/>
                        <a:gd name="connsiteX69" fmla="*/ 2197762 w 2465494"/>
                        <a:gd name="connsiteY69" fmla="*/ 1733600 h 2533836"/>
                        <a:gd name="connsiteX70" fmla="*/ 2210462 w 2465494"/>
                        <a:gd name="connsiteY70" fmla="*/ 1689150 h 2533836"/>
                        <a:gd name="connsiteX71" fmla="*/ 2293012 w 2465494"/>
                        <a:gd name="connsiteY71" fmla="*/ 1657400 h 2533836"/>
                        <a:gd name="connsiteX72" fmla="*/ 2289837 w 2465494"/>
                        <a:gd name="connsiteY72" fmla="*/ 1619300 h 2533836"/>
                        <a:gd name="connsiteX73" fmla="*/ 2254912 w 2465494"/>
                        <a:gd name="connsiteY73" fmla="*/ 1558181 h 2533836"/>
                        <a:gd name="connsiteX74" fmla="*/ 2235862 w 2465494"/>
                        <a:gd name="connsiteY74" fmla="*/ 1435150 h 2533836"/>
                        <a:gd name="connsiteX75" fmla="*/ 2216812 w 2465494"/>
                        <a:gd name="connsiteY75" fmla="*/ 1358950 h 2533836"/>
                        <a:gd name="connsiteX76" fmla="*/ 2153312 w 2465494"/>
                        <a:gd name="connsiteY76" fmla="*/ 1314500 h 2533836"/>
                        <a:gd name="connsiteX77" fmla="*/ 2108862 w 2465494"/>
                        <a:gd name="connsiteY77" fmla="*/ 1384350 h 2533836"/>
                        <a:gd name="connsiteX78" fmla="*/ 2070762 w 2465494"/>
                        <a:gd name="connsiteY78" fmla="*/ 1416100 h 2533836"/>
                        <a:gd name="connsiteX79" fmla="*/ 2051712 w 2465494"/>
                        <a:gd name="connsiteY79" fmla="*/ 1371650 h 2533836"/>
                        <a:gd name="connsiteX80" fmla="*/ 2223162 w 2465494"/>
                        <a:gd name="connsiteY80" fmla="*/ 1104950 h 2533836"/>
                        <a:gd name="connsiteX81" fmla="*/ 2216019 w 2465494"/>
                        <a:gd name="connsiteY81" fmla="*/ 993825 h 2533836"/>
                        <a:gd name="connsiteX82" fmla="*/ 2299362 w 2465494"/>
                        <a:gd name="connsiteY82" fmla="*/ 1022400 h 2533836"/>
                        <a:gd name="connsiteX83" fmla="*/ 2318412 w 2465494"/>
                        <a:gd name="connsiteY83" fmla="*/ 927150 h 2533836"/>
                        <a:gd name="connsiteX84" fmla="*/ 2324762 w 2465494"/>
                        <a:gd name="connsiteY84" fmla="*/ 831900 h 2533836"/>
                        <a:gd name="connsiteX85" fmla="*/ 2331112 w 2465494"/>
                        <a:gd name="connsiteY85" fmla="*/ 723950 h 2533836"/>
                        <a:gd name="connsiteX86" fmla="*/ 2445412 w 2465494"/>
                        <a:gd name="connsiteY86" fmla="*/ 635050 h 2533836"/>
                        <a:gd name="connsiteX87" fmla="*/ 2439062 w 2465494"/>
                        <a:gd name="connsiteY87" fmla="*/ 565200 h 2533836"/>
                        <a:gd name="connsiteX88" fmla="*/ 2185062 w 2465494"/>
                        <a:gd name="connsiteY88" fmla="*/ 546150 h 2533836"/>
                        <a:gd name="connsiteX89" fmla="*/ 2051712 w 2465494"/>
                        <a:gd name="connsiteY89" fmla="*/ 482650 h 2533836"/>
                        <a:gd name="connsiteX90" fmla="*/ 1854862 w 2465494"/>
                        <a:gd name="connsiteY90" fmla="*/ 406450 h 2533836"/>
                        <a:gd name="connsiteX91" fmla="*/ 1791362 w 2465494"/>
                        <a:gd name="connsiteY91" fmla="*/ 336600 h 2533836"/>
                        <a:gd name="connsiteX92" fmla="*/ 1791362 w 2465494"/>
                        <a:gd name="connsiteY92" fmla="*/ 298500 h 2533836"/>
                        <a:gd name="connsiteX93" fmla="*/ 1715162 w 2465494"/>
                        <a:gd name="connsiteY93" fmla="*/ 304850 h 2533836"/>
                        <a:gd name="connsiteX94" fmla="*/ 1507993 w 2465494"/>
                        <a:gd name="connsiteY94" fmla="*/ 154831 h 2533836"/>
                        <a:gd name="connsiteX95" fmla="*/ 1435762 w 2465494"/>
                        <a:gd name="connsiteY95" fmla="*/ 76250 h 2533836"/>
                        <a:gd name="connsiteX96" fmla="*/ 1429412 w 2465494"/>
                        <a:gd name="connsiteY96" fmla="*/ 25450 h 2533836"/>
                        <a:gd name="connsiteX97" fmla="*/ 1378612 w 2465494"/>
                        <a:gd name="connsiteY97" fmla="*/ 50 h 2533836"/>
                        <a:gd name="connsiteX0" fmla="*/ 1378612 w 2465494"/>
                        <a:gd name="connsiteY0" fmla="*/ 50 h 2533836"/>
                        <a:gd name="connsiteX1" fmla="*/ 1302412 w 2465494"/>
                        <a:gd name="connsiteY1" fmla="*/ 31800 h 2533836"/>
                        <a:gd name="connsiteX2" fmla="*/ 1270662 w 2465494"/>
                        <a:gd name="connsiteY2" fmla="*/ 127050 h 2533836"/>
                        <a:gd name="connsiteX3" fmla="*/ 1232562 w 2465494"/>
                        <a:gd name="connsiteY3" fmla="*/ 247700 h 2533836"/>
                        <a:gd name="connsiteX4" fmla="*/ 1188112 w 2465494"/>
                        <a:gd name="connsiteY4" fmla="*/ 292150 h 2533836"/>
                        <a:gd name="connsiteX5" fmla="*/ 1092862 w 2465494"/>
                        <a:gd name="connsiteY5" fmla="*/ 330250 h 2533836"/>
                        <a:gd name="connsiteX6" fmla="*/ 1003962 w 2465494"/>
                        <a:gd name="connsiteY6" fmla="*/ 355650 h 2533836"/>
                        <a:gd name="connsiteX7" fmla="*/ 957925 w 2465494"/>
                        <a:gd name="connsiteY7" fmla="*/ 381050 h 2533836"/>
                        <a:gd name="connsiteX8" fmla="*/ 946018 w 2465494"/>
                        <a:gd name="connsiteY8" fmla="*/ 477888 h 2533836"/>
                        <a:gd name="connsiteX9" fmla="*/ 845212 w 2465494"/>
                        <a:gd name="connsiteY9" fmla="*/ 476300 h 2533836"/>
                        <a:gd name="connsiteX10" fmla="*/ 730912 w 2465494"/>
                        <a:gd name="connsiteY10" fmla="*/ 457250 h 2533836"/>
                        <a:gd name="connsiteX11" fmla="*/ 692812 w 2465494"/>
                        <a:gd name="connsiteY11" fmla="*/ 419150 h 2533836"/>
                        <a:gd name="connsiteX12" fmla="*/ 673762 w 2465494"/>
                        <a:gd name="connsiteY12" fmla="*/ 355650 h 2533836"/>
                        <a:gd name="connsiteX13" fmla="*/ 654712 w 2465494"/>
                        <a:gd name="connsiteY13" fmla="*/ 349300 h 2533836"/>
                        <a:gd name="connsiteX14" fmla="*/ 591212 w 2465494"/>
                        <a:gd name="connsiteY14" fmla="*/ 355650 h 2533836"/>
                        <a:gd name="connsiteX15" fmla="*/ 559462 w 2465494"/>
                        <a:gd name="connsiteY15" fmla="*/ 393750 h 2533836"/>
                        <a:gd name="connsiteX16" fmla="*/ 572162 w 2465494"/>
                        <a:gd name="connsiteY16" fmla="*/ 457250 h 2533836"/>
                        <a:gd name="connsiteX17" fmla="*/ 610262 w 2465494"/>
                        <a:gd name="connsiteY17" fmla="*/ 565200 h 2533836"/>
                        <a:gd name="connsiteX18" fmla="*/ 610262 w 2465494"/>
                        <a:gd name="connsiteY18" fmla="*/ 635050 h 2533836"/>
                        <a:gd name="connsiteX19" fmla="*/ 610262 w 2465494"/>
                        <a:gd name="connsiteY19" fmla="*/ 660450 h 2533836"/>
                        <a:gd name="connsiteX20" fmla="*/ 553112 w 2465494"/>
                        <a:gd name="connsiteY20" fmla="*/ 673150 h 2533836"/>
                        <a:gd name="connsiteX21" fmla="*/ 457862 w 2465494"/>
                        <a:gd name="connsiteY21" fmla="*/ 654100 h 2533836"/>
                        <a:gd name="connsiteX22" fmla="*/ 330862 w 2465494"/>
                        <a:gd name="connsiteY22" fmla="*/ 590600 h 2533836"/>
                        <a:gd name="connsiteX23" fmla="*/ 222912 w 2465494"/>
                        <a:gd name="connsiteY23" fmla="*/ 577900 h 2533836"/>
                        <a:gd name="connsiteX24" fmla="*/ 89562 w 2465494"/>
                        <a:gd name="connsiteY24" fmla="*/ 584250 h 2533836"/>
                        <a:gd name="connsiteX25" fmla="*/ 38762 w 2465494"/>
                        <a:gd name="connsiteY25" fmla="*/ 635050 h 2533836"/>
                        <a:gd name="connsiteX26" fmla="*/ 7012 w 2465494"/>
                        <a:gd name="connsiteY26" fmla="*/ 685850 h 2533836"/>
                        <a:gd name="connsiteX27" fmla="*/ 7012 w 2465494"/>
                        <a:gd name="connsiteY27" fmla="*/ 762050 h 2533836"/>
                        <a:gd name="connsiteX28" fmla="*/ 83212 w 2465494"/>
                        <a:gd name="connsiteY28" fmla="*/ 850950 h 2533836"/>
                        <a:gd name="connsiteX29" fmla="*/ 261012 w 2465494"/>
                        <a:gd name="connsiteY29" fmla="*/ 908100 h 2533836"/>
                        <a:gd name="connsiteX30" fmla="*/ 413412 w 2465494"/>
                        <a:gd name="connsiteY30" fmla="*/ 1003350 h 2533836"/>
                        <a:gd name="connsiteX31" fmla="*/ 457862 w 2465494"/>
                        <a:gd name="connsiteY31" fmla="*/ 1124000 h 2533836"/>
                        <a:gd name="connsiteX32" fmla="*/ 476912 w 2465494"/>
                        <a:gd name="connsiteY32" fmla="*/ 1238300 h 2533836"/>
                        <a:gd name="connsiteX33" fmla="*/ 603912 w 2465494"/>
                        <a:gd name="connsiteY33" fmla="*/ 1327200 h 2533836"/>
                        <a:gd name="connsiteX34" fmla="*/ 642012 w 2465494"/>
                        <a:gd name="connsiteY34" fmla="*/ 1384350 h 2533836"/>
                        <a:gd name="connsiteX35" fmla="*/ 635662 w 2465494"/>
                        <a:gd name="connsiteY35" fmla="*/ 1416100 h 2533836"/>
                        <a:gd name="connsiteX36" fmla="*/ 565812 w 2465494"/>
                        <a:gd name="connsiteY36" fmla="*/ 1435150 h 2533836"/>
                        <a:gd name="connsiteX37" fmla="*/ 635662 w 2465494"/>
                        <a:gd name="connsiteY37" fmla="*/ 1492300 h 2533836"/>
                        <a:gd name="connsiteX38" fmla="*/ 686462 w 2465494"/>
                        <a:gd name="connsiteY38" fmla="*/ 1562150 h 2533836"/>
                        <a:gd name="connsiteX39" fmla="*/ 737262 w 2465494"/>
                        <a:gd name="connsiteY39" fmla="*/ 1689150 h 2533836"/>
                        <a:gd name="connsiteX40" fmla="*/ 680112 w 2465494"/>
                        <a:gd name="connsiteY40" fmla="*/ 1581200 h 2533836"/>
                        <a:gd name="connsiteX41" fmla="*/ 654712 w 2465494"/>
                        <a:gd name="connsiteY41" fmla="*/ 1555800 h 2533836"/>
                        <a:gd name="connsiteX42" fmla="*/ 603912 w 2465494"/>
                        <a:gd name="connsiteY42" fmla="*/ 1587550 h 2533836"/>
                        <a:gd name="connsiteX43" fmla="*/ 597562 w 2465494"/>
                        <a:gd name="connsiteY43" fmla="*/ 1651050 h 2533836"/>
                        <a:gd name="connsiteX44" fmla="*/ 603912 w 2465494"/>
                        <a:gd name="connsiteY44" fmla="*/ 1816150 h 2533836"/>
                        <a:gd name="connsiteX45" fmla="*/ 546762 w 2465494"/>
                        <a:gd name="connsiteY45" fmla="*/ 2006650 h 2533836"/>
                        <a:gd name="connsiteX46" fmla="*/ 508662 w 2465494"/>
                        <a:gd name="connsiteY46" fmla="*/ 2089200 h 2533836"/>
                        <a:gd name="connsiteX47" fmla="*/ 445162 w 2465494"/>
                        <a:gd name="connsiteY47" fmla="*/ 2133650 h 2533836"/>
                        <a:gd name="connsiteX48" fmla="*/ 419762 w 2465494"/>
                        <a:gd name="connsiteY48" fmla="*/ 2159050 h 2533836"/>
                        <a:gd name="connsiteX49" fmla="*/ 546762 w 2465494"/>
                        <a:gd name="connsiteY49" fmla="*/ 2292400 h 2533836"/>
                        <a:gd name="connsiteX50" fmla="*/ 788062 w 2465494"/>
                        <a:gd name="connsiteY50" fmla="*/ 2406700 h 2533836"/>
                        <a:gd name="connsiteX51" fmla="*/ 934112 w 2465494"/>
                        <a:gd name="connsiteY51" fmla="*/ 2368600 h 2533836"/>
                        <a:gd name="connsiteX52" fmla="*/ 1054762 w 2465494"/>
                        <a:gd name="connsiteY52" fmla="*/ 2368600 h 2533836"/>
                        <a:gd name="connsiteX53" fmla="*/ 1315112 w 2465494"/>
                        <a:gd name="connsiteY53" fmla="*/ 2521000 h 2533836"/>
                        <a:gd name="connsiteX54" fmla="*/ 1372262 w 2465494"/>
                        <a:gd name="connsiteY54" fmla="*/ 2521000 h 2533836"/>
                        <a:gd name="connsiteX55" fmla="*/ 1423062 w 2465494"/>
                        <a:gd name="connsiteY55" fmla="*/ 2482900 h 2533836"/>
                        <a:gd name="connsiteX56" fmla="*/ 1473862 w 2465494"/>
                        <a:gd name="connsiteY56" fmla="*/ 2362250 h 2533836"/>
                        <a:gd name="connsiteX57" fmla="*/ 1511962 w 2465494"/>
                        <a:gd name="connsiteY57" fmla="*/ 2235250 h 2533836"/>
                        <a:gd name="connsiteX58" fmla="*/ 1632612 w 2465494"/>
                        <a:gd name="connsiteY58" fmla="*/ 2197150 h 2533836"/>
                        <a:gd name="connsiteX59" fmla="*/ 1753262 w 2465494"/>
                        <a:gd name="connsiteY59" fmla="*/ 2197150 h 2533836"/>
                        <a:gd name="connsiteX60" fmla="*/ 1905662 w 2465494"/>
                        <a:gd name="connsiteY60" fmla="*/ 2247950 h 2533836"/>
                        <a:gd name="connsiteX61" fmla="*/ 2089812 w 2465494"/>
                        <a:gd name="connsiteY61" fmla="*/ 2311450 h 2533836"/>
                        <a:gd name="connsiteX62" fmla="*/ 2178712 w 2465494"/>
                        <a:gd name="connsiteY62" fmla="*/ 2286050 h 2533836"/>
                        <a:gd name="connsiteX63" fmla="*/ 2293012 w 2465494"/>
                        <a:gd name="connsiteY63" fmla="*/ 2190800 h 2533836"/>
                        <a:gd name="connsiteX64" fmla="*/ 2413662 w 2465494"/>
                        <a:gd name="connsiteY64" fmla="*/ 2000300 h 2533836"/>
                        <a:gd name="connsiteX65" fmla="*/ 2400962 w 2465494"/>
                        <a:gd name="connsiteY65" fmla="*/ 1981250 h 2533836"/>
                        <a:gd name="connsiteX66" fmla="*/ 2293012 w 2465494"/>
                        <a:gd name="connsiteY66" fmla="*/ 1943150 h 2533836"/>
                        <a:gd name="connsiteX67" fmla="*/ 2261262 w 2465494"/>
                        <a:gd name="connsiteY67" fmla="*/ 1911400 h 2533836"/>
                        <a:gd name="connsiteX68" fmla="*/ 2280312 w 2465494"/>
                        <a:gd name="connsiteY68" fmla="*/ 1809800 h 2533836"/>
                        <a:gd name="connsiteX69" fmla="*/ 2197762 w 2465494"/>
                        <a:gd name="connsiteY69" fmla="*/ 1733600 h 2533836"/>
                        <a:gd name="connsiteX70" fmla="*/ 2210462 w 2465494"/>
                        <a:gd name="connsiteY70" fmla="*/ 1689150 h 2533836"/>
                        <a:gd name="connsiteX71" fmla="*/ 2293012 w 2465494"/>
                        <a:gd name="connsiteY71" fmla="*/ 1657400 h 2533836"/>
                        <a:gd name="connsiteX72" fmla="*/ 2289837 w 2465494"/>
                        <a:gd name="connsiteY72" fmla="*/ 1619300 h 2533836"/>
                        <a:gd name="connsiteX73" fmla="*/ 2254912 w 2465494"/>
                        <a:gd name="connsiteY73" fmla="*/ 1558181 h 2533836"/>
                        <a:gd name="connsiteX74" fmla="*/ 2235862 w 2465494"/>
                        <a:gd name="connsiteY74" fmla="*/ 1435150 h 2533836"/>
                        <a:gd name="connsiteX75" fmla="*/ 2216812 w 2465494"/>
                        <a:gd name="connsiteY75" fmla="*/ 1358950 h 2533836"/>
                        <a:gd name="connsiteX76" fmla="*/ 2153312 w 2465494"/>
                        <a:gd name="connsiteY76" fmla="*/ 1314500 h 2533836"/>
                        <a:gd name="connsiteX77" fmla="*/ 2108862 w 2465494"/>
                        <a:gd name="connsiteY77" fmla="*/ 1384350 h 2533836"/>
                        <a:gd name="connsiteX78" fmla="*/ 2070762 w 2465494"/>
                        <a:gd name="connsiteY78" fmla="*/ 1416100 h 2533836"/>
                        <a:gd name="connsiteX79" fmla="*/ 2051712 w 2465494"/>
                        <a:gd name="connsiteY79" fmla="*/ 1371650 h 2533836"/>
                        <a:gd name="connsiteX80" fmla="*/ 2223162 w 2465494"/>
                        <a:gd name="connsiteY80" fmla="*/ 1104950 h 2533836"/>
                        <a:gd name="connsiteX81" fmla="*/ 2216019 w 2465494"/>
                        <a:gd name="connsiteY81" fmla="*/ 993825 h 2533836"/>
                        <a:gd name="connsiteX82" fmla="*/ 2299362 w 2465494"/>
                        <a:gd name="connsiteY82" fmla="*/ 1022400 h 2533836"/>
                        <a:gd name="connsiteX83" fmla="*/ 2318412 w 2465494"/>
                        <a:gd name="connsiteY83" fmla="*/ 927150 h 2533836"/>
                        <a:gd name="connsiteX84" fmla="*/ 2324762 w 2465494"/>
                        <a:gd name="connsiteY84" fmla="*/ 831900 h 2533836"/>
                        <a:gd name="connsiteX85" fmla="*/ 2331112 w 2465494"/>
                        <a:gd name="connsiteY85" fmla="*/ 723950 h 2533836"/>
                        <a:gd name="connsiteX86" fmla="*/ 2445412 w 2465494"/>
                        <a:gd name="connsiteY86" fmla="*/ 635050 h 2533836"/>
                        <a:gd name="connsiteX87" fmla="*/ 2439062 w 2465494"/>
                        <a:gd name="connsiteY87" fmla="*/ 565200 h 2533836"/>
                        <a:gd name="connsiteX88" fmla="*/ 2185062 w 2465494"/>
                        <a:gd name="connsiteY88" fmla="*/ 546150 h 2533836"/>
                        <a:gd name="connsiteX89" fmla="*/ 2051712 w 2465494"/>
                        <a:gd name="connsiteY89" fmla="*/ 482650 h 2533836"/>
                        <a:gd name="connsiteX90" fmla="*/ 1854862 w 2465494"/>
                        <a:gd name="connsiteY90" fmla="*/ 406450 h 2533836"/>
                        <a:gd name="connsiteX91" fmla="*/ 1791362 w 2465494"/>
                        <a:gd name="connsiteY91" fmla="*/ 336600 h 2533836"/>
                        <a:gd name="connsiteX92" fmla="*/ 1791362 w 2465494"/>
                        <a:gd name="connsiteY92" fmla="*/ 298500 h 2533836"/>
                        <a:gd name="connsiteX93" fmla="*/ 1715162 w 2465494"/>
                        <a:gd name="connsiteY93" fmla="*/ 304850 h 2533836"/>
                        <a:gd name="connsiteX94" fmla="*/ 1507993 w 2465494"/>
                        <a:gd name="connsiteY94" fmla="*/ 154831 h 2533836"/>
                        <a:gd name="connsiteX95" fmla="*/ 1435762 w 2465494"/>
                        <a:gd name="connsiteY95" fmla="*/ 76250 h 2533836"/>
                        <a:gd name="connsiteX96" fmla="*/ 1429412 w 2465494"/>
                        <a:gd name="connsiteY96" fmla="*/ 25450 h 2533836"/>
                        <a:gd name="connsiteX97" fmla="*/ 1378612 w 2465494"/>
                        <a:gd name="connsiteY97" fmla="*/ 50 h 2533836"/>
                        <a:gd name="connsiteX0" fmla="*/ 1378612 w 2465494"/>
                        <a:gd name="connsiteY0" fmla="*/ 50 h 2533836"/>
                        <a:gd name="connsiteX1" fmla="*/ 1302412 w 2465494"/>
                        <a:gd name="connsiteY1" fmla="*/ 31800 h 2533836"/>
                        <a:gd name="connsiteX2" fmla="*/ 1270662 w 2465494"/>
                        <a:gd name="connsiteY2" fmla="*/ 127050 h 2533836"/>
                        <a:gd name="connsiteX3" fmla="*/ 1232562 w 2465494"/>
                        <a:gd name="connsiteY3" fmla="*/ 247700 h 2533836"/>
                        <a:gd name="connsiteX4" fmla="*/ 1188112 w 2465494"/>
                        <a:gd name="connsiteY4" fmla="*/ 292150 h 2533836"/>
                        <a:gd name="connsiteX5" fmla="*/ 1092862 w 2465494"/>
                        <a:gd name="connsiteY5" fmla="*/ 330250 h 2533836"/>
                        <a:gd name="connsiteX6" fmla="*/ 1003962 w 2465494"/>
                        <a:gd name="connsiteY6" fmla="*/ 355650 h 2533836"/>
                        <a:gd name="connsiteX7" fmla="*/ 957925 w 2465494"/>
                        <a:gd name="connsiteY7" fmla="*/ 381050 h 2533836"/>
                        <a:gd name="connsiteX8" fmla="*/ 946018 w 2465494"/>
                        <a:gd name="connsiteY8" fmla="*/ 477888 h 2533836"/>
                        <a:gd name="connsiteX9" fmla="*/ 845212 w 2465494"/>
                        <a:gd name="connsiteY9" fmla="*/ 476300 h 2533836"/>
                        <a:gd name="connsiteX10" fmla="*/ 730912 w 2465494"/>
                        <a:gd name="connsiteY10" fmla="*/ 457250 h 2533836"/>
                        <a:gd name="connsiteX11" fmla="*/ 692812 w 2465494"/>
                        <a:gd name="connsiteY11" fmla="*/ 419150 h 2533836"/>
                        <a:gd name="connsiteX12" fmla="*/ 673762 w 2465494"/>
                        <a:gd name="connsiteY12" fmla="*/ 355650 h 2533836"/>
                        <a:gd name="connsiteX13" fmla="*/ 654712 w 2465494"/>
                        <a:gd name="connsiteY13" fmla="*/ 349300 h 2533836"/>
                        <a:gd name="connsiteX14" fmla="*/ 591212 w 2465494"/>
                        <a:gd name="connsiteY14" fmla="*/ 355650 h 2533836"/>
                        <a:gd name="connsiteX15" fmla="*/ 559462 w 2465494"/>
                        <a:gd name="connsiteY15" fmla="*/ 393750 h 2533836"/>
                        <a:gd name="connsiteX16" fmla="*/ 572162 w 2465494"/>
                        <a:gd name="connsiteY16" fmla="*/ 457250 h 2533836"/>
                        <a:gd name="connsiteX17" fmla="*/ 610262 w 2465494"/>
                        <a:gd name="connsiteY17" fmla="*/ 565200 h 2533836"/>
                        <a:gd name="connsiteX18" fmla="*/ 610262 w 2465494"/>
                        <a:gd name="connsiteY18" fmla="*/ 635050 h 2533836"/>
                        <a:gd name="connsiteX19" fmla="*/ 610262 w 2465494"/>
                        <a:gd name="connsiteY19" fmla="*/ 660450 h 2533836"/>
                        <a:gd name="connsiteX20" fmla="*/ 553112 w 2465494"/>
                        <a:gd name="connsiteY20" fmla="*/ 673150 h 2533836"/>
                        <a:gd name="connsiteX21" fmla="*/ 457862 w 2465494"/>
                        <a:gd name="connsiteY21" fmla="*/ 654100 h 2533836"/>
                        <a:gd name="connsiteX22" fmla="*/ 330862 w 2465494"/>
                        <a:gd name="connsiteY22" fmla="*/ 590600 h 2533836"/>
                        <a:gd name="connsiteX23" fmla="*/ 222912 w 2465494"/>
                        <a:gd name="connsiteY23" fmla="*/ 577900 h 2533836"/>
                        <a:gd name="connsiteX24" fmla="*/ 89562 w 2465494"/>
                        <a:gd name="connsiteY24" fmla="*/ 584250 h 2533836"/>
                        <a:gd name="connsiteX25" fmla="*/ 38762 w 2465494"/>
                        <a:gd name="connsiteY25" fmla="*/ 635050 h 2533836"/>
                        <a:gd name="connsiteX26" fmla="*/ 7012 w 2465494"/>
                        <a:gd name="connsiteY26" fmla="*/ 685850 h 2533836"/>
                        <a:gd name="connsiteX27" fmla="*/ 7012 w 2465494"/>
                        <a:gd name="connsiteY27" fmla="*/ 762050 h 2533836"/>
                        <a:gd name="connsiteX28" fmla="*/ 83212 w 2465494"/>
                        <a:gd name="connsiteY28" fmla="*/ 850950 h 2533836"/>
                        <a:gd name="connsiteX29" fmla="*/ 261012 w 2465494"/>
                        <a:gd name="connsiteY29" fmla="*/ 908100 h 2533836"/>
                        <a:gd name="connsiteX30" fmla="*/ 413412 w 2465494"/>
                        <a:gd name="connsiteY30" fmla="*/ 1003350 h 2533836"/>
                        <a:gd name="connsiteX31" fmla="*/ 457862 w 2465494"/>
                        <a:gd name="connsiteY31" fmla="*/ 1124000 h 2533836"/>
                        <a:gd name="connsiteX32" fmla="*/ 476912 w 2465494"/>
                        <a:gd name="connsiteY32" fmla="*/ 1238300 h 2533836"/>
                        <a:gd name="connsiteX33" fmla="*/ 603912 w 2465494"/>
                        <a:gd name="connsiteY33" fmla="*/ 1327200 h 2533836"/>
                        <a:gd name="connsiteX34" fmla="*/ 642012 w 2465494"/>
                        <a:gd name="connsiteY34" fmla="*/ 1384350 h 2533836"/>
                        <a:gd name="connsiteX35" fmla="*/ 635662 w 2465494"/>
                        <a:gd name="connsiteY35" fmla="*/ 1416100 h 2533836"/>
                        <a:gd name="connsiteX36" fmla="*/ 565812 w 2465494"/>
                        <a:gd name="connsiteY36" fmla="*/ 1435150 h 2533836"/>
                        <a:gd name="connsiteX37" fmla="*/ 635662 w 2465494"/>
                        <a:gd name="connsiteY37" fmla="*/ 1492300 h 2533836"/>
                        <a:gd name="connsiteX38" fmla="*/ 686462 w 2465494"/>
                        <a:gd name="connsiteY38" fmla="*/ 1562150 h 2533836"/>
                        <a:gd name="connsiteX39" fmla="*/ 737262 w 2465494"/>
                        <a:gd name="connsiteY39" fmla="*/ 1689150 h 2533836"/>
                        <a:gd name="connsiteX40" fmla="*/ 680112 w 2465494"/>
                        <a:gd name="connsiteY40" fmla="*/ 1581200 h 2533836"/>
                        <a:gd name="connsiteX41" fmla="*/ 654712 w 2465494"/>
                        <a:gd name="connsiteY41" fmla="*/ 1555800 h 2533836"/>
                        <a:gd name="connsiteX42" fmla="*/ 603912 w 2465494"/>
                        <a:gd name="connsiteY42" fmla="*/ 1587550 h 2533836"/>
                        <a:gd name="connsiteX43" fmla="*/ 597562 w 2465494"/>
                        <a:gd name="connsiteY43" fmla="*/ 1651050 h 2533836"/>
                        <a:gd name="connsiteX44" fmla="*/ 603912 w 2465494"/>
                        <a:gd name="connsiteY44" fmla="*/ 1816150 h 2533836"/>
                        <a:gd name="connsiteX45" fmla="*/ 546762 w 2465494"/>
                        <a:gd name="connsiteY45" fmla="*/ 2006650 h 2533836"/>
                        <a:gd name="connsiteX46" fmla="*/ 508662 w 2465494"/>
                        <a:gd name="connsiteY46" fmla="*/ 2089200 h 2533836"/>
                        <a:gd name="connsiteX47" fmla="*/ 445162 w 2465494"/>
                        <a:gd name="connsiteY47" fmla="*/ 2133650 h 2533836"/>
                        <a:gd name="connsiteX48" fmla="*/ 419762 w 2465494"/>
                        <a:gd name="connsiteY48" fmla="*/ 2159050 h 2533836"/>
                        <a:gd name="connsiteX49" fmla="*/ 546762 w 2465494"/>
                        <a:gd name="connsiteY49" fmla="*/ 2292400 h 2533836"/>
                        <a:gd name="connsiteX50" fmla="*/ 788062 w 2465494"/>
                        <a:gd name="connsiteY50" fmla="*/ 2406700 h 2533836"/>
                        <a:gd name="connsiteX51" fmla="*/ 934112 w 2465494"/>
                        <a:gd name="connsiteY51" fmla="*/ 2368600 h 2533836"/>
                        <a:gd name="connsiteX52" fmla="*/ 1054762 w 2465494"/>
                        <a:gd name="connsiteY52" fmla="*/ 2368600 h 2533836"/>
                        <a:gd name="connsiteX53" fmla="*/ 1315112 w 2465494"/>
                        <a:gd name="connsiteY53" fmla="*/ 2521000 h 2533836"/>
                        <a:gd name="connsiteX54" fmla="*/ 1372262 w 2465494"/>
                        <a:gd name="connsiteY54" fmla="*/ 2521000 h 2533836"/>
                        <a:gd name="connsiteX55" fmla="*/ 1423062 w 2465494"/>
                        <a:gd name="connsiteY55" fmla="*/ 2482900 h 2533836"/>
                        <a:gd name="connsiteX56" fmla="*/ 1473862 w 2465494"/>
                        <a:gd name="connsiteY56" fmla="*/ 2362250 h 2533836"/>
                        <a:gd name="connsiteX57" fmla="*/ 1511962 w 2465494"/>
                        <a:gd name="connsiteY57" fmla="*/ 2235250 h 2533836"/>
                        <a:gd name="connsiteX58" fmla="*/ 1632612 w 2465494"/>
                        <a:gd name="connsiteY58" fmla="*/ 2197150 h 2533836"/>
                        <a:gd name="connsiteX59" fmla="*/ 1753262 w 2465494"/>
                        <a:gd name="connsiteY59" fmla="*/ 2197150 h 2533836"/>
                        <a:gd name="connsiteX60" fmla="*/ 1905662 w 2465494"/>
                        <a:gd name="connsiteY60" fmla="*/ 2247950 h 2533836"/>
                        <a:gd name="connsiteX61" fmla="*/ 2089812 w 2465494"/>
                        <a:gd name="connsiteY61" fmla="*/ 2311450 h 2533836"/>
                        <a:gd name="connsiteX62" fmla="*/ 2178712 w 2465494"/>
                        <a:gd name="connsiteY62" fmla="*/ 2286050 h 2533836"/>
                        <a:gd name="connsiteX63" fmla="*/ 2293012 w 2465494"/>
                        <a:gd name="connsiteY63" fmla="*/ 2190800 h 2533836"/>
                        <a:gd name="connsiteX64" fmla="*/ 2413662 w 2465494"/>
                        <a:gd name="connsiteY64" fmla="*/ 2000300 h 2533836"/>
                        <a:gd name="connsiteX65" fmla="*/ 2400962 w 2465494"/>
                        <a:gd name="connsiteY65" fmla="*/ 1981250 h 2533836"/>
                        <a:gd name="connsiteX66" fmla="*/ 2293012 w 2465494"/>
                        <a:gd name="connsiteY66" fmla="*/ 1943150 h 2533836"/>
                        <a:gd name="connsiteX67" fmla="*/ 2261262 w 2465494"/>
                        <a:gd name="connsiteY67" fmla="*/ 1911400 h 2533836"/>
                        <a:gd name="connsiteX68" fmla="*/ 2280312 w 2465494"/>
                        <a:gd name="connsiteY68" fmla="*/ 1809800 h 2533836"/>
                        <a:gd name="connsiteX69" fmla="*/ 2197762 w 2465494"/>
                        <a:gd name="connsiteY69" fmla="*/ 1733600 h 2533836"/>
                        <a:gd name="connsiteX70" fmla="*/ 2210462 w 2465494"/>
                        <a:gd name="connsiteY70" fmla="*/ 1689150 h 2533836"/>
                        <a:gd name="connsiteX71" fmla="*/ 2293012 w 2465494"/>
                        <a:gd name="connsiteY71" fmla="*/ 1657400 h 2533836"/>
                        <a:gd name="connsiteX72" fmla="*/ 2289837 w 2465494"/>
                        <a:gd name="connsiteY72" fmla="*/ 1619300 h 2533836"/>
                        <a:gd name="connsiteX73" fmla="*/ 2254912 w 2465494"/>
                        <a:gd name="connsiteY73" fmla="*/ 1558181 h 2533836"/>
                        <a:gd name="connsiteX74" fmla="*/ 2235862 w 2465494"/>
                        <a:gd name="connsiteY74" fmla="*/ 1435150 h 2533836"/>
                        <a:gd name="connsiteX75" fmla="*/ 2216812 w 2465494"/>
                        <a:gd name="connsiteY75" fmla="*/ 1358950 h 2533836"/>
                        <a:gd name="connsiteX76" fmla="*/ 2153312 w 2465494"/>
                        <a:gd name="connsiteY76" fmla="*/ 1314500 h 2533836"/>
                        <a:gd name="connsiteX77" fmla="*/ 2108862 w 2465494"/>
                        <a:gd name="connsiteY77" fmla="*/ 1384350 h 2533836"/>
                        <a:gd name="connsiteX78" fmla="*/ 2070762 w 2465494"/>
                        <a:gd name="connsiteY78" fmla="*/ 1416100 h 2533836"/>
                        <a:gd name="connsiteX79" fmla="*/ 2051712 w 2465494"/>
                        <a:gd name="connsiteY79" fmla="*/ 1371650 h 2533836"/>
                        <a:gd name="connsiteX80" fmla="*/ 2223162 w 2465494"/>
                        <a:gd name="connsiteY80" fmla="*/ 1104950 h 2533836"/>
                        <a:gd name="connsiteX81" fmla="*/ 2216019 w 2465494"/>
                        <a:gd name="connsiteY81" fmla="*/ 993825 h 2533836"/>
                        <a:gd name="connsiteX82" fmla="*/ 2299362 w 2465494"/>
                        <a:gd name="connsiteY82" fmla="*/ 1022400 h 2533836"/>
                        <a:gd name="connsiteX83" fmla="*/ 2337462 w 2465494"/>
                        <a:gd name="connsiteY83" fmla="*/ 936675 h 2533836"/>
                        <a:gd name="connsiteX84" fmla="*/ 2324762 w 2465494"/>
                        <a:gd name="connsiteY84" fmla="*/ 831900 h 2533836"/>
                        <a:gd name="connsiteX85" fmla="*/ 2331112 w 2465494"/>
                        <a:gd name="connsiteY85" fmla="*/ 723950 h 2533836"/>
                        <a:gd name="connsiteX86" fmla="*/ 2445412 w 2465494"/>
                        <a:gd name="connsiteY86" fmla="*/ 635050 h 2533836"/>
                        <a:gd name="connsiteX87" fmla="*/ 2439062 w 2465494"/>
                        <a:gd name="connsiteY87" fmla="*/ 565200 h 2533836"/>
                        <a:gd name="connsiteX88" fmla="*/ 2185062 w 2465494"/>
                        <a:gd name="connsiteY88" fmla="*/ 546150 h 2533836"/>
                        <a:gd name="connsiteX89" fmla="*/ 2051712 w 2465494"/>
                        <a:gd name="connsiteY89" fmla="*/ 482650 h 2533836"/>
                        <a:gd name="connsiteX90" fmla="*/ 1854862 w 2465494"/>
                        <a:gd name="connsiteY90" fmla="*/ 406450 h 2533836"/>
                        <a:gd name="connsiteX91" fmla="*/ 1791362 w 2465494"/>
                        <a:gd name="connsiteY91" fmla="*/ 336600 h 2533836"/>
                        <a:gd name="connsiteX92" fmla="*/ 1791362 w 2465494"/>
                        <a:gd name="connsiteY92" fmla="*/ 298500 h 2533836"/>
                        <a:gd name="connsiteX93" fmla="*/ 1715162 w 2465494"/>
                        <a:gd name="connsiteY93" fmla="*/ 304850 h 2533836"/>
                        <a:gd name="connsiteX94" fmla="*/ 1507993 w 2465494"/>
                        <a:gd name="connsiteY94" fmla="*/ 154831 h 2533836"/>
                        <a:gd name="connsiteX95" fmla="*/ 1435762 w 2465494"/>
                        <a:gd name="connsiteY95" fmla="*/ 76250 h 2533836"/>
                        <a:gd name="connsiteX96" fmla="*/ 1429412 w 2465494"/>
                        <a:gd name="connsiteY96" fmla="*/ 25450 h 2533836"/>
                        <a:gd name="connsiteX97" fmla="*/ 1378612 w 2465494"/>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19762 w 2464322"/>
                        <a:gd name="connsiteY48" fmla="*/ 2159050 h 2533836"/>
                        <a:gd name="connsiteX49" fmla="*/ 546762 w 2464322"/>
                        <a:gd name="connsiteY49" fmla="*/ 2292400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11962 w 2464322"/>
                        <a:gd name="connsiteY57" fmla="*/ 2235250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13662 w 2464322"/>
                        <a:gd name="connsiteY64" fmla="*/ 2000300 h 2533836"/>
                        <a:gd name="connsiteX65" fmla="*/ 2400962 w 2464322"/>
                        <a:gd name="connsiteY65" fmla="*/ 1981250 h 2533836"/>
                        <a:gd name="connsiteX66" fmla="*/ 2293012 w 2464322"/>
                        <a:gd name="connsiteY66" fmla="*/ 1943150 h 2533836"/>
                        <a:gd name="connsiteX67" fmla="*/ 2261262 w 2464322"/>
                        <a:gd name="connsiteY67" fmla="*/ 1911400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51712 w 2464322"/>
                        <a:gd name="connsiteY89" fmla="*/ 482650 h 2533836"/>
                        <a:gd name="connsiteX90" fmla="*/ 1854862 w 2464322"/>
                        <a:gd name="connsiteY90" fmla="*/ 406450 h 2533836"/>
                        <a:gd name="connsiteX91" fmla="*/ 1791362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19762 w 2464322"/>
                        <a:gd name="connsiteY48" fmla="*/ 2159050 h 2533836"/>
                        <a:gd name="connsiteX49" fmla="*/ 546762 w 2464322"/>
                        <a:gd name="connsiteY49" fmla="*/ 2292400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11962 w 2464322"/>
                        <a:gd name="connsiteY57" fmla="*/ 2235250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13662 w 2464322"/>
                        <a:gd name="connsiteY64" fmla="*/ 2000300 h 2533836"/>
                        <a:gd name="connsiteX65" fmla="*/ 2400962 w 2464322"/>
                        <a:gd name="connsiteY65" fmla="*/ 1981250 h 2533836"/>
                        <a:gd name="connsiteX66" fmla="*/ 2293012 w 2464322"/>
                        <a:gd name="connsiteY66" fmla="*/ 1943150 h 2533836"/>
                        <a:gd name="connsiteX67" fmla="*/ 2261262 w 2464322"/>
                        <a:gd name="connsiteY67" fmla="*/ 1911400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54862 w 2464322"/>
                        <a:gd name="connsiteY90" fmla="*/ 406450 h 2533836"/>
                        <a:gd name="connsiteX91" fmla="*/ 1791362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19762 w 2464322"/>
                        <a:gd name="connsiteY48" fmla="*/ 2159050 h 2533836"/>
                        <a:gd name="connsiteX49" fmla="*/ 546762 w 2464322"/>
                        <a:gd name="connsiteY49" fmla="*/ 2292400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11962 w 2464322"/>
                        <a:gd name="connsiteY57" fmla="*/ 2235250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13662 w 2464322"/>
                        <a:gd name="connsiteY64" fmla="*/ 2000300 h 2533836"/>
                        <a:gd name="connsiteX65" fmla="*/ 2400962 w 2464322"/>
                        <a:gd name="connsiteY65" fmla="*/ 1981250 h 2533836"/>
                        <a:gd name="connsiteX66" fmla="*/ 2293012 w 2464322"/>
                        <a:gd name="connsiteY66" fmla="*/ 1943150 h 2533836"/>
                        <a:gd name="connsiteX67" fmla="*/ 2261262 w 2464322"/>
                        <a:gd name="connsiteY67" fmla="*/ 1911400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54862 w 2464322"/>
                        <a:gd name="connsiteY90" fmla="*/ 406450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19762 w 2464322"/>
                        <a:gd name="connsiteY48" fmla="*/ 2159050 h 2533836"/>
                        <a:gd name="connsiteX49" fmla="*/ 546762 w 2464322"/>
                        <a:gd name="connsiteY49" fmla="*/ 2292400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11962 w 2464322"/>
                        <a:gd name="connsiteY57" fmla="*/ 2235250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13662 w 2464322"/>
                        <a:gd name="connsiteY64" fmla="*/ 2000300 h 2533836"/>
                        <a:gd name="connsiteX65" fmla="*/ 2400962 w 2464322"/>
                        <a:gd name="connsiteY65" fmla="*/ 1981250 h 2533836"/>
                        <a:gd name="connsiteX66" fmla="*/ 2293012 w 2464322"/>
                        <a:gd name="connsiteY66" fmla="*/ 1943150 h 2533836"/>
                        <a:gd name="connsiteX67" fmla="*/ 2261262 w 2464322"/>
                        <a:gd name="connsiteY67" fmla="*/ 1911400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62006 w 2464322"/>
                        <a:gd name="connsiteY90" fmla="*/ 401687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19762 w 2464322"/>
                        <a:gd name="connsiteY48" fmla="*/ 2159050 h 2533836"/>
                        <a:gd name="connsiteX49" fmla="*/ 546762 w 2464322"/>
                        <a:gd name="connsiteY49" fmla="*/ 2292400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11962 w 2464322"/>
                        <a:gd name="connsiteY57" fmla="*/ 2235250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13662 w 2464322"/>
                        <a:gd name="connsiteY64" fmla="*/ 2000300 h 2533836"/>
                        <a:gd name="connsiteX65" fmla="*/ 2400962 w 2464322"/>
                        <a:gd name="connsiteY65" fmla="*/ 1981250 h 2533836"/>
                        <a:gd name="connsiteX66" fmla="*/ 2293012 w 2464322"/>
                        <a:gd name="connsiteY66" fmla="*/ 1943150 h 2533836"/>
                        <a:gd name="connsiteX67" fmla="*/ 2275550 w 2464322"/>
                        <a:gd name="connsiteY67" fmla="*/ 1904256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62006 w 2464322"/>
                        <a:gd name="connsiteY90" fmla="*/ 401687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19762 w 2464322"/>
                        <a:gd name="connsiteY48" fmla="*/ 2159050 h 2533836"/>
                        <a:gd name="connsiteX49" fmla="*/ 546762 w 2464322"/>
                        <a:gd name="connsiteY49" fmla="*/ 2292400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11962 w 2464322"/>
                        <a:gd name="connsiteY57" fmla="*/ 2235250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13662 w 2464322"/>
                        <a:gd name="connsiteY64" fmla="*/ 2000300 h 2533836"/>
                        <a:gd name="connsiteX65" fmla="*/ 2400962 w 2464322"/>
                        <a:gd name="connsiteY65" fmla="*/ 1981250 h 2533836"/>
                        <a:gd name="connsiteX66" fmla="*/ 2300156 w 2464322"/>
                        <a:gd name="connsiteY66" fmla="*/ 1943150 h 2533836"/>
                        <a:gd name="connsiteX67" fmla="*/ 2275550 w 2464322"/>
                        <a:gd name="connsiteY67" fmla="*/ 1904256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62006 w 2464322"/>
                        <a:gd name="connsiteY90" fmla="*/ 401687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19762 w 2464322"/>
                        <a:gd name="connsiteY48" fmla="*/ 2159050 h 2533836"/>
                        <a:gd name="connsiteX49" fmla="*/ 546762 w 2464322"/>
                        <a:gd name="connsiteY49" fmla="*/ 2292400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11962 w 2464322"/>
                        <a:gd name="connsiteY57" fmla="*/ 2235250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27950 w 2464322"/>
                        <a:gd name="connsiteY64" fmla="*/ 2007444 h 2533836"/>
                        <a:gd name="connsiteX65" fmla="*/ 2400962 w 2464322"/>
                        <a:gd name="connsiteY65" fmla="*/ 1981250 h 2533836"/>
                        <a:gd name="connsiteX66" fmla="*/ 2300156 w 2464322"/>
                        <a:gd name="connsiteY66" fmla="*/ 1943150 h 2533836"/>
                        <a:gd name="connsiteX67" fmla="*/ 2275550 w 2464322"/>
                        <a:gd name="connsiteY67" fmla="*/ 1904256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62006 w 2464322"/>
                        <a:gd name="connsiteY90" fmla="*/ 401687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19762 w 2464322"/>
                        <a:gd name="connsiteY48" fmla="*/ 2159050 h 2533836"/>
                        <a:gd name="connsiteX49" fmla="*/ 546762 w 2464322"/>
                        <a:gd name="connsiteY49" fmla="*/ 2292400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26250 w 2464322"/>
                        <a:gd name="connsiteY57" fmla="*/ 2242393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27950 w 2464322"/>
                        <a:gd name="connsiteY64" fmla="*/ 2007444 h 2533836"/>
                        <a:gd name="connsiteX65" fmla="*/ 2400962 w 2464322"/>
                        <a:gd name="connsiteY65" fmla="*/ 1981250 h 2533836"/>
                        <a:gd name="connsiteX66" fmla="*/ 2300156 w 2464322"/>
                        <a:gd name="connsiteY66" fmla="*/ 1943150 h 2533836"/>
                        <a:gd name="connsiteX67" fmla="*/ 2275550 w 2464322"/>
                        <a:gd name="connsiteY67" fmla="*/ 1904256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62006 w 2464322"/>
                        <a:gd name="connsiteY90" fmla="*/ 401687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19762 w 2464322"/>
                        <a:gd name="connsiteY48" fmla="*/ 2159050 h 2533836"/>
                        <a:gd name="connsiteX49" fmla="*/ 570574 w 2464322"/>
                        <a:gd name="connsiteY49" fmla="*/ 2280494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26250 w 2464322"/>
                        <a:gd name="connsiteY57" fmla="*/ 2242393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27950 w 2464322"/>
                        <a:gd name="connsiteY64" fmla="*/ 2007444 h 2533836"/>
                        <a:gd name="connsiteX65" fmla="*/ 2400962 w 2464322"/>
                        <a:gd name="connsiteY65" fmla="*/ 1981250 h 2533836"/>
                        <a:gd name="connsiteX66" fmla="*/ 2300156 w 2464322"/>
                        <a:gd name="connsiteY66" fmla="*/ 1943150 h 2533836"/>
                        <a:gd name="connsiteX67" fmla="*/ 2275550 w 2464322"/>
                        <a:gd name="connsiteY67" fmla="*/ 1904256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62006 w 2464322"/>
                        <a:gd name="connsiteY90" fmla="*/ 401687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45162 w 2464322"/>
                        <a:gd name="connsiteY47" fmla="*/ 2133650 h 2533836"/>
                        <a:gd name="connsiteX48" fmla="*/ 450718 w 2464322"/>
                        <a:gd name="connsiteY48" fmla="*/ 2161431 h 2533836"/>
                        <a:gd name="connsiteX49" fmla="*/ 570574 w 2464322"/>
                        <a:gd name="connsiteY49" fmla="*/ 2280494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26250 w 2464322"/>
                        <a:gd name="connsiteY57" fmla="*/ 2242393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27950 w 2464322"/>
                        <a:gd name="connsiteY64" fmla="*/ 2007444 h 2533836"/>
                        <a:gd name="connsiteX65" fmla="*/ 2400962 w 2464322"/>
                        <a:gd name="connsiteY65" fmla="*/ 1981250 h 2533836"/>
                        <a:gd name="connsiteX66" fmla="*/ 2300156 w 2464322"/>
                        <a:gd name="connsiteY66" fmla="*/ 1943150 h 2533836"/>
                        <a:gd name="connsiteX67" fmla="*/ 2275550 w 2464322"/>
                        <a:gd name="connsiteY67" fmla="*/ 1904256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62006 w 2464322"/>
                        <a:gd name="connsiteY90" fmla="*/ 401687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61831 w 2464322"/>
                        <a:gd name="connsiteY47" fmla="*/ 2136032 h 2533836"/>
                        <a:gd name="connsiteX48" fmla="*/ 450718 w 2464322"/>
                        <a:gd name="connsiteY48" fmla="*/ 2161431 h 2533836"/>
                        <a:gd name="connsiteX49" fmla="*/ 570574 w 2464322"/>
                        <a:gd name="connsiteY49" fmla="*/ 2280494 h 2533836"/>
                        <a:gd name="connsiteX50" fmla="*/ 788062 w 2464322"/>
                        <a:gd name="connsiteY50" fmla="*/ 2406700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26250 w 2464322"/>
                        <a:gd name="connsiteY57" fmla="*/ 2242393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27950 w 2464322"/>
                        <a:gd name="connsiteY64" fmla="*/ 2007444 h 2533836"/>
                        <a:gd name="connsiteX65" fmla="*/ 2400962 w 2464322"/>
                        <a:gd name="connsiteY65" fmla="*/ 1981250 h 2533836"/>
                        <a:gd name="connsiteX66" fmla="*/ 2300156 w 2464322"/>
                        <a:gd name="connsiteY66" fmla="*/ 1943150 h 2533836"/>
                        <a:gd name="connsiteX67" fmla="*/ 2275550 w 2464322"/>
                        <a:gd name="connsiteY67" fmla="*/ 1904256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62006 w 2464322"/>
                        <a:gd name="connsiteY90" fmla="*/ 401687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33836"/>
                        <a:gd name="connsiteX1" fmla="*/ 1302412 w 2464322"/>
                        <a:gd name="connsiteY1" fmla="*/ 31800 h 2533836"/>
                        <a:gd name="connsiteX2" fmla="*/ 1270662 w 2464322"/>
                        <a:gd name="connsiteY2" fmla="*/ 127050 h 2533836"/>
                        <a:gd name="connsiteX3" fmla="*/ 1232562 w 2464322"/>
                        <a:gd name="connsiteY3" fmla="*/ 247700 h 2533836"/>
                        <a:gd name="connsiteX4" fmla="*/ 1188112 w 2464322"/>
                        <a:gd name="connsiteY4" fmla="*/ 292150 h 2533836"/>
                        <a:gd name="connsiteX5" fmla="*/ 1092862 w 2464322"/>
                        <a:gd name="connsiteY5" fmla="*/ 330250 h 2533836"/>
                        <a:gd name="connsiteX6" fmla="*/ 1003962 w 2464322"/>
                        <a:gd name="connsiteY6" fmla="*/ 355650 h 2533836"/>
                        <a:gd name="connsiteX7" fmla="*/ 957925 w 2464322"/>
                        <a:gd name="connsiteY7" fmla="*/ 381050 h 2533836"/>
                        <a:gd name="connsiteX8" fmla="*/ 946018 w 2464322"/>
                        <a:gd name="connsiteY8" fmla="*/ 477888 h 2533836"/>
                        <a:gd name="connsiteX9" fmla="*/ 845212 w 2464322"/>
                        <a:gd name="connsiteY9" fmla="*/ 476300 h 2533836"/>
                        <a:gd name="connsiteX10" fmla="*/ 730912 w 2464322"/>
                        <a:gd name="connsiteY10" fmla="*/ 457250 h 2533836"/>
                        <a:gd name="connsiteX11" fmla="*/ 692812 w 2464322"/>
                        <a:gd name="connsiteY11" fmla="*/ 419150 h 2533836"/>
                        <a:gd name="connsiteX12" fmla="*/ 673762 w 2464322"/>
                        <a:gd name="connsiteY12" fmla="*/ 355650 h 2533836"/>
                        <a:gd name="connsiteX13" fmla="*/ 654712 w 2464322"/>
                        <a:gd name="connsiteY13" fmla="*/ 349300 h 2533836"/>
                        <a:gd name="connsiteX14" fmla="*/ 591212 w 2464322"/>
                        <a:gd name="connsiteY14" fmla="*/ 355650 h 2533836"/>
                        <a:gd name="connsiteX15" fmla="*/ 559462 w 2464322"/>
                        <a:gd name="connsiteY15" fmla="*/ 393750 h 2533836"/>
                        <a:gd name="connsiteX16" fmla="*/ 572162 w 2464322"/>
                        <a:gd name="connsiteY16" fmla="*/ 457250 h 2533836"/>
                        <a:gd name="connsiteX17" fmla="*/ 610262 w 2464322"/>
                        <a:gd name="connsiteY17" fmla="*/ 565200 h 2533836"/>
                        <a:gd name="connsiteX18" fmla="*/ 610262 w 2464322"/>
                        <a:gd name="connsiteY18" fmla="*/ 635050 h 2533836"/>
                        <a:gd name="connsiteX19" fmla="*/ 610262 w 2464322"/>
                        <a:gd name="connsiteY19" fmla="*/ 660450 h 2533836"/>
                        <a:gd name="connsiteX20" fmla="*/ 553112 w 2464322"/>
                        <a:gd name="connsiteY20" fmla="*/ 673150 h 2533836"/>
                        <a:gd name="connsiteX21" fmla="*/ 457862 w 2464322"/>
                        <a:gd name="connsiteY21" fmla="*/ 654100 h 2533836"/>
                        <a:gd name="connsiteX22" fmla="*/ 330862 w 2464322"/>
                        <a:gd name="connsiteY22" fmla="*/ 590600 h 2533836"/>
                        <a:gd name="connsiteX23" fmla="*/ 222912 w 2464322"/>
                        <a:gd name="connsiteY23" fmla="*/ 577900 h 2533836"/>
                        <a:gd name="connsiteX24" fmla="*/ 89562 w 2464322"/>
                        <a:gd name="connsiteY24" fmla="*/ 584250 h 2533836"/>
                        <a:gd name="connsiteX25" fmla="*/ 38762 w 2464322"/>
                        <a:gd name="connsiteY25" fmla="*/ 635050 h 2533836"/>
                        <a:gd name="connsiteX26" fmla="*/ 7012 w 2464322"/>
                        <a:gd name="connsiteY26" fmla="*/ 685850 h 2533836"/>
                        <a:gd name="connsiteX27" fmla="*/ 7012 w 2464322"/>
                        <a:gd name="connsiteY27" fmla="*/ 762050 h 2533836"/>
                        <a:gd name="connsiteX28" fmla="*/ 83212 w 2464322"/>
                        <a:gd name="connsiteY28" fmla="*/ 850950 h 2533836"/>
                        <a:gd name="connsiteX29" fmla="*/ 261012 w 2464322"/>
                        <a:gd name="connsiteY29" fmla="*/ 908100 h 2533836"/>
                        <a:gd name="connsiteX30" fmla="*/ 413412 w 2464322"/>
                        <a:gd name="connsiteY30" fmla="*/ 1003350 h 2533836"/>
                        <a:gd name="connsiteX31" fmla="*/ 457862 w 2464322"/>
                        <a:gd name="connsiteY31" fmla="*/ 1124000 h 2533836"/>
                        <a:gd name="connsiteX32" fmla="*/ 476912 w 2464322"/>
                        <a:gd name="connsiteY32" fmla="*/ 1238300 h 2533836"/>
                        <a:gd name="connsiteX33" fmla="*/ 603912 w 2464322"/>
                        <a:gd name="connsiteY33" fmla="*/ 1327200 h 2533836"/>
                        <a:gd name="connsiteX34" fmla="*/ 642012 w 2464322"/>
                        <a:gd name="connsiteY34" fmla="*/ 1384350 h 2533836"/>
                        <a:gd name="connsiteX35" fmla="*/ 635662 w 2464322"/>
                        <a:gd name="connsiteY35" fmla="*/ 1416100 h 2533836"/>
                        <a:gd name="connsiteX36" fmla="*/ 565812 w 2464322"/>
                        <a:gd name="connsiteY36" fmla="*/ 1435150 h 2533836"/>
                        <a:gd name="connsiteX37" fmla="*/ 635662 w 2464322"/>
                        <a:gd name="connsiteY37" fmla="*/ 1492300 h 2533836"/>
                        <a:gd name="connsiteX38" fmla="*/ 686462 w 2464322"/>
                        <a:gd name="connsiteY38" fmla="*/ 1562150 h 2533836"/>
                        <a:gd name="connsiteX39" fmla="*/ 737262 w 2464322"/>
                        <a:gd name="connsiteY39" fmla="*/ 1689150 h 2533836"/>
                        <a:gd name="connsiteX40" fmla="*/ 680112 w 2464322"/>
                        <a:gd name="connsiteY40" fmla="*/ 1581200 h 2533836"/>
                        <a:gd name="connsiteX41" fmla="*/ 654712 w 2464322"/>
                        <a:gd name="connsiteY41" fmla="*/ 1555800 h 2533836"/>
                        <a:gd name="connsiteX42" fmla="*/ 603912 w 2464322"/>
                        <a:gd name="connsiteY42" fmla="*/ 1587550 h 2533836"/>
                        <a:gd name="connsiteX43" fmla="*/ 597562 w 2464322"/>
                        <a:gd name="connsiteY43" fmla="*/ 1651050 h 2533836"/>
                        <a:gd name="connsiteX44" fmla="*/ 603912 w 2464322"/>
                        <a:gd name="connsiteY44" fmla="*/ 1816150 h 2533836"/>
                        <a:gd name="connsiteX45" fmla="*/ 546762 w 2464322"/>
                        <a:gd name="connsiteY45" fmla="*/ 2006650 h 2533836"/>
                        <a:gd name="connsiteX46" fmla="*/ 508662 w 2464322"/>
                        <a:gd name="connsiteY46" fmla="*/ 2089200 h 2533836"/>
                        <a:gd name="connsiteX47" fmla="*/ 461831 w 2464322"/>
                        <a:gd name="connsiteY47" fmla="*/ 2136032 h 2533836"/>
                        <a:gd name="connsiteX48" fmla="*/ 450718 w 2464322"/>
                        <a:gd name="connsiteY48" fmla="*/ 2161431 h 2533836"/>
                        <a:gd name="connsiteX49" fmla="*/ 570574 w 2464322"/>
                        <a:gd name="connsiteY49" fmla="*/ 2280494 h 2533836"/>
                        <a:gd name="connsiteX50" fmla="*/ 797587 w 2464322"/>
                        <a:gd name="connsiteY50" fmla="*/ 2392412 h 2533836"/>
                        <a:gd name="connsiteX51" fmla="*/ 934112 w 2464322"/>
                        <a:gd name="connsiteY51" fmla="*/ 2368600 h 2533836"/>
                        <a:gd name="connsiteX52" fmla="*/ 1054762 w 2464322"/>
                        <a:gd name="connsiteY52" fmla="*/ 2368600 h 2533836"/>
                        <a:gd name="connsiteX53" fmla="*/ 1315112 w 2464322"/>
                        <a:gd name="connsiteY53" fmla="*/ 2521000 h 2533836"/>
                        <a:gd name="connsiteX54" fmla="*/ 1372262 w 2464322"/>
                        <a:gd name="connsiteY54" fmla="*/ 2521000 h 2533836"/>
                        <a:gd name="connsiteX55" fmla="*/ 1423062 w 2464322"/>
                        <a:gd name="connsiteY55" fmla="*/ 2482900 h 2533836"/>
                        <a:gd name="connsiteX56" fmla="*/ 1473862 w 2464322"/>
                        <a:gd name="connsiteY56" fmla="*/ 2362250 h 2533836"/>
                        <a:gd name="connsiteX57" fmla="*/ 1526250 w 2464322"/>
                        <a:gd name="connsiteY57" fmla="*/ 2242393 h 2533836"/>
                        <a:gd name="connsiteX58" fmla="*/ 1632612 w 2464322"/>
                        <a:gd name="connsiteY58" fmla="*/ 2197150 h 2533836"/>
                        <a:gd name="connsiteX59" fmla="*/ 1753262 w 2464322"/>
                        <a:gd name="connsiteY59" fmla="*/ 2197150 h 2533836"/>
                        <a:gd name="connsiteX60" fmla="*/ 1905662 w 2464322"/>
                        <a:gd name="connsiteY60" fmla="*/ 2247950 h 2533836"/>
                        <a:gd name="connsiteX61" fmla="*/ 2089812 w 2464322"/>
                        <a:gd name="connsiteY61" fmla="*/ 2311450 h 2533836"/>
                        <a:gd name="connsiteX62" fmla="*/ 2178712 w 2464322"/>
                        <a:gd name="connsiteY62" fmla="*/ 2286050 h 2533836"/>
                        <a:gd name="connsiteX63" fmla="*/ 2293012 w 2464322"/>
                        <a:gd name="connsiteY63" fmla="*/ 2190800 h 2533836"/>
                        <a:gd name="connsiteX64" fmla="*/ 2427950 w 2464322"/>
                        <a:gd name="connsiteY64" fmla="*/ 2007444 h 2533836"/>
                        <a:gd name="connsiteX65" fmla="*/ 2400962 w 2464322"/>
                        <a:gd name="connsiteY65" fmla="*/ 1981250 h 2533836"/>
                        <a:gd name="connsiteX66" fmla="*/ 2300156 w 2464322"/>
                        <a:gd name="connsiteY66" fmla="*/ 1943150 h 2533836"/>
                        <a:gd name="connsiteX67" fmla="*/ 2275550 w 2464322"/>
                        <a:gd name="connsiteY67" fmla="*/ 1904256 h 2533836"/>
                        <a:gd name="connsiteX68" fmla="*/ 2280312 w 2464322"/>
                        <a:gd name="connsiteY68" fmla="*/ 1809800 h 2533836"/>
                        <a:gd name="connsiteX69" fmla="*/ 2197762 w 2464322"/>
                        <a:gd name="connsiteY69" fmla="*/ 1733600 h 2533836"/>
                        <a:gd name="connsiteX70" fmla="*/ 2210462 w 2464322"/>
                        <a:gd name="connsiteY70" fmla="*/ 1689150 h 2533836"/>
                        <a:gd name="connsiteX71" fmla="*/ 2293012 w 2464322"/>
                        <a:gd name="connsiteY71" fmla="*/ 1657400 h 2533836"/>
                        <a:gd name="connsiteX72" fmla="*/ 2289837 w 2464322"/>
                        <a:gd name="connsiteY72" fmla="*/ 1619300 h 2533836"/>
                        <a:gd name="connsiteX73" fmla="*/ 2254912 w 2464322"/>
                        <a:gd name="connsiteY73" fmla="*/ 1558181 h 2533836"/>
                        <a:gd name="connsiteX74" fmla="*/ 2235862 w 2464322"/>
                        <a:gd name="connsiteY74" fmla="*/ 1435150 h 2533836"/>
                        <a:gd name="connsiteX75" fmla="*/ 2216812 w 2464322"/>
                        <a:gd name="connsiteY75" fmla="*/ 1358950 h 2533836"/>
                        <a:gd name="connsiteX76" fmla="*/ 2153312 w 2464322"/>
                        <a:gd name="connsiteY76" fmla="*/ 1314500 h 2533836"/>
                        <a:gd name="connsiteX77" fmla="*/ 2108862 w 2464322"/>
                        <a:gd name="connsiteY77" fmla="*/ 1384350 h 2533836"/>
                        <a:gd name="connsiteX78" fmla="*/ 2070762 w 2464322"/>
                        <a:gd name="connsiteY78" fmla="*/ 1416100 h 2533836"/>
                        <a:gd name="connsiteX79" fmla="*/ 2051712 w 2464322"/>
                        <a:gd name="connsiteY79" fmla="*/ 1371650 h 2533836"/>
                        <a:gd name="connsiteX80" fmla="*/ 2223162 w 2464322"/>
                        <a:gd name="connsiteY80" fmla="*/ 1104950 h 2533836"/>
                        <a:gd name="connsiteX81" fmla="*/ 2216019 w 2464322"/>
                        <a:gd name="connsiteY81" fmla="*/ 993825 h 2533836"/>
                        <a:gd name="connsiteX82" fmla="*/ 2299362 w 2464322"/>
                        <a:gd name="connsiteY82" fmla="*/ 1022400 h 2533836"/>
                        <a:gd name="connsiteX83" fmla="*/ 2337462 w 2464322"/>
                        <a:gd name="connsiteY83" fmla="*/ 936675 h 2533836"/>
                        <a:gd name="connsiteX84" fmla="*/ 2324762 w 2464322"/>
                        <a:gd name="connsiteY84" fmla="*/ 831900 h 2533836"/>
                        <a:gd name="connsiteX85" fmla="*/ 2352543 w 2464322"/>
                        <a:gd name="connsiteY85" fmla="*/ 759668 h 2533836"/>
                        <a:gd name="connsiteX86" fmla="*/ 2445412 w 2464322"/>
                        <a:gd name="connsiteY86" fmla="*/ 635050 h 2533836"/>
                        <a:gd name="connsiteX87" fmla="*/ 2439062 w 2464322"/>
                        <a:gd name="connsiteY87" fmla="*/ 565200 h 2533836"/>
                        <a:gd name="connsiteX88" fmla="*/ 2185062 w 2464322"/>
                        <a:gd name="connsiteY88" fmla="*/ 546150 h 2533836"/>
                        <a:gd name="connsiteX89" fmla="*/ 2061237 w 2464322"/>
                        <a:gd name="connsiteY89" fmla="*/ 461219 h 2533836"/>
                        <a:gd name="connsiteX90" fmla="*/ 1862006 w 2464322"/>
                        <a:gd name="connsiteY90" fmla="*/ 401687 h 2533836"/>
                        <a:gd name="connsiteX91" fmla="*/ 1800887 w 2464322"/>
                        <a:gd name="connsiteY91" fmla="*/ 336600 h 2533836"/>
                        <a:gd name="connsiteX92" fmla="*/ 1791362 w 2464322"/>
                        <a:gd name="connsiteY92" fmla="*/ 298500 h 2533836"/>
                        <a:gd name="connsiteX93" fmla="*/ 1715162 w 2464322"/>
                        <a:gd name="connsiteY93" fmla="*/ 304850 h 2533836"/>
                        <a:gd name="connsiteX94" fmla="*/ 1507993 w 2464322"/>
                        <a:gd name="connsiteY94" fmla="*/ 154831 h 2533836"/>
                        <a:gd name="connsiteX95" fmla="*/ 1435762 w 2464322"/>
                        <a:gd name="connsiteY95" fmla="*/ 76250 h 2533836"/>
                        <a:gd name="connsiteX96" fmla="*/ 1429412 w 2464322"/>
                        <a:gd name="connsiteY96" fmla="*/ 25450 h 2533836"/>
                        <a:gd name="connsiteX97" fmla="*/ 1378612 w 2464322"/>
                        <a:gd name="connsiteY97" fmla="*/ 50 h 2533836"/>
                        <a:gd name="connsiteX0" fmla="*/ 1378612 w 2464322"/>
                        <a:gd name="connsiteY0" fmla="*/ 50 h 2523997"/>
                        <a:gd name="connsiteX1" fmla="*/ 1302412 w 2464322"/>
                        <a:gd name="connsiteY1" fmla="*/ 31800 h 2523997"/>
                        <a:gd name="connsiteX2" fmla="*/ 1270662 w 2464322"/>
                        <a:gd name="connsiteY2" fmla="*/ 127050 h 2523997"/>
                        <a:gd name="connsiteX3" fmla="*/ 1232562 w 2464322"/>
                        <a:gd name="connsiteY3" fmla="*/ 247700 h 2523997"/>
                        <a:gd name="connsiteX4" fmla="*/ 1188112 w 2464322"/>
                        <a:gd name="connsiteY4" fmla="*/ 292150 h 2523997"/>
                        <a:gd name="connsiteX5" fmla="*/ 1092862 w 2464322"/>
                        <a:gd name="connsiteY5" fmla="*/ 330250 h 2523997"/>
                        <a:gd name="connsiteX6" fmla="*/ 1003962 w 2464322"/>
                        <a:gd name="connsiteY6" fmla="*/ 355650 h 2523997"/>
                        <a:gd name="connsiteX7" fmla="*/ 957925 w 2464322"/>
                        <a:gd name="connsiteY7" fmla="*/ 381050 h 2523997"/>
                        <a:gd name="connsiteX8" fmla="*/ 946018 w 2464322"/>
                        <a:gd name="connsiteY8" fmla="*/ 477888 h 2523997"/>
                        <a:gd name="connsiteX9" fmla="*/ 845212 w 2464322"/>
                        <a:gd name="connsiteY9" fmla="*/ 476300 h 2523997"/>
                        <a:gd name="connsiteX10" fmla="*/ 730912 w 2464322"/>
                        <a:gd name="connsiteY10" fmla="*/ 457250 h 2523997"/>
                        <a:gd name="connsiteX11" fmla="*/ 692812 w 2464322"/>
                        <a:gd name="connsiteY11" fmla="*/ 419150 h 2523997"/>
                        <a:gd name="connsiteX12" fmla="*/ 673762 w 2464322"/>
                        <a:gd name="connsiteY12" fmla="*/ 355650 h 2523997"/>
                        <a:gd name="connsiteX13" fmla="*/ 654712 w 2464322"/>
                        <a:gd name="connsiteY13" fmla="*/ 349300 h 2523997"/>
                        <a:gd name="connsiteX14" fmla="*/ 591212 w 2464322"/>
                        <a:gd name="connsiteY14" fmla="*/ 355650 h 2523997"/>
                        <a:gd name="connsiteX15" fmla="*/ 559462 w 2464322"/>
                        <a:gd name="connsiteY15" fmla="*/ 393750 h 2523997"/>
                        <a:gd name="connsiteX16" fmla="*/ 572162 w 2464322"/>
                        <a:gd name="connsiteY16" fmla="*/ 457250 h 2523997"/>
                        <a:gd name="connsiteX17" fmla="*/ 610262 w 2464322"/>
                        <a:gd name="connsiteY17" fmla="*/ 565200 h 2523997"/>
                        <a:gd name="connsiteX18" fmla="*/ 610262 w 2464322"/>
                        <a:gd name="connsiteY18" fmla="*/ 635050 h 2523997"/>
                        <a:gd name="connsiteX19" fmla="*/ 610262 w 2464322"/>
                        <a:gd name="connsiteY19" fmla="*/ 660450 h 2523997"/>
                        <a:gd name="connsiteX20" fmla="*/ 553112 w 2464322"/>
                        <a:gd name="connsiteY20" fmla="*/ 673150 h 2523997"/>
                        <a:gd name="connsiteX21" fmla="*/ 457862 w 2464322"/>
                        <a:gd name="connsiteY21" fmla="*/ 654100 h 2523997"/>
                        <a:gd name="connsiteX22" fmla="*/ 330862 w 2464322"/>
                        <a:gd name="connsiteY22" fmla="*/ 590600 h 2523997"/>
                        <a:gd name="connsiteX23" fmla="*/ 222912 w 2464322"/>
                        <a:gd name="connsiteY23" fmla="*/ 577900 h 2523997"/>
                        <a:gd name="connsiteX24" fmla="*/ 89562 w 2464322"/>
                        <a:gd name="connsiteY24" fmla="*/ 584250 h 2523997"/>
                        <a:gd name="connsiteX25" fmla="*/ 38762 w 2464322"/>
                        <a:gd name="connsiteY25" fmla="*/ 635050 h 2523997"/>
                        <a:gd name="connsiteX26" fmla="*/ 7012 w 2464322"/>
                        <a:gd name="connsiteY26" fmla="*/ 685850 h 2523997"/>
                        <a:gd name="connsiteX27" fmla="*/ 7012 w 2464322"/>
                        <a:gd name="connsiteY27" fmla="*/ 762050 h 2523997"/>
                        <a:gd name="connsiteX28" fmla="*/ 83212 w 2464322"/>
                        <a:gd name="connsiteY28" fmla="*/ 850950 h 2523997"/>
                        <a:gd name="connsiteX29" fmla="*/ 261012 w 2464322"/>
                        <a:gd name="connsiteY29" fmla="*/ 908100 h 2523997"/>
                        <a:gd name="connsiteX30" fmla="*/ 413412 w 2464322"/>
                        <a:gd name="connsiteY30" fmla="*/ 1003350 h 2523997"/>
                        <a:gd name="connsiteX31" fmla="*/ 457862 w 2464322"/>
                        <a:gd name="connsiteY31" fmla="*/ 1124000 h 2523997"/>
                        <a:gd name="connsiteX32" fmla="*/ 476912 w 2464322"/>
                        <a:gd name="connsiteY32" fmla="*/ 1238300 h 2523997"/>
                        <a:gd name="connsiteX33" fmla="*/ 603912 w 2464322"/>
                        <a:gd name="connsiteY33" fmla="*/ 1327200 h 2523997"/>
                        <a:gd name="connsiteX34" fmla="*/ 642012 w 2464322"/>
                        <a:gd name="connsiteY34" fmla="*/ 1384350 h 2523997"/>
                        <a:gd name="connsiteX35" fmla="*/ 635662 w 2464322"/>
                        <a:gd name="connsiteY35" fmla="*/ 1416100 h 2523997"/>
                        <a:gd name="connsiteX36" fmla="*/ 565812 w 2464322"/>
                        <a:gd name="connsiteY36" fmla="*/ 1435150 h 2523997"/>
                        <a:gd name="connsiteX37" fmla="*/ 635662 w 2464322"/>
                        <a:gd name="connsiteY37" fmla="*/ 1492300 h 2523997"/>
                        <a:gd name="connsiteX38" fmla="*/ 686462 w 2464322"/>
                        <a:gd name="connsiteY38" fmla="*/ 1562150 h 2523997"/>
                        <a:gd name="connsiteX39" fmla="*/ 737262 w 2464322"/>
                        <a:gd name="connsiteY39" fmla="*/ 1689150 h 2523997"/>
                        <a:gd name="connsiteX40" fmla="*/ 680112 w 2464322"/>
                        <a:gd name="connsiteY40" fmla="*/ 1581200 h 2523997"/>
                        <a:gd name="connsiteX41" fmla="*/ 654712 w 2464322"/>
                        <a:gd name="connsiteY41" fmla="*/ 1555800 h 2523997"/>
                        <a:gd name="connsiteX42" fmla="*/ 603912 w 2464322"/>
                        <a:gd name="connsiteY42" fmla="*/ 1587550 h 2523997"/>
                        <a:gd name="connsiteX43" fmla="*/ 597562 w 2464322"/>
                        <a:gd name="connsiteY43" fmla="*/ 1651050 h 2523997"/>
                        <a:gd name="connsiteX44" fmla="*/ 603912 w 2464322"/>
                        <a:gd name="connsiteY44" fmla="*/ 1816150 h 2523997"/>
                        <a:gd name="connsiteX45" fmla="*/ 546762 w 2464322"/>
                        <a:gd name="connsiteY45" fmla="*/ 2006650 h 2523997"/>
                        <a:gd name="connsiteX46" fmla="*/ 508662 w 2464322"/>
                        <a:gd name="connsiteY46" fmla="*/ 2089200 h 2523997"/>
                        <a:gd name="connsiteX47" fmla="*/ 461831 w 2464322"/>
                        <a:gd name="connsiteY47" fmla="*/ 2136032 h 2523997"/>
                        <a:gd name="connsiteX48" fmla="*/ 450718 w 2464322"/>
                        <a:gd name="connsiteY48" fmla="*/ 2161431 h 2523997"/>
                        <a:gd name="connsiteX49" fmla="*/ 570574 w 2464322"/>
                        <a:gd name="connsiteY49" fmla="*/ 2280494 h 2523997"/>
                        <a:gd name="connsiteX50" fmla="*/ 797587 w 2464322"/>
                        <a:gd name="connsiteY50" fmla="*/ 2392412 h 2523997"/>
                        <a:gd name="connsiteX51" fmla="*/ 934112 w 2464322"/>
                        <a:gd name="connsiteY51" fmla="*/ 2368600 h 2523997"/>
                        <a:gd name="connsiteX52" fmla="*/ 1054762 w 2464322"/>
                        <a:gd name="connsiteY52" fmla="*/ 2368600 h 2523997"/>
                        <a:gd name="connsiteX53" fmla="*/ 1317493 w 2464322"/>
                        <a:gd name="connsiteY53" fmla="*/ 2504332 h 2523997"/>
                        <a:gd name="connsiteX54" fmla="*/ 1372262 w 2464322"/>
                        <a:gd name="connsiteY54" fmla="*/ 2521000 h 2523997"/>
                        <a:gd name="connsiteX55" fmla="*/ 1423062 w 2464322"/>
                        <a:gd name="connsiteY55" fmla="*/ 2482900 h 2523997"/>
                        <a:gd name="connsiteX56" fmla="*/ 1473862 w 2464322"/>
                        <a:gd name="connsiteY56" fmla="*/ 2362250 h 2523997"/>
                        <a:gd name="connsiteX57" fmla="*/ 1526250 w 2464322"/>
                        <a:gd name="connsiteY57" fmla="*/ 2242393 h 2523997"/>
                        <a:gd name="connsiteX58" fmla="*/ 1632612 w 2464322"/>
                        <a:gd name="connsiteY58" fmla="*/ 2197150 h 2523997"/>
                        <a:gd name="connsiteX59" fmla="*/ 1753262 w 2464322"/>
                        <a:gd name="connsiteY59" fmla="*/ 2197150 h 2523997"/>
                        <a:gd name="connsiteX60" fmla="*/ 1905662 w 2464322"/>
                        <a:gd name="connsiteY60" fmla="*/ 2247950 h 2523997"/>
                        <a:gd name="connsiteX61" fmla="*/ 2089812 w 2464322"/>
                        <a:gd name="connsiteY61" fmla="*/ 2311450 h 2523997"/>
                        <a:gd name="connsiteX62" fmla="*/ 2178712 w 2464322"/>
                        <a:gd name="connsiteY62" fmla="*/ 2286050 h 2523997"/>
                        <a:gd name="connsiteX63" fmla="*/ 2293012 w 2464322"/>
                        <a:gd name="connsiteY63" fmla="*/ 2190800 h 2523997"/>
                        <a:gd name="connsiteX64" fmla="*/ 2427950 w 2464322"/>
                        <a:gd name="connsiteY64" fmla="*/ 2007444 h 2523997"/>
                        <a:gd name="connsiteX65" fmla="*/ 2400962 w 2464322"/>
                        <a:gd name="connsiteY65" fmla="*/ 1981250 h 2523997"/>
                        <a:gd name="connsiteX66" fmla="*/ 2300156 w 2464322"/>
                        <a:gd name="connsiteY66" fmla="*/ 1943150 h 2523997"/>
                        <a:gd name="connsiteX67" fmla="*/ 2275550 w 2464322"/>
                        <a:gd name="connsiteY67" fmla="*/ 1904256 h 2523997"/>
                        <a:gd name="connsiteX68" fmla="*/ 2280312 w 2464322"/>
                        <a:gd name="connsiteY68" fmla="*/ 1809800 h 2523997"/>
                        <a:gd name="connsiteX69" fmla="*/ 2197762 w 2464322"/>
                        <a:gd name="connsiteY69" fmla="*/ 1733600 h 2523997"/>
                        <a:gd name="connsiteX70" fmla="*/ 2210462 w 2464322"/>
                        <a:gd name="connsiteY70" fmla="*/ 1689150 h 2523997"/>
                        <a:gd name="connsiteX71" fmla="*/ 2293012 w 2464322"/>
                        <a:gd name="connsiteY71" fmla="*/ 1657400 h 2523997"/>
                        <a:gd name="connsiteX72" fmla="*/ 2289837 w 2464322"/>
                        <a:gd name="connsiteY72" fmla="*/ 1619300 h 2523997"/>
                        <a:gd name="connsiteX73" fmla="*/ 2254912 w 2464322"/>
                        <a:gd name="connsiteY73" fmla="*/ 1558181 h 2523997"/>
                        <a:gd name="connsiteX74" fmla="*/ 2235862 w 2464322"/>
                        <a:gd name="connsiteY74" fmla="*/ 1435150 h 2523997"/>
                        <a:gd name="connsiteX75" fmla="*/ 2216812 w 2464322"/>
                        <a:gd name="connsiteY75" fmla="*/ 1358950 h 2523997"/>
                        <a:gd name="connsiteX76" fmla="*/ 2153312 w 2464322"/>
                        <a:gd name="connsiteY76" fmla="*/ 1314500 h 2523997"/>
                        <a:gd name="connsiteX77" fmla="*/ 2108862 w 2464322"/>
                        <a:gd name="connsiteY77" fmla="*/ 1384350 h 2523997"/>
                        <a:gd name="connsiteX78" fmla="*/ 2070762 w 2464322"/>
                        <a:gd name="connsiteY78" fmla="*/ 1416100 h 2523997"/>
                        <a:gd name="connsiteX79" fmla="*/ 2051712 w 2464322"/>
                        <a:gd name="connsiteY79" fmla="*/ 1371650 h 2523997"/>
                        <a:gd name="connsiteX80" fmla="*/ 2223162 w 2464322"/>
                        <a:gd name="connsiteY80" fmla="*/ 1104950 h 2523997"/>
                        <a:gd name="connsiteX81" fmla="*/ 2216019 w 2464322"/>
                        <a:gd name="connsiteY81" fmla="*/ 993825 h 2523997"/>
                        <a:gd name="connsiteX82" fmla="*/ 2299362 w 2464322"/>
                        <a:gd name="connsiteY82" fmla="*/ 1022400 h 2523997"/>
                        <a:gd name="connsiteX83" fmla="*/ 2337462 w 2464322"/>
                        <a:gd name="connsiteY83" fmla="*/ 936675 h 2523997"/>
                        <a:gd name="connsiteX84" fmla="*/ 2324762 w 2464322"/>
                        <a:gd name="connsiteY84" fmla="*/ 831900 h 2523997"/>
                        <a:gd name="connsiteX85" fmla="*/ 2352543 w 2464322"/>
                        <a:gd name="connsiteY85" fmla="*/ 759668 h 2523997"/>
                        <a:gd name="connsiteX86" fmla="*/ 2445412 w 2464322"/>
                        <a:gd name="connsiteY86" fmla="*/ 635050 h 2523997"/>
                        <a:gd name="connsiteX87" fmla="*/ 2439062 w 2464322"/>
                        <a:gd name="connsiteY87" fmla="*/ 565200 h 2523997"/>
                        <a:gd name="connsiteX88" fmla="*/ 2185062 w 2464322"/>
                        <a:gd name="connsiteY88" fmla="*/ 546150 h 2523997"/>
                        <a:gd name="connsiteX89" fmla="*/ 2061237 w 2464322"/>
                        <a:gd name="connsiteY89" fmla="*/ 461219 h 2523997"/>
                        <a:gd name="connsiteX90" fmla="*/ 1862006 w 2464322"/>
                        <a:gd name="connsiteY90" fmla="*/ 401687 h 2523997"/>
                        <a:gd name="connsiteX91" fmla="*/ 1800887 w 2464322"/>
                        <a:gd name="connsiteY91" fmla="*/ 336600 h 2523997"/>
                        <a:gd name="connsiteX92" fmla="*/ 1791362 w 2464322"/>
                        <a:gd name="connsiteY92" fmla="*/ 298500 h 2523997"/>
                        <a:gd name="connsiteX93" fmla="*/ 1715162 w 2464322"/>
                        <a:gd name="connsiteY93" fmla="*/ 304850 h 2523997"/>
                        <a:gd name="connsiteX94" fmla="*/ 1507993 w 2464322"/>
                        <a:gd name="connsiteY94" fmla="*/ 154831 h 2523997"/>
                        <a:gd name="connsiteX95" fmla="*/ 1435762 w 2464322"/>
                        <a:gd name="connsiteY95" fmla="*/ 76250 h 2523997"/>
                        <a:gd name="connsiteX96" fmla="*/ 1429412 w 2464322"/>
                        <a:gd name="connsiteY96" fmla="*/ 25450 h 2523997"/>
                        <a:gd name="connsiteX97" fmla="*/ 1378612 w 2464322"/>
                        <a:gd name="connsiteY97" fmla="*/ 50 h 2523997"/>
                        <a:gd name="connsiteX0" fmla="*/ 1378612 w 2464322"/>
                        <a:gd name="connsiteY0" fmla="*/ 50 h 2516151"/>
                        <a:gd name="connsiteX1" fmla="*/ 1302412 w 2464322"/>
                        <a:gd name="connsiteY1" fmla="*/ 31800 h 2516151"/>
                        <a:gd name="connsiteX2" fmla="*/ 1270662 w 2464322"/>
                        <a:gd name="connsiteY2" fmla="*/ 127050 h 2516151"/>
                        <a:gd name="connsiteX3" fmla="*/ 1232562 w 2464322"/>
                        <a:gd name="connsiteY3" fmla="*/ 247700 h 2516151"/>
                        <a:gd name="connsiteX4" fmla="*/ 1188112 w 2464322"/>
                        <a:gd name="connsiteY4" fmla="*/ 292150 h 2516151"/>
                        <a:gd name="connsiteX5" fmla="*/ 1092862 w 2464322"/>
                        <a:gd name="connsiteY5" fmla="*/ 330250 h 2516151"/>
                        <a:gd name="connsiteX6" fmla="*/ 1003962 w 2464322"/>
                        <a:gd name="connsiteY6" fmla="*/ 355650 h 2516151"/>
                        <a:gd name="connsiteX7" fmla="*/ 957925 w 2464322"/>
                        <a:gd name="connsiteY7" fmla="*/ 381050 h 2516151"/>
                        <a:gd name="connsiteX8" fmla="*/ 946018 w 2464322"/>
                        <a:gd name="connsiteY8" fmla="*/ 477888 h 2516151"/>
                        <a:gd name="connsiteX9" fmla="*/ 845212 w 2464322"/>
                        <a:gd name="connsiteY9" fmla="*/ 476300 h 2516151"/>
                        <a:gd name="connsiteX10" fmla="*/ 730912 w 2464322"/>
                        <a:gd name="connsiteY10" fmla="*/ 457250 h 2516151"/>
                        <a:gd name="connsiteX11" fmla="*/ 692812 w 2464322"/>
                        <a:gd name="connsiteY11" fmla="*/ 419150 h 2516151"/>
                        <a:gd name="connsiteX12" fmla="*/ 673762 w 2464322"/>
                        <a:gd name="connsiteY12" fmla="*/ 355650 h 2516151"/>
                        <a:gd name="connsiteX13" fmla="*/ 654712 w 2464322"/>
                        <a:gd name="connsiteY13" fmla="*/ 349300 h 2516151"/>
                        <a:gd name="connsiteX14" fmla="*/ 591212 w 2464322"/>
                        <a:gd name="connsiteY14" fmla="*/ 355650 h 2516151"/>
                        <a:gd name="connsiteX15" fmla="*/ 559462 w 2464322"/>
                        <a:gd name="connsiteY15" fmla="*/ 393750 h 2516151"/>
                        <a:gd name="connsiteX16" fmla="*/ 572162 w 2464322"/>
                        <a:gd name="connsiteY16" fmla="*/ 457250 h 2516151"/>
                        <a:gd name="connsiteX17" fmla="*/ 610262 w 2464322"/>
                        <a:gd name="connsiteY17" fmla="*/ 565200 h 2516151"/>
                        <a:gd name="connsiteX18" fmla="*/ 610262 w 2464322"/>
                        <a:gd name="connsiteY18" fmla="*/ 635050 h 2516151"/>
                        <a:gd name="connsiteX19" fmla="*/ 610262 w 2464322"/>
                        <a:gd name="connsiteY19" fmla="*/ 660450 h 2516151"/>
                        <a:gd name="connsiteX20" fmla="*/ 553112 w 2464322"/>
                        <a:gd name="connsiteY20" fmla="*/ 673150 h 2516151"/>
                        <a:gd name="connsiteX21" fmla="*/ 457862 w 2464322"/>
                        <a:gd name="connsiteY21" fmla="*/ 654100 h 2516151"/>
                        <a:gd name="connsiteX22" fmla="*/ 330862 w 2464322"/>
                        <a:gd name="connsiteY22" fmla="*/ 590600 h 2516151"/>
                        <a:gd name="connsiteX23" fmla="*/ 222912 w 2464322"/>
                        <a:gd name="connsiteY23" fmla="*/ 577900 h 2516151"/>
                        <a:gd name="connsiteX24" fmla="*/ 89562 w 2464322"/>
                        <a:gd name="connsiteY24" fmla="*/ 584250 h 2516151"/>
                        <a:gd name="connsiteX25" fmla="*/ 38762 w 2464322"/>
                        <a:gd name="connsiteY25" fmla="*/ 635050 h 2516151"/>
                        <a:gd name="connsiteX26" fmla="*/ 7012 w 2464322"/>
                        <a:gd name="connsiteY26" fmla="*/ 685850 h 2516151"/>
                        <a:gd name="connsiteX27" fmla="*/ 7012 w 2464322"/>
                        <a:gd name="connsiteY27" fmla="*/ 762050 h 2516151"/>
                        <a:gd name="connsiteX28" fmla="*/ 83212 w 2464322"/>
                        <a:gd name="connsiteY28" fmla="*/ 850950 h 2516151"/>
                        <a:gd name="connsiteX29" fmla="*/ 261012 w 2464322"/>
                        <a:gd name="connsiteY29" fmla="*/ 908100 h 2516151"/>
                        <a:gd name="connsiteX30" fmla="*/ 413412 w 2464322"/>
                        <a:gd name="connsiteY30" fmla="*/ 1003350 h 2516151"/>
                        <a:gd name="connsiteX31" fmla="*/ 457862 w 2464322"/>
                        <a:gd name="connsiteY31" fmla="*/ 1124000 h 2516151"/>
                        <a:gd name="connsiteX32" fmla="*/ 476912 w 2464322"/>
                        <a:gd name="connsiteY32" fmla="*/ 1238300 h 2516151"/>
                        <a:gd name="connsiteX33" fmla="*/ 603912 w 2464322"/>
                        <a:gd name="connsiteY33" fmla="*/ 1327200 h 2516151"/>
                        <a:gd name="connsiteX34" fmla="*/ 642012 w 2464322"/>
                        <a:gd name="connsiteY34" fmla="*/ 1384350 h 2516151"/>
                        <a:gd name="connsiteX35" fmla="*/ 635662 w 2464322"/>
                        <a:gd name="connsiteY35" fmla="*/ 1416100 h 2516151"/>
                        <a:gd name="connsiteX36" fmla="*/ 565812 w 2464322"/>
                        <a:gd name="connsiteY36" fmla="*/ 1435150 h 2516151"/>
                        <a:gd name="connsiteX37" fmla="*/ 635662 w 2464322"/>
                        <a:gd name="connsiteY37" fmla="*/ 1492300 h 2516151"/>
                        <a:gd name="connsiteX38" fmla="*/ 686462 w 2464322"/>
                        <a:gd name="connsiteY38" fmla="*/ 1562150 h 2516151"/>
                        <a:gd name="connsiteX39" fmla="*/ 737262 w 2464322"/>
                        <a:gd name="connsiteY39" fmla="*/ 1689150 h 2516151"/>
                        <a:gd name="connsiteX40" fmla="*/ 680112 w 2464322"/>
                        <a:gd name="connsiteY40" fmla="*/ 1581200 h 2516151"/>
                        <a:gd name="connsiteX41" fmla="*/ 654712 w 2464322"/>
                        <a:gd name="connsiteY41" fmla="*/ 1555800 h 2516151"/>
                        <a:gd name="connsiteX42" fmla="*/ 603912 w 2464322"/>
                        <a:gd name="connsiteY42" fmla="*/ 1587550 h 2516151"/>
                        <a:gd name="connsiteX43" fmla="*/ 597562 w 2464322"/>
                        <a:gd name="connsiteY43" fmla="*/ 1651050 h 2516151"/>
                        <a:gd name="connsiteX44" fmla="*/ 603912 w 2464322"/>
                        <a:gd name="connsiteY44" fmla="*/ 1816150 h 2516151"/>
                        <a:gd name="connsiteX45" fmla="*/ 546762 w 2464322"/>
                        <a:gd name="connsiteY45" fmla="*/ 2006650 h 2516151"/>
                        <a:gd name="connsiteX46" fmla="*/ 508662 w 2464322"/>
                        <a:gd name="connsiteY46" fmla="*/ 2089200 h 2516151"/>
                        <a:gd name="connsiteX47" fmla="*/ 461831 w 2464322"/>
                        <a:gd name="connsiteY47" fmla="*/ 2136032 h 2516151"/>
                        <a:gd name="connsiteX48" fmla="*/ 450718 w 2464322"/>
                        <a:gd name="connsiteY48" fmla="*/ 2161431 h 2516151"/>
                        <a:gd name="connsiteX49" fmla="*/ 570574 w 2464322"/>
                        <a:gd name="connsiteY49" fmla="*/ 2280494 h 2516151"/>
                        <a:gd name="connsiteX50" fmla="*/ 797587 w 2464322"/>
                        <a:gd name="connsiteY50" fmla="*/ 2392412 h 2516151"/>
                        <a:gd name="connsiteX51" fmla="*/ 934112 w 2464322"/>
                        <a:gd name="connsiteY51" fmla="*/ 2368600 h 2516151"/>
                        <a:gd name="connsiteX52" fmla="*/ 1054762 w 2464322"/>
                        <a:gd name="connsiteY52" fmla="*/ 2368600 h 2516151"/>
                        <a:gd name="connsiteX53" fmla="*/ 1317493 w 2464322"/>
                        <a:gd name="connsiteY53" fmla="*/ 2504332 h 2516151"/>
                        <a:gd name="connsiteX54" fmla="*/ 1367499 w 2464322"/>
                        <a:gd name="connsiteY54" fmla="*/ 2506712 h 2516151"/>
                        <a:gd name="connsiteX55" fmla="*/ 1423062 w 2464322"/>
                        <a:gd name="connsiteY55" fmla="*/ 2482900 h 2516151"/>
                        <a:gd name="connsiteX56" fmla="*/ 1473862 w 2464322"/>
                        <a:gd name="connsiteY56" fmla="*/ 2362250 h 2516151"/>
                        <a:gd name="connsiteX57" fmla="*/ 1526250 w 2464322"/>
                        <a:gd name="connsiteY57" fmla="*/ 2242393 h 2516151"/>
                        <a:gd name="connsiteX58" fmla="*/ 1632612 w 2464322"/>
                        <a:gd name="connsiteY58" fmla="*/ 2197150 h 2516151"/>
                        <a:gd name="connsiteX59" fmla="*/ 1753262 w 2464322"/>
                        <a:gd name="connsiteY59" fmla="*/ 2197150 h 2516151"/>
                        <a:gd name="connsiteX60" fmla="*/ 1905662 w 2464322"/>
                        <a:gd name="connsiteY60" fmla="*/ 2247950 h 2516151"/>
                        <a:gd name="connsiteX61" fmla="*/ 2089812 w 2464322"/>
                        <a:gd name="connsiteY61" fmla="*/ 2311450 h 2516151"/>
                        <a:gd name="connsiteX62" fmla="*/ 2178712 w 2464322"/>
                        <a:gd name="connsiteY62" fmla="*/ 2286050 h 2516151"/>
                        <a:gd name="connsiteX63" fmla="*/ 2293012 w 2464322"/>
                        <a:gd name="connsiteY63" fmla="*/ 2190800 h 2516151"/>
                        <a:gd name="connsiteX64" fmla="*/ 2427950 w 2464322"/>
                        <a:gd name="connsiteY64" fmla="*/ 2007444 h 2516151"/>
                        <a:gd name="connsiteX65" fmla="*/ 2400962 w 2464322"/>
                        <a:gd name="connsiteY65" fmla="*/ 1981250 h 2516151"/>
                        <a:gd name="connsiteX66" fmla="*/ 2300156 w 2464322"/>
                        <a:gd name="connsiteY66" fmla="*/ 1943150 h 2516151"/>
                        <a:gd name="connsiteX67" fmla="*/ 2275550 w 2464322"/>
                        <a:gd name="connsiteY67" fmla="*/ 1904256 h 2516151"/>
                        <a:gd name="connsiteX68" fmla="*/ 2280312 w 2464322"/>
                        <a:gd name="connsiteY68" fmla="*/ 1809800 h 2516151"/>
                        <a:gd name="connsiteX69" fmla="*/ 2197762 w 2464322"/>
                        <a:gd name="connsiteY69" fmla="*/ 1733600 h 2516151"/>
                        <a:gd name="connsiteX70" fmla="*/ 2210462 w 2464322"/>
                        <a:gd name="connsiteY70" fmla="*/ 1689150 h 2516151"/>
                        <a:gd name="connsiteX71" fmla="*/ 2293012 w 2464322"/>
                        <a:gd name="connsiteY71" fmla="*/ 1657400 h 2516151"/>
                        <a:gd name="connsiteX72" fmla="*/ 2289837 w 2464322"/>
                        <a:gd name="connsiteY72" fmla="*/ 1619300 h 2516151"/>
                        <a:gd name="connsiteX73" fmla="*/ 2254912 w 2464322"/>
                        <a:gd name="connsiteY73" fmla="*/ 1558181 h 2516151"/>
                        <a:gd name="connsiteX74" fmla="*/ 2235862 w 2464322"/>
                        <a:gd name="connsiteY74" fmla="*/ 1435150 h 2516151"/>
                        <a:gd name="connsiteX75" fmla="*/ 2216812 w 2464322"/>
                        <a:gd name="connsiteY75" fmla="*/ 1358950 h 2516151"/>
                        <a:gd name="connsiteX76" fmla="*/ 2153312 w 2464322"/>
                        <a:gd name="connsiteY76" fmla="*/ 1314500 h 2516151"/>
                        <a:gd name="connsiteX77" fmla="*/ 2108862 w 2464322"/>
                        <a:gd name="connsiteY77" fmla="*/ 1384350 h 2516151"/>
                        <a:gd name="connsiteX78" fmla="*/ 2070762 w 2464322"/>
                        <a:gd name="connsiteY78" fmla="*/ 1416100 h 2516151"/>
                        <a:gd name="connsiteX79" fmla="*/ 2051712 w 2464322"/>
                        <a:gd name="connsiteY79" fmla="*/ 1371650 h 2516151"/>
                        <a:gd name="connsiteX80" fmla="*/ 2223162 w 2464322"/>
                        <a:gd name="connsiteY80" fmla="*/ 1104950 h 2516151"/>
                        <a:gd name="connsiteX81" fmla="*/ 2216019 w 2464322"/>
                        <a:gd name="connsiteY81" fmla="*/ 993825 h 2516151"/>
                        <a:gd name="connsiteX82" fmla="*/ 2299362 w 2464322"/>
                        <a:gd name="connsiteY82" fmla="*/ 1022400 h 2516151"/>
                        <a:gd name="connsiteX83" fmla="*/ 2337462 w 2464322"/>
                        <a:gd name="connsiteY83" fmla="*/ 936675 h 2516151"/>
                        <a:gd name="connsiteX84" fmla="*/ 2324762 w 2464322"/>
                        <a:gd name="connsiteY84" fmla="*/ 831900 h 2516151"/>
                        <a:gd name="connsiteX85" fmla="*/ 2352543 w 2464322"/>
                        <a:gd name="connsiteY85" fmla="*/ 759668 h 2516151"/>
                        <a:gd name="connsiteX86" fmla="*/ 2445412 w 2464322"/>
                        <a:gd name="connsiteY86" fmla="*/ 635050 h 2516151"/>
                        <a:gd name="connsiteX87" fmla="*/ 2439062 w 2464322"/>
                        <a:gd name="connsiteY87" fmla="*/ 565200 h 2516151"/>
                        <a:gd name="connsiteX88" fmla="*/ 2185062 w 2464322"/>
                        <a:gd name="connsiteY88" fmla="*/ 546150 h 2516151"/>
                        <a:gd name="connsiteX89" fmla="*/ 2061237 w 2464322"/>
                        <a:gd name="connsiteY89" fmla="*/ 461219 h 2516151"/>
                        <a:gd name="connsiteX90" fmla="*/ 1862006 w 2464322"/>
                        <a:gd name="connsiteY90" fmla="*/ 401687 h 2516151"/>
                        <a:gd name="connsiteX91" fmla="*/ 1800887 w 2464322"/>
                        <a:gd name="connsiteY91" fmla="*/ 336600 h 2516151"/>
                        <a:gd name="connsiteX92" fmla="*/ 1791362 w 2464322"/>
                        <a:gd name="connsiteY92" fmla="*/ 298500 h 2516151"/>
                        <a:gd name="connsiteX93" fmla="*/ 1715162 w 2464322"/>
                        <a:gd name="connsiteY93" fmla="*/ 304850 h 2516151"/>
                        <a:gd name="connsiteX94" fmla="*/ 1507993 w 2464322"/>
                        <a:gd name="connsiteY94" fmla="*/ 154831 h 2516151"/>
                        <a:gd name="connsiteX95" fmla="*/ 1435762 w 2464322"/>
                        <a:gd name="connsiteY95" fmla="*/ 76250 h 2516151"/>
                        <a:gd name="connsiteX96" fmla="*/ 1429412 w 2464322"/>
                        <a:gd name="connsiteY96" fmla="*/ 25450 h 2516151"/>
                        <a:gd name="connsiteX97" fmla="*/ 1378612 w 2464322"/>
                        <a:gd name="connsiteY97" fmla="*/ 50 h 2516151"/>
                        <a:gd name="connsiteX0" fmla="*/ 1378612 w 2464322"/>
                        <a:gd name="connsiteY0" fmla="*/ 50 h 2516261"/>
                        <a:gd name="connsiteX1" fmla="*/ 1302412 w 2464322"/>
                        <a:gd name="connsiteY1" fmla="*/ 31800 h 2516261"/>
                        <a:gd name="connsiteX2" fmla="*/ 1270662 w 2464322"/>
                        <a:gd name="connsiteY2" fmla="*/ 127050 h 2516261"/>
                        <a:gd name="connsiteX3" fmla="*/ 1232562 w 2464322"/>
                        <a:gd name="connsiteY3" fmla="*/ 247700 h 2516261"/>
                        <a:gd name="connsiteX4" fmla="*/ 1188112 w 2464322"/>
                        <a:gd name="connsiteY4" fmla="*/ 292150 h 2516261"/>
                        <a:gd name="connsiteX5" fmla="*/ 1092862 w 2464322"/>
                        <a:gd name="connsiteY5" fmla="*/ 330250 h 2516261"/>
                        <a:gd name="connsiteX6" fmla="*/ 1003962 w 2464322"/>
                        <a:gd name="connsiteY6" fmla="*/ 355650 h 2516261"/>
                        <a:gd name="connsiteX7" fmla="*/ 957925 w 2464322"/>
                        <a:gd name="connsiteY7" fmla="*/ 381050 h 2516261"/>
                        <a:gd name="connsiteX8" fmla="*/ 946018 w 2464322"/>
                        <a:gd name="connsiteY8" fmla="*/ 477888 h 2516261"/>
                        <a:gd name="connsiteX9" fmla="*/ 845212 w 2464322"/>
                        <a:gd name="connsiteY9" fmla="*/ 476300 h 2516261"/>
                        <a:gd name="connsiteX10" fmla="*/ 730912 w 2464322"/>
                        <a:gd name="connsiteY10" fmla="*/ 457250 h 2516261"/>
                        <a:gd name="connsiteX11" fmla="*/ 692812 w 2464322"/>
                        <a:gd name="connsiteY11" fmla="*/ 419150 h 2516261"/>
                        <a:gd name="connsiteX12" fmla="*/ 673762 w 2464322"/>
                        <a:gd name="connsiteY12" fmla="*/ 355650 h 2516261"/>
                        <a:gd name="connsiteX13" fmla="*/ 654712 w 2464322"/>
                        <a:gd name="connsiteY13" fmla="*/ 349300 h 2516261"/>
                        <a:gd name="connsiteX14" fmla="*/ 591212 w 2464322"/>
                        <a:gd name="connsiteY14" fmla="*/ 355650 h 2516261"/>
                        <a:gd name="connsiteX15" fmla="*/ 559462 w 2464322"/>
                        <a:gd name="connsiteY15" fmla="*/ 393750 h 2516261"/>
                        <a:gd name="connsiteX16" fmla="*/ 572162 w 2464322"/>
                        <a:gd name="connsiteY16" fmla="*/ 457250 h 2516261"/>
                        <a:gd name="connsiteX17" fmla="*/ 610262 w 2464322"/>
                        <a:gd name="connsiteY17" fmla="*/ 565200 h 2516261"/>
                        <a:gd name="connsiteX18" fmla="*/ 610262 w 2464322"/>
                        <a:gd name="connsiteY18" fmla="*/ 635050 h 2516261"/>
                        <a:gd name="connsiteX19" fmla="*/ 610262 w 2464322"/>
                        <a:gd name="connsiteY19" fmla="*/ 660450 h 2516261"/>
                        <a:gd name="connsiteX20" fmla="*/ 553112 w 2464322"/>
                        <a:gd name="connsiteY20" fmla="*/ 673150 h 2516261"/>
                        <a:gd name="connsiteX21" fmla="*/ 457862 w 2464322"/>
                        <a:gd name="connsiteY21" fmla="*/ 654100 h 2516261"/>
                        <a:gd name="connsiteX22" fmla="*/ 330862 w 2464322"/>
                        <a:gd name="connsiteY22" fmla="*/ 590600 h 2516261"/>
                        <a:gd name="connsiteX23" fmla="*/ 222912 w 2464322"/>
                        <a:gd name="connsiteY23" fmla="*/ 577900 h 2516261"/>
                        <a:gd name="connsiteX24" fmla="*/ 89562 w 2464322"/>
                        <a:gd name="connsiteY24" fmla="*/ 584250 h 2516261"/>
                        <a:gd name="connsiteX25" fmla="*/ 38762 w 2464322"/>
                        <a:gd name="connsiteY25" fmla="*/ 635050 h 2516261"/>
                        <a:gd name="connsiteX26" fmla="*/ 7012 w 2464322"/>
                        <a:gd name="connsiteY26" fmla="*/ 685850 h 2516261"/>
                        <a:gd name="connsiteX27" fmla="*/ 7012 w 2464322"/>
                        <a:gd name="connsiteY27" fmla="*/ 762050 h 2516261"/>
                        <a:gd name="connsiteX28" fmla="*/ 83212 w 2464322"/>
                        <a:gd name="connsiteY28" fmla="*/ 850950 h 2516261"/>
                        <a:gd name="connsiteX29" fmla="*/ 261012 w 2464322"/>
                        <a:gd name="connsiteY29" fmla="*/ 908100 h 2516261"/>
                        <a:gd name="connsiteX30" fmla="*/ 413412 w 2464322"/>
                        <a:gd name="connsiteY30" fmla="*/ 1003350 h 2516261"/>
                        <a:gd name="connsiteX31" fmla="*/ 457862 w 2464322"/>
                        <a:gd name="connsiteY31" fmla="*/ 1124000 h 2516261"/>
                        <a:gd name="connsiteX32" fmla="*/ 476912 w 2464322"/>
                        <a:gd name="connsiteY32" fmla="*/ 1238300 h 2516261"/>
                        <a:gd name="connsiteX33" fmla="*/ 603912 w 2464322"/>
                        <a:gd name="connsiteY33" fmla="*/ 1327200 h 2516261"/>
                        <a:gd name="connsiteX34" fmla="*/ 642012 w 2464322"/>
                        <a:gd name="connsiteY34" fmla="*/ 1384350 h 2516261"/>
                        <a:gd name="connsiteX35" fmla="*/ 635662 w 2464322"/>
                        <a:gd name="connsiteY35" fmla="*/ 1416100 h 2516261"/>
                        <a:gd name="connsiteX36" fmla="*/ 565812 w 2464322"/>
                        <a:gd name="connsiteY36" fmla="*/ 1435150 h 2516261"/>
                        <a:gd name="connsiteX37" fmla="*/ 635662 w 2464322"/>
                        <a:gd name="connsiteY37" fmla="*/ 1492300 h 2516261"/>
                        <a:gd name="connsiteX38" fmla="*/ 686462 w 2464322"/>
                        <a:gd name="connsiteY38" fmla="*/ 1562150 h 2516261"/>
                        <a:gd name="connsiteX39" fmla="*/ 737262 w 2464322"/>
                        <a:gd name="connsiteY39" fmla="*/ 1689150 h 2516261"/>
                        <a:gd name="connsiteX40" fmla="*/ 680112 w 2464322"/>
                        <a:gd name="connsiteY40" fmla="*/ 1581200 h 2516261"/>
                        <a:gd name="connsiteX41" fmla="*/ 654712 w 2464322"/>
                        <a:gd name="connsiteY41" fmla="*/ 1555800 h 2516261"/>
                        <a:gd name="connsiteX42" fmla="*/ 603912 w 2464322"/>
                        <a:gd name="connsiteY42" fmla="*/ 1587550 h 2516261"/>
                        <a:gd name="connsiteX43" fmla="*/ 597562 w 2464322"/>
                        <a:gd name="connsiteY43" fmla="*/ 1651050 h 2516261"/>
                        <a:gd name="connsiteX44" fmla="*/ 603912 w 2464322"/>
                        <a:gd name="connsiteY44" fmla="*/ 1816150 h 2516261"/>
                        <a:gd name="connsiteX45" fmla="*/ 546762 w 2464322"/>
                        <a:gd name="connsiteY45" fmla="*/ 2006650 h 2516261"/>
                        <a:gd name="connsiteX46" fmla="*/ 508662 w 2464322"/>
                        <a:gd name="connsiteY46" fmla="*/ 2089200 h 2516261"/>
                        <a:gd name="connsiteX47" fmla="*/ 461831 w 2464322"/>
                        <a:gd name="connsiteY47" fmla="*/ 2136032 h 2516261"/>
                        <a:gd name="connsiteX48" fmla="*/ 450718 w 2464322"/>
                        <a:gd name="connsiteY48" fmla="*/ 2161431 h 2516261"/>
                        <a:gd name="connsiteX49" fmla="*/ 570574 w 2464322"/>
                        <a:gd name="connsiteY49" fmla="*/ 2280494 h 2516261"/>
                        <a:gd name="connsiteX50" fmla="*/ 797587 w 2464322"/>
                        <a:gd name="connsiteY50" fmla="*/ 2392412 h 2516261"/>
                        <a:gd name="connsiteX51" fmla="*/ 934112 w 2464322"/>
                        <a:gd name="connsiteY51" fmla="*/ 2368600 h 2516261"/>
                        <a:gd name="connsiteX52" fmla="*/ 1054762 w 2464322"/>
                        <a:gd name="connsiteY52" fmla="*/ 2368600 h 2516261"/>
                        <a:gd name="connsiteX53" fmla="*/ 1317493 w 2464322"/>
                        <a:gd name="connsiteY53" fmla="*/ 2504332 h 2516261"/>
                        <a:gd name="connsiteX54" fmla="*/ 1367499 w 2464322"/>
                        <a:gd name="connsiteY54" fmla="*/ 2506712 h 2516261"/>
                        <a:gd name="connsiteX55" fmla="*/ 1413537 w 2464322"/>
                        <a:gd name="connsiteY55" fmla="*/ 2480519 h 2516261"/>
                        <a:gd name="connsiteX56" fmla="*/ 1473862 w 2464322"/>
                        <a:gd name="connsiteY56" fmla="*/ 2362250 h 2516261"/>
                        <a:gd name="connsiteX57" fmla="*/ 1526250 w 2464322"/>
                        <a:gd name="connsiteY57" fmla="*/ 2242393 h 2516261"/>
                        <a:gd name="connsiteX58" fmla="*/ 1632612 w 2464322"/>
                        <a:gd name="connsiteY58" fmla="*/ 2197150 h 2516261"/>
                        <a:gd name="connsiteX59" fmla="*/ 1753262 w 2464322"/>
                        <a:gd name="connsiteY59" fmla="*/ 2197150 h 2516261"/>
                        <a:gd name="connsiteX60" fmla="*/ 1905662 w 2464322"/>
                        <a:gd name="connsiteY60" fmla="*/ 2247950 h 2516261"/>
                        <a:gd name="connsiteX61" fmla="*/ 2089812 w 2464322"/>
                        <a:gd name="connsiteY61" fmla="*/ 2311450 h 2516261"/>
                        <a:gd name="connsiteX62" fmla="*/ 2178712 w 2464322"/>
                        <a:gd name="connsiteY62" fmla="*/ 2286050 h 2516261"/>
                        <a:gd name="connsiteX63" fmla="*/ 2293012 w 2464322"/>
                        <a:gd name="connsiteY63" fmla="*/ 2190800 h 2516261"/>
                        <a:gd name="connsiteX64" fmla="*/ 2427950 w 2464322"/>
                        <a:gd name="connsiteY64" fmla="*/ 2007444 h 2516261"/>
                        <a:gd name="connsiteX65" fmla="*/ 2400962 w 2464322"/>
                        <a:gd name="connsiteY65" fmla="*/ 1981250 h 2516261"/>
                        <a:gd name="connsiteX66" fmla="*/ 2300156 w 2464322"/>
                        <a:gd name="connsiteY66" fmla="*/ 1943150 h 2516261"/>
                        <a:gd name="connsiteX67" fmla="*/ 2275550 w 2464322"/>
                        <a:gd name="connsiteY67" fmla="*/ 1904256 h 2516261"/>
                        <a:gd name="connsiteX68" fmla="*/ 2280312 w 2464322"/>
                        <a:gd name="connsiteY68" fmla="*/ 1809800 h 2516261"/>
                        <a:gd name="connsiteX69" fmla="*/ 2197762 w 2464322"/>
                        <a:gd name="connsiteY69" fmla="*/ 1733600 h 2516261"/>
                        <a:gd name="connsiteX70" fmla="*/ 2210462 w 2464322"/>
                        <a:gd name="connsiteY70" fmla="*/ 1689150 h 2516261"/>
                        <a:gd name="connsiteX71" fmla="*/ 2293012 w 2464322"/>
                        <a:gd name="connsiteY71" fmla="*/ 1657400 h 2516261"/>
                        <a:gd name="connsiteX72" fmla="*/ 2289837 w 2464322"/>
                        <a:gd name="connsiteY72" fmla="*/ 1619300 h 2516261"/>
                        <a:gd name="connsiteX73" fmla="*/ 2254912 w 2464322"/>
                        <a:gd name="connsiteY73" fmla="*/ 1558181 h 2516261"/>
                        <a:gd name="connsiteX74" fmla="*/ 2235862 w 2464322"/>
                        <a:gd name="connsiteY74" fmla="*/ 1435150 h 2516261"/>
                        <a:gd name="connsiteX75" fmla="*/ 2216812 w 2464322"/>
                        <a:gd name="connsiteY75" fmla="*/ 1358950 h 2516261"/>
                        <a:gd name="connsiteX76" fmla="*/ 2153312 w 2464322"/>
                        <a:gd name="connsiteY76" fmla="*/ 1314500 h 2516261"/>
                        <a:gd name="connsiteX77" fmla="*/ 2108862 w 2464322"/>
                        <a:gd name="connsiteY77" fmla="*/ 1384350 h 2516261"/>
                        <a:gd name="connsiteX78" fmla="*/ 2070762 w 2464322"/>
                        <a:gd name="connsiteY78" fmla="*/ 1416100 h 2516261"/>
                        <a:gd name="connsiteX79" fmla="*/ 2051712 w 2464322"/>
                        <a:gd name="connsiteY79" fmla="*/ 1371650 h 2516261"/>
                        <a:gd name="connsiteX80" fmla="*/ 2223162 w 2464322"/>
                        <a:gd name="connsiteY80" fmla="*/ 1104950 h 2516261"/>
                        <a:gd name="connsiteX81" fmla="*/ 2216019 w 2464322"/>
                        <a:gd name="connsiteY81" fmla="*/ 993825 h 2516261"/>
                        <a:gd name="connsiteX82" fmla="*/ 2299362 w 2464322"/>
                        <a:gd name="connsiteY82" fmla="*/ 1022400 h 2516261"/>
                        <a:gd name="connsiteX83" fmla="*/ 2337462 w 2464322"/>
                        <a:gd name="connsiteY83" fmla="*/ 936675 h 2516261"/>
                        <a:gd name="connsiteX84" fmla="*/ 2324762 w 2464322"/>
                        <a:gd name="connsiteY84" fmla="*/ 831900 h 2516261"/>
                        <a:gd name="connsiteX85" fmla="*/ 2352543 w 2464322"/>
                        <a:gd name="connsiteY85" fmla="*/ 759668 h 2516261"/>
                        <a:gd name="connsiteX86" fmla="*/ 2445412 w 2464322"/>
                        <a:gd name="connsiteY86" fmla="*/ 635050 h 2516261"/>
                        <a:gd name="connsiteX87" fmla="*/ 2439062 w 2464322"/>
                        <a:gd name="connsiteY87" fmla="*/ 565200 h 2516261"/>
                        <a:gd name="connsiteX88" fmla="*/ 2185062 w 2464322"/>
                        <a:gd name="connsiteY88" fmla="*/ 546150 h 2516261"/>
                        <a:gd name="connsiteX89" fmla="*/ 2061237 w 2464322"/>
                        <a:gd name="connsiteY89" fmla="*/ 461219 h 2516261"/>
                        <a:gd name="connsiteX90" fmla="*/ 1862006 w 2464322"/>
                        <a:gd name="connsiteY90" fmla="*/ 401687 h 2516261"/>
                        <a:gd name="connsiteX91" fmla="*/ 1800887 w 2464322"/>
                        <a:gd name="connsiteY91" fmla="*/ 336600 h 2516261"/>
                        <a:gd name="connsiteX92" fmla="*/ 1791362 w 2464322"/>
                        <a:gd name="connsiteY92" fmla="*/ 298500 h 2516261"/>
                        <a:gd name="connsiteX93" fmla="*/ 1715162 w 2464322"/>
                        <a:gd name="connsiteY93" fmla="*/ 304850 h 2516261"/>
                        <a:gd name="connsiteX94" fmla="*/ 1507993 w 2464322"/>
                        <a:gd name="connsiteY94" fmla="*/ 154831 h 2516261"/>
                        <a:gd name="connsiteX95" fmla="*/ 1435762 w 2464322"/>
                        <a:gd name="connsiteY95" fmla="*/ 76250 h 2516261"/>
                        <a:gd name="connsiteX96" fmla="*/ 1429412 w 2464322"/>
                        <a:gd name="connsiteY96" fmla="*/ 25450 h 2516261"/>
                        <a:gd name="connsiteX97" fmla="*/ 1378612 w 2464322"/>
                        <a:gd name="connsiteY97" fmla="*/ 50 h 2516261"/>
                        <a:gd name="connsiteX0" fmla="*/ 1378612 w 2464322"/>
                        <a:gd name="connsiteY0" fmla="*/ 50 h 2516261"/>
                        <a:gd name="connsiteX1" fmla="*/ 1302412 w 2464322"/>
                        <a:gd name="connsiteY1" fmla="*/ 31800 h 2516261"/>
                        <a:gd name="connsiteX2" fmla="*/ 1270662 w 2464322"/>
                        <a:gd name="connsiteY2" fmla="*/ 127050 h 2516261"/>
                        <a:gd name="connsiteX3" fmla="*/ 1232562 w 2464322"/>
                        <a:gd name="connsiteY3" fmla="*/ 247700 h 2516261"/>
                        <a:gd name="connsiteX4" fmla="*/ 1188112 w 2464322"/>
                        <a:gd name="connsiteY4" fmla="*/ 292150 h 2516261"/>
                        <a:gd name="connsiteX5" fmla="*/ 1092862 w 2464322"/>
                        <a:gd name="connsiteY5" fmla="*/ 330250 h 2516261"/>
                        <a:gd name="connsiteX6" fmla="*/ 1003962 w 2464322"/>
                        <a:gd name="connsiteY6" fmla="*/ 355650 h 2516261"/>
                        <a:gd name="connsiteX7" fmla="*/ 957925 w 2464322"/>
                        <a:gd name="connsiteY7" fmla="*/ 381050 h 2516261"/>
                        <a:gd name="connsiteX8" fmla="*/ 946018 w 2464322"/>
                        <a:gd name="connsiteY8" fmla="*/ 477888 h 2516261"/>
                        <a:gd name="connsiteX9" fmla="*/ 845212 w 2464322"/>
                        <a:gd name="connsiteY9" fmla="*/ 476300 h 2516261"/>
                        <a:gd name="connsiteX10" fmla="*/ 730912 w 2464322"/>
                        <a:gd name="connsiteY10" fmla="*/ 457250 h 2516261"/>
                        <a:gd name="connsiteX11" fmla="*/ 692812 w 2464322"/>
                        <a:gd name="connsiteY11" fmla="*/ 419150 h 2516261"/>
                        <a:gd name="connsiteX12" fmla="*/ 673762 w 2464322"/>
                        <a:gd name="connsiteY12" fmla="*/ 355650 h 2516261"/>
                        <a:gd name="connsiteX13" fmla="*/ 654712 w 2464322"/>
                        <a:gd name="connsiteY13" fmla="*/ 349300 h 2516261"/>
                        <a:gd name="connsiteX14" fmla="*/ 591212 w 2464322"/>
                        <a:gd name="connsiteY14" fmla="*/ 355650 h 2516261"/>
                        <a:gd name="connsiteX15" fmla="*/ 559462 w 2464322"/>
                        <a:gd name="connsiteY15" fmla="*/ 393750 h 2516261"/>
                        <a:gd name="connsiteX16" fmla="*/ 572162 w 2464322"/>
                        <a:gd name="connsiteY16" fmla="*/ 457250 h 2516261"/>
                        <a:gd name="connsiteX17" fmla="*/ 610262 w 2464322"/>
                        <a:gd name="connsiteY17" fmla="*/ 565200 h 2516261"/>
                        <a:gd name="connsiteX18" fmla="*/ 610262 w 2464322"/>
                        <a:gd name="connsiteY18" fmla="*/ 635050 h 2516261"/>
                        <a:gd name="connsiteX19" fmla="*/ 610262 w 2464322"/>
                        <a:gd name="connsiteY19" fmla="*/ 660450 h 2516261"/>
                        <a:gd name="connsiteX20" fmla="*/ 553112 w 2464322"/>
                        <a:gd name="connsiteY20" fmla="*/ 673150 h 2516261"/>
                        <a:gd name="connsiteX21" fmla="*/ 457862 w 2464322"/>
                        <a:gd name="connsiteY21" fmla="*/ 654100 h 2516261"/>
                        <a:gd name="connsiteX22" fmla="*/ 330862 w 2464322"/>
                        <a:gd name="connsiteY22" fmla="*/ 590600 h 2516261"/>
                        <a:gd name="connsiteX23" fmla="*/ 222912 w 2464322"/>
                        <a:gd name="connsiteY23" fmla="*/ 577900 h 2516261"/>
                        <a:gd name="connsiteX24" fmla="*/ 89562 w 2464322"/>
                        <a:gd name="connsiteY24" fmla="*/ 584250 h 2516261"/>
                        <a:gd name="connsiteX25" fmla="*/ 38762 w 2464322"/>
                        <a:gd name="connsiteY25" fmla="*/ 635050 h 2516261"/>
                        <a:gd name="connsiteX26" fmla="*/ 7012 w 2464322"/>
                        <a:gd name="connsiteY26" fmla="*/ 685850 h 2516261"/>
                        <a:gd name="connsiteX27" fmla="*/ 7012 w 2464322"/>
                        <a:gd name="connsiteY27" fmla="*/ 762050 h 2516261"/>
                        <a:gd name="connsiteX28" fmla="*/ 83212 w 2464322"/>
                        <a:gd name="connsiteY28" fmla="*/ 850950 h 2516261"/>
                        <a:gd name="connsiteX29" fmla="*/ 261012 w 2464322"/>
                        <a:gd name="connsiteY29" fmla="*/ 908100 h 2516261"/>
                        <a:gd name="connsiteX30" fmla="*/ 413412 w 2464322"/>
                        <a:gd name="connsiteY30" fmla="*/ 1003350 h 2516261"/>
                        <a:gd name="connsiteX31" fmla="*/ 457862 w 2464322"/>
                        <a:gd name="connsiteY31" fmla="*/ 1124000 h 2516261"/>
                        <a:gd name="connsiteX32" fmla="*/ 476912 w 2464322"/>
                        <a:gd name="connsiteY32" fmla="*/ 1238300 h 2516261"/>
                        <a:gd name="connsiteX33" fmla="*/ 603912 w 2464322"/>
                        <a:gd name="connsiteY33" fmla="*/ 1327200 h 2516261"/>
                        <a:gd name="connsiteX34" fmla="*/ 642012 w 2464322"/>
                        <a:gd name="connsiteY34" fmla="*/ 1384350 h 2516261"/>
                        <a:gd name="connsiteX35" fmla="*/ 635662 w 2464322"/>
                        <a:gd name="connsiteY35" fmla="*/ 1416100 h 2516261"/>
                        <a:gd name="connsiteX36" fmla="*/ 565812 w 2464322"/>
                        <a:gd name="connsiteY36" fmla="*/ 1435150 h 2516261"/>
                        <a:gd name="connsiteX37" fmla="*/ 635662 w 2464322"/>
                        <a:gd name="connsiteY37" fmla="*/ 1492300 h 2516261"/>
                        <a:gd name="connsiteX38" fmla="*/ 686462 w 2464322"/>
                        <a:gd name="connsiteY38" fmla="*/ 1562150 h 2516261"/>
                        <a:gd name="connsiteX39" fmla="*/ 737262 w 2464322"/>
                        <a:gd name="connsiteY39" fmla="*/ 1689150 h 2516261"/>
                        <a:gd name="connsiteX40" fmla="*/ 680112 w 2464322"/>
                        <a:gd name="connsiteY40" fmla="*/ 1581200 h 2516261"/>
                        <a:gd name="connsiteX41" fmla="*/ 654712 w 2464322"/>
                        <a:gd name="connsiteY41" fmla="*/ 1555800 h 2516261"/>
                        <a:gd name="connsiteX42" fmla="*/ 603912 w 2464322"/>
                        <a:gd name="connsiteY42" fmla="*/ 1587550 h 2516261"/>
                        <a:gd name="connsiteX43" fmla="*/ 597562 w 2464322"/>
                        <a:gd name="connsiteY43" fmla="*/ 1651050 h 2516261"/>
                        <a:gd name="connsiteX44" fmla="*/ 603912 w 2464322"/>
                        <a:gd name="connsiteY44" fmla="*/ 1816150 h 2516261"/>
                        <a:gd name="connsiteX45" fmla="*/ 546762 w 2464322"/>
                        <a:gd name="connsiteY45" fmla="*/ 2006650 h 2516261"/>
                        <a:gd name="connsiteX46" fmla="*/ 508662 w 2464322"/>
                        <a:gd name="connsiteY46" fmla="*/ 2089200 h 2516261"/>
                        <a:gd name="connsiteX47" fmla="*/ 461831 w 2464322"/>
                        <a:gd name="connsiteY47" fmla="*/ 2136032 h 2516261"/>
                        <a:gd name="connsiteX48" fmla="*/ 450718 w 2464322"/>
                        <a:gd name="connsiteY48" fmla="*/ 2161431 h 2516261"/>
                        <a:gd name="connsiteX49" fmla="*/ 570574 w 2464322"/>
                        <a:gd name="connsiteY49" fmla="*/ 2280494 h 2516261"/>
                        <a:gd name="connsiteX50" fmla="*/ 797587 w 2464322"/>
                        <a:gd name="connsiteY50" fmla="*/ 2392412 h 2516261"/>
                        <a:gd name="connsiteX51" fmla="*/ 934112 w 2464322"/>
                        <a:gd name="connsiteY51" fmla="*/ 2368600 h 2516261"/>
                        <a:gd name="connsiteX52" fmla="*/ 1054762 w 2464322"/>
                        <a:gd name="connsiteY52" fmla="*/ 2368600 h 2516261"/>
                        <a:gd name="connsiteX53" fmla="*/ 1317493 w 2464322"/>
                        <a:gd name="connsiteY53" fmla="*/ 2504332 h 2516261"/>
                        <a:gd name="connsiteX54" fmla="*/ 1367499 w 2464322"/>
                        <a:gd name="connsiteY54" fmla="*/ 2506712 h 2516261"/>
                        <a:gd name="connsiteX55" fmla="*/ 1413537 w 2464322"/>
                        <a:gd name="connsiteY55" fmla="*/ 2480519 h 2516261"/>
                        <a:gd name="connsiteX56" fmla="*/ 1466718 w 2464322"/>
                        <a:gd name="connsiteY56" fmla="*/ 2359869 h 2516261"/>
                        <a:gd name="connsiteX57" fmla="*/ 1526250 w 2464322"/>
                        <a:gd name="connsiteY57" fmla="*/ 2242393 h 2516261"/>
                        <a:gd name="connsiteX58" fmla="*/ 1632612 w 2464322"/>
                        <a:gd name="connsiteY58" fmla="*/ 2197150 h 2516261"/>
                        <a:gd name="connsiteX59" fmla="*/ 1753262 w 2464322"/>
                        <a:gd name="connsiteY59" fmla="*/ 2197150 h 2516261"/>
                        <a:gd name="connsiteX60" fmla="*/ 1905662 w 2464322"/>
                        <a:gd name="connsiteY60" fmla="*/ 2247950 h 2516261"/>
                        <a:gd name="connsiteX61" fmla="*/ 2089812 w 2464322"/>
                        <a:gd name="connsiteY61" fmla="*/ 2311450 h 2516261"/>
                        <a:gd name="connsiteX62" fmla="*/ 2178712 w 2464322"/>
                        <a:gd name="connsiteY62" fmla="*/ 2286050 h 2516261"/>
                        <a:gd name="connsiteX63" fmla="*/ 2293012 w 2464322"/>
                        <a:gd name="connsiteY63" fmla="*/ 2190800 h 2516261"/>
                        <a:gd name="connsiteX64" fmla="*/ 2427950 w 2464322"/>
                        <a:gd name="connsiteY64" fmla="*/ 2007444 h 2516261"/>
                        <a:gd name="connsiteX65" fmla="*/ 2400962 w 2464322"/>
                        <a:gd name="connsiteY65" fmla="*/ 1981250 h 2516261"/>
                        <a:gd name="connsiteX66" fmla="*/ 2300156 w 2464322"/>
                        <a:gd name="connsiteY66" fmla="*/ 1943150 h 2516261"/>
                        <a:gd name="connsiteX67" fmla="*/ 2275550 w 2464322"/>
                        <a:gd name="connsiteY67" fmla="*/ 1904256 h 2516261"/>
                        <a:gd name="connsiteX68" fmla="*/ 2280312 w 2464322"/>
                        <a:gd name="connsiteY68" fmla="*/ 1809800 h 2516261"/>
                        <a:gd name="connsiteX69" fmla="*/ 2197762 w 2464322"/>
                        <a:gd name="connsiteY69" fmla="*/ 1733600 h 2516261"/>
                        <a:gd name="connsiteX70" fmla="*/ 2210462 w 2464322"/>
                        <a:gd name="connsiteY70" fmla="*/ 1689150 h 2516261"/>
                        <a:gd name="connsiteX71" fmla="*/ 2293012 w 2464322"/>
                        <a:gd name="connsiteY71" fmla="*/ 1657400 h 2516261"/>
                        <a:gd name="connsiteX72" fmla="*/ 2289837 w 2464322"/>
                        <a:gd name="connsiteY72" fmla="*/ 1619300 h 2516261"/>
                        <a:gd name="connsiteX73" fmla="*/ 2254912 w 2464322"/>
                        <a:gd name="connsiteY73" fmla="*/ 1558181 h 2516261"/>
                        <a:gd name="connsiteX74" fmla="*/ 2235862 w 2464322"/>
                        <a:gd name="connsiteY74" fmla="*/ 1435150 h 2516261"/>
                        <a:gd name="connsiteX75" fmla="*/ 2216812 w 2464322"/>
                        <a:gd name="connsiteY75" fmla="*/ 1358950 h 2516261"/>
                        <a:gd name="connsiteX76" fmla="*/ 2153312 w 2464322"/>
                        <a:gd name="connsiteY76" fmla="*/ 1314500 h 2516261"/>
                        <a:gd name="connsiteX77" fmla="*/ 2108862 w 2464322"/>
                        <a:gd name="connsiteY77" fmla="*/ 1384350 h 2516261"/>
                        <a:gd name="connsiteX78" fmla="*/ 2070762 w 2464322"/>
                        <a:gd name="connsiteY78" fmla="*/ 1416100 h 2516261"/>
                        <a:gd name="connsiteX79" fmla="*/ 2051712 w 2464322"/>
                        <a:gd name="connsiteY79" fmla="*/ 1371650 h 2516261"/>
                        <a:gd name="connsiteX80" fmla="*/ 2223162 w 2464322"/>
                        <a:gd name="connsiteY80" fmla="*/ 1104950 h 2516261"/>
                        <a:gd name="connsiteX81" fmla="*/ 2216019 w 2464322"/>
                        <a:gd name="connsiteY81" fmla="*/ 993825 h 2516261"/>
                        <a:gd name="connsiteX82" fmla="*/ 2299362 w 2464322"/>
                        <a:gd name="connsiteY82" fmla="*/ 1022400 h 2516261"/>
                        <a:gd name="connsiteX83" fmla="*/ 2337462 w 2464322"/>
                        <a:gd name="connsiteY83" fmla="*/ 936675 h 2516261"/>
                        <a:gd name="connsiteX84" fmla="*/ 2324762 w 2464322"/>
                        <a:gd name="connsiteY84" fmla="*/ 831900 h 2516261"/>
                        <a:gd name="connsiteX85" fmla="*/ 2352543 w 2464322"/>
                        <a:gd name="connsiteY85" fmla="*/ 759668 h 2516261"/>
                        <a:gd name="connsiteX86" fmla="*/ 2445412 w 2464322"/>
                        <a:gd name="connsiteY86" fmla="*/ 635050 h 2516261"/>
                        <a:gd name="connsiteX87" fmla="*/ 2439062 w 2464322"/>
                        <a:gd name="connsiteY87" fmla="*/ 565200 h 2516261"/>
                        <a:gd name="connsiteX88" fmla="*/ 2185062 w 2464322"/>
                        <a:gd name="connsiteY88" fmla="*/ 546150 h 2516261"/>
                        <a:gd name="connsiteX89" fmla="*/ 2061237 w 2464322"/>
                        <a:gd name="connsiteY89" fmla="*/ 461219 h 2516261"/>
                        <a:gd name="connsiteX90" fmla="*/ 1862006 w 2464322"/>
                        <a:gd name="connsiteY90" fmla="*/ 401687 h 2516261"/>
                        <a:gd name="connsiteX91" fmla="*/ 1800887 w 2464322"/>
                        <a:gd name="connsiteY91" fmla="*/ 336600 h 2516261"/>
                        <a:gd name="connsiteX92" fmla="*/ 1791362 w 2464322"/>
                        <a:gd name="connsiteY92" fmla="*/ 298500 h 2516261"/>
                        <a:gd name="connsiteX93" fmla="*/ 1715162 w 2464322"/>
                        <a:gd name="connsiteY93" fmla="*/ 304850 h 2516261"/>
                        <a:gd name="connsiteX94" fmla="*/ 1507993 w 2464322"/>
                        <a:gd name="connsiteY94" fmla="*/ 154831 h 2516261"/>
                        <a:gd name="connsiteX95" fmla="*/ 1435762 w 2464322"/>
                        <a:gd name="connsiteY95" fmla="*/ 76250 h 2516261"/>
                        <a:gd name="connsiteX96" fmla="*/ 1429412 w 2464322"/>
                        <a:gd name="connsiteY96" fmla="*/ 25450 h 2516261"/>
                        <a:gd name="connsiteX97" fmla="*/ 1378612 w 2464322"/>
                        <a:gd name="connsiteY97" fmla="*/ 50 h 2516261"/>
                        <a:gd name="connsiteX0" fmla="*/ 1378612 w 2464322"/>
                        <a:gd name="connsiteY0" fmla="*/ 50 h 2516261"/>
                        <a:gd name="connsiteX1" fmla="*/ 1302412 w 2464322"/>
                        <a:gd name="connsiteY1" fmla="*/ 31800 h 2516261"/>
                        <a:gd name="connsiteX2" fmla="*/ 1270662 w 2464322"/>
                        <a:gd name="connsiteY2" fmla="*/ 127050 h 2516261"/>
                        <a:gd name="connsiteX3" fmla="*/ 1232562 w 2464322"/>
                        <a:gd name="connsiteY3" fmla="*/ 247700 h 2516261"/>
                        <a:gd name="connsiteX4" fmla="*/ 1188112 w 2464322"/>
                        <a:gd name="connsiteY4" fmla="*/ 292150 h 2516261"/>
                        <a:gd name="connsiteX5" fmla="*/ 1092862 w 2464322"/>
                        <a:gd name="connsiteY5" fmla="*/ 330250 h 2516261"/>
                        <a:gd name="connsiteX6" fmla="*/ 1003962 w 2464322"/>
                        <a:gd name="connsiteY6" fmla="*/ 355650 h 2516261"/>
                        <a:gd name="connsiteX7" fmla="*/ 957925 w 2464322"/>
                        <a:gd name="connsiteY7" fmla="*/ 381050 h 2516261"/>
                        <a:gd name="connsiteX8" fmla="*/ 946018 w 2464322"/>
                        <a:gd name="connsiteY8" fmla="*/ 477888 h 2516261"/>
                        <a:gd name="connsiteX9" fmla="*/ 845212 w 2464322"/>
                        <a:gd name="connsiteY9" fmla="*/ 476300 h 2516261"/>
                        <a:gd name="connsiteX10" fmla="*/ 730912 w 2464322"/>
                        <a:gd name="connsiteY10" fmla="*/ 457250 h 2516261"/>
                        <a:gd name="connsiteX11" fmla="*/ 692812 w 2464322"/>
                        <a:gd name="connsiteY11" fmla="*/ 419150 h 2516261"/>
                        <a:gd name="connsiteX12" fmla="*/ 673762 w 2464322"/>
                        <a:gd name="connsiteY12" fmla="*/ 355650 h 2516261"/>
                        <a:gd name="connsiteX13" fmla="*/ 654712 w 2464322"/>
                        <a:gd name="connsiteY13" fmla="*/ 349300 h 2516261"/>
                        <a:gd name="connsiteX14" fmla="*/ 591212 w 2464322"/>
                        <a:gd name="connsiteY14" fmla="*/ 355650 h 2516261"/>
                        <a:gd name="connsiteX15" fmla="*/ 559462 w 2464322"/>
                        <a:gd name="connsiteY15" fmla="*/ 393750 h 2516261"/>
                        <a:gd name="connsiteX16" fmla="*/ 572162 w 2464322"/>
                        <a:gd name="connsiteY16" fmla="*/ 457250 h 2516261"/>
                        <a:gd name="connsiteX17" fmla="*/ 610262 w 2464322"/>
                        <a:gd name="connsiteY17" fmla="*/ 565200 h 2516261"/>
                        <a:gd name="connsiteX18" fmla="*/ 610262 w 2464322"/>
                        <a:gd name="connsiteY18" fmla="*/ 635050 h 2516261"/>
                        <a:gd name="connsiteX19" fmla="*/ 610262 w 2464322"/>
                        <a:gd name="connsiteY19" fmla="*/ 660450 h 2516261"/>
                        <a:gd name="connsiteX20" fmla="*/ 553112 w 2464322"/>
                        <a:gd name="connsiteY20" fmla="*/ 673150 h 2516261"/>
                        <a:gd name="connsiteX21" fmla="*/ 457862 w 2464322"/>
                        <a:gd name="connsiteY21" fmla="*/ 654100 h 2516261"/>
                        <a:gd name="connsiteX22" fmla="*/ 330862 w 2464322"/>
                        <a:gd name="connsiteY22" fmla="*/ 590600 h 2516261"/>
                        <a:gd name="connsiteX23" fmla="*/ 222912 w 2464322"/>
                        <a:gd name="connsiteY23" fmla="*/ 577900 h 2516261"/>
                        <a:gd name="connsiteX24" fmla="*/ 89562 w 2464322"/>
                        <a:gd name="connsiteY24" fmla="*/ 584250 h 2516261"/>
                        <a:gd name="connsiteX25" fmla="*/ 38762 w 2464322"/>
                        <a:gd name="connsiteY25" fmla="*/ 635050 h 2516261"/>
                        <a:gd name="connsiteX26" fmla="*/ 7012 w 2464322"/>
                        <a:gd name="connsiteY26" fmla="*/ 685850 h 2516261"/>
                        <a:gd name="connsiteX27" fmla="*/ 7012 w 2464322"/>
                        <a:gd name="connsiteY27" fmla="*/ 762050 h 2516261"/>
                        <a:gd name="connsiteX28" fmla="*/ 83212 w 2464322"/>
                        <a:gd name="connsiteY28" fmla="*/ 850950 h 2516261"/>
                        <a:gd name="connsiteX29" fmla="*/ 261012 w 2464322"/>
                        <a:gd name="connsiteY29" fmla="*/ 908100 h 2516261"/>
                        <a:gd name="connsiteX30" fmla="*/ 413412 w 2464322"/>
                        <a:gd name="connsiteY30" fmla="*/ 1003350 h 2516261"/>
                        <a:gd name="connsiteX31" fmla="*/ 457862 w 2464322"/>
                        <a:gd name="connsiteY31" fmla="*/ 1124000 h 2516261"/>
                        <a:gd name="connsiteX32" fmla="*/ 476912 w 2464322"/>
                        <a:gd name="connsiteY32" fmla="*/ 1238300 h 2516261"/>
                        <a:gd name="connsiteX33" fmla="*/ 603912 w 2464322"/>
                        <a:gd name="connsiteY33" fmla="*/ 1327200 h 2516261"/>
                        <a:gd name="connsiteX34" fmla="*/ 642012 w 2464322"/>
                        <a:gd name="connsiteY34" fmla="*/ 1384350 h 2516261"/>
                        <a:gd name="connsiteX35" fmla="*/ 635662 w 2464322"/>
                        <a:gd name="connsiteY35" fmla="*/ 1416100 h 2516261"/>
                        <a:gd name="connsiteX36" fmla="*/ 565812 w 2464322"/>
                        <a:gd name="connsiteY36" fmla="*/ 1435150 h 2516261"/>
                        <a:gd name="connsiteX37" fmla="*/ 635662 w 2464322"/>
                        <a:gd name="connsiteY37" fmla="*/ 1492300 h 2516261"/>
                        <a:gd name="connsiteX38" fmla="*/ 686462 w 2464322"/>
                        <a:gd name="connsiteY38" fmla="*/ 1562150 h 2516261"/>
                        <a:gd name="connsiteX39" fmla="*/ 737262 w 2464322"/>
                        <a:gd name="connsiteY39" fmla="*/ 1689150 h 2516261"/>
                        <a:gd name="connsiteX40" fmla="*/ 680112 w 2464322"/>
                        <a:gd name="connsiteY40" fmla="*/ 1581200 h 2516261"/>
                        <a:gd name="connsiteX41" fmla="*/ 654712 w 2464322"/>
                        <a:gd name="connsiteY41" fmla="*/ 1555800 h 2516261"/>
                        <a:gd name="connsiteX42" fmla="*/ 603912 w 2464322"/>
                        <a:gd name="connsiteY42" fmla="*/ 1587550 h 2516261"/>
                        <a:gd name="connsiteX43" fmla="*/ 597562 w 2464322"/>
                        <a:gd name="connsiteY43" fmla="*/ 1651050 h 2516261"/>
                        <a:gd name="connsiteX44" fmla="*/ 603912 w 2464322"/>
                        <a:gd name="connsiteY44" fmla="*/ 1816150 h 2516261"/>
                        <a:gd name="connsiteX45" fmla="*/ 568193 w 2464322"/>
                        <a:gd name="connsiteY45" fmla="*/ 2006650 h 2516261"/>
                        <a:gd name="connsiteX46" fmla="*/ 508662 w 2464322"/>
                        <a:gd name="connsiteY46" fmla="*/ 2089200 h 2516261"/>
                        <a:gd name="connsiteX47" fmla="*/ 461831 w 2464322"/>
                        <a:gd name="connsiteY47" fmla="*/ 2136032 h 2516261"/>
                        <a:gd name="connsiteX48" fmla="*/ 450718 w 2464322"/>
                        <a:gd name="connsiteY48" fmla="*/ 2161431 h 2516261"/>
                        <a:gd name="connsiteX49" fmla="*/ 570574 w 2464322"/>
                        <a:gd name="connsiteY49" fmla="*/ 2280494 h 2516261"/>
                        <a:gd name="connsiteX50" fmla="*/ 797587 w 2464322"/>
                        <a:gd name="connsiteY50" fmla="*/ 2392412 h 2516261"/>
                        <a:gd name="connsiteX51" fmla="*/ 934112 w 2464322"/>
                        <a:gd name="connsiteY51" fmla="*/ 2368600 h 2516261"/>
                        <a:gd name="connsiteX52" fmla="*/ 1054762 w 2464322"/>
                        <a:gd name="connsiteY52" fmla="*/ 2368600 h 2516261"/>
                        <a:gd name="connsiteX53" fmla="*/ 1317493 w 2464322"/>
                        <a:gd name="connsiteY53" fmla="*/ 2504332 h 2516261"/>
                        <a:gd name="connsiteX54" fmla="*/ 1367499 w 2464322"/>
                        <a:gd name="connsiteY54" fmla="*/ 2506712 h 2516261"/>
                        <a:gd name="connsiteX55" fmla="*/ 1413537 w 2464322"/>
                        <a:gd name="connsiteY55" fmla="*/ 2480519 h 2516261"/>
                        <a:gd name="connsiteX56" fmla="*/ 1466718 w 2464322"/>
                        <a:gd name="connsiteY56" fmla="*/ 2359869 h 2516261"/>
                        <a:gd name="connsiteX57" fmla="*/ 1526250 w 2464322"/>
                        <a:gd name="connsiteY57" fmla="*/ 2242393 h 2516261"/>
                        <a:gd name="connsiteX58" fmla="*/ 1632612 w 2464322"/>
                        <a:gd name="connsiteY58" fmla="*/ 2197150 h 2516261"/>
                        <a:gd name="connsiteX59" fmla="*/ 1753262 w 2464322"/>
                        <a:gd name="connsiteY59" fmla="*/ 2197150 h 2516261"/>
                        <a:gd name="connsiteX60" fmla="*/ 1905662 w 2464322"/>
                        <a:gd name="connsiteY60" fmla="*/ 2247950 h 2516261"/>
                        <a:gd name="connsiteX61" fmla="*/ 2089812 w 2464322"/>
                        <a:gd name="connsiteY61" fmla="*/ 2311450 h 2516261"/>
                        <a:gd name="connsiteX62" fmla="*/ 2178712 w 2464322"/>
                        <a:gd name="connsiteY62" fmla="*/ 2286050 h 2516261"/>
                        <a:gd name="connsiteX63" fmla="*/ 2293012 w 2464322"/>
                        <a:gd name="connsiteY63" fmla="*/ 2190800 h 2516261"/>
                        <a:gd name="connsiteX64" fmla="*/ 2427950 w 2464322"/>
                        <a:gd name="connsiteY64" fmla="*/ 2007444 h 2516261"/>
                        <a:gd name="connsiteX65" fmla="*/ 2400962 w 2464322"/>
                        <a:gd name="connsiteY65" fmla="*/ 1981250 h 2516261"/>
                        <a:gd name="connsiteX66" fmla="*/ 2300156 w 2464322"/>
                        <a:gd name="connsiteY66" fmla="*/ 1943150 h 2516261"/>
                        <a:gd name="connsiteX67" fmla="*/ 2275550 w 2464322"/>
                        <a:gd name="connsiteY67" fmla="*/ 1904256 h 2516261"/>
                        <a:gd name="connsiteX68" fmla="*/ 2280312 w 2464322"/>
                        <a:gd name="connsiteY68" fmla="*/ 1809800 h 2516261"/>
                        <a:gd name="connsiteX69" fmla="*/ 2197762 w 2464322"/>
                        <a:gd name="connsiteY69" fmla="*/ 1733600 h 2516261"/>
                        <a:gd name="connsiteX70" fmla="*/ 2210462 w 2464322"/>
                        <a:gd name="connsiteY70" fmla="*/ 1689150 h 2516261"/>
                        <a:gd name="connsiteX71" fmla="*/ 2293012 w 2464322"/>
                        <a:gd name="connsiteY71" fmla="*/ 1657400 h 2516261"/>
                        <a:gd name="connsiteX72" fmla="*/ 2289837 w 2464322"/>
                        <a:gd name="connsiteY72" fmla="*/ 1619300 h 2516261"/>
                        <a:gd name="connsiteX73" fmla="*/ 2254912 w 2464322"/>
                        <a:gd name="connsiteY73" fmla="*/ 1558181 h 2516261"/>
                        <a:gd name="connsiteX74" fmla="*/ 2235862 w 2464322"/>
                        <a:gd name="connsiteY74" fmla="*/ 1435150 h 2516261"/>
                        <a:gd name="connsiteX75" fmla="*/ 2216812 w 2464322"/>
                        <a:gd name="connsiteY75" fmla="*/ 1358950 h 2516261"/>
                        <a:gd name="connsiteX76" fmla="*/ 2153312 w 2464322"/>
                        <a:gd name="connsiteY76" fmla="*/ 1314500 h 2516261"/>
                        <a:gd name="connsiteX77" fmla="*/ 2108862 w 2464322"/>
                        <a:gd name="connsiteY77" fmla="*/ 1384350 h 2516261"/>
                        <a:gd name="connsiteX78" fmla="*/ 2070762 w 2464322"/>
                        <a:gd name="connsiteY78" fmla="*/ 1416100 h 2516261"/>
                        <a:gd name="connsiteX79" fmla="*/ 2051712 w 2464322"/>
                        <a:gd name="connsiteY79" fmla="*/ 1371650 h 2516261"/>
                        <a:gd name="connsiteX80" fmla="*/ 2223162 w 2464322"/>
                        <a:gd name="connsiteY80" fmla="*/ 1104950 h 2516261"/>
                        <a:gd name="connsiteX81" fmla="*/ 2216019 w 2464322"/>
                        <a:gd name="connsiteY81" fmla="*/ 993825 h 2516261"/>
                        <a:gd name="connsiteX82" fmla="*/ 2299362 w 2464322"/>
                        <a:gd name="connsiteY82" fmla="*/ 1022400 h 2516261"/>
                        <a:gd name="connsiteX83" fmla="*/ 2337462 w 2464322"/>
                        <a:gd name="connsiteY83" fmla="*/ 936675 h 2516261"/>
                        <a:gd name="connsiteX84" fmla="*/ 2324762 w 2464322"/>
                        <a:gd name="connsiteY84" fmla="*/ 831900 h 2516261"/>
                        <a:gd name="connsiteX85" fmla="*/ 2352543 w 2464322"/>
                        <a:gd name="connsiteY85" fmla="*/ 759668 h 2516261"/>
                        <a:gd name="connsiteX86" fmla="*/ 2445412 w 2464322"/>
                        <a:gd name="connsiteY86" fmla="*/ 635050 h 2516261"/>
                        <a:gd name="connsiteX87" fmla="*/ 2439062 w 2464322"/>
                        <a:gd name="connsiteY87" fmla="*/ 565200 h 2516261"/>
                        <a:gd name="connsiteX88" fmla="*/ 2185062 w 2464322"/>
                        <a:gd name="connsiteY88" fmla="*/ 546150 h 2516261"/>
                        <a:gd name="connsiteX89" fmla="*/ 2061237 w 2464322"/>
                        <a:gd name="connsiteY89" fmla="*/ 461219 h 2516261"/>
                        <a:gd name="connsiteX90" fmla="*/ 1862006 w 2464322"/>
                        <a:gd name="connsiteY90" fmla="*/ 401687 h 2516261"/>
                        <a:gd name="connsiteX91" fmla="*/ 1800887 w 2464322"/>
                        <a:gd name="connsiteY91" fmla="*/ 336600 h 2516261"/>
                        <a:gd name="connsiteX92" fmla="*/ 1791362 w 2464322"/>
                        <a:gd name="connsiteY92" fmla="*/ 298500 h 2516261"/>
                        <a:gd name="connsiteX93" fmla="*/ 1715162 w 2464322"/>
                        <a:gd name="connsiteY93" fmla="*/ 304850 h 2516261"/>
                        <a:gd name="connsiteX94" fmla="*/ 1507993 w 2464322"/>
                        <a:gd name="connsiteY94" fmla="*/ 154831 h 2516261"/>
                        <a:gd name="connsiteX95" fmla="*/ 1435762 w 2464322"/>
                        <a:gd name="connsiteY95" fmla="*/ 76250 h 2516261"/>
                        <a:gd name="connsiteX96" fmla="*/ 1429412 w 2464322"/>
                        <a:gd name="connsiteY96" fmla="*/ 25450 h 2516261"/>
                        <a:gd name="connsiteX97" fmla="*/ 1378612 w 2464322"/>
                        <a:gd name="connsiteY97" fmla="*/ 50 h 2516261"/>
                        <a:gd name="connsiteX0" fmla="*/ 1378612 w 2464322"/>
                        <a:gd name="connsiteY0" fmla="*/ 50 h 2516261"/>
                        <a:gd name="connsiteX1" fmla="*/ 1302412 w 2464322"/>
                        <a:gd name="connsiteY1" fmla="*/ 31800 h 2516261"/>
                        <a:gd name="connsiteX2" fmla="*/ 1270662 w 2464322"/>
                        <a:gd name="connsiteY2" fmla="*/ 127050 h 2516261"/>
                        <a:gd name="connsiteX3" fmla="*/ 1232562 w 2464322"/>
                        <a:gd name="connsiteY3" fmla="*/ 247700 h 2516261"/>
                        <a:gd name="connsiteX4" fmla="*/ 1188112 w 2464322"/>
                        <a:gd name="connsiteY4" fmla="*/ 292150 h 2516261"/>
                        <a:gd name="connsiteX5" fmla="*/ 1092862 w 2464322"/>
                        <a:gd name="connsiteY5" fmla="*/ 330250 h 2516261"/>
                        <a:gd name="connsiteX6" fmla="*/ 1003962 w 2464322"/>
                        <a:gd name="connsiteY6" fmla="*/ 355650 h 2516261"/>
                        <a:gd name="connsiteX7" fmla="*/ 957925 w 2464322"/>
                        <a:gd name="connsiteY7" fmla="*/ 381050 h 2516261"/>
                        <a:gd name="connsiteX8" fmla="*/ 946018 w 2464322"/>
                        <a:gd name="connsiteY8" fmla="*/ 477888 h 2516261"/>
                        <a:gd name="connsiteX9" fmla="*/ 845212 w 2464322"/>
                        <a:gd name="connsiteY9" fmla="*/ 476300 h 2516261"/>
                        <a:gd name="connsiteX10" fmla="*/ 730912 w 2464322"/>
                        <a:gd name="connsiteY10" fmla="*/ 457250 h 2516261"/>
                        <a:gd name="connsiteX11" fmla="*/ 692812 w 2464322"/>
                        <a:gd name="connsiteY11" fmla="*/ 419150 h 2516261"/>
                        <a:gd name="connsiteX12" fmla="*/ 673762 w 2464322"/>
                        <a:gd name="connsiteY12" fmla="*/ 355650 h 2516261"/>
                        <a:gd name="connsiteX13" fmla="*/ 654712 w 2464322"/>
                        <a:gd name="connsiteY13" fmla="*/ 349300 h 2516261"/>
                        <a:gd name="connsiteX14" fmla="*/ 591212 w 2464322"/>
                        <a:gd name="connsiteY14" fmla="*/ 355650 h 2516261"/>
                        <a:gd name="connsiteX15" fmla="*/ 559462 w 2464322"/>
                        <a:gd name="connsiteY15" fmla="*/ 393750 h 2516261"/>
                        <a:gd name="connsiteX16" fmla="*/ 572162 w 2464322"/>
                        <a:gd name="connsiteY16" fmla="*/ 457250 h 2516261"/>
                        <a:gd name="connsiteX17" fmla="*/ 610262 w 2464322"/>
                        <a:gd name="connsiteY17" fmla="*/ 565200 h 2516261"/>
                        <a:gd name="connsiteX18" fmla="*/ 610262 w 2464322"/>
                        <a:gd name="connsiteY18" fmla="*/ 635050 h 2516261"/>
                        <a:gd name="connsiteX19" fmla="*/ 610262 w 2464322"/>
                        <a:gd name="connsiteY19" fmla="*/ 660450 h 2516261"/>
                        <a:gd name="connsiteX20" fmla="*/ 553112 w 2464322"/>
                        <a:gd name="connsiteY20" fmla="*/ 673150 h 2516261"/>
                        <a:gd name="connsiteX21" fmla="*/ 457862 w 2464322"/>
                        <a:gd name="connsiteY21" fmla="*/ 654100 h 2516261"/>
                        <a:gd name="connsiteX22" fmla="*/ 330862 w 2464322"/>
                        <a:gd name="connsiteY22" fmla="*/ 590600 h 2516261"/>
                        <a:gd name="connsiteX23" fmla="*/ 222912 w 2464322"/>
                        <a:gd name="connsiteY23" fmla="*/ 577900 h 2516261"/>
                        <a:gd name="connsiteX24" fmla="*/ 89562 w 2464322"/>
                        <a:gd name="connsiteY24" fmla="*/ 584250 h 2516261"/>
                        <a:gd name="connsiteX25" fmla="*/ 38762 w 2464322"/>
                        <a:gd name="connsiteY25" fmla="*/ 635050 h 2516261"/>
                        <a:gd name="connsiteX26" fmla="*/ 7012 w 2464322"/>
                        <a:gd name="connsiteY26" fmla="*/ 685850 h 2516261"/>
                        <a:gd name="connsiteX27" fmla="*/ 7012 w 2464322"/>
                        <a:gd name="connsiteY27" fmla="*/ 762050 h 2516261"/>
                        <a:gd name="connsiteX28" fmla="*/ 83212 w 2464322"/>
                        <a:gd name="connsiteY28" fmla="*/ 850950 h 2516261"/>
                        <a:gd name="connsiteX29" fmla="*/ 261012 w 2464322"/>
                        <a:gd name="connsiteY29" fmla="*/ 908100 h 2516261"/>
                        <a:gd name="connsiteX30" fmla="*/ 413412 w 2464322"/>
                        <a:gd name="connsiteY30" fmla="*/ 1003350 h 2516261"/>
                        <a:gd name="connsiteX31" fmla="*/ 457862 w 2464322"/>
                        <a:gd name="connsiteY31" fmla="*/ 1124000 h 2516261"/>
                        <a:gd name="connsiteX32" fmla="*/ 476912 w 2464322"/>
                        <a:gd name="connsiteY32" fmla="*/ 1238300 h 2516261"/>
                        <a:gd name="connsiteX33" fmla="*/ 603912 w 2464322"/>
                        <a:gd name="connsiteY33" fmla="*/ 1327200 h 2516261"/>
                        <a:gd name="connsiteX34" fmla="*/ 642012 w 2464322"/>
                        <a:gd name="connsiteY34" fmla="*/ 1384350 h 2516261"/>
                        <a:gd name="connsiteX35" fmla="*/ 635662 w 2464322"/>
                        <a:gd name="connsiteY35" fmla="*/ 1416100 h 2516261"/>
                        <a:gd name="connsiteX36" fmla="*/ 565812 w 2464322"/>
                        <a:gd name="connsiteY36" fmla="*/ 1435150 h 2516261"/>
                        <a:gd name="connsiteX37" fmla="*/ 635662 w 2464322"/>
                        <a:gd name="connsiteY37" fmla="*/ 1492300 h 2516261"/>
                        <a:gd name="connsiteX38" fmla="*/ 686462 w 2464322"/>
                        <a:gd name="connsiteY38" fmla="*/ 1562150 h 2516261"/>
                        <a:gd name="connsiteX39" fmla="*/ 737262 w 2464322"/>
                        <a:gd name="connsiteY39" fmla="*/ 1689150 h 2516261"/>
                        <a:gd name="connsiteX40" fmla="*/ 680112 w 2464322"/>
                        <a:gd name="connsiteY40" fmla="*/ 1581200 h 2516261"/>
                        <a:gd name="connsiteX41" fmla="*/ 654712 w 2464322"/>
                        <a:gd name="connsiteY41" fmla="*/ 1555800 h 2516261"/>
                        <a:gd name="connsiteX42" fmla="*/ 603912 w 2464322"/>
                        <a:gd name="connsiteY42" fmla="*/ 1587550 h 2516261"/>
                        <a:gd name="connsiteX43" fmla="*/ 597562 w 2464322"/>
                        <a:gd name="connsiteY43" fmla="*/ 1651050 h 2516261"/>
                        <a:gd name="connsiteX44" fmla="*/ 613437 w 2464322"/>
                        <a:gd name="connsiteY44" fmla="*/ 1820912 h 2516261"/>
                        <a:gd name="connsiteX45" fmla="*/ 568193 w 2464322"/>
                        <a:gd name="connsiteY45" fmla="*/ 2006650 h 2516261"/>
                        <a:gd name="connsiteX46" fmla="*/ 508662 w 2464322"/>
                        <a:gd name="connsiteY46" fmla="*/ 2089200 h 2516261"/>
                        <a:gd name="connsiteX47" fmla="*/ 461831 w 2464322"/>
                        <a:gd name="connsiteY47" fmla="*/ 2136032 h 2516261"/>
                        <a:gd name="connsiteX48" fmla="*/ 450718 w 2464322"/>
                        <a:gd name="connsiteY48" fmla="*/ 2161431 h 2516261"/>
                        <a:gd name="connsiteX49" fmla="*/ 570574 w 2464322"/>
                        <a:gd name="connsiteY49" fmla="*/ 2280494 h 2516261"/>
                        <a:gd name="connsiteX50" fmla="*/ 797587 w 2464322"/>
                        <a:gd name="connsiteY50" fmla="*/ 2392412 h 2516261"/>
                        <a:gd name="connsiteX51" fmla="*/ 934112 w 2464322"/>
                        <a:gd name="connsiteY51" fmla="*/ 2368600 h 2516261"/>
                        <a:gd name="connsiteX52" fmla="*/ 1054762 w 2464322"/>
                        <a:gd name="connsiteY52" fmla="*/ 2368600 h 2516261"/>
                        <a:gd name="connsiteX53" fmla="*/ 1317493 w 2464322"/>
                        <a:gd name="connsiteY53" fmla="*/ 2504332 h 2516261"/>
                        <a:gd name="connsiteX54" fmla="*/ 1367499 w 2464322"/>
                        <a:gd name="connsiteY54" fmla="*/ 2506712 h 2516261"/>
                        <a:gd name="connsiteX55" fmla="*/ 1413537 w 2464322"/>
                        <a:gd name="connsiteY55" fmla="*/ 2480519 h 2516261"/>
                        <a:gd name="connsiteX56" fmla="*/ 1466718 w 2464322"/>
                        <a:gd name="connsiteY56" fmla="*/ 2359869 h 2516261"/>
                        <a:gd name="connsiteX57" fmla="*/ 1526250 w 2464322"/>
                        <a:gd name="connsiteY57" fmla="*/ 2242393 h 2516261"/>
                        <a:gd name="connsiteX58" fmla="*/ 1632612 w 2464322"/>
                        <a:gd name="connsiteY58" fmla="*/ 2197150 h 2516261"/>
                        <a:gd name="connsiteX59" fmla="*/ 1753262 w 2464322"/>
                        <a:gd name="connsiteY59" fmla="*/ 2197150 h 2516261"/>
                        <a:gd name="connsiteX60" fmla="*/ 1905662 w 2464322"/>
                        <a:gd name="connsiteY60" fmla="*/ 2247950 h 2516261"/>
                        <a:gd name="connsiteX61" fmla="*/ 2089812 w 2464322"/>
                        <a:gd name="connsiteY61" fmla="*/ 2311450 h 2516261"/>
                        <a:gd name="connsiteX62" fmla="*/ 2178712 w 2464322"/>
                        <a:gd name="connsiteY62" fmla="*/ 2286050 h 2516261"/>
                        <a:gd name="connsiteX63" fmla="*/ 2293012 w 2464322"/>
                        <a:gd name="connsiteY63" fmla="*/ 2190800 h 2516261"/>
                        <a:gd name="connsiteX64" fmla="*/ 2427950 w 2464322"/>
                        <a:gd name="connsiteY64" fmla="*/ 2007444 h 2516261"/>
                        <a:gd name="connsiteX65" fmla="*/ 2400962 w 2464322"/>
                        <a:gd name="connsiteY65" fmla="*/ 1981250 h 2516261"/>
                        <a:gd name="connsiteX66" fmla="*/ 2300156 w 2464322"/>
                        <a:gd name="connsiteY66" fmla="*/ 1943150 h 2516261"/>
                        <a:gd name="connsiteX67" fmla="*/ 2275550 w 2464322"/>
                        <a:gd name="connsiteY67" fmla="*/ 1904256 h 2516261"/>
                        <a:gd name="connsiteX68" fmla="*/ 2280312 w 2464322"/>
                        <a:gd name="connsiteY68" fmla="*/ 1809800 h 2516261"/>
                        <a:gd name="connsiteX69" fmla="*/ 2197762 w 2464322"/>
                        <a:gd name="connsiteY69" fmla="*/ 1733600 h 2516261"/>
                        <a:gd name="connsiteX70" fmla="*/ 2210462 w 2464322"/>
                        <a:gd name="connsiteY70" fmla="*/ 1689150 h 2516261"/>
                        <a:gd name="connsiteX71" fmla="*/ 2293012 w 2464322"/>
                        <a:gd name="connsiteY71" fmla="*/ 1657400 h 2516261"/>
                        <a:gd name="connsiteX72" fmla="*/ 2289837 w 2464322"/>
                        <a:gd name="connsiteY72" fmla="*/ 1619300 h 2516261"/>
                        <a:gd name="connsiteX73" fmla="*/ 2254912 w 2464322"/>
                        <a:gd name="connsiteY73" fmla="*/ 1558181 h 2516261"/>
                        <a:gd name="connsiteX74" fmla="*/ 2235862 w 2464322"/>
                        <a:gd name="connsiteY74" fmla="*/ 1435150 h 2516261"/>
                        <a:gd name="connsiteX75" fmla="*/ 2216812 w 2464322"/>
                        <a:gd name="connsiteY75" fmla="*/ 1358950 h 2516261"/>
                        <a:gd name="connsiteX76" fmla="*/ 2153312 w 2464322"/>
                        <a:gd name="connsiteY76" fmla="*/ 1314500 h 2516261"/>
                        <a:gd name="connsiteX77" fmla="*/ 2108862 w 2464322"/>
                        <a:gd name="connsiteY77" fmla="*/ 1384350 h 2516261"/>
                        <a:gd name="connsiteX78" fmla="*/ 2070762 w 2464322"/>
                        <a:gd name="connsiteY78" fmla="*/ 1416100 h 2516261"/>
                        <a:gd name="connsiteX79" fmla="*/ 2051712 w 2464322"/>
                        <a:gd name="connsiteY79" fmla="*/ 1371650 h 2516261"/>
                        <a:gd name="connsiteX80" fmla="*/ 2223162 w 2464322"/>
                        <a:gd name="connsiteY80" fmla="*/ 1104950 h 2516261"/>
                        <a:gd name="connsiteX81" fmla="*/ 2216019 w 2464322"/>
                        <a:gd name="connsiteY81" fmla="*/ 993825 h 2516261"/>
                        <a:gd name="connsiteX82" fmla="*/ 2299362 w 2464322"/>
                        <a:gd name="connsiteY82" fmla="*/ 1022400 h 2516261"/>
                        <a:gd name="connsiteX83" fmla="*/ 2337462 w 2464322"/>
                        <a:gd name="connsiteY83" fmla="*/ 936675 h 2516261"/>
                        <a:gd name="connsiteX84" fmla="*/ 2324762 w 2464322"/>
                        <a:gd name="connsiteY84" fmla="*/ 831900 h 2516261"/>
                        <a:gd name="connsiteX85" fmla="*/ 2352543 w 2464322"/>
                        <a:gd name="connsiteY85" fmla="*/ 759668 h 2516261"/>
                        <a:gd name="connsiteX86" fmla="*/ 2445412 w 2464322"/>
                        <a:gd name="connsiteY86" fmla="*/ 635050 h 2516261"/>
                        <a:gd name="connsiteX87" fmla="*/ 2439062 w 2464322"/>
                        <a:gd name="connsiteY87" fmla="*/ 565200 h 2516261"/>
                        <a:gd name="connsiteX88" fmla="*/ 2185062 w 2464322"/>
                        <a:gd name="connsiteY88" fmla="*/ 546150 h 2516261"/>
                        <a:gd name="connsiteX89" fmla="*/ 2061237 w 2464322"/>
                        <a:gd name="connsiteY89" fmla="*/ 461219 h 2516261"/>
                        <a:gd name="connsiteX90" fmla="*/ 1862006 w 2464322"/>
                        <a:gd name="connsiteY90" fmla="*/ 401687 h 2516261"/>
                        <a:gd name="connsiteX91" fmla="*/ 1800887 w 2464322"/>
                        <a:gd name="connsiteY91" fmla="*/ 336600 h 2516261"/>
                        <a:gd name="connsiteX92" fmla="*/ 1791362 w 2464322"/>
                        <a:gd name="connsiteY92" fmla="*/ 298500 h 2516261"/>
                        <a:gd name="connsiteX93" fmla="*/ 1715162 w 2464322"/>
                        <a:gd name="connsiteY93" fmla="*/ 304850 h 2516261"/>
                        <a:gd name="connsiteX94" fmla="*/ 1507993 w 2464322"/>
                        <a:gd name="connsiteY94" fmla="*/ 154831 h 2516261"/>
                        <a:gd name="connsiteX95" fmla="*/ 1435762 w 2464322"/>
                        <a:gd name="connsiteY95" fmla="*/ 76250 h 2516261"/>
                        <a:gd name="connsiteX96" fmla="*/ 1429412 w 2464322"/>
                        <a:gd name="connsiteY96" fmla="*/ 25450 h 2516261"/>
                        <a:gd name="connsiteX97" fmla="*/ 1378612 w 2464322"/>
                        <a:gd name="connsiteY97" fmla="*/ 50 h 2516261"/>
                        <a:gd name="connsiteX0" fmla="*/ 1378612 w 2464322"/>
                        <a:gd name="connsiteY0" fmla="*/ 50 h 2516261"/>
                        <a:gd name="connsiteX1" fmla="*/ 1302412 w 2464322"/>
                        <a:gd name="connsiteY1" fmla="*/ 31800 h 2516261"/>
                        <a:gd name="connsiteX2" fmla="*/ 1270662 w 2464322"/>
                        <a:gd name="connsiteY2" fmla="*/ 127050 h 2516261"/>
                        <a:gd name="connsiteX3" fmla="*/ 1232562 w 2464322"/>
                        <a:gd name="connsiteY3" fmla="*/ 247700 h 2516261"/>
                        <a:gd name="connsiteX4" fmla="*/ 1188112 w 2464322"/>
                        <a:gd name="connsiteY4" fmla="*/ 292150 h 2516261"/>
                        <a:gd name="connsiteX5" fmla="*/ 1092862 w 2464322"/>
                        <a:gd name="connsiteY5" fmla="*/ 330250 h 2516261"/>
                        <a:gd name="connsiteX6" fmla="*/ 1003962 w 2464322"/>
                        <a:gd name="connsiteY6" fmla="*/ 355650 h 2516261"/>
                        <a:gd name="connsiteX7" fmla="*/ 957925 w 2464322"/>
                        <a:gd name="connsiteY7" fmla="*/ 381050 h 2516261"/>
                        <a:gd name="connsiteX8" fmla="*/ 946018 w 2464322"/>
                        <a:gd name="connsiteY8" fmla="*/ 477888 h 2516261"/>
                        <a:gd name="connsiteX9" fmla="*/ 845212 w 2464322"/>
                        <a:gd name="connsiteY9" fmla="*/ 476300 h 2516261"/>
                        <a:gd name="connsiteX10" fmla="*/ 730912 w 2464322"/>
                        <a:gd name="connsiteY10" fmla="*/ 457250 h 2516261"/>
                        <a:gd name="connsiteX11" fmla="*/ 692812 w 2464322"/>
                        <a:gd name="connsiteY11" fmla="*/ 419150 h 2516261"/>
                        <a:gd name="connsiteX12" fmla="*/ 673762 w 2464322"/>
                        <a:gd name="connsiteY12" fmla="*/ 355650 h 2516261"/>
                        <a:gd name="connsiteX13" fmla="*/ 654712 w 2464322"/>
                        <a:gd name="connsiteY13" fmla="*/ 349300 h 2516261"/>
                        <a:gd name="connsiteX14" fmla="*/ 591212 w 2464322"/>
                        <a:gd name="connsiteY14" fmla="*/ 355650 h 2516261"/>
                        <a:gd name="connsiteX15" fmla="*/ 559462 w 2464322"/>
                        <a:gd name="connsiteY15" fmla="*/ 393750 h 2516261"/>
                        <a:gd name="connsiteX16" fmla="*/ 572162 w 2464322"/>
                        <a:gd name="connsiteY16" fmla="*/ 457250 h 2516261"/>
                        <a:gd name="connsiteX17" fmla="*/ 610262 w 2464322"/>
                        <a:gd name="connsiteY17" fmla="*/ 565200 h 2516261"/>
                        <a:gd name="connsiteX18" fmla="*/ 610262 w 2464322"/>
                        <a:gd name="connsiteY18" fmla="*/ 635050 h 2516261"/>
                        <a:gd name="connsiteX19" fmla="*/ 610262 w 2464322"/>
                        <a:gd name="connsiteY19" fmla="*/ 660450 h 2516261"/>
                        <a:gd name="connsiteX20" fmla="*/ 553112 w 2464322"/>
                        <a:gd name="connsiteY20" fmla="*/ 673150 h 2516261"/>
                        <a:gd name="connsiteX21" fmla="*/ 457862 w 2464322"/>
                        <a:gd name="connsiteY21" fmla="*/ 654100 h 2516261"/>
                        <a:gd name="connsiteX22" fmla="*/ 330862 w 2464322"/>
                        <a:gd name="connsiteY22" fmla="*/ 590600 h 2516261"/>
                        <a:gd name="connsiteX23" fmla="*/ 222912 w 2464322"/>
                        <a:gd name="connsiteY23" fmla="*/ 577900 h 2516261"/>
                        <a:gd name="connsiteX24" fmla="*/ 89562 w 2464322"/>
                        <a:gd name="connsiteY24" fmla="*/ 584250 h 2516261"/>
                        <a:gd name="connsiteX25" fmla="*/ 38762 w 2464322"/>
                        <a:gd name="connsiteY25" fmla="*/ 635050 h 2516261"/>
                        <a:gd name="connsiteX26" fmla="*/ 7012 w 2464322"/>
                        <a:gd name="connsiteY26" fmla="*/ 685850 h 2516261"/>
                        <a:gd name="connsiteX27" fmla="*/ 7012 w 2464322"/>
                        <a:gd name="connsiteY27" fmla="*/ 762050 h 2516261"/>
                        <a:gd name="connsiteX28" fmla="*/ 83212 w 2464322"/>
                        <a:gd name="connsiteY28" fmla="*/ 850950 h 2516261"/>
                        <a:gd name="connsiteX29" fmla="*/ 261012 w 2464322"/>
                        <a:gd name="connsiteY29" fmla="*/ 908100 h 2516261"/>
                        <a:gd name="connsiteX30" fmla="*/ 413412 w 2464322"/>
                        <a:gd name="connsiteY30" fmla="*/ 1003350 h 2516261"/>
                        <a:gd name="connsiteX31" fmla="*/ 457862 w 2464322"/>
                        <a:gd name="connsiteY31" fmla="*/ 1124000 h 2516261"/>
                        <a:gd name="connsiteX32" fmla="*/ 476912 w 2464322"/>
                        <a:gd name="connsiteY32" fmla="*/ 1238300 h 2516261"/>
                        <a:gd name="connsiteX33" fmla="*/ 603912 w 2464322"/>
                        <a:gd name="connsiteY33" fmla="*/ 1327200 h 2516261"/>
                        <a:gd name="connsiteX34" fmla="*/ 642012 w 2464322"/>
                        <a:gd name="connsiteY34" fmla="*/ 1384350 h 2516261"/>
                        <a:gd name="connsiteX35" fmla="*/ 635662 w 2464322"/>
                        <a:gd name="connsiteY35" fmla="*/ 1416100 h 2516261"/>
                        <a:gd name="connsiteX36" fmla="*/ 565812 w 2464322"/>
                        <a:gd name="connsiteY36" fmla="*/ 1435150 h 2516261"/>
                        <a:gd name="connsiteX37" fmla="*/ 635662 w 2464322"/>
                        <a:gd name="connsiteY37" fmla="*/ 1492300 h 2516261"/>
                        <a:gd name="connsiteX38" fmla="*/ 707893 w 2464322"/>
                        <a:gd name="connsiteY38" fmla="*/ 1564531 h 2516261"/>
                        <a:gd name="connsiteX39" fmla="*/ 737262 w 2464322"/>
                        <a:gd name="connsiteY39" fmla="*/ 1689150 h 2516261"/>
                        <a:gd name="connsiteX40" fmla="*/ 680112 w 2464322"/>
                        <a:gd name="connsiteY40" fmla="*/ 1581200 h 2516261"/>
                        <a:gd name="connsiteX41" fmla="*/ 654712 w 2464322"/>
                        <a:gd name="connsiteY41" fmla="*/ 1555800 h 2516261"/>
                        <a:gd name="connsiteX42" fmla="*/ 603912 w 2464322"/>
                        <a:gd name="connsiteY42" fmla="*/ 1587550 h 2516261"/>
                        <a:gd name="connsiteX43" fmla="*/ 597562 w 2464322"/>
                        <a:gd name="connsiteY43" fmla="*/ 1651050 h 2516261"/>
                        <a:gd name="connsiteX44" fmla="*/ 613437 w 2464322"/>
                        <a:gd name="connsiteY44" fmla="*/ 1820912 h 2516261"/>
                        <a:gd name="connsiteX45" fmla="*/ 568193 w 2464322"/>
                        <a:gd name="connsiteY45" fmla="*/ 2006650 h 2516261"/>
                        <a:gd name="connsiteX46" fmla="*/ 508662 w 2464322"/>
                        <a:gd name="connsiteY46" fmla="*/ 2089200 h 2516261"/>
                        <a:gd name="connsiteX47" fmla="*/ 461831 w 2464322"/>
                        <a:gd name="connsiteY47" fmla="*/ 2136032 h 2516261"/>
                        <a:gd name="connsiteX48" fmla="*/ 450718 w 2464322"/>
                        <a:gd name="connsiteY48" fmla="*/ 2161431 h 2516261"/>
                        <a:gd name="connsiteX49" fmla="*/ 570574 w 2464322"/>
                        <a:gd name="connsiteY49" fmla="*/ 2280494 h 2516261"/>
                        <a:gd name="connsiteX50" fmla="*/ 797587 w 2464322"/>
                        <a:gd name="connsiteY50" fmla="*/ 2392412 h 2516261"/>
                        <a:gd name="connsiteX51" fmla="*/ 934112 w 2464322"/>
                        <a:gd name="connsiteY51" fmla="*/ 2368600 h 2516261"/>
                        <a:gd name="connsiteX52" fmla="*/ 1054762 w 2464322"/>
                        <a:gd name="connsiteY52" fmla="*/ 2368600 h 2516261"/>
                        <a:gd name="connsiteX53" fmla="*/ 1317493 w 2464322"/>
                        <a:gd name="connsiteY53" fmla="*/ 2504332 h 2516261"/>
                        <a:gd name="connsiteX54" fmla="*/ 1367499 w 2464322"/>
                        <a:gd name="connsiteY54" fmla="*/ 2506712 h 2516261"/>
                        <a:gd name="connsiteX55" fmla="*/ 1413537 w 2464322"/>
                        <a:gd name="connsiteY55" fmla="*/ 2480519 h 2516261"/>
                        <a:gd name="connsiteX56" fmla="*/ 1466718 w 2464322"/>
                        <a:gd name="connsiteY56" fmla="*/ 2359869 h 2516261"/>
                        <a:gd name="connsiteX57" fmla="*/ 1526250 w 2464322"/>
                        <a:gd name="connsiteY57" fmla="*/ 2242393 h 2516261"/>
                        <a:gd name="connsiteX58" fmla="*/ 1632612 w 2464322"/>
                        <a:gd name="connsiteY58" fmla="*/ 2197150 h 2516261"/>
                        <a:gd name="connsiteX59" fmla="*/ 1753262 w 2464322"/>
                        <a:gd name="connsiteY59" fmla="*/ 2197150 h 2516261"/>
                        <a:gd name="connsiteX60" fmla="*/ 1905662 w 2464322"/>
                        <a:gd name="connsiteY60" fmla="*/ 2247950 h 2516261"/>
                        <a:gd name="connsiteX61" fmla="*/ 2089812 w 2464322"/>
                        <a:gd name="connsiteY61" fmla="*/ 2311450 h 2516261"/>
                        <a:gd name="connsiteX62" fmla="*/ 2178712 w 2464322"/>
                        <a:gd name="connsiteY62" fmla="*/ 2286050 h 2516261"/>
                        <a:gd name="connsiteX63" fmla="*/ 2293012 w 2464322"/>
                        <a:gd name="connsiteY63" fmla="*/ 2190800 h 2516261"/>
                        <a:gd name="connsiteX64" fmla="*/ 2427950 w 2464322"/>
                        <a:gd name="connsiteY64" fmla="*/ 2007444 h 2516261"/>
                        <a:gd name="connsiteX65" fmla="*/ 2400962 w 2464322"/>
                        <a:gd name="connsiteY65" fmla="*/ 1981250 h 2516261"/>
                        <a:gd name="connsiteX66" fmla="*/ 2300156 w 2464322"/>
                        <a:gd name="connsiteY66" fmla="*/ 1943150 h 2516261"/>
                        <a:gd name="connsiteX67" fmla="*/ 2275550 w 2464322"/>
                        <a:gd name="connsiteY67" fmla="*/ 1904256 h 2516261"/>
                        <a:gd name="connsiteX68" fmla="*/ 2280312 w 2464322"/>
                        <a:gd name="connsiteY68" fmla="*/ 1809800 h 2516261"/>
                        <a:gd name="connsiteX69" fmla="*/ 2197762 w 2464322"/>
                        <a:gd name="connsiteY69" fmla="*/ 1733600 h 2516261"/>
                        <a:gd name="connsiteX70" fmla="*/ 2210462 w 2464322"/>
                        <a:gd name="connsiteY70" fmla="*/ 1689150 h 2516261"/>
                        <a:gd name="connsiteX71" fmla="*/ 2293012 w 2464322"/>
                        <a:gd name="connsiteY71" fmla="*/ 1657400 h 2516261"/>
                        <a:gd name="connsiteX72" fmla="*/ 2289837 w 2464322"/>
                        <a:gd name="connsiteY72" fmla="*/ 1619300 h 2516261"/>
                        <a:gd name="connsiteX73" fmla="*/ 2254912 w 2464322"/>
                        <a:gd name="connsiteY73" fmla="*/ 1558181 h 2516261"/>
                        <a:gd name="connsiteX74" fmla="*/ 2235862 w 2464322"/>
                        <a:gd name="connsiteY74" fmla="*/ 1435150 h 2516261"/>
                        <a:gd name="connsiteX75" fmla="*/ 2216812 w 2464322"/>
                        <a:gd name="connsiteY75" fmla="*/ 1358950 h 2516261"/>
                        <a:gd name="connsiteX76" fmla="*/ 2153312 w 2464322"/>
                        <a:gd name="connsiteY76" fmla="*/ 1314500 h 2516261"/>
                        <a:gd name="connsiteX77" fmla="*/ 2108862 w 2464322"/>
                        <a:gd name="connsiteY77" fmla="*/ 1384350 h 2516261"/>
                        <a:gd name="connsiteX78" fmla="*/ 2070762 w 2464322"/>
                        <a:gd name="connsiteY78" fmla="*/ 1416100 h 2516261"/>
                        <a:gd name="connsiteX79" fmla="*/ 2051712 w 2464322"/>
                        <a:gd name="connsiteY79" fmla="*/ 1371650 h 2516261"/>
                        <a:gd name="connsiteX80" fmla="*/ 2223162 w 2464322"/>
                        <a:gd name="connsiteY80" fmla="*/ 1104950 h 2516261"/>
                        <a:gd name="connsiteX81" fmla="*/ 2216019 w 2464322"/>
                        <a:gd name="connsiteY81" fmla="*/ 993825 h 2516261"/>
                        <a:gd name="connsiteX82" fmla="*/ 2299362 w 2464322"/>
                        <a:gd name="connsiteY82" fmla="*/ 1022400 h 2516261"/>
                        <a:gd name="connsiteX83" fmla="*/ 2337462 w 2464322"/>
                        <a:gd name="connsiteY83" fmla="*/ 936675 h 2516261"/>
                        <a:gd name="connsiteX84" fmla="*/ 2324762 w 2464322"/>
                        <a:gd name="connsiteY84" fmla="*/ 831900 h 2516261"/>
                        <a:gd name="connsiteX85" fmla="*/ 2352543 w 2464322"/>
                        <a:gd name="connsiteY85" fmla="*/ 759668 h 2516261"/>
                        <a:gd name="connsiteX86" fmla="*/ 2445412 w 2464322"/>
                        <a:gd name="connsiteY86" fmla="*/ 635050 h 2516261"/>
                        <a:gd name="connsiteX87" fmla="*/ 2439062 w 2464322"/>
                        <a:gd name="connsiteY87" fmla="*/ 565200 h 2516261"/>
                        <a:gd name="connsiteX88" fmla="*/ 2185062 w 2464322"/>
                        <a:gd name="connsiteY88" fmla="*/ 546150 h 2516261"/>
                        <a:gd name="connsiteX89" fmla="*/ 2061237 w 2464322"/>
                        <a:gd name="connsiteY89" fmla="*/ 461219 h 2516261"/>
                        <a:gd name="connsiteX90" fmla="*/ 1862006 w 2464322"/>
                        <a:gd name="connsiteY90" fmla="*/ 401687 h 2516261"/>
                        <a:gd name="connsiteX91" fmla="*/ 1800887 w 2464322"/>
                        <a:gd name="connsiteY91" fmla="*/ 336600 h 2516261"/>
                        <a:gd name="connsiteX92" fmla="*/ 1791362 w 2464322"/>
                        <a:gd name="connsiteY92" fmla="*/ 298500 h 2516261"/>
                        <a:gd name="connsiteX93" fmla="*/ 1715162 w 2464322"/>
                        <a:gd name="connsiteY93" fmla="*/ 304850 h 2516261"/>
                        <a:gd name="connsiteX94" fmla="*/ 1507993 w 2464322"/>
                        <a:gd name="connsiteY94" fmla="*/ 154831 h 2516261"/>
                        <a:gd name="connsiteX95" fmla="*/ 1435762 w 2464322"/>
                        <a:gd name="connsiteY95" fmla="*/ 76250 h 2516261"/>
                        <a:gd name="connsiteX96" fmla="*/ 1429412 w 2464322"/>
                        <a:gd name="connsiteY96" fmla="*/ 25450 h 2516261"/>
                        <a:gd name="connsiteX97" fmla="*/ 1378612 w 2464322"/>
                        <a:gd name="connsiteY97" fmla="*/ 50 h 2516261"/>
                        <a:gd name="connsiteX0" fmla="*/ 1378612 w 2464322"/>
                        <a:gd name="connsiteY0" fmla="*/ 50 h 2516261"/>
                        <a:gd name="connsiteX1" fmla="*/ 1302412 w 2464322"/>
                        <a:gd name="connsiteY1" fmla="*/ 31800 h 2516261"/>
                        <a:gd name="connsiteX2" fmla="*/ 1270662 w 2464322"/>
                        <a:gd name="connsiteY2" fmla="*/ 127050 h 2516261"/>
                        <a:gd name="connsiteX3" fmla="*/ 1232562 w 2464322"/>
                        <a:gd name="connsiteY3" fmla="*/ 247700 h 2516261"/>
                        <a:gd name="connsiteX4" fmla="*/ 1188112 w 2464322"/>
                        <a:gd name="connsiteY4" fmla="*/ 292150 h 2516261"/>
                        <a:gd name="connsiteX5" fmla="*/ 1092862 w 2464322"/>
                        <a:gd name="connsiteY5" fmla="*/ 330250 h 2516261"/>
                        <a:gd name="connsiteX6" fmla="*/ 1003962 w 2464322"/>
                        <a:gd name="connsiteY6" fmla="*/ 355650 h 2516261"/>
                        <a:gd name="connsiteX7" fmla="*/ 957925 w 2464322"/>
                        <a:gd name="connsiteY7" fmla="*/ 381050 h 2516261"/>
                        <a:gd name="connsiteX8" fmla="*/ 946018 w 2464322"/>
                        <a:gd name="connsiteY8" fmla="*/ 477888 h 2516261"/>
                        <a:gd name="connsiteX9" fmla="*/ 845212 w 2464322"/>
                        <a:gd name="connsiteY9" fmla="*/ 476300 h 2516261"/>
                        <a:gd name="connsiteX10" fmla="*/ 730912 w 2464322"/>
                        <a:gd name="connsiteY10" fmla="*/ 457250 h 2516261"/>
                        <a:gd name="connsiteX11" fmla="*/ 692812 w 2464322"/>
                        <a:gd name="connsiteY11" fmla="*/ 419150 h 2516261"/>
                        <a:gd name="connsiteX12" fmla="*/ 673762 w 2464322"/>
                        <a:gd name="connsiteY12" fmla="*/ 355650 h 2516261"/>
                        <a:gd name="connsiteX13" fmla="*/ 654712 w 2464322"/>
                        <a:gd name="connsiteY13" fmla="*/ 349300 h 2516261"/>
                        <a:gd name="connsiteX14" fmla="*/ 591212 w 2464322"/>
                        <a:gd name="connsiteY14" fmla="*/ 355650 h 2516261"/>
                        <a:gd name="connsiteX15" fmla="*/ 559462 w 2464322"/>
                        <a:gd name="connsiteY15" fmla="*/ 393750 h 2516261"/>
                        <a:gd name="connsiteX16" fmla="*/ 572162 w 2464322"/>
                        <a:gd name="connsiteY16" fmla="*/ 457250 h 2516261"/>
                        <a:gd name="connsiteX17" fmla="*/ 610262 w 2464322"/>
                        <a:gd name="connsiteY17" fmla="*/ 565200 h 2516261"/>
                        <a:gd name="connsiteX18" fmla="*/ 610262 w 2464322"/>
                        <a:gd name="connsiteY18" fmla="*/ 635050 h 2516261"/>
                        <a:gd name="connsiteX19" fmla="*/ 610262 w 2464322"/>
                        <a:gd name="connsiteY19" fmla="*/ 660450 h 2516261"/>
                        <a:gd name="connsiteX20" fmla="*/ 553112 w 2464322"/>
                        <a:gd name="connsiteY20" fmla="*/ 673150 h 2516261"/>
                        <a:gd name="connsiteX21" fmla="*/ 457862 w 2464322"/>
                        <a:gd name="connsiteY21" fmla="*/ 654100 h 2516261"/>
                        <a:gd name="connsiteX22" fmla="*/ 330862 w 2464322"/>
                        <a:gd name="connsiteY22" fmla="*/ 590600 h 2516261"/>
                        <a:gd name="connsiteX23" fmla="*/ 222912 w 2464322"/>
                        <a:gd name="connsiteY23" fmla="*/ 577900 h 2516261"/>
                        <a:gd name="connsiteX24" fmla="*/ 89562 w 2464322"/>
                        <a:gd name="connsiteY24" fmla="*/ 584250 h 2516261"/>
                        <a:gd name="connsiteX25" fmla="*/ 38762 w 2464322"/>
                        <a:gd name="connsiteY25" fmla="*/ 635050 h 2516261"/>
                        <a:gd name="connsiteX26" fmla="*/ 7012 w 2464322"/>
                        <a:gd name="connsiteY26" fmla="*/ 685850 h 2516261"/>
                        <a:gd name="connsiteX27" fmla="*/ 7012 w 2464322"/>
                        <a:gd name="connsiteY27" fmla="*/ 762050 h 2516261"/>
                        <a:gd name="connsiteX28" fmla="*/ 83212 w 2464322"/>
                        <a:gd name="connsiteY28" fmla="*/ 850950 h 2516261"/>
                        <a:gd name="connsiteX29" fmla="*/ 261012 w 2464322"/>
                        <a:gd name="connsiteY29" fmla="*/ 908100 h 2516261"/>
                        <a:gd name="connsiteX30" fmla="*/ 413412 w 2464322"/>
                        <a:gd name="connsiteY30" fmla="*/ 1003350 h 2516261"/>
                        <a:gd name="connsiteX31" fmla="*/ 457862 w 2464322"/>
                        <a:gd name="connsiteY31" fmla="*/ 1124000 h 2516261"/>
                        <a:gd name="connsiteX32" fmla="*/ 476912 w 2464322"/>
                        <a:gd name="connsiteY32" fmla="*/ 1238300 h 2516261"/>
                        <a:gd name="connsiteX33" fmla="*/ 603912 w 2464322"/>
                        <a:gd name="connsiteY33" fmla="*/ 1327200 h 2516261"/>
                        <a:gd name="connsiteX34" fmla="*/ 642012 w 2464322"/>
                        <a:gd name="connsiteY34" fmla="*/ 1384350 h 2516261"/>
                        <a:gd name="connsiteX35" fmla="*/ 635662 w 2464322"/>
                        <a:gd name="connsiteY35" fmla="*/ 1416100 h 2516261"/>
                        <a:gd name="connsiteX36" fmla="*/ 565812 w 2464322"/>
                        <a:gd name="connsiteY36" fmla="*/ 1435150 h 2516261"/>
                        <a:gd name="connsiteX37" fmla="*/ 635662 w 2464322"/>
                        <a:gd name="connsiteY37" fmla="*/ 1492300 h 2516261"/>
                        <a:gd name="connsiteX38" fmla="*/ 707893 w 2464322"/>
                        <a:gd name="connsiteY38" fmla="*/ 1564531 h 2516261"/>
                        <a:gd name="connsiteX39" fmla="*/ 746787 w 2464322"/>
                        <a:gd name="connsiteY39" fmla="*/ 1686769 h 2516261"/>
                        <a:gd name="connsiteX40" fmla="*/ 680112 w 2464322"/>
                        <a:gd name="connsiteY40" fmla="*/ 1581200 h 2516261"/>
                        <a:gd name="connsiteX41" fmla="*/ 654712 w 2464322"/>
                        <a:gd name="connsiteY41" fmla="*/ 1555800 h 2516261"/>
                        <a:gd name="connsiteX42" fmla="*/ 603912 w 2464322"/>
                        <a:gd name="connsiteY42" fmla="*/ 1587550 h 2516261"/>
                        <a:gd name="connsiteX43" fmla="*/ 597562 w 2464322"/>
                        <a:gd name="connsiteY43" fmla="*/ 1651050 h 2516261"/>
                        <a:gd name="connsiteX44" fmla="*/ 613437 w 2464322"/>
                        <a:gd name="connsiteY44" fmla="*/ 1820912 h 2516261"/>
                        <a:gd name="connsiteX45" fmla="*/ 568193 w 2464322"/>
                        <a:gd name="connsiteY45" fmla="*/ 2006650 h 2516261"/>
                        <a:gd name="connsiteX46" fmla="*/ 508662 w 2464322"/>
                        <a:gd name="connsiteY46" fmla="*/ 2089200 h 2516261"/>
                        <a:gd name="connsiteX47" fmla="*/ 461831 w 2464322"/>
                        <a:gd name="connsiteY47" fmla="*/ 2136032 h 2516261"/>
                        <a:gd name="connsiteX48" fmla="*/ 450718 w 2464322"/>
                        <a:gd name="connsiteY48" fmla="*/ 2161431 h 2516261"/>
                        <a:gd name="connsiteX49" fmla="*/ 570574 w 2464322"/>
                        <a:gd name="connsiteY49" fmla="*/ 2280494 h 2516261"/>
                        <a:gd name="connsiteX50" fmla="*/ 797587 w 2464322"/>
                        <a:gd name="connsiteY50" fmla="*/ 2392412 h 2516261"/>
                        <a:gd name="connsiteX51" fmla="*/ 934112 w 2464322"/>
                        <a:gd name="connsiteY51" fmla="*/ 2368600 h 2516261"/>
                        <a:gd name="connsiteX52" fmla="*/ 1054762 w 2464322"/>
                        <a:gd name="connsiteY52" fmla="*/ 2368600 h 2516261"/>
                        <a:gd name="connsiteX53" fmla="*/ 1317493 w 2464322"/>
                        <a:gd name="connsiteY53" fmla="*/ 2504332 h 2516261"/>
                        <a:gd name="connsiteX54" fmla="*/ 1367499 w 2464322"/>
                        <a:gd name="connsiteY54" fmla="*/ 2506712 h 2516261"/>
                        <a:gd name="connsiteX55" fmla="*/ 1413537 w 2464322"/>
                        <a:gd name="connsiteY55" fmla="*/ 2480519 h 2516261"/>
                        <a:gd name="connsiteX56" fmla="*/ 1466718 w 2464322"/>
                        <a:gd name="connsiteY56" fmla="*/ 2359869 h 2516261"/>
                        <a:gd name="connsiteX57" fmla="*/ 1526250 w 2464322"/>
                        <a:gd name="connsiteY57" fmla="*/ 2242393 h 2516261"/>
                        <a:gd name="connsiteX58" fmla="*/ 1632612 w 2464322"/>
                        <a:gd name="connsiteY58" fmla="*/ 2197150 h 2516261"/>
                        <a:gd name="connsiteX59" fmla="*/ 1753262 w 2464322"/>
                        <a:gd name="connsiteY59" fmla="*/ 2197150 h 2516261"/>
                        <a:gd name="connsiteX60" fmla="*/ 1905662 w 2464322"/>
                        <a:gd name="connsiteY60" fmla="*/ 2247950 h 2516261"/>
                        <a:gd name="connsiteX61" fmla="*/ 2089812 w 2464322"/>
                        <a:gd name="connsiteY61" fmla="*/ 2311450 h 2516261"/>
                        <a:gd name="connsiteX62" fmla="*/ 2178712 w 2464322"/>
                        <a:gd name="connsiteY62" fmla="*/ 2286050 h 2516261"/>
                        <a:gd name="connsiteX63" fmla="*/ 2293012 w 2464322"/>
                        <a:gd name="connsiteY63" fmla="*/ 2190800 h 2516261"/>
                        <a:gd name="connsiteX64" fmla="*/ 2427950 w 2464322"/>
                        <a:gd name="connsiteY64" fmla="*/ 2007444 h 2516261"/>
                        <a:gd name="connsiteX65" fmla="*/ 2400962 w 2464322"/>
                        <a:gd name="connsiteY65" fmla="*/ 1981250 h 2516261"/>
                        <a:gd name="connsiteX66" fmla="*/ 2300156 w 2464322"/>
                        <a:gd name="connsiteY66" fmla="*/ 1943150 h 2516261"/>
                        <a:gd name="connsiteX67" fmla="*/ 2275550 w 2464322"/>
                        <a:gd name="connsiteY67" fmla="*/ 1904256 h 2516261"/>
                        <a:gd name="connsiteX68" fmla="*/ 2280312 w 2464322"/>
                        <a:gd name="connsiteY68" fmla="*/ 1809800 h 2516261"/>
                        <a:gd name="connsiteX69" fmla="*/ 2197762 w 2464322"/>
                        <a:gd name="connsiteY69" fmla="*/ 1733600 h 2516261"/>
                        <a:gd name="connsiteX70" fmla="*/ 2210462 w 2464322"/>
                        <a:gd name="connsiteY70" fmla="*/ 1689150 h 2516261"/>
                        <a:gd name="connsiteX71" fmla="*/ 2293012 w 2464322"/>
                        <a:gd name="connsiteY71" fmla="*/ 1657400 h 2516261"/>
                        <a:gd name="connsiteX72" fmla="*/ 2289837 w 2464322"/>
                        <a:gd name="connsiteY72" fmla="*/ 1619300 h 2516261"/>
                        <a:gd name="connsiteX73" fmla="*/ 2254912 w 2464322"/>
                        <a:gd name="connsiteY73" fmla="*/ 1558181 h 2516261"/>
                        <a:gd name="connsiteX74" fmla="*/ 2235862 w 2464322"/>
                        <a:gd name="connsiteY74" fmla="*/ 1435150 h 2516261"/>
                        <a:gd name="connsiteX75" fmla="*/ 2216812 w 2464322"/>
                        <a:gd name="connsiteY75" fmla="*/ 1358950 h 2516261"/>
                        <a:gd name="connsiteX76" fmla="*/ 2153312 w 2464322"/>
                        <a:gd name="connsiteY76" fmla="*/ 1314500 h 2516261"/>
                        <a:gd name="connsiteX77" fmla="*/ 2108862 w 2464322"/>
                        <a:gd name="connsiteY77" fmla="*/ 1384350 h 2516261"/>
                        <a:gd name="connsiteX78" fmla="*/ 2070762 w 2464322"/>
                        <a:gd name="connsiteY78" fmla="*/ 1416100 h 2516261"/>
                        <a:gd name="connsiteX79" fmla="*/ 2051712 w 2464322"/>
                        <a:gd name="connsiteY79" fmla="*/ 1371650 h 2516261"/>
                        <a:gd name="connsiteX80" fmla="*/ 2223162 w 2464322"/>
                        <a:gd name="connsiteY80" fmla="*/ 1104950 h 2516261"/>
                        <a:gd name="connsiteX81" fmla="*/ 2216019 w 2464322"/>
                        <a:gd name="connsiteY81" fmla="*/ 993825 h 2516261"/>
                        <a:gd name="connsiteX82" fmla="*/ 2299362 w 2464322"/>
                        <a:gd name="connsiteY82" fmla="*/ 1022400 h 2516261"/>
                        <a:gd name="connsiteX83" fmla="*/ 2337462 w 2464322"/>
                        <a:gd name="connsiteY83" fmla="*/ 936675 h 2516261"/>
                        <a:gd name="connsiteX84" fmla="*/ 2324762 w 2464322"/>
                        <a:gd name="connsiteY84" fmla="*/ 831900 h 2516261"/>
                        <a:gd name="connsiteX85" fmla="*/ 2352543 w 2464322"/>
                        <a:gd name="connsiteY85" fmla="*/ 759668 h 2516261"/>
                        <a:gd name="connsiteX86" fmla="*/ 2445412 w 2464322"/>
                        <a:gd name="connsiteY86" fmla="*/ 635050 h 2516261"/>
                        <a:gd name="connsiteX87" fmla="*/ 2439062 w 2464322"/>
                        <a:gd name="connsiteY87" fmla="*/ 565200 h 2516261"/>
                        <a:gd name="connsiteX88" fmla="*/ 2185062 w 2464322"/>
                        <a:gd name="connsiteY88" fmla="*/ 546150 h 2516261"/>
                        <a:gd name="connsiteX89" fmla="*/ 2061237 w 2464322"/>
                        <a:gd name="connsiteY89" fmla="*/ 461219 h 2516261"/>
                        <a:gd name="connsiteX90" fmla="*/ 1862006 w 2464322"/>
                        <a:gd name="connsiteY90" fmla="*/ 401687 h 2516261"/>
                        <a:gd name="connsiteX91" fmla="*/ 1800887 w 2464322"/>
                        <a:gd name="connsiteY91" fmla="*/ 336600 h 2516261"/>
                        <a:gd name="connsiteX92" fmla="*/ 1791362 w 2464322"/>
                        <a:gd name="connsiteY92" fmla="*/ 298500 h 2516261"/>
                        <a:gd name="connsiteX93" fmla="*/ 1715162 w 2464322"/>
                        <a:gd name="connsiteY93" fmla="*/ 304850 h 2516261"/>
                        <a:gd name="connsiteX94" fmla="*/ 1507993 w 2464322"/>
                        <a:gd name="connsiteY94" fmla="*/ 154831 h 2516261"/>
                        <a:gd name="connsiteX95" fmla="*/ 1435762 w 2464322"/>
                        <a:gd name="connsiteY95" fmla="*/ 76250 h 2516261"/>
                        <a:gd name="connsiteX96" fmla="*/ 1429412 w 2464322"/>
                        <a:gd name="connsiteY96" fmla="*/ 25450 h 2516261"/>
                        <a:gd name="connsiteX97" fmla="*/ 1378612 w 2464322"/>
                        <a:gd name="connsiteY97" fmla="*/ 50 h 2516261"/>
                        <a:gd name="connsiteX0" fmla="*/ 1378612 w 2464322"/>
                        <a:gd name="connsiteY0" fmla="*/ 50 h 2516261"/>
                        <a:gd name="connsiteX1" fmla="*/ 1302412 w 2464322"/>
                        <a:gd name="connsiteY1" fmla="*/ 31800 h 2516261"/>
                        <a:gd name="connsiteX2" fmla="*/ 1270662 w 2464322"/>
                        <a:gd name="connsiteY2" fmla="*/ 127050 h 2516261"/>
                        <a:gd name="connsiteX3" fmla="*/ 1232562 w 2464322"/>
                        <a:gd name="connsiteY3" fmla="*/ 247700 h 2516261"/>
                        <a:gd name="connsiteX4" fmla="*/ 1188112 w 2464322"/>
                        <a:gd name="connsiteY4" fmla="*/ 292150 h 2516261"/>
                        <a:gd name="connsiteX5" fmla="*/ 1092862 w 2464322"/>
                        <a:gd name="connsiteY5" fmla="*/ 330250 h 2516261"/>
                        <a:gd name="connsiteX6" fmla="*/ 1003962 w 2464322"/>
                        <a:gd name="connsiteY6" fmla="*/ 355650 h 2516261"/>
                        <a:gd name="connsiteX7" fmla="*/ 957925 w 2464322"/>
                        <a:gd name="connsiteY7" fmla="*/ 381050 h 2516261"/>
                        <a:gd name="connsiteX8" fmla="*/ 946018 w 2464322"/>
                        <a:gd name="connsiteY8" fmla="*/ 477888 h 2516261"/>
                        <a:gd name="connsiteX9" fmla="*/ 845212 w 2464322"/>
                        <a:gd name="connsiteY9" fmla="*/ 476300 h 2516261"/>
                        <a:gd name="connsiteX10" fmla="*/ 730912 w 2464322"/>
                        <a:gd name="connsiteY10" fmla="*/ 457250 h 2516261"/>
                        <a:gd name="connsiteX11" fmla="*/ 692812 w 2464322"/>
                        <a:gd name="connsiteY11" fmla="*/ 419150 h 2516261"/>
                        <a:gd name="connsiteX12" fmla="*/ 673762 w 2464322"/>
                        <a:gd name="connsiteY12" fmla="*/ 355650 h 2516261"/>
                        <a:gd name="connsiteX13" fmla="*/ 654712 w 2464322"/>
                        <a:gd name="connsiteY13" fmla="*/ 349300 h 2516261"/>
                        <a:gd name="connsiteX14" fmla="*/ 591212 w 2464322"/>
                        <a:gd name="connsiteY14" fmla="*/ 355650 h 2516261"/>
                        <a:gd name="connsiteX15" fmla="*/ 559462 w 2464322"/>
                        <a:gd name="connsiteY15" fmla="*/ 393750 h 2516261"/>
                        <a:gd name="connsiteX16" fmla="*/ 572162 w 2464322"/>
                        <a:gd name="connsiteY16" fmla="*/ 457250 h 2516261"/>
                        <a:gd name="connsiteX17" fmla="*/ 610262 w 2464322"/>
                        <a:gd name="connsiteY17" fmla="*/ 565200 h 2516261"/>
                        <a:gd name="connsiteX18" fmla="*/ 610262 w 2464322"/>
                        <a:gd name="connsiteY18" fmla="*/ 635050 h 2516261"/>
                        <a:gd name="connsiteX19" fmla="*/ 610262 w 2464322"/>
                        <a:gd name="connsiteY19" fmla="*/ 660450 h 2516261"/>
                        <a:gd name="connsiteX20" fmla="*/ 553112 w 2464322"/>
                        <a:gd name="connsiteY20" fmla="*/ 673150 h 2516261"/>
                        <a:gd name="connsiteX21" fmla="*/ 457862 w 2464322"/>
                        <a:gd name="connsiteY21" fmla="*/ 654100 h 2516261"/>
                        <a:gd name="connsiteX22" fmla="*/ 330862 w 2464322"/>
                        <a:gd name="connsiteY22" fmla="*/ 590600 h 2516261"/>
                        <a:gd name="connsiteX23" fmla="*/ 222912 w 2464322"/>
                        <a:gd name="connsiteY23" fmla="*/ 577900 h 2516261"/>
                        <a:gd name="connsiteX24" fmla="*/ 89562 w 2464322"/>
                        <a:gd name="connsiteY24" fmla="*/ 584250 h 2516261"/>
                        <a:gd name="connsiteX25" fmla="*/ 38762 w 2464322"/>
                        <a:gd name="connsiteY25" fmla="*/ 635050 h 2516261"/>
                        <a:gd name="connsiteX26" fmla="*/ 7012 w 2464322"/>
                        <a:gd name="connsiteY26" fmla="*/ 685850 h 2516261"/>
                        <a:gd name="connsiteX27" fmla="*/ 7012 w 2464322"/>
                        <a:gd name="connsiteY27" fmla="*/ 762050 h 2516261"/>
                        <a:gd name="connsiteX28" fmla="*/ 83212 w 2464322"/>
                        <a:gd name="connsiteY28" fmla="*/ 850950 h 2516261"/>
                        <a:gd name="connsiteX29" fmla="*/ 261012 w 2464322"/>
                        <a:gd name="connsiteY29" fmla="*/ 908100 h 2516261"/>
                        <a:gd name="connsiteX30" fmla="*/ 413412 w 2464322"/>
                        <a:gd name="connsiteY30" fmla="*/ 1003350 h 2516261"/>
                        <a:gd name="connsiteX31" fmla="*/ 457862 w 2464322"/>
                        <a:gd name="connsiteY31" fmla="*/ 1124000 h 2516261"/>
                        <a:gd name="connsiteX32" fmla="*/ 476912 w 2464322"/>
                        <a:gd name="connsiteY32" fmla="*/ 1238300 h 2516261"/>
                        <a:gd name="connsiteX33" fmla="*/ 603912 w 2464322"/>
                        <a:gd name="connsiteY33" fmla="*/ 1327200 h 2516261"/>
                        <a:gd name="connsiteX34" fmla="*/ 642012 w 2464322"/>
                        <a:gd name="connsiteY34" fmla="*/ 1384350 h 2516261"/>
                        <a:gd name="connsiteX35" fmla="*/ 635662 w 2464322"/>
                        <a:gd name="connsiteY35" fmla="*/ 1416100 h 2516261"/>
                        <a:gd name="connsiteX36" fmla="*/ 565812 w 2464322"/>
                        <a:gd name="connsiteY36" fmla="*/ 1435150 h 2516261"/>
                        <a:gd name="connsiteX37" fmla="*/ 635662 w 2464322"/>
                        <a:gd name="connsiteY37" fmla="*/ 1492300 h 2516261"/>
                        <a:gd name="connsiteX38" fmla="*/ 707893 w 2464322"/>
                        <a:gd name="connsiteY38" fmla="*/ 1564531 h 2516261"/>
                        <a:gd name="connsiteX39" fmla="*/ 746787 w 2464322"/>
                        <a:gd name="connsiteY39" fmla="*/ 1686769 h 2516261"/>
                        <a:gd name="connsiteX40" fmla="*/ 694400 w 2464322"/>
                        <a:gd name="connsiteY40" fmla="*/ 1581200 h 2516261"/>
                        <a:gd name="connsiteX41" fmla="*/ 654712 w 2464322"/>
                        <a:gd name="connsiteY41" fmla="*/ 1555800 h 2516261"/>
                        <a:gd name="connsiteX42" fmla="*/ 603912 w 2464322"/>
                        <a:gd name="connsiteY42" fmla="*/ 1587550 h 2516261"/>
                        <a:gd name="connsiteX43" fmla="*/ 597562 w 2464322"/>
                        <a:gd name="connsiteY43" fmla="*/ 1651050 h 2516261"/>
                        <a:gd name="connsiteX44" fmla="*/ 613437 w 2464322"/>
                        <a:gd name="connsiteY44" fmla="*/ 1820912 h 2516261"/>
                        <a:gd name="connsiteX45" fmla="*/ 568193 w 2464322"/>
                        <a:gd name="connsiteY45" fmla="*/ 2006650 h 2516261"/>
                        <a:gd name="connsiteX46" fmla="*/ 508662 w 2464322"/>
                        <a:gd name="connsiteY46" fmla="*/ 2089200 h 2516261"/>
                        <a:gd name="connsiteX47" fmla="*/ 461831 w 2464322"/>
                        <a:gd name="connsiteY47" fmla="*/ 2136032 h 2516261"/>
                        <a:gd name="connsiteX48" fmla="*/ 450718 w 2464322"/>
                        <a:gd name="connsiteY48" fmla="*/ 2161431 h 2516261"/>
                        <a:gd name="connsiteX49" fmla="*/ 570574 w 2464322"/>
                        <a:gd name="connsiteY49" fmla="*/ 2280494 h 2516261"/>
                        <a:gd name="connsiteX50" fmla="*/ 797587 w 2464322"/>
                        <a:gd name="connsiteY50" fmla="*/ 2392412 h 2516261"/>
                        <a:gd name="connsiteX51" fmla="*/ 934112 w 2464322"/>
                        <a:gd name="connsiteY51" fmla="*/ 2368600 h 2516261"/>
                        <a:gd name="connsiteX52" fmla="*/ 1054762 w 2464322"/>
                        <a:gd name="connsiteY52" fmla="*/ 2368600 h 2516261"/>
                        <a:gd name="connsiteX53" fmla="*/ 1317493 w 2464322"/>
                        <a:gd name="connsiteY53" fmla="*/ 2504332 h 2516261"/>
                        <a:gd name="connsiteX54" fmla="*/ 1367499 w 2464322"/>
                        <a:gd name="connsiteY54" fmla="*/ 2506712 h 2516261"/>
                        <a:gd name="connsiteX55" fmla="*/ 1413537 w 2464322"/>
                        <a:gd name="connsiteY55" fmla="*/ 2480519 h 2516261"/>
                        <a:gd name="connsiteX56" fmla="*/ 1466718 w 2464322"/>
                        <a:gd name="connsiteY56" fmla="*/ 2359869 h 2516261"/>
                        <a:gd name="connsiteX57" fmla="*/ 1526250 w 2464322"/>
                        <a:gd name="connsiteY57" fmla="*/ 2242393 h 2516261"/>
                        <a:gd name="connsiteX58" fmla="*/ 1632612 w 2464322"/>
                        <a:gd name="connsiteY58" fmla="*/ 2197150 h 2516261"/>
                        <a:gd name="connsiteX59" fmla="*/ 1753262 w 2464322"/>
                        <a:gd name="connsiteY59" fmla="*/ 2197150 h 2516261"/>
                        <a:gd name="connsiteX60" fmla="*/ 1905662 w 2464322"/>
                        <a:gd name="connsiteY60" fmla="*/ 2247950 h 2516261"/>
                        <a:gd name="connsiteX61" fmla="*/ 2089812 w 2464322"/>
                        <a:gd name="connsiteY61" fmla="*/ 2311450 h 2516261"/>
                        <a:gd name="connsiteX62" fmla="*/ 2178712 w 2464322"/>
                        <a:gd name="connsiteY62" fmla="*/ 2286050 h 2516261"/>
                        <a:gd name="connsiteX63" fmla="*/ 2293012 w 2464322"/>
                        <a:gd name="connsiteY63" fmla="*/ 2190800 h 2516261"/>
                        <a:gd name="connsiteX64" fmla="*/ 2427950 w 2464322"/>
                        <a:gd name="connsiteY64" fmla="*/ 2007444 h 2516261"/>
                        <a:gd name="connsiteX65" fmla="*/ 2400962 w 2464322"/>
                        <a:gd name="connsiteY65" fmla="*/ 1981250 h 2516261"/>
                        <a:gd name="connsiteX66" fmla="*/ 2300156 w 2464322"/>
                        <a:gd name="connsiteY66" fmla="*/ 1943150 h 2516261"/>
                        <a:gd name="connsiteX67" fmla="*/ 2275550 w 2464322"/>
                        <a:gd name="connsiteY67" fmla="*/ 1904256 h 2516261"/>
                        <a:gd name="connsiteX68" fmla="*/ 2280312 w 2464322"/>
                        <a:gd name="connsiteY68" fmla="*/ 1809800 h 2516261"/>
                        <a:gd name="connsiteX69" fmla="*/ 2197762 w 2464322"/>
                        <a:gd name="connsiteY69" fmla="*/ 1733600 h 2516261"/>
                        <a:gd name="connsiteX70" fmla="*/ 2210462 w 2464322"/>
                        <a:gd name="connsiteY70" fmla="*/ 1689150 h 2516261"/>
                        <a:gd name="connsiteX71" fmla="*/ 2293012 w 2464322"/>
                        <a:gd name="connsiteY71" fmla="*/ 1657400 h 2516261"/>
                        <a:gd name="connsiteX72" fmla="*/ 2289837 w 2464322"/>
                        <a:gd name="connsiteY72" fmla="*/ 1619300 h 2516261"/>
                        <a:gd name="connsiteX73" fmla="*/ 2254912 w 2464322"/>
                        <a:gd name="connsiteY73" fmla="*/ 1558181 h 2516261"/>
                        <a:gd name="connsiteX74" fmla="*/ 2235862 w 2464322"/>
                        <a:gd name="connsiteY74" fmla="*/ 1435150 h 2516261"/>
                        <a:gd name="connsiteX75" fmla="*/ 2216812 w 2464322"/>
                        <a:gd name="connsiteY75" fmla="*/ 1358950 h 2516261"/>
                        <a:gd name="connsiteX76" fmla="*/ 2153312 w 2464322"/>
                        <a:gd name="connsiteY76" fmla="*/ 1314500 h 2516261"/>
                        <a:gd name="connsiteX77" fmla="*/ 2108862 w 2464322"/>
                        <a:gd name="connsiteY77" fmla="*/ 1384350 h 2516261"/>
                        <a:gd name="connsiteX78" fmla="*/ 2070762 w 2464322"/>
                        <a:gd name="connsiteY78" fmla="*/ 1416100 h 2516261"/>
                        <a:gd name="connsiteX79" fmla="*/ 2051712 w 2464322"/>
                        <a:gd name="connsiteY79" fmla="*/ 1371650 h 2516261"/>
                        <a:gd name="connsiteX80" fmla="*/ 2223162 w 2464322"/>
                        <a:gd name="connsiteY80" fmla="*/ 1104950 h 2516261"/>
                        <a:gd name="connsiteX81" fmla="*/ 2216019 w 2464322"/>
                        <a:gd name="connsiteY81" fmla="*/ 993825 h 2516261"/>
                        <a:gd name="connsiteX82" fmla="*/ 2299362 w 2464322"/>
                        <a:gd name="connsiteY82" fmla="*/ 1022400 h 2516261"/>
                        <a:gd name="connsiteX83" fmla="*/ 2337462 w 2464322"/>
                        <a:gd name="connsiteY83" fmla="*/ 936675 h 2516261"/>
                        <a:gd name="connsiteX84" fmla="*/ 2324762 w 2464322"/>
                        <a:gd name="connsiteY84" fmla="*/ 831900 h 2516261"/>
                        <a:gd name="connsiteX85" fmla="*/ 2352543 w 2464322"/>
                        <a:gd name="connsiteY85" fmla="*/ 759668 h 2516261"/>
                        <a:gd name="connsiteX86" fmla="*/ 2445412 w 2464322"/>
                        <a:gd name="connsiteY86" fmla="*/ 635050 h 2516261"/>
                        <a:gd name="connsiteX87" fmla="*/ 2439062 w 2464322"/>
                        <a:gd name="connsiteY87" fmla="*/ 565200 h 2516261"/>
                        <a:gd name="connsiteX88" fmla="*/ 2185062 w 2464322"/>
                        <a:gd name="connsiteY88" fmla="*/ 546150 h 2516261"/>
                        <a:gd name="connsiteX89" fmla="*/ 2061237 w 2464322"/>
                        <a:gd name="connsiteY89" fmla="*/ 461219 h 2516261"/>
                        <a:gd name="connsiteX90" fmla="*/ 1862006 w 2464322"/>
                        <a:gd name="connsiteY90" fmla="*/ 401687 h 2516261"/>
                        <a:gd name="connsiteX91" fmla="*/ 1800887 w 2464322"/>
                        <a:gd name="connsiteY91" fmla="*/ 336600 h 2516261"/>
                        <a:gd name="connsiteX92" fmla="*/ 1791362 w 2464322"/>
                        <a:gd name="connsiteY92" fmla="*/ 298500 h 2516261"/>
                        <a:gd name="connsiteX93" fmla="*/ 1715162 w 2464322"/>
                        <a:gd name="connsiteY93" fmla="*/ 304850 h 2516261"/>
                        <a:gd name="connsiteX94" fmla="*/ 1507993 w 2464322"/>
                        <a:gd name="connsiteY94" fmla="*/ 154831 h 2516261"/>
                        <a:gd name="connsiteX95" fmla="*/ 1435762 w 2464322"/>
                        <a:gd name="connsiteY95" fmla="*/ 76250 h 2516261"/>
                        <a:gd name="connsiteX96" fmla="*/ 1429412 w 2464322"/>
                        <a:gd name="connsiteY96" fmla="*/ 25450 h 2516261"/>
                        <a:gd name="connsiteX97" fmla="*/ 1378612 w 2464322"/>
                        <a:gd name="connsiteY97" fmla="*/ 50 h 2516261"/>
                        <a:gd name="connsiteX0" fmla="*/ 1378612 w 2464322"/>
                        <a:gd name="connsiteY0" fmla="*/ 50 h 2516261"/>
                        <a:gd name="connsiteX1" fmla="*/ 1302412 w 2464322"/>
                        <a:gd name="connsiteY1" fmla="*/ 31800 h 2516261"/>
                        <a:gd name="connsiteX2" fmla="*/ 1270662 w 2464322"/>
                        <a:gd name="connsiteY2" fmla="*/ 127050 h 2516261"/>
                        <a:gd name="connsiteX3" fmla="*/ 1232562 w 2464322"/>
                        <a:gd name="connsiteY3" fmla="*/ 247700 h 2516261"/>
                        <a:gd name="connsiteX4" fmla="*/ 1188112 w 2464322"/>
                        <a:gd name="connsiteY4" fmla="*/ 292150 h 2516261"/>
                        <a:gd name="connsiteX5" fmla="*/ 1092862 w 2464322"/>
                        <a:gd name="connsiteY5" fmla="*/ 330250 h 2516261"/>
                        <a:gd name="connsiteX6" fmla="*/ 1003962 w 2464322"/>
                        <a:gd name="connsiteY6" fmla="*/ 355650 h 2516261"/>
                        <a:gd name="connsiteX7" fmla="*/ 957925 w 2464322"/>
                        <a:gd name="connsiteY7" fmla="*/ 381050 h 2516261"/>
                        <a:gd name="connsiteX8" fmla="*/ 946018 w 2464322"/>
                        <a:gd name="connsiteY8" fmla="*/ 477888 h 2516261"/>
                        <a:gd name="connsiteX9" fmla="*/ 845212 w 2464322"/>
                        <a:gd name="connsiteY9" fmla="*/ 476300 h 2516261"/>
                        <a:gd name="connsiteX10" fmla="*/ 730912 w 2464322"/>
                        <a:gd name="connsiteY10" fmla="*/ 457250 h 2516261"/>
                        <a:gd name="connsiteX11" fmla="*/ 692812 w 2464322"/>
                        <a:gd name="connsiteY11" fmla="*/ 419150 h 2516261"/>
                        <a:gd name="connsiteX12" fmla="*/ 673762 w 2464322"/>
                        <a:gd name="connsiteY12" fmla="*/ 355650 h 2516261"/>
                        <a:gd name="connsiteX13" fmla="*/ 654712 w 2464322"/>
                        <a:gd name="connsiteY13" fmla="*/ 349300 h 2516261"/>
                        <a:gd name="connsiteX14" fmla="*/ 591212 w 2464322"/>
                        <a:gd name="connsiteY14" fmla="*/ 355650 h 2516261"/>
                        <a:gd name="connsiteX15" fmla="*/ 559462 w 2464322"/>
                        <a:gd name="connsiteY15" fmla="*/ 393750 h 2516261"/>
                        <a:gd name="connsiteX16" fmla="*/ 572162 w 2464322"/>
                        <a:gd name="connsiteY16" fmla="*/ 457250 h 2516261"/>
                        <a:gd name="connsiteX17" fmla="*/ 610262 w 2464322"/>
                        <a:gd name="connsiteY17" fmla="*/ 565200 h 2516261"/>
                        <a:gd name="connsiteX18" fmla="*/ 610262 w 2464322"/>
                        <a:gd name="connsiteY18" fmla="*/ 635050 h 2516261"/>
                        <a:gd name="connsiteX19" fmla="*/ 610262 w 2464322"/>
                        <a:gd name="connsiteY19" fmla="*/ 660450 h 2516261"/>
                        <a:gd name="connsiteX20" fmla="*/ 553112 w 2464322"/>
                        <a:gd name="connsiteY20" fmla="*/ 673150 h 2516261"/>
                        <a:gd name="connsiteX21" fmla="*/ 457862 w 2464322"/>
                        <a:gd name="connsiteY21" fmla="*/ 654100 h 2516261"/>
                        <a:gd name="connsiteX22" fmla="*/ 330862 w 2464322"/>
                        <a:gd name="connsiteY22" fmla="*/ 590600 h 2516261"/>
                        <a:gd name="connsiteX23" fmla="*/ 222912 w 2464322"/>
                        <a:gd name="connsiteY23" fmla="*/ 577900 h 2516261"/>
                        <a:gd name="connsiteX24" fmla="*/ 89562 w 2464322"/>
                        <a:gd name="connsiteY24" fmla="*/ 584250 h 2516261"/>
                        <a:gd name="connsiteX25" fmla="*/ 38762 w 2464322"/>
                        <a:gd name="connsiteY25" fmla="*/ 635050 h 2516261"/>
                        <a:gd name="connsiteX26" fmla="*/ 7012 w 2464322"/>
                        <a:gd name="connsiteY26" fmla="*/ 685850 h 2516261"/>
                        <a:gd name="connsiteX27" fmla="*/ 7012 w 2464322"/>
                        <a:gd name="connsiteY27" fmla="*/ 762050 h 2516261"/>
                        <a:gd name="connsiteX28" fmla="*/ 83212 w 2464322"/>
                        <a:gd name="connsiteY28" fmla="*/ 850950 h 2516261"/>
                        <a:gd name="connsiteX29" fmla="*/ 261012 w 2464322"/>
                        <a:gd name="connsiteY29" fmla="*/ 908100 h 2516261"/>
                        <a:gd name="connsiteX30" fmla="*/ 413412 w 2464322"/>
                        <a:gd name="connsiteY30" fmla="*/ 1003350 h 2516261"/>
                        <a:gd name="connsiteX31" fmla="*/ 457862 w 2464322"/>
                        <a:gd name="connsiteY31" fmla="*/ 1124000 h 2516261"/>
                        <a:gd name="connsiteX32" fmla="*/ 476912 w 2464322"/>
                        <a:gd name="connsiteY32" fmla="*/ 1238300 h 2516261"/>
                        <a:gd name="connsiteX33" fmla="*/ 603912 w 2464322"/>
                        <a:gd name="connsiteY33" fmla="*/ 1327200 h 2516261"/>
                        <a:gd name="connsiteX34" fmla="*/ 642012 w 2464322"/>
                        <a:gd name="connsiteY34" fmla="*/ 1384350 h 2516261"/>
                        <a:gd name="connsiteX35" fmla="*/ 635662 w 2464322"/>
                        <a:gd name="connsiteY35" fmla="*/ 1416100 h 2516261"/>
                        <a:gd name="connsiteX36" fmla="*/ 599149 w 2464322"/>
                        <a:gd name="connsiteY36" fmla="*/ 1439912 h 2516261"/>
                        <a:gd name="connsiteX37" fmla="*/ 635662 w 2464322"/>
                        <a:gd name="connsiteY37" fmla="*/ 1492300 h 2516261"/>
                        <a:gd name="connsiteX38" fmla="*/ 707893 w 2464322"/>
                        <a:gd name="connsiteY38" fmla="*/ 1564531 h 2516261"/>
                        <a:gd name="connsiteX39" fmla="*/ 746787 w 2464322"/>
                        <a:gd name="connsiteY39" fmla="*/ 1686769 h 2516261"/>
                        <a:gd name="connsiteX40" fmla="*/ 694400 w 2464322"/>
                        <a:gd name="connsiteY40" fmla="*/ 1581200 h 2516261"/>
                        <a:gd name="connsiteX41" fmla="*/ 654712 w 2464322"/>
                        <a:gd name="connsiteY41" fmla="*/ 1555800 h 2516261"/>
                        <a:gd name="connsiteX42" fmla="*/ 603912 w 2464322"/>
                        <a:gd name="connsiteY42" fmla="*/ 1587550 h 2516261"/>
                        <a:gd name="connsiteX43" fmla="*/ 597562 w 2464322"/>
                        <a:gd name="connsiteY43" fmla="*/ 1651050 h 2516261"/>
                        <a:gd name="connsiteX44" fmla="*/ 613437 w 2464322"/>
                        <a:gd name="connsiteY44" fmla="*/ 1820912 h 2516261"/>
                        <a:gd name="connsiteX45" fmla="*/ 568193 w 2464322"/>
                        <a:gd name="connsiteY45" fmla="*/ 2006650 h 2516261"/>
                        <a:gd name="connsiteX46" fmla="*/ 508662 w 2464322"/>
                        <a:gd name="connsiteY46" fmla="*/ 2089200 h 2516261"/>
                        <a:gd name="connsiteX47" fmla="*/ 461831 w 2464322"/>
                        <a:gd name="connsiteY47" fmla="*/ 2136032 h 2516261"/>
                        <a:gd name="connsiteX48" fmla="*/ 450718 w 2464322"/>
                        <a:gd name="connsiteY48" fmla="*/ 2161431 h 2516261"/>
                        <a:gd name="connsiteX49" fmla="*/ 570574 w 2464322"/>
                        <a:gd name="connsiteY49" fmla="*/ 2280494 h 2516261"/>
                        <a:gd name="connsiteX50" fmla="*/ 797587 w 2464322"/>
                        <a:gd name="connsiteY50" fmla="*/ 2392412 h 2516261"/>
                        <a:gd name="connsiteX51" fmla="*/ 934112 w 2464322"/>
                        <a:gd name="connsiteY51" fmla="*/ 2368600 h 2516261"/>
                        <a:gd name="connsiteX52" fmla="*/ 1054762 w 2464322"/>
                        <a:gd name="connsiteY52" fmla="*/ 2368600 h 2516261"/>
                        <a:gd name="connsiteX53" fmla="*/ 1317493 w 2464322"/>
                        <a:gd name="connsiteY53" fmla="*/ 2504332 h 2516261"/>
                        <a:gd name="connsiteX54" fmla="*/ 1367499 w 2464322"/>
                        <a:gd name="connsiteY54" fmla="*/ 2506712 h 2516261"/>
                        <a:gd name="connsiteX55" fmla="*/ 1413537 w 2464322"/>
                        <a:gd name="connsiteY55" fmla="*/ 2480519 h 2516261"/>
                        <a:gd name="connsiteX56" fmla="*/ 1466718 w 2464322"/>
                        <a:gd name="connsiteY56" fmla="*/ 2359869 h 2516261"/>
                        <a:gd name="connsiteX57" fmla="*/ 1526250 w 2464322"/>
                        <a:gd name="connsiteY57" fmla="*/ 2242393 h 2516261"/>
                        <a:gd name="connsiteX58" fmla="*/ 1632612 w 2464322"/>
                        <a:gd name="connsiteY58" fmla="*/ 2197150 h 2516261"/>
                        <a:gd name="connsiteX59" fmla="*/ 1753262 w 2464322"/>
                        <a:gd name="connsiteY59" fmla="*/ 2197150 h 2516261"/>
                        <a:gd name="connsiteX60" fmla="*/ 1905662 w 2464322"/>
                        <a:gd name="connsiteY60" fmla="*/ 2247950 h 2516261"/>
                        <a:gd name="connsiteX61" fmla="*/ 2089812 w 2464322"/>
                        <a:gd name="connsiteY61" fmla="*/ 2311450 h 2516261"/>
                        <a:gd name="connsiteX62" fmla="*/ 2178712 w 2464322"/>
                        <a:gd name="connsiteY62" fmla="*/ 2286050 h 2516261"/>
                        <a:gd name="connsiteX63" fmla="*/ 2293012 w 2464322"/>
                        <a:gd name="connsiteY63" fmla="*/ 2190800 h 2516261"/>
                        <a:gd name="connsiteX64" fmla="*/ 2427950 w 2464322"/>
                        <a:gd name="connsiteY64" fmla="*/ 2007444 h 2516261"/>
                        <a:gd name="connsiteX65" fmla="*/ 2400962 w 2464322"/>
                        <a:gd name="connsiteY65" fmla="*/ 1981250 h 2516261"/>
                        <a:gd name="connsiteX66" fmla="*/ 2300156 w 2464322"/>
                        <a:gd name="connsiteY66" fmla="*/ 1943150 h 2516261"/>
                        <a:gd name="connsiteX67" fmla="*/ 2275550 w 2464322"/>
                        <a:gd name="connsiteY67" fmla="*/ 1904256 h 2516261"/>
                        <a:gd name="connsiteX68" fmla="*/ 2280312 w 2464322"/>
                        <a:gd name="connsiteY68" fmla="*/ 1809800 h 2516261"/>
                        <a:gd name="connsiteX69" fmla="*/ 2197762 w 2464322"/>
                        <a:gd name="connsiteY69" fmla="*/ 1733600 h 2516261"/>
                        <a:gd name="connsiteX70" fmla="*/ 2210462 w 2464322"/>
                        <a:gd name="connsiteY70" fmla="*/ 1689150 h 2516261"/>
                        <a:gd name="connsiteX71" fmla="*/ 2293012 w 2464322"/>
                        <a:gd name="connsiteY71" fmla="*/ 1657400 h 2516261"/>
                        <a:gd name="connsiteX72" fmla="*/ 2289837 w 2464322"/>
                        <a:gd name="connsiteY72" fmla="*/ 1619300 h 2516261"/>
                        <a:gd name="connsiteX73" fmla="*/ 2254912 w 2464322"/>
                        <a:gd name="connsiteY73" fmla="*/ 1558181 h 2516261"/>
                        <a:gd name="connsiteX74" fmla="*/ 2235862 w 2464322"/>
                        <a:gd name="connsiteY74" fmla="*/ 1435150 h 2516261"/>
                        <a:gd name="connsiteX75" fmla="*/ 2216812 w 2464322"/>
                        <a:gd name="connsiteY75" fmla="*/ 1358950 h 2516261"/>
                        <a:gd name="connsiteX76" fmla="*/ 2153312 w 2464322"/>
                        <a:gd name="connsiteY76" fmla="*/ 1314500 h 2516261"/>
                        <a:gd name="connsiteX77" fmla="*/ 2108862 w 2464322"/>
                        <a:gd name="connsiteY77" fmla="*/ 1384350 h 2516261"/>
                        <a:gd name="connsiteX78" fmla="*/ 2070762 w 2464322"/>
                        <a:gd name="connsiteY78" fmla="*/ 1416100 h 2516261"/>
                        <a:gd name="connsiteX79" fmla="*/ 2051712 w 2464322"/>
                        <a:gd name="connsiteY79" fmla="*/ 1371650 h 2516261"/>
                        <a:gd name="connsiteX80" fmla="*/ 2223162 w 2464322"/>
                        <a:gd name="connsiteY80" fmla="*/ 1104950 h 2516261"/>
                        <a:gd name="connsiteX81" fmla="*/ 2216019 w 2464322"/>
                        <a:gd name="connsiteY81" fmla="*/ 993825 h 2516261"/>
                        <a:gd name="connsiteX82" fmla="*/ 2299362 w 2464322"/>
                        <a:gd name="connsiteY82" fmla="*/ 1022400 h 2516261"/>
                        <a:gd name="connsiteX83" fmla="*/ 2337462 w 2464322"/>
                        <a:gd name="connsiteY83" fmla="*/ 936675 h 2516261"/>
                        <a:gd name="connsiteX84" fmla="*/ 2324762 w 2464322"/>
                        <a:gd name="connsiteY84" fmla="*/ 831900 h 2516261"/>
                        <a:gd name="connsiteX85" fmla="*/ 2352543 w 2464322"/>
                        <a:gd name="connsiteY85" fmla="*/ 759668 h 2516261"/>
                        <a:gd name="connsiteX86" fmla="*/ 2445412 w 2464322"/>
                        <a:gd name="connsiteY86" fmla="*/ 635050 h 2516261"/>
                        <a:gd name="connsiteX87" fmla="*/ 2439062 w 2464322"/>
                        <a:gd name="connsiteY87" fmla="*/ 565200 h 2516261"/>
                        <a:gd name="connsiteX88" fmla="*/ 2185062 w 2464322"/>
                        <a:gd name="connsiteY88" fmla="*/ 546150 h 2516261"/>
                        <a:gd name="connsiteX89" fmla="*/ 2061237 w 2464322"/>
                        <a:gd name="connsiteY89" fmla="*/ 461219 h 2516261"/>
                        <a:gd name="connsiteX90" fmla="*/ 1862006 w 2464322"/>
                        <a:gd name="connsiteY90" fmla="*/ 401687 h 2516261"/>
                        <a:gd name="connsiteX91" fmla="*/ 1800887 w 2464322"/>
                        <a:gd name="connsiteY91" fmla="*/ 336600 h 2516261"/>
                        <a:gd name="connsiteX92" fmla="*/ 1791362 w 2464322"/>
                        <a:gd name="connsiteY92" fmla="*/ 298500 h 2516261"/>
                        <a:gd name="connsiteX93" fmla="*/ 1715162 w 2464322"/>
                        <a:gd name="connsiteY93" fmla="*/ 304850 h 2516261"/>
                        <a:gd name="connsiteX94" fmla="*/ 1507993 w 2464322"/>
                        <a:gd name="connsiteY94" fmla="*/ 154831 h 2516261"/>
                        <a:gd name="connsiteX95" fmla="*/ 1435762 w 2464322"/>
                        <a:gd name="connsiteY95" fmla="*/ 76250 h 2516261"/>
                        <a:gd name="connsiteX96" fmla="*/ 1429412 w 2464322"/>
                        <a:gd name="connsiteY96" fmla="*/ 25450 h 2516261"/>
                        <a:gd name="connsiteX97" fmla="*/ 1378612 w 2464322"/>
                        <a:gd name="connsiteY97" fmla="*/ 50 h 2516261"/>
                        <a:gd name="connsiteX0" fmla="*/ 1377949 w 2463659"/>
                        <a:gd name="connsiteY0" fmla="*/ 50 h 2516261"/>
                        <a:gd name="connsiteX1" fmla="*/ 1301749 w 2463659"/>
                        <a:gd name="connsiteY1" fmla="*/ 31800 h 2516261"/>
                        <a:gd name="connsiteX2" fmla="*/ 1269999 w 2463659"/>
                        <a:gd name="connsiteY2" fmla="*/ 127050 h 2516261"/>
                        <a:gd name="connsiteX3" fmla="*/ 1231899 w 2463659"/>
                        <a:gd name="connsiteY3" fmla="*/ 247700 h 2516261"/>
                        <a:gd name="connsiteX4" fmla="*/ 1187449 w 2463659"/>
                        <a:gd name="connsiteY4" fmla="*/ 292150 h 2516261"/>
                        <a:gd name="connsiteX5" fmla="*/ 1092199 w 2463659"/>
                        <a:gd name="connsiteY5" fmla="*/ 330250 h 2516261"/>
                        <a:gd name="connsiteX6" fmla="*/ 1003299 w 2463659"/>
                        <a:gd name="connsiteY6" fmla="*/ 355650 h 2516261"/>
                        <a:gd name="connsiteX7" fmla="*/ 957262 w 2463659"/>
                        <a:gd name="connsiteY7" fmla="*/ 381050 h 2516261"/>
                        <a:gd name="connsiteX8" fmla="*/ 945355 w 2463659"/>
                        <a:gd name="connsiteY8" fmla="*/ 477888 h 2516261"/>
                        <a:gd name="connsiteX9" fmla="*/ 844549 w 2463659"/>
                        <a:gd name="connsiteY9" fmla="*/ 476300 h 2516261"/>
                        <a:gd name="connsiteX10" fmla="*/ 730249 w 2463659"/>
                        <a:gd name="connsiteY10" fmla="*/ 457250 h 2516261"/>
                        <a:gd name="connsiteX11" fmla="*/ 692149 w 2463659"/>
                        <a:gd name="connsiteY11" fmla="*/ 419150 h 2516261"/>
                        <a:gd name="connsiteX12" fmla="*/ 673099 w 2463659"/>
                        <a:gd name="connsiteY12" fmla="*/ 355650 h 2516261"/>
                        <a:gd name="connsiteX13" fmla="*/ 654049 w 2463659"/>
                        <a:gd name="connsiteY13" fmla="*/ 349300 h 2516261"/>
                        <a:gd name="connsiteX14" fmla="*/ 590549 w 2463659"/>
                        <a:gd name="connsiteY14" fmla="*/ 355650 h 2516261"/>
                        <a:gd name="connsiteX15" fmla="*/ 558799 w 2463659"/>
                        <a:gd name="connsiteY15" fmla="*/ 393750 h 2516261"/>
                        <a:gd name="connsiteX16" fmla="*/ 571499 w 2463659"/>
                        <a:gd name="connsiteY16" fmla="*/ 457250 h 2516261"/>
                        <a:gd name="connsiteX17" fmla="*/ 609599 w 2463659"/>
                        <a:gd name="connsiteY17" fmla="*/ 565200 h 2516261"/>
                        <a:gd name="connsiteX18" fmla="*/ 609599 w 2463659"/>
                        <a:gd name="connsiteY18" fmla="*/ 635050 h 2516261"/>
                        <a:gd name="connsiteX19" fmla="*/ 609599 w 2463659"/>
                        <a:gd name="connsiteY19" fmla="*/ 660450 h 2516261"/>
                        <a:gd name="connsiteX20" fmla="*/ 552449 w 2463659"/>
                        <a:gd name="connsiteY20" fmla="*/ 673150 h 2516261"/>
                        <a:gd name="connsiteX21" fmla="*/ 457199 w 2463659"/>
                        <a:gd name="connsiteY21" fmla="*/ 654100 h 2516261"/>
                        <a:gd name="connsiteX22" fmla="*/ 330199 w 2463659"/>
                        <a:gd name="connsiteY22" fmla="*/ 590600 h 2516261"/>
                        <a:gd name="connsiteX23" fmla="*/ 222249 w 2463659"/>
                        <a:gd name="connsiteY23" fmla="*/ 577900 h 2516261"/>
                        <a:gd name="connsiteX24" fmla="*/ 88899 w 2463659"/>
                        <a:gd name="connsiteY24" fmla="*/ 584250 h 2516261"/>
                        <a:gd name="connsiteX25" fmla="*/ 23812 w 2463659"/>
                        <a:gd name="connsiteY25" fmla="*/ 637432 h 2516261"/>
                        <a:gd name="connsiteX26" fmla="*/ 6349 w 2463659"/>
                        <a:gd name="connsiteY26" fmla="*/ 685850 h 2516261"/>
                        <a:gd name="connsiteX27" fmla="*/ 6349 w 2463659"/>
                        <a:gd name="connsiteY27" fmla="*/ 762050 h 2516261"/>
                        <a:gd name="connsiteX28" fmla="*/ 82549 w 2463659"/>
                        <a:gd name="connsiteY28" fmla="*/ 850950 h 2516261"/>
                        <a:gd name="connsiteX29" fmla="*/ 260349 w 2463659"/>
                        <a:gd name="connsiteY29" fmla="*/ 908100 h 2516261"/>
                        <a:gd name="connsiteX30" fmla="*/ 412749 w 2463659"/>
                        <a:gd name="connsiteY30" fmla="*/ 1003350 h 2516261"/>
                        <a:gd name="connsiteX31" fmla="*/ 457199 w 2463659"/>
                        <a:gd name="connsiteY31" fmla="*/ 1124000 h 2516261"/>
                        <a:gd name="connsiteX32" fmla="*/ 476249 w 2463659"/>
                        <a:gd name="connsiteY32" fmla="*/ 1238300 h 2516261"/>
                        <a:gd name="connsiteX33" fmla="*/ 603249 w 2463659"/>
                        <a:gd name="connsiteY33" fmla="*/ 1327200 h 2516261"/>
                        <a:gd name="connsiteX34" fmla="*/ 641349 w 2463659"/>
                        <a:gd name="connsiteY34" fmla="*/ 1384350 h 2516261"/>
                        <a:gd name="connsiteX35" fmla="*/ 634999 w 2463659"/>
                        <a:gd name="connsiteY35" fmla="*/ 1416100 h 2516261"/>
                        <a:gd name="connsiteX36" fmla="*/ 598486 w 2463659"/>
                        <a:gd name="connsiteY36" fmla="*/ 1439912 h 2516261"/>
                        <a:gd name="connsiteX37" fmla="*/ 634999 w 2463659"/>
                        <a:gd name="connsiteY37" fmla="*/ 1492300 h 2516261"/>
                        <a:gd name="connsiteX38" fmla="*/ 707230 w 2463659"/>
                        <a:gd name="connsiteY38" fmla="*/ 1564531 h 2516261"/>
                        <a:gd name="connsiteX39" fmla="*/ 746124 w 2463659"/>
                        <a:gd name="connsiteY39" fmla="*/ 1686769 h 2516261"/>
                        <a:gd name="connsiteX40" fmla="*/ 693737 w 2463659"/>
                        <a:gd name="connsiteY40" fmla="*/ 1581200 h 2516261"/>
                        <a:gd name="connsiteX41" fmla="*/ 654049 w 2463659"/>
                        <a:gd name="connsiteY41" fmla="*/ 1555800 h 2516261"/>
                        <a:gd name="connsiteX42" fmla="*/ 603249 w 2463659"/>
                        <a:gd name="connsiteY42" fmla="*/ 1587550 h 2516261"/>
                        <a:gd name="connsiteX43" fmla="*/ 596899 w 2463659"/>
                        <a:gd name="connsiteY43" fmla="*/ 1651050 h 2516261"/>
                        <a:gd name="connsiteX44" fmla="*/ 612774 w 2463659"/>
                        <a:gd name="connsiteY44" fmla="*/ 1820912 h 2516261"/>
                        <a:gd name="connsiteX45" fmla="*/ 567530 w 2463659"/>
                        <a:gd name="connsiteY45" fmla="*/ 2006650 h 2516261"/>
                        <a:gd name="connsiteX46" fmla="*/ 507999 w 2463659"/>
                        <a:gd name="connsiteY46" fmla="*/ 2089200 h 2516261"/>
                        <a:gd name="connsiteX47" fmla="*/ 461168 w 2463659"/>
                        <a:gd name="connsiteY47" fmla="*/ 2136032 h 2516261"/>
                        <a:gd name="connsiteX48" fmla="*/ 450055 w 2463659"/>
                        <a:gd name="connsiteY48" fmla="*/ 2161431 h 2516261"/>
                        <a:gd name="connsiteX49" fmla="*/ 569911 w 2463659"/>
                        <a:gd name="connsiteY49" fmla="*/ 2280494 h 2516261"/>
                        <a:gd name="connsiteX50" fmla="*/ 796924 w 2463659"/>
                        <a:gd name="connsiteY50" fmla="*/ 2392412 h 2516261"/>
                        <a:gd name="connsiteX51" fmla="*/ 933449 w 2463659"/>
                        <a:gd name="connsiteY51" fmla="*/ 2368600 h 2516261"/>
                        <a:gd name="connsiteX52" fmla="*/ 1054099 w 2463659"/>
                        <a:gd name="connsiteY52" fmla="*/ 2368600 h 2516261"/>
                        <a:gd name="connsiteX53" fmla="*/ 1316830 w 2463659"/>
                        <a:gd name="connsiteY53" fmla="*/ 2504332 h 2516261"/>
                        <a:gd name="connsiteX54" fmla="*/ 1366836 w 2463659"/>
                        <a:gd name="connsiteY54" fmla="*/ 2506712 h 2516261"/>
                        <a:gd name="connsiteX55" fmla="*/ 1412874 w 2463659"/>
                        <a:gd name="connsiteY55" fmla="*/ 2480519 h 2516261"/>
                        <a:gd name="connsiteX56" fmla="*/ 1466055 w 2463659"/>
                        <a:gd name="connsiteY56" fmla="*/ 2359869 h 2516261"/>
                        <a:gd name="connsiteX57" fmla="*/ 1525587 w 2463659"/>
                        <a:gd name="connsiteY57" fmla="*/ 2242393 h 2516261"/>
                        <a:gd name="connsiteX58" fmla="*/ 1631949 w 2463659"/>
                        <a:gd name="connsiteY58" fmla="*/ 2197150 h 2516261"/>
                        <a:gd name="connsiteX59" fmla="*/ 1752599 w 2463659"/>
                        <a:gd name="connsiteY59" fmla="*/ 2197150 h 2516261"/>
                        <a:gd name="connsiteX60" fmla="*/ 1904999 w 2463659"/>
                        <a:gd name="connsiteY60" fmla="*/ 2247950 h 2516261"/>
                        <a:gd name="connsiteX61" fmla="*/ 2089149 w 2463659"/>
                        <a:gd name="connsiteY61" fmla="*/ 2311450 h 2516261"/>
                        <a:gd name="connsiteX62" fmla="*/ 2178049 w 2463659"/>
                        <a:gd name="connsiteY62" fmla="*/ 2286050 h 2516261"/>
                        <a:gd name="connsiteX63" fmla="*/ 2292349 w 2463659"/>
                        <a:gd name="connsiteY63" fmla="*/ 2190800 h 2516261"/>
                        <a:gd name="connsiteX64" fmla="*/ 2427287 w 2463659"/>
                        <a:gd name="connsiteY64" fmla="*/ 2007444 h 2516261"/>
                        <a:gd name="connsiteX65" fmla="*/ 2400299 w 2463659"/>
                        <a:gd name="connsiteY65" fmla="*/ 1981250 h 2516261"/>
                        <a:gd name="connsiteX66" fmla="*/ 2299493 w 2463659"/>
                        <a:gd name="connsiteY66" fmla="*/ 1943150 h 2516261"/>
                        <a:gd name="connsiteX67" fmla="*/ 2274887 w 2463659"/>
                        <a:gd name="connsiteY67" fmla="*/ 1904256 h 2516261"/>
                        <a:gd name="connsiteX68" fmla="*/ 2279649 w 2463659"/>
                        <a:gd name="connsiteY68" fmla="*/ 1809800 h 2516261"/>
                        <a:gd name="connsiteX69" fmla="*/ 2197099 w 2463659"/>
                        <a:gd name="connsiteY69" fmla="*/ 1733600 h 2516261"/>
                        <a:gd name="connsiteX70" fmla="*/ 2209799 w 2463659"/>
                        <a:gd name="connsiteY70" fmla="*/ 1689150 h 2516261"/>
                        <a:gd name="connsiteX71" fmla="*/ 2292349 w 2463659"/>
                        <a:gd name="connsiteY71" fmla="*/ 1657400 h 2516261"/>
                        <a:gd name="connsiteX72" fmla="*/ 2289174 w 2463659"/>
                        <a:gd name="connsiteY72" fmla="*/ 1619300 h 2516261"/>
                        <a:gd name="connsiteX73" fmla="*/ 2254249 w 2463659"/>
                        <a:gd name="connsiteY73" fmla="*/ 1558181 h 2516261"/>
                        <a:gd name="connsiteX74" fmla="*/ 2235199 w 2463659"/>
                        <a:gd name="connsiteY74" fmla="*/ 1435150 h 2516261"/>
                        <a:gd name="connsiteX75" fmla="*/ 2216149 w 2463659"/>
                        <a:gd name="connsiteY75" fmla="*/ 1358950 h 2516261"/>
                        <a:gd name="connsiteX76" fmla="*/ 2152649 w 2463659"/>
                        <a:gd name="connsiteY76" fmla="*/ 1314500 h 2516261"/>
                        <a:gd name="connsiteX77" fmla="*/ 2108199 w 2463659"/>
                        <a:gd name="connsiteY77" fmla="*/ 1384350 h 2516261"/>
                        <a:gd name="connsiteX78" fmla="*/ 2070099 w 2463659"/>
                        <a:gd name="connsiteY78" fmla="*/ 1416100 h 2516261"/>
                        <a:gd name="connsiteX79" fmla="*/ 2051049 w 2463659"/>
                        <a:gd name="connsiteY79" fmla="*/ 1371650 h 2516261"/>
                        <a:gd name="connsiteX80" fmla="*/ 2222499 w 2463659"/>
                        <a:gd name="connsiteY80" fmla="*/ 1104950 h 2516261"/>
                        <a:gd name="connsiteX81" fmla="*/ 2215356 w 2463659"/>
                        <a:gd name="connsiteY81" fmla="*/ 993825 h 2516261"/>
                        <a:gd name="connsiteX82" fmla="*/ 2298699 w 2463659"/>
                        <a:gd name="connsiteY82" fmla="*/ 1022400 h 2516261"/>
                        <a:gd name="connsiteX83" fmla="*/ 2336799 w 2463659"/>
                        <a:gd name="connsiteY83" fmla="*/ 936675 h 2516261"/>
                        <a:gd name="connsiteX84" fmla="*/ 2324099 w 2463659"/>
                        <a:gd name="connsiteY84" fmla="*/ 831900 h 2516261"/>
                        <a:gd name="connsiteX85" fmla="*/ 2351880 w 2463659"/>
                        <a:gd name="connsiteY85" fmla="*/ 759668 h 2516261"/>
                        <a:gd name="connsiteX86" fmla="*/ 2444749 w 2463659"/>
                        <a:gd name="connsiteY86" fmla="*/ 635050 h 2516261"/>
                        <a:gd name="connsiteX87" fmla="*/ 2438399 w 2463659"/>
                        <a:gd name="connsiteY87" fmla="*/ 565200 h 2516261"/>
                        <a:gd name="connsiteX88" fmla="*/ 2184399 w 2463659"/>
                        <a:gd name="connsiteY88" fmla="*/ 546150 h 2516261"/>
                        <a:gd name="connsiteX89" fmla="*/ 2060574 w 2463659"/>
                        <a:gd name="connsiteY89" fmla="*/ 461219 h 2516261"/>
                        <a:gd name="connsiteX90" fmla="*/ 1861343 w 2463659"/>
                        <a:gd name="connsiteY90" fmla="*/ 401687 h 2516261"/>
                        <a:gd name="connsiteX91" fmla="*/ 1800224 w 2463659"/>
                        <a:gd name="connsiteY91" fmla="*/ 336600 h 2516261"/>
                        <a:gd name="connsiteX92" fmla="*/ 1790699 w 2463659"/>
                        <a:gd name="connsiteY92" fmla="*/ 298500 h 2516261"/>
                        <a:gd name="connsiteX93" fmla="*/ 1714499 w 2463659"/>
                        <a:gd name="connsiteY93" fmla="*/ 304850 h 2516261"/>
                        <a:gd name="connsiteX94" fmla="*/ 1507330 w 2463659"/>
                        <a:gd name="connsiteY94" fmla="*/ 154831 h 2516261"/>
                        <a:gd name="connsiteX95" fmla="*/ 1435099 w 2463659"/>
                        <a:gd name="connsiteY95" fmla="*/ 76250 h 2516261"/>
                        <a:gd name="connsiteX96" fmla="*/ 1428749 w 2463659"/>
                        <a:gd name="connsiteY96" fmla="*/ 25450 h 2516261"/>
                        <a:gd name="connsiteX97" fmla="*/ 1377949 w 2463659"/>
                        <a:gd name="connsiteY97" fmla="*/ 50 h 2516261"/>
                        <a:gd name="connsiteX0" fmla="*/ 1372810 w 2458520"/>
                        <a:gd name="connsiteY0" fmla="*/ 50 h 2516261"/>
                        <a:gd name="connsiteX1" fmla="*/ 1296610 w 2458520"/>
                        <a:gd name="connsiteY1" fmla="*/ 31800 h 2516261"/>
                        <a:gd name="connsiteX2" fmla="*/ 1264860 w 2458520"/>
                        <a:gd name="connsiteY2" fmla="*/ 127050 h 2516261"/>
                        <a:gd name="connsiteX3" fmla="*/ 1226760 w 2458520"/>
                        <a:gd name="connsiteY3" fmla="*/ 247700 h 2516261"/>
                        <a:gd name="connsiteX4" fmla="*/ 1182310 w 2458520"/>
                        <a:gd name="connsiteY4" fmla="*/ 292150 h 2516261"/>
                        <a:gd name="connsiteX5" fmla="*/ 1087060 w 2458520"/>
                        <a:gd name="connsiteY5" fmla="*/ 330250 h 2516261"/>
                        <a:gd name="connsiteX6" fmla="*/ 998160 w 2458520"/>
                        <a:gd name="connsiteY6" fmla="*/ 355650 h 2516261"/>
                        <a:gd name="connsiteX7" fmla="*/ 952123 w 2458520"/>
                        <a:gd name="connsiteY7" fmla="*/ 381050 h 2516261"/>
                        <a:gd name="connsiteX8" fmla="*/ 940216 w 2458520"/>
                        <a:gd name="connsiteY8" fmla="*/ 477888 h 2516261"/>
                        <a:gd name="connsiteX9" fmla="*/ 839410 w 2458520"/>
                        <a:gd name="connsiteY9" fmla="*/ 476300 h 2516261"/>
                        <a:gd name="connsiteX10" fmla="*/ 725110 w 2458520"/>
                        <a:gd name="connsiteY10" fmla="*/ 457250 h 2516261"/>
                        <a:gd name="connsiteX11" fmla="*/ 687010 w 2458520"/>
                        <a:gd name="connsiteY11" fmla="*/ 419150 h 2516261"/>
                        <a:gd name="connsiteX12" fmla="*/ 667960 w 2458520"/>
                        <a:gd name="connsiteY12" fmla="*/ 355650 h 2516261"/>
                        <a:gd name="connsiteX13" fmla="*/ 648910 w 2458520"/>
                        <a:gd name="connsiteY13" fmla="*/ 349300 h 2516261"/>
                        <a:gd name="connsiteX14" fmla="*/ 585410 w 2458520"/>
                        <a:gd name="connsiteY14" fmla="*/ 355650 h 2516261"/>
                        <a:gd name="connsiteX15" fmla="*/ 553660 w 2458520"/>
                        <a:gd name="connsiteY15" fmla="*/ 393750 h 2516261"/>
                        <a:gd name="connsiteX16" fmla="*/ 566360 w 2458520"/>
                        <a:gd name="connsiteY16" fmla="*/ 457250 h 2516261"/>
                        <a:gd name="connsiteX17" fmla="*/ 604460 w 2458520"/>
                        <a:gd name="connsiteY17" fmla="*/ 565200 h 2516261"/>
                        <a:gd name="connsiteX18" fmla="*/ 604460 w 2458520"/>
                        <a:gd name="connsiteY18" fmla="*/ 635050 h 2516261"/>
                        <a:gd name="connsiteX19" fmla="*/ 604460 w 2458520"/>
                        <a:gd name="connsiteY19" fmla="*/ 660450 h 2516261"/>
                        <a:gd name="connsiteX20" fmla="*/ 547310 w 2458520"/>
                        <a:gd name="connsiteY20" fmla="*/ 673150 h 2516261"/>
                        <a:gd name="connsiteX21" fmla="*/ 452060 w 2458520"/>
                        <a:gd name="connsiteY21" fmla="*/ 654100 h 2516261"/>
                        <a:gd name="connsiteX22" fmla="*/ 325060 w 2458520"/>
                        <a:gd name="connsiteY22" fmla="*/ 590600 h 2516261"/>
                        <a:gd name="connsiteX23" fmla="*/ 217110 w 2458520"/>
                        <a:gd name="connsiteY23" fmla="*/ 577900 h 2516261"/>
                        <a:gd name="connsiteX24" fmla="*/ 83760 w 2458520"/>
                        <a:gd name="connsiteY24" fmla="*/ 584250 h 2516261"/>
                        <a:gd name="connsiteX25" fmla="*/ 18673 w 2458520"/>
                        <a:gd name="connsiteY25" fmla="*/ 637432 h 2516261"/>
                        <a:gd name="connsiteX26" fmla="*/ 29785 w 2458520"/>
                        <a:gd name="connsiteY26" fmla="*/ 690612 h 2516261"/>
                        <a:gd name="connsiteX27" fmla="*/ 1210 w 2458520"/>
                        <a:gd name="connsiteY27" fmla="*/ 762050 h 2516261"/>
                        <a:gd name="connsiteX28" fmla="*/ 77410 w 2458520"/>
                        <a:gd name="connsiteY28" fmla="*/ 850950 h 2516261"/>
                        <a:gd name="connsiteX29" fmla="*/ 255210 w 2458520"/>
                        <a:gd name="connsiteY29" fmla="*/ 908100 h 2516261"/>
                        <a:gd name="connsiteX30" fmla="*/ 407610 w 2458520"/>
                        <a:gd name="connsiteY30" fmla="*/ 1003350 h 2516261"/>
                        <a:gd name="connsiteX31" fmla="*/ 452060 w 2458520"/>
                        <a:gd name="connsiteY31" fmla="*/ 1124000 h 2516261"/>
                        <a:gd name="connsiteX32" fmla="*/ 471110 w 2458520"/>
                        <a:gd name="connsiteY32" fmla="*/ 1238300 h 2516261"/>
                        <a:gd name="connsiteX33" fmla="*/ 598110 w 2458520"/>
                        <a:gd name="connsiteY33" fmla="*/ 1327200 h 2516261"/>
                        <a:gd name="connsiteX34" fmla="*/ 636210 w 2458520"/>
                        <a:gd name="connsiteY34" fmla="*/ 1384350 h 2516261"/>
                        <a:gd name="connsiteX35" fmla="*/ 629860 w 2458520"/>
                        <a:gd name="connsiteY35" fmla="*/ 1416100 h 2516261"/>
                        <a:gd name="connsiteX36" fmla="*/ 593347 w 2458520"/>
                        <a:gd name="connsiteY36" fmla="*/ 1439912 h 2516261"/>
                        <a:gd name="connsiteX37" fmla="*/ 629860 w 2458520"/>
                        <a:gd name="connsiteY37" fmla="*/ 1492300 h 2516261"/>
                        <a:gd name="connsiteX38" fmla="*/ 702091 w 2458520"/>
                        <a:gd name="connsiteY38" fmla="*/ 1564531 h 2516261"/>
                        <a:gd name="connsiteX39" fmla="*/ 740985 w 2458520"/>
                        <a:gd name="connsiteY39" fmla="*/ 1686769 h 2516261"/>
                        <a:gd name="connsiteX40" fmla="*/ 688598 w 2458520"/>
                        <a:gd name="connsiteY40" fmla="*/ 1581200 h 2516261"/>
                        <a:gd name="connsiteX41" fmla="*/ 648910 w 2458520"/>
                        <a:gd name="connsiteY41" fmla="*/ 1555800 h 2516261"/>
                        <a:gd name="connsiteX42" fmla="*/ 598110 w 2458520"/>
                        <a:gd name="connsiteY42" fmla="*/ 1587550 h 2516261"/>
                        <a:gd name="connsiteX43" fmla="*/ 591760 w 2458520"/>
                        <a:gd name="connsiteY43" fmla="*/ 1651050 h 2516261"/>
                        <a:gd name="connsiteX44" fmla="*/ 607635 w 2458520"/>
                        <a:gd name="connsiteY44" fmla="*/ 1820912 h 2516261"/>
                        <a:gd name="connsiteX45" fmla="*/ 562391 w 2458520"/>
                        <a:gd name="connsiteY45" fmla="*/ 2006650 h 2516261"/>
                        <a:gd name="connsiteX46" fmla="*/ 502860 w 2458520"/>
                        <a:gd name="connsiteY46" fmla="*/ 2089200 h 2516261"/>
                        <a:gd name="connsiteX47" fmla="*/ 456029 w 2458520"/>
                        <a:gd name="connsiteY47" fmla="*/ 2136032 h 2516261"/>
                        <a:gd name="connsiteX48" fmla="*/ 444916 w 2458520"/>
                        <a:gd name="connsiteY48" fmla="*/ 2161431 h 2516261"/>
                        <a:gd name="connsiteX49" fmla="*/ 564772 w 2458520"/>
                        <a:gd name="connsiteY49" fmla="*/ 2280494 h 2516261"/>
                        <a:gd name="connsiteX50" fmla="*/ 791785 w 2458520"/>
                        <a:gd name="connsiteY50" fmla="*/ 2392412 h 2516261"/>
                        <a:gd name="connsiteX51" fmla="*/ 928310 w 2458520"/>
                        <a:gd name="connsiteY51" fmla="*/ 2368600 h 2516261"/>
                        <a:gd name="connsiteX52" fmla="*/ 1048960 w 2458520"/>
                        <a:gd name="connsiteY52" fmla="*/ 2368600 h 2516261"/>
                        <a:gd name="connsiteX53" fmla="*/ 1311691 w 2458520"/>
                        <a:gd name="connsiteY53" fmla="*/ 2504332 h 2516261"/>
                        <a:gd name="connsiteX54" fmla="*/ 1361697 w 2458520"/>
                        <a:gd name="connsiteY54" fmla="*/ 2506712 h 2516261"/>
                        <a:gd name="connsiteX55" fmla="*/ 1407735 w 2458520"/>
                        <a:gd name="connsiteY55" fmla="*/ 2480519 h 2516261"/>
                        <a:gd name="connsiteX56" fmla="*/ 1460916 w 2458520"/>
                        <a:gd name="connsiteY56" fmla="*/ 2359869 h 2516261"/>
                        <a:gd name="connsiteX57" fmla="*/ 1520448 w 2458520"/>
                        <a:gd name="connsiteY57" fmla="*/ 2242393 h 2516261"/>
                        <a:gd name="connsiteX58" fmla="*/ 1626810 w 2458520"/>
                        <a:gd name="connsiteY58" fmla="*/ 2197150 h 2516261"/>
                        <a:gd name="connsiteX59" fmla="*/ 1747460 w 2458520"/>
                        <a:gd name="connsiteY59" fmla="*/ 2197150 h 2516261"/>
                        <a:gd name="connsiteX60" fmla="*/ 1899860 w 2458520"/>
                        <a:gd name="connsiteY60" fmla="*/ 2247950 h 2516261"/>
                        <a:gd name="connsiteX61" fmla="*/ 2084010 w 2458520"/>
                        <a:gd name="connsiteY61" fmla="*/ 2311450 h 2516261"/>
                        <a:gd name="connsiteX62" fmla="*/ 2172910 w 2458520"/>
                        <a:gd name="connsiteY62" fmla="*/ 2286050 h 2516261"/>
                        <a:gd name="connsiteX63" fmla="*/ 2287210 w 2458520"/>
                        <a:gd name="connsiteY63" fmla="*/ 2190800 h 2516261"/>
                        <a:gd name="connsiteX64" fmla="*/ 2422148 w 2458520"/>
                        <a:gd name="connsiteY64" fmla="*/ 2007444 h 2516261"/>
                        <a:gd name="connsiteX65" fmla="*/ 2395160 w 2458520"/>
                        <a:gd name="connsiteY65" fmla="*/ 1981250 h 2516261"/>
                        <a:gd name="connsiteX66" fmla="*/ 2294354 w 2458520"/>
                        <a:gd name="connsiteY66" fmla="*/ 1943150 h 2516261"/>
                        <a:gd name="connsiteX67" fmla="*/ 2269748 w 2458520"/>
                        <a:gd name="connsiteY67" fmla="*/ 1904256 h 2516261"/>
                        <a:gd name="connsiteX68" fmla="*/ 2274510 w 2458520"/>
                        <a:gd name="connsiteY68" fmla="*/ 1809800 h 2516261"/>
                        <a:gd name="connsiteX69" fmla="*/ 2191960 w 2458520"/>
                        <a:gd name="connsiteY69" fmla="*/ 1733600 h 2516261"/>
                        <a:gd name="connsiteX70" fmla="*/ 2204660 w 2458520"/>
                        <a:gd name="connsiteY70" fmla="*/ 1689150 h 2516261"/>
                        <a:gd name="connsiteX71" fmla="*/ 2287210 w 2458520"/>
                        <a:gd name="connsiteY71" fmla="*/ 1657400 h 2516261"/>
                        <a:gd name="connsiteX72" fmla="*/ 2284035 w 2458520"/>
                        <a:gd name="connsiteY72" fmla="*/ 1619300 h 2516261"/>
                        <a:gd name="connsiteX73" fmla="*/ 2249110 w 2458520"/>
                        <a:gd name="connsiteY73" fmla="*/ 1558181 h 2516261"/>
                        <a:gd name="connsiteX74" fmla="*/ 2230060 w 2458520"/>
                        <a:gd name="connsiteY74" fmla="*/ 1435150 h 2516261"/>
                        <a:gd name="connsiteX75" fmla="*/ 2211010 w 2458520"/>
                        <a:gd name="connsiteY75" fmla="*/ 1358950 h 2516261"/>
                        <a:gd name="connsiteX76" fmla="*/ 2147510 w 2458520"/>
                        <a:gd name="connsiteY76" fmla="*/ 1314500 h 2516261"/>
                        <a:gd name="connsiteX77" fmla="*/ 2103060 w 2458520"/>
                        <a:gd name="connsiteY77" fmla="*/ 1384350 h 2516261"/>
                        <a:gd name="connsiteX78" fmla="*/ 2064960 w 2458520"/>
                        <a:gd name="connsiteY78" fmla="*/ 1416100 h 2516261"/>
                        <a:gd name="connsiteX79" fmla="*/ 2045910 w 2458520"/>
                        <a:gd name="connsiteY79" fmla="*/ 1371650 h 2516261"/>
                        <a:gd name="connsiteX80" fmla="*/ 2217360 w 2458520"/>
                        <a:gd name="connsiteY80" fmla="*/ 1104950 h 2516261"/>
                        <a:gd name="connsiteX81" fmla="*/ 2210217 w 2458520"/>
                        <a:gd name="connsiteY81" fmla="*/ 993825 h 2516261"/>
                        <a:gd name="connsiteX82" fmla="*/ 2293560 w 2458520"/>
                        <a:gd name="connsiteY82" fmla="*/ 1022400 h 2516261"/>
                        <a:gd name="connsiteX83" fmla="*/ 2331660 w 2458520"/>
                        <a:gd name="connsiteY83" fmla="*/ 936675 h 2516261"/>
                        <a:gd name="connsiteX84" fmla="*/ 2318960 w 2458520"/>
                        <a:gd name="connsiteY84" fmla="*/ 831900 h 2516261"/>
                        <a:gd name="connsiteX85" fmla="*/ 2346741 w 2458520"/>
                        <a:gd name="connsiteY85" fmla="*/ 759668 h 2516261"/>
                        <a:gd name="connsiteX86" fmla="*/ 2439610 w 2458520"/>
                        <a:gd name="connsiteY86" fmla="*/ 635050 h 2516261"/>
                        <a:gd name="connsiteX87" fmla="*/ 2433260 w 2458520"/>
                        <a:gd name="connsiteY87" fmla="*/ 565200 h 2516261"/>
                        <a:gd name="connsiteX88" fmla="*/ 2179260 w 2458520"/>
                        <a:gd name="connsiteY88" fmla="*/ 546150 h 2516261"/>
                        <a:gd name="connsiteX89" fmla="*/ 2055435 w 2458520"/>
                        <a:gd name="connsiteY89" fmla="*/ 461219 h 2516261"/>
                        <a:gd name="connsiteX90" fmla="*/ 1856204 w 2458520"/>
                        <a:gd name="connsiteY90" fmla="*/ 401687 h 2516261"/>
                        <a:gd name="connsiteX91" fmla="*/ 1795085 w 2458520"/>
                        <a:gd name="connsiteY91" fmla="*/ 336600 h 2516261"/>
                        <a:gd name="connsiteX92" fmla="*/ 1785560 w 2458520"/>
                        <a:gd name="connsiteY92" fmla="*/ 298500 h 2516261"/>
                        <a:gd name="connsiteX93" fmla="*/ 1709360 w 2458520"/>
                        <a:gd name="connsiteY93" fmla="*/ 304850 h 2516261"/>
                        <a:gd name="connsiteX94" fmla="*/ 1502191 w 2458520"/>
                        <a:gd name="connsiteY94" fmla="*/ 154831 h 2516261"/>
                        <a:gd name="connsiteX95" fmla="*/ 1429960 w 2458520"/>
                        <a:gd name="connsiteY95" fmla="*/ 76250 h 2516261"/>
                        <a:gd name="connsiteX96" fmla="*/ 1423610 w 2458520"/>
                        <a:gd name="connsiteY96" fmla="*/ 25450 h 2516261"/>
                        <a:gd name="connsiteX97" fmla="*/ 1372810 w 2458520"/>
                        <a:gd name="connsiteY97" fmla="*/ 50 h 2516261"/>
                        <a:gd name="connsiteX0" fmla="*/ 1388473 w 2474183"/>
                        <a:gd name="connsiteY0" fmla="*/ 50 h 2516261"/>
                        <a:gd name="connsiteX1" fmla="*/ 1312273 w 2474183"/>
                        <a:gd name="connsiteY1" fmla="*/ 31800 h 2516261"/>
                        <a:gd name="connsiteX2" fmla="*/ 1280523 w 2474183"/>
                        <a:gd name="connsiteY2" fmla="*/ 127050 h 2516261"/>
                        <a:gd name="connsiteX3" fmla="*/ 1242423 w 2474183"/>
                        <a:gd name="connsiteY3" fmla="*/ 247700 h 2516261"/>
                        <a:gd name="connsiteX4" fmla="*/ 1197973 w 2474183"/>
                        <a:gd name="connsiteY4" fmla="*/ 292150 h 2516261"/>
                        <a:gd name="connsiteX5" fmla="*/ 1102723 w 2474183"/>
                        <a:gd name="connsiteY5" fmla="*/ 330250 h 2516261"/>
                        <a:gd name="connsiteX6" fmla="*/ 1013823 w 2474183"/>
                        <a:gd name="connsiteY6" fmla="*/ 355650 h 2516261"/>
                        <a:gd name="connsiteX7" fmla="*/ 967786 w 2474183"/>
                        <a:gd name="connsiteY7" fmla="*/ 381050 h 2516261"/>
                        <a:gd name="connsiteX8" fmla="*/ 955879 w 2474183"/>
                        <a:gd name="connsiteY8" fmla="*/ 477888 h 2516261"/>
                        <a:gd name="connsiteX9" fmla="*/ 855073 w 2474183"/>
                        <a:gd name="connsiteY9" fmla="*/ 476300 h 2516261"/>
                        <a:gd name="connsiteX10" fmla="*/ 740773 w 2474183"/>
                        <a:gd name="connsiteY10" fmla="*/ 457250 h 2516261"/>
                        <a:gd name="connsiteX11" fmla="*/ 702673 w 2474183"/>
                        <a:gd name="connsiteY11" fmla="*/ 419150 h 2516261"/>
                        <a:gd name="connsiteX12" fmla="*/ 683623 w 2474183"/>
                        <a:gd name="connsiteY12" fmla="*/ 355650 h 2516261"/>
                        <a:gd name="connsiteX13" fmla="*/ 664573 w 2474183"/>
                        <a:gd name="connsiteY13" fmla="*/ 349300 h 2516261"/>
                        <a:gd name="connsiteX14" fmla="*/ 601073 w 2474183"/>
                        <a:gd name="connsiteY14" fmla="*/ 355650 h 2516261"/>
                        <a:gd name="connsiteX15" fmla="*/ 569323 w 2474183"/>
                        <a:gd name="connsiteY15" fmla="*/ 393750 h 2516261"/>
                        <a:gd name="connsiteX16" fmla="*/ 582023 w 2474183"/>
                        <a:gd name="connsiteY16" fmla="*/ 457250 h 2516261"/>
                        <a:gd name="connsiteX17" fmla="*/ 620123 w 2474183"/>
                        <a:gd name="connsiteY17" fmla="*/ 565200 h 2516261"/>
                        <a:gd name="connsiteX18" fmla="*/ 620123 w 2474183"/>
                        <a:gd name="connsiteY18" fmla="*/ 635050 h 2516261"/>
                        <a:gd name="connsiteX19" fmla="*/ 620123 w 2474183"/>
                        <a:gd name="connsiteY19" fmla="*/ 660450 h 2516261"/>
                        <a:gd name="connsiteX20" fmla="*/ 562973 w 2474183"/>
                        <a:gd name="connsiteY20" fmla="*/ 673150 h 2516261"/>
                        <a:gd name="connsiteX21" fmla="*/ 467723 w 2474183"/>
                        <a:gd name="connsiteY21" fmla="*/ 654100 h 2516261"/>
                        <a:gd name="connsiteX22" fmla="*/ 340723 w 2474183"/>
                        <a:gd name="connsiteY22" fmla="*/ 590600 h 2516261"/>
                        <a:gd name="connsiteX23" fmla="*/ 232773 w 2474183"/>
                        <a:gd name="connsiteY23" fmla="*/ 577900 h 2516261"/>
                        <a:gd name="connsiteX24" fmla="*/ 99423 w 2474183"/>
                        <a:gd name="connsiteY24" fmla="*/ 584250 h 2516261"/>
                        <a:gd name="connsiteX25" fmla="*/ 34336 w 2474183"/>
                        <a:gd name="connsiteY25" fmla="*/ 637432 h 2516261"/>
                        <a:gd name="connsiteX26" fmla="*/ 45448 w 2474183"/>
                        <a:gd name="connsiteY26" fmla="*/ 690612 h 2516261"/>
                        <a:gd name="connsiteX27" fmla="*/ 1791 w 2474183"/>
                        <a:gd name="connsiteY27" fmla="*/ 726126 h 2516261"/>
                        <a:gd name="connsiteX28" fmla="*/ 16873 w 2474183"/>
                        <a:gd name="connsiteY28" fmla="*/ 762050 h 2516261"/>
                        <a:gd name="connsiteX29" fmla="*/ 93073 w 2474183"/>
                        <a:gd name="connsiteY29" fmla="*/ 850950 h 2516261"/>
                        <a:gd name="connsiteX30" fmla="*/ 270873 w 2474183"/>
                        <a:gd name="connsiteY30" fmla="*/ 908100 h 2516261"/>
                        <a:gd name="connsiteX31" fmla="*/ 423273 w 2474183"/>
                        <a:gd name="connsiteY31" fmla="*/ 1003350 h 2516261"/>
                        <a:gd name="connsiteX32" fmla="*/ 467723 w 2474183"/>
                        <a:gd name="connsiteY32" fmla="*/ 1124000 h 2516261"/>
                        <a:gd name="connsiteX33" fmla="*/ 486773 w 2474183"/>
                        <a:gd name="connsiteY33" fmla="*/ 1238300 h 2516261"/>
                        <a:gd name="connsiteX34" fmla="*/ 613773 w 2474183"/>
                        <a:gd name="connsiteY34" fmla="*/ 1327200 h 2516261"/>
                        <a:gd name="connsiteX35" fmla="*/ 651873 w 2474183"/>
                        <a:gd name="connsiteY35" fmla="*/ 1384350 h 2516261"/>
                        <a:gd name="connsiteX36" fmla="*/ 645523 w 2474183"/>
                        <a:gd name="connsiteY36" fmla="*/ 1416100 h 2516261"/>
                        <a:gd name="connsiteX37" fmla="*/ 609010 w 2474183"/>
                        <a:gd name="connsiteY37" fmla="*/ 1439912 h 2516261"/>
                        <a:gd name="connsiteX38" fmla="*/ 645523 w 2474183"/>
                        <a:gd name="connsiteY38" fmla="*/ 1492300 h 2516261"/>
                        <a:gd name="connsiteX39" fmla="*/ 717754 w 2474183"/>
                        <a:gd name="connsiteY39" fmla="*/ 1564531 h 2516261"/>
                        <a:gd name="connsiteX40" fmla="*/ 756648 w 2474183"/>
                        <a:gd name="connsiteY40" fmla="*/ 1686769 h 2516261"/>
                        <a:gd name="connsiteX41" fmla="*/ 704261 w 2474183"/>
                        <a:gd name="connsiteY41" fmla="*/ 1581200 h 2516261"/>
                        <a:gd name="connsiteX42" fmla="*/ 664573 w 2474183"/>
                        <a:gd name="connsiteY42" fmla="*/ 1555800 h 2516261"/>
                        <a:gd name="connsiteX43" fmla="*/ 613773 w 2474183"/>
                        <a:gd name="connsiteY43" fmla="*/ 1587550 h 2516261"/>
                        <a:gd name="connsiteX44" fmla="*/ 607423 w 2474183"/>
                        <a:gd name="connsiteY44" fmla="*/ 1651050 h 2516261"/>
                        <a:gd name="connsiteX45" fmla="*/ 623298 w 2474183"/>
                        <a:gd name="connsiteY45" fmla="*/ 1820912 h 2516261"/>
                        <a:gd name="connsiteX46" fmla="*/ 578054 w 2474183"/>
                        <a:gd name="connsiteY46" fmla="*/ 2006650 h 2516261"/>
                        <a:gd name="connsiteX47" fmla="*/ 518523 w 2474183"/>
                        <a:gd name="connsiteY47" fmla="*/ 2089200 h 2516261"/>
                        <a:gd name="connsiteX48" fmla="*/ 471692 w 2474183"/>
                        <a:gd name="connsiteY48" fmla="*/ 2136032 h 2516261"/>
                        <a:gd name="connsiteX49" fmla="*/ 460579 w 2474183"/>
                        <a:gd name="connsiteY49" fmla="*/ 2161431 h 2516261"/>
                        <a:gd name="connsiteX50" fmla="*/ 580435 w 2474183"/>
                        <a:gd name="connsiteY50" fmla="*/ 2280494 h 2516261"/>
                        <a:gd name="connsiteX51" fmla="*/ 807448 w 2474183"/>
                        <a:gd name="connsiteY51" fmla="*/ 2392412 h 2516261"/>
                        <a:gd name="connsiteX52" fmla="*/ 943973 w 2474183"/>
                        <a:gd name="connsiteY52" fmla="*/ 2368600 h 2516261"/>
                        <a:gd name="connsiteX53" fmla="*/ 1064623 w 2474183"/>
                        <a:gd name="connsiteY53" fmla="*/ 2368600 h 2516261"/>
                        <a:gd name="connsiteX54" fmla="*/ 1327354 w 2474183"/>
                        <a:gd name="connsiteY54" fmla="*/ 2504332 h 2516261"/>
                        <a:gd name="connsiteX55" fmla="*/ 1377360 w 2474183"/>
                        <a:gd name="connsiteY55" fmla="*/ 2506712 h 2516261"/>
                        <a:gd name="connsiteX56" fmla="*/ 1423398 w 2474183"/>
                        <a:gd name="connsiteY56" fmla="*/ 2480519 h 2516261"/>
                        <a:gd name="connsiteX57" fmla="*/ 1476579 w 2474183"/>
                        <a:gd name="connsiteY57" fmla="*/ 2359869 h 2516261"/>
                        <a:gd name="connsiteX58" fmla="*/ 1536111 w 2474183"/>
                        <a:gd name="connsiteY58" fmla="*/ 2242393 h 2516261"/>
                        <a:gd name="connsiteX59" fmla="*/ 1642473 w 2474183"/>
                        <a:gd name="connsiteY59" fmla="*/ 2197150 h 2516261"/>
                        <a:gd name="connsiteX60" fmla="*/ 1763123 w 2474183"/>
                        <a:gd name="connsiteY60" fmla="*/ 2197150 h 2516261"/>
                        <a:gd name="connsiteX61" fmla="*/ 1915523 w 2474183"/>
                        <a:gd name="connsiteY61" fmla="*/ 2247950 h 2516261"/>
                        <a:gd name="connsiteX62" fmla="*/ 2099673 w 2474183"/>
                        <a:gd name="connsiteY62" fmla="*/ 2311450 h 2516261"/>
                        <a:gd name="connsiteX63" fmla="*/ 2188573 w 2474183"/>
                        <a:gd name="connsiteY63" fmla="*/ 2286050 h 2516261"/>
                        <a:gd name="connsiteX64" fmla="*/ 2302873 w 2474183"/>
                        <a:gd name="connsiteY64" fmla="*/ 2190800 h 2516261"/>
                        <a:gd name="connsiteX65" fmla="*/ 2437811 w 2474183"/>
                        <a:gd name="connsiteY65" fmla="*/ 2007444 h 2516261"/>
                        <a:gd name="connsiteX66" fmla="*/ 2410823 w 2474183"/>
                        <a:gd name="connsiteY66" fmla="*/ 1981250 h 2516261"/>
                        <a:gd name="connsiteX67" fmla="*/ 2310017 w 2474183"/>
                        <a:gd name="connsiteY67" fmla="*/ 1943150 h 2516261"/>
                        <a:gd name="connsiteX68" fmla="*/ 2285411 w 2474183"/>
                        <a:gd name="connsiteY68" fmla="*/ 1904256 h 2516261"/>
                        <a:gd name="connsiteX69" fmla="*/ 2290173 w 2474183"/>
                        <a:gd name="connsiteY69" fmla="*/ 1809800 h 2516261"/>
                        <a:gd name="connsiteX70" fmla="*/ 2207623 w 2474183"/>
                        <a:gd name="connsiteY70" fmla="*/ 1733600 h 2516261"/>
                        <a:gd name="connsiteX71" fmla="*/ 2220323 w 2474183"/>
                        <a:gd name="connsiteY71" fmla="*/ 1689150 h 2516261"/>
                        <a:gd name="connsiteX72" fmla="*/ 2302873 w 2474183"/>
                        <a:gd name="connsiteY72" fmla="*/ 1657400 h 2516261"/>
                        <a:gd name="connsiteX73" fmla="*/ 2299698 w 2474183"/>
                        <a:gd name="connsiteY73" fmla="*/ 1619300 h 2516261"/>
                        <a:gd name="connsiteX74" fmla="*/ 2264773 w 2474183"/>
                        <a:gd name="connsiteY74" fmla="*/ 1558181 h 2516261"/>
                        <a:gd name="connsiteX75" fmla="*/ 2245723 w 2474183"/>
                        <a:gd name="connsiteY75" fmla="*/ 1435150 h 2516261"/>
                        <a:gd name="connsiteX76" fmla="*/ 2226673 w 2474183"/>
                        <a:gd name="connsiteY76" fmla="*/ 1358950 h 2516261"/>
                        <a:gd name="connsiteX77" fmla="*/ 2163173 w 2474183"/>
                        <a:gd name="connsiteY77" fmla="*/ 1314500 h 2516261"/>
                        <a:gd name="connsiteX78" fmla="*/ 2118723 w 2474183"/>
                        <a:gd name="connsiteY78" fmla="*/ 1384350 h 2516261"/>
                        <a:gd name="connsiteX79" fmla="*/ 2080623 w 2474183"/>
                        <a:gd name="connsiteY79" fmla="*/ 1416100 h 2516261"/>
                        <a:gd name="connsiteX80" fmla="*/ 2061573 w 2474183"/>
                        <a:gd name="connsiteY80" fmla="*/ 1371650 h 2516261"/>
                        <a:gd name="connsiteX81" fmla="*/ 2233023 w 2474183"/>
                        <a:gd name="connsiteY81" fmla="*/ 1104950 h 2516261"/>
                        <a:gd name="connsiteX82" fmla="*/ 2225880 w 2474183"/>
                        <a:gd name="connsiteY82" fmla="*/ 993825 h 2516261"/>
                        <a:gd name="connsiteX83" fmla="*/ 2309223 w 2474183"/>
                        <a:gd name="connsiteY83" fmla="*/ 1022400 h 2516261"/>
                        <a:gd name="connsiteX84" fmla="*/ 2347323 w 2474183"/>
                        <a:gd name="connsiteY84" fmla="*/ 936675 h 2516261"/>
                        <a:gd name="connsiteX85" fmla="*/ 2334623 w 2474183"/>
                        <a:gd name="connsiteY85" fmla="*/ 831900 h 2516261"/>
                        <a:gd name="connsiteX86" fmla="*/ 2362404 w 2474183"/>
                        <a:gd name="connsiteY86" fmla="*/ 759668 h 2516261"/>
                        <a:gd name="connsiteX87" fmla="*/ 2455273 w 2474183"/>
                        <a:gd name="connsiteY87" fmla="*/ 635050 h 2516261"/>
                        <a:gd name="connsiteX88" fmla="*/ 2448923 w 2474183"/>
                        <a:gd name="connsiteY88" fmla="*/ 565200 h 2516261"/>
                        <a:gd name="connsiteX89" fmla="*/ 2194923 w 2474183"/>
                        <a:gd name="connsiteY89" fmla="*/ 546150 h 2516261"/>
                        <a:gd name="connsiteX90" fmla="*/ 2071098 w 2474183"/>
                        <a:gd name="connsiteY90" fmla="*/ 461219 h 2516261"/>
                        <a:gd name="connsiteX91" fmla="*/ 1871867 w 2474183"/>
                        <a:gd name="connsiteY91" fmla="*/ 401687 h 2516261"/>
                        <a:gd name="connsiteX92" fmla="*/ 1810748 w 2474183"/>
                        <a:gd name="connsiteY92" fmla="*/ 336600 h 2516261"/>
                        <a:gd name="connsiteX93" fmla="*/ 1801223 w 2474183"/>
                        <a:gd name="connsiteY93" fmla="*/ 298500 h 2516261"/>
                        <a:gd name="connsiteX94" fmla="*/ 1725023 w 2474183"/>
                        <a:gd name="connsiteY94" fmla="*/ 304850 h 2516261"/>
                        <a:gd name="connsiteX95" fmla="*/ 1517854 w 2474183"/>
                        <a:gd name="connsiteY95" fmla="*/ 154831 h 2516261"/>
                        <a:gd name="connsiteX96" fmla="*/ 1445623 w 2474183"/>
                        <a:gd name="connsiteY96" fmla="*/ 76250 h 2516261"/>
                        <a:gd name="connsiteX97" fmla="*/ 1439273 w 2474183"/>
                        <a:gd name="connsiteY97" fmla="*/ 25450 h 2516261"/>
                        <a:gd name="connsiteX98" fmla="*/ 1388473 w 2474183"/>
                        <a:gd name="connsiteY98" fmla="*/ 50 h 2516261"/>
                        <a:gd name="connsiteX0" fmla="*/ 1388473 w 2474183"/>
                        <a:gd name="connsiteY0" fmla="*/ 50 h 2516261"/>
                        <a:gd name="connsiteX1" fmla="*/ 1312273 w 2474183"/>
                        <a:gd name="connsiteY1" fmla="*/ 31800 h 2516261"/>
                        <a:gd name="connsiteX2" fmla="*/ 1280523 w 2474183"/>
                        <a:gd name="connsiteY2" fmla="*/ 127050 h 2516261"/>
                        <a:gd name="connsiteX3" fmla="*/ 1242423 w 2474183"/>
                        <a:gd name="connsiteY3" fmla="*/ 247700 h 2516261"/>
                        <a:gd name="connsiteX4" fmla="*/ 1197973 w 2474183"/>
                        <a:gd name="connsiteY4" fmla="*/ 292150 h 2516261"/>
                        <a:gd name="connsiteX5" fmla="*/ 1102723 w 2474183"/>
                        <a:gd name="connsiteY5" fmla="*/ 330250 h 2516261"/>
                        <a:gd name="connsiteX6" fmla="*/ 1013823 w 2474183"/>
                        <a:gd name="connsiteY6" fmla="*/ 355650 h 2516261"/>
                        <a:gd name="connsiteX7" fmla="*/ 967786 w 2474183"/>
                        <a:gd name="connsiteY7" fmla="*/ 381050 h 2516261"/>
                        <a:gd name="connsiteX8" fmla="*/ 955879 w 2474183"/>
                        <a:gd name="connsiteY8" fmla="*/ 477888 h 2516261"/>
                        <a:gd name="connsiteX9" fmla="*/ 855073 w 2474183"/>
                        <a:gd name="connsiteY9" fmla="*/ 476300 h 2516261"/>
                        <a:gd name="connsiteX10" fmla="*/ 740773 w 2474183"/>
                        <a:gd name="connsiteY10" fmla="*/ 457250 h 2516261"/>
                        <a:gd name="connsiteX11" fmla="*/ 702673 w 2474183"/>
                        <a:gd name="connsiteY11" fmla="*/ 419150 h 2516261"/>
                        <a:gd name="connsiteX12" fmla="*/ 683623 w 2474183"/>
                        <a:gd name="connsiteY12" fmla="*/ 355650 h 2516261"/>
                        <a:gd name="connsiteX13" fmla="*/ 664573 w 2474183"/>
                        <a:gd name="connsiteY13" fmla="*/ 349300 h 2516261"/>
                        <a:gd name="connsiteX14" fmla="*/ 601073 w 2474183"/>
                        <a:gd name="connsiteY14" fmla="*/ 355650 h 2516261"/>
                        <a:gd name="connsiteX15" fmla="*/ 569323 w 2474183"/>
                        <a:gd name="connsiteY15" fmla="*/ 393750 h 2516261"/>
                        <a:gd name="connsiteX16" fmla="*/ 582023 w 2474183"/>
                        <a:gd name="connsiteY16" fmla="*/ 457250 h 2516261"/>
                        <a:gd name="connsiteX17" fmla="*/ 620123 w 2474183"/>
                        <a:gd name="connsiteY17" fmla="*/ 565200 h 2516261"/>
                        <a:gd name="connsiteX18" fmla="*/ 620123 w 2474183"/>
                        <a:gd name="connsiteY18" fmla="*/ 635050 h 2516261"/>
                        <a:gd name="connsiteX19" fmla="*/ 620123 w 2474183"/>
                        <a:gd name="connsiteY19" fmla="*/ 660450 h 2516261"/>
                        <a:gd name="connsiteX20" fmla="*/ 562973 w 2474183"/>
                        <a:gd name="connsiteY20" fmla="*/ 673150 h 2516261"/>
                        <a:gd name="connsiteX21" fmla="*/ 467723 w 2474183"/>
                        <a:gd name="connsiteY21" fmla="*/ 654100 h 2516261"/>
                        <a:gd name="connsiteX22" fmla="*/ 340723 w 2474183"/>
                        <a:gd name="connsiteY22" fmla="*/ 590600 h 2516261"/>
                        <a:gd name="connsiteX23" fmla="*/ 232773 w 2474183"/>
                        <a:gd name="connsiteY23" fmla="*/ 577900 h 2516261"/>
                        <a:gd name="connsiteX24" fmla="*/ 99423 w 2474183"/>
                        <a:gd name="connsiteY24" fmla="*/ 584250 h 2516261"/>
                        <a:gd name="connsiteX25" fmla="*/ 12905 w 2474183"/>
                        <a:gd name="connsiteY25" fmla="*/ 666007 h 2516261"/>
                        <a:gd name="connsiteX26" fmla="*/ 45448 w 2474183"/>
                        <a:gd name="connsiteY26" fmla="*/ 690612 h 2516261"/>
                        <a:gd name="connsiteX27" fmla="*/ 1791 w 2474183"/>
                        <a:gd name="connsiteY27" fmla="*/ 726126 h 2516261"/>
                        <a:gd name="connsiteX28" fmla="*/ 16873 w 2474183"/>
                        <a:gd name="connsiteY28" fmla="*/ 762050 h 2516261"/>
                        <a:gd name="connsiteX29" fmla="*/ 93073 w 2474183"/>
                        <a:gd name="connsiteY29" fmla="*/ 850950 h 2516261"/>
                        <a:gd name="connsiteX30" fmla="*/ 270873 w 2474183"/>
                        <a:gd name="connsiteY30" fmla="*/ 908100 h 2516261"/>
                        <a:gd name="connsiteX31" fmla="*/ 423273 w 2474183"/>
                        <a:gd name="connsiteY31" fmla="*/ 1003350 h 2516261"/>
                        <a:gd name="connsiteX32" fmla="*/ 467723 w 2474183"/>
                        <a:gd name="connsiteY32" fmla="*/ 1124000 h 2516261"/>
                        <a:gd name="connsiteX33" fmla="*/ 486773 w 2474183"/>
                        <a:gd name="connsiteY33" fmla="*/ 1238300 h 2516261"/>
                        <a:gd name="connsiteX34" fmla="*/ 613773 w 2474183"/>
                        <a:gd name="connsiteY34" fmla="*/ 1327200 h 2516261"/>
                        <a:gd name="connsiteX35" fmla="*/ 651873 w 2474183"/>
                        <a:gd name="connsiteY35" fmla="*/ 1384350 h 2516261"/>
                        <a:gd name="connsiteX36" fmla="*/ 645523 w 2474183"/>
                        <a:gd name="connsiteY36" fmla="*/ 1416100 h 2516261"/>
                        <a:gd name="connsiteX37" fmla="*/ 609010 w 2474183"/>
                        <a:gd name="connsiteY37" fmla="*/ 1439912 h 2516261"/>
                        <a:gd name="connsiteX38" fmla="*/ 645523 w 2474183"/>
                        <a:gd name="connsiteY38" fmla="*/ 1492300 h 2516261"/>
                        <a:gd name="connsiteX39" fmla="*/ 717754 w 2474183"/>
                        <a:gd name="connsiteY39" fmla="*/ 1564531 h 2516261"/>
                        <a:gd name="connsiteX40" fmla="*/ 756648 w 2474183"/>
                        <a:gd name="connsiteY40" fmla="*/ 1686769 h 2516261"/>
                        <a:gd name="connsiteX41" fmla="*/ 704261 w 2474183"/>
                        <a:gd name="connsiteY41" fmla="*/ 1581200 h 2516261"/>
                        <a:gd name="connsiteX42" fmla="*/ 664573 w 2474183"/>
                        <a:gd name="connsiteY42" fmla="*/ 1555800 h 2516261"/>
                        <a:gd name="connsiteX43" fmla="*/ 613773 w 2474183"/>
                        <a:gd name="connsiteY43" fmla="*/ 1587550 h 2516261"/>
                        <a:gd name="connsiteX44" fmla="*/ 607423 w 2474183"/>
                        <a:gd name="connsiteY44" fmla="*/ 1651050 h 2516261"/>
                        <a:gd name="connsiteX45" fmla="*/ 623298 w 2474183"/>
                        <a:gd name="connsiteY45" fmla="*/ 1820912 h 2516261"/>
                        <a:gd name="connsiteX46" fmla="*/ 578054 w 2474183"/>
                        <a:gd name="connsiteY46" fmla="*/ 2006650 h 2516261"/>
                        <a:gd name="connsiteX47" fmla="*/ 518523 w 2474183"/>
                        <a:gd name="connsiteY47" fmla="*/ 2089200 h 2516261"/>
                        <a:gd name="connsiteX48" fmla="*/ 471692 w 2474183"/>
                        <a:gd name="connsiteY48" fmla="*/ 2136032 h 2516261"/>
                        <a:gd name="connsiteX49" fmla="*/ 460579 w 2474183"/>
                        <a:gd name="connsiteY49" fmla="*/ 2161431 h 2516261"/>
                        <a:gd name="connsiteX50" fmla="*/ 580435 w 2474183"/>
                        <a:gd name="connsiteY50" fmla="*/ 2280494 h 2516261"/>
                        <a:gd name="connsiteX51" fmla="*/ 807448 w 2474183"/>
                        <a:gd name="connsiteY51" fmla="*/ 2392412 h 2516261"/>
                        <a:gd name="connsiteX52" fmla="*/ 943973 w 2474183"/>
                        <a:gd name="connsiteY52" fmla="*/ 2368600 h 2516261"/>
                        <a:gd name="connsiteX53" fmla="*/ 1064623 w 2474183"/>
                        <a:gd name="connsiteY53" fmla="*/ 2368600 h 2516261"/>
                        <a:gd name="connsiteX54" fmla="*/ 1327354 w 2474183"/>
                        <a:gd name="connsiteY54" fmla="*/ 2504332 h 2516261"/>
                        <a:gd name="connsiteX55" fmla="*/ 1377360 w 2474183"/>
                        <a:gd name="connsiteY55" fmla="*/ 2506712 h 2516261"/>
                        <a:gd name="connsiteX56" fmla="*/ 1423398 w 2474183"/>
                        <a:gd name="connsiteY56" fmla="*/ 2480519 h 2516261"/>
                        <a:gd name="connsiteX57" fmla="*/ 1476579 w 2474183"/>
                        <a:gd name="connsiteY57" fmla="*/ 2359869 h 2516261"/>
                        <a:gd name="connsiteX58" fmla="*/ 1536111 w 2474183"/>
                        <a:gd name="connsiteY58" fmla="*/ 2242393 h 2516261"/>
                        <a:gd name="connsiteX59" fmla="*/ 1642473 w 2474183"/>
                        <a:gd name="connsiteY59" fmla="*/ 2197150 h 2516261"/>
                        <a:gd name="connsiteX60" fmla="*/ 1763123 w 2474183"/>
                        <a:gd name="connsiteY60" fmla="*/ 2197150 h 2516261"/>
                        <a:gd name="connsiteX61" fmla="*/ 1915523 w 2474183"/>
                        <a:gd name="connsiteY61" fmla="*/ 2247950 h 2516261"/>
                        <a:gd name="connsiteX62" fmla="*/ 2099673 w 2474183"/>
                        <a:gd name="connsiteY62" fmla="*/ 2311450 h 2516261"/>
                        <a:gd name="connsiteX63" fmla="*/ 2188573 w 2474183"/>
                        <a:gd name="connsiteY63" fmla="*/ 2286050 h 2516261"/>
                        <a:gd name="connsiteX64" fmla="*/ 2302873 w 2474183"/>
                        <a:gd name="connsiteY64" fmla="*/ 2190800 h 2516261"/>
                        <a:gd name="connsiteX65" fmla="*/ 2437811 w 2474183"/>
                        <a:gd name="connsiteY65" fmla="*/ 2007444 h 2516261"/>
                        <a:gd name="connsiteX66" fmla="*/ 2410823 w 2474183"/>
                        <a:gd name="connsiteY66" fmla="*/ 1981250 h 2516261"/>
                        <a:gd name="connsiteX67" fmla="*/ 2310017 w 2474183"/>
                        <a:gd name="connsiteY67" fmla="*/ 1943150 h 2516261"/>
                        <a:gd name="connsiteX68" fmla="*/ 2285411 w 2474183"/>
                        <a:gd name="connsiteY68" fmla="*/ 1904256 h 2516261"/>
                        <a:gd name="connsiteX69" fmla="*/ 2290173 w 2474183"/>
                        <a:gd name="connsiteY69" fmla="*/ 1809800 h 2516261"/>
                        <a:gd name="connsiteX70" fmla="*/ 2207623 w 2474183"/>
                        <a:gd name="connsiteY70" fmla="*/ 1733600 h 2516261"/>
                        <a:gd name="connsiteX71" fmla="*/ 2220323 w 2474183"/>
                        <a:gd name="connsiteY71" fmla="*/ 1689150 h 2516261"/>
                        <a:gd name="connsiteX72" fmla="*/ 2302873 w 2474183"/>
                        <a:gd name="connsiteY72" fmla="*/ 1657400 h 2516261"/>
                        <a:gd name="connsiteX73" fmla="*/ 2299698 w 2474183"/>
                        <a:gd name="connsiteY73" fmla="*/ 1619300 h 2516261"/>
                        <a:gd name="connsiteX74" fmla="*/ 2264773 w 2474183"/>
                        <a:gd name="connsiteY74" fmla="*/ 1558181 h 2516261"/>
                        <a:gd name="connsiteX75" fmla="*/ 2245723 w 2474183"/>
                        <a:gd name="connsiteY75" fmla="*/ 1435150 h 2516261"/>
                        <a:gd name="connsiteX76" fmla="*/ 2226673 w 2474183"/>
                        <a:gd name="connsiteY76" fmla="*/ 1358950 h 2516261"/>
                        <a:gd name="connsiteX77" fmla="*/ 2163173 w 2474183"/>
                        <a:gd name="connsiteY77" fmla="*/ 1314500 h 2516261"/>
                        <a:gd name="connsiteX78" fmla="*/ 2118723 w 2474183"/>
                        <a:gd name="connsiteY78" fmla="*/ 1384350 h 2516261"/>
                        <a:gd name="connsiteX79" fmla="*/ 2080623 w 2474183"/>
                        <a:gd name="connsiteY79" fmla="*/ 1416100 h 2516261"/>
                        <a:gd name="connsiteX80" fmla="*/ 2061573 w 2474183"/>
                        <a:gd name="connsiteY80" fmla="*/ 1371650 h 2516261"/>
                        <a:gd name="connsiteX81" fmla="*/ 2233023 w 2474183"/>
                        <a:gd name="connsiteY81" fmla="*/ 1104950 h 2516261"/>
                        <a:gd name="connsiteX82" fmla="*/ 2225880 w 2474183"/>
                        <a:gd name="connsiteY82" fmla="*/ 993825 h 2516261"/>
                        <a:gd name="connsiteX83" fmla="*/ 2309223 w 2474183"/>
                        <a:gd name="connsiteY83" fmla="*/ 1022400 h 2516261"/>
                        <a:gd name="connsiteX84" fmla="*/ 2347323 w 2474183"/>
                        <a:gd name="connsiteY84" fmla="*/ 936675 h 2516261"/>
                        <a:gd name="connsiteX85" fmla="*/ 2334623 w 2474183"/>
                        <a:gd name="connsiteY85" fmla="*/ 831900 h 2516261"/>
                        <a:gd name="connsiteX86" fmla="*/ 2362404 w 2474183"/>
                        <a:gd name="connsiteY86" fmla="*/ 759668 h 2516261"/>
                        <a:gd name="connsiteX87" fmla="*/ 2455273 w 2474183"/>
                        <a:gd name="connsiteY87" fmla="*/ 635050 h 2516261"/>
                        <a:gd name="connsiteX88" fmla="*/ 2448923 w 2474183"/>
                        <a:gd name="connsiteY88" fmla="*/ 565200 h 2516261"/>
                        <a:gd name="connsiteX89" fmla="*/ 2194923 w 2474183"/>
                        <a:gd name="connsiteY89" fmla="*/ 546150 h 2516261"/>
                        <a:gd name="connsiteX90" fmla="*/ 2071098 w 2474183"/>
                        <a:gd name="connsiteY90" fmla="*/ 461219 h 2516261"/>
                        <a:gd name="connsiteX91" fmla="*/ 1871867 w 2474183"/>
                        <a:gd name="connsiteY91" fmla="*/ 401687 h 2516261"/>
                        <a:gd name="connsiteX92" fmla="*/ 1810748 w 2474183"/>
                        <a:gd name="connsiteY92" fmla="*/ 336600 h 2516261"/>
                        <a:gd name="connsiteX93" fmla="*/ 1801223 w 2474183"/>
                        <a:gd name="connsiteY93" fmla="*/ 298500 h 2516261"/>
                        <a:gd name="connsiteX94" fmla="*/ 1725023 w 2474183"/>
                        <a:gd name="connsiteY94" fmla="*/ 304850 h 2516261"/>
                        <a:gd name="connsiteX95" fmla="*/ 1517854 w 2474183"/>
                        <a:gd name="connsiteY95" fmla="*/ 154831 h 2516261"/>
                        <a:gd name="connsiteX96" fmla="*/ 1445623 w 2474183"/>
                        <a:gd name="connsiteY96" fmla="*/ 76250 h 2516261"/>
                        <a:gd name="connsiteX97" fmla="*/ 1439273 w 2474183"/>
                        <a:gd name="connsiteY97" fmla="*/ 25450 h 2516261"/>
                        <a:gd name="connsiteX98" fmla="*/ 1388473 w 2474183"/>
                        <a:gd name="connsiteY98" fmla="*/ 50 h 2516261"/>
                        <a:gd name="connsiteX0" fmla="*/ 1394972 w 2480682"/>
                        <a:gd name="connsiteY0" fmla="*/ 50 h 2516261"/>
                        <a:gd name="connsiteX1" fmla="*/ 1318772 w 2480682"/>
                        <a:gd name="connsiteY1" fmla="*/ 31800 h 2516261"/>
                        <a:gd name="connsiteX2" fmla="*/ 1287022 w 2480682"/>
                        <a:gd name="connsiteY2" fmla="*/ 127050 h 2516261"/>
                        <a:gd name="connsiteX3" fmla="*/ 1248922 w 2480682"/>
                        <a:gd name="connsiteY3" fmla="*/ 247700 h 2516261"/>
                        <a:gd name="connsiteX4" fmla="*/ 1204472 w 2480682"/>
                        <a:gd name="connsiteY4" fmla="*/ 292150 h 2516261"/>
                        <a:gd name="connsiteX5" fmla="*/ 1109222 w 2480682"/>
                        <a:gd name="connsiteY5" fmla="*/ 330250 h 2516261"/>
                        <a:gd name="connsiteX6" fmla="*/ 1020322 w 2480682"/>
                        <a:gd name="connsiteY6" fmla="*/ 355650 h 2516261"/>
                        <a:gd name="connsiteX7" fmla="*/ 974285 w 2480682"/>
                        <a:gd name="connsiteY7" fmla="*/ 381050 h 2516261"/>
                        <a:gd name="connsiteX8" fmla="*/ 962378 w 2480682"/>
                        <a:gd name="connsiteY8" fmla="*/ 477888 h 2516261"/>
                        <a:gd name="connsiteX9" fmla="*/ 861572 w 2480682"/>
                        <a:gd name="connsiteY9" fmla="*/ 476300 h 2516261"/>
                        <a:gd name="connsiteX10" fmla="*/ 747272 w 2480682"/>
                        <a:gd name="connsiteY10" fmla="*/ 457250 h 2516261"/>
                        <a:gd name="connsiteX11" fmla="*/ 709172 w 2480682"/>
                        <a:gd name="connsiteY11" fmla="*/ 419150 h 2516261"/>
                        <a:gd name="connsiteX12" fmla="*/ 690122 w 2480682"/>
                        <a:gd name="connsiteY12" fmla="*/ 355650 h 2516261"/>
                        <a:gd name="connsiteX13" fmla="*/ 671072 w 2480682"/>
                        <a:gd name="connsiteY13" fmla="*/ 349300 h 2516261"/>
                        <a:gd name="connsiteX14" fmla="*/ 607572 w 2480682"/>
                        <a:gd name="connsiteY14" fmla="*/ 355650 h 2516261"/>
                        <a:gd name="connsiteX15" fmla="*/ 575822 w 2480682"/>
                        <a:gd name="connsiteY15" fmla="*/ 393750 h 2516261"/>
                        <a:gd name="connsiteX16" fmla="*/ 588522 w 2480682"/>
                        <a:gd name="connsiteY16" fmla="*/ 457250 h 2516261"/>
                        <a:gd name="connsiteX17" fmla="*/ 626622 w 2480682"/>
                        <a:gd name="connsiteY17" fmla="*/ 565200 h 2516261"/>
                        <a:gd name="connsiteX18" fmla="*/ 626622 w 2480682"/>
                        <a:gd name="connsiteY18" fmla="*/ 635050 h 2516261"/>
                        <a:gd name="connsiteX19" fmla="*/ 626622 w 2480682"/>
                        <a:gd name="connsiteY19" fmla="*/ 660450 h 2516261"/>
                        <a:gd name="connsiteX20" fmla="*/ 569472 w 2480682"/>
                        <a:gd name="connsiteY20" fmla="*/ 673150 h 2516261"/>
                        <a:gd name="connsiteX21" fmla="*/ 474222 w 2480682"/>
                        <a:gd name="connsiteY21" fmla="*/ 654100 h 2516261"/>
                        <a:gd name="connsiteX22" fmla="*/ 347222 w 2480682"/>
                        <a:gd name="connsiteY22" fmla="*/ 590600 h 2516261"/>
                        <a:gd name="connsiteX23" fmla="*/ 239272 w 2480682"/>
                        <a:gd name="connsiteY23" fmla="*/ 577900 h 2516261"/>
                        <a:gd name="connsiteX24" fmla="*/ 105922 w 2480682"/>
                        <a:gd name="connsiteY24" fmla="*/ 584250 h 2516261"/>
                        <a:gd name="connsiteX25" fmla="*/ 19404 w 2480682"/>
                        <a:gd name="connsiteY25" fmla="*/ 666007 h 2516261"/>
                        <a:gd name="connsiteX26" fmla="*/ 51947 w 2480682"/>
                        <a:gd name="connsiteY26" fmla="*/ 690612 h 2516261"/>
                        <a:gd name="connsiteX27" fmla="*/ 1146 w 2480682"/>
                        <a:gd name="connsiteY27" fmla="*/ 709457 h 2516261"/>
                        <a:gd name="connsiteX28" fmla="*/ 23372 w 2480682"/>
                        <a:gd name="connsiteY28" fmla="*/ 762050 h 2516261"/>
                        <a:gd name="connsiteX29" fmla="*/ 99572 w 2480682"/>
                        <a:gd name="connsiteY29" fmla="*/ 850950 h 2516261"/>
                        <a:gd name="connsiteX30" fmla="*/ 277372 w 2480682"/>
                        <a:gd name="connsiteY30" fmla="*/ 908100 h 2516261"/>
                        <a:gd name="connsiteX31" fmla="*/ 429772 w 2480682"/>
                        <a:gd name="connsiteY31" fmla="*/ 1003350 h 2516261"/>
                        <a:gd name="connsiteX32" fmla="*/ 474222 w 2480682"/>
                        <a:gd name="connsiteY32" fmla="*/ 1124000 h 2516261"/>
                        <a:gd name="connsiteX33" fmla="*/ 493272 w 2480682"/>
                        <a:gd name="connsiteY33" fmla="*/ 1238300 h 2516261"/>
                        <a:gd name="connsiteX34" fmla="*/ 620272 w 2480682"/>
                        <a:gd name="connsiteY34" fmla="*/ 1327200 h 2516261"/>
                        <a:gd name="connsiteX35" fmla="*/ 658372 w 2480682"/>
                        <a:gd name="connsiteY35" fmla="*/ 1384350 h 2516261"/>
                        <a:gd name="connsiteX36" fmla="*/ 652022 w 2480682"/>
                        <a:gd name="connsiteY36" fmla="*/ 1416100 h 2516261"/>
                        <a:gd name="connsiteX37" fmla="*/ 615509 w 2480682"/>
                        <a:gd name="connsiteY37" fmla="*/ 1439912 h 2516261"/>
                        <a:gd name="connsiteX38" fmla="*/ 652022 w 2480682"/>
                        <a:gd name="connsiteY38" fmla="*/ 1492300 h 2516261"/>
                        <a:gd name="connsiteX39" fmla="*/ 724253 w 2480682"/>
                        <a:gd name="connsiteY39" fmla="*/ 1564531 h 2516261"/>
                        <a:gd name="connsiteX40" fmla="*/ 763147 w 2480682"/>
                        <a:gd name="connsiteY40" fmla="*/ 1686769 h 2516261"/>
                        <a:gd name="connsiteX41" fmla="*/ 710760 w 2480682"/>
                        <a:gd name="connsiteY41" fmla="*/ 1581200 h 2516261"/>
                        <a:gd name="connsiteX42" fmla="*/ 671072 w 2480682"/>
                        <a:gd name="connsiteY42" fmla="*/ 1555800 h 2516261"/>
                        <a:gd name="connsiteX43" fmla="*/ 620272 w 2480682"/>
                        <a:gd name="connsiteY43" fmla="*/ 1587550 h 2516261"/>
                        <a:gd name="connsiteX44" fmla="*/ 613922 w 2480682"/>
                        <a:gd name="connsiteY44" fmla="*/ 1651050 h 2516261"/>
                        <a:gd name="connsiteX45" fmla="*/ 629797 w 2480682"/>
                        <a:gd name="connsiteY45" fmla="*/ 1820912 h 2516261"/>
                        <a:gd name="connsiteX46" fmla="*/ 584553 w 2480682"/>
                        <a:gd name="connsiteY46" fmla="*/ 2006650 h 2516261"/>
                        <a:gd name="connsiteX47" fmla="*/ 525022 w 2480682"/>
                        <a:gd name="connsiteY47" fmla="*/ 2089200 h 2516261"/>
                        <a:gd name="connsiteX48" fmla="*/ 478191 w 2480682"/>
                        <a:gd name="connsiteY48" fmla="*/ 2136032 h 2516261"/>
                        <a:gd name="connsiteX49" fmla="*/ 467078 w 2480682"/>
                        <a:gd name="connsiteY49" fmla="*/ 2161431 h 2516261"/>
                        <a:gd name="connsiteX50" fmla="*/ 586934 w 2480682"/>
                        <a:gd name="connsiteY50" fmla="*/ 2280494 h 2516261"/>
                        <a:gd name="connsiteX51" fmla="*/ 813947 w 2480682"/>
                        <a:gd name="connsiteY51" fmla="*/ 2392412 h 2516261"/>
                        <a:gd name="connsiteX52" fmla="*/ 950472 w 2480682"/>
                        <a:gd name="connsiteY52" fmla="*/ 2368600 h 2516261"/>
                        <a:gd name="connsiteX53" fmla="*/ 1071122 w 2480682"/>
                        <a:gd name="connsiteY53" fmla="*/ 2368600 h 2516261"/>
                        <a:gd name="connsiteX54" fmla="*/ 1333853 w 2480682"/>
                        <a:gd name="connsiteY54" fmla="*/ 2504332 h 2516261"/>
                        <a:gd name="connsiteX55" fmla="*/ 1383859 w 2480682"/>
                        <a:gd name="connsiteY55" fmla="*/ 2506712 h 2516261"/>
                        <a:gd name="connsiteX56" fmla="*/ 1429897 w 2480682"/>
                        <a:gd name="connsiteY56" fmla="*/ 2480519 h 2516261"/>
                        <a:gd name="connsiteX57" fmla="*/ 1483078 w 2480682"/>
                        <a:gd name="connsiteY57" fmla="*/ 2359869 h 2516261"/>
                        <a:gd name="connsiteX58" fmla="*/ 1542610 w 2480682"/>
                        <a:gd name="connsiteY58" fmla="*/ 2242393 h 2516261"/>
                        <a:gd name="connsiteX59" fmla="*/ 1648972 w 2480682"/>
                        <a:gd name="connsiteY59" fmla="*/ 2197150 h 2516261"/>
                        <a:gd name="connsiteX60" fmla="*/ 1769622 w 2480682"/>
                        <a:gd name="connsiteY60" fmla="*/ 2197150 h 2516261"/>
                        <a:gd name="connsiteX61" fmla="*/ 1922022 w 2480682"/>
                        <a:gd name="connsiteY61" fmla="*/ 2247950 h 2516261"/>
                        <a:gd name="connsiteX62" fmla="*/ 2106172 w 2480682"/>
                        <a:gd name="connsiteY62" fmla="*/ 2311450 h 2516261"/>
                        <a:gd name="connsiteX63" fmla="*/ 2195072 w 2480682"/>
                        <a:gd name="connsiteY63" fmla="*/ 2286050 h 2516261"/>
                        <a:gd name="connsiteX64" fmla="*/ 2309372 w 2480682"/>
                        <a:gd name="connsiteY64" fmla="*/ 2190800 h 2516261"/>
                        <a:gd name="connsiteX65" fmla="*/ 2444310 w 2480682"/>
                        <a:gd name="connsiteY65" fmla="*/ 2007444 h 2516261"/>
                        <a:gd name="connsiteX66" fmla="*/ 2417322 w 2480682"/>
                        <a:gd name="connsiteY66" fmla="*/ 1981250 h 2516261"/>
                        <a:gd name="connsiteX67" fmla="*/ 2316516 w 2480682"/>
                        <a:gd name="connsiteY67" fmla="*/ 1943150 h 2516261"/>
                        <a:gd name="connsiteX68" fmla="*/ 2291910 w 2480682"/>
                        <a:gd name="connsiteY68" fmla="*/ 1904256 h 2516261"/>
                        <a:gd name="connsiteX69" fmla="*/ 2296672 w 2480682"/>
                        <a:gd name="connsiteY69" fmla="*/ 1809800 h 2516261"/>
                        <a:gd name="connsiteX70" fmla="*/ 2214122 w 2480682"/>
                        <a:gd name="connsiteY70" fmla="*/ 1733600 h 2516261"/>
                        <a:gd name="connsiteX71" fmla="*/ 2226822 w 2480682"/>
                        <a:gd name="connsiteY71" fmla="*/ 1689150 h 2516261"/>
                        <a:gd name="connsiteX72" fmla="*/ 2309372 w 2480682"/>
                        <a:gd name="connsiteY72" fmla="*/ 1657400 h 2516261"/>
                        <a:gd name="connsiteX73" fmla="*/ 2306197 w 2480682"/>
                        <a:gd name="connsiteY73" fmla="*/ 1619300 h 2516261"/>
                        <a:gd name="connsiteX74" fmla="*/ 2271272 w 2480682"/>
                        <a:gd name="connsiteY74" fmla="*/ 1558181 h 2516261"/>
                        <a:gd name="connsiteX75" fmla="*/ 2252222 w 2480682"/>
                        <a:gd name="connsiteY75" fmla="*/ 1435150 h 2516261"/>
                        <a:gd name="connsiteX76" fmla="*/ 2233172 w 2480682"/>
                        <a:gd name="connsiteY76" fmla="*/ 1358950 h 2516261"/>
                        <a:gd name="connsiteX77" fmla="*/ 2169672 w 2480682"/>
                        <a:gd name="connsiteY77" fmla="*/ 1314500 h 2516261"/>
                        <a:gd name="connsiteX78" fmla="*/ 2125222 w 2480682"/>
                        <a:gd name="connsiteY78" fmla="*/ 1384350 h 2516261"/>
                        <a:gd name="connsiteX79" fmla="*/ 2087122 w 2480682"/>
                        <a:gd name="connsiteY79" fmla="*/ 1416100 h 2516261"/>
                        <a:gd name="connsiteX80" fmla="*/ 2068072 w 2480682"/>
                        <a:gd name="connsiteY80" fmla="*/ 1371650 h 2516261"/>
                        <a:gd name="connsiteX81" fmla="*/ 2239522 w 2480682"/>
                        <a:gd name="connsiteY81" fmla="*/ 1104950 h 2516261"/>
                        <a:gd name="connsiteX82" fmla="*/ 2232379 w 2480682"/>
                        <a:gd name="connsiteY82" fmla="*/ 993825 h 2516261"/>
                        <a:gd name="connsiteX83" fmla="*/ 2315722 w 2480682"/>
                        <a:gd name="connsiteY83" fmla="*/ 1022400 h 2516261"/>
                        <a:gd name="connsiteX84" fmla="*/ 2353822 w 2480682"/>
                        <a:gd name="connsiteY84" fmla="*/ 936675 h 2516261"/>
                        <a:gd name="connsiteX85" fmla="*/ 2341122 w 2480682"/>
                        <a:gd name="connsiteY85" fmla="*/ 831900 h 2516261"/>
                        <a:gd name="connsiteX86" fmla="*/ 2368903 w 2480682"/>
                        <a:gd name="connsiteY86" fmla="*/ 759668 h 2516261"/>
                        <a:gd name="connsiteX87" fmla="*/ 2461772 w 2480682"/>
                        <a:gd name="connsiteY87" fmla="*/ 635050 h 2516261"/>
                        <a:gd name="connsiteX88" fmla="*/ 2455422 w 2480682"/>
                        <a:gd name="connsiteY88" fmla="*/ 565200 h 2516261"/>
                        <a:gd name="connsiteX89" fmla="*/ 2201422 w 2480682"/>
                        <a:gd name="connsiteY89" fmla="*/ 546150 h 2516261"/>
                        <a:gd name="connsiteX90" fmla="*/ 2077597 w 2480682"/>
                        <a:gd name="connsiteY90" fmla="*/ 461219 h 2516261"/>
                        <a:gd name="connsiteX91" fmla="*/ 1878366 w 2480682"/>
                        <a:gd name="connsiteY91" fmla="*/ 401687 h 2516261"/>
                        <a:gd name="connsiteX92" fmla="*/ 1817247 w 2480682"/>
                        <a:gd name="connsiteY92" fmla="*/ 336600 h 2516261"/>
                        <a:gd name="connsiteX93" fmla="*/ 1807722 w 2480682"/>
                        <a:gd name="connsiteY93" fmla="*/ 298500 h 2516261"/>
                        <a:gd name="connsiteX94" fmla="*/ 1731522 w 2480682"/>
                        <a:gd name="connsiteY94" fmla="*/ 304850 h 2516261"/>
                        <a:gd name="connsiteX95" fmla="*/ 1524353 w 2480682"/>
                        <a:gd name="connsiteY95" fmla="*/ 154831 h 2516261"/>
                        <a:gd name="connsiteX96" fmla="*/ 1452122 w 2480682"/>
                        <a:gd name="connsiteY96" fmla="*/ 76250 h 2516261"/>
                        <a:gd name="connsiteX97" fmla="*/ 1445772 w 2480682"/>
                        <a:gd name="connsiteY97" fmla="*/ 25450 h 2516261"/>
                        <a:gd name="connsiteX98" fmla="*/ 1394972 w 2480682"/>
                        <a:gd name="connsiteY98" fmla="*/ 50 h 2516261"/>
                        <a:gd name="connsiteX0" fmla="*/ 1394248 w 2479958"/>
                        <a:gd name="connsiteY0" fmla="*/ 50 h 2516261"/>
                        <a:gd name="connsiteX1" fmla="*/ 1318048 w 2479958"/>
                        <a:gd name="connsiteY1" fmla="*/ 31800 h 2516261"/>
                        <a:gd name="connsiteX2" fmla="*/ 1286298 w 2479958"/>
                        <a:gd name="connsiteY2" fmla="*/ 127050 h 2516261"/>
                        <a:gd name="connsiteX3" fmla="*/ 1248198 w 2479958"/>
                        <a:gd name="connsiteY3" fmla="*/ 247700 h 2516261"/>
                        <a:gd name="connsiteX4" fmla="*/ 1203748 w 2479958"/>
                        <a:gd name="connsiteY4" fmla="*/ 292150 h 2516261"/>
                        <a:gd name="connsiteX5" fmla="*/ 1108498 w 2479958"/>
                        <a:gd name="connsiteY5" fmla="*/ 330250 h 2516261"/>
                        <a:gd name="connsiteX6" fmla="*/ 1019598 w 2479958"/>
                        <a:gd name="connsiteY6" fmla="*/ 355650 h 2516261"/>
                        <a:gd name="connsiteX7" fmla="*/ 973561 w 2479958"/>
                        <a:gd name="connsiteY7" fmla="*/ 381050 h 2516261"/>
                        <a:gd name="connsiteX8" fmla="*/ 961654 w 2479958"/>
                        <a:gd name="connsiteY8" fmla="*/ 477888 h 2516261"/>
                        <a:gd name="connsiteX9" fmla="*/ 860848 w 2479958"/>
                        <a:gd name="connsiteY9" fmla="*/ 476300 h 2516261"/>
                        <a:gd name="connsiteX10" fmla="*/ 746548 w 2479958"/>
                        <a:gd name="connsiteY10" fmla="*/ 457250 h 2516261"/>
                        <a:gd name="connsiteX11" fmla="*/ 708448 w 2479958"/>
                        <a:gd name="connsiteY11" fmla="*/ 419150 h 2516261"/>
                        <a:gd name="connsiteX12" fmla="*/ 689398 w 2479958"/>
                        <a:gd name="connsiteY12" fmla="*/ 355650 h 2516261"/>
                        <a:gd name="connsiteX13" fmla="*/ 670348 w 2479958"/>
                        <a:gd name="connsiteY13" fmla="*/ 349300 h 2516261"/>
                        <a:gd name="connsiteX14" fmla="*/ 606848 w 2479958"/>
                        <a:gd name="connsiteY14" fmla="*/ 355650 h 2516261"/>
                        <a:gd name="connsiteX15" fmla="*/ 575098 w 2479958"/>
                        <a:gd name="connsiteY15" fmla="*/ 393750 h 2516261"/>
                        <a:gd name="connsiteX16" fmla="*/ 587798 w 2479958"/>
                        <a:gd name="connsiteY16" fmla="*/ 457250 h 2516261"/>
                        <a:gd name="connsiteX17" fmla="*/ 625898 w 2479958"/>
                        <a:gd name="connsiteY17" fmla="*/ 565200 h 2516261"/>
                        <a:gd name="connsiteX18" fmla="*/ 625898 w 2479958"/>
                        <a:gd name="connsiteY18" fmla="*/ 635050 h 2516261"/>
                        <a:gd name="connsiteX19" fmla="*/ 625898 w 2479958"/>
                        <a:gd name="connsiteY19" fmla="*/ 660450 h 2516261"/>
                        <a:gd name="connsiteX20" fmla="*/ 568748 w 2479958"/>
                        <a:gd name="connsiteY20" fmla="*/ 673150 h 2516261"/>
                        <a:gd name="connsiteX21" fmla="*/ 473498 w 2479958"/>
                        <a:gd name="connsiteY21" fmla="*/ 654100 h 2516261"/>
                        <a:gd name="connsiteX22" fmla="*/ 346498 w 2479958"/>
                        <a:gd name="connsiteY22" fmla="*/ 590600 h 2516261"/>
                        <a:gd name="connsiteX23" fmla="*/ 238548 w 2479958"/>
                        <a:gd name="connsiteY23" fmla="*/ 577900 h 2516261"/>
                        <a:gd name="connsiteX24" fmla="*/ 105198 w 2479958"/>
                        <a:gd name="connsiteY24" fmla="*/ 584250 h 2516261"/>
                        <a:gd name="connsiteX25" fmla="*/ 18680 w 2479958"/>
                        <a:gd name="connsiteY25" fmla="*/ 666007 h 2516261"/>
                        <a:gd name="connsiteX26" fmla="*/ 51223 w 2479958"/>
                        <a:gd name="connsiteY26" fmla="*/ 690612 h 2516261"/>
                        <a:gd name="connsiteX27" fmla="*/ 422 w 2479958"/>
                        <a:gd name="connsiteY27" fmla="*/ 709457 h 2516261"/>
                        <a:gd name="connsiteX28" fmla="*/ 48842 w 2479958"/>
                        <a:gd name="connsiteY28" fmla="*/ 733475 h 2516261"/>
                        <a:gd name="connsiteX29" fmla="*/ 98848 w 2479958"/>
                        <a:gd name="connsiteY29" fmla="*/ 850950 h 2516261"/>
                        <a:gd name="connsiteX30" fmla="*/ 276648 w 2479958"/>
                        <a:gd name="connsiteY30" fmla="*/ 908100 h 2516261"/>
                        <a:gd name="connsiteX31" fmla="*/ 429048 w 2479958"/>
                        <a:gd name="connsiteY31" fmla="*/ 1003350 h 2516261"/>
                        <a:gd name="connsiteX32" fmla="*/ 473498 w 2479958"/>
                        <a:gd name="connsiteY32" fmla="*/ 1124000 h 2516261"/>
                        <a:gd name="connsiteX33" fmla="*/ 492548 w 2479958"/>
                        <a:gd name="connsiteY33" fmla="*/ 1238300 h 2516261"/>
                        <a:gd name="connsiteX34" fmla="*/ 619548 w 2479958"/>
                        <a:gd name="connsiteY34" fmla="*/ 1327200 h 2516261"/>
                        <a:gd name="connsiteX35" fmla="*/ 657648 w 2479958"/>
                        <a:gd name="connsiteY35" fmla="*/ 1384350 h 2516261"/>
                        <a:gd name="connsiteX36" fmla="*/ 651298 w 2479958"/>
                        <a:gd name="connsiteY36" fmla="*/ 1416100 h 2516261"/>
                        <a:gd name="connsiteX37" fmla="*/ 614785 w 2479958"/>
                        <a:gd name="connsiteY37" fmla="*/ 1439912 h 2516261"/>
                        <a:gd name="connsiteX38" fmla="*/ 651298 w 2479958"/>
                        <a:gd name="connsiteY38" fmla="*/ 1492300 h 2516261"/>
                        <a:gd name="connsiteX39" fmla="*/ 723529 w 2479958"/>
                        <a:gd name="connsiteY39" fmla="*/ 1564531 h 2516261"/>
                        <a:gd name="connsiteX40" fmla="*/ 762423 w 2479958"/>
                        <a:gd name="connsiteY40" fmla="*/ 1686769 h 2516261"/>
                        <a:gd name="connsiteX41" fmla="*/ 710036 w 2479958"/>
                        <a:gd name="connsiteY41" fmla="*/ 1581200 h 2516261"/>
                        <a:gd name="connsiteX42" fmla="*/ 670348 w 2479958"/>
                        <a:gd name="connsiteY42" fmla="*/ 1555800 h 2516261"/>
                        <a:gd name="connsiteX43" fmla="*/ 619548 w 2479958"/>
                        <a:gd name="connsiteY43" fmla="*/ 1587550 h 2516261"/>
                        <a:gd name="connsiteX44" fmla="*/ 613198 w 2479958"/>
                        <a:gd name="connsiteY44" fmla="*/ 1651050 h 2516261"/>
                        <a:gd name="connsiteX45" fmla="*/ 629073 w 2479958"/>
                        <a:gd name="connsiteY45" fmla="*/ 1820912 h 2516261"/>
                        <a:gd name="connsiteX46" fmla="*/ 583829 w 2479958"/>
                        <a:gd name="connsiteY46" fmla="*/ 2006650 h 2516261"/>
                        <a:gd name="connsiteX47" fmla="*/ 524298 w 2479958"/>
                        <a:gd name="connsiteY47" fmla="*/ 2089200 h 2516261"/>
                        <a:gd name="connsiteX48" fmla="*/ 477467 w 2479958"/>
                        <a:gd name="connsiteY48" fmla="*/ 2136032 h 2516261"/>
                        <a:gd name="connsiteX49" fmla="*/ 466354 w 2479958"/>
                        <a:gd name="connsiteY49" fmla="*/ 2161431 h 2516261"/>
                        <a:gd name="connsiteX50" fmla="*/ 586210 w 2479958"/>
                        <a:gd name="connsiteY50" fmla="*/ 2280494 h 2516261"/>
                        <a:gd name="connsiteX51" fmla="*/ 813223 w 2479958"/>
                        <a:gd name="connsiteY51" fmla="*/ 2392412 h 2516261"/>
                        <a:gd name="connsiteX52" fmla="*/ 949748 w 2479958"/>
                        <a:gd name="connsiteY52" fmla="*/ 2368600 h 2516261"/>
                        <a:gd name="connsiteX53" fmla="*/ 1070398 w 2479958"/>
                        <a:gd name="connsiteY53" fmla="*/ 2368600 h 2516261"/>
                        <a:gd name="connsiteX54" fmla="*/ 1333129 w 2479958"/>
                        <a:gd name="connsiteY54" fmla="*/ 2504332 h 2516261"/>
                        <a:gd name="connsiteX55" fmla="*/ 1383135 w 2479958"/>
                        <a:gd name="connsiteY55" fmla="*/ 2506712 h 2516261"/>
                        <a:gd name="connsiteX56" fmla="*/ 1429173 w 2479958"/>
                        <a:gd name="connsiteY56" fmla="*/ 2480519 h 2516261"/>
                        <a:gd name="connsiteX57" fmla="*/ 1482354 w 2479958"/>
                        <a:gd name="connsiteY57" fmla="*/ 2359869 h 2516261"/>
                        <a:gd name="connsiteX58" fmla="*/ 1541886 w 2479958"/>
                        <a:gd name="connsiteY58" fmla="*/ 2242393 h 2516261"/>
                        <a:gd name="connsiteX59" fmla="*/ 1648248 w 2479958"/>
                        <a:gd name="connsiteY59" fmla="*/ 2197150 h 2516261"/>
                        <a:gd name="connsiteX60" fmla="*/ 1768898 w 2479958"/>
                        <a:gd name="connsiteY60" fmla="*/ 2197150 h 2516261"/>
                        <a:gd name="connsiteX61" fmla="*/ 1921298 w 2479958"/>
                        <a:gd name="connsiteY61" fmla="*/ 2247950 h 2516261"/>
                        <a:gd name="connsiteX62" fmla="*/ 2105448 w 2479958"/>
                        <a:gd name="connsiteY62" fmla="*/ 2311450 h 2516261"/>
                        <a:gd name="connsiteX63" fmla="*/ 2194348 w 2479958"/>
                        <a:gd name="connsiteY63" fmla="*/ 2286050 h 2516261"/>
                        <a:gd name="connsiteX64" fmla="*/ 2308648 w 2479958"/>
                        <a:gd name="connsiteY64" fmla="*/ 2190800 h 2516261"/>
                        <a:gd name="connsiteX65" fmla="*/ 2443586 w 2479958"/>
                        <a:gd name="connsiteY65" fmla="*/ 2007444 h 2516261"/>
                        <a:gd name="connsiteX66" fmla="*/ 2416598 w 2479958"/>
                        <a:gd name="connsiteY66" fmla="*/ 1981250 h 2516261"/>
                        <a:gd name="connsiteX67" fmla="*/ 2315792 w 2479958"/>
                        <a:gd name="connsiteY67" fmla="*/ 1943150 h 2516261"/>
                        <a:gd name="connsiteX68" fmla="*/ 2291186 w 2479958"/>
                        <a:gd name="connsiteY68" fmla="*/ 1904256 h 2516261"/>
                        <a:gd name="connsiteX69" fmla="*/ 2295948 w 2479958"/>
                        <a:gd name="connsiteY69" fmla="*/ 1809800 h 2516261"/>
                        <a:gd name="connsiteX70" fmla="*/ 2213398 w 2479958"/>
                        <a:gd name="connsiteY70" fmla="*/ 1733600 h 2516261"/>
                        <a:gd name="connsiteX71" fmla="*/ 2226098 w 2479958"/>
                        <a:gd name="connsiteY71" fmla="*/ 1689150 h 2516261"/>
                        <a:gd name="connsiteX72" fmla="*/ 2308648 w 2479958"/>
                        <a:gd name="connsiteY72" fmla="*/ 1657400 h 2516261"/>
                        <a:gd name="connsiteX73" fmla="*/ 2305473 w 2479958"/>
                        <a:gd name="connsiteY73" fmla="*/ 1619300 h 2516261"/>
                        <a:gd name="connsiteX74" fmla="*/ 2270548 w 2479958"/>
                        <a:gd name="connsiteY74" fmla="*/ 1558181 h 2516261"/>
                        <a:gd name="connsiteX75" fmla="*/ 2251498 w 2479958"/>
                        <a:gd name="connsiteY75" fmla="*/ 1435150 h 2516261"/>
                        <a:gd name="connsiteX76" fmla="*/ 2232448 w 2479958"/>
                        <a:gd name="connsiteY76" fmla="*/ 1358950 h 2516261"/>
                        <a:gd name="connsiteX77" fmla="*/ 2168948 w 2479958"/>
                        <a:gd name="connsiteY77" fmla="*/ 1314500 h 2516261"/>
                        <a:gd name="connsiteX78" fmla="*/ 2124498 w 2479958"/>
                        <a:gd name="connsiteY78" fmla="*/ 1384350 h 2516261"/>
                        <a:gd name="connsiteX79" fmla="*/ 2086398 w 2479958"/>
                        <a:gd name="connsiteY79" fmla="*/ 1416100 h 2516261"/>
                        <a:gd name="connsiteX80" fmla="*/ 2067348 w 2479958"/>
                        <a:gd name="connsiteY80" fmla="*/ 1371650 h 2516261"/>
                        <a:gd name="connsiteX81" fmla="*/ 2238798 w 2479958"/>
                        <a:gd name="connsiteY81" fmla="*/ 1104950 h 2516261"/>
                        <a:gd name="connsiteX82" fmla="*/ 2231655 w 2479958"/>
                        <a:gd name="connsiteY82" fmla="*/ 993825 h 2516261"/>
                        <a:gd name="connsiteX83" fmla="*/ 2314998 w 2479958"/>
                        <a:gd name="connsiteY83" fmla="*/ 1022400 h 2516261"/>
                        <a:gd name="connsiteX84" fmla="*/ 2353098 w 2479958"/>
                        <a:gd name="connsiteY84" fmla="*/ 936675 h 2516261"/>
                        <a:gd name="connsiteX85" fmla="*/ 2340398 w 2479958"/>
                        <a:gd name="connsiteY85" fmla="*/ 831900 h 2516261"/>
                        <a:gd name="connsiteX86" fmla="*/ 2368179 w 2479958"/>
                        <a:gd name="connsiteY86" fmla="*/ 759668 h 2516261"/>
                        <a:gd name="connsiteX87" fmla="*/ 2461048 w 2479958"/>
                        <a:gd name="connsiteY87" fmla="*/ 635050 h 2516261"/>
                        <a:gd name="connsiteX88" fmla="*/ 2454698 w 2479958"/>
                        <a:gd name="connsiteY88" fmla="*/ 565200 h 2516261"/>
                        <a:gd name="connsiteX89" fmla="*/ 2200698 w 2479958"/>
                        <a:gd name="connsiteY89" fmla="*/ 546150 h 2516261"/>
                        <a:gd name="connsiteX90" fmla="*/ 2076873 w 2479958"/>
                        <a:gd name="connsiteY90" fmla="*/ 461219 h 2516261"/>
                        <a:gd name="connsiteX91" fmla="*/ 1877642 w 2479958"/>
                        <a:gd name="connsiteY91" fmla="*/ 401687 h 2516261"/>
                        <a:gd name="connsiteX92" fmla="*/ 1816523 w 2479958"/>
                        <a:gd name="connsiteY92" fmla="*/ 336600 h 2516261"/>
                        <a:gd name="connsiteX93" fmla="*/ 1806998 w 2479958"/>
                        <a:gd name="connsiteY93" fmla="*/ 298500 h 2516261"/>
                        <a:gd name="connsiteX94" fmla="*/ 1730798 w 2479958"/>
                        <a:gd name="connsiteY94" fmla="*/ 304850 h 2516261"/>
                        <a:gd name="connsiteX95" fmla="*/ 1523629 w 2479958"/>
                        <a:gd name="connsiteY95" fmla="*/ 154831 h 2516261"/>
                        <a:gd name="connsiteX96" fmla="*/ 1451398 w 2479958"/>
                        <a:gd name="connsiteY96" fmla="*/ 76250 h 2516261"/>
                        <a:gd name="connsiteX97" fmla="*/ 1445048 w 2479958"/>
                        <a:gd name="connsiteY97" fmla="*/ 25450 h 2516261"/>
                        <a:gd name="connsiteX98" fmla="*/ 1394248 w 2479958"/>
                        <a:gd name="connsiteY98" fmla="*/ 50 h 2516261"/>
                        <a:gd name="connsiteX0" fmla="*/ 1394248 w 2479958"/>
                        <a:gd name="connsiteY0" fmla="*/ 50 h 2516261"/>
                        <a:gd name="connsiteX1" fmla="*/ 1318048 w 2479958"/>
                        <a:gd name="connsiteY1" fmla="*/ 31800 h 2516261"/>
                        <a:gd name="connsiteX2" fmla="*/ 1286298 w 2479958"/>
                        <a:gd name="connsiteY2" fmla="*/ 127050 h 2516261"/>
                        <a:gd name="connsiteX3" fmla="*/ 1248198 w 2479958"/>
                        <a:gd name="connsiteY3" fmla="*/ 247700 h 2516261"/>
                        <a:gd name="connsiteX4" fmla="*/ 1203748 w 2479958"/>
                        <a:gd name="connsiteY4" fmla="*/ 292150 h 2516261"/>
                        <a:gd name="connsiteX5" fmla="*/ 1108498 w 2479958"/>
                        <a:gd name="connsiteY5" fmla="*/ 330250 h 2516261"/>
                        <a:gd name="connsiteX6" fmla="*/ 1019598 w 2479958"/>
                        <a:gd name="connsiteY6" fmla="*/ 355650 h 2516261"/>
                        <a:gd name="connsiteX7" fmla="*/ 973561 w 2479958"/>
                        <a:gd name="connsiteY7" fmla="*/ 381050 h 2516261"/>
                        <a:gd name="connsiteX8" fmla="*/ 961654 w 2479958"/>
                        <a:gd name="connsiteY8" fmla="*/ 477888 h 2516261"/>
                        <a:gd name="connsiteX9" fmla="*/ 860848 w 2479958"/>
                        <a:gd name="connsiteY9" fmla="*/ 476300 h 2516261"/>
                        <a:gd name="connsiteX10" fmla="*/ 746548 w 2479958"/>
                        <a:gd name="connsiteY10" fmla="*/ 457250 h 2516261"/>
                        <a:gd name="connsiteX11" fmla="*/ 708448 w 2479958"/>
                        <a:gd name="connsiteY11" fmla="*/ 419150 h 2516261"/>
                        <a:gd name="connsiteX12" fmla="*/ 689398 w 2479958"/>
                        <a:gd name="connsiteY12" fmla="*/ 355650 h 2516261"/>
                        <a:gd name="connsiteX13" fmla="*/ 670348 w 2479958"/>
                        <a:gd name="connsiteY13" fmla="*/ 349300 h 2516261"/>
                        <a:gd name="connsiteX14" fmla="*/ 606848 w 2479958"/>
                        <a:gd name="connsiteY14" fmla="*/ 355650 h 2516261"/>
                        <a:gd name="connsiteX15" fmla="*/ 575098 w 2479958"/>
                        <a:gd name="connsiteY15" fmla="*/ 393750 h 2516261"/>
                        <a:gd name="connsiteX16" fmla="*/ 587798 w 2479958"/>
                        <a:gd name="connsiteY16" fmla="*/ 457250 h 2516261"/>
                        <a:gd name="connsiteX17" fmla="*/ 625898 w 2479958"/>
                        <a:gd name="connsiteY17" fmla="*/ 565200 h 2516261"/>
                        <a:gd name="connsiteX18" fmla="*/ 625898 w 2479958"/>
                        <a:gd name="connsiteY18" fmla="*/ 635050 h 2516261"/>
                        <a:gd name="connsiteX19" fmla="*/ 625898 w 2479958"/>
                        <a:gd name="connsiteY19" fmla="*/ 660450 h 2516261"/>
                        <a:gd name="connsiteX20" fmla="*/ 568748 w 2479958"/>
                        <a:gd name="connsiteY20" fmla="*/ 673150 h 2516261"/>
                        <a:gd name="connsiteX21" fmla="*/ 473498 w 2479958"/>
                        <a:gd name="connsiteY21" fmla="*/ 654100 h 2516261"/>
                        <a:gd name="connsiteX22" fmla="*/ 346498 w 2479958"/>
                        <a:gd name="connsiteY22" fmla="*/ 590600 h 2516261"/>
                        <a:gd name="connsiteX23" fmla="*/ 238548 w 2479958"/>
                        <a:gd name="connsiteY23" fmla="*/ 577900 h 2516261"/>
                        <a:gd name="connsiteX24" fmla="*/ 105198 w 2479958"/>
                        <a:gd name="connsiteY24" fmla="*/ 584250 h 2516261"/>
                        <a:gd name="connsiteX25" fmla="*/ 18680 w 2479958"/>
                        <a:gd name="connsiteY25" fmla="*/ 666007 h 2516261"/>
                        <a:gd name="connsiteX26" fmla="*/ 51223 w 2479958"/>
                        <a:gd name="connsiteY26" fmla="*/ 690612 h 2516261"/>
                        <a:gd name="connsiteX27" fmla="*/ 422 w 2479958"/>
                        <a:gd name="connsiteY27" fmla="*/ 709457 h 2516261"/>
                        <a:gd name="connsiteX28" fmla="*/ 48842 w 2479958"/>
                        <a:gd name="connsiteY28" fmla="*/ 733475 h 2516261"/>
                        <a:gd name="connsiteX29" fmla="*/ 98848 w 2479958"/>
                        <a:gd name="connsiteY29" fmla="*/ 850950 h 2516261"/>
                        <a:gd name="connsiteX30" fmla="*/ 57573 w 2479958"/>
                        <a:gd name="connsiteY30" fmla="*/ 768988 h 2516261"/>
                        <a:gd name="connsiteX31" fmla="*/ 276648 w 2479958"/>
                        <a:gd name="connsiteY31" fmla="*/ 908100 h 2516261"/>
                        <a:gd name="connsiteX32" fmla="*/ 429048 w 2479958"/>
                        <a:gd name="connsiteY32" fmla="*/ 1003350 h 2516261"/>
                        <a:gd name="connsiteX33" fmla="*/ 473498 w 2479958"/>
                        <a:gd name="connsiteY33" fmla="*/ 1124000 h 2516261"/>
                        <a:gd name="connsiteX34" fmla="*/ 492548 w 2479958"/>
                        <a:gd name="connsiteY34" fmla="*/ 1238300 h 2516261"/>
                        <a:gd name="connsiteX35" fmla="*/ 619548 w 2479958"/>
                        <a:gd name="connsiteY35" fmla="*/ 1327200 h 2516261"/>
                        <a:gd name="connsiteX36" fmla="*/ 657648 w 2479958"/>
                        <a:gd name="connsiteY36" fmla="*/ 1384350 h 2516261"/>
                        <a:gd name="connsiteX37" fmla="*/ 651298 w 2479958"/>
                        <a:gd name="connsiteY37" fmla="*/ 1416100 h 2516261"/>
                        <a:gd name="connsiteX38" fmla="*/ 614785 w 2479958"/>
                        <a:gd name="connsiteY38" fmla="*/ 1439912 h 2516261"/>
                        <a:gd name="connsiteX39" fmla="*/ 651298 w 2479958"/>
                        <a:gd name="connsiteY39" fmla="*/ 1492300 h 2516261"/>
                        <a:gd name="connsiteX40" fmla="*/ 723529 w 2479958"/>
                        <a:gd name="connsiteY40" fmla="*/ 1564531 h 2516261"/>
                        <a:gd name="connsiteX41" fmla="*/ 762423 w 2479958"/>
                        <a:gd name="connsiteY41" fmla="*/ 1686769 h 2516261"/>
                        <a:gd name="connsiteX42" fmla="*/ 710036 w 2479958"/>
                        <a:gd name="connsiteY42" fmla="*/ 1581200 h 2516261"/>
                        <a:gd name="connsiteX43" fmla="*/ 670348 w 2479958"/>
                        <a:gd name="connsiteY43" fmla="*/ 1555800 h 2516261"/>
                        <a:gd name="connsiteX44" fmla="*/ 619548 w 2479958"/>
                        <a:gd name="connsiteY44" fmla="*/ 1587550 h 2516261"/>
                        <a:gd name="connsiteX45" fmla="*/ 613198 w 2479958"/>
                        <a:gd name="connsiteY45" fmla="*/ 1651050 h 2516261"/>
                        <a:gd name="connsiteX46" fmla="*/ 629073 w 2479958"/>
                        <a:gd name="connsiteY46" fmla="*/ 1820912 h 2516261"/>
                        <a:gd name="connsiteX47" fmla="*/ 583829 w 2479958"/>
                        <a:gd name="connsiteY47" fmla="*/ 2006650 h 2516261"/>
                        <a:gd name="connsiteX48" fmla="*/ 524298 w 2479958"/>
                        <a:gd name="connsiteY48" fmla="*/ 2089200 h 2516261"/>
                        <a:gd name="connsiteX49" fmla="*/ 477467 w 2479958"/>
                        <a:gd name="connsiteY49" fmla="*/ 2136032 h 2516261"/>
                        <a:gd name="connsiteX50" fmla="*/ 466354 w 2479958"/>
                        <a:gd name="connsiteY50" fmla="*/ 2161431 h 2516261"/>
                        <a:gd name="connsiteX51" fmla="*/ 586210 w 2479958"/>
                        <a:gd name="connsiteY51" fmla="*/ 2280494 h 2516261"/>
                        <a:gd name="connsiteX52" fmla="*/ 813223 w 2479958"/>
                        <a:gd name="connsiteY52" fmla="*/ 2392412 h 2516261"/>
                        <a:gd name="connsiteX53" fmla="*/ 949748 w 2479958"/>
                        <a:gd name="connsiteY53" fmla="*/ 2368600 h 2516261"/>
                        <a:gd name="connsiteX54" fmla="*/ 1070398 w 2479958"/>
                        <a:gd name="connsiteY54" fmla="*/ 2368600 h 2516261"/>
                        <a:gd name="connsiteX55" fmla="*/ 1333129 w 2479958"/>
                        <a:gd name="connsiteY55" fmla="*/ 2504332 h 2516261"/>
                        <a:gd name="connsiteX56" fmla="*/ 1383135 w 2479958"/>
                        <a:gd name="connsiteY56" fmla="*/ 2506712 h 2516261"/>
                        <a:gd name="connsiteX57" fmla="*/ 1429173 w 2479958"/>
                        <a:gd name="connsiteY57" fmla="*/ 2480519 h 2516261"/>
                        <a:gd name="connsiteX58" fmla="*/ 1482354 w 2479958"/>
                        <a:gd name="connsiteY58" fmla="*/ 2359869 h 2516261"/>
                        <a:gd name="connsiteX59" fmla="*/ 1541886 w 2479958"/>
                        <a:gd name="connsiteY59" fmla="*/ 2242393 h 2516261"/>
                        <a:gd name="connsiteX60" fmla="*/ 1648248 w 2479958"/>
                        <a:gd name="connsiteY60" fmla="*/ 2197150 h 2516261"/>
                        <a:gd name="connsiteX61" fmla="*/ 1768898 w 2479958"/>
                        <a:gd name="connsiteY61" fmla="*/ 2197150 h 2516261"/>
                        <a:gd name="connsiteX62" fmla="*/ 1921298 w 2479958"/>
                        <a:gd name="connsiteY62" fmla="*/ 2247950 h 2516261"/>
                        <a:gd name="connsiteX63" fmla="*/ 2105448 w 2479958"/>
                        <a:gd name="connsiteY63" fmla="*/ 2311450 h 2516261"/>
                        <a:gd name="connsiteX64" fmla="*/ 2194348 w 2479958"/>
                        <a:gd name="connsiteY64" fmla="*/ 2286050 h 2516261"/>
                        <a:gd name="connsiteX65" fmla="*/ 2308648 w 2479958"/>
                        <a:gd name="connsiteY65" fmla="*/ 2190800 h 2516261"/>
                        <a:gd name="connsiteX66" fmla="*/ 2443586 w 2479958"/>
                        <a:gd name="connsiteY66" fmla="*/ 2007444 h 2516261"/>
                        <a:gd name="connsiteX67" fmla="*/ 2416598 w 2479958"/>
                        <a:gd name="connsiteY67" fmla="*/ 1981250 h 2516261"/>
                        <a:gd name="connsiteX68" fmla="*/ 2315792 w 2479958"/>
                        <a:gd name="connsiteY68" fmla="*/ 1943150 h 2516261"/>
                        <a:gd name="connsiteX69" fmla="*/ 2291186 w 2479958"/>
                        <a:gd name="connsiteY69" fmla="*/ 1904256 h 2516261"/>
                        <a:gd name="connsiteX70" fmla="*/ 2295948 w 2479958"/>
                        <a:gd name="connsiteY70" fmla="*/ 1809800 h 2516261"/>
                        <a:gd name="connsiteX71" fmla="*/ 2213398 w 2479958"/>
                        <a:gd name="connsiteY71" fmla="*/ 1733600 h 2516261"/>
                        <a:gd name="connsiteX72" fmla="*/ 2226098 w 2479958"/>
                        <a:gd name="connsiteY72" fmla="*/ 1689150 h 2516261"/>
                        <a:gd name="connsiteX73" fmla="*/ 2308648 w 2479958"/>
                        <a:gd name="connsiteY73" fmla="*/ 1657400 h 2516261"/>
                        <a:gd name="connsiteX74" fmla="*/ 2305473 w 2479958"/>
                        <a:gd name="connsiteY74" fmla="*/ 1619300 h 2516261"/>
                        <a:gd name="connsiteX75" fmla="*/ 2270548 w 2479958"/>
                        <a:gd name="connsiteY75" fmla="*/ 1558181 h 2516261"/>
                        <a:gd name="connsiteX76" fmla="*/ 2251498 w 2479958"/>
                        <a:gd name="connsiteY76" fmla="*/ 1435150 h 2516261"/>
                        <a:gd name="connsiteX77" fmla="*/ 2232448 w 2479958"/>
                        <a:gd name="connsiteY77" fmla="*/ 1358950 h 2516261"/>
                        <a:gd name="connsiteX78" fmla="*/ 2168948 w 2479958"/>
                        <a:gd name="connsiteY78" fmla="*/ 1314500 h 2516261"/>
                        <a:gd name="connsiteX79" fmla="*/ 2124498 w 2479958"/>
                        <a:gd name="connsiteY79" fmla="*/ 1384350 h 2516261"/>
                        <a:gd name="connsiteX80" fmla="*/ 2086398 w 2479958"/>
                        <a:gd name="connsiteY80" fmla="*/ 1416100 h 2516261"/>
                        <a:gd name="connsiteX81" fmla="*/ 2067348 w 2479958"/>
                        <a:gd name="connsiteY81" fmla="*/ 1371650 h 2516261"/>
                        <a:gd name="connsiteX82" fmla="*/ 2238798 w 2479958"/>
                        <a:gd name="connsiteY82" fmla="*/ 1104950 h 2516261"/>
                        <a:gd name="connsiteX83" fmla="*/ 2231655 w 2479958"/>
                        <a:gd name="connsiteY83" fmla="*/ 993825 h 2516261"/>
                        <a:gd name="connsiteX84" fmla="*/ 2314998 w 2479958"/>
                        <a:gd name="connsiteY84" fmla="*/ 1022400 h 2516261"/>
                        <a:gd name="connsiteX85" fmla="*/ 2353098 w 2479958"/>
                        <a:gd name="connsiteY85" fmla="*/ 936675 h 2516261"/>
                        <a:gd name="connsiteX86" fmla="*/ 2340398 w 2479958"/>
                        <a:gd name="connsiteY86" fmla="*/ 831900 h 2516261"/>
                        <a:gd name="connsiteX87" fmla="*/ 2368179 w 2479958"/>
                        <a:gd name="connsiteY87" fmla="*/ 759668 h 2516261"/>
                        <a:gd name="connsiteX88" fmla="*/ 2461048 w 2479958"/>
                        <a:gd name="connsiteY88" fmla="*/ 635050 h 2516261"/>
                        <a:gd name="connsiteX89" fmla="*/ 2454698 w 2479958"/>
                        <a:gd name="connsiteY89" fmla="*/ 565200 h 2516261"/>
                        <a:gd name="connsiteX90" fmla="*/ 2200698 w 2479958"/>
                        <a:gd name="connsiteY90" fmla="*/ 546150 h 2516261"/>
                        <a:gd name="connsiteX91" fmla="*/ 2076873 w 2479958"/>
                        <a:gd name="connsiteY91" fmla="*/ 461219 h 2516261"/>
                        <a:gd name="connsiteX92" fmla="*/ 1877642 w 2479958"/>
                        <a:gd name="connsiteY92" fmla="*/ 401687 h 2516261"/>
                        <a:gd name="connsiteX93" fmla="*/ 1816523 w 2479958"/>
                        <a:gd name="connsiteY93" fmla="*/ 336600 h 2516261"/>
                        <a:gd name="connsiteX94" fmla="*/ 1806998 w 2479958"/>
                        <a:gd name="connsiteY94" fmla="*/ 298500 h 2516261"/>
                        <a:gd name="connsiteX95" fmla="*/ 1730798 w 2479958"/>
                        <a:gd name="connsiteY95" fmla="*/ 304850 h 2516261"/>
                        <a:gd name="connsiteX96" fmla="*/ 1523629 w 2479958"/>
                        <a:gd name="connsiteY96" fmla="*/ 154831 h 2516261"/>
                        <a:gd name="connsiteX97" fmla="*/ 1451398 w 2479958"/>
                        <a:gd name="connsiteY97" fmla="*/ 76250 h 2516261"/>
                        <a:gd name="connsiteX98" fmla="*/ 1445048 w 2479958"/>
                        <a:gd name="connsiteY98" fmla="*/ 25450 h 2516261"/>
                        <a:gd name="connsiteX99" fmla="*/ 1394248 w 2479958"/>
                        <a:gd name="connsiteY99" fmla="*/ 50 h 2516261"/>
                        <a:gd name="connsiteX0" fmla="*/ 1394248 w 2479958"/>
                        <a:gd name="connsiteY0" fmla="*/ 50 h 2516261"/>
                        <a:gd name="connsiteX1" fmla="*/ 1318048 w 2479958"/>
                        <a:gd name="connsiteY1" fmla="*/ 31800 h 2516261"/>
                        <a:gd name="connsiteX2" fmla="*/ 1286298 w 2479958"/>
                        <a:gd name="connsiteY2" fmla="*/ 127050 h 2516261"/>
                        <a:gd name="connsiteX3" fmla="*/ 1248198 w 2479958"/>
                        <a:gd name="connsiteY3" fmla="*/ 247700 h 2516261"/>
                        <a:gd name="connsiteX4" fmla="*/ 1203748 w 2479958"/>
                        <a:gd name="connsiteY4" fmla="*/ 292150 h 2516261"/>
                        <a:gd name="connsiteX5" fmla="*/ 1108498 w 2479958"/>
                        <a:gd name="connsiteY5" fmla="*/ 330250 h 2516261"/>
                        <a:gd name="connsiteX6" fmla="*/ 1019598 w 2479958"/>
                        <a:gd name="connsiteY6" fmla="*/ 355650 h 2516261"/>
                        <a:gd name="connsiteX7" fmla="*/ 973561 w 2479958"/>
                        <a:gd name="connsiteY7" fmla="*/ 381050 h 2516261"/>
                        <a:gd name="connsiteX8" fmla="*/ 961654 w 2479958"/>
                        <a:gd name="connsiteY8" fmla="*/ 477888 h 2516261"/>
                        <a:gd name="connsiteX9" fmla="*/ 860848 w 2479958"/>
                        <a:gd name="connsiteY9" fmla="*/ 476300 h 2516261"/>
                        <a:gd name="connsiteX10" fmla="*/ 746548 w 2479958"/>
                        <a:gd name="connsiteY10" fmla="*/ 457250 h 2516261"/>
                        <a:gd name="connsiteX11" fmla="*/ 708448 w 2479958"/>
                        <a:gd name="connsiteY11" fmla="*/ 419150 h 2516261"/>
                        <a:gd name="connsiteX12" fmla="*/ 689398 w 2479958"/>
                        <a:gd name="connsiteY12" fmla="*/ 355650 h 2516261"/>
                        <a:gd name="connsiteX13" fmla="*/ 670348 w 2479958"/>
                        <a:gd name="connsiteY13" fmla="*/ 349300 h 2516261"/>
                        <a:gd name="connsiteX14" fmla="*/ 606848 w 2479958"/>
                        <a:gd name="connsiteY14" fmla="*/ 355650 h 2516261"/>
                        <a:gd name="connsiteX15" fmla="*/ 575098 w 2479958"/>
                        <a:gd name="connsiteY15" fmla="*/ 393750 h 2516261"/>
                        <a:gd name="connsiteX16" fmla="*/ 587798 w 2479958"/>
                        <a:gd name="connsiteY16" fmla="*/ 457250 h 2516261"/>
                        <a:gd name="connsiteX17" fmla="*/ 625898 w 2479958"/>
                        <a:gd name="connsiteY17" fmla="*/ 565200 h 2516261"/>
                        <a:gd name="connsiteX18" fmla="*/ 625898 w 2479958"/>
                        <a:gd name="connsiteY18" fmla="*/ 635050 h 2516261"/>
                        <a:gd name="connsiteX19" fmla="*/ 625898 w 2479958"/>
                        <a:gd name="connsiteY19" fmla="*/ 660450 h 2516261"/>
                        <a:gd name="connsiteX20" fmla="*/ 568748 w 2479958"/>
                        <a:gd name="connsiteY20" fmla="*/ 673150 h 2516261"/>
                        <a:gd name="connsiteX21" fmla="*/ 473498 w 2479958"/>
                        <a:gd name="connsiteY21" fmla="*/ 654100 h 2516261"/>
                        <a:gd name="connsiteX22" fmla="*/ 346498 w 2479958"/>
                        <a:gd name="connsiteY22" fmla="*/ 590600 h 2516261"/>
                        <a:gd name="connsiteX23" fmla="*/ 238548 w 2479958"/>
                        <a:gd name="connsiteY23" fmla="*/ 577900 h 2516261"/>
                        <a:gd name="connsiteX24" fmla="*/ 105198 w 2479958"/>
                        <a:gd name="connsiteY24" fmla="*/ 584250 h 2516261"/>
                        <a:gd name="connsiteX25" fmla="*/ 18680 w 2479958"/>
                        <a:gd name="connsiteY25" fmla="*/ 666007 h 2516261"/>
                        <a:gd name="connsiteX26" fmla="*/ 51223 w 2479958"/>
                        <a:gd name="connsiteY26" fmla="*/ 690612 h 2516261"/>
                        <a:gd name="connsiteX27" fmla="*/ 422 w 2479958"/>
                        <a:gd name="connsiteY27" fmla="*/ 709457 h 2516261"/>
                        <a:gd name="connsiteX28" fmla="*/ 48842 w 2479958"/>
                        <a:gd name="connsiteY28" fmla="*/ 733475 h 2516261"/>
                        <a:gd name="connsiteX29" fmla="*/ 98848 w 2479958"/>
                        <a:gd name="connsiteY29" fmla="*/ 850950 h 2516261"/>
                        <a:gd name="connsiteX30" fmla="*/ 121867 w 2479958"/>
                        <a:gd name="connsiteY30" fmla="*/ 828519 h 2516261"/>
                        <a:gd name="connsiteX31" fmla="*/ 276648 w 2479958"/>
                        <a:gd name="connsiteY31" fmla="*/ 908100 h 2516261"/>
                        <a:gd name="connsiteX32" fmla="*/ 429048 w 2479958"/>
                        <a:gd name="connsiteY32" fmla="*/ 1003350 h 2516261"/>
                        <a:gd name="connsiteX33" fmla="*/ 473498 w 2479958"/>
                        <a:gd name="connsiteY33" fmla="*/ 1124000 h 2516261"/>
                        <a:gd name="connsiteX34" fmla="*/ 492548 w 2479958"/>
                        <a:gd name="connsiteY34" fmla="*/ 1238300 h 2516261"/>
                        <a:gd name="connsiteX35" fmla="*/ 619548 w 2479958"/>
                        <a:gd name="connsiteY35" fmla="*/ 1327200 h 2516261"/>
                        <a:gd name="connsiteX36" fmla="*/ 657648 w 2479958"/>
                        <a:gd name="connsiteY36" fmla="*/ 1384350 h 2516261"/>
                        <a:gd name="connsiteX37" fmla="*/ 651298 w 2479958"/>
                        <a:gd name="connsiteY37" fmla="*/ 1416100 h 2516261"/>
                        <a:gd name="connsiteX38" fmla="*/ 614785 w 2479958"/>
                        <a:gd name="connsiteY38" fmla="*/ 1439912 h 2516261"/>
                        <a:gd name="connsiteX39" fmla="*/ 651298 w 2479958"/>
                        <a:gd name="connsiteY39" fmla="*/ 1492300 h 2516261"/>
                        <a:gd name="connsiteX40" fmla="*/ 723529 w 2479958"/>
                        <a:gd name="connsiteY40" fmla="*/ 1564531 h 2516261"/>
                        <a:gd name="connsiteX41" fmla="*/ 762423 w 2479958"/>
                        <a:gd name="connsiteY41" fmla="*/ 1686769 h 2516261"/>
                        <a:gd name="connsiteX42" fmla="*/ 710036 w 2479958"/>
                        <a:gd name="connsiteY42" fmla="*/ 1581200 h 2516261"/>
                        <a:gd name="connsiteX43" fmla="*/ 670348 w 2479958"/>
                        <a:gd name="connsiteY43" fmla="*/ 1555800 h 2516261"/>
                        <a:gd name="connsiteX44" fmla="*/ 619548 w 2479958"/>
                        <a:gd name="connsiteY44" fmla="*/ 1587550 h 2516261"/>
                        <a:gd name="connsiteX45" fmla="*/ 613198 w 2479958"/>
                        <a:gd name="connsiteY45" fmla="*/ 1651050 h 2516261"/>
                        <a:gd name="connsiteX46" fmla="*/ 629073 w 2479958"/>
                        <a:gd name="connsiteY46" fmla="*/ 1820912 h 2516261"/>
                        <a:gd name="connsiteX47" fmla="*/ 583829 w 2479958"/>
                        <a:gd name="connsiteY47" fmla="*/ 2006650 h 2516261"/>
                        <a:gd name="connsiteX48" fmla="*/ 524298 w 2479958"/>
                        <a:gd name="connsiteY48" fmla="*/ 2089200 h 2516261"/>
                        <a:gd name="connsiteX49" fmla="*/ 477467 w 2479958"/>
                        <a:gd name="connsiteY49" fmla="*/ 2136032 h 2516261"/>
                        <a:gd name="connsiteX50" fmla="*/ 466354 w 2479958"/>
                        <a:gd name="connsiteY50" fmla="*/ 2161431 h 2516261"/>
                        <a:gd name="connsiteX51" fmla="*/ 586210 w 2479958"/>
                        <a:gd name="connsiteY51" fmla="*/ 2280494 h 2516261"/>
                        <a:gd name="connsiteX52" fmla="*/ 813223 w 2479958"/>
                        <a:gd name="connsiteY52" fmla="*/ 2392412 h 2516261"/>
                        <a:gd name="connsiteX53" fmla="*/ 949748 w 2479958"/>
                        <a:gd name="connsiteY53" fmla="*/ 2368600 h 2516261"/>
                        <a:gd name="connsiteX54" fmla="*/ 1070398 w 2479958"/>
                        <a:gd name="connsiteY54" fmla="*/ 2368600 h 2516261"/>
                        <a:gd name="connsiteX55" fmla="*/ 1333129 w 2479958"/>
                        <a:gd name="connsiteY55" fmla="*/ 2504332 h 2516261"/>
                        <a:gd name="connsiteX56" fmla="*/ 1383135 w 2479958"/>
                        <a:gd name="connsiteY56" fmla="*/ 2506712 h 2516261"/>
                        <a:gd name="connsiteX57" fmla="*/ 1429173 w 2479958"/>
                        <a:gd name="connsiteY57" fmla="*/ 2480519 h 2516261"/>
                        <a:gd name="connsiteX58" fmla="*/ 1482354 w 2479958"/>
                        <a:gd name="connsiteY58" fmla="*/ 2359869 h 2516261"/>
                        <a:gd name="connsiteX59" fmla="*/ 1541886 w 2479958"/>
                        <a:gd name="connsiteY59" fmla="*/ 2242393 h 2516261"/>
                        <a:gd name="connsiteX60" fmla="*/ 1648248 w 2479958"/>
                        <a:gd name="connsiteY60" fmla="*/ 2197150 h 2516261"/>
                        <a:gd name="connsiteX61" fmla="*/ 1768898 w 2479958"/>
                        <a:gd name="connsiteY61" fmla="*/ 2197150 h 2516261"/>
                        <a:gd name="connsiteX62" fmla="*/ 1921298 w 2479958"/>
                        <a:gd name="connsiteY62" fmla="*/ 2247950 h 2516261"/>
                        <a:gd name="connsiteX63" fmla="*/ 2105448 w 2479958"/>
                        <a:gd name="connsiteY63" fmla="*/ 2311450 h 2516261"/>
                        <a:gd name="connsiteX64" fmla="*/ 2194348 w 2479958"/>
                        <a:gd name="connsiteY64" fmla="*/ 2286050 h 2516261"/>
                        <a:gd name="connsiteX65" fmla="*/ 2308648 w 2479958"/>
                        <a:gd name="connsiteY65" fmla="*/ 2190800 h 2516261"/>
                        <a:gd name="connsiteX66" fmla="*/ 2443586 w 2479958"/>
                        <a:gd name="connsiteY66" fmla="*/ 2007444 h 2516261"/>
                        <a:gd name="connsiteX67" fmla="*/ 2416598 w 2479958"/>
                        <a:gd name="connsiteY67" fmla="*/ 1981250 h 2516261"/>
                        <a:gd name="connsiteX68" fmla="*/ 2315792 w 2479958"/>
                        <a:gd name="connsiteY68" fmla="*/ 1943150 h 2516261"/>
                        <a:gd name="connsiteX69" fmla="*/ 2291186 w 2479958"/>
                        <a:gd name="connsiteY69" fmla="*/ 1904256 h 2516261"/>
                        <a:gd name="connsiteX70" fmla="*/ 2295948 w 2479958"/>
                        <a:gd name="connsiteY70" fmla="*/ 1809800 h 2516261"/>
                        <a:gd name="connsiteX71" fmla="*/ 2213398 w 2479958"/>
                        <a:gd name="connsiteY71" fmla="*/ 1733600 h 2516261"/>
                        <a:gd name="connsiteX72" fmla="*/ 2226098 w 2479958"/>
                        <a:gd name="connsiteY72" fmla="*/ 1689150 h 2516261"/>
                        <a:gd name="connsiteX73" fmla="*/ 2308648 w 2479958"/>
                        <a:gd name="connsiteY73" fmla="*/ 1657400 h 2516261"/>
                        <a:gd name="connsiteX74" fmla="*/ 2305473 w 2479958"/>
                        <a:gd name="connsiteY74" fmla="*/ 1619300 h 2516261"/>
                        <a:gd name="connsiteX75" fmla="*/ 2270548 w 2479958"/>
                        <a:gd name="connsiteY75" fmla="*/ 1558181 h 2516261"/>
                        <a:gd name="connsiteX76" fmla="*/ 2251498 w 2479958"/>
                        <a:gd name="connsiteY76" fmla="*/ 1435150 h 2516261"/>
                        <a:gd name="connsiteX77" fmla="*/ 2232448 w 2479958"/>
                        <a:gd name="connsiteY77" fmla="*/ 1358950 h 2516261"/>
                        <a:gd name="connsiteX78" fmla="*/ 2168948 w 2479958"/>
                        <a:gd name="connsiteY78" fmla="*/ 1314500 h 2516261"/>
                        <a:gd name="connsiteX79" fmla="*/ 2124498 w 2479958"/>
                        <a:gd name="connsiteY79" fmla="*/ 1384350 h 2516261"/>
                        <a:gd name="connsiteX80" fmla="*/ 2086398 w 2479958"/>
                        <a:gd name="connsiteY80" fmla="*/ 1416100 h 2516261"/>
                        <a:gd name="connsiteX81" fmla="*/ 2067348 w 2479958"/>
                        <a:gd name="connsiteY81" fmla="*/ 1371650 h 2516261"/>
                        <a:gd name="connsiteX82" fmla="*/ 2238798 w 2479958"/>
                        <a:gd name="connsiteY82" fmla="*/ 1104950 h 2516261"/>
                        <a:gd name="connsiteX83" fmla="*/ 2231655 w 2479958"/>
                        <a:gd name="connsiteY83" fmla="*/ 993825 h 2516261"/>
                        <a:gd name="connsiteX84" fmla="*/ 2314998 w 2479958"/>
                        <a:gd name="connsiteY84" fmla="*/ 1022400 h 2516261"/>
                        <a:gd name="connsiteX85" fmla="*/ 2353098 w 2479958"/>
                        <a:gd name="connsiteY85" fmla="*/ 936675 h 2516261"/>
                        <a:gd name="connsiteX86" fmla="*/ 2340398 w 2479958"/>
                        <a:gd name="connsiteY86" fmla="*/ 831900 h 2516261"/>
                        <a:gd name="connsiteX87" fmla="*/ 2368179 w 2479958"/>
                        <a:gd name="connsiteY87" fmla="*/ 759668 h 2516261"/>
                        <a:gd name="connsiteX88" fmla="*/ 2461048 w 2479958"/>
                        <a:gd name="connsiteY88" fmla="*/ 635050 h 2516261"/>
                        <a:gd name="connsiteX89" fmla="*/ 2454698 w 2479958"/>
                        <a:gd name="connsiteY89" fmla="*/ 565200 h 2516261"/>
                        <a:gd name="connsiteX90" fmla="*/ 2200698 w 2479958"/>
                        <a:gd name="connsiteY90" fmla="*/ 546150 h 2516261"/>
                        <a:gd name="connsiteX91" fmla="*/ 2076873 w 2479958"/>
                        <a:gd name="connsiteY91" fmla="*/ 461219 h 2516261"/>
                        <a:gd name="connsiteX92" fmla="*/ 1877642 w 2479958"/>
                        <a:gd name="connsiteY92" fmla="*/ 401687 h 2516261"/>
                        <a:gd name="connsiteX93" fmla="*/ 1816523 w 2479958"/>
                        <a:gd name="connsiteY93" fmla="*/ 336600 h 2516261"/>
                        <a:gd name="connsiteX94" fmla="*/ 1806998 w 2479958"/>
                        <a:gd name="connsiteY94" fmla="*/ 298500 h 2516261"/>
                        <a:gd name="connsiteX95" fmla="*/ 1730798 w 2479958"/>
                        <a:gd name="connsiteY95" fmla="*/ 304850 h 2516261"/>
                        <a:gd name="connsiteX96" fmla="*/ 1523629 w 2479958"/>
                        <a:gd name="connsiteY96" fmla="*/ 154831 h 2516261"/>
                        <a:gd name="connsiteX97" fmla="*/ 1451398 w 2479958"/>
                        <a:gd name="connsiteY97" fmla="*/ 76250 h 2516261"/>
                        <a:gd name="connsiteX98" fmla="*/ 1445048 w 2479958"/>
                        <a:gd name="connsiteY98" fmla="*/ 25450 h 2516261"/>
                        <a:gd name="connsiteX99" fmla="*/ 1394248 w 2479958"/>
                        <a:gd name="connsiteY99" fmla="*/ 50 h 2516261"/>
                        <a:gd name="connsiteX0" fmla="*/ 1394161 w 2479871"/>
                        <a:gd name="connsiteY0" fmla="*/ 50 h 2516261"/>
                        <a:gd name="connsiteX1" fmla="*/ 1317961 w 2479871"/>
                        <a:gd name="connsiteY1" fmla="*/ 31800 h 2516261"/>
                        <a:gd name="connsiteX2" fmla="*/ 1286211 w 2479871"/>
                        <a:gd name="connsiteY2" fmla="*/ 127050 h 2516261"/>
                        <a:gd name="connsiteX3" fmla="*/ 1248111 w 2479871"/>
                        <a:gd name="connsiteY3" fmla="*/ 247700 h 2516261"/>
                        <a:gd name="connsiteX4" fmla="*/ 1203661 w 2479871"/>
                        <a:gd name="connsiteY4" fmla="*/ 292150 h 2516261"/>
                        <a:gd name="connsiteX5" fmla="*/ 1108411 w 2479871"/>
                        <a:gd name="connsiteY5" fmla="*/ 330250 h 2516261"/>
                        <a:gd name="connsiteX6" fmla="*/ 1019511 w 2479871"/>
                        <a:gd name="connsiteY6" fmla="*/ 355650 h 2516261"/>
                        <a:gd name="connsiteX7" fmla="*/ 973474 w 2479871"/>
                        <a:gd name="connsiteY7" fmla="*/ 381050 h 2516261"/>
                        <a:gd name="connsiteX8" fmla="*/ 961567 w 2479871"/>
                        <a:gd name="connsiteY8" fmla="*/ 477888 h 2516261"/>
                        <a:gd name="connsiteX9" fmla="*/ 860761 w 2479871"/>
                        <a:gd name="connsiteY9" fmla="*/ 476300 h 2516261"/>
                        <a:gd name="connsiteX10" fmla="*/ 746461 w 2479871"/>
                        <a:gd name="connsiteY10" fmla="*/ 457250 h 2516261"/>
                        <a:gd name="connsiteX11" fmla="*/ 708361 w 2479871"/>
                        <a:gd name="connsiteY11" fmla="*/ 419150 h 2516261"/>
                        <a:gd name="connsiteX12" fmla="*/ 689311 w 2479871"/>
                        <a:gd name="connsiteY12" fmla="*/ 355650 h 2516261"/>
                        <a:gd name="connsiteX13" fmla="*/ 670261 w 2479871"/>
                        <a:gd name="connsiteY13" fmla="*/ 349300 h 2516261"/>
                        <a:gd name="connsiteX14" fmla="*/ 606761 w 2479871"/>
                        <a:gd name="connsiteY14" fmla="*/ 355650 h 2516261"/>
                        <a:gd name="connsiteX15" fmla="*/ 575011 w 2479871"/>
                        <a:gd name="connsiteY15" fmla="*/ 393750 h 2516261"/>
                        <a:gd name="connsiteX16" fmla="*/ 587711 w 2479871"/>
                        <a:gd name="connsiteY16" fmla="*/ 457250 h 2516261"/>
                        <a:gd name="connsiteX17" fmla="*/ 625811 w 2479871"/>
                        <a:gd name="connsiteY17" fmla="*/ 565200 h 2516261"/>
                        <a:gd name="connsiteX18" fmla="*/ 625811 w 2479871"/>
                        <a:gd name="connsiteY18" fmla="*/ 635050 h 2516261"/>
                        <a:gd name="connsiteX19" fmla="*/ 625811 w 2479871"/>
                        <a:gd name="connsiteY19" fmla="*/ 660450 h 2516261"/>
                        <a:gd name="connsiteX20" fmla="*/ 568661 w 2479871"/>
                        <a:gd name="connsiteY20" fmla="*/ 673150 h 2516261"/>
                        <a:gd name="connsiteX21" fmla="*/ 473411 w 2479871"/>
                        <a:gd name="connsiteY21" fmla="*/ 654100 h 2516261"/>
                        <a:gd name="connsiteX22" fmla="*/ 346411 w 2479871"/>
                        <a:gd name="connsiteY22" fmla="*/ 590600 h 2516261"/>
                        <a:gd name="connsiteX23" fmla="*/ 238461 w 2479871"/>
                        <a:gd name="connsiteY23" fmla="*/ 577900 h 2516261"/>
                        <a:gd name="connsiteX24" fmla="*/ 105111 w 2479871"/>
                        <a:gd name="connsiteY24" fmla="*/ 584250 h 2516261"/>
                        <a:gd name="connsiteX25" fmla="*/ 18593 w 2479871"/>
                        <a:gd name="connsiteY25" fmla="*/ 666007 h 2516261"/>
                        <a:gd name="connsiteX26" fmla="*/ 51136 w 2479871"/>
                        <a:gd name="connsiteY26" fmla="*/ 690612 h 2516261"/>
                        <a:gd name="connsiteX27" fmla="*/ 335 w 2479871"/>
                        <a:gd name="connsiteY27" fmla="*/ 709457 h 2516261"/>
                        <a:gd name="connsiteX28" fmla="*/ 48755 w 2479871"/>
                        <a:gd name="connsiteY28" fmla="*/ 733475 h 2516261"/>
                        <a:gd name="connsiteX29" fmla="*/ 34468 w 2479871"/>
                        <a:gd name="connsiteY29" fmla="*/ 774750 h 2516261"/>
                        <a:gd name="connsiteX30" fmla="*/ 121780 w 2479871"/>
                        <a:gd name="connsiteY30" fmla="*/ 828519 h 2516261"/>
                        <a:gd name="connsiteX31" fmla="*/ 276561 w 2479871"/>
                        <a:gd name="connsiteY31" fmla="*/ 908100 h 2516261"/>
                        <a:gd name="connsiteX32" fmla="*/ 428961 w 2479871"/>
                        <a:gd name="connsiteY32" fmla="*/ 1003350 h 2516261"/>
                        <a:gd name="connsiteX33" fmla="*/ 473411 w 2479871"/>
                        <a:gd name="connsiteY33" fmla="*/ 1124000 h 2516261"/>
                        <a:gd name="connsiteX34" fmla="*/ 492461 w 2479871"/>
                        <a:gd name="connsiteY34" fmla="*/ 1238300 h 2516261"/>
                        <a:gd name="connsiteX35" fmla="*/ 619461 w 2479871"/>
                        <a:gd name="connsiteY35" fmla="*/ 1327200 h 2516261"/>
                        <a:gd name="connsiteX36" fmla="*/ 657561 w 2479871"/>
                        <a:gd name="connsiteY36" fmla="*/ 1384350 h 2516261"/>
                        <a:gd name="connsiteX37" fmla="*/ 651211 w 2479871"/>
                        <a:gd name="connsiteY37" fmla="*/ 1416100 h 2516261"/>
                        <a:gd name="connsiteX38" fmla="*/ 614698 w 2479871"/>
                        <a:gd name="connsiteY38" fmla="*/ 1439912 h 2516261"/>
                        <a:gd name="connsiteX39" fmla="*/ 651211 w 2479871"/>
                        <a:gd name="connsiteY39" fmla="*/ 1492300 h 2516261"/>
                        <a:gd name="connsiteX40" fmla="*/ 723442 w 2479871"/>
                        <a:gd name="connsiteY40" fmla="*/ 1564531 h 2516261"/>
                        <a:gd name="connsiteX41" fmla="*/ 762336 w 2479871"/>
                        <a:gd name="connsiteY41" fmla="*/ 1686769 h 2516261"/>
                        <a:gd name="connsiteX42" fmla="*/ 709949 w 2479871"/>
                        <a:gd name="connsiteY42" fmla="*/ 1581200 h 2516261"/>
                        <a:gd name="connsiteX43" fmla="*/ 670261 w 2479871"/>
                        <a:gd name="connsiteY43" fmla="*/ 1555800 h 2516261"/>
                        <a:gd name="connsiteX44" fmla="*/ 619461 w 2479871"/>
                        <a:gd name="connsiteY44" fmla="*/ 1587550 h 2516261"/>
                        <a:gd name="connsiteX45" fmla="*/ 613111 w 2479871"/>
                        <a:gd name="connsiteY45" fmla="*/ 1651050 h 2516261"/>
                        <a:gd name="connsiteX46" fmla="*/ 628986 w 2479871"/>
                        <a:gd name="connsiteY46" fmla="*/ 1820912 h 2516261"/>
                        <a:gd name="connsiteX47" fmla="*/ 583742 w 2479871"/>
                        <a:gd name="connsiteY47" fmla="*/ 2006650 h 2516261"/>
                        <a:gd name="connsiteX48" fmla="*/ 524211 w 2479871"/>
                        <a:gd name="connsiteY48" fmla="*/ 2089200 h 2516261"/>
                        <a:gd name="connsiteX49" fmla="*/ 477380 w 2479871"/>
                        <a:gd name="connsiteY49" fmla="*/ 2136032 h 2516261"/>
                        <a:gd name="connsiteX50" fmla="*/ 466267 w 2479871"/>
                        <a:gd name="connsiteY50" fmla="*/ 2161431 h 2516261"/>
                        <a:gd name="connsiteX51" fmla="*/ 586123 w 2479871"/>
                        <a:gd name="connsiteY51" fmla="*/ 2280494 h 2516261"/>
                        <a:gd name="connsiteX52" fmla="*/ 813136 w 2479871"/>
                        <a:gd name="connsiteY52" fmla="*/ 2392412 h 2516261"/>
                        <a:gd name="connsiteX53" fmla="*/ 949661 w 2479871"/>
                        <a:gd name="connsiteY53" fmla="*/ 2368600 h 2516261"/>
                        <a:gd name="connsiteX54" fmla="*/ 1070311 w 2479871"/>
                        <a:gd name="connsiteY54" fmla="*/ 2368600 h 2516261"/>
                        <a:gd name="connsiteX55" fmla="*/ 1333042 w 2479871"/>
                        <a:gd name="connsiteY55" fmla="*/ 2504332 h 2516261"/>
                        <a:gd name="connsiteX56" fmla="*/ 1383048 w 2479871"/>
                        <a:gd name="connsiteY56" fmla="*/ 2506712 h 2516261"/>
                        <a:gd name="connsiteX57" fmla="*/ 1429086 w 2479871"/>
                        <a:gd name="connsiteY57" fmla="*/ 2480519 h 2516261"/>
                        <a:gd name="connsiteX58" fmla="*/ 1482267 w 2479871"/>
                        <a:gd name="connsiteY58" fmla="*/ 2359869 h 2516261"/>
                        <a:gd name="connsiteX59" fmla="*/ 1541799 w 2479871"/>
                        <a:gd name="connsiteY59" fmla="*/ 2242393 h 2516261"/>
                        <a:gd name="connsiteX60" fmla="*/ 1648161 w 2479871"/>
                        <a:gd name="connsiteY60" fmla="*/ 2197150 h 2516261"/>
                        <a:gd name="connsiteX61" fmla="*/ 1768811 w 2479871"/>
                        <a:gd name="connsiteY61" fmla="*/ 2197150 h 2516261"/>
                        <a:gd name="connsiteX62" fmla="*/ 1921211 w 2479871"/>
                        <a:gd name="connsiteY62" fmla="*/ 2247950 h 2516261"/>
                        <a:gd name="connsiteX63" fmla="*/ 2105361 w 2479871"/>
                        <a:gd name="connsiteY63" fmla="*/ 2311450 h 2516261"/>
                        <a:gd name="connsiteX64" fmla="*/ 2194261 w 2479871"/>
                        <a:gd name="connsiteY64" fmla="*/ 2286050 h 2516261"/>
                        <a:gd name="connsiteX65" fmla="*/ 2308561 w 2479871"/>
                        <a:gd name="connsiteY65" fmla="*/ 2190800 h 2516261"/>
                        <a:gd name="connsiteX66" fmla="*/ 2443499 w 2479871"/>
                        <a:gd name="connsiteY66" fmla="*/ 2007444 h 2516261"/>
                        <a:gd name="connsiteX67" fmla="*/ 2416511 w 2479871"/>
                        <a:gd name="connsiteY67" fmla="*/ 1981250 h 2516261"/>
                        <a:gd name="connsiteX68" fmla="*/ 2315705 w 2479871"/>
                        <a:gd name="connsiteY68" fmla="*/ 1943150 h 2516261"/>
                        <a:gd name="connsiteX69" fmla="*/ 2291099 w 2479871"/>
                        <a:gd name="connsiteY69" fmla="*/ 1904256 h 2516261"/>
                        <a:gd name="connsiteX70" fmla="*/ 2295861 w 2479871"/>
                        <a:gd name="connsiteY70" fmla="*/ 1809800 h 2516261"/>
                        <a:gd name="connsiteX71" fmla="*/ 2213311 w 2479871"/>
                        <a:gd name="connsiteY71" fmla="*/ 1733600 h 2516261"/>
                        <a:gd name="connsiteX72" fmla="*/ 2226011 w 2479871"/>
                        <a:gd name="connsiteY72" fmla="*/ 1689150 h 2516261"/>
                        <a:gd name="connsiteX73" fmla="*/ 2308561 w 2479871"/>
                        <a:gd name="connsiteY73" fmla="*/ 1657400 h 2516261"/>
                        <a:gd name="connsiteX74" fmla="*/ 2305386 w 2479871"/>
                        <a:gd name="connsiteY74" fmla="*/ 1619300 h 2516261"/>
                        <a:gd name="connsiteX75" fmla="*/ 2270461 w 2479871"/>
                        <a:gd name="connsiteY75" fmla="*/ 1558181 h 2516261"/>
                        <a:gd name="connsiteX76" fmla="*/ 2251411 w 2479871"/>
                        <a:gd name="connsiteY76" fmla="*/ 1435150 h 2516261"/>
                        <a:gd name="connsiteX77" fmla="*/ 2232361 w 2479871"/>
                        <a:gd name="connsiteY77" fmla="*/ 1358950 h 2516261"/>
                        <a:gd name="connsiteX78" fmla="*/ 2168861 w 2479871"/>
                        <a:gd name="connsiteY78" fmla="*/ 1314500 h 2516261"/>
                        <a:gd name="connsiteX79" fmla="*/ 2124411 w 2479871"/>
                        <a:gd name="connsiteY79" fmla="*/ 1384350 h 2516261"/>
                        <a:gd name="connsiteX80" fmla="*/ 2086311 w 2479871"/>
                        <a:gd name="connsiteY80" fmla="*/ 1416100 h 2516261"/>
                        <a:gd name="connsiteX81" fmla="*/ 2067261 w 2479871"/>
                        <a:gd name="connsiteY81" fmla="*/ 1371650 h 2516261"/>
                        <a:gd name="connsiteX82" fmla="*/ 2238711 w 2479871"/>
                        <a:gd name="connsiteY82" fmla="*/ 1104950 h 2516261"/>
                        <a:gd name="connsiteX83" fmla="*/ 2231568 w 2479871"/>
                        <a:gd name="connsiteY83" fmla="*/ 993825 h 2516261"/>
                        <a:gd name="connsiteX84" fmla="*/ 2314911 w 2479871"/>
                        <a:gd name="connsiteY84" fmla="*/ 1022400 h 2516261"/>
                        <a:gd name="connsiteX85" fmla="*/ 2353011 w 2479871"/>
                        <a:gd name="connsiteY85" fmla="*/ 936675 h 2516261"/>
                        <a:gd name="connsiteX86" fmla="*/ 2340311 w 2479871"/>
                        <a:gd name="connsiteY86" fmla="*/ 831900 h 2516261"/>
                        <a:gd name="connsiteX87" fmla="*/ 2368092 w 2479871"/>
                        <a:gd name="connsiteY87" fmla="*/ 759668 h 2516261"/>
                        <a:gd name="connsiteX88" fmla="*/ 2460961 w 2479871"/>
                        <a:gd name="connsiteY88" fmla="*/ 635050 h 2516261"/>
                        <a:gd name="connsiteX89" fmla="*/ 2454611 w 2479871"/>
                        <a:gd name="connsiteY89" fmla="*/ 565200 h 2516261"/>
                        <a:gd name="connsiteX90" fmla="*/ 2200611 w 2479871"/>
                        <a:gd name="connsiteY90" fmla="*/ 546150 h 2516261"/>
                        <a:gd name="connsiteX91" fmla="*/ 2076786 w 2479871"/>
                        <a:gd name="connsiteY91" fmla="*/ 461219 h 2516261"/>
                        <a:gd name="connsiteX92" fmla="*/ 1877555 w 2479871"/>
                        <a:gd name="connsiteY92" fmla="*/ 401687 h 2516261"/>
                        <a:gd name="connsiteX93" fmla="*/ 1816436 w 2479871"/>
                        <a:gd name="connsiteY93" fmla="*/ 336600 h 2516261"/>
                        <a:gd name="connsiteX94" fmla="*/ 1806911 w 2479871"/>
                        <a:gd name="connsiteY94" fmla="*/ 298500 h 2516261"/>
                        <a:gd name="connsiteX95" fmla="*/ 1730711 w 2479871"/>
                        <a:gd name="connsiteY95" fmla="*/ 304850 h 2516261"/>
                        <a:gd name="connsiteX96" fmla="*/ 1523542 w 2479871"/>
                        <a:gd name="connsiteY96" fmla="*/ 154831 h 2516261"/>
                        <a:gd name="connsiteX97" fmla="*/ 1451311 w 2479871"/>
                        <a:gd name="connsiteY97" fmla="*/ 76250 h 2516261"/>
                        <a:gd name="connsiteX98" fmla="*/ 1444961 w 2479871"/>
                        <a:gd name="connsiteY98" fmla="*/ 25450 h 2516261"/>
                        <a:gd name="connsiteX99" fmla="*/ 1394161 w 2479871"/>
                        <a:gd name="connsiteY99" fmla="*/ 50 h 2516261"/>
                        <a:gd name="connsiteX0" fmla="*/ 1394161 w 2479871"/>
                        <a:gd name="connsiteY0" fmla="*/ 50 h 2516261"/>
                        <a:gd name="connsiteX1" fmla="*/ 1317961 w 2479871"/>
                        <a:gd name="connsiteY1" fmla="*/ 31800 h 2516261"/>
                        <a:gd name="connsiteX2" fmla="*/ 1286211 w 2479871"/>
                        <a:gd name="connsiteY2" fmla="*/ 127050 h 2516261"/>
                        <a:gd name="connsiteX3" fmla="*/ 1248111 w 2479871"/>
                        <a:gd name="connsiteY3" fmla="*/ 247700 h 2516261"/>
                        <a:gd name="connsiteX4" fmla="*/ 1203661 w 2479871"/>
                        <a:gd name="connsiteY4" fmla="*/ 292150 h 2516261"/>
                        <a:gd name="connsiteX5" fmla="*/ 1108411 w 2479871"/>
                        <a:gd name="connsiteY5" fmla="*/ 330250 h 2516261"/>
                        <a:gd name="connsiteX6" fmla="*/ 1019511 w 2479871"/>
                        <a:gd name="connsiteY6" fmla="*/ 355650 h 2516261"/>
                        <a:gd name="connsiteX7" fmla="*/ 973474 w 2479871"/>
                        <a:gd name="connsiteY7" fmla="*/ 381050 h 2516261"/>
                        <a:gd name="connsiteX8" fmla="*/ 961567 w 2479871"/>
                        <a:gd name="connsiteY8" fmla="*/ 477888 h 2516261"/>
                        <a:gd name="connsiteX9" fmla="*/ 860761 w 2479871"/>
                        <a:gd name="connsiteY9" fmla="*/ 476300 h 2516261"/>
                        <a:gd name="connsiteX10" fmla="*/ 746461 w 2479871"/>
                        <a:gd name="connsiteY10" fmla="*/ 457250 h 2516261"/>
                        <a:gd name="connsiteX11" fmla="*/ 708361 w 2479871"/>
                        <a:gd name="connsiteY11" fmla="*/ 419150 h 2516261"/>
                        <a:gd name="connsiteX12" fmla="*/ 689311 w 2479871"/>
                        <a:gd name="connsiteY12" fmla="*/ 355650 h 2516261"/>
                        <a:gd name="connsiteX13" fmla="*/ 670261 w 2479871"/>
                        <a:gd name="connsiteY13" fmla="*/ 349300 h 2516261"/>
                        <a:gd name="connsiteX14" fmla="*/ 606761 w 2479871"/>
                        <a:gd name="connsiteY14" fmla="*/ 355650 h 2516261"/>
                        <a:gd name="connsiteX15" fmla="*/ 575011 w 2479871"/>
                        <a:gd name="connsiteY15" fmla="*/ 393750 h 2516261"/>
                        <a:gd name="connsiteX16" fmla="*/ 587711 w 2479871"/>
                        <a:gd name="connsiteY16" fmla="*/ 457250 h 2516261"/>
                        <a:gd name="connsiteX17" fmla="*/ 625811 w 2479871"/>
                        <a:gd name="connsiteY17" fmla="*/ 565200 h 2516261"/>
                        <a:gd name="connsiteX18" fmla="*/ 625811 w 2479871"/>
                        <a:gd name="connsiteY18" fmla="*/ 635050 h 2516261"/>
                        <a:gd name="connsiteX19" fmla="*/ 625811 w 2479871"/>
                        <a:gd name="connsiteY19" fmla="*/ 660450 h 2516261"/>
                        <a:gd name="connsiteX20" fmla="*/ 568661 w 2479871"/>
                        <a:gd name="connsiteY20" fmla="*/ 673150 h 2516261"/>
                        <a:gd name="connsiteX21" fmla="*/ 473411 w 2479871"/>
                        <a:gd name="connsiteY21" fmla="*/ 654100 h 2516261"/>
                        <a:gd name="connsiteX22" fmla="*/ 346411 w 2479871"/>
                        <a:gd name="connsiteY22" fmla="*/ 590600 h 2516261"/>
                        <a:gd name="connsiteX23" fmla="*/ 238461 w 2479871"/>
                        <a:gd name="connsiteY23" fmla="*/ 577900 h 2516261"/>
                        <a:gd name="connsiteX24" fmla="*/ 105111 w 2479871"/>
                        <a:gd name="connsiteY24" fmla="*/ 584250 h 2516261"/>
                        <a:gd name="connsiteX25" fmla="*/ 18593 w 2479871"/>
                        <a:gd name="connsiteY25" fmla="*/ 666007 h 2516261"/>
                        <a:gd name="connsiteX26" fmla="*/ 51136 w 2479871"/>
                        <a:gd name="connsiteY26" fmla="*/ 690612 h 2516261"/>
                        <a:gd name="connsiteX27" fmla="*/ 335 w 2479871"/>
                        <a:gd name="connsiteY27" fmla="*/ 709457 h 2516261"/>
                        <a:gd name="connsiteX28" fmla="*/ 48755 w 2479871"/>
                        <a:gd name="connsiteY28" fmla="*/ 733475 h 2516261"/>
                        <a:gd name="connsiteX29" fmla="*/ 34468 w 2479871"/>
                        <a:gd name="connsiteY29" fmla="*/ 774750 h 2516261"/>
                        <a:gd name="connsiteX30" fmla="*/ 114636 w 2479871"/>
                        <a:gd name="connsiteY30" fmla="*/ 847569 h 2516261"/>
                        <a:gd name="connsiteX31" fmla="*/ 276561 w 2479871"/>
                        <a:gd name="connsiteY31" fmla="*/ 908100 h 2516261"/>
                        <a:gd name="connsiteX32" fmla="*/ 428961 w 2479871"/>
                        <a:gd name="connsiteY32" fmla="*/ 1003350 h 2516261"/>
                        <a:gd name="connsiteX33" fmla="*/ 473411 w 2479871"/>
                        <a:gd name="connsiteY33" fmla="*/ 1124000 h 2516261"/>
                        <a:gd name="connsiteX34" fmla="*/ 492461 w 2479871"/>
                        <a:gd name="connsiteY34" fmla="*/ 1238300 h 2516261"/>
                        <a:gd name="connsiteX35" fmla="*/ 619461 w 2479871"/>
                        <a:gd name="connsiteY35" fmla="*/ 1327200 h 2516261"/>
                        <a:gd name="connsiteX36" fmla="*/ 657561 w 2479871"/>
                        <a:gd name="connsiteY36" fmla="*/ 1384350 h 2516261"/>
                        <a:gd name="connsiteX37" fmla="*/ 651211 w 2479871"/>
                        <a:gd name="connsiteY37" fmla="*/ 1416100 h 2516261"/>
                        <a:gd name="connsiteX38" fmla="*/ 614698 w 2479871"/>
                        <a:gd name="connsiteY38" fmla="*/ 1439912 h 2516261"/>
                        <a:gd name="connsiteX39" fmla="*/ 651211 w 2479871"/>
                        <a:gd name="connsiteY39" fmla="*/ 1492300 h 2516261"/>
                        <a:gd name="connsiteX40" fmla="*/ 723442 w 2479871"/>
                        <a:gd name="connsiteY40" fmla="*/ 1564531 h 2516261"/>
                        <a:gd name="connsiteX41" fmla="*/ 762336 w 2479871"/>
                        <a:gd name="connsiteY41" fmla="*/ 1686769 h 2516261"/>
                        <a:gd name="connsiteX42" fmla="*/ 709949 w 2479871"/>
                        <a:gd name="connsiteY42" fmla="*/ 1581200 h 2516261"/>
                        <a:gd name="connsiteX43" fmla="*/ 670261 w 2479871"/>
                        <a:gd name="connsiteY43" fmla="*/ 1555800 h 2516261"/>
                        <a:gd name="connsiteX44" fmla="*/ 619461 w 2479871"/>
                        <a:gd name="connsiteY44" fmla="*/ 1587550 h 2516261"/>
                        <a:gd name="connsiteX45" fmla="*/ 613111 w 2479871"/>
                        <a:gd name="connsiteY45" fmla="*/ 1651050 h 2516261"/>
                        <a:gd name="connsiteX46" fmla="*/ 628986 w 2479871"/>
                        <a:gd name="connsiteY46" fmla="*/ 1820912 h 2516261"/>
                        <a:gd name="connsiteX47" fmla="*/ 583742 w 2479871"/>
                        <a:gd name="connsiteY47" fmla="*/ 2006650 h 2516261"/>
                        <a:gd name="connsiteX48" fmla="*/ 524211 w 2479871"/>
                        <a:gd name="connsiteY48" fmla="*/ 2089200 h 2516261"/>
                        <a:gd name="connsiteX49" fmla="*/ 477380 w 2479871"/>
                        <a:gd name="connsiteY49" fmla="*/ 2136032 h 2516261"/>
                        <a:gd name="connsiteX50" fmla="*/ 466267 w 2479871"/>
                        <a:gd name="connsiteY50" fmla="*/ 2161431 h 2516261"/>
                        <a:gd name="connsiteX51" fmla="*/ 586123 w 2479871"/>
                        <a:gd name="connsiteY51" fmla="*/ 2280494 h 2516261"/>
                        <a:gd name="connsiteX52" fmla="*/ 813136 w 2479871"/>
                        <a:gd name="connsiteY52" fmla="*/ 2392412 h 2516261"/>
                        <a:gd name="connsiteX53" fmla="*/ 949661 w 2479871"/>
                        <a:gd name="connsiteY53" fmla="*/ 2368600 h 2516261"/>
                        <a:gd name="connsiteX54" fmla="*/ 1070311 w 2479871"/>
                        <a:gd name="connsiteY54" fmla="*/ 2368600 h 2516261"/>
                        <a:gd name="connsiteX55" fmla="*/ 1333042 w 2479871"/>
                        <a:gd name="connsiteY55" fmla="*/ 2504332 h 2516261"/>
                        <a:gd name="connsiteX56" fmla="*/ 1383048 w 2479871"/>
                        <a:gd name="connsiteY56" fmla="*/ 2506712 h 2516261"/>
                        <a:gd name="connsiteX57" fmla="*/ 1429086 w 2479871"/>
                        <a:gd name="connsiteY57" fmla="*/ 2480519 h 2516261"/>
                        <a:gd name="connsiteX58" fmla="*/ 1482267 w 2479871"/>
                        <a:gd name="connsiteY58" fmla="*/ 2359869 h 2516261"/>
                        <a:gd name="connsiteX59" fmla="*/ 1541799 w 2479871"/>
                        <a:gd name="connsiteY59" fmla="*/ 2242393 h 2516261"/>
                        <a:gd name="connsiteX60" fmla="*/ 1648161 w 2479871"/>
                        <a:gd name="connsiteY60" fmla="*/ 2197150 h 2516261"/>
                        <a:gd name="connsiteX61" fmla="*/ 1768811 w 2479871"/>
                        <a:gd name="connsiteY61" fmla="*/ 2197150 h 2516261"/>
                        <a:gd name="connsiteX62" fmla="*/ 1921211 w 2479871"/>
                        <a:gd name="connsiteY62" fmla="*/ 2247950 h 2516261"/>
                        <a:gd name="connsiteX63" fmla="*/ 2105361 w 2479871"/>
                        <a:gd name="connsiteY63" fmla="*/ 2311450 h 2516261"/>
                        <a:gd name="connsiteX64" fmla="*/ 2194261 w 2479871"/>
                        <a:gd name="connsiteY64" fmla="*/ 2286050 h 2516261"/>
                        <a:gd name="connsiteX65" fmla="*/ 2308561 w 2479871"/>
                        <a:gd name="connsiteY65" fmla="*/ 2190800 h 2516261"/>
                        <a:gd name="connsiteX66" fmla="*/ 2443499 w 2479871"/>
                        <a:gd name="connsiteY66" fmla="*/ 2007444 h 2516261"/>
                        <a:gd name="connsiteX67" fmla="*/ 2416511 w 2479871"/>
                        <a:gd name="connsiteY67" fmla="*/ 1981250 h 2516261"/>
                        <a:gd name="connsiteX68" fmla="*/ 2315705 w 2479871"/>
                        <a:gd name="connsiteY68" fmla="*/ 1943150 h 2516261"/>
                        <a:gd name="connsiteX69" fmla="*/ 2291099 w 2479871"/>
                        <a:gd name="connsiteY69" fmla="*/ 1904256 h 2516261"/>
                        <a:gd name="connsiteX70" fmla="*/ 2295861 w 2479871"/>
                        <a:gd name="connsiteY70" fmla="*/ 1809800 h 2516261"/>
                        <a:gd name="connsiteX71" fmla="*/ 2213311 w 2479871"/>
                        <a:gd name="connsiteY71" fmla="*/ 1733600 h 2516261"/>
                        <a:gd name="connsiteX72" fmla="*/ 2226011 w 2479871"/>
                        <a:gd name="connsiteY72" fmla="*/ 1689150 h 2516261"/>
                        <a:gd name="connsiteX73" fmla="*/ 2308561 w 2479871"/>
                        <a:gd name="connsiteY73" fmla="*/ 1657400 h 2516261"/>
                        <a:gd name="connsiteX74" fmla="*/ 2305386 w 2479871"/>
                        <a:gd name="connsiteY74" fmla="*/ 1619300 h 2516261"/>
                        <a:gd name="connsiteX75" fmla="*/ 2270461 w 2479871"/>
                        <a:gd name="connsiteY75" fmla="*/ 1558181 h 2516261"/>
                        <a:gd name="connsiteX76" fmla="*/ 2251411 w 2479871"/>
                        <a:gd name="connsiteY76" fmla="*/ 1435150 h 2516261"/>
                        <a:gd name="connsiteX77" fmla="*/ 2232361 w 2479871"/>
                        <a:gd name="connsiteY77" fmla="*/ 1358950 h 2516261"/>
                        <a:gd name="connsiteX78" fmla="*/ 2168861 w 2479871"/>
                        <a:gd name="connsiteY78" fmla="*/ 1314500 h 2516261"/>
                        <a:gd name="connsiteX79" fmla="*/ 2124411 w 2479871"/>
                        <a:gd name="connsiteY79" fmla="*/ 1384350 h 2516261"/>
                        <a:gd name="connsiteX80" fmla="*/ 2086311 w 2479871"/>
                        <a:gd name="connsiteY80" fmla="*/ 1416100 h 2516261"/>
                        <a:gd name="connsiteX81" fmla="*/ 2067261 w 2479871"/>
                        <a:gd name="connsiteY81" fmla="*/ 1371650 h 2516261"/>
                        <a:gd name="connsiteX82" fmla="*/ 2238711 w 2479871"/>
                        <a:gd name="connsiteY82" fmla="*/ 1104950 h 2516261"/>
                        <a:gd name="connsiteX83" fmla="*/ 2231568 w 2479871"/>
                        <a:gd name="connsiteY83" fmla="*/ 993825 h 2516261"/>
                        <a:gd name="connsiteX84" fmla="*/ 2314911 w 2479871"/>
                        <a:gd name="connsiteY84" fmla="*/ 1022400 h 2516261"/>
                        <a:gd name="connsiteX85" fmla="*/ 2353011 w 2479871"/>
                        <a:gd name="connsiteY85" fmla="*/ 936675 h 2516261"/>
                        <a:gd name="connsiteX86" fmla="*/ 2340311 w 2479871"/>
                        <a:gd name="connsiteY86" fmla="*/ 831900 h 2516261"/>
                        <a:gd name="connsiteX87" fmla="*/ 2368092 w 2479871"/>
                        <a:gd name="connsiteY87" fmla="*/ 759668 h 2516261"/>
                        <a:gd name="connsiteX88" fmla="*/ 2460961 w 2479871"/>
                        <a:gd name="connsiteY88" fmla="*/ 635050 h 2516261"/>
                        <a:gd name="connsiteX89" fmla="*/ 2454611 w 2479871"/>
                        <a:gd name="connsiteY89" fmla="*/ 565200 h 2516261"/>
                        <a:gd name="connsiteX90" fmla="*/ 2200611 w 2479871"/>
                        <a:gd name="connsiteY90" fmla="*/ 546150 h 2516261"/>
                        <a:gd name="connsiteX91" fmla="*/ 2076786 w 2479871"/>
                        <a:gd name="connsiteY91" fmla="*/ 461219 h 2516261"/>
                        <a:gd name="connsiteX92" fmla="*/ 1877555 w 2479871"/>
                        <a:gd name="connsiteY92" fmla="*/ 401687 h 2516261"/>
                        <a:gd name="connsiteX93" fmla="*/ 1816436 w 2479871"/>
                        <a:gd name="connsiteY93" fmla="*/ 336600 h 2516261"/>
                        <a:gd name="connsiteX94" fmla="*/ 1806911 w 2479871"/>
                        <a:gd name="connsiteY94" fmla="*/ 298500 h 2516261"/>
                        <a:gd name="connsiteX95" fmla="*/ 1730711 w 2479871"/>
                        <a:gd name="connsiteY95" fmla="*/ 304850 h 2516261"/>
                        <a:gd name="connsiteX96" fmla="*/ 1523542 w 2479871"/>
                        <a:gd name="connsiteY96" fmla="*/ 154831 h 2516261"/>
                        <a:gd name="connsiteX97" fmla="*/ 1451311 w 2479871"/>
                        <a:gd name="connsiteY97" fmla="*/ 76250 h 2516261"/>
                        <a:gd name="connsiteX98" fmla="*/ 1444961 w 2479871"/>
                        <a:gd name="connsiteY98" fmla="*/ 25450 h 2516261"/>
                        <a:gd name="connsiteX99" fmla="*/ 1394161 w 2479871"/>
                        <a:gd name="connsiteY99" fmla="*/ 50 h 2516261"/>
                        <a:gd name="connsiteX0" fmla="*/ 1394154 w 2479864"/>
                        <a:gd name="connsiteY0" fmla="*/ 50 h 2516261"/>
                        <a:gd name="connsiteX1" fmla="*/ 1317954 w 2479864"/>
                        <a:gd name="connsiteY1" fmla="*/ 31800 h 2516261"/>
                        <a:gd name="connsiteX2" fmla="*/ 1286204 w 2479864"/>
                        <a:gd name="connsiteY2" fmla="*/ 127050 h 2516261"/>
                        <a:gd name="connsiteX3" fmla="*/ 1248104 w 2479864"/>
                        <a:gd name="connsiteY3" fmla="*/ 247700 h 2516261"/>
                        <a:gd name="connsiteX4" fmla="*/ 1203654 w 2479864"/>
                        <a:gd name="connsiteY4" fmla="*/ 292150 h 2516261"/>
                        <a:gd name="connsiteX5" fmla="*/ 1108404 w 2479864"/>
                        <a:gd name="connsiteY5" fmla="*/ 330250 h 2516261"/>
                        <a:gd name="connsiteX6" fmla="*/ 1019504 w 2479864"/>
                        <a:gd name="connsiteY6" fmla="*/ 355650 h 2516261"/>
                        <a:gd name="connsiteX7" fmla="*/ 973467 w 2479864"/>
                        <a:gd name="connsiteY7" fmla="*/ 381050 h 2516261"/>
                        <a:gd name="connsiteX8" fmla="*/ 961560 w 2479864"/>
                        <a:gd name="connsiteY8" fmla="*/ 477888 h 2516261"/>
                        <a:gd name="connsiteX9" fmla="*/ 860754 w 2479864"/>
                        <a:gd name="connsiteY9" fmla="*/ 476300 h 2516261"/>
                        <a:gd name="connsiteX10" fmla="*/ 746454 w 2479864"/>
                        <a:gd name="connsiteY10" fmla="*/ 457250 h 2516261"/>
                        <a:gd name="connsiteX11" fmla="*/ 708354 w 2479864"/>
                        <a:gd name="connsiteY11" fmla="*/ 419150 h 2516261"/>
                        <a:gd name="connsiteX12" fmla="*/ 689304 w 2479864"/>
                        <a:gd name="connsiteY12" fmla="*/ 355650 h 2516261"/>
                        <a:gd name="connsiteX13" fmla="*/ 670254 w 2479864"/>
                        <a:gd name="connsiteY13" fmla="*/ 349300 h 2516261"/>
                        <a:gd name="connsiteX14" fmla="*/ 606754 w 2479864"/>
                        <a:gd name="connsiteY14" fmla="*/ 355650 h 2516261"/>
                        <a:gd name="connsiteX15" fmla="*/ 575004 w 2479864"/>
                        <a:gd name="connsiteY15" fmla="*/ 393750 h 2516261"/>
                        <a:gd name="connsiteX16" fmla="*/ 587704 w 2479864"/>
                        <a:gd name="connsiteY16" fmla="*/ 457250 h 2516261"/>
                        <a:gd name="connsiteX17" fmla="*/ 625804 w 2479864"/>
                        <a:gd name="connsiteY17" fmla="*/ 565200 h 2516261"/>
                        <a:gd name="connsiteX18" fmla="*/ 625804 w 2479864"/>
                        <a:gd name="connsiteY18" fmla="*/ 635050 h 2516261"/>
                        <a:gd name="connsiteX19" fmla="*/ 625804 w 2479864"/>
                        <a:gd name="connsiteY19" fmla="*/ 660450 h 2516261"/>
                        <a:gd name="connsiteX20" fmla="*/ 568654 w 2479864"/>
                        <a:gd name="connsiteY20" fmla="*/ 673150 h 2516261"/>
                        <a:gd name="connsiteX21" fmla="*/ 473404 w 2479864"/>
                        <a:gd name="connsiteY21" fmla="*/ 654100 h 2516261"/>
                        <a:gd name="connsiteX22" fmla="*/ 346404 w 2479864"/>
                        <a:gd name="connsiteY22" fmla="*/ 590600 h 2516261"/>
                        <a:gd name="connsiteX23" fmla="*/ 238454 w 2479864"/>
                        <a:gd name="connsiteY23" fmla="*/ 577900 h 2516261"/>
                        <a:gd name="connsiteX24" fmla="*/ 105104 w 2479864"/>
                        <a:gd name="connsiteY24" fmla="*/ 584250 h 2516261"/>
                        <a:gd name="connsiteX25" fmla="*/ 18586 w 2479864"/>
                        <a:gd name="connsiteY25" fmla="*/ 666007 h 2516261"/>
                        <a:gd name="connsiteX26" fmla="*/ 51129 w 2479864"/>
                        <a:gd name="connsiteY26" fmla="*/ 690612 h 2516261"/>
                        <a:gd name="connsiteX27" fmla="*/ 328 w 2479864"/>
                        <a:gd name="connsiteY27" fmla="*/ 709457 h 2516261"/>
                        <a:gd name="connsiteX28" fmla="*/ 48748 w 2479864"/>
                        <a:gd name="connsiteY28" fmla="*/ 733475 h 2516261"/>
                        <a:gd name="connsiteX29" fmla="*/ 27317 w 2479864"/>
                        <a:gd name="connsiteY29" fmla="*/ 765225 h 2516261"/>
                        <a:gd name="connsiteX30" fmla="*/ 114629 w 2479864"/>
                        <a:gd name="connsiteY30" fmla="*/ 847569 h 2516261"/>
                        <a:gd name="connsiteX31" fmla="*/ 276554 w 2479864"/>
                        <a:gd name="connsiteY31" fmla="*/ 908100 h 2516261"/>
                        <a:gd name="connsiteX32" fmla="*/ 428954 w 2479864"/>
                        <a:gd name="connsiteY32" fmla="*/ 1003350 h 2516261"/>
                        <a:gd name="connsiteX33" fmla="*/ 473404 w 2479864"/>
                        <a:gd name="connsiteY33" fmla="*/ 1124000 h 2516261"/>
                        <a:gd name="connsiteX34" fmla="*/ 492454 w 2479864"/>
                        <a:gd name="connsiteY34" fmla="*/ 1238300 h 2516261"/>
                        <a:gd name="connsiteX35" fmla="*/ 619454 w 2479864"/>
                        <a:gd name="connsiteY35" fmla="*/ 1327200 h 2516261"/>
                        <a:gd name="connsiteX36" fmla="*/ 657554 w 2479864"/>
                        <a:gd name="connsiteY36" fmla="*/ 1384350 h 2516261"/>
                        <a:gd name="connsiteX37" fmla="*/ 651204 w 2479864"/>
                        <a:gd name="connsiteY37" fmla="*/ 1416100 h 2516261"/>
                        <a:gd name="connsiteX38" fmla="*/ 614691 w 2479864"/>
                        <a:gd name="connsiteY38" fmla="*/ 1439912 h 2516261"/>
                        <a:gd name="connsiteX39" fmla="*/ 651204 w 2479864"/>
                        <a:gd name="connsiteY39" fmla="*/ 1492300 h 2516261"/>
                        <a:gd name="connsiteX40" fmla="*/ 723435 w 2479864"/>
                        <a:gd name="connsiteY40" fmla="*/ 1564531 h 2516261"/>
                        <a:gd name="connsiteX41" fmla="*/ 762329 w 2479864"/>
                        <a:gd name="connsiteY41" fmla="*/ 1686769 h 2516261"/>
                        <a:gd name="connsiteX42" fmla="*/ 709942 w 2479864"/>
                        <a:gd name="connsiteY42" fmla="*/ 1581200 h 2516261"/>
                        <a:gd name="connsiteX43" fmla="*/ 670254 w 2479864"/>
                        <a:gd name="connsiteY43" fmla="*/ 1555800 h 2516261"/>
                        <a:gd name="connsiteX44" fmla="*/ 619454 w 2479864"/>
                        <a:gd name="connsiteY44" fmla="*/ 1587550 h 2516261"/>
                        <a:gd name="connsiteX45" fmla="*/ 613104 w 2479864"/>
                        <a:gd name="connsiteY45" fmla="*/ 1651050 h 2516261"/>
                        <a:gd name="connsiteX46" fmla="*/ 628979 w 2479864"/>
                        <a:gd name="connsiteY46" fmla="*/ 1820912 h 2516261"/>
                        <a:gd name="connsiteX47" fmla="*/ 583735 w 2479864"/>
                        <a:gd name="connsiteY47" fmla="*/ 2006650 h 2516261"/>
                        <a:gd name="connsiteX48" fmla="*/ 524204 w 2479864"/>
                        <a:gd name="connsiteY48" fmla="*/ 2089200 h 2516261"/>
                        <a:gd name="connsiteX49" fmla="*/ 477373 w 2479864"/>
                        <a:gd name="connsiteY49" fmla="*/ 2136032 h 2516261"/>
                        <a:gd name="connsiteX50" fmla="*/ 466260 w 2479864"/>
                        <a:gd name="connsiteY50" fmla="*/ 2161431 h 2516261"/>
                        <a:gd name="connsiteX51" fmla="*/ 586116 w 2479864"/>
                        <a:gd name="connsiteY51" fmla="*/ 2280494 h 2516261"/>
                        <a:gd name="connsiteX52" fmla="*/ 813129 w 2479864"/>
                        <a:gd name="connsiteY52" fmla="*/ 2392412 h 2516261"/>
                        <a:gd name="connsiteX53" fmla="*/ 949654 w 2479864"/>
                        <a:gd name="connsiteY53" fmla="*/ 2368600 h 2516261"/>
                        <a:gd name="connsiteX54" fmla="*/ 1070304 w 2479864"/>
                        <a:gd name="connsiteY54" fmla="*/ 2368600 h 2516261"/>
                        <a:gd name="connsiteX55" fmla="*/ 1333035 w 2479864"/>
                        <a:gd name="connsiteY55" fmla="*/ 2504332 h 2516261"/>
                        <a:gd name="connsiteX56" fmla="*/ 1383041 w 2479864"/>
                        <a:gd name="connsiteY56" fmla="*/ 2506712 h 2516261"/>
                        <a:gd name="connsiteX57" fmla="*/ 1429079 w 2479864"/>
                        <a:gd name="connsiteY57" fmla="*/ 2480519 h 2516261"/>
                        <a:gd name="connsiteX58" fmla="*/ 1482260 w 2479864"/>
                        <a:gd name="connsiteY58" fmla="*/ 2359869 h 2516261"/>
                        <a:gd name="connsiteX59" fmla="*/ 1541792 w 2479864"/>
                        <a:gd name="connsiteY59" fmla="*/ 2242393 h 2516261"/>
                        <a:gd name="connsiteX60" fmla="*/ 1648154 w 2479864"/>
                        <a:gd name="connsiteY60" fmla="*/ 2197150 h 2516261"/>
                        <a:gd name="connsiteX61" fmla="*/ 1768804 w 2479864"/>
                        <a:gd name="connsiteY61" fmla="*/ 2197150 h 2516261"/>
                        <a:gd name="connsiteX62" fmla="*/ 1921204 w 2479864"/>
                        <a:gd name="connsiteY62" fmla="*/ 2247950 h 2516261"/>
                        <a:gd name="connsiteX63" fmla="*/ 2105354 w 2479864"/>
                        <a:gd name="connsiteY63" fmla="*/ 2311450 h 2516261"/>
                        <a:gd name="connsiteX64" fmla="*/ 2194254 w 2479864"/>
                        <a:gd name="connsiteY64" fmla="*/ 2286050 h 2516261"/>
                        <a:gd name="connsiteX65" fmla="*/ 2308554 w 2479864"/>
                        <a:gd name="connsiteY65" fmla="*/ 2190800 h 2516261"/>
                        <a:gd name="connsiteX66" fmla="*/ 2443492 w 2479864"/>
                        <a:gd name="connsiteY66" fmla="*/ 2007444 h 2516261"/>
                        <a:gd name="connsiteX67" fmla="*/ 2416504 w 2479864"/>
                        <a:gd name="connsiteY67" fmla="*/ 1981250 h 2516261"/>
                        <a:gd name="connsiteX68" fmla="*/ 2315698 w 2479864"/>
                        <a:gd name="connsiteY68" fmla="*/ 1943150 h 2516261"/>
                        <a:gd name="connsiteX69" fmla="*/ 2291092 w 2479864"/>
                        <a:gd name="connsiteY69" fmla="*/ 1904256 h 2516261"/>
                        <a:gd name="connsiteX70" fmla="*/ 2295854 w 2479864"/>
                        <a:gd name="connsiteY70" fmla="*/ 1809800 h 2516261"/>
                        <a:gd name="connsiteX71" fmla="*/ 2213304 w 2479864"/>
                        <a:gd name="connsiteY71" fmla="*/ 1733600 h 2516261"/>
                        <a:gd name="connsiteX72" fmla="*/ 2226004 w 2479864"/>
                        <a:gd name="connsiteY72" fmla="*/ 1689150 h 2516261"/>
                        <a:gd name="connsiteX73" fmla="*/ 2308554 w 2479864"/>
                        <a:gd name="connsiteY73" fmla="*/ 1657400 h 2516261"/>
                        <a:gd name="connsiteX74" fmla="*/ 2305379 w 2479864"/>
                        <a:gd name="connsiteY74" fmla="*/ 1619300 h 2516261"/>
                        <a:gd name="connsiteX75" fmla="*/ 2270454 w 2479864"/>
                        <a:gd name="connsiteY75" fmla="*/ 1558181 h 2516261"/>
                        <a:gd name="connsiteX76" fmla="*/ 2251404 w 2479864"/>
                        <a:gd name="connsiteY76" fmla="*/ 1435150 h 2516261"/>
                        <a:gd name="connsiteX77" fmla="*/ 2232354 w 2479864"/>
                        <a:gd name="connsiteY77" fmla="*/ 1358950 h 2516261"/>
                        <a:gd name="connsiteX78" fmla="*/ 2168854 w 2479864"/>
                        <a:gd name="connsiteY78" fmla="*/ 1314500 h 2516261"/>
                        <a:gd name="connsiteX79" fmla="*/ 2124404 w 2479864"/>
                        <a:gd name="connsiteY79" fmla="*/ 1384350 h 2516261"/>
                        <a:gd name="connsiteX80" fmla="*/ 2086304 w 2479864"/>
                        <a:gd name="connsiteY80" fmla="*/ 1416100 h 2516261"/>
                        <a:gd name="connsiteX81" fmla="*/ 2067254 w 2479864"/>
                        <a:gd name="connsiteY81" fmla="*/ 1371650 h 2516261"/>
                        <a:gd name="connsiteX82" fmla="*/ 2238704 w 2479864"/>
                        <a:gd name="connsiteY82" fmla="*/ 1104950 h 2516261"/>
                        <a:gd name="connsiteX83" fmla="*/ 2231561 w 2479864"/>
                        <a:gd name="connsiteY83" fmla="*/ 993825 h 2516261"/>
                        <a:gd name="connsiteX84" fmla="*/ 2314904 w 2479864"/>
                        <a:gd name="connsiteY84" fmla="*/ 1022400 h 2516261"/>
                        <a:gd name="connsiteX85" fmla="*/ 2353004 w 2479864"/>
                        <a:gd name="connsiteY85" fmla="*/ 936675 h 2516261"/>
                        <a:gd name="connsiteX86" fmla="*/ 2340304 w 2479864"/>
                        <a:gd name="connsiteY86" fmla="*/ 831900 h 2516261"/>
                        <a:gd name="connsiteX87" fmla="*/ 2368085 w 2479864"/>
                        <a:gd name="connsiteY87" fmla="*/ 759668 h 2516261"/>
                        <a:gd name="connsiteX88" fmla="*/ 2460954 w 2479864"/>
                        <a:gd name="connsiteY88" fmla="*/ 635050 h 2516261"/>
                        <a:gd name="connsiteX89" fmla="*/ 2454604 w 2479864"/>
                        <a:gd name="connsiteY89" fmla="*/ 565200 h 2516261"/>
                        <a:gd name="connsiteX90" fmla="*/ 2200604 w 2479864"/>
                        <a:gd name="connsiteY90" fmla="*/ 546150 h 2516261"/>
                        <a:gd name="connsiteX91" fmla="*/ 2076779 w 2479864"/>
                        <a:gd name="connsiteY91" fmla="*/ 461219 h 2516261"/>
                        <a:gd name="connsiteX92" fmla="*/ 1877548 w 2479864"/>
                        <a:gd name="connsiteY92" fmla="*/ 401687 h 2516261"/>
                        <a:gd name="connsiteX93" fmla="*/ 1816429 w 2479864"/>
                        <a:gd name="connsiteY93" fmla="*/ 336600 h 2516261"/>
                        <a:gd name="connsiteX94" fmla="*/ 1806904 w 2479864"/>
                        <a:gd name="connsiteY94" fmla="*/ 298500 h 2516261"/>
                        <a:gd name="connsiteX95" fmla="*/ 1730704 w 2479864"/>
                        <a:gd name="connsiteY95" fmla="*/ 304850 h 2516261"/>
                        <a:gd name="connsiteX96" fmla="*/ 1523535 w 2479864"/>
                        <a:gd name="connsiteY96" fmla="*/ 154831 h 2516261"/>
                        <a:gd name="connsiteX97" fmla="*/ 1451304 w 2479864"/>
                        <a:gd name="connsiteY97" fmla="*/ 76250 h 2516261"/>
                        <a:gd name="connsiteX98" fmla="*/ 1444954 w 2479864"/>
                        <a:gd name="connsiteY98" fmla="*/ 25450 h 2516261"/>
                        <a:gd name="connsiteX99" fmla="*/ 1394154 w 2479864"/>
                        <a:gd name="connsiteY99" fmla="*/ 50 h 2516261"/>
                        <a:gd name="connsiteX0" fmla="*/ 1376858 w 2462568"/>
                        <a:gd name="connsiteY0" fmla="*/ 50 h 2516261"/>
                        <a:gd name="connsiteX1" fmla="*/ 1300658 w 2462568"/>
                        <a:gd name="connsiteY1" fmla="*/ 31800 h 2516261"/>
                        <a:gd name="connsiteX2" fmla="*/ 1268908 w 2462568"/>
                        <a:gd name="connsiteY2" fmla="*/ 127050 h 2516261"/>
                        <a:gd name="connsiteX3" fmla="*/ 1230808 w 2462568"/>
                        <a:gd name="connsiteY3" fmla="*/ 247700 h 2516261"/>
                        <a:gd name="connsiteX4" fmla="*/ 1186358 w 2462568"/>
                        <a:gd name="connsiteY4" fmla="*/ 292150 h 2516261"/>
                        <a:gd name="connsiteX5" fmla="*/ 1091108 w 2462568"/>
                        <a:gd name="connsiteY5" fmla="*/ 330250 h 2516261"/>
                        <a:gd name="connsiteX6" fmla="*/ 1002208 w 2462568"/>
                        <a:gd name="connsiteY6" fmla="*/ 355650 h 2516261"/>
                        <a:gd name="connsiteX7" fmla="*/ 956171 w 2462568"/>
                        <a:gd name="connsiteY7" fmla="*/ 381050 h 2516261"/>
                        <a:gd name="connsiteX8" fmla="*/ 944264 w 2462568"/>
                        <a:gd name="connsiteY8" fmla="*/ 477888 h 2516261"/>
                        <a:gd name="connsiteX9" fmla="*/ 843458 w 2462568"/>
                        <a:gd name="connsiteY9" fmla="*/ 476300 h 2516261"/>
                        <a:gd name="connsiteX10" fmla="*/ 729158 w 2462568"/>
                        <a:gd name="connsiteY10" fmla="*/ 457250 h 2516261"/>
                        <a:gd name="connsiteX11" fmla="*/ 691058 w 2462568"/>
                        <a:gd name="connsiteY11" fmla="*/ 419150 h 2516261"/>
                        <a:gd name="connsiteX12" fmla="*/ 672008 w 2462568"/>
                        <a:gd name="connsiteY12" fmla="*/ 355650 h 2516261"/>
                        <a:gd name="connsiteX13" fmla="*/ 652958 w 2462568"/>
                        <a:gd name="connsiteY13" fmla="*/ 349300 h 2516261"/>
                        <a:gd name="connsiteX14" fmla="*/ 589458 w 2462568"/>
                        <a:gd name="connsiteY14" fmla="*/ 355650 h 2516261"/>
                        <a:gd name="connsiteX15" fmla="*/ 557708 w 2462568"/>
                        <a:gd name="connsiteY15" fmla="*/ 393750 h 2516261"/>
                        <a:gd name="connsiteX16" fmla="*/ 570408 w 2462568"/>
                        <a:gd name="connsiteY16" fmla="*/ 457250 h 2516261"/>
                        <a:gd name="connsiteX17" fmla="*/ 608508 w 2462568"/>
                        <a:gd name="connsiteY17" fmla="*/ 565200 h 2516261"/>
                        <a:gd name="connsiteX18" fmla="*/ 608508 w 2462568"/>
                        <a:gd name="connsiteY18" fmla="*/ 635050 h 2516261"/>
                        <a:gd name="connsiteX19" fmla="*/ 608508 w 2462568"/>
                        <a:gd name="connsiteY19" fmla="*/ 660450 h 2516261"/>
                        <a:gd name="connsiteX20" fmla="*/ 551358 w 2462568"/>
                        <a:gd name="connsiteY20" fmla="*/ 673150 h 2516261"/>
                        <a:gd name="connsiteX21" fmla="*/ 456108 w 2462568"/>
                        <a:gd name="connsiteY21" fmla="*/ 654100 h 2516261"/>
                        <a:gd name="connsiteX22" fmla="*/ 329108 w 2462568"/>
                        <a:gd name="connsiteY22" fmla="*/ 590600 h 2516261"/>
                        <a:gd name="connsiteX23" fmla="*/ 221158 w 2462568"/>
                        <a:gd name="connsiteY23" fmla="*/ 577900 h 2516261"/>
                        <a:gd name="connsiteX24" fmla="*/ 87808 w 2462568"/>
                        <a:gd name="connsiteY24" fmla="*/ 584250 h 2516261"/>
                        <a:gd name="connsiteX25" fmla="*/ 1290 w 2462568"/>
                        <a:gd name="connsiteY25" fmla="*/ 666007 h 2516261"/>
                        <a:gd name="connsiteX26" fmla="*/ 33833 w 2462568"/>
                        <a:gd name="connsiteY26" fmla="*/ 690612 h 2516261"/>
                        <a:gd name="connsiteX27" fmla="*/ 4463 w 2462568"/>
                        <a:gd name="connsiteY27" fmla="*/ 711838 h 2516261"/>
                        <a:gd name="connsiteX28" fmla="*/ 31452 w 2462568"/>
                        <a:gd name="connsiteY28" fmla="*/ 733475 h 2516261"/>
                        <a:gd name="connsiteX29" fmla="*/ 10021 w 2462568"/>
                        <a:gd name="connsiteY29" fmla="*/ 765225 h 2516261"/>
                        <a:gd name="connsiteX30" fmla="*/ 97333 w 2462568"/>
                        <a:gd name="connsiteY30" fmla="*/ 847569 h 2516261"/>
                        <a:gd name="connsiteX31" fmla="*/ 259258 w 2462568"/>
                        <a:gd name="connsiteY31" fmla="*/ 908100 h 2516261"/>
                        <a:gd name="connsiteX32" fmla="*/ 411658 w 2462568"/>
                        <a:gd name="connsiteY32" fmla="*/ 1003350 h 2516261"/>
                        <a:gd name="connsiteX33" fmla="*/ 456108 w 2462568"/>
                        <a:gd name="connsiteY33" fmla="*/ 1124000 h 2516261"/>
                        <a:gd name="connsiteX34" fmla="*/ 475158 w 2462568"/>
                        <a:gd name="connsiteY34" fmla="*/ 1238300 h 2516261"/>
                        <a:gd name="connsiteX35" fmla="*/ 602158 w 2462568"/>
                        <a:gd name="connsiteY35" fmla="*/ 1327200 h 2516261"/>
                        <a:gd name="connsiteX36" fmla="*/ 640258 w 2462568"/>
                        <a:gd name="connsiteY36" fmla="*/ 1384350 h 2516261"/>
                        <a:gd name="connsiteX37" fmla="*/ 633908 w 2462568"/>
                        <a:gd name="connsiteY37" fmla="*/ 1416100 h 2516261"/>
                        <a:gd name="connsiteX38" fmla="*/ 597395 w 2462568"/>
                        <a:gd name="connsiteY38" fmla="*/ 1439912 h 2516261"/>
                        <a:gd name="connsiteX39" fmla="*/ 633908 w 2462568"/>
                        <a:gd name="connsiteY39" fmla="*/ 1492300 h 2516261"/>
                        <a:gd name="connsiteX40" fmla="*/ 706139 w 2462568"/>
                        <a:gd name="connsiteY40" fmla="*/ 1564531 h 2516261"/>
                        <a:gd name="connsiteX41" fmla="*/ 745033 w 2462568"/>
                        <a:gd name="connsiteY41" fmla="*/ 1686769 h 2516261"/>
                        <a:gd name="connsiteX42" fmla="*/ 692646 w 2462568"/>
                        <a:gd name="connsiteY42" fmla="*/ 1581200 h 2516261"/>
                        <a:gd name="connsiteX43" fmla="*/ 652958 w 2462568"/>
                        <a:gd name="connsiteY43" fmla="*/ 1555800 h 2516261"/>
                        <a:gd name="connsiteX44" fmla="*/ 602158 w 2462568"/>
                        <a:gd name="connsiteY44" fmla="*/ 1587550 h 2516261"/>
                        <a:gd name="connsiteX45" fmla="*/ 595808 w 2462568"/>
                        <a:gd name="connsiteY45" fmla="*/ 1651050 h 2516261"/>
                        <a:gd name="connsiteX46" fmla="*/ 611683 w 2462568"/>
                        <a:gd name="connsiteY46" fmla="*/ 1820912 h 2516261"/>
                        <a:gd name="connsiteX47" fmla="*/ 566439 w 2462568"/>
                        <a:gd name="connsiteY47" fmla="*/ 2006650 h 2516261"/>
                        <a:gd name="connsiteX48" fmla="*/ 506908 w 2462568"/>
                        <a:gd name="connsiteY48" fmla="*/ 2089200 h 2516261"/>
                        <a:gd name="connsiteX49" fmla="*/ 460077 w 2462568"/>
                        <a:gd name="connsiteY49" fmla="*/ 2136032 h 2516261"/>
                        <a:gd name="connsiteX50" fmla="*/ 448964 w 2462568"/>
                        <a:gd name="connsiteY50" fmla="*/ 2161431 h 2516261"/>
                        <a:gd name="connsiteX51" fmla="*/ 568820 w 2462568"/>
                        <a:gd name="connsiteY51" fmla="*/ 2280494 h 2516261"/>
                        <a:gd name="connsiteX52" fmla="*/ 795833 w 2462568"/>
                        <a:gd name="connsiteY52" fmla="*/ 2392412 h 2516261"/>
                        <a:gd name="connsiteX53" fmla="*/ 932358 w 2462568"/>
                        <a:gd name="connsiteY53" fmla="*/ 2368600 h 2516261"/>
                        <a:gd name="connsiteX54" fmla="*/ 1053008 w 2462568"/>
                        <a:gd name="connsiteY54" fmla="*/ 2368600 h 2516261"/>
                        <a:gd name="connsiteX55" fmla="*/ 1315739 w 2462568"/>
                        <a:gd name="connsiteY55" fmla="*/ 2504332 h 2516261"/>
                        <a:gd name="connsiteX56" fmla="*/ 1365745 w 2462568"/>
                        <a:gd name="connsiteY56" fmla="*/ 2506712 h 2516261"/>
                        <a:gd name="connsiteX57" fmla="*/ 1411783 w 2462568"/>
                        <a:gd name="connsiteY57" fmla="*/ 2480519 h 2516261"/>
                        <a:gd name="connsiteX58" fmla="*/ 1464964 w 2462568"/>
                        <a:gd name="connsiteY58" fmla="*/ 2359869 h 2516261"/>
                        <a:gd name="connsiteX59" fmla="*/ 1524496 w 2462568"/>
                        <a:gd name="connsiteY59" fmla="*/ 2242393 h 2516261"/>
                        <a:gd name="connsiteX60" fmla="*/ 1630858 w 2462568"/>
                        <a:gd name="connsiteY60" fmla="*/ 2197150 h 2516261"/>
                        <a:gd name="connsiteX61" fmla="*/ 1751508 w 2462568"/>
                        <a:gd name="connsiteY61" fmla="*/ 2197150 h 2516261"/>
                        <a:gd name="connsiteX62" fmla="*/ 1903908 w 2462568"/>
                        <a:gd name="connsiteY62" fmla="*/ 2247950 h 2516261"/>
                        <a:gd name="connsiteX63" fmla="*/ 2088058 w 2462568"/>
                        <a:gd name="connsiteY63" fmla="*/ 2311450 h 2516261"/>
                        <a:gd name="connsiteX64" fmla="*/ 2176958 w 2462568"/>
                        <a:gd name="connsiteY64" fmla="*/ 2286050 h 2516261"/>
                        <a:gd name="connsiteX65" fmla="*/ 2291258 w 2462568"/>
                        <a:gd name="connsiteY65" fmla="*/ 2190800 h 2516261"/>
                        <a:gd name="connsiteX66" fmla="*/ 2426196 w 2462568"/>
                        <a:gd name="connsiteY66" fmla="*/ 2007444 h 2516261"/>
                        <a:gd name="connsiteX67" fmla="*/ 2399208 w 2462568"/>
                        <a:gd name="connsiteY67" fmla="*/ 1981250 h 2516261"/>
                        <a:gd name="connsiteX68" fmla="*/ 2298402 w 2462568"/>
                        <a:gd name="connsiteY68" fmla="*/ 1943150 h 2516261"/>
                        <a:gd name="connsiteX69" fmla="*/ 2273796 w 2462568"/>
                        <a:gd name="connsiteY69" fmla="*/ 1904256 h 2516261"/>
                        <a:gd name="connsiteX70" fmla="*/ 2278558 w 2462568"/>
                        <a:gd name="connsiteY70" fmla="*/ 1809800 h 2516261"/>
                        <a:gd name="connsiteX71" fmla="*/ 2196008 w 2462568"/>
                        <a:gd name="connsiteY71" fmla="*/ 1733600 h 2516261"/>
                        <a:gd name="connsiteX72" fmla="*/ 2208708 w 2462568"/>
                        <a:gd name="connsiteY72" fmla="*/ 1689150 h 2516261"/>
                        <a:gd name="connsiteX73" fmla="*/ 2291258 w 2462568"/>
                        <a:gd name="connsiteY73" fmla="*/ 1657400 h 2516261"/>
                        <a:gd name="connsiteX74" fmla="*/ 2288083 w 2462568"/>
                        <a:gd name="connsiteY74" fmla="*/ 1619300 h 2516261"/>
                        <a:gd name="connsiteX75" fmla="*/ 2253158 w 2462568"/>
                        <a:gd name="connsiteY75" fmla="*/ 1558181 h 2516261"/>
                        <a:gd name="connsiteX76" fmla="*/ 2234108 w 2462568"/>
                        <a:gd name="connsiteY76" fmla="*/ 1435150 h 2516261"/>
                        <a:gd name="connsiteX77" fmla="*/ 2215058 w 2462568"/>
                        <a:gd name="connsiteY77" fmla="*/ 1358950 h 2516261"/>
                        <a:gd name="connsiteX78" fmla="*/ 2151558 w 2462568"/>
                        <a:gd name="connsiteY78" fmla="*/ 1314500 h 2516261"/>
                        <a:gd name="connsiteX79" fmla="*/ 2107108 w 2462568"/>
                        <a:gd name="connsiteY79" fmla="*/ 1384350 h 2516261"/>
                        <a:gd name="connsiteX80" fmla="*/ 2069008 w 2462568"/>
                        <a:gd name="connsiteY80" fmla="*/ 1416100 h 2516261"/>
                        <a:gd name="connsiteX81" fmla="*/ 2049958 w 2462568"/>
                        <a:gd name="connsiteY81" fmla="*/ 1371650 h 2516261"/>
                        <a:gd name="connsiteX82" fmla="*/ 2221408 w 2462568"/>
                        <a:gd name="connsiteY82" fmla="*/ 1104950 h 2516261"/>
                        <a:gd name="connsiteX83" fmla="*/ 2214265 w 2462568"/>
                        <a:gd name="connsiteY83" fmla="*/ 993825 h 2516261"/>
                        <a:gd name="connsiteX84" fmla="*/ 2297608 w 2462568"/>
                        <a:gd name="connsiteY84" fmla="*/ 1022400 h 2516261"/>
                        <a:gd name="connsiteX85" fmla="*/ 2335708 w 2462568"/>
                        <a:gd name="connsiteY85" fmla="*/ 936675 h 2516261"/>
                        <a:gd name="connsiteX86" fmla="*/ 2323008 w 2462568"/>
                        <a:gd name="connsiteY86" fmla="*/ 831900 h 2516261"/>
                        <a:gd name="connsiteX87" fmla="*/ 2350789 w 2462568"/>
                        <a:gd name="connsiteY87" fmla="*/ 759668 h 2516261"/>
                        <a:gd name="connsiteX88" fmla="*/ 2443658 w 2462568"/>
                        <a:gd name="connsiteY88" fmla="*/ 635050 h 2516261"/>
                        <a:gd name="connsiteX89" fmla="*/ 2437308 w 2462568"/>
                        <a:gd name="connsiteY89" fmla="*/ 565200 h 2516261"/>
                        <a:gd name="connsiteX90" fmla="*/ 2183308 w 2462568"/>
                        <a:gd name="connsiteY90" fmla="*/ 546150 h 2516261"/>
                        <a:gd name="connsiteX91" fmla="*/ 2059483 w 2462568"/>
                        <a:gd name="connsiteY91" fmla="*/ 461219 h 2516261"/>
                        <a:gd name="connsiteX92" fmla="*/ 1860252 w 2462568"/>
                        <a:gd name="connsiteY92" fmla="*/ 401687 h 2516261"/>
                        <a:gd name="connsiteX93" fmla="*/ 1799133 w 2462568"/>
                        <a:gd name="connsiteY93" fmla="*/ 336600 h 2516261"/>
                        <a:gd name="connsiteX94" fmla="*/ 1789608 w 2462568"/>
                        <a:gd name="connsiteY94" fmla="*/ 298500 h 2516261"/>
                        <a:gd name="connsiteX95" fmla="*/ 1713408 w 2462568"/>
                        <a:gd name="connsiteY95" fmla="*/ 304850 h 2516261"/>
                        <a:gd name="connsiteX96" fmla="*/ 1506239 w 2462568"/>
                        <a:gd name="connsiteY96" fmla="*/ 154831 h 2516261"/>
                        <a:gd name="connsiteX97" fmla="*/ 1434008 w 2462568"/>
                        <a:gd name="connsiteY97" fmla="*/ 76250 h 2516261"/>
                        <a:gd name="connsiteX98" fmla="*/ 1427658 w 2462568"/>
                        <a:gd name="connsiteY98" fmla="*/ 25450 h 2516261"/>
                        <a:gd name="connsiteX99" fmla="*/ 1376858 w 2462568"/>
                        <a:gd name="connsiteY99" fmla="*/ 50 h 2516261"/>
                        <a:gd name="connsiteX0" fmla="*/ 1377605 w 2463315"/>
                        <a:gd name="connsiteY0" fmla="*/ 50 h 2516261"/>
                        <a:gd name="connsiteX1" fmla="*/ 1301405 w 2463315"/>
                        <a:gd name="connsiteY1" fmla="*/ 31800 h 2516261"/>
                        <a:gd name="connsiteX2" fmla="*/ 1269655 w 2463315"/>
                        <a:gd name="connsiteY2" fmla="*/ 127050 h 2516261"/>
                        <a:gd name="connsiteX3" fmla="*/ 1231555 w 2463315"/>
                        <a:gd name="connsiteY3" fmla="*/ 247700 h 2516261"/>
                        <a:gd name="connsiteX4" fmla="*/ 1187105 w 2463315"/>
                        <a:gd name="connsiteY4" fmla="*/ 292150 h 2516261"/>
                        <a:gd name="connsiteX5" fmla="*/ 1091855 w 2463315"/>
                        <a:gd name="connsiteY5" fmla="*/ 330250 h 2516261"/>
                        <a:gd name="connsiteX6" fmla="*/ 1002955 w 2463315"/>
                        <a:gd name="connsiteY6" fmla="*/ 355650 h 2516261"/>
                        <a:gd name="connsiteX7" fmla="*/ 956918 w 2463315"/>
                        <a:gd name="connsiteY7" fmla="*/ 381050 h 2516261"/>
                        <a:gd name="connsiteX8" fmla="*/ 945011 w 2463315"/>
                        <a:gd name="connsiteY8" fmla="*/ 477888 h 2516261"/>
                        <a:gd name="connsiteX9" fmla="*/ 844205 w 2463315"/>
                        <a:gd name="connsiteY9" fmla="*/ 476300 h 2516261"/>
                        <a:gd name="connsiteX10" fmla="*/ 729905 w 2463315"/>
                        <a:gd name="connsiteY10" fmla="*/ 457250 h 2516261"/>
                        <a:gd name="connsiteX11" fmla="*/ 691805 w 2463315"/>
                        <a:gd name="connsiteY11" fmla="*/ 419150 h 2516261"/>
                        <a:gd name="connsiteX12" fmla="*/ 672755 w 2463315"/>
                        <a:gd name="connsiteY12" fmla="*/ 355650 h 2516261"/>
                        <a:gd name="connsiteX13" fmla="*/ 653705 w 2463315"/>
                        <a:gd name="connsiteY13" fmla="*/ 349300 h 2516261"/>
                        <a:gd name="connsiteX14" fmla="*/ 590205 w 2463315"/>
                        <a:gd name="connsiteY14" fmla="*/ 355650 h 2516261"/>
                        <a:gd name="connsiteX15" fmla="*/ 558455 w 2463315"/>
                        <a:gd name="connsiteY15" fmla="*/ 393750 h 2516261"/>
                        <a:gd name="connsiteX16" fmla="*/ 571155 w 2463315"/>
                        <a:gd name="connsiteY16" fmla="*/ 457250 h 2516261"/>
                        <a:gd name="connsiteX17" fmla="*/ 609255 w 2463315"/>
                        <a:gd name="connsiteY17" fmla="*/ 565200 h 2516261"/>
                        <a:gd name="connsiteX18" fmla="*/ 609255 w 2463315"/>
                        <a:gd name="connsiteY18" fmla="*/ 635050 h 2516261"/>
                        <a:gd name="connsiteX19" fmla="*/ 609255 w 2463315"/>
                        <a:gd name="connsiteY19" fmla="*/ 660450 h 2516261"/>
                        <a:gd name="connsiteX20" fmla="*/ 552105 w 2463315"/>
                        <a:gd name="connsiteY20" fmla="*/ 673150 h 2516261"/>
                        <a:gd name="connsiteX21" fmla="*/ 456855 w 2463315"/>
                        <a:gd name="connsiteY21" fmla="*/ 654100 h 2516261"/>
                        <a:gd name="connsiteX22" fmla="*/ 329855 w 2463315"/>
                        <a:gd name="connsiteY22" fmla="*/ 590600 h 2516261"/>
                        <a:gd name="connsiteX23" fmla="*/ 221905 w 2463315"/>
                        <a:gd name="connsiteY23" fmla="*/ 577900 h 2516261"/>
                        <a:gd name="connsiteX24" fmla="*/ 88555 w 2463315"/>
                        <a:gd name="connsiteY24" fmla="*/ 584250 h 2516261"/>
                        <a:gd name="connsiteX25" fmla="*/ 2037 w 2463315"/>
                        <a:gd name="connsiteY25" fmla="*/ 666007 h 2516261"/>
                        <a:gd name="connsiteX26" fmla="*/ 34580 w 2463315"/>
                        <a:gd name="connsiteY26" fmla="*/ 690612 h 2516261"/>
                        <a:gd name="connsiteX27" fmla="*/ 447 w 2463315"/>
                        <a:gd name="connsiteY27" fmla="*/ 699932 h 2516261"/>
                        <a:gd name="connsiteX28" fmla="*/ 32199 w 2463315"/>
                        <a:gd name="connsiteY28" fmla="*/ 733475 h 2516261"/>
                        <a:gd name="connsiteX29" fmla="*/ 10768 w 2463315"/>
                        <a:gd name="connsiteY29" fmla="*/ 765225 h 2516261"/>
                        <a:gd name="connsiteX30" fmla="*/ 98080 w 2463315"/>
                        <a:gd name="connsiteY30" fmla="*/ 847569 h 2516261"/>
                        <a:gd name="connsiteX31" fmla="*/ 260005 w 2463315"/>
                        <a:gd name="connsiteY31" fmla="*/ 908100 h 2516261"/>
                        <a:gd name="connsiteX32" fmla="*/ 412405 w 2463315"/>
                        <a:gd name="connsiteY32" fmla="*/ 1003350 h 2516261"/>
                        <a:gd name="connsiteX33" fmla="*/ 456855 w 2463315"/>
                        <a:gd name="connsiteY33" fmla="*/ 1124000 h 2516261"/>
                        <a:gd name="connsiteX34" fmla="*/ 475905 w 2463315"/>
                        <a:gd name="connsiteY34" fmla="*/ 1238300 h 2516261"/>
                        <a:gd name="connsiteX35" fmla="*/ 602905 w 2463315"/>
                        <a:gd name="connsiteY35" fmla="*/ 1327200 h 2516261"/>
                        <a:gd name="connsiteX36" fmla="*/ 641005 w 2463315"/>
                        <a:gd name="connsiteY36" fmla="*/ 1384350 h 2516261"/>
                        <a:gd name="connsiteX37" fmla="*/ 634655 w 2463315"/>
                        <a:gd name="connsiteY37" fmla="*/ 1416100 h 2516261"/>
                        <a:gd name="connsiteX38" fmla="*/ 598142 w 2463315"/>
                        <a:gd name="connsiteY38" fmla="*/ 1439912 h 2516261"/>
                        <a:gd name="connsiteX39" fmla="*/ 634655 w 2463315"/>
                        <a:gd name="connsiteY39" fmla="*/ 1492300 h 2516261"/>
                        <a:gd name="connsiteX40" fmla="*/ 706886 w 2463315"/>
                        <a:gd name="connsiteY40" fmla="*/ 1564531 h 2516261"/>
                        <a:gd name="connsiteX41" fmla="*/ 745780 w 2463315"/>
                        <a:gd name="connsiteY41" fmla="*/ 1686769 h 2516261"/>
                        <a:gd name="connsiteX42" fmla="*/ 693393 w 2463315"/>
                        <a:gd name="connsiteY42" fmla="*/ 1581200 h 2516261"/>
                        <a:gd name="connsiteX43" fmla="*/ 653705 w 2463315"/>
                        <a:gd name="connsiteY43" fmla="*/ 1555800 h 2516261"/>
                        <a:gd name="connsiteX44" fmla="*/ 602905 w 2463315"/>
                        <a:gd name="connsiteY44" fmla="*/ 1587550 h 2516261"/>
                        <a:gd name="connsiteX45" fmla="*/ 596555 w 2463315"/>
                        <a:gd name="connsiteY45" fmla="*/ 1651050 h 2516261"/>
                        <a:gd name="connsiteX46" fmla="*/ 612430 w 2463315"/>
                        <a:gd name="connsiteY46" fmla="*/ 1820912 h 2516261"/>
                        <a:gd name="connsiteX47" fmla="*/ 567186 w 2463315"/>
                        <a:gd name="connsiteY47" fmla="*/ 2006650 h 2516261"/>
                        <a:gd name="connsiteX48" fmla="*/ 507655 w 2463315"/>
                        <a:gd name="connsiteY48" fmla="*/ 2089200 h 2516261"/>
                        <a:gd name="connsiteX49" fmla="*/ 460824 w 2463315"/>
                        <a:gd name="connsiteY49" fmla="*/ 2136032 h 2516261"/>
                        <a:gd name="connsiteX50" fmla="*/ 449711 w 2463315"/>
                        <a:gd name="connsiteY50" fmla="*/ 2161431 h 2516261"/>
                        <a:gd name="connsiteX51" fmla="*/ 569567 w 2463315"/>
                        <a:gd name="connsiteY51" fmla="*/ 2280494 h 2516261"/>
                        <a:gd name="connsiteX52" fmla="*/ 796580 w 2463315"/>
                        <a:gd name="connsiteY52" fmla="*/ 2392412 h 2516261"/>
                        <a:gd name="connsiteX53" fmla="*/ 933105 w 2463315"/>
                        <a:gd name="connsiteY53" fmla="*/ 2368600 h 2516261"/>
                        <a:gd name="connsiteX54" fmla="*/ 1053755 w 2463315"/>
                        <a:gd name="connsiteY54" fmla="*/ 2368600 h 2516261"/>
                        <a:gd name="connsiteX55" fmla="*/ 1316486 w 2463315"/>
                        <a:gd name="connsiteY55" fmla="*/ 2504332 h 2516261"/>
                        <a:gd name="connsiteX56" fmla="*/ 1366492 w 2463315"/>
                        <a:gd name="connsiteY56" fmla="*/ 2506712 h 2516261"/>
                        <a:gd name="connsiteX57" fmla="*/ 1412530 w 2463315"/>
                        <a:gd name="connsiteY57" fmla="*/ 2480519 h 2516261"/>
                        <a:gd name="connsiteX58" fmla="*/ 1465711 w 2463315"/>
                        <a:gd name="connsiteY58" fmla="*/ 2359869 h 2516261"/>
                        <a:gd name="connsiteX59" fmla="*/ 1525243 w 2463315"/>
                        <a:gd name="connsiteY59" fmla="*/ 2242393 h 2516261"/>
                        <a:gd name="connsiteX60" fmla="*/ 1631605 w 2463315"/>
                        <a:gd name="connsiteY60" fmla="*/ 2197150 h 2516261"/>
                        <a:gd name="connsiteX61" fmla="*/ 1752255 w 2463315"/>
                        <a:gd name="connsiteY61" fmla="*/ 2197150 h 2516261"/>
                        <a:gd name="connsiteX62" fmla="*/ 1904655 w 2463315"/>
                        <a:gd name="connsiteY62" fmla="*/ 2247950 h 2516261"/>
                        <a:gd name="connsiteX63" fmla="*/ 2088805 w 2463315"/>
                        <a:gd name="connsiteY63" fmla="*/ 2311450 h 2516261"/>
                        <a:gd name="connsiteX64" fmla="*/ 2177705 w 2463315"/>
                        <a:gd name="connsiteY64" fmla="*/ 2286050 h 2516261"/>
                        <a:gd name="connsiteX65" fmla="*/ 2292005 w 2463315"/>
                        <a:gd name="connsiteY65" fmla="*/ 2190800 h 2516261"/>
                        <a:gd name="connsiteX66" fmla="*/ 2426943 w 2463315"/>
                        <a:gd name="connsiteY66" fmla="*/ 2007444 h 2516261"/>
                        <a:gd name="connsiteX67" fmla="*/ 2399955 w 2463315"/>
                        <a:gd name="connsiteY67" fmla="*/ 1981250 h 2516261"/>
                        <a:gd name="connsiteX68" fmla="*/ 2299149 w 2463315"/>
                        <a:gd name="connsiteY68" fmla="*/ 1943150 h 2516261"/>
                        <a:gd name="connsiteX69" fmla="*/ 2274543 w 2463315"/>
                        <a:gd name="connsiteY69" fmla="*/ 1904256 h 2516261"/>
                        <a:gd name="connsiteX70" fmla="*/ 2279305 w 2463315"/>
                        <a:gd name="connsiteY70" fmla="*/ 1809800 h 2516261"/>
                        <a:gd name="connsiteX71" fmla="*/ 2196755 w 2463315"/>
                        <a:gd name="connsiteY71" fmla="*/ 1733600 h 2516261"/>
                        <a:gd name="connsiteX72" fmla="*/ 2209455 w 2463315"/>
                        <a:gd name="connsiteY72" fmla="*/ 1689150 h 2516261"/>
                        <a:gd name="connsiteX73" fmla="*/ 2292005 w 2463315"/>
                        <a:gd name="connsiteY73" fmla="*/ 1657400 h 2516261"/>
                        <a:gd name="connsiteX74" fmla="*/ 2288830 w 2463315"/>
                        <a:gd name="connsiteY74" fmla="*/ 1619300 h 2516261"/>
                        <a:gd name="connsiteX75" fmla="*/ 2253905 w 2463315"/>
                        <a:gd name="connsiteY75" fmla="*/ 1558181 h 2516261"/>
                        <a:gd name="connsiteX76" fmla="*/ 2234855 w 2463315"/>
                        <a:gd name="connsiteY76" fmla="*/ 1435150 h 2516261"/>
                        <a:gd name="connsiteX77" fmla="*/ 2215805 w 2463315"/>
                        <a:gd name="connsiteY77" fmla="*/ 1358950 h 2516261"/>
                        <a:gd name="connsiteX78" fmla="*/ 2152305 w 2463315"/>
                        <a:gd name="connsiteY78" fmla="*/ 1314500 h 2516261"/>
                        <a:gd name="connsiteX79" fmla="*/ 2107855 w 2463315"/>
                        <a:gd name="connsiteY79" fmla="*/ 1384350 h 2516261"/>
                        <a:gd name="connsiteX80" fmla="*/ 2069755 w 2463315"/>
                        <a:gd name="connsiteY80" fmla="*/ 1416100 h 2516261"/>
                        <a:gd name="connsiteX81" fmla="*/ 2050705 w 2463315"/>
                        <a:gd name="connsiteY81" fmla="*/ 1371650 h 2516261"/>
                        <a:gd name="connsiteX82" fmla="*/ 2222155 w 2463315"/>
                        <a:gd name="connsiteY82" fmla="*/ 1104950 h 2516261"/>
                        <a:gd name="connsiteX83" fmla="*/ 2215012 w 2463315"/>
                        <a:gd name="connsiteY83" fmla="*/ 993825 h 2516261"/>
                        <a:gd name="connsiteX84" fmla="*/ 2298355 w 2463315"/>
                        <a:gd name="connsiteY84" fmla="*/ 1022400 h 2516261"/>
                        <a:gd name="connsiteX85" fmla="*/ 2336455 w 2463315"/>
                        <a:gd name="connsiteY85" fmla="*/ 936675 h 2516261"/>
                        <a:gd name="connsiteX86" fmla="*/ 2323755 w 2463315"/>
                        <a:gd name="connsiteY86" fmla="*/ 831900 h 2516261"/>
                        <a:gd name="connsiteX87" fmla="*/ 2351536 w 2463315"/>
                        <a:gd name="connsiteY87" fmla="*/ 759668 h 2516261"/>
                        <a:gd name="connsiteX88" fmla="*/ 2444405 w 2463315"/>
                        <a:gd name="connsiteY88" fmla="*/ 635050 h 2516261"/>
                        <a:gd name="connsiteX89" fmla="*/ 2438055 w 2463315"/>
                        <a:gd name="connsiteY89" fmla="*/ 565200 h 2516261"/>
                        <a:gd name="connsiteX90" fmla="*/ 2184055 w 2463315"/>
                        <a:gd name="connsiteY90" fmla="*/ 546150 h 2516261"/>
                        <a:gd name="connsiteX91" fmla="*/ 2060230 w 2463315"/>
                        <a:gd name="connsiteY91" fmla="*/ 461219 h 2516261"/>
                        <a:gd name="connsiteX92" fmla="*/ 1860999 w 2463315"/>
                        <a:gd name="connsiteY92" fmla="*/ 401687 h 2516261"/>
                        <a:gd name="connsiteX93" fmla="*/ 1799880 w 2463315"/>
                        <a:gd name="connsiteY93" fmla="*/ 336600 h 2516261"/>
                        <a:gd name="connsiteX94" fmla="*/ 1790355 w 2463315"/>
                        <a:gd name="connsiteY94" fmla="*/ 298500 h 2516261"/>
                        <a:gd name="connsiteX95" fmla="*/ 1714155 w 2463315"/>
                        <a:gd name="connsiteY95" fmla="*/ 304850 h 2516261"/>
                        <a:gd name="connsiteX96" fmla="*/ 1506986 w 2463315"/>
                        <a:gd name="connsiteY96" fmla="*/ 154831 h 2516261"/>
                        <a:gd name="connsiteX97" fmla="*/ 1434755 w 2463315"/>
                        <a:gd name="connsiteY97" fmla="*/ 76250 h 2516261"/>
                        <a:gd name="connsiteX98" fmla="*/ 1428405 w 2463315"/>
                        <a:gd name="connsiteY98" fmla="*/ 25450 h 2516261"/>
                        <a:gd name="connsiteX99" fmla="*/ 1377605 w 2463315"/>
                        <a:gd name="connsiteY99" fmla="*/ 50 h 2516261"/>
                        <a:gd name="connsiteX0" fmla="*/ 1378162 w 2463872"/>
                        <a:gd name="connsiteY0" fmla="*/ 50 h 2516261"/>
                        <a:gd name="connsiteX1" fmla="*/ 1301962 w 2463872"/>
                        <a:gd name="connsiteY1" fmla="*/ 31800 h 2516261"/>
                        <a:gd name="connsiteX2" fmla="*/ 1270212 w 2463872"/>
                        <a:gd name="connsiteY2" fmla="*/ 127050 h 2516261"/>
                        <a:gd name="connsiteX3" fmla="*/ 1232112 w 2463872"/>
                        <a:gd name="connsiteY3" fmla="*/ 247700 h 2516261"/>
                        <a:gd name="connsiteX4" fmla="*/ 1187662 w 2463872"/>
                        <a:gd name="connsiteY4" fmla="*/ 292150 h 2516261"/>
                        <a:gd name="connsiteX5" fmla="*/ 1092412 w 2463872"/>
                        <a:gd name="connsiteY5" fmla="*/ 330250 h 2516261"/>
                        <a:gd name="connsiteX6" fmla="*/ 1003512 w 2463872"/>
                        <a:gd name="connsiteY6" fmla="*/ 355650 h 2516261"/>
                        <a:gd name="connsiteX7" fmla="*/ 957475 w 2463872"/>
                        <a:gd name="connsiteY7" fmla="*/ 381050 h 2516261"/>
                        <a:gd name="connsiteX8" fmla="*/ 945568 w 2463872"/>
                        <a:gd name="connsiteY8" fmla="*/ 477888 h 2516261"/>
                        <a:gd name="connsiteX9" fmla="*/ 844762 w 2463872"/>
                        <a:gd name="connsiteY9" fmla="*/ 476300 h 2516261"/>
                        <a:gd name="connsiteX10" fmla="*/ 730462 w 2463872"/>
                        <a:gd name="connsiteY10" fmla="*/ 457250 h 2516261"/>
                        <a:gd name="connsiteX11" fmla="*/ 692362 w 2463872"/>
                        <a:gd name="connsiteY11" fmla="*/ 419150 h 2516261"/>
                        <a:gd name="connsiteX12" fmla="*/ 673312 w 2463872"/>
                        <a:gd name="connsiteY12" fmla="*/ 355650 h 2516261"/>
                        <a:gd name="connsiteX13" fmla="*/ 654262 w 2463872"/>
                        <a:gd name="connsiteY13" fmla="*/ 349300 h 2516261"/>
                        <a:gd name="connsiteX14" fmla="*/ 590762 w 2463872"/>
                        <a:gd name="connsiteY14" fmla="*/ 355650 h 2516261"/>
                        <a:gd name="connsiteX15" fmla="*/ 559012 w 2463872"/>
                        <a:gd name="connsiteY15" fmla="*/ 393750 h 2516261"/>
                        <a:gd name="connsiteX16" fmla="*/ 571712 w 2463872"/>
                        <a:gd name="connsiteY16" fmla="*/ 457250 h 2516261"/>
                        <a:gd name="connsiteX17" fmla="*/ 609812 w 2463872"/>
                        <a:gd name="connsiteY17" fmla="*/ 565200 h 2516261"/>
                        <a:gd name="connsiteX18" fmla="*/ 609812 w 2463872"/>
                        <a:gd name="connsiteY18" fmla="*/ 635050 h 2516261"/>
                        <a:gd name="connsiteX19" fmla="*/ 609812 w 2463872"/>
                        <a:gd name="connsiteY19" fmla="*/ 660450 h 2516261"/>
                        <a:gd name="connsiteX20" fmla="*/ 552662 w 2463872"/>
                        <a:gd name="connsiteY20" fmla="*/ 673150 h 2516261"/>
                        <a:gd name="connsiteX21" fmla="*/ 457412 w 2463872"/>
                        <a:gd name="connsiteY21" fmla="*/ 654100 h 2516261"/>
                        <a:gd name="connsiteX22" fmla="*/ 330412 w 2463872"/>
                        <a:gd name="connsiteY22" fmla="*/ 590600 h 2516261"/>
                        <a:gd name="connsiteX23" fmla="*/ 222462 w 2463872"/>
                        <a:gd name="connsiteY23" fmla="*/ 577900 h 2516261"/>
                        <a:gd name="connsiteX24" fmla="*/ 89112 w 2463872"/>
                        <a:gd name="connsiteY24" fmla="*/ 584250 h 2516261"/>
                        <a:gd name="connsiteX25" fmla="*/ 2594 w 2463872"/>
                        <a:gd name="connsiteY25" fmla="*/ 666007 h 2516261"/>
                        <a:gd name="connsiteX26" fmla="*/ 35137 w 2463872"/>
                        <a:gd name="connsiteY26" fmla="*/ 690612 h 2516261"/>
                        <a:gd name="connsiteX27" fmla="*/ 1004 w 2463872"/>
                        <a:gd name="connsiteY27" fmla="*/ 699932 h 2516261"/>
                        <a:gd name="connsiteX28" fmla="*/ 32756 w 2463872"/>
                        <a:gd name="connsiteY28" fmla="*/ 733475 h 2516261"/>
                        <a:gd name="connsiteX29" fmla="*/ 3387 w 2463872"/>
                        <a:gd name="connsiteY29" fmla="*/ 716601 h 2516261"/>
                        <a:gd name="connsiteX30" fmla="*/ 11325 w 2463872"/>
                        <a:gd name="connsiteY30" fmla="*/ 765225 h 2516261"/>
                        <a:gd name="connsiteX31" fmla="*/ 98637 w 2463872"/>
                        <a:gd name="connsiteY31" fmla="*/ 847569 h 2516261"/>
                        <a:gd name="connsiteX32" fmla="*/ 260562 w 2463872"/>
                        <a:gd name="connsiteY32" fmla="*/ 908100 h 2516261"/>
                        <a:gd name="connsiteX33" fmla="*/ 412962 w 2463872"/>
                        <a:gd name="connsiteY33" fmla="*/ 1003350 h 2516261"/>
                        <a:gd name="connsiteX34" fmla="*/ 457412 w 2463872"/>
                        <a:gd name="connsiteY34" fmla="*/ 1124000 h 2516261"/>
                        <a:gd name="connsiteX35" fmla="*/ 476462 w 2463872"/>
                        <a:gd name="connsiteY35" fmla="*/ 1238300 h 2516261"/>
                        <a:gd name="connsiteX36" fmla="*/ 603462 w 2463872"/>
                        <a:gd name="connsiteY36" fmla="*/ 1327200 h 2516261"/>
                        <a:gd name="connsiteX37" fmla="*/ 641562 w 2463872"/>
                        <a:gd name="connsiteY37" fmla="*/ 1384350 h 2516261"/>
                        <a:gd name="connsiteX38" fmla="*/ 635212 w 2463872"/>
                        <a:gd name="connsiteY38" fmla="*/ 1416100 h 2516261"/>
                        <a:gd name="connsiteX39" fmla="*/ 598699 w 2463872"/>
                        <a:gd name="connsiteY39" fmla="*/ 1439912 h 2516261"/>
                        <a:gd name="connsiteX40" fmla="*/ 635212 w 2463872"/>
                        <a:gd name="connsiteY40" fmla="*/ 1492300 h 2516261"/>
                        <a:gd name="connsiteX41" fmla="*/ 707443 w 2463872"/>
                        <a:gd name="connsiteY41" fmla="*/ 1564531 h 2516261"/>
                        <a:gd name="connsiteX42" fmla="*/ 746337 w 2463872"/>
                        <a:gd name="connsiteY42" fmla="*/ 1686769 h 2516261"/>
                        <a:gd name="connsiteX43" fmla="*/ 693950 w 2463872"/>
                        <a:gd name="connsiteY43" fmla="*/ 1581200 h 2516261"/>
                        <a:gd name="connsiteX44" fmla="*/ 654262 w 2463872"/>
                        <a:gd name="connsiteY44" fmla="*/ 1555800 h 2516261"/>
                        <a:gd name="connsiteX45" fmla="*/ 603462 w 2463872"/>
                        <a:gd name="connsiteY45" fmla="*/ 1587550 h 2516261"/>
                        <a:gd name="connsiteX46" fmla="*/ 597112 w 2463872"/>
                        <a:gd name="connsiteY46" fmla="*/ 1651050 h 2516261"/>
                        <a:gd name="connsiteX47" fmla="*/ 612987 w 2463872"/>
                        <a:gd name="connsiteY47" fmla="*/ 1820912 h 2516261"/>
                        <a:gd name="connsiteX48" fmla="*/ 567743 w 2463872"/>
                        <a:gd name="connsiteY48" fmla="*/ 2006650 h 2516261"/>
                        <a:gd name="connsiteX49" fmla="*/ 508212 w 2463872"/>
                        <a:gd name="connsiteY49" fmla="*/ 2089200 h 2516261"/>
                        <a:gd name="connsiteX50" fmla="*/ 461381 w 2463872"/>
                        <a:gd name="connsiteY50" fmla="*/ 2136032 h 2516261"/>
                        <a:gd name="connsiteX51" fmla="*/ 450268 w 2463872"/>
                        <a:gd name="connsiteY51" fmla="*/ 2161431 h 2516261"/>
                        <a:gd name="connsiteX52" fmla="*/ 570124 w 2463872"/>
                        <a:gd name="connsiteY52" fmla="*/ 2280494 h 2516261"/>
                        <a:gd name="connsiteX53" fmla="*/ 797137 w 2463872"/>
                        <a:gd name="connsiteY53" fmla="*/ 2392412 h 2516261"/>
                        <a:gd name="connsiteX54" fmla="*/ 933662 w 2463872"/>
                        <a:gd name="connsiteY54" fmla="*/ 2368600 h 2516261"/>
                        <a:gd name="connsiteX55" fmla="*/ 1054312 w 2463872"/>
                        <a:gd name="connsiteY55" fmla="*/ 2368600 h 2516261"/>
                        <a:gd name="connsiteX56" fmla="*/ 1317043 w 2463872"/>
                        <a:gd name="connsiteY56" fmla="*/ 2504332 h 2516261"/>
                        <a:gd name="connsiteX57" fmla="*/ 1367049 w 2463872"/>
                        <a:gd name="connsiteY57" fmla="*/ 2506712 h 2516261"/>
                        <a:gd name="connsiteX58" fmla="*/ 1413087 w 2463872"/>
                        <a:gd name="connsiteY58" fmla="*/ 2480519 h 2516261"/>
                        <a:gd name="connsiteX59" fmla="*/ 1466268 w 2463872"/>
                        <a:gd name="connsiteY59" fmla="*/ 2359869 h 2516261"/>
                        <a:gd name="connsiteX60" fmla="*/ 1525800 w 2463872"/>
                        <a:gd name="connsiteY60" fmla="*/ 2242393 h 2516261"/>
                        <a:gd name="connsiteX61" fmla="*/ 1632162 w 2463872"/>
                        <a:gd name="connsiteY61" fmla="*/ 2197150 h 2516261"/>
                        <a:gd name="connsiteX62" fmla="*/ 1752812 w 2463872"/>
                        <a:gd name="connsiteY62" fmla="*/ 2197150 h 2516261"/>
                        <a:gd name="connsiteX63" fmla="*/ 1905212 w 2463872"/>
                        <a:gd name="connsiteY63" fmla="*/ 2247950 h 2516261"/>
                        <a:gd name="connsiteX64" fmla="*/ 2089362 w 2463872"/>
                        <a:gd name="connsiteY64" fmla="*/ 2311450 h 2516261"/>
                        <a:gd name="connsiteX65" fmla="*/ 2178262 w 2463872"/>
                        <a:gd name="connsiteY65" fmla="*/ 2286050 h 2516261"/>
                        <a:gd name="connsiteX66" fmla="*/ 2292562 w 2463872"/>
                        <a:gd name="connsiteY66" fmla="*/ 2190800 h 2516261"/>
                        <a:gd name="connsiteX67" fmla="*/ 2427500 w 2463872"/>
                        <a:gd name="connsiteY67" fmla="*/ 2007444 h 2516261"/>
                        <a:gd name="connsiteX68" fmla="*/ 2400512 w 2463872"/>
                        <a:gd name="connsiteY68" fmla="*/ 1981250 h 2516261"/>
                        <a:gd name="connsiteX69" fmla="*/ 2299706 w 2463872"/>
                        <a:gd name="connsiteY69" fmla="*/ 1943150 h 2516261"/>
                        <a:gd name="connsiteX70" fmla="*/ 2275100 w 2463872"/>
                        <a:gd name="connsiteY70" fmla="*/ 1904256 h 2516261"/>
                        <a:gd name="connsiteX71" fmla="*/ 2279862 w 2463872"/>
                        <a:gd name="connsiteY71" fmla="*/ 1809800 h 2516261"/>
                        <a:gd name="connsiteX72" fmla="*/ 2197312 w 2463872"/>
                        <a:gd name="connsiteY72" fmla="*/ 1733600 h 2516261"/>
                        <a:gd name="connsiteX73" fmla="*/ 2210012 w 2463872"/>
                        <a:gd name="connsiteY73" fmla="*/ 1689150 h 2516261"/>
                        <a:gd name="connsiteX74" fmla="*/ 2292562 w 2463872"/>
                        <a:gd name="connsiteY74" fmla="*/ 1657400 h 2516261"/>
                        <a:gd name="connsiteX75" fmla="*/ 2289387 w 2463872"/>
                        <a:gd name="connsiteY75" fmla="*/ 1619300 h 2516261"/>
                        <a:gd name="connsiteX76" fmla="*/ 2254462 w 2463872"/>
                        <a:gd name="connsiteY76" fmla="*/ 1558181 h 2516261"/>
                        <a:gd name="connsiteX77" fmla="*/ 2235412 w 2463872"/>
                        <a:gd name="connsiteY77" fmla="*/ 1435150 h 2516261"/>
                        <a:gd name="connsiteX78" fmla="*/ 2216362 w 2463872"/>
                        <a:gd name="connsiteY78" fmla="*/ 1358950 h 2516261"/>
                        <a:gd name="connsiteX79" fmla="*/ 2152862 w 2463872"/>
                        <a:gd name="connsiteY79" fmla="*/ 1314500 h 2516261"/>
                        <a:gd name="connsiteX80" fmla="*/ 2108412 w 2463872"/>
                        <a:gd name="connsiteY80" fmla="*/ 1384350 h 2516261"/>
                        <a:gd name="connsiteX81" fmla="*/ 2070312 w 2463872"/>
                        <a:gd name="connsiteY81" fmla="*/ 1416100 h 2516261"/>
                        <a:gd name="connsiteX82" fmla="*/ 2051262 w 2463872"/>
                        <a:gd name="connsiteY82" fmla="*/ 1371650 h 2516261"/>
                        <a:gd name="connsiteX83" fmla="*/ 2222712 w 2463872"/>
                        <a:gd name="connsiteY83" fmla="*/ 1104950 h 2516261"/>
                        <a:gd name="connsiteX84" fmla="*/ 2215569 w 2463872"/>
                        <a:gd name="connsiteY84" fmla="*/ 993825 h 2516261"/>
                        <a:gd name="connsiteX85" fmla="*/ 2298912 w 2463872"/>
                        <a:gd name="connsiteY85" fmla="*/ 1022400 h 2516261"/>
                        <a:gd name="connsiteX86" fmla="*/ 2337012 w 2463872"/>
                        <a:gd name="connsiteY86" fmla="*/ 936675 h 2516261"/>
                        <a:gd name="connsiteX87" fmla="*/ 2324312 w 2463872"/>
                        <a:gd name="connsiteY87" fmla="*/ 831900 h 2516261"/>
                        <a:gd name="connsiteX88" fmla="*/ 2352093 w 2463872"/>
                        <a:gd name="connsiteY88" fmla="*/ 759668 h 2516261"/>
                        <a:gd name="connsiteX89" fmla="*/ 2444962 w 2463872"/>
                        <a:gd name="connsiteY89" fmla="*/ 635050 h 2516261"/>
                        <a:gd name="connsiteX90" fmla="*/ 2438612 w 2463872"/>
                        <a:gd name="connsiteY90" fmla="*/ 565200 h 2516261"/>
                        <a:gd name="connsiteX91" fmla="*/ 2184612 w 2463872"/>
                        <a:gd name="connsiteY91" fmla="*/ 546150 h 2516261"/>
                        <a:gd name="connsiteX92" fmla="*/ 2060787 w 2463872"/>
                        <a:gd name="connsiteY92" fmla="*/ 461219 h 2516261"/>
                        <a:gd name="connsiteX93" fmla="*/ 1861556 w 2463872"/>
                        <a:gd name="connsiteY93" fmla="*/ 401687 h 2516261"/>
                        <a:gd name="connsiteX94" fmla="*/ 1800437 w 2463872"/>
                        <a:gd name="connsiteY94" fmla="*/ 336600 h 2516261"/>
                        <a:gd name="connsiteX95" fmla="*/ 1790912 w 2463872"/>
                        <a:gd name="connsiteY95" fmla="*/ 298500 h 2516261"/>
                        <a:gd name="connsiteX96" fmla="*/ 1714712 w 2463872"/>
                        <a:gd name="connsiteY96" fmla="*/ 304850 h 2516261"/>
                        <a:gd name="connsiteX97" fmla="*/ 1507543 w 2463872"/>
                        <a:gd name="connsiteY97" fmla="*/ 154831 h 2516261"/>
                        <a:gd name="connsiteX98" fmla="*/ 1435312 w 2463872"/>
                        <a:gd name="connsiteY98" fmla="*/ 76250 h 2516261"/>
                        <a:gd name="connsiteX99" fmla="*/ 1428962 w 2463872"/>
                        <a:gd name="connsiteY99" fmla="*/ 25450 h 2516261"/>
                        <a:gd name="connsiteX100" fmla="*/ 1378162 w 2463872"/>
                        <a:gd name="connsiteY100" fmla="*/ 50 h 2516261"/>
                        <a:gd name="connsiteX0" fmla="*/ 1377595 w 2463305"/>
                        <a:gd name="connsiteY0" fmla="*/ 50 h 2516261"/>
                        <a:gd name="connsiteX1" fmla="*/ 1301395 w 2463305"/>
                        <a:gd name="connsiteY1" fmla="*/ 31800 h 2516261"/>
                        <a:gd name="connsiteX2" fmla="*/ 1269645 w 2463305"/>
                        <a:gd name="connsiteY2" fmla="*/ 127050 h 2516261"/>
                        <a:gd name="connsiteX3" fmla="*/ 1231545 w 2463305"/>
                        <a:gd name="connsiteY3" fmla="*/ 247700 h 2516261"/>
                        <a:gd name="connsiteX4" fmla="*/ 1187095 w 2463305"/>
                        <a:gd name="connsiteY4" fmla="*/ 292150 h 2516261"/>
                        <a:gd name="connsiteX5" fmla="*/ 1091845 w 2463305"/>
                        <a:gd name="connsiteY5" fmla="*/ 330250 h 2516261"/>
                        <a:gd name="connsiteX6" fmla="*/ 1002945 w 2463305"/>
                        <a:gd name="connsiteY6" fmla="*/ 355650 h 2516261"/>
                        <a:gd name="connsiteX7" fmla="*/ 956908 w 2463305"/>
                        <a:gd name="connsiteY7" fmla="*/ 381050 h 2516261"/>
                        <a:gd name="connsiteX8" fmla="*/ 945001 w 2463305"/>
                        <a:gd name="connsiteY8" fmla="*/ 477888 h 2516261"/>
                        <a:gd name="connsiteX9" fmla="*/ 844195 w 2463305"/>
                        <a:gd name="connsiteY9" fmla="*/ 476300 h 2516261"/>
                        <a:gd name="connsiteX10" fmla="*/ 729895 w 2463305"/>
                        <a:gd name="connsiteY10" fmla="*/ 457250 h 2516261"/>
                        <a:gd name="connsiteX11" fmla="*/ 691795 w 2463305"/>
                        <a:gd name="connsiteY11" fmla="*/ 419150 h 2516261"/>
                        <a:gd name="connsiteX12" fmla="*/ 672745 w 2463305"/>
                        <a:gd name="connsiteY12" fmla="*/ 355650 h 2516261"/>
                        <a:gd name="connsiteX13" fmla="*/ 653695 w 2463305"/>
                        <a:gd name="connsiteY13" fmla="*/ 349300 h 2516261"/>
                        <a:gd name="connsiteX14" fmla="*/ 590195 w 2463305"/>
                        <a:gd name="connsiteY14" fmla="*/ 355650 h 2516261"/>
                        <a:gd name="connsiteX15" fmla="*/ 558445 w 2463305"/>
                        <a:gd name="connsiteY15" fmla="*/ 393750 h 2516261"/>
                        <a:gd name="connsiteX16" fmla="*/ 571145 w 2463305"/>
                        <a:gd name="connsiteY16" fmla="*/ 457250 h 2516261"/>
                        <a:gd name="connsiteX17" fmla="*/ 609245 w 2463305"/>
                        <a:gd name="connsiteY17" fmla="*/ 565200 h 2516261"/>
                        <a:gd name="connsiteX18" fmla="*/ 609245 w 2463305"/>
                        <a:gd name="connsiteY18" fmla="*/ 635050 h 2516261"/>
                        <a:gd name="connsiteX19" fmla="*/ 609245 w 2463305"/>
                        <a:gd name="connsiteY19" fmla="*/ 660450 h 2516261"/>
                        <a:gd name="connsiteX20" fmla="*/ 552095 w 2463305"/>
                        <a:gd name="connsiteY20" fmla="*/ 673150 h 2516261"/>
                        <a:gd name="connsiteX21" fmla="*/ 456845 w 2463305"/>
                        <a:gd name="connsiteY21" fmla="*/ 654100 h 2516261"/>
                        <a:gd name="connsiteX22" fmla="*/ 329845 w 2463305"/>
                        <a:gd name="connsiteY22" fmla="*/ 590600 h 2516261"/>
                        <a:gd name="connsiteX23" fmla="*/ 221895 w 2463305"/>
                        <a:gd name="connsiteY23" fmla="*/ 577900 h 2516261"/>
                        <a:gd name="connsiteX24" fmla="*/ 88545 w 2463305"/>
                        <a:gd name="connsiteY24" fmla="*/ 584250 h 2516261"/>
                        <a:gd name="connsiteX25" fmla="*/ 2027 w 2463305"/>
                        <a:gd name="connsiteY25" fmla="*/ 666007 h 2516261"/>
                        <a:gd name="connsiteX26" fmla="*/ 34570 w 2463305"/>
                        <a:gd name="connsiteY26" fmla="*/ 690612 h 2516261"/>
                        <a:gd name="connsiteX27" fmla="*/ 437 w 2463305"/>
                        <a:gd name="connsiteY27" fmla="*/ 699932 h 2516261"/>
                        <a:gd name="connsiteX28" fmla="*/ 32189 w 2463305"/>
                        <a:gd name="connsiteY28" fmla="*/ 733475 h 2516261"/>
                        <a:gd name="connsiteX29" fmla="*/ 5201 w 2463305"/>
                        <a:gd name="connsiteY29" fmla="*/ 730889 h 2516261"/>
                        <a:gd name="connsiteX30" fmla="*/ 10758 w 2463305"/>
                        <a:gd name="connsiteY30" fmla="*/ 765225 h 2516261"/>
                        <a:gd name="connsiteX31" fmla="*/ 98070 w 2463305"/>
                        <a:gd name="connsiteY31" fmla="*/ 847569 h 2516261"/>
                        <a:gd name="connsiteX32" fmla="*/ 259995 w 2463305"/>
                        <a:gd name="connsiteY32" fmla="*/ 908100 h 2516261"/>
                        <a:gd name="connsiteX33" fmla="*/ 412395 w 2463305"/>
                        <a:gd name="connsiteY33" fmla="*/ 1003350 h 2516261"/>
                        <a:gd name="connsiteX34" fmla="*/ 456845 w 2463305"/>
                        <a:gd name="connsiteY34" fmla="*/ 1124000 h 2516261"/>
                        <a:gd name="connsiteX35" fmla="*/ 475895 w 2463305"/>
                        <a:gd name="connsiteY35" fmla="*/ 1238300 h 2516261"/>
                        <a:gd name="connsiteX36" fmla="*/ 602895 w 2463305"/>
                        <a:gd name="connsiteY36" fmla="*/ 1327200 h 2516261"/>
                        <a:gd name="connsiteX37" fmla="*/ 640995 w 2463305"/>
                        <a:gd name="connsiteY37" fmla="*/ 1384350 h 2516261"/>
                        <a:gd name="connsiteX38" fmla="*/ 634645 w 2463305"/>
                        <a:gd name="connsiteY38" fmla="*/ 1416100 h 2516261"/>
                        <a:gd name="connsiteX39" fmla="*/ 598132 w 2463305"/>
                        <a:gd name="connsiteY39" fmla="*/ 1439912 h 2516261"/>
                        <a:gd name="connsiteX40" fmla="*/ 634645 w 2463305"/>
                        <a:gd name="connsiteY40" fmla="*/ 1492300 h 2516261"/>
                        <a:gd name="connsiteX41" fmla="*/ 706876 w 2463305"/>
                        <a:gd name="connsiteY41" fmla="*/ 1564531 h 2516261"/>
                        <a:gd name="connsiteX42" fmla="*/ 745770 w 2463305"/>
                        <a:gd name="connsiteY42" fmla="*/ 1686769 h 2516261"/>
                        <a:gd name="connsiteX43" fmla="*/ 693383 w 2463305"/>
                        <a:gd name="connsiteY43" fmla="*/ 1581200 h 2516261"/>
                        <a:gd name="connsiteX44" fmla="*/ 653695 w 2463305"/>
                        <a:gd name="connsiteY44" fmla="*/ 1555800 h 2516261"/>
                        <a:gd name="connsiteX45" fmla="*/ 602895 w 2463305"/>
                        <a:gd name="connsiteY45" fmla="*/ 1587550 h 2516261"/>
                        <a:gd name="connsiteX46" fmla="*/ 596545 w 2463305"/>
                        <a:gd name="connsiteY46" fmla="*/ 1651050 h 2516261"/>
                        <a:gd name="connsiteX47" fmla="*/ 612420 w 2463305"/>
                        <a:gd name="connsiteY47" fmla="*/ 1820912 h 2516261"/>
                        <a:gd name="connsiteX48" fmla="*/ 567176 w 2463305"/>
                        <a:gd name="connsiteY48" fmla="*/ 2006650 h 2516261"/>
                        <a:gd name="connsiteX49" fmla="*/ 507645 w 2463305"/>
                        <a:gd name="connsiteY49" fmla="*/ 2089200 h 2516261"/>
                        <a:gd name="connsiteX50" fmla="*/ 460814 w 2463305"/>
                        <a:gd name="connsiteY50" fmla="*/ 2136032 h 2516261"/>
                        <a:gd name="connsiteX51" fmla="*/ 449701 w 2463305"/>
                        <a:gd name="connsiteY51" fmla="*/ 2161431 h 2516261"/>
                        <a:gd name="connsiteX52" fmla="*/ 569557 w 2463305"/>
                        <a:gd name="connsiteY52" fmla="*/ 2280494 h 2516261"/>
                        <a:gd name="connsiteX53" fmla="*/ 796570 w 2463305"/>
                        <a:gd name="connsiteY53" fmla="*/ 2392412 h 2516261"/>
                        <a:gd name="connsiteX54" fmla="*/ 933095 w 2463305"/>
                        <a:gd name="connsiteY54" fmla="*/ 2368600 h 2516261"/>
                        <a:gd name="connsiteX55" fmla="*/ 1053745 w 2463305"/>
                        <a:gd name="connsiteY55" fmla="*/ 2368600 h 2516261"/>
                        <a:gd name="connsiteX56" fmla="*/ 1316476 w 2463305"/>
                        <a:gd name="connsiteY56" fmla="*/ 2504332 h 2516261"/>
                        <a:gd name="connsiteX57" fmla="*/ 1366482 w 2463305"/>
                        <a:gd name="connsiteY57" fmla="*/ 2506712 h 2516261"/>
                        <a:gd name="connsiteX58" fmla="*/ 1412520 w 2463305"/>
                        <a:gd name="connsiteY58" fmla="*/ 2480519 h 2516261"/>
                        <a:gd name="connsiteX59" fmla="*/ 1465701 w 2463305"/>
                        <a:gd name="connsiteY59" fmla="*/ 2359869 h 2516261"/>
                        <a:gd name="connsiteX60" fmla="*/ 1525233 w 2463305"/>
                        <a:gd name="connsiteY60" fmla="*/ 2242393 h 2516261"/>
                        <a:gd name="connsiteX61" fmla="*/ 1631595 w 2463305"/>
                        <a:gd name="connsiteY61" fmla="*/ 2197150 h 2516261"/>
                        <a:gd name="connsiteX62" fmla="*/ 1752245 w 2463305"/>
                        <a:gd name="connsiteY62" fmla="*/ 2197150 h 2516261"/>
                        <a:gd name="connsiteX63" fmla="*/ 1904645 w 2463305"/>
                        <a:gd name="connsiteY63" fmla="*/ 2247950 h 2516261"/>
                        <a:gd name="connsiteX64" fmla="*/ 2088795 w 2463305"/>
                        <a:gd name="connsiteY64" fmla="*/ 2311450 h 2516261"/>
                        <a:gd name="connsiteX65" fmla="*/ 2177695 w 2463305"/>
                        <a:gd name="connsiteY65" fmla="*/ 2286050 h 2516261"/>
                        <a:gd name="connsiteX66" fmla="*/ 2291995 w 2463305"/>
                        <a:gd name="connsiteY66" fmla="*/ 2190800 h 2516261"/>
                        <a:gd name="connsiteX67" fmla="*/ 2426933 w 2463305"/>
                        <a:gd name="connsiteY67" fmla="*/ 2007444 h 2516261"/>
                        <a:gd name="connsiteX68" fmla="*/ 2399945 w 2463305"/>
                        <a:gd name="connsiteY68" fmla="*/ 1981250 h 2516261"/>
                        <a:gd name="connsiteX69" fmla="*/ 2299139 w 2463305"/>
                        <a:gd name="connsiteY69" fmla="*/ 1943150 h 2516261"/>
                        <a:gd name="connsiteX70" fmla="*/ 2274533 w 2463305"/>
                        <a:gd name="connsiteY70" fmla="*/ 1904256 h 2516261"/>
                        <a:gd name="connsiteX71" fmla="*/ 2279295 w 2463305"/>
                        <a:gd name="connsiteY71" fmla="*/ 1809800 h 2516261"/>
                        <a:gd name="connsiteX72" fmla="*/ 2196745 w 2463305"/>
                        <a:gd name="connsiteY72" fmla="*/ 1733600 h 2516261"/>
                        <a:gd name="connsiteX73" fmla="*/ 2209445 w 2463305"/>
                        <a:gd name="connsiteY73" fmla="*/ 1689150 h 2516261"/>
                        <a:gd name="connsiteX74" fmla="*/ 2291995 w 2463305"/>
                        <a:gd name="connsiteY74" fmla="*/ 1657400 h 2516261"/>
                        <a:gd name="connsiteX75" fmla="*/ 2288820 w 2463305"/>
                        <a:gd name="connsiteY75" fmla="*/ 1619300 h 2516261"/>
                        <a:gd name="connsiteX76" fmla="*/ 2253895 w 2463305"/>
                        <a:gd name="connsiteY76" fmla="*/ 1558181 h 2516261"/>
                        <a:gd name="connsiteX77" fmla="*/ 2234845 w 2463305"/>
                        <a:gd name="connsiteY77" fmla="*/ 1435150 h 2516261"/>
                        <a:gd name="connsiteX78" fmla="*/ 2215795 w 2463305"/>
                        <a:gd name="connsiteY78" fmla="*/ 1358950 h 2516261"/>
                        <a:gd name="connsiteX79" fmla="*/ 2152295 w 2463305"/>
                        <a:gd name="connsiteY79" fmla="*/ 1314500 h 2516261"/>
                        <a:gd name="connsiteX80" fmla="*/ 2107845 w 2463305"/>
                        <a:gd name="connsiteY80" fmla="*/ 1384350 h 2516261"/>
                        <a:gd name="connsiteX81" fmla="*/ 2069745 w 2463305"/>
                        <a:gd name="connsiteY81" fmla="*/ 1416100 h 2516261"/>
                        <a:gd name="connsiteX82" fmla="*/ 2050695 w 2463305"/>
                        <a:gd name="connsiteY82" fmla="*/ 1371650 h 2516261"/>
                        <a:gd name="connsiteX83" fmla="*/ 2222145 w 2463305"/>
                        <a:gd name="connsiteY83" fmla="*/ 1104950 h 2516261"/>
                        <a:gd name="connsiteX84" fmla="*/ 2215002 w 2463305"/>
                        <a:gd name="connsiteY84" fmla="*/ 993825 h 2516261"/>
                        <a:gd name="connsiteX85" fmla="*/ 2298345 w 2463305"/>
                        <a:gd name="connsiteY85" fmla="*/ 1022400 h 2516261"/>
                        <a:gd name="connsiteX86" fmla="*/ 2336445 w 2463305"/>
                        <a:gd name="connsiteY86" fmla="*/ 936675 h 2516261"/>
                        <a:gd name="connsiteX87" fmla="*/ 2323745 w 2463305"/>
                        <a:gd name="connsiteY87" fmla="*/ 831900 h 2516261"/>
                        <a:gd name="connsiteX88" fmla="*/ 2351526 w 2463305"/>
                        <a:gd name="connsiteY88" fmla="*/ 759668 h 2516261"/>
                        <a:gd name="connsiteX89" fmla="*/ 2444395 w 2463305"/>
                        <a:gd name="connsiteY89" fmla="*/ 635050 h 2516261"/>
                        <a:gd name="connsiteX90" fmla="*/ 2438045 w 2463305"/>
                        <a:gd name="connsiteY90" fmla="*/ 565200 h 2516261"/>
                        <a:gd name="connsiteX91" fmla="*/ 2184045 w 2463305"/>
                        <a:gd name="connsiteY91" fmla="*/ 546150 h 2516261"/>
                        <a:gd name="connsiteX92" fmla="*/ 2060220 w 2463305"/>
                        <a:gd name="connsiteY92" fmla="*/ 461219 h 2516261"/>
                        <a:gd name="connsiteX93" fmla="*/ 1860989 w 2463305"/>
                        <a:gd name="connsiteY93" fmla="*/ 401687 h 2516261"/>
                        <a:gd name="connsiteX94" fmla="*/ 1799870 w 2463305"/>
                        <a:gd name="connsiteY94" fmla="*/ 336600 h 2516261"/>
                        <a:gd name="connsiteX95" fmla="*/ 1790345 w 2463305"/>
                        <a:gd name="connsiteY95" fmla="*/ 298500 h 2516261"/>
                        <a:gd name="connsiteX96" fmla="*/ 1714145 w 2463305"/>
                        <a:gd name="connsiteY96" fmla="*/ 304850 h 2516261"/>
                        <a:gd name="connsiteX97" fmla="*/ 1506976 w 2463305"/>
                        <a:gd name="connsiteY97" fmla="*/ 154831 h 2516261"/>
                        <a:gd name="connsiteX98" fmla="*/ 1434745 w 2463305"/>
                        <a:gd name="connsiteY98" fmla="*/ 76250 h 2516261"/>
                        <a:gd name="connsiteX99" fmla="*/ 1428395 w 2463305"/>
                        <a:gd name="connsiteY99" fmla="*/ 25450 h 2516261"/>
                        <a:gd name="connsiteX100" fmla="*/ 1377595 w 2463305"/>
                        <a:gd name="connsiteY100" fmla="*/ 50 h 25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463305" h="2516261">
                          <a:moveTo>
                            <a:pt x="1377595" y="50"/>
                          </a:moveTo>
                          <a:cubicBezTo>
                            <a:pt x="1356428" y="1108"/>
                            <a:pt x="1319387" y="10633"/>
                            <a:pt x="1301395" y="31800"/>
                          </a:cubicBezTo>
                          <a:cubicBezTo>
                            <a:pt x="1283403" y="52967"/>
                            <a:pt x="1281287" y="91067"/>
                            <a:pt x="1269645" y="127050"/>
                          </a:cubicBezTo>
                          <a:cubicBezTo>
                            <a:pt x="1258003" y="163033"/>
                            <a:pt x="1245303" y="220183"/>
                            <a:pt x="1231545" y="247700"/>
                          </a:cubicBezTo>
                          <a:cubicBezTo>
                            <a:pt x="1217787" y="275217"/>
                            <a:pt x="1210378" y="278392"/>
                            <a:pt x="1187095" y="292150"/>
                          </a:cubicBezTo>
                          <a:cubicBezTo>
                            <a:pt x="1163812" y="305908"/>
                            <a:pt x="1122537" y="319667"/>
                            <a:pt x="1091845" y="330250"/>
                          </a:cubicBezTo>
                          <a:cubicBezTo>
                            <a:pt x="1061153" y="340833"/>
                            <a:pt x="1025434" y="347183"/>
                            <a:pt x="1002945" y="355650"/>
                          </a:cubicBezTo>
                          <a:cubicBezTo>
                            <a:pt x="980456" y="364117"/>
                            <a:pt x="966565" y="360677"/>
                            <a:pt x="956908" y="381050"/>
                          </a:cubicBezTo>
                          <a:cubicBezTo>
                            <a:pt x="947251" y="401423"/>
                            <a:pt x="963787" y="462013"/>
                            <a:pt x="945001" y="477888"/>
                          </a:cubicBezTo>
                          <a:cubicBezTo>
                            <a:pt x="926216" y="493763"/>
                            <a:pt x="880046" y="479740"/>
                            <a:pt x="844195" y="476300"/>
                          </a:cubicBezTo>
                          <a:cubicBezTo>
                            <a:pt x="808344" y="472860"/>
                            <a:pt x="755295" y="466775"/>
                            <a:pt x="729895" y="457250"/>
                          </a:cubicBezTo>
                          <a:cubicBezTo>
                            <a:pt x="704495" y="447725"/>
                            <a:pt x="701320" y="436083"/>
                            <a:pt x="691795" y="419150"/>
                          </a:cubicBezTo>
                          <a:cubicBezTo>
                            <a:pt x="682270" y="402217"/>
                            <a:pt x="672745" y="355650"/>
                            <a:pt x="672745" y="355650"/>
                          </a:cubicBezTo>
                          <a:cubicBezTo>
                            <a:pt x="666395" y="344008"/>
                            <a:pt x="667453" y="349300"/>
                            <a:pt x="653695" y="349300"/>
                          </a:cubicBezTo>
                          <a:cubicBezTo>
                            <a:pt x="639937" y="349300"/>
                            <a:pt x="606070" y="348242"/>
                            <a:pt x="590195" y="355650"/>
                          </a:cubicBezTo>
                          <a:cubicBezTo>
                            <a:pt x="574320" y="363058"/>
                            <a:pt x="561620" y="376817"/>
                            <a:pt x="558445" y="393750"/>
                          </a:cubicBezTo>
                          <a:cubicBezTo>
                            <a:pt x="555270" y="410683"/>
                            <a:pt x="562678" y="428675"/>
                            <a:pt x="571145" y="457250"/>
                          </a:cubicBezTo>
                          <a:cubicBezTo>
                            <a:pt x="579612" y="485825"/>
                            <a:pt x="602895" y="535567"/>
                            <a:pt x="609245" y="565200"/>
                          </a:cubicBezTo>
                          <a:cubicBezTo>
                            <a:pt x="615595" y="594833"/>
                            <a:pt x="609245" y="635050"/>
                            <a:pt x="609245" y="635050"/>
                          </a:cubicBezTo>
                          <a:cubicBezTo>
                            <a:pt x="609245" y="650925"/>
                            <a:pt x="618770" y="654100"/>
                            <a:pt x="609245" y="660450"/>
                          </a:cubicBezTo>
                          <a:cubicBezTo>
                            <a:pt x="599720" y="666800"/>
                            <a:pt x="577495" y="674208"/>
                            <a:pt x="552095" y="673150"/>
                          </a:cubicBezTo>
                          <a:cubicBezTo>
                            <a:pt x="526695" y="672092"/>
                            <a:pt x="493887" y="667858"/>
                            <a:pt x="456845" y="654100"/>
                          </a:cubicBezTo>
                          <a:cubicBezTo>
                            <a:pt x="419803" y="640342"/>
                            <a:pt x="369003" y="603300"/>
                            <a:pt x="329845" y="590600"/>
                          </a:cubicBezTo>
                          <a:cubicBezTo>
                            <a:pt x="290687" y="577900"/>
                            <a:pt x="262112" y="578958"/>
                            <a:pt x="221895" y="577900"/>
                          </a:cubicBezTo>
                          <a:cubicBezTo>
                            <a:pt x="181678" y="576842"/>
                            <a:pt x="125190" y="569566"/>
                            <a:pt x="88545" y="584250"/>
                          </a:cubicBezTo>
                          <a:cubicBezTo>
                            <a:pt x="51900" y="598934"/>
                            <a:pt x="11023" y="648280"/>
                            <a:pt x="2027" y="666007"/>
                          </a:cubicBezTo>
                          <a:cubicBezTo>
                            <a:pt x="-6969" y="683734"/>
                            <a:pt x="34835" y="684958"/>
                            <a:pt x="34570" y="690612"/>
                          </a:cubicBezTo>
                          <a:cubicBezTo>
                            <a:pt x="34305" y="696266"/>
                            <a:pt x="5199" y="688026"/>
                            <a:pt x="437" y="699932"/>
                          </a:cubicBezTo>
                          <a:cubicBezTo>
                            <a:pt x="-4325" y="711838"/>
                            <a:pt x="31395" y="728316"/>
                            <a:pt x="32189" y="733475"/>
                          </a:cubicBezTo>
                          <a:cubicBezTo>
                            <a:pt x="32983" y="738635"/>
                            <a:pt x="8773" y="725597"/>
                            <a:pt x="5201" y="730889"/>
                          </a:cubicBezTo>
                          <a:cubicBezTo>
                            <a:pt x="1629" y="736181"/>
                            <a:pt x="-4720" y="745778"/>
                            <a:pt x="10758" y="765225"/>
                          </a:cubicBezTo>
                          <a:cubicBezTo>
                            <a:pt x="26236" y="784672"/>
                            <a:pt x="68437" y="838044"/>
                            <a:pt x="98070" y="847569"/>
                          </a:cubicBezTo>
                          <a:cubicBezTo>
                            <a:pt x="127703" y="857094"/>
                            <a:pt x="207608" y="882137"/>
                            <a:pt x="259995" y="908100"/>
                          </a:cubicBezTo>
                          <a:cubicBezTo>
                            <a:pt x="312382" y="934063"/>
                            <a:pt x="379587" y="967367"/>
                            <a:pt x="412395" y="1003350"/>
                          </a:cubicBezTo>
                          <a:cubicBezTo>
                            <a:pt x="445203" y="1039333"/>
                            <a:pt x="446262" y="1084842"/>
                            <a:pt x="456845" y="1124000"/>
                          </a:cubicBezTo>
                          <a:cubicBezTo>
                            <a:pt x="467428" y="1163158"/>
                            <a:pt x="451553" y="1204433"/>
                            <a:pt x="475895" y="1238300"/>
                          </a:cubicBezTo>
                          <a:cubicBezTo>
                            <a:pt x="500237" y="1272167"/>
                            <a:pt x="575378" y="1302858"/>
                            <a:pt x="602895" y="1327200"/>
                          </a:cubicBezTo>
                          <a:cubicBezTo>
                            <a:pt x="630412" y="1351542"/>
                            <a:pt x="635703" y="1369533"/>
                            <a:pt x="640995" y="1384350"/>
                          </a:cubicBezTo>
                          <a:cubicBezTo>
                            <a:pt x="646287" y="1399167"/>
                            <a:pt x="641789" y="1406840"/>
                            <a:pt x="634645" y="1416100"/>
                          </a:cubicBezTo>
                          <a:cubicBezTo>
                            <a:pt x="627501" y="1425360"/>
                            <a:pt x="598132" y="1427212"/>
                            <a:pt x="598132" y="1439912"/>
                          </a:cubicBezTo>
                          <a:cubicBezTo>
                            <a:pt x="598132" y="1452612"/>
                            <a:pt x="616521" y="1471530"/>
                            <a:pt x="634645" y="1492300"/>
                          </a:cubicBezTo>
                          <a:cubicBezTo>
                            <a:pt x="652769" y="1513070"/>
                            <a:pt x="688355" y="1532119"/>
                            <a:pt x="706876" y="1564531"/>
                          </a:cubicBezTo>
                          <a:cubicBezTo>
                            <a:pt x="725397" y="1596943"/>
                            <a:pt x="748019" y="1683991"/>
                            <a:pt x="745770" y="1686769"/>
                          </a:cubicBezTo>
                          <a:cubicBezTo>
                            <a:pt x="743521" y="1689547"/>
                            <a:pt x="708729" y="1603028"/>
                            <a:pt x="693383" y="1581200"/>
                          </a:cubicBezTo>
                          <a:cubicBezTo>
                            <a:pt x="678037" y="1559372"/>
                            <a:pt x="668776" y="1554742"/>
                            <a:pt x="653695" y="1555800"/>
                          </a:cubicBezTo>
                          <a:cubicBezTo>
                            <a:pt x="638614" y="1556858"/>
                            <a:pt x="612420" y="1571675"/>
                            <a:pt x="602895" y="1587550"/>
                          </a:cubicBezTo>
                          <a:cubicBezTo>
                            <a:pt x="593370" y="1603425"/>
                            <a:pt x="594957" y="1612156"/>
                            <a:pt x="596545" y="1651050"/>
                          </a:cubicBezTo>
                          <a:cubicBezTo>
                            <a:pt x="598133" y="1689944"/>
                            <a:pt x="617315" y="1761645"/>
                            <a:pt x="612420" y="1820912"/>
                          </a:cubicBezTo>
                          <a:cubicBezTo>
                            <a:pt x="607525" y="1880179"/>
                            <a:pt x="584638" y="1961935"/>
                            <a:pt x="567176" y="2006650"/>
                          </a:cubicBezTo>
                          <a:cubicBezTo>
                            <a:pt x="549714" y="2051365"/>
                            <a:pt x="525372" y="2067636"/>
                            <a:pt x="507645" y="2089200"/>
                          </a:cubicBezTo>
                          <a:cubicBezTo>
                            <a:pt x="489918" y="2110764"/>
                            <a:pt x="470471" y="2123994"/>
                            <a:pt x="460814" y="2136032"/>
                          </a:cubicBezTo>
                          <a:cubicBezTo>
                            <a:pt x="451157" y="2148071"/>
                            <a:pt x="431577" y="2137354"/>
                            <a:pt x="449701" y="2161431"/>
                          </a:cubicBezTo>
                          <a:cubicBezTo>
                            <a:pt x="467825" y="2185508"/>
                            <a:pt x="511746" y="2241997"/>
                            <a:pt x="569557" y="2280494"/>
                          </a:cubicBezTo>
                          <a:cubicBezTo>
                            <a:pt x="627368" y="2318991"/>
                            <a:pt x="735980" y="2377728"/>
                            <a:pt x="796570" y="2392412"/>
                          </a:cubicBezTo>
                          <a:cubicBezTo>
                            <a:pt x="857160" y="2407096"/>
                            <a:pt x="890233" y="2372569"/>
                            <a:pt x="933095" y="2368600"/>
                          </a:cubicBezTo>
                          <a:cubicBezTo>
                            <a:pt x="975957" y="2364631"/>
                            <a:pt x="989848" y="2345978"/>
                            <a:pt x="1053745" y="2368600"/>
                          </a:cubicBezTo>
                          <a:cubicBezTo>
                            <a:pt x="1117642" y="2391222"/>
                            <a:pt x="1264353" y="2481313"/>
                            <a:pt x="1316476" y="2504332"/>
                          </a:cubicBezTo>
                          <a:cubicBezTo>
                            <a:pt x="1368599" y="2527351"/>
                            <a:pt x="1350475" y="2510681"/>
                            <a:pt x="1366482" y="2506712"/>
                          </a:cubicBezTo>
                          <a:cubicBezTo>
                            <a:pt x="1382489" y="2502743"/>
                            <a:pt x="1395984" y="2504993"/>
                            <a:pt x="1412520" y="2480519"/>
                          </a:cubicBezTo>
                          <a:cubicBezTo>
                            <a:pt x="1429056" y="2456045"/>
                            <a:pt x="1446916" y="2399557"/>
                            <a:pt x="1465701" y="2359869"/>
                          </a:cubicBezTo>
                          <a:cubicBezTo>
                            <a:pt x="1484487" y="2320181"/>
                            <a:pt x="1497584" y="2269513"/>
                            <a:pt x="1525233" y="2242393"/>
                          </a:cubicBezTo>
                          <a:cubicBezTo>
                            <a:pt x="1552882" y="2215273"/>
                            <a:pt x="1593760" y="2204691"/>
                            <a:pt x="1631595" y="2197150"/>
                          </a:cubicBezTo>
                          <a:cubicBezTo>
                            <a:pt x="1669430" y="2189610"/>
                            <a:pt x="1706737" y="2188683"/>
                            <a:pt x="1752245" y="2197150"/>
                          </a:cubicBezTo>
                          <a:cubicBezTo>
                            <a:pt x="1797753" y="2205617"/>
                            <a:pt x="1904645" y="2247950"/>
                            <a:pt x="1904645" y="2247950"/>
                          </a:cubicBezTo>
                          <a:cubicBezTo>
                            <a:pt x="1960737" y="2267000"/>
                            <a:pt x="2043287" y="2305100"/>
                            <a:pt x="2088795" y="2311450"/>
                          </a:cubicBezTo>
                          <a:cubicBezTo>
                            <a:pt x="2134303" y="2317800"/>
                            <a:pt x="2143828" y="2306158"/>
                            <a:pt x="2177695" y="2286050"/>
                          </a:cubicBezTo>
                          <a:cubicBezTo>
                            <a:pt x="2211562" y="2265942"/>
                            <a:pt x="2250455" y="2237234"/>
                            <a:pt x="2291995" y="2190800"/>
                          </a:cubicBezTo>
                          <a:cubicBezTo>
                            <a:pt x="2333535" y="2144366"/>
                            <a:pt x="2408941" y="2042369"/>
                            <a:pt x="2426933" y="2007444"/>
                          </a:cubicBezTo>
                          <a:cubicBezTo>
                            <a:pt x="2444925" y="1972519"/>
                            <a:pt x="2421244" y="1991966"/>
                            <a:pt x="2399945" y="1981250"/>
                          </a:cubicBezTo>
                          <a:cubicBezTo>
                            <a:pt x="2378646" y="1970534"/>
                            <a:pt x="2320041" y="1955982"/>
                            <a:pt x="2299139" y="1943150"/>
                          </a:cubicBezTo>
                          <a:cubicBezTo>
                            <a:pt x="2278237" y="1930318"/>
                            <a:pt x="2277840" y="1926481"/>
                            <a:pt x="2274533" y="1904256"/>
                          </a:cubicBezTo>
                          <a:cubicBezTo>
                            <a:pt x="2271226" y="1882031"/>
                            <a:pt x="2292260" y="1838243"/>
                            <a:pt x="2279295" y="1809800"/>
                          </a:cubicBezTo>
                          <a:cubicBezTo>
                            <a:pt x="2266330" y="1781357"/>
                            <a:pt x="2208387" y="1753708"/>
                            <a:pt x="2196745" y="1733600"/>
                          </a:cubicBezTo>
                          <a:cubicBezTo>
                            <a:pt x="2185103" y="1713492"/>
                            <a:pt x="2193570" y="1701850"/>
                            <a:pt x="2209445" y="1689150"/>
                          </a:cubicBezTo>
                          <a:cubicBezTo>
                            <a:pt x="2225320" y="1676450"/>
                            <a:pt x="2278766" y="1669042"/>
                            <a:pt x="2291995" y="1657400"/>
                          </a:cubicBezTo>
                          <a:cubicBezTo>
                            <a:pt x="2305224" y="1645758"/>
                            <a:pt x="2295170" y="1635836"/>
                            <a:pt x="2288820" y="1619300"/>
                          </a:cubicBezTo>
                          <a:cubicBezTo>
                            <a:pt x="2282470" y="1602764"/>
                            <a:pt x="2262891" y="1588873"/>
                            <a:pt x="2253895" y="1558181"/>
                          </a:cubicBezTo>
                          <a:cubicBezTo>
                            <a:pt x="2244899" y="1527489"/>
                            <a:pt x="2241195" y="1468355"/>
                            <a:pt x="2234845" y="1435150"/>
                          </a:cubicBezTo>
                          <a:cubicBezTo>
                            <a:pt x="2228495" y="1401945"/>
                            <a:pt x="2229553" y="1379058"/>
                            <a:pt x="2215795" y="1358950"/>
                          </a:cubicBezTo>
                          <a:cubicBezTo>
                            <a:pt x="2202037" y="1338842"/>
                            <a:pt x="2170287" y="1310267"/>
                            <a:pt x="2152295" y="1314500"/>
                          </a:cubicBezTo>
                          <a:cubicBezTo>
                            <a:pt x="2134303" y="1318733"/>
                            <a:pt x="2121603" y="1367417"/>
                            <a:pt x="2107845" y="1384350"/>
                          </a:cubicBezTo>
                          <a:cubicBezTo>
                            <a:pt x="2094087" y="1401283"/>
                            <a:pt x="2079270" y="1418217"/>
                            <a:pt x="2069745" y="1416100"/>
                          </a:cubicBezTo>
                          <a:cubicBezTo>
                            <a:pt x="2060220" y="1413983"/>
                            <a:pt x="2025295" y="1423508"/>
                            <a:pt x="2050695" y="1371650"/>
                          </a:cubicBezTo>
                          <a:cubicBezTo>
                            <a:pt x="2076095" y="1319792"/>
                            <a:pt x="2194761" y="1167921"/>
                            <a:pt x="2222145" y="1104950"/>
                          </a:cubicBezTo>
                          <a:cubicBezTo>
                            <a:pt x="2249530" y="1041979"/>
                            <a:pt x="2202302" y="1007583"/>
                            <a:pt x="2215002" y="993825"/>
                          </a:cubicBezTo>
                          <a:cubicBezTo>
                            <a:pt x="2227702" y="980067"/>
                            <a:pt x="2278105" y="1031925"/>
                            <a:pt x="2298345" y="1022400"/>
                          </a:cubicBezTo>
                          <a:cubicBezTo>
                            <a:pt x="2318585" y="1012875"/>
                            <a:pt x="2332212" y="968425"/>
                            <a:pt x="2336445" y="936675"/>
                          </a:cubicBezTo>
                          <a:cubicBezTo>
                            <a:pt x="2340678" y="904925"/>
                            <a:pt x="2321232" y="861401"/>
                            <a:pt x="2323745" y="831900"/>
                          </a:cubicBezTo>
                          <a:cubicBezTo>
                            <a:pt x="2326259" y="802399"/>
                            <a:pt x="2331418" y="792476"/>
                            <a:pt x="2351526" y="759668"/>
                          </a:cubicBezTo>
                          <a:cubicBezTo>
                            <a:pt x="2371634" y="726860"/>
                            <a:pt x="2429975" y="667461"/>
                            <a:pt x="2444395" y="635050"/>
                          </a:cubicBezTo>
                          <a:cubicBezTo>
                            <a:pt x="2458815" y="602639"/>
                            <a:pt x="2481437" y="580017"/>
                            <a:pt x="2438045" y="565200"/>
                          </a:cubicBezTo>
                          <a:cubicBezTo>
                            <a:pt x="2394653" y="550383"/>
                            <a:pt x="2247016" y="563480"/>
                            <a:pt x="2184045" y="546150"/>
                          </a:cubicBezTo>
                          <a:cubicBezTo>
                            <a:pt x="2121074" y="528820"/>
                            <a:pt x="2114063" y="485296"/>
                            <a:pt x="2060220" y="461219"/>
                          </a:cubicBezTo>
                          <a:cubicBezTo>
                            <a:pt x="2006377" y="437142"/>
                            <a:pt x="1904381" y="422457"/>
                            <a:pt x="1860989" y="401687"/>
                          </a:cubicBezTo>
                          <a:cubicBezTo>
                            <a:pt x="1817597" y="380917"/>
                            <a:pt x="1811644" y="353798"/>
                            <a:pt x="1799870" y="336600"/>
                          </a:cubicBezTo>
                          <a:cubicBezTo>
                            <a:pt x="1788096" y="319402"/>
                            <a:pt x="1804632" y="303792"/>
                            <a:pt x="1790345" y="298500"/>
                          </a:cubicBezTo>
                          <a:cubicBezTo>
                            <a:pt x="1776058" y="293208"/>
                            <a:pt x="1761373" y="328795"/>
                            <a:pt x="1714145" y="304850"/>
                          </a:cubicBezTo>
                          <a:cubicBezTo>
                            <a:pt x="1666917" y="280905"/>
                            <a:pt x="1560687" y="192931"/>
                            <a:pt x="1506976" y="154831"/>
                          </a:cubicBezTo>
                          <a:cubicBezTo>
                            <a:pt x="1453265" y="116731"/>
                            <a:pt x="1444270" y="100592"/>
                            <a:pt x="1434745" y="76250"/>
                          </a:cubicBezTo>
                          <a:cubicBezTo>
                            <a:pt x="1425220" y="51908"/>
                            <a:pt x="1443212" y="36033"/>
                            <a:pt x="1428395" y="25450"/>
                          </a:cubicBezTo>
                          <a:cubicBezTo>
                            <a:pt x="1413578" y="14867"/>
                            <a:pt x="1398762" y="-1008"/>
                            <a:pt x="1377595" y="5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4" name="Groupe 63"/>
                    <p:cNvGrpSpPr/>
                    <p:nvPr/>
                  </p:nvGrpSpPr>
                  <p:grpSpPr>
                    <a:xfrm>
                      <a:off x="4089981" y="2693195"/>
                      <a:ext cx="1713566" cy="1934859"/>
                      <a:chOff x="8763925" y="3437101"/>
                      <a:chExt cx="1713566" cy="1934859"/>
                    </a:xfrm>
                  </p:grpSpPr>
                  <p:sp>
                    <p:nvSpPr>
                      <p:cNvPr id="67" name="Cœur 66"/>
                      <p:cNvSpPr/>
                      <p:nvPr/>
                    </p:nvSpPr>
                    <p:spPr>
                      <a:xfrm>
                        <a:off x="8879344" y="4263384"/>
                        <a:ext cx="98965" cy="103513"/>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Cœur 67"/>
                      <p:cNvSpPr>
                        <a:spLocks/>
                      </p:cNvSpPr>
                      <p:nvPr/>
                    </p:nvSpPr>
                    <p:spPr>
                      <a:xfrm>
                        <a:off x="9914824" y="4053526"/>
                        <a:ext cx="98965" cy="103513"/>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Cœur 68"/>
                      <p:cNvSpPr/>
                      <p:nvPr/>
                    </p:nvSpPr>
                    <p:spPr>
                      <a:xfrm>
                        <a:off x="9956187" y="4899614"/>
                        <a:ext cx="98965" cy="103513"/>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Cœur 69"/>
                      <p:cNvSpPr>
                        <a:spLocks noChangeAspect="1"/>
                      </p:cNvSpPr>
                      <p:nvPr/>
                    </p:nvSpPr>
                    <p:spPr>
                      <a:xfrm>
                        <a:off x="8948307" y="3788202"/>
                        <a:ext cx="144292" cy="141154"/>
                      </a:xfrm>
                      <a:prstGeom prst="hear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Cœur 70"/>
                      <p:cNvSpPr/>
                      <p:nvPr/>
                    </p:nvSpPr>
                    <p:spPr>
                      <a:xfrm>
                        <a:off x="9764320" y="3437101"/>
                        <a:ext cx="105765" cy="10449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Cœur 71"/>
                      <p:cNvSpPr/>
                      <p:nvPr/>
                    </p:nvSpPr>
                    <p:spPr>
                      <a:xfrm>
                        <a:off x="9764319" y="5267560"/>
                        <a:ext cx="104400" cy="104400"/>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Cœur 72"/>
                      <p:cNvSpPr>
                        <a:spLocks/>
                      </p:cNvSpPr>
                      <p:nvPr/>
                    </p:nvSpPr>
                    <p:spPr>
                      <a:xfrm>
                        <a:off x="9444421" y="3916140"/>
                        <a:ext cx="98965" cy="103513"/>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Cœur 73"/>
                      <p:cNvSpPr/>
                      <p:nvPr/>
                    </p:nvSpPr>
                    <p:spPr>
                      <a:xfrm>
                        <a:off x="10373091" y="3941454"/>
                        <a:ext cx="104400" cy="104400"/>
                      </a:xfrm>
                      <a:prstGeom prst="hear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Cœur 74"/>
                      <p:cNvSpPr/>
                      <p:nvPr/>
                    </p:nvSpPr>
                    <p:spPr>
                      <a:xfrm>
                        <a:off x="9415579" y="4401117"/>
                        <a:ext cx="104400" cy="1044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Cœur 75"/>
                      <p:cNvSpPr/>
                      <p:nvPr/>
                    </p:nvSpPr>
                    <p:spPr>
                      <a:xfrm>
                        <a:off x="8763925" y="4510736"/>
                        <a:ext cx="104400" cy="1044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Cœur 77"/>
                      <p:cNvSpPr/>
                      <p:nvPr/>
                    </p:nvSpPr>
                    <p:spPr>
                      <a:xfrm>
                        <a:off x="9144684" y="4062468"/>
                        <a:ext cx="104400" cy="1044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Cœur 78"/>
                      <p:cNvSpPr/>
                      <p:nvPr/>
                    </p:nvSpPr>
                    <p:spPr>
                      <a:xfrm>
                        <a:off x="8992132" y="4707826"/>
                        <a:ext cx="104400" cy="1044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Cœur 79"/>
                      <p:cNvSpPr/>
                      <p:nvPr/>
                    </p:nvSpPr>
                    <p:spPr>
                      <a:xfrm>
                        <a:off x="9529464" y="4197395"/>
                        <a:ext cx="104400" cy="1044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Cœur 80"/>
                      <p:cNvSpPr/>
                      <p:nvPr/>
                    </p:nvSpPr>
                    <p:spPr>
                      <a:xfrm>
                        <a:off x="8817794" y="4590062"/>
                        <a:ext cx="104400" cy="1044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Cœur 81"/>
                      <p:cNvSpPr/>
                      <p:nvPr/>
                    </p:nvSpPr>
                    <p:spPr>
                      <a:xfrm>
                        <a:off x="8902717" y="4491279"/>
                        <a:ext cx="104400" cy="1044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Cœur 82"/>
                      <p:cNvSpPr/>
                      <p:nvPr/>
                    </p:nvSpPr>
                    <p:spPr>
                      <a:xfrm>
                        <a:off x="8780955" y="4095489"/>
                        <a:ext cx="104400" cy="104400"/>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Cœur 83"/>
                      <p:cNvSpPr/>
                      <p:nvPr/>
                    </p:nvSpPr>
                    <p:spPr>
                      <a:xfrm>
                        <a:off x="9976548" y="5013146"/>
                        <a:ext cx="110938" cy="112919"/>
                      </a:xfrm>
                      <a:prstGeom prst="heart">
                        <a:avLst/>
                      </a:prstGeom>
                      <a:solidFill>
                        <a:srgbClr val="FC34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6" name="Forme libre 65"/>
                    <p:cNvSpPr/>
                    <p:nvPr/>
                  </p:nvSpPr>
                  <p:spPr>
                    <a:xfrm>
                      <a:off x="5613322" y="4961499"/>
                      <a:ext cx="247839" cy="476453"/>
                    </a:xfrm>
                    <a:custGeom>
                      <a:avLst/>
                      <a:gdLst>
                        <a:gd name="connsiteX0" fmla="*/ 153186 w 244093"/>
                        <a:gd name="connsiteY0" fmla="*/ 158 h 470752"/>
                        <a:gd name="connsiteX1" fmla="*/ 115086 w 244093"/>
                        <a:gd name="connsiteY1" fmla="*/ 62071 h 470752"/>
                        <a:gd name="connsiteX2" fmla="*/ 53173 w 244093"/>
                        <a:gd name="connsiteY2" fmla="*/ 119221 h 470752"/>
                        <a:gd name="connsiteX3" fmla="*/ 29361 w 244093"/>
                        <a:gd name="connsiteY3" fmla="*/ 195421 h 470752"/>
                        <a:gd name="connsiteX4" fmla="*/ 786 w 244093"/>
                        <a:gd name="connsiteY4" fmla="*/ 285908 h 470752"/>
                        <a:gd name="connsiteX5" fmla="*/ 62698 w 244093"/>
                        <a:gd name="connsiteY5" fmla="*/ 352583 h 470752"/>
                        <a:gd name="connsiteX6" fmla="*/ 76986 w 244093"/>
                        <a:gd name="connsiteY6" fmla="*/ 419258 h 470752"/>
                        <a:gd name="connsiteX7" fmla="*/ 115086 w 244093"/>
                        <a:gd name="connsiteY7" fmla="*/ 438308 h 470752"/>
                        <a:gd name="connsiteX8" fmla="*/ 157948 w 244093"/>
                        <a:gd name="connsiteY8" fmla="*/ 457358 h 470752"/>
                        <a:gd name="connsiteX9" fmla="*/ 191286 w 244093"/>
                        <a:gd name="connsiteY9" fmla="*/ 466883 h 470752"/>
                        <a:gd name="connsiteX10" fmla="*/ 229386 w 244093"/>
                        <a:gd name="connsiteY10" fmla="*/ 390683 h 470752"/>
                        <a:gd name="connsiteX11" fmla="*/ 219861 w 244093"/>
                        <a:gd name="connsiteY11" fmla="*/ 285908 h 470752"/>
                        <a:gd name="connsiteX12" fmla="*/ 243673 w 244093"/>
                        <a:gd name="connsiteY12" fmla="*/ 190658 h 470752"/>
                        <a:gd name="connsiteX13" fmla="*/ 196048 w 244093"/>
                        <a:gd name="connsiteY13" fmla="*/ 81121 h 470752"/>
                        <a:gd name="connsiteX14" fmla="*/ 153186 w 244093"/>
                        <a:gd name="connsiteY14" fmla="*/ 158 h 470752"/>
                        <a:gd name="connsiteX0" fmla="*/ 158026 w 248933"/>
                        <a:gd name="connsiteY0" fmla="*/ 158 h 470752"/>
                        <a:gd name="connsiteX1" fmla="*/ 119926 w 248933"/>
                        <a:gd name="connsiteY1" fmla="*/ 62071 h 470752"/>
                        <a:gd name="connsiteX2" fmla="*/ 58013 w 248933"/>
                        <a:gd name="connsiteY2" fmla="*/ 119221 h 470752"/>
                        <a:gd name="connsiteX3" fmla="*/ 8801 w 248933"/>
                        <a:gd name="connsiteY3" fmla="*/ 189071 h 470752"/>
                        <a:gd name="connsiteX4" fmla="*/ 5626 w 248933"/>
                        <a:gd name="connsiteY4" fmla="*/ 285908 h 470752"/>
                        <a:gd name="connsiteX5" fmla="*/ 67538 w 248933"/>
                        <a:gd name="connsiteY5" fmla="*/ 352583 h 470752"/>
                        <a:gd name="connsiteX6" fmla="*/ 81826 w 248933"/>
                        <a:gd name="connsiteY6" fmla="*/ 419258 h 470752"/>
                        <a:gd name="connsiteX7" fmla="*/ 119926 w 248933"/>
                        <a:gd name="connsiteY7" fmla="*/ 438308 h 470752"/>
                        <a:gd name="connsiteX8" fmla="*/ 162788 w 248933"/>
                        <a:gd name="connsiteY8" fmla="*/ 457358 h 470752"/>
                        <a:gd name="connsiteX9" fmla="*/ 196126 w 248933"/>
                        <a:gd name="connsiteY9" fmla="*/ 466883 h 470752"/>
                        <a:gd name="connsiteX10" fmla="*/ 234226 w 248933"/>
                        <a:gd name="connsiteY10" fmla="*/ 390683 h 470752"/>
                        <a:gd name="connsiteX11" fmla="*/ 224701 w 248933"/>
                        <a:gd name="connsiteY11" fmla="*/ 285908 h 470752"/>
                        <a:gd name="connsiteX12" fmla="*/ 248513 w 248933"/>
                        <a:gd name="connsiteY12" fmla="*/ 190658 h 470752"/>
                        <a:gd name="connsiteX13" fmla="*/ 200888 w 248933"/>
                        <a:gd name="connsiteY13" fmla="*/ 81121 h 470752"/>
                        <a:gd name="connsiteX14" fmla="*/ 158026 w 248933"/>
                        <a:gd name="connsiteY14" fmla="*/ 158 h 470752"/>
                        <a:gd name="connsiteX0" fmla="*/ 158026 w 248933"/>
                        <a:gd name="connsiteY0" fmla="*/ 212 h 470806"/>
                        <a:gd name="connsiteX1" fmla="*/ 119926 w 248933"/>
                        <a:gd name="connsiteY1" fmla="*/ 62125 h 470806"/>
                        <a:gd name="connsiteX2" fmla="*/ 58013 w 248933"/>
                        <a:gd name="connsiteY2" fmla="*/ 119275 h 470806"/>
                        <a:gd name="connsiteX3" fmla="*/ 8801 w 248933"/>
                        <a:gd name="connsiteY3" fmla="*/ 189125 h 470806"/>
                        <a:gd name="connsiteX4" fmla="*/ 5626 w 248933"/>
                        <a:gd name="connsiteY4" fmla="*/ 285962 h 470806"/>
                        <a:gd name="connsiteX5" fmla="*/ 67538 w 248933"/>
                        <a:gd name="connsiteY5" fmla="*/ 352637 h 470806"/>
                        <a:gd name="connsiteX6" fmla="*/ 81826 w 248933"/>
                        <a:gd name="connsiteY6" fmla="*/ 419312 h 470806"/>
                        <a:gd name="connsiteX7" fmla="*/ 119926 w 248933"/>
                        <a:gd name="connsiteY7" fmla="*/ 438362 h 470806"/>
                        <a:gd name="connsiteX8" fmla="*/ 162788 w 248933"/>
                        <a:gd name="connsiteY8" fmla="*/ 457412 h 470806"/>
                        <a:gd name="connsiteX9" fmla="*/ 196126 w 248933"/>
                        <a:gd name="connsiteY9" fmla="*/ 466937 h 470806"/>
                        <a:gd name="connsiteX10" fmla="*/ 234226 w 248933"/>
                        <a:gd name="connsiteY10" fmla="*/ 390737 h 470806"/>
                        <a:gd name="connsiteX11" fmla="*/ 224701 w 248933"/>
                        <a:gd name="connsiteY11" fmla="*/ 285962 h 470806"/>
                        <a:gd name="connsiteX12" fmla="*/ 248513 w 248933"/>
                        <a:gd name="connsiteY12" fmla="*/ 190712 h 470806"/>
                        <a:gd name="connsiteX13" fmla="*/ 207238 w 248933"/>
                        <a:gd name="connsiteY13" fmla="*/ 84350 h 470806"/>
                        <a:gd name="connsiteX14" fmla="*/ 158026 w 248933"/>
                        <a:gd name="connsiteY14" fmla="*/ 212 h 470806"/>
                        <a:gd name="connsiteX0" fmla="*/ 180251 w 248933"/>
                        <a:gd name="connsiteY0" fmla="*/ 191 h 477135"/>
                        <a:gd name="connsiteX1" fmla="*/ 119926 w 248933"/>
                        <a:gd name="connsiteY1" fmla="*/ 68454 h 477135"/>
                        <a:gd name="connsiteX2" fmla="*/ 58013 w 248933"/>
                        <a:gd name="connsiteY2" fmla="*/ 125604 h 477135"/>
                        <a:gd name="connsiteX3" fmla="*/ 8801 w 248933"/>
                        <a:gd name="connsiteY3" fmla="*/ 195454 h 477135"/>
                        <a:gd name="connsiteX4" fmla="*/ 5626 w 248933"/>
                        <a:gd name="connsiteY4" fmla="*/ 292291 h 477135"/>
                        <a:gd name="connsiteX5" fmla="*/ 67538 w 248933"/>
                        <a:gd name="connsiteY5" fmla="*/ 358966 h 477135"/>
                        <a:gd name="connsiteX6" fmla="*/ 81826 w 248933"/>
                        <a:gd name="connsiteY6" fmla="*/ 425641 h 477135"/>
                        <a:gd name="connsiteX7" fmla="*/ 119926 w 248933"/>
                        <a:gd name="connsiteY7" fmla="*/ 444691 h 477135"/>
                        <a:gd name="connsiteX8" fmla="*/ 162788 w 248933"/>
                        <a:gd name="connsiteY8" fmla="*/ 463741 h 477135"/>
                        <a:gd name="connsiteX9" fmla="*/ 196126 w 248933"/>
                        <a:gd name="connsiteY9" fmla="*/ 473266 h 477135"/>
                        <a:gd name="connsiteX10" fmla="*/ 234226 w 248933"/>
                        <a:gd name="connsiteY10" fmla="*/ 397066 h 477135"/>
                        <a:gd name="connsiteX11" fmla="*/ 224701 w 248933"/>
                        <a:gd name="connsiteY11" fmla="*/ 292291 h 477135"/>
                        <a:gd name="connsiteX12" fmla="*/ 248513 w 248933"/>
                        <a:gd name="connsiteY12" fmla="*/ 197041 h 477135"/>
                        <a:gd name="connsiteX13" fmla="*/ 207238 w 248933"/>
                        <a:gd name="connsiteY13" fmla="*/ 90679 h 477135"/>
                        <a:gd name="connsiteX14" fmla="*/ 180251 w 248933"/>
                        <a:gd name="connsiteY14" fmla="*/ 191 h 477135"/>
                        <a:gd name="connsiteX0" fmla="*/ 180251 w 248933"/>
                        <a:gd name="connsiteY0" fmla="*/ 191 h 463777"/>
                        <a:gd name="connsiteX1" fmla="*/ 119926 w 248933"/>
                        <a:gd name="connsiteY1" fmla="*/ 68454 h 463777"/>
                        <a:gd name="connsiteX2" fmla="*/ 58013 w 248933"/>
                        <a:gd name="connsiteY2" fmla="*/ 125604 h 463777"/>
                        <a:gd name="connsiteX3" fmla="*/ 8801 w 248933"/>
                        <a:gd name="connsiteY3" fmla="*/ 195454 h 463777"/>
                        <a:gd name="connsiteX4" fmla="*/ 5626 w 248933"/>
                        <a:gd name="connsiteY4" fmla="*/ 292291 h 463777"/>
                        <a:gd name="connsiteX5" fmla="*/ 67538 w 248933"/>
                        <a:gd name="connsiteY5" fmla="*/ 358966 h 463777"/>
                        <a:gd name="connsiteX6" fmla="*/ 81826 w 248933"/>
                        <a:gd name="connsiteY6" fmla="*/ 425641 h 463777"/>
                        <a:gd name="connsiteX7" fmla="*/ 119926 w 248933"/>
                        <a:gd name="connsiteY7" fmla="*/ 444691 h 463777"/>
                        <a:gd name="connsiteX8" fmla="*/ 162788 w 248933"/>
                        <a:gd name="connsiteY8" fmla="*/ 463741 h 463777"/>
                        <a:gd name="connsiteX9" fmla="*/ 215176 w 248933"/>
                        <a:gd name="connsiteY9" fmla="*/ 447866 h 463777"/>
                        <a:gd name="connsiteX10" fmla="*/ 234226 w 248933"/>
                        <a:gd name="connsiteY10" fmla="*/ 397066 h 463777"/>
                        <a:gd name="connsiteX11" fmla="*/ 224701 w 248933"/>
                        <a:gd name="connsiteY11" fmla="*/ 292291 h 463777"/>
                        <a:gd name="connsiteX12" fmla="*/ 248513 w 248933"/>
                        <a:gd name="connsiteY12" fmla="*/ 197041 h 463777"/>
                        <a:gd name="connsiteX13" fmla="*/ 207238 w 248933"/>
                        <a:gd name="connsiteY13" fmla="*/ 90679 h 463777"/>
                        <a:gd name="connsiteX14" fmla="*/ 180251 w 248933"/>
                        <a:gd name="connsiteY14" fmla="*/ 191 h 463777"/>
                        <a:gd name="connsiteX0" fmla="*/ 180251 w 248933"/>
                        <a:gd name="connsiteY0" fmla="*/ 191 h 476453"/>
                        <a:gd name="connsiteX1" fmla="*/ 119926 w 248933"/>
                        <a:gd name="connsiteY1" fmla="*/ 68454 h 476453"/>
                        <a:gd name="connsiteX2" fmla="*/ 58013 w 248933"/>
                        <a:gd name="connsiteY2" fmla="*/ 125604 h 476453"/>
                        <a:gd name="connsiteX3" fmla="*/ 8801 w 248933"/>
                        <a:gd name="connsiteY3" fmla="*/ 195454 h 476453"/>
                        <a:gd name="connsiteX4" fmla="*/ 5626 w 248933"/>
                        <a:gd name="connsiteY4" fmla="*/ 292291 h 476453"/>
                        <a:gd name="connsiteX5" fmla="*/ 67538 w 248933"/>
                        <a:gd name="connsiteY5" fmla="*/ 358966 h 476453"/>
                        <a:gd name="connsiteX6" fmla="*/ 81826 w 248933"/>
                        <a:gd name="connsiteY6" fmla="*/ 425641 h 476453"/>
                        <a:gd name="connsiteX7" fmla="*/ 119926 w 248933"/>
                        <a:gd name="connsiteY7" fmla="*/ 444691 h 476453"/>
                        <a:gd name="connsiteX8" fmla="*/ 169138 w 248933"/>
                        <a:gd name="connsiteY8" fmla="*/ 476441 h 476453"/>
                        <a:gd name="connsiteX9" fmla="*/ 215176 w 248933"/>
                        <a:gd name="connsiteY9" fmla="*/ 447866 h 476453"/>
                        <a:gd name="connsiteX10" fmla="*/ 234226 w 248933"/>
                        <a:gd name="connsiteY10" fmla="*/ 397066 h 476453"/>
                        <a:gd name="connsiteX11" fmla="*/ 224701 w 248933"/>
                        <a:gd name="connsiteY11" fmla="*/ 292291 h 476453"/>
                        <a:gd name="connsiteX12" fmla="*/ 248513 w 248933"/>
                        <a:gd name="connsiteY12" fmla="*/ 197041 h 476453"/>
                        <a:gd name="connsiteX13" fmla="*/ 207238 w 248933"/>
                        <a:gd name="connsiteY13" fmla="*/ 90679 h 476453"/>
                        <a:gd name="connsiteX14" fmla="*/ 180251 w 248933"/>
                        <a:gd name="connsiteY14" fmla="*/ 191 h 476453"/>
                        <a:gd name="connsiteX0" fmla="*/ 179124 w 247806"/>
                        <a:gd name="connsiteY0" fmla="*/ 191 h 476453"/>
                        <a:gd name="connsiteX1" fmla="*/ 118799 w 247806"/>
                        <a:gd name="connsiteY1" fmla="*/ 68454 h 476453"/>
                        <a:gd name="connsiteX2" fmla="*/ 56886 w 247806"/>
                        <a:gd name="connsiteY2" fmla="*/ 125604 h 476453"/>
                        <a:gd name="connsiteX3" fmla="*/ 7674 w 247806"/>
                        <a:gd name="connsiteY3" fmla="*/ 195454 h 476453"/>
                        <a:gd name="connsiteX4" fmla="*/ 4499 w 247806"/>
                        <a:gd name="connsiteY4" fmla="*/ 292291 h 476453"/>
                        <a:gd name="connsiteX5" fmla="*/ 50536 w 247806"/>
                        <a:gd name="connsiteY5" fmla="*/ 365316 h 476453"/>
                        <a:gd name="connsiteX6" fmla="*/ 80699 w 247806"/>
                        <a:gd name="connsiteY6" fmla="*/ 425641 h 476453"/>
                        <a:gd name="connsiteX7" fmla="*/ 118799 w 247806"/>
                        <a:gd name="connsiteY7" fmla="*/ 444691 h 476453"/>
                        <a:gd name="connsiteX8" fmla="*/ 168011 w 247806"/>
                        <a:gd name="connsiteY8" fmla="*/ 476441 h 476453"/>
                        <a:gd name="connsiteX9" fmla="*/ 214049 w 247806"/>
                        <a:gd name="connsiteY9" fmla="*/ 447866 h 476453"/>
                        <a:gd name="connsiteX10" fmla="*/ 233099 w 247806"/>
                        <a:gd name="connsiteY10" fmla="*/ 397066 h 476453"/>
                        <a:gd name="connsiteX11" fmla="*/ 223574 w 247806"/>
                        <a:gd name="connsiteY11" fmla="*/ 292291 h 476453"/>
                        <a:gd name="connsiteX12" fmla="*/ 247386 w 247806"/>
                        <a:gd name="connsiteY12" fmla="*/ 197041 h 476453"/>
                        <a:gd name="connsiteX13" fmla="*/ 206111 w 247806"/>
                        <a:gd name="connsiteY13" fmla="*/ 90679 h 476453"/>
                        <a:gd name="connsiteX14" fmla="*/ 179124 w 247806"/>
                        <a:gd name="connsiteY14" fmla="*/ 191 h 476453"/>
                        <a:gd name="connsiteX0" fmla="*/ 179124 w 247839"/>
                        <a:gd name="connsiteY0" fmla="*/ 191 h 476453"/>
                        <a:gd name="connsiteX1" fmla="*/ 118799 w 247839"/>
                        <a:gd name="connsiteY1" fmla="*/ 68454 h 476453"/>
                        <a:gd name="connsiteX2" fmla="*/ 56886 w 247839"/>
                        <a:gd name="connsiteY2" fmla="*/ 125604 h 476453"/>
                        <a:gd name="connsiteX3" fmla="*/ 7674 w 247839"/>
                        <a:gd name="connsiteY3" fmla="*/ 195454 h 476453"/>
                        <a:gd name="connsiteX4" fmla="*/ 4499 w 247839"/>
                        <a:gd name="connsiteY4" fmla="*/ 292291 h 476453"/>
                        <a:gd name="connsiteX5" fmla="*/ 50536 w 247839"/>
                        <a:gd name="connsiteY5" fmla="*/ 365316 h 476453"/>
                        <a:gd name="connsiteX6" fmla="*/ 80699 w 247839"/>
                        <a:gd name="connsiteY6" fmla="*/ 425641 h 476453"/>
                        <a:gd name="connsiteX7" fmla="*/ 118799 w 247839"/>
                        <a:gd name="connsiteY7" fmla="*/ 444691 h 476453"/>
                        <a:gd name="connsiteX8" fmla="*/ 168011 w 247839"/>
                        <a:gd name="connsiteY8" fmla="*/ 476441 h 476453"/>
                        <a:gd name="connsiteX9" fmla="*/ 214049 w 247839"/>
                        <a:gd name="connsiteY9" fmla="*/ 447866 h 476453"/>
                        <a:gd name="connsiteX10" fmla="*/ 220399 w 247839"/>
                        <a:gd name="connsiteY10" fmla="*/ 400241 h 476453"/>
                        <a:gd name="connsiteX11" fmla="*/ 223574 w 247839"/>
                        <a:gd name="connsiteY11" fmla="*/ 292291 h 476453"/>
                        <a:gd name="connsiteX12" fmla="*/ 247386 w 247839"/>
                        <a:gd name="connsiteY12" fmla="*/ 197041 h 476453"/>
                        <a:gd name="connsiteX13" fmla="*/ 206111 w 247839"/>
                        <a:gd name="connsiteY13" fmla="*/ 90679 h 476453"/>
                        <a:gd name="connsiteX14" fmla="*/ 179124 w 247839"/>
                        <a:gd name="connsiteY14" fmla="*/ 191 h 47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839" h="476453">
                          <a:moveTo>
                            <a:pt x="179124" y="191"/>
                          </a:moveTo>
                          <a:cubicBezTo>
                            <a:pt x="164572" y="-3513"/>
                            <a:pt x="139172" y="47552"/>
                            <a:pt x="118799" y="68454"/>
                          </a:cubicBezTo>
                          <a:cubicBezTo>
                            <a:pt x="98426" y="89356"/>
                            <a:pt x="75407" y="104437"/>
                            <a:pt x="56886" y="125604"/>
                          </a:cubicBezTo>
                          <a:cubicBezTo>
                            <a:pt x="38365" y="146771"/>
                            <a:pt x="16405" y="167673"/>
                            <a:pt x="7674" y="195454"/>
                          </a:cubicBezTo>
                          <a:cubicBezTo>
                            <a:pt x="-1057" y="223235"/>
                            <a:pt x="-2645" y="263981"/>
                            <a:pt x="4499" y="292291"/>
                          </a:cubicBezTo>
                          <a:cubicBezTo>
                            <a:pt x="11643" y="320601"/>
                            <a:pt x="37836" y="343091"/>
                            <a:pt x="50536" y="365316"/>
                          </a:cubicBezTo>
                          <a:cubicBezTo>
                            <a:pt x="63236" y="387541"/>
                            <a:pt x="69322" y="412412"/>
                            <a:pt x="80699" y="425641"/>
                          </a:cubicBezTo>
                          <a:cubicBezTo>
                            <a:pt x="92076" y="438870"/>
                            <a:pt x="104247" y="436224"/>
                            <a:pt x="118799" y="444691"/>
                          </a:cubicBezTo>
                          <a:cubicBezTo>
                            <a:pt x="133351" y="453158"/>
                            <a:pt x="152136" y="475912"/>
                            <a:pt x="168011" y="476441"/>
                          </a:cubicBezTo>
                          <a:cubicBezTo>
                            <a:pt x="183886" y="476970"/>
                            <a:pt x="205318" y="460566"/>
                            <a:pt x="214049" y="447866"/>
                          </a:cubicBezTo>
                          <a:cubicBezTo>
                            <a:pt x="222780" y="435166"/>
                            <a:pt x="218812" y="426170"/>
                            <a:pt x="220399" y="400241"/>
                          </a:cubicBezTo>
                          <a:cubicBezTo>
                            <a:pt x="221987" y="374312"/>
                            <a:pt x="219076" y="326158"/>
                            <a:pt x="223574" y="292291"/>
                          </a:cubicBezTo>
                          <a:cubicBezTo>
                            <a:pt x="228072" y="258424"/>
                            <a:pt x="251355" y="231172"/>
                            <a:pt x="247386" y="197041"/>
                          </a:cubicBezTo>
                          <a:cubicBezTo>
                            <a:pt x="243417" y="162910"/>
                            <a:pt x="217488" y="123487"/>
                            <a:pt x="206111" y="90679"/>
                          </a:cubicBezTo>
                          <a:cubicBezTo>
                            <a:pt x="194734" y="57871"/>
                            <a:pt x="193676" y="3895"/>
                            <a:pt x="179124" y="191"/>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Cœur 52"/>
                  <p:cNvSpPr/>
                  <p:nvPr/>
                </p:nvSpPr>
                <p:spPr>
                  <a:xfrm>
                    <a:off x="4303741" y="3768767"/>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Cœur 53"/>
                  <p:cNvSpPr/>
                  <p:nvPr/>
                </p:nvSpPr>
                <p:spPr>
                  <a:xfrm>
                    <a:off x="4552298" y="2459384"/>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Cœur 54"/>
                  <p:cNvSpPr/>
                  <p:nvPr/>
                </p:nvSpPr>
                <p:spPr>
                  <a:xfrm>
                    <a:off x="2038932" y="2940236"/>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Cœur 55"/>
                  <p:cNvSpPr/>
                  <p:nvPr/>
                </p:nvSpPr>
                <p:spPr>
                  <a:xfrm>
                    <a:off x="3337073" y="4696613"/>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Cœur 56"/>
                  <p:cNvSpPr/>
                  <p:nvPr/>
                </p:nvSpPr>
                <p:spPr>
                  <a:xfrm>
                    <a:off x="2427472" y="2437752"/>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Cœur 57"/>
                  <p:cNvSpPr/>
                  <p:nvPr/>
                </p:nvSpPr>
                <p:spPr>
                  <a:xfrm>
                    <a:off x="4406882" y="4830298"/>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Cœur 58"/>
                  <p:cNvSpPr/>
                  <p:nvPr/>
                </p:nvSpPr>
                <p:spPr>
                  <a:xfrm>
                    <a:off x="2664167" y="4031591"/>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Cœur 59"/>
                  <p:cNvSpPr/>
                  <p:nvPr/>
                </p:nvSpPr>
                <p:spPr>
                  <a:xfrm>
                    <a:off x="4522947" y="4045695"/>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Cœur 60"/>
                  <p:cNvSpPr/>
                  <p:nvPr/>
                </p:nvSpPr>
                <p:spPr>
                  <a:xfrm>
                    <a:off x="3797246" y="1736044"/>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Cœur 61"/>
                  <p:cNvSpPr/>
                  <p:nvPr/>
                </p:nvSpPr>
                <p:spPr>
                  <a:xfrm>
                    <a:off x="3740522" y="3839456"/>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Cœur 62"/>
                  <p:cNvSpPr/>
                  <p:nvPr/>
                </p:nvSpPr>
                <p:spPr>
                  <a:xfrm>
                    <a:off x="3592566" y="1996132"/>
                    <a:ext cx="167098" cy="159758"/>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5" name="Cœur 84"/>
                <p:cNvSpPr/>
                <p:nvPr/>
              </p:nvSpPr>
              <p:spPr>
                <a:xfrm>
                  <a:off x="1297542" y="2233400"/>
                  <a:ext cx="167098" cy="159758"/>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Cœur 85"/>
                <p:cNvSpPr/>
                <p:nvPr/>
              </p:nvSpPr>
              <p:spPr>
                <a:xfrm>
                  <a:off x="1815625" y="2058540"/>
                  <a:ext cx="167098" cy="159758"/>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Cœur 86"/>
                <p:cNvSpPr/>
                <p:nvPr/>
              </p:nvSpPr>
              <p:spPr>
                <a:xfrm>
                  <a:off x="2194985" y="4387428"/>
                  <a:ext cx="167098" cy="159758"/>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Cœur 87"/>
                <p:cNvSpPr/>
                <p:nvPr/>
              </p:nvSpPr>
              <p:spPr>
                <a:xfrm>
                  <a:off x="968366" y="2544103"/>
                  <a:ext cx="167098" cy="159758"/>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Cœur 88"/>
                <p:cNvSpPr/>
                <p:nvPr/>
              </p:nvSpPr>
              <p:spPr>
                <a:xfrm>
                  <a:off x="3548614" y="1884566"/>
                  <a:ext cx="167098" cy="159758"/>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Cœur 89"/>
                <p:cNvSpPr/>
                <p:nvPr/>
              </p:nvSpPr>
              <p:spPr>
                <a:xfrm>
                  <a:off x="1890165" y="4176805"/>
                  <a:ext cx="167098" cy="159758"/>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Cœur 90"/>
                <p:cNvSpPr/>
                <p:nvPr/>
              </p:nvSpPr>
              <p:spPr>
                <a:xfrm>
                  <a:off x="2644917" y="1463171"/>
                  <a:ext cx="167098" cy="159758"/>
                </a:xfrm>
                <a:prstGeom prst="hear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21" name="ZoneTexte 20"/>
          <p:cNvSpPr txBox="1">
            <a:spLocks noChangeAspect="1"/>
          </p:cNvSpPr>
          <p:nvPr/>
        </p:nvSpPr>
        <p:spPr>
          <a:xfrm>
            <a:off x="7881660" y="1333516"/>
            <a:ext cx="165943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Collaborations</a:t>
            </a:r>
          </a:p>
        </p:txBody>
      </p:sp>
      <p:grpSp>
        <p:nvGrpSpPr>
          <p:cNvPr id="268" name="Groupe 267"/>
          <p:cNvGrpSpPr/>
          <p:nvPr/>
        </p:nvGrpSpPr>
        <p:grpSpPr>
          <a:xfrm>
            <a:off x="7984225" y="433111"/>
            <a:ext cx="2263001" cy="338554"/>
            <a:chOff x="5780201" y="85481"/>
            <a:chExt cx="2263001" cy="338554"/>
          </a:xfrm>
        </p:grpSpPr>
        <p:sp>
          <p:nvSpPr>
            <p:cNvPr id="269" name="ZoneTexte 268"/>
            <p:cNvSpPr txBox="1"/>
            <p:nvPr/>
          </p:nvSpPr>
          <p:spPr>
            <a:xfrm>
              <a:off x="5780201" y="85481"/>
              <a:ext cx="226300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fr-FR"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350     /mois en 2024</a:t>
              </a:r>
            </a:p>
          </p:txBody>
        </p:sp>
        <p:grpSp>
          <p:nvGrpSpPr>
            <p:cNvPr id="270" name="Groupe 269"/>
            <p:cNvGrpSpPr/>
            <p:nvPr/>
          </p:nvGrpSpPr>
          <p:grpSpPr>
            <a:xfrm>
              <a:off x="6353925" y="132958"/>
              <a:ext cx="269431" cy="225969"/>
              <a:chOff x="8448140" y="208566"/>
              <a:chExt cx="269431" cy="225969"/>
            </a:xfrm>
          </p:grpSpPr>
          <p:sp>
            <p:nvSpPr>
              <p:cNvPr id="271" name="Ellipse 270"/>
              <p:cNvSpPr/>
              <p:nvPr/>
            </p:nvSpPr>
            <p:spPr>
              <a:xfrm>
                <a:off x="8537571" y="254535"/>
                <a:ext cx="180000" cy="180000"/>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2" name="Rectangle 271"/>
              <p:cNvSpPr/>
              <p:nvPr/>
            </p:nvSpPr>
            <p:spPr>
              <a:xfrm>
                <a:off x="8448140" y="220885"/>
                <a:ext cx="45719" cy="6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3" name="Connecteur droit avec flèche 272"/>
              <p:cNvCxnSpPr/>
              <p:nvPr/>
            </p:nvCxnSpPr>
            <p:spPr>
              <a:xfrm>
                <a:off x="8625983" y="208566"/>
                <a:ext cx="3175" cy="176662"/>
              </a:xfrm>
              <a:prstGeom prst="straightConnector1">
                <a:avLst/>
              </a:prstGeom>
              <a:ln w="15875">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grpSp>
      </p:grpSp>
      <p:grpSp>
        <p:nvGrpSpPr>
          <p:cNvPr id="44" name="Groupe 43"/>
          <p:cNvGrpSpPr/>
          <p:nvPr/>
        </p:nvGrpSpPr>
        <p:grpSpPr>
          <a:xfrm>
            <a:off x="5150965" y="177539"/>
            <a:ext cx="2641404" cy="1037271"/>
            <a:chOff x="7488457" y="77869"/>
            <a:chExt cx="2641404" cy="1037271"/>
          </a:xfrm>
        </p:grpSpPr>
        <p:pic>
          <p:nvPicPr>
            <p:cNvPr id="33" name="Image 32"/>
            <p:cNvPicPr>
              <a:picLocks noChangeAspect="1"/>
            </p:cNvPicPr>
            <p:nvPr/>
          </p:nvPicPr>
          <p:blipFill>
            <a:blip r:embed="rId43"/>
            <a:stretch>
              <a:fillRect/>
            </a:stretch>
          </p:blipFill>
          <p:spPr>
            <a:xfrm>
              <a:off x="7488457" y="77869"/>
              <a:ext cx="393519" cy="1013020"/>
            </a:xfrm>
            <a:prstGeom prst="rect">
              <a:avLst/>
            </a:prstGeom>
          </p:spPr>
        </p:pic>
        <p:pic>
          <p:nvPicPr>
            <p:cNvPr id="34" name="Image 33"/>
            <p:cNvPicPr>
              <a:picLocks noChangeAspect="1"/>
            </p:cNvPicPr>
            <p:nvPr/>
          </p:nvPicPr>
          <p:blipFill>
            <a:blip r:embed="rId44"/>
            <a:stretch>
              <a:fillRect/>
            </a:stretch>
          </p:blipFill>
          <p:spPr>
            <a:xfrm>
              <a:off x="7956776" y="79729"/>
              <a:ext cx="2173085" cy="1035411"/>
            </a:xfrm>
            <a:prstGeom prst="rect">
              <a:avLst/>
            </a:prstGeom>
          </p:spPr>
        </p:pic>
      </p:grpSp>
      <p:pic>
        <p:nvPicPr>
          <p:cNvPr id="8" name="Image 7"/>
          <p:cNvPicPr>
            <a:picLocks noChangeAspect="1"/>
          </p:cNvPicPr>
          <p:nvPr/>
        </p:nvPicPr>
        <p:blipFill>
          <a:blip r:embed="rId45"/>
          <a:stretch>
            <a:fillRect/>
          </a:stretch>
        </p:blipFill>
        <p:spPr>
          <a:xfrm>
            <a:off x="438247" y="141031"/>
            <a:ext cx="1430870" cy="1142478"/>
          </a:xfrm>
          <a:prstGeom prst="rect">
            <a:avLst/>
          </a:prstGeom>
        </p:spPr>
      </p:pic>
      <p:sp>
        <p:nvSpPr>
          <p:cNvPr id="166" name="ZoneTexte 165">
            <a:extLst>
              <a:ext uri="{FF2B5EF4-FFF2-40B4-BE49-F238E27FC236}">
                <a16:creationId xmlns:a16="http://schemas.microsoft.com/office/drawing/2014/main" id="{B87B37B3-0A52-4604-935B-EECA757A6097}"/>
              </a:ext>
            </a:extLst>
          </p:cNvPr>
          <p:cNvSpPr txBox="1"/>
          <p:nvPr/>
        </p:nvSpPr>
        <p:spPr>
          <a:xfrm>
            <a:off x="9789360" y="-16035"/>
            <a:ext cx="2402640" cy="346680"/>
          </a:xfrm>
          <a:prstGeom prst="rect">
            <a:avLst/>
          </a:prstGeom>
          <a:noFill/>
          <a:ln w="0">
            <a:noFill/>
          </a:ln>
        </p:spPr>
        <p:txBody>
          <a:bodyPr lIns="90000" tIns="45000" rIns="90000" bIns="4500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1" normalizeH="0" baseline="0" noProof="0" dirty="0">
                <a:ln>
                  <a:noFill/>
                </a:ln>
                <a:solidFill>
                  <a:srgbClr val="3465A4"/>
                </a:solidFill>
                <a:effectLst/>
                <a:uLnTx/>
                <a:uFillTx/>
                <a:latin typeface="Arial"/>
                <a:ea typeface="DejaVu Sans"/>
                <a:cs typeface="+mn-cs"/>
              </a:rPr>
              <a:t>C. &amp; J.M. Fontbonne</a:t>
            </a:r>
            <a:endParaRPr kumimoji="0" lang="fr-FR" sz="1800" b="0" i="0" u="none" strike="noStrike" kern="1200" cap="none" spc="-1"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17278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tangle 97"/>
          <p:cNvSpPr/>
          <p:nvPr/>
        </p:nvSpPr>
        <p:spPr>
          <a:xfrm>
            <a:off x="435600" y="174154"/>
            <a:ext cx="7268920" cy="519416"/>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2903" b="1" i="0" u="none" strike="noStrike" kern="1200" cap="none" spc="-1" normalizeH="0" baseline="0" noProof="0" dirty="0">
                <a:ln>
                  <a:noFill/>
                </a:ln>
                <a:solidFill>
                  <a:srgbClr val="FF0000"/>
                </a:solidFill>
                <a:effectLst/>
                <a:uLnTx/>
                <a:uFillTx/>
                <a:latin typeface="Arial"/>
                <a:ea typeface="DejaVu Sans"/>
                <a:cs typeface="DejaVu Sans"/>
              </a:rPr>
              <a:t>S</a:t>
            </a:r>
            <a:r>
              <a:rPr kumimoji="0" lang="fr-FR" sz="2903" b="0" i="0" u="none" strike="noStrike" kern="1200" cap="none" spc="-1" normalizeH="0" baseline="0" noProof="0" dirty="0">
                <a:ln>
                  <a:noFill/>
                </a:ln>
                <a:solidFill>
                  <a:srgbClr val="000000"/>
                </a:solidFill>
                <a:effectLst/>
                <a:uLnTx/>
                <a:uFillTx/>
                <a:latin typeface="Arial"/>
                <a:ea typeface="DejaVu Sans"/>
                <a:cs typeface="DejaVu Sans"/>
              </a:rPr>
              <a:t>pécification du </a:t>
            </a:r>
            <a:r>
              <a:rPr kumimoji="0" lang="fr-FR" sz="2903" b="1" i="0" u="none" strike="noStrike" kern="1200" cap="none" spc="-1" normalizeH="0" baseline="0" noProof="0" dirty="0">
                <a:ln>
                  <a:noFill/>
                </a:ln>
                <a:solidFill>
                  <a:srgbClr val="FF0000"/>
                </a:solidFill>
                <a:effectLst/>
                <a:uLnTx/>
                <a:uFillTx/>
                <a:latin typeface="Arial"/>
                <a:ea typeface="DejaVu Sans"/>
                <a:cs typeface="DejaVu Sans"/>
              </a:rPr>
              <a:t>Pa</a:t>
            </a:r>
            <a:r>
              <a:rPr kumimoji="0" lang="fr-FR" sz="2903" b="0" i="0" u="none" strike="noStrike" kern="1200" cap="none" spc="-1" normalizeH="0" baseline="0" noProof="0" dirty="0">
                <a:ln>
                  <a:noFill/>
                </a:ln>
                <a:solidFill>
                  <a:srgbClr val="000000"/>
                </a:solidFill>
                <a:effectLst/>
                <a:uLnTx/>
                <a:uFillTx/>
                <a:latin typeface="Arial"/>
                <a:ea typeface="DejaVu Sans"/>
                <a:cs typeface="DejaVu Sans"/>
              </a:rPr>
              <a:t>rcours </a:t>
            </a:r>
            <a:r>
              <a:rPr kumimoji="0" lang="fr-FR" sz="2903" b="1" i="0" u="none" strike="noStrike" kern="1200" cap="none" spc="-1" normalizeH="0" baseline="0" noProof="0" dirty="0">
                <a:ln>
                  <a:noFill/>
                </a:ln>
                <a:solidFill>
                  <a:srgbClr val="FF0000"/>
                </a:solidFill>
                <a:effectLst/>
                <a:uLnTx/>
                <a:uFillTx/>
                <a:latin typeface="Arial"/>
                <a:ea typeface="DejaVu Sans"/>
                <a:cs typeface="DejaVu Sans"/>
              </a:rPr>
              <a:t>M</a:t>
            </a:r>
            <a:r>
              <a:rPr kumimoji="0" lang="fr-FR" sz="2903" b="0" i="0" u="none" strike="noStrike" kern="1200" cap="none" spc="-1" normalizeH="0" baseline="0" noProof="0" dirty="0">
                <a:ln>
                  <a:noFill/>
                </a:ln>
                <a:solidFill>
                  <a:srgbClr val="000000"/>
                </a:solidFill>
                <a:effectLst/>
                <a:uLnTx/>
                <a:uFillTx/>
                <a:latin typeface="Arial"/>
                <a:ea typeface="DejaVu Sans"/>
                <a:cs typeface="DejaVu Sans"/>
              </a:rPr>
              <a:t>édical </a:t>
            </a:r>
            <a:r>
              <a:rPr kumimoji="0" lang="fr-FR" sz="2903" b="0" i="0" u="none" strike="noStrike" kern="1200" cap="none" spc="-1" normalizeH="0" baseline="0" noProof="0" dirty="0">
                <a:ln>
                  <a:noFill/>
                </a:ln>
                <a:solidFill>
                  <a:srgbClr val="FF0000"/>
                </a:solidFill>
                <a:effectLst/>
                <a:uLnTx/>
                <a:uFillTx/>
                <a:latin typeface="Arial"/>
                <a:ea typeface="DejaVu Sans"/>
                <a:cs typeface="DejaVu Sans"/>
              </a:rPr>
              <a:t>(</a:t>
            </a:r>
            <a:r>
              <a:rPr kumimoji="0" lang="fr-FR" sz="2903" b="0" i="0" u="none" strike="noStrike" kern="1200" cap="none" spc="-1" normalizeH="0" baseline="0" noProof="0" dirty="0" err="1">
                <a:ln>
                  <a:noFill/>
                </a:ln>
                <a:solidFill>
                  <a:srgbClr val="FF0000"/>
                </a:solidFill>
                <a:effectLst/>
                <a:uLnTx/>
                <a:uFillTx/>
                <a:latin typeface="Arial"/>
                <a:ea typeface="DejaVu Sans"/>
                <a:cs typeface="DejaVu Sans"/>
              </a:rPr>
              <a:t>SPaM</a:t>
            </a:r>
            <a:r>
              <a:rPr kumimoji="0" lang="fr-FR" sz="2903" b="0" i="0" u="none" strike="noStrike" kern="1200" cap="none" spc="-1" normalizeH="0" baseline="0" noProof="0" dirty="0">
                <a:ln>
                  <a:noFill/>
                </a:ln>
                <a:solidFill>
                  <a:srgbClr val="FF0000"/>
                </a:solidFill>
                <a:effectLst/>
                <a:uLnTx/>
                <a:uFillTx/>
                <a:latin typeface="Arial"/>
                <a:ea typeface="DejaVu Sans"/>
                <a:cs typeface="DejaVu Sans"/>
              </a:rPr>
              <a:t>)</a:t>
            </a:r>
          </a:p>
        </p:txBody>
      </p:sp>
      <p:grpSp>
        <p:nvGrpSpPr>
          <p:cNvPr id="99" name="Groupe 98"/>
          <p:cNvGrpSpPr/>
          <p:nvPr/>
        </p:nvGrpSpPr>
        <p:grpSpPr>
          <a:xfrm>
            <a:off x="348522" y="803288"/>
            <a:ext cx="8938918" cy="1983185"/>
            <a:chOff x="287999" y="664200"/>
            <a:chExt cx="7391161" cy="1639800"/>
          </a:xfrm>
        </p:grpSpPr>
        <p:sp>
          <p:nvSpPr>
            <p:cNvPr id="100" name="Rectangle 99"/>
            <p:cNvSpPr/>
            <p:nvPr/>
          </p:nvSpPr>
          <p:spPr>
            <a:xfrm>
              <a:off x="287999" y="664200"/>
              <a:ext cx="7391161" cy="1639800"/>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marL="261230" marR="0" lvl="0" indent="-261230" algn="l" defTabSz="1105875" rtl="0" eaLnBrk="1" fontAlgn="auto" latinLnBrk="0" hangingPunct="1">
                <a:lnSpc>
                  <a:spcPct val="50000"/>
                </a:lnSpc>
                <a:spcBef>
                  <a:spcPts val="686"/>
                </a:spcBef>
                <a:spcAft>
                  <a:spcPts val="686"/>
                </a:spcAft>
                <a:buClr>
                  <a:srgbClr val="000000"/>
                </a:buClr>
                <a:buSzPct val="45000"/>
                <a:buFont typeface="Wingdings" charset="2"/>
                <a:buChar char=""/>
                <a:tabLst/>
                <a:defRPr/>
              </a:pPr>
              <a:r>
                <a:rPr kumimoji="0" lang="fr-FR" sz="1330" b="1" i="0" u="none" strike="noStrike" kern="1200" cap="none" spc="-1" normalizeH="0" baseline="0" noProof="0" dirty="0">
                  <a:ln>
                    <a:noFill/>
                  </a:ln>
                  <a:solidFill>
                    <a:srgbClr val="000000"/>
                  </a:solidFill>
                  <a:effectLst/>
                  <a:uLnTx/>
                  <a:uFillTx/>
                  <a:latin typeface="Arial"/>
                  <a:ea typeface="DejaVu Sans"/>
                  <a:cs typeface="DejaVu Sans"/>
                </a:rPr>
                <a:t>Formalisme permettant la spécification des pratiques médicales et la description des parcours médicaux.</a:t>
              </a:r>
            </a:p>
            <a:p>
              <a:pPr marL="261230" marR="0" lvl="0" indent="-261230" algn="l" defTabSz="1105875" rtl="0" eaLnBrk="1" fontAlgn="auto" latinLnBrk="0" hangingPunct="1">
                <a:lnSpc>
                  <a:spcPct val="50000"/>
                </a:lnSpc>
                <a:spcBef>
                  <a:spcPts val="686"/>
                </a:spcBef>
                <a:spcAft>
                  <a:spcPts val="686"/>
                </a:spcAft>
                <a:buClr>
                  <a:srgbClr val="000000"/>
                </a:buClr>
                <a:buSzPct val="45000"/>
                <a:buFont typeface="Wingdings" charset="2"/>
                <a:buChar char=""/>
                <a:tabLst/>
                <a:defRPr/>
              </a:pPr>
              <a:r>
                <a:rPr kumimoji="0" lang="fr-FR" sz="1330" b="0" i="0" u="none" strike="noStrike" kern="1200" cap="none" spc="-1" normalizeH="0" baseline="0" noProof="0" dirty="0">
                  <a:ln>
                    <a:noFill/>
                  </a:ln>
                  <a:solidFill>
                    <a:srgbClr val="000000"/>
                  </a:solidFill>
                  <a:effectLst/>
                  <a:uLnTx/>
                  <a:uFillTx/>
                  <a:latin typeface="Arial"/>
                  <a:ea typeface="DejaVu Sans"/>
                  <a:cs typeface="DejaVu Sans"/>
                </a:rPr>
                <a:t>Implantation en langage ADA</a:t>
              </a:r>
            </a:p>
            <a:p>
              <a:pPr marL="261230" marR="0" lvl="0" indent="-261230" algn="l" defTabSz="1105875" rtl="0" eaLnBrk="1" fontAlgn="auto" latinLnBrk="0" hangingPunct="1">
                <a:lnSpc>
                  <a:spcPct val="50000"/>
                </a:lnSpc>
                <a:spcBef>
                  <a:spcPts val="686"/>
                </a:spcBef>
                <a:spcAft>
                  <a:spcPts val="686"/>
                </a:spcAft>
                <a:buClr>
                  <a:srgbClr val="000000"/>
                </a:buClr>
                <a:buSzPct val="45000"/>
                <a:buFont typeface="Wingdings" charset="2"/>
                <a:buChar char=""/>
                <a:tabLst/>
                <a:defRPr/>
              </a:pPr>
              <a:r>
                <a:rPr kumimoji="0" lang="fr-FR" sz="1330" b="1" i="0" u="none" strike="noStrike" kern="1200" cap="none" spc="-1" normalizeH="0" baseline="0" noProof="0" dirty="0">
                  <a:ln>
                    <a:noFill/>
                  </a:ln>
                  <a:solidFill>
                    <a:srgbClr val="000000"/>
                  </a:solidFill>
                  <a:effectLst/>
                  <a:uLnTx/>
                  <a:uFillTx/>
                  <a:latin typeface="Arial"/>
                  <a:ea typeface="DejaVu Sans"/>
                  <a:cs typeface="DejaVu Sans"/>
                </a:rPr>
                <a:t>Utilisations de </a:t>
              </a:r>
              <a:r>
                <a:rPr kumimoji="0" lang="fr-FR" sz="1330" b="1" i="0" u="none" strike="noStrike" kern="1200" cap="none" spc="-1" normalizeH="0" baseline="0" noProof="0" dirty="0" err="1">
                  <a:ln>
                    <a:noFill/>
                  </a:ln>
                  <a:solidFill>
                    <a:srgbClr val="000000"/>
                  </a:solidFill>
                  <a:effectLst/>
                  <a:uLnTx/>
                  <a:uFillTx/>
                  <a:latin typeface="Arial"/>
                  <a:ea typeface="DejaVu Sans"/>
                  <a:cs typeface="DejaVu Sans"/>
                </a:rPr>
                <a:t>SpaM</a:t>
              </a:r>
              <a:endParaRPr kumimoji="0" lang="fr-FR" sz="1330" b="1" i="0" u="none" strike="noStrike" kern="1200" cap="none" spc="-1" normalizeH="0" baseline="0" noProof="0" dirty="0">
                <a:ln>
                  <a:noFill/>
                </a:ln>
                <a:solidFill>
                  <a:srgbClr val="000000"/>
                </a:solidFill>
                <a:effectLst/>
                <a:uLnTx/>
                <a:uFillTx/>
                <a:latin typeface="Arial"/>
                <a:ea typeface="DejaVu Sans"/>
                <a:cs typeface="DejaVu Sans"/>
              </a:endParaRPr>
            </a:p>
            <a:p>
              <a:pPr marL="522461" marR="0" lvl="1" indent="-261230" algn="l" defTabSz="1105875" rtl="0" eaLnBrk="1" fontAlgn="auto" latinLnBrk="0" hangingPunct="1">
                <a:lnSpc>
                  <a:spcPct val="50000"/>
                </a:lnSpc>
                <a:spcBef>
                  <a:spcPts val="686"/>
                </a:spcBef>
                <a:spcAft>
                  <a:spcPts val="686"/>
                </a:spcAft>
                <a:buClr>
                  <a:srgbClr val="000000"/>
                </a:buClr>
                <a:buSzPct val="45000"/>
                <a:buFont typeface="Wingdings" charset="2"/>
                <a:buChar char=""/>
                <a:tabLst/>
                <a:defRPr/>
              </a:pPr>
              <a:r>
                <a:rPr kumimoji="0" lang="fr-FR" sz="1209" b="0" i="0" u="none" strike="noStrike" kern="1200" cap="none" spc="-1" normalizeH="0" baseline="0" noProof="0" dirty="0">
                  <a:ln>
                    <a:noFill/>
                  </a:ln>
                  <a:solidFill>
                    <a:srgbClr val="000000"/>
                  </a:solidFill>
                  <a:effectLst/>
                  <a:uLnTx/>
                  <a:uFillTx/>
                  <a:latin typeface="Arial"/>
                  <a:ea typeface="DejaVu Sans"/>
                  <a:cs typeface="DejaVu Sans"/>
                </a:rPr>
                <a:t>Etude des toxicités </a:t>
              </a:r>
              <a:r>
                <a:rPr kumimoji="0" lang="fr-FR" sz="1209" b="1" i="0" u="none" strike="noStrike" kern="1200" cap="none" spc="-1" normalizeH="0" baseline="0" noProof="0" dirty="0">
                  <a:ln>
                    <a:noFill/>
                  </a:ln>
                  <a:solidFill>
                    <a:srgbClr val="000000"/>
                  </a:solidFill>
                  <a:effectLst/>
                  <a:uLnTx/>
                  <a:uFillTx/>
                  <a:latin typeface="Arial"/>
                  <a:ea typeface="DejaVu Sans"/>
                  <a:cs typeface="DejaVu Sans"/>
                </a:rPr>
                <a:t>comparées de traitements avec des RX et des protons </a:t>
              </a:r>
              <a:r>
                <a:rPr kumimoji="0" lang="fr-FR" sz="1209" b="0" i="0" u="none" strike="noStrike" kern="1200" cap="none" spc="-1" normalizeH="0" baseline="0" noProof="0" dirty="0">
                  <a:ln>
                    <a:noFill/>
                  </a:ln>
                  <a:solidFill>
                    <a:srgbClr val="000000"/>
                  </a:solidFill>
                  <a:effectLst/>
                  <a:uLnTx/>
                  <a:uFillTx/>
                  <a:latin typeface="Arial"/>
                  <a:ea typeface="DejaVu Sans"/>
                  <a:cs typeface="DejaVu Sans"/>
                </a:rPr>
                <a:t>au CLCC </a:t>
              </a:r>
              <a:r>
                <a:rPr kumimoji="0" lang="fr-FR" sz="1209" b="0" i="0" u="none" strike="noStrike" kern="1200" cap="none" spc="-1" normalizeH="0" baseline="0" noProof="0" dirty="0" err="1">
                  <a:ln>
                    <a:noFill/>
                  </a:ln>
                  <a:solidFill>
                    <a:srgbClr val="000000"/>
                  </a:solidFill>
                  <a:effectLst/>
                  <a:uLnTx/>
                  <a:uFillTx/>
                  <a:latin typeface="Arial"/>
                  <a:ea typeface="DejaVu Sans"/>
                  <a:cs typeface="DejaVu Sans"/>
                </a:rPr>
                <a:t>Baclesse</a:t>
              </a:r>
              <a:endParaRPr kumimoji="0" lang="fr-FR" sz="1209" b="0" i="0" u="none" strike="noStrike" kern="1200" cap="none" spc="-1" normalizeH="0" baseline="0" noProof="0" dirty="0">
                <a:ln>
                  <a:noFill/>
                </a:ln>
                <a:solidFill>
                  <a:srgbClr val="000000"/>
                </a:solidFill>
                <a:effectLst/>
                <a:uLnTx/>
                <a:uFillTx/>
                <a:latin typeface="Arial"/>
                <a:ea typeface="DejaVu Sans"/>
                <a:cs typeface="DejaVu Sans"/>
              </a:endParaRPr>
            </a:p>
            <a:p>
              <a:pPr marL="783691" marR="0" lvl="2" indent="-261230" algn="l" defTabSz="1105875" rtl="0" eaLnBrk="1" fontAlgn="auto" latinLnBrk="0" hangingPunct="1">
                <a:lnSpc>
                  <a:spcPct val="30000"/>
                </a:lnSpc>
                <a:spcBef>
                  <a:spcPts val="686"/>
                </a:spcBef>
                <a:spcAft>
                  <a:spcPts val="686"/>
                </a:spcAft>
                <a:buClr>
                  <a:srgbClr val="000000"/>
                </a:buClr>
                <a:buSzPct val="45000"/>
                <a:buFont typeface="Wingdings" charset="2"/>
                <a:buChar char=""/>
                <a:tabLst/>
                <a:defRPr/>
              </a:pPr>
              <a:r>
                <a:rPr kumimoji="0" lang="fr-FR" sz="1088" b="1" i="1" u="none" strike="noStrike" kern="1200" cap="none" spc="-1" normalizeH="0" baseline="0" noProof="0" dirty="0">
                  <a:ln>
                    <a:noFill/>
                  </a:ln>
                  <a:solidFill>
                    <a:srgbClr val="4FB4B8"/>
                  </a:solidFill>
                  <a:effectLst/>
                  <a:uLnTx/>
                  <a:uFillTx/>
                  <a:latin typeface="Arial"/>
                  <a:ea typeface="DejaVu Sans"/>
                  <a:cs typeface="DejaVu Sans"/>
                </a:rPr>
                <a:t>PREFERANCE</a:t>
              </a:r>
              <a:r>
                <a:rPr kumimoji="0" lang="fr-FR" sz="1088" b="0" i="0" u="none" strike="noStrike" kern="1200" cap="none" spc="-1" normalizeH="0" baseline="0" noProof="0" dirty="0">
                  <a:ln>
                    <a:noFill/>
                  </a:ln>
                  <a:solidFill>
                    <a:srgbClr val="4FB4B8"/>
                  </a:solidFill>
                  <a:effectLst/>
                  <a:uLnTx/>
                  <a:uFillTx/>
                  <a:latin typeface="Arial"/>
                  <a:ea typeface="DejaVu Sans"/>
                  <a:cs typeface="DejaVu Sans"/>
                </a:rPr>
                <a:t> </a:t>
              </a:r>
              <a:r>
                <a:rPr kumimoji="0" lang="fr-FR" sz="1088" b="0" i="0" u="none" strike="noStrike" kern="1200" cap="none" spc="-1" normalizeH="0" baseline="0" noProof="0" dirty="0">
                  <a:ln>
                    <a:noFill/>
                  </a:ln>
                  <a:solidFill>
                    <a:srgbClr val="000000"/>
                  </a:solidFill>
                  <a:effectLst/>
                  <a:uLnTx/>
                  <a:uFillTx/>
                  <a:latin typeface="Arial"/>
                  <a:ea typeface="DejaVu Sans"/>
                  <a:cs typeface="DejaVu Sans"/>
                </a:rPr>
                <a:t>(</a:t>
              </a:r>
              <a:r>
                <a:rPr kumimoji="0" lang="fr-FR" sz="1088" b="0" i="0" u="none" strike="noStrike" kern="1200" cap="none" spc="-1" normalizeH="0" baseline="0" noProof="0" dirty="0" err="1">
                  <a:ln>
                    <a:noFill/>
                  </a:ln>
                  <a:solidFill>
                    <a:srgbClr val="3465A4"/>
                  </a:solidFill>
                  <a:effectLst/>
                  <a:uLnTx/>
                  <a:uFillTx/>
                  <a:latin typeface="Arial"/>
                  <a:ea typeface="DejaVu Sans"/>
                  <a:cs typeface="DejaVu Sans"/>
                </a:rPr>
                <a:t>J.Balosso</a:t>
              </a:r>
              <a:r>
                <a:rPr kumimoji="0" lang="fr-FR" sz="1088" b="0" i="0" u="none" strike="noStrike" kern="1200" cap="none" spc="-1" normalizeH="0" baseline="0" noProof="0" dirty="0">
                  <a:ln>
                    <a:noFill/>
                  </a:ln>
                  <a:solidFill>
                    <a:srgbClr val="000000"/>
                  </a:solidFill>
                  <a:effectLst/>
                  <a:uLnTx/>
                  <a:uFillTx/>
                  <a:latin typeface="Arial"/>
                  <a:ea typeface="DejaVu Sans"/>
                  <a:cs typeface="DejaVu Sans"/>
                </a:rPr>
                <a:t>)                                : </a:t>
              </a:r>
              <a:r>
                <a:rPr kumimoji="0" lang="fr-FR" sz="1088" b="0" i="0" u="none" strike="noStrike" kern="1200" cap="none" spc="-1" normalizeH="0" baseline="0" noProof="0" dirty="0" err="1">
                  <a:ln>
                    <a:noFill/>
                  </a:ln>
                  <a:solidFill>
                    <a:srgbClr val="000000"/>
                  </a:solidFill>
                  <a:effectLst/>
                  <a:uLnTx/>
                  <a:uFillTx/>
                  <a:latin typeface="Arial"/>
                  <a:ea typeface="DejaVu Sans"/>
                  <a:cs typeface="DejaVu Sans"/>
                </a:rPr>
                <a:t>Irradation</a:t>
              </a:r>
              <a:r>
                <a:rPr kumimoji="0" lang="fr-FR" sz="1088" b="0" i="0" u="none" strike="noStrike" kern="1200" cap="none" spc="-1" normalizeH="0" baseline="0" noProof="0" dirty="0">
                  <a:ln>
                    <a:noFill/>
                  </a:ln>
                  <a:solidFill>
                    <a:srgbClr val="000000"/>
                  </a:solidFill>
                  <a:effectLst/>
                  <a:uLnTx/>
                  <a:uFillTx/>
                  <a:latin typeface="Arial"/>
                  <a:ea typeface="DejaVu Sans"/>
                  <a:cs typeface="DejaVu Sans"/>
                </a:rPr>
                <a:t> des tumeurs de l’encéphale</a:t>
              </a:r>
            </a:p>
            <a:p>
              <a:pPr marL="783691" marR="0" lvl="2" indent="-261230" algn="l" defTabSz="1105875" rtl="0" eaLnBrk="1" fontAlgn="auto" latinLnBrk="0" hangingPunct="1">
                <a:lnSpc>
                  <a:spcPct val="30000"/>
                </a:lnSpc>
                <a:spcBef>
                  <a:spcPts val="686"/>
                </a:spcBef>
                <a:spcAft>
                  <a:spcPts val="686"/>
                </a:spcAft>
                <a:buClr>
                  <a:srgbClr val="000000"/>
                </a:buClr>
                <a:buSzPct val="45000"/>
                <a:buFont typeface="Wingdings" charset="2"/>
                <a:buChar char=""/>
                <a:tabLst/>
                <a:defRPr/>
              </a:pPr>
              <a:r>
                <a:rPr kumimoji="0" lang="fr-FR" sz="1088" b="1" i="1" u="none" strike="noStrike" kern="1200" cap="none" spc="-1" normalizeH="0" baseline="0" noProof="0" dirty="0">
                  <a:ln>
                    <a:noFill/>
                  </a:ln>
                  <a:solidFill>
                    <a:srgbClr val="4FB4B8"/>
                  </a:solidFill>
                  <a:effectLst/>
                  <a:uLnTx/>
                  <a:uFillTx/>
                  <a:latin typeface="Arial"/>
                  <a:ea typeface="DejaVu Sans"/>
                  <a:cs typeface="DejaVu Sans"/>
                </a:rPr>
                <a:t>PIOTOX</a:t>
              </a:r>
              <a:r>
                <a:rPr kumimoji="0" lang="fr-FR" sz="1088" b="0" i="0" u="none" strike="noStrike" kern="1200" cap="none" spc="-1" normalizeH="0" baseline="0" noProof="0" dirty="0">
                  <a:ln>
                    <a:noFill/>
                  </a:ln>
                  <a:solidFill>
                    <a:srgbClr val="000000"/>
                  </a:solidFill>
                  <a:effectLst/>
                  <a:uLnTx/>
                  <a:uFillTx/>
                  <a:latin typeface="Arial"/>
                  <a:ea typeface="DejaVu Sans"/>
                  <a:cs typeface="DejaVu Sans"/>
                </a:rPr>
                <a:t> (</a:t>
              </a:r>
              <a:r>
                <a:rPr kumimoji="0" lang="fr-FR" sz="1088" b="0" i="0" u="none" strike="noStrike" kern="1200" cap="none" spc="-1" normalizeH="0" baseline="0" noProof="0" dirty="0" err="1">
                  <a:ln>
                    <a:noFill/>
                  </a:ln>
                  <a:solidFill>
                    <a:srgbClr val="3465A4"/>
                  </a:solidFill>
                  <a:effectLst/>
                  <a:uLnTx/>
                  <a:uFillTx/>
                  <a:latin typeface="Arial"/>
                  <a:ea typeface="DejaVu Sans"/>
                  <a:cs typeface="DejaVu Sans"/>
                </a:rPr>
                <a:t>J.Thariat</a:t>
              </a:r>
              <a:r>
                <a:rPr kumimoji="0" lang="fr-FR" sz="1088" b="0" i="0" u="none" strike="noStrike" kern="1200" cap="none" spc="-1" normalizeH="0" baseline="0" noProof="0" dirty="0">
                  <a:ln>
                    <a:noFill/>
                  </a:ln>
                  <a:solidFill>
                    <a:srgbClr val="3465A4"/>
                  </a:solidFill>
                  <a:effectLst/>
                  <a:uLnTx/>
                  <a:uFillTx/>
                  <a:latin typeface="Arial"/>
                  <a:ea typeface="DejaVu Sans"/>
                  <a:cs typeface="DejaVu Sans"/>
                </a:rPr>
                <a:t>, </a:t>
              </a:r>
              <a:r>
                <a:rPr kumimoji="0" lang="fr-FR" sz="1088" b="0" i="0" u="none" strike="noStrike" kern="1200" cap="none" spc="-1" normalizeH="0" baseline="0" noProof="0" dirty="0" err="1">
                  <a:ln>
                    <a:noFill/>
                  </a:ln>
                  <a:solidFill>
                    <a:srgbClr val="3465A4"/>
                  </a:solidFill>
                  <a:effectLst/>
                  <a:uLnTx/>
                  <a:uFillTx/>
                  <a:latin typeface="Arial"/>
                  <a:ea typeface="DejaVu Sans"/>
                  <a:cs typeface="DejaVu Sans"/>
                </a:rPr>
                <a:t>J.M.Fontbonne</a:t>
              </a:r>
              <a:r>
                <a:rPr kumimoji="0" lang="fr-FR" sz="1088" b="0" i="0" u="none" strike="noStrike" kern="1200" cap="none" spc="-1" normalizeH="0" baseline="0" noProof="0" dirty="0">
                  <a:ln>
                    <a:noFill/>
                  </a:ln>
                  <a:solidFill>
                    <a:srgbClr val="3465A4"/>
                  </a:solidFill>
                  <a:effectLst/>
                  <a:uLnTx/>
                  <a:uFillTx/>
                  <a:latin typeface="Arial"/>
                  <a:ea typeface="DejaVu Sans"/>
                  <a:cs typeface="DejaVu Sans"/>
                </a:rPr>
                <a:t>, </a:t>
              </a:r>
              <a:r>
                <a:rPr kumimoji="0" lang="fr-FR" sz="1088" b="0" i="0" u="none" strike="noStrike" kern="1200" cap="none" spc="-1" normalizeH="0" baseline="0" noProof="0" dirty="0" err="1">
                  <a:ln>
                    <a:noFill/>
                  </a:ln>
                  <a:solidFill>
                    <a:srgbClr val="3465A4"/>
                  </a:solidFill>
                  <a:effectLst/>
                  <a:uLnTx/>
                  <a:uFillTx/>
                  <a:latin typeface="Arial"/>
                  <a:ea typeface="DejaVu Sans"/>
                  <a:cs typeface="DejaVu Sans"/>
                </a:rPr>
                <a:t>N.Azémar</a:t>
              </a:r>
              <a:r>
                <a:rPr kumimoji="0" lang="fr-FR" sz="1088" b="0" i="0" u="none" strike="noStrike" kern="1200" cap="none" spc="-1" normalizeH="0" baseline="0" noProof="0" dirty="0">
                  <a:ln>
                    <a:noFill/>
                  </a:ln>
                  <a:solidFill>
                    <a:srgbClr val="000000"/>
                  </a:solidFill>
                  <a:effectLst/>
                  <a:uLnTx/>
                  <a:uFillTx/>
                  <a:latin typeface="Arial"/>
                  <a:ea typeface="DejaVu Sans"/>
                  <a:cs typeface="DejaVu Sans"/>
                </a:rPr>
                <a:t>) : toxicités oculaires</a:t>
              </a:r>
            </a:p>
            <a:p>
              <a:pPr marL="783691" marR="0" lvl="2" indent="-261230" algn="l" defTabSz="1105875" rtl="0" eaLnBrk="1" fontAlgn="auto" latinLnBrk="0" hangingPunct="1">
                <a:lnSpc>
                  <a:spcPct val="30000"/>
                </a:lnSpc>
                <a:spcBef>
                  <a:spcPts val="686"/>
                </a:spcBef>
                <a:spcAft>
                  <a:spcPts val="686"/>
                </a:spcAft>
                <a:buClr>
                  <a:srgbClr val="000000"/>
                </a:buClr>
                <a:buSzPct val="45000"/>
                <a:buFont typeface="Wingdings" charset="2"/>
                <a:buChar char=""/>
                <a:tabLst/>
                <a:defRPr/>
              </a:pPr>
              <a:r>
                <a:rPr kumimoji="0" lang="fr-FR" sz="1088" b="1" i="1" u="none" strike="noStrike" kern="1200" cap="none" spc="-1" normalizeH="0" baseline="0" noProof="0" dirty="0">
                  <a:ln>
                    <a:noFill/>
                  </a:ln>
                  <a:solidFill>
                    <a:srgbClr val="4FB4B8"/>
                  </a:solidFill>
                  <a:effectLst/>
                  <a:uLnTx/>
                  <a:uFillTx/>
                  <a:latin typeface="Arial"/>
                  <a:ea typeface="DejaVu Sans"/>
                  <a:cs typeface="DejaVu Sans"/>
                </a:rPr>
                <a:t>MOPROS </a:t>
              </a:r>
              <a:r>
                <a:rPr kumimoji="0" lang="fr-FR" sz="1088" b="0" i="0" u="none" strike="noStrike" kern="1200" cap="none" spc="-1" normalizeH="0" baseline="0" noProof="0" dirty="0">
                  <a:ln>
                    <a:noFill/>
                  </a:ln>
                  <a:solidFill>
                    <a:srgbClr val="000000"/>
                  </a:solidFill>
                  <a:effectLst/>
                  <a:uLnTx/>
                  <a:uFillTx/>
                  <a:latin typeface="Arial"/>
                  <a:ea typeface="DejaVu Sans"/>
                  <a:cs typeface="DejaVu Sans"/>
                </a:rPr>
                <a:t>(</a:t>
              </a:r>
              <a:r>
                <a:rPr kumimoji="0" lang="fr-FR" sz="1088" b="0" i="0" u="none" strike="noStrike" kern="1200" cap="none" spc="-1" normalizeH="0" baseline="0" noProof="0" dirty="0" err="1">
                  <a:ln>
                    <a:noFill/>
                  </a:ln>
                  <a:solidFill>
                    <a:srgbClr val="3465A4"/>
                  </a:solidFill>
                  <a:effectLst/>
                  <a:uLnTx/>
                  <a:uFillTx/>
                  <a:latin typeface="Arial"/>
                  <a:ea typeface="DejaVu Sans"/>
                  <a:cs typeface="DejaVu Sans"/>
                </a:rPr>
                <a:t>C.Laurent</a:t>
              </a:r>
              <a:r>
                <a:rPr kumimoji="0" lang="fr-FR" sz="1088" b="0" i="0" u="none" strike="noStrike" kern="1200" cap="none" spc="-1" normalizeH="0" baseline="0" noProof="0" dirty="0">
                  <a:ln>
                    <a:noFill/>
                  </a:ln>
                  <a:solidFill>
                    <a:srgbClr val="3465A4"/>
                  </a:solidFill>
                  <a:effectLst/>
                  <a:uLnTx/>
                  <a:uFillTx/>
                  <a:latin typeface="Arial"/>
                  <a:ea typeface="DejaVu Sans"/>
                  <a:cs typeface="DejaVu Sans"/>
                </a:rPr>
                <a:t>, </a:t>
              </a:r>
              <a:r>
                <a:rPr kumimoji="0" lang="fr-FR" sz="1088" b="0" i="0" u="none" strike="noStrike" kern="1200" cap="none" spc="-1" normalizeH="0" baseline="0" noProof="0" dirty="0" err="1">
                  <a:ln>
                    <a:noFill/>
                  </a:ln>
                  <a:solidFill>
                    <a:srgbClr val="3465A4"/>
                  </a:solidFill>
                  <a:effectLst/>
                  <a:uLnTx/>
                  <a:uFillTx/>
                  <a:latin typeface="Arial"/>
                  <a:ea typeface="DejaVu Sans"/>
                  <a:cs typeface="DejaVu Sans"/>
                </a:rPr>
                <a:t>A.Corroyer-Dulmont</a:t>
              </a:r>
              <a:r>
                <a:rPr kumimoji="0" lang="fr-FR" sz="1088" b="0" i="0" u="none" strike="noStrike" kern="1200" cap="none" spc="-1" normalizeH="0" baseline="0" noProof="0" dirty="0">
                  <a:ln>
                    <a:noFill/>
                  </a:ln>
                  <a:solidFill>
                    <a:srgbClr val="000000"/>
                  </a:solidFill>
                  <a:effectLst/>
                  <a:uLnTx/>
                  <a:uFillTx/>
                  <a:latin typeface="Arial"/>
                  <a:ea typeface="DejaVu Sans"/>
                  <a:cs typeface="DejaVu Sans"/>
                </a:rPr>
                <a:t>)       : toxicités cutanées</a:t>
              </a:r>
            </a:p>
            <a:p>
              <a:pPr marL="522461" marR="0" lvl="1" indent="-261230" algn="l" defTabSz="1105875" rtl="0" eaLnBrk="1" fontAlgn="auto" latinLnBrk="0" hangingPunct="1">
                <a:lnSpc>
                  <a:spcPct val="50000"/>
                </a:lnSpc>
                <a:spcBef>
                  <a:spcPts val="686"/>
                </a:spcBef>
                <a:spcAft>
                  <a:spcPts val="686"/>
                </a:spcAft>
                <a:buClr>
                  <a:srgbClr val="000000"/>
                </a:buClr>
                <a:buSzPct val="45000"/>
                <a:buFont typeface="Wingdings" charset="2"/>
                <a:buChar char=""/>
                <a:tabLst/>
                <a:defRPr/>
              </a:pPr>
              <a:r>
                <a:rPr kumimoji="0" lang="fr-FR" sz="1209" b="0" i="0" u="none" strike="noStrike" kern="1200" cap="none" spc="-1" normalizeH="0" baseline="0" noProof="0" dirty="0">
                  <a:ln>
                    <a:noFill/>
                  </a:ln>
                  <a:solidFill>
                    <a:srgbClr val="000000"/>
                  </a:solidFill>
                  <a:effectLst/>
                  <a:uLnTx/>
                  <a:uFillTx/>
                  <a:latin typeface="Arial"/>
                  <a:ea typeface="Noto Sans CJK SC"/>
                  <a:cs typeface="DejaVu Sans"/>
                </a:rPr>
                <a:t>Utilisation d’</a:t>
              </a:r>
              <a:r>
                <a:rPr kumimoji="0" lang="fr-FR" sz="1209" b="1" i="0" u="none" strike="noStrike" kern="1200" cap="none" spc="-1" normalizeH="0" baseline="0" noProof="0" dirty="0">
                  <a:ln>
                    <a:noFill/>
                  </a:ln>
                  <a:solidFill>
                    <a:srgbClr val="A1467E"/>
                  </a:solidFill>
                  <a:effectLst/>
                  <a:uLnTx/>
                  <a:uFillTx/>
                  <a:latin typeface="Arial"/>
                  <a:ea typeface="Noto Sans CJK SC"/>
                  <a:cs typeface="DejaVu Sans"/>
                </a:rPr>
                <a:t>ESPADON</a:t>
              </a:r>
              <a:r>
                <a:rPr kumimoji="0" lang="fr-FR" sz="1209" b="0" i="0" u="none" strike="noStrike" kern="1200" cap="none" spc="-1" normalizeH="0" baseline="0" noProof="0" dirty="0">
                  <a:ln>
                    <a:noFill/>
                  </a:ln>
                  <a:solidFill>
                    <a:srgbClr val="000000"/>
                  </a:solidFill>
                  <a:effectLst/>
                  <a:uLnTx/>
                  <a:uFillTx/>
                  <a:latin typeface="Arial"/>
                  <a:ea typeface="Noto Sans CJK SC"/>
                  <a:cs typeface="DejaVu Sans"/>
                </a:rPr>
                <a:t> (</a:t>
              </a:r>
              <a:r>
                <a:rPr kumimoji="0" lang="fr-FR" sz="1209" b="0" i="0" u="none" strike="noStrike" kern="1200" cap="none" spc="-1" normalizeH="0" baseline="0" noProof="0" dirty="0" err="1">
                  <a:ln>
                    <a:noFill/>
                  </a:ln>
                  <a:solidFill>
                    <a:srgbClr val="3465A4"/>
                  </a:solidFill>
                  <a:effectLst/>
                  <a:uLnTx/>
                  <a:uFillTx/>
                  <a:latin typeface="Arial"/>
                  <a:ea typeface="Noto Sans CJK SC"/>
                  <a:cs typeface="DejaVu Sans"/>
                </a:rPr>
                <a:t>C.Fontbonne</a:t>
              </a:r>
              <a:r>
                <a:rPr kumimoji="0" lang="fr-FR" sz="1209" b="0" i="0" u="none" strike="noStrike" kern="1200" cap="none" spc="-1" normalizeH="0" baseline="0" noProof="0" dirty="0">
                  <a:ln>
                    <a:noFill/>
                  </a:ln>
                  <a:solidFill>
                    <a:srgbClr val="3465A4"/>
                  </a:solidFill>
                  <a:effectLst/>
                  <a:uLnTx/>
                  <a:uFillTx/>
                  <a:latin typeface="Arial"/>
                  <a:ea typeface="Noto Sans CJK SC"/>
                  <a:cs typeface="DejaVu Sans"/>
                </a:rPr>
                <a:t>, </a:t>
              </a:r>
              <a:r>
                <a:rPr kumimoji="0" lang="fr-FR" sz="1209" b="0" i="0" u="none" strike="noStrike" kern="1200" cap="none" spc="-1" normalizeH="0" baseline="0" noProof="0" dirty="0" err="1">
                  <a:ln>
                    <a:noFill/>
                  </a:ln>
                  <a:solidFill>
                    <a:srgbClr val="3465A4"/>
                  </a:solidFill>
                  <a:effectLst/>
                  <a:uLnTx/>
                  <a:uFillTx/>
                  <a:latin typeface="Arial"/>
                  <a:ea typeface="Noto Sans CJK SC"/>
                  <a:cs typeface="DejaVu Sans"/>
                </a:rPr>
                <a:t>J.M.Fontbonne</a:t>
              </a:r>
              <a:r>
                <a:rPr kumimoji="0" lang="fr-FR" sz="1209" b="0" i="0" u="none" strike="noStrike" kern="1200" cap="none" spc="-1" normalizeH="0" baseline="0" noProof="0" dirty="0">
                  <a:ln>
                    <a:noFill/>
                  </a:ln>
                  <a:solidFill>
                    <a:srgbClr val="3465A4"/>
                  </a:solidFill>
                  <a:effectLst/>
                  <a:uLnTx/>
                  <a:uFillTx/>
                  <a:latin typeface="Arial"/>
                  <a:ea typeface="Noto Sans CJK SC"/>
                  <a:cs typeface="DejaVu Sans"/>
                </a:rPr>
                <a:t>, </a:t>
              </a:r>
              <a:r>
                <a:rPr kumimoji="0" lang="fr-FR" sz="1209" b="0" i="0" u="none" strike="noStrike" kern="1200" cap="none" spc="-1" normalizeH="0" baseline="0" noProof="0" dirty="0" err="1">
                  <a:ln>
                    <a:noFill/>
                  </a:ln>
                  <a:solidFill>
                    <a:srgbClr val="3465A4"/>
                  </a:solidFill>
                  <a:effectLst/>
                  <a:uLnTx/>
                  <a:uFillTx/>
                  <a:latin typeface="Arial"/>
                  <a:ea typeface="Noto Sans CJK SC"/>
                  <a:cs typeface="DejaVu Sans"/>
                </a:rPr>
                <a:t>N.Azémar</a:t>
              </a:r>
              <a:r>
                <a:rPr kumimoji="0" lang="fr-FR" sz="1209" b="0" i="0" u="none" strike="noStrike" kern="1200" cap="none" spc="-1" normalizeH="0" baseline="0" noProof="0" dirty="0">
                  <a:ln>
                    <a:noFill/>
                  </a:ln>
                  <a:solidFill>
                    <a:srgbClr val="000000"/>
                  </a:solidFill>
                  <a:effectLst/>
                  <a:uLnTx/>
                  <a:uFillTx/>
                  <a:latin typeface="Arial"/>
                  <a:ea typeface="Noto Sans CJK SC"/>
                  <a:cs typeface="DejaVu Sans"/>
                </a:rPr>
                <a:t>) pour la lecture et la manipulation des images</a:t>
              </a:r>
              <a:endParaRPr kumimoji="0" lang="fr-FR" sz="1209" b="0" i="0" u="none" strike="noStrike" kern="1200" cap="none" spc="-1" normalizeH="0" baseline="0" noProof="0" dirty="0">
                <a:ln>
                  <a:noFill/>
                </a:ln>
                <a:solidFill>
                  <a:srgbClr val="000000"/>
                </a:solidFill>
                <a:effectLst/>
                <a:uLnTx/>
                <a:uFillTx/>
                <a:latin typeface="Arial"/>
                <a:ea typeface="DejaVu Sans"/>
                <a:cs typeface="DejaVu Sans"/>
              </a:endParaRPr>
            </a:p>
          </p:txBody>
        </p:sp>
        <p:pic>
          <p:nvPicPr>
            <p:cNvPr id="101" name="Image 100"/>
            <p:cNvPicPr/>
            <p:nvPr/>
          </p:nvPicPr>
          <p:blipFill>
            <a:blip r:embed="rId2"/>
            <a:stretch/>
          </p:blipFill>
          <p:spPr>
            <a:xfrm>
              <a:off x="6552000" y="1631160"/>
              <a:ext cx="1127160" cy="384840"/>
            </a:xfrm>
            <a:prstGeom prst="rect">
              <a:avLst/>
            </a:prstGeom>
            <a:ln w="0">
              <a:noFill/>
            </a:ln>
          </p:spPr>
        </p:pic>
      </p:grpSp>
      <p:grpSp>
        <p:nvGrpSpPr>
          <p:cNvPr id="102" name="Groupe 101"/>
          <p:cNvGrpSpPr/>
          <p:nvPr/>
        </p:nvGrpSpPr>
        <p:grpSpPr>
          <a:xfrm>
            <a:off x="7097011" y="3047705"/>
            <a:ext cx="4919866" cy="3526629"/>
            <a:chOff x="5868000" y="2520000"/>
            <a:chExt cx="4068000" cy="2916000"/>
          </a:xfrm>
        </p:grpSpPr>
        <p:sp>
          <p:nvSpPr>
            <p:cNvPr id="103" name="Rectangle 102"/>
            <p:cNvSpPr/>
            <p:nvPr/>
          </p:nvSpPr>
          <p:spPr>
            <a:xfrm>
              <a:off x="5868000" y="2763000"/>
              <a:ext cx="4068000" cy="2673000"/>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847" b="1" i="0" u="none" strike="noStrike" kern="1200" cap="none" spc="-1" normalizeH="0" baseline="0" noProof="0">
                  <a:ln>
                    <a:noFill/>
                  </a:ln>
                  <a:solidFill>
                    <a:srgbClr val="000000"/>
                  </a:solidFill>
                  <a:effectLst/>
                  <a:highlight>
                    <a:srgbClr val="FFFF38"/>
                  </a:highlight>
                  <a:uLnTx/>
                  <a:uFillTx/>
                  <a:latin typeface="Courier New"/>
                  <a:ea typeface="DejaVu Sans"/>
                  <a:cs typeface="DejaVu Sans"/>
                </a:rPr>
                <a:t>ROI/NTCP                           RX Dosimetry        Proton Dosimetry</a:t>
              </a:r>
              <a:endParaRPr kumimoji="0" lang="fr-FR" sz="847"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1"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Brain</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Mental Disorder                 :   0.01 % ( 1.09643E-04)   0.02 % ( 2.35200E-04)</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Mental Trouble                  :  23.43 % ( 2.34299E-01)  37.17 % ( 3.71662E-01)</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Necrosis/Infarction             :   0.00 % ( 1.19209E-07)   0.00 % ( 1.78814E-07</a:t>
              </a:r>
              <a:r>
                <a:rPr kumimoji="0" lang="fr-FR" sz="726" b="0" i="0" u="none" strike="noStrike" kern="1200" cap="none" spc="-1" normalizeH="0" baseline="0" noProof="0">
                  <a:ln>
                    <a:noFill/>
                  </a:ln>
                  <a:solidFill>
                    <a:srgbClr val="000000"/>
                  </a:solidFill>
                  <a:effectLst/>
                  <a:highlight>
                    <a:srgbClr val="DEE7E5"/>
                  </a:highlight>
                  <a:uLnTx/>
                  <a:uFillTx/>
                  <a:latin typeface="Courier New"/>
                  <a:ea typeface="DejaVu Sans"/>
                  <a:cs typeface="DejaVu Sans"/>
                </a:rPr>
                <a:t>)</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1"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Chiasma</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  Altered view                    :  35.55 % ( 3.55547E-01)  60.20 % ( 6.02040E-01)</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  Blindness                       :   0.71 % ( 7.05943E-03)   2.18 % ( 2.17566E-02)</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1"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Eye L</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Altered view                    :   1.71 % ( 1.71446E-02)   0.55 % ( 5.48735E-03)</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Blindness                       :   0.10 % ( 1.01840E-03)   0.04 % ( 3.62009E-04)</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Dryness                         :  65.56 % ( 6.55623E-01)  35.65 % ( 3.56519E-01)</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1"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Eye R</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  Altered view                    :   1.81 % ( 1.81056E-02)   0.45 % ( 4.53568E-03)</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  Blindness                       :   0.11 % ( 1.07208E-03)   0.03 % ( 3.06368E-04)</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  Dryness                         :  67.02 % ( 6.70154E-01)  31.34 % ( 3.13374E-01)</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1"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Lens L</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Cataract requiring intervention :  45.98 % ( 4.59847E-01)   0.68 % ( 6.77693E-03)</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1"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Lens R</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  Cataract requiring intervention :  56.35 % ( 5.63454E-01)   1.54 % ( 1.53589E-02)</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1"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Optic Nerve L</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Altered view                    :   9.00 % ( 9.00496E-02)   3.28 % ( 3.27869E-02)</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Blindness                       :   0.09 % ( 8.86589E-04)   0.03 % ( 2.57760E-04)</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DE8CB"/>
                  </a:highlight>
                  <a:uLnTx/>
                  <a:uFillTx/>
                  <a:latin typeface="Courier New"/>
                  <a:ea typeface="DejaVu Sans"/>
                  <a:cs typeface="DejaVu Sans"/>
                </a:rPr>
                <a:t>  Pain                            :  62.45 % ( 6.24523E-01)  37.20 % ( 3.71984E-01)</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1"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Optic Nerve R</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  Altered view                    :  18.37 % ( 1.83733E-01)  11.93 % ( 1.19270E-01)</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  Blindness                       :   0.24 % ( 2.38827E-03)   0.13 % ( 1.29005E-03)</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726" b="0" i="0" u="none" strike="noStrike" kern="1200" cap="none" spc="-1" normalizeH="0" baseline="0" noProof="0">
                  <a:ln>
                    <a:noFill/>
                  </a:ln>
                  <a:solidFill>
                    <a:srgbClr val="000000"/>
                  </a:solidFill>
                  <a:effectLst/>
                  <a:highlight>
                    <a:srgbClr val="DEE6EF"/>
                  </a:highlight>
                  <a:uLnTx/>
                  <a:uFillTx/>
                  <a:latin typeface="Courier New"/>
                  <a:ea typeface="DejaVu Sans"/>
                  <a:cs typeface="DejaVu Sans"/>
                </a:rPr>
                <a:t>  Pain                            :  81.11 % ( 8.11137E-01)  70.04 % ( 7.00353E-01)</a:t>
              </a:r>
              <a:endParaRPr kumimoji="0" lang="fr-FR" sz="726"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04" name="ZoneTexte 103"/>
            <p:cNvSpPr txBox="1"/>
            <p:nvPr/>
          </p:nvSpPr>
          <p:spPr>
            <a:xfrm>
              <a:off x="6768000" y="2520000"/>
              <a:ext cx="2268000" cy="238320"/>
            </a:xfrm>
            <a:prstGeom prst="rect">
              <a:avLst/>
            </a:prstGeom>
            <a:noFill/>
            <a:ln w="0">
              <a:noFill/>
            </a:ln>
          </p:spPr>
          <p:txBody>
            <a:bodyPr lIns="108847" tIns="54423" rIns="108847" bIns="54423" anchor="t">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1270" b="1" i="1" u="none" strike="noStrike" kern="1200" cap="none" spc="-1" normalizeH="0" baseline="0" noProof="0">
                  <a:ln>
                    <a:noFill/>
                  </a:ln>
                  <a:solidFill>
                    <a:srgbClr val="2A6099"/>
                  </a:solidFill>
                  <a:effectLst/>
                  <a:uLnTx/>
                  <a:uFillTx/>
                  <a:latin typeface="Arial"/>
                  <a:ea typeface="DejaVu Sans"/>
                  <a:cs typeface="DejaVu Sans"/>
                </a:rPr>
                <a:t>Tableau Comparatif des NTCPs</a:t>
              </a:r>
              <a:endParaRPr kumimoji="0" lang="fr-FR" sz="1270" b="0" i="0" u="none" strike="noStrike" kern="1200" cap="none" spc="-1" normalizeH="0" baseline="0" noProof="0">
                <a:ln>
                  <a:noFill/>
                </a:ln>
                <a:solidFill>
                  <a:srgbClr val="000000"/>
                </a:solidFill>
                <a:effectLst/>
                <a:uLnTx/>
                <a:uFillTx/>
                <a:latin typeface="Arial"/>
                <a:ea typeface="DejaVu Sans"/>
                <a:cs typeface="DejaVu Sans"/>
              </a:endParaRPr>
            </a:p>
          </p:txBody>
        </p:sp>
      </p:grpSp>
      <p:pic>
        <p:nvPicPr>
          <p:cNvPr id="105" name="Image 104"/>
          <p:cNvPicPr/>
          <p:nvPr/>
        </p:nvPicPr>
        <p:blipFill>
          <a:blip r:embed="rId3"/>
          <a:stretch/>
        </p:blipFill>
        <p:spPr>
          <a:xfrm>
            <a:off x="554461" y="3031595"/>
            <a:ext cx="6100633" cy="3673355"/>
          </a:xfrm>
          <a:prstGeom prst="rect">
            <a:avLst/>
          </a:prstGeom>
          <a:ln w="0">
            <a:noFill/>
          </a:ln>
        </p:spPr>
      </p:pic>
      <p:sp>
        <p:nvSpPr>
          <p:cNvPr id="106" name="ZoneTexte 105"/>
          <p:cNvSpPr txBox="1"/>
          <p:nvPr/>
        </p:nvSpPr>
        <p:spPr>
          <a:xfrm>
            <a:off x="2133607" y="2857441"/>
            <a:ext cx="3831400" cy="280824"/>
          </a:xfrm>
          <a:prstGeom prst="rect">
            <a:avLst/>
          </a:prstGeom>
          <a:noFill/>
          <a:ln w="0">
            <a:noFill/>
          </a:ln>
        </p:spPr>
        <p:txBody>
          <a:bodyPr lIns="108847" tIns="54423" rIns="108847" bIns="54423" anchor="t">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1209" b="1" i="1" u="none" strike="noStrike" kern="1200" cap="none" spc="-1" normalizeH="0" baseline="0" noProof="0">
                <a:ln>
                  <a:noFill/>
                </a:ln>
                <a:solidFill>
                  <a:srgbClr val="2A6099"/>
                </a:solidFill>
                <a:effectLst/>
                <a:uLnTx/>
                <a:uFillTx/>
                <a:latin typeface="Arial"/>
                <a:ea typeface="DejaVu Sans"/>
                <a:cs typeface="DejaVu Sans"/>
              </a:rPr>
              <a:t>Exemple de spécification d’un parcours médical</a:t>
            </a:r>
            <a:endParaRPr kumimoji="0" lang="fr-FR" sz="1209" b="0" i="0" u="none" strike="noStrike" kern="1200" cap="none" spc="-1" normalizeH="0" baseline="0" noProof="0">
              <a:ln>
                <a:noFill/>
              </a:ln>
              <a:solidFill>
                <a:srgbClr val="000000"/>
              </a:solidFill>
              <a:effectLst/>
              <a:uLnTx/>
              <a:uFillTx/>
              <a:latin typeface="Arial"/>
              <a:ea typeface="DejaVu Sans"/>
              <a:cs typeface="DejaVu Sans"/>
            </a:endParaRPr>
          </a:p>
        </p:txBody>
      </p:sp>
      <p:sp>
        <p:nvSpPr>
          <p:cNvPr id="107" name="ZoneTexte 106"/>
          <p:cNvSpPr txBox="1"/>
          <p:nvPr/>
        </p:nvSpPr>
        <p:spPr>
          <a:xfrm>
            <a:off x="7668670" y="224223"/>
            <a:ext cx="2905768" cy="419277"/>
          </a:xfrm>
          <a:prstGeom prst="rect">
            <a:avLst/>
          </a:prstGeom>
          <a:noFill/>
          <a:ln w="0">
            <a:noFill/>
          </a:ln>
        </p:spPr>
        <p:txBody>
          <a:bodyPr lIns="108847" tIns="54423" rIns="108847" bIns="54423" anchor="t">
            <a:noAutofit/>
          </a:bodyPr>
          <a:lstStyle/>
          <a:p>
            <a:pPr marL="0" marR="0" lvl="0" indent="0" algn="l" defTabSz="1105875" rtl="0" eaLnBrk="1" fontAlgn="auto" latinLnBrk="0" hangingPunct="1">
              <a:lnSpc>
                <a:spcPct val="100000"/>
              </a:lnSpc>
              <a:spcBef>
                <a:spcPts val="0"/>
              </a:spcBef>
              <a:spcAft>
                <a:spcPts val="0"/>
              </a:spcAft>
              <a:buClrTx/>
              <a:buSzTx/>
              <a:buFontTx/>
              <a:buNone/>
              <a:tabLst/>
              <a:defRPr/>
            </a:pPr>
            <a:r>
              <a:rPr kumimoji="0" lang="fr-FR" sz="2177" b="1" i="1" u="none" strike="noStrike" kern="1200" cap="none" spc="-1" normalizeH="0" baseline="0" noProof="0" dirty="0" err="1">
                <a:ln>
                  <a:noFill/>
                </a:ln>
                <a:solidFill>
                  <a:srgbClr val="3465A4"/>
                </a:solidFill>
                <a:effectLst/>
                <a:uLnTx/>
                <a:uFillTx/>
                <a:latin typeface="Arial"/>
                <a:ea typeface="DejaVu Sans"/>
                <a:cs typeface="DejaVu Sans"/>
              </a:rPr>
              <a:t>J.Hommet</a:t>
            </a:r>
            <a:r>
              <a:rPr kumimoji="0" lang="fr-FR" sz="2177" b="1" i="1" u="none" strike="noStrike" kern="1200" cap="none" spc="-1" normalizeH="0" baseline="0" noProof="0" dirty="0">
                <a:ln>
                  <a:noFill/>
                </a:ln>
                <a:solidFill>
                  <a:srgbClr val="3465A4"/>
                </a:solidFill>
                <a:effectLst/>
                <a:uLnTx/>
                <a:uFillTx/>
                <a:latin typeface="Arial"/>
                <a:ea typeface="DejaVu Sans"/>
                <a:cs typeface="DejaVu Sans"/>
              </a:rPr>
              <a:t>, </a:t>
            </a:r>
            <a:r>
              <a:rPr kumimoji="0" lang="fr-FR" sz="2177" b="1" i="1" u="none" strike="noStrike" kern="1200" cap="none" spc="-1" normalizeH="0" baseline="0" noProof="0" dirty="0" err="1">
                <a:ln>
                  <a:noFill/>
                </a:ln>
                <a:solidFill>
                  <a:srgbClr val="3465A4"/>
                </a:solidFill>
                <a:effectLst/>
                <a:uLnTx/>
                <a:uFillTx/>
                <a:latin typeface="Arial"/>
                <a:ea typeface="DejaVu Sans"/>
                <a:cs typeface="DejaVu Sans"/>
              </a:rPr>
              <a:t>D.Cussol</a:t>
            </a:r>
            <a:endParaRPr kumimoji="0" lang="fr-FR" sz="2177" b="0" i="0" u="none" strike="noStrike" kern="1200" cap="none" spc="-1" normalizeH="0" baseline="0" noProof="0" dirty="0">
              <a:ln>
                <a:noFill/>
              </a:ln>
              <a:solidFill>
                <a:srgbClr val="000000"/>
              </a:solidFill>
              <a:effectLst/>
              <a:uLnTx/>
              <a:uFillTx/>
              <a:latin typeface="Arial"/>
              <a:ea typeface="DejaVu Sans"/>
              <a:cs typeface="DejaVu Sans"/>
            </a:endParaRPr>
          </a:p>
        </p:txBody>
      </p:sp>
      <p:pic>
        <p:nvPicPr>
          <p:cNvPr id="12" name="Image 11">
            <a:extLst>
              <a:ext uri="{FF2B5EF4-FFF2-40B4-BE49-F238E27FC236}">
                <a16:creationId xmlns:a16="http://schemas.microsoft.com/office/drawing/2014/main" id="{9B36811E-B346-4723-A848-D9AF4E9A21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4438" y="47799"/>
            <a:ext cx="1617562" cy="1291542"/>
          </a:xfrm>
          <a:prstGeom prst="rect">
            <a:avLst/>
          </a:prstGeom>
        </p:spPr>
      </p:pic>
      <p:sp>
        <p:nvSpPr>
          <p:cNvPr id="14" name="ZoneTexte 13">
            <a:extLst>
              <a:ext uri="{FF2B5EF4-FFF2-40B4-BE49-F238E27FC236}">
                <a16:creationId xmlns:a16="http://schemas.microsoft.com/office/drawing/2014/main" id="{F79DFCED-90CE-47F0-A60E-F1278838E816}"/>
              </a:ext>
            </a:extLst>
          </p:cNvPr>
          <p:cNvSpPr txBox="1"/>
          <p:nvPr/>
        </p:nvSpPr>
        <p:spPr>
          <a:xfrm>
            <a:off x="8094916" y="1394770"/>
            <a:ext cx="40970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D7D31"/>
                </a:solidFill>
                <a:effectLst/>
                <a:uLnTx/>
                <a:uFillTx/>
                <a:latin typeface="Calibri" panose="020F0502020204030204"/>
                <a:ea typeface="DejaVu Sans"/>
                <a:cs typeface="DejaVu Sans"/>
                <a:sym typeface="Wingdings" panose="05000000000000000000" pitchFamily="2" charset="2"/>
              </a:rPr>
              <a:t></a:t>
            </a:r>
            <a:r>
              <a:rPr kumimoji="0" lang="fr-FR" sz="2000" b="1" i="0" u="none" strike="noStrike" kern="1200" cap="none" spc="0" normalizeH="0" baseline="0" noProof="0" dirty="0">
                <a:ln>
                  <a:noFill/>
                </a:ln>
                <a:solidFill>
                  <a:srgbClr val="ED7D31"/>
                </a:solidFill>
                <a:effectLst/>
                <a:uLnTx/>
                <a:uFillTx/>
                <a:latin typeface="Calibri" panose="020F0502020204030204"/>
                <a:ea typeface="DejaVu Sans"/>
                <a:cs typeface="DejaVu Sans"/>
                <a:sym typeface="Symbol" panose="05050102010706020507" pitchFamily="18" charset="2"/>
              </a:rPr>
              <a:t> Présentation Thao PHAM à 11h30</a:t>
            </a:r>
            <a:endParaRPr kumimoji="0" lang="fr-FR" sz="2000" b="1" i="0" u="none" strike="noStrike" kern="1200" cap="none" spc="0" normalizeH="0" baseline="0" noProof="0" dirty="0">
              <a:ln>
                <a:noFill/>
              </a:ln>
              <a:solidFill>
                <a:srgbClr val="ED7D31"/>
              </a:solidFill>
              <a:effectLst/>
              <a:uLnTx/>
              <a:uFillTx/>
              <a:latin typeface="Calibri" panose="020F0502020204030204"/>
              <a:ea typeface="DejaVu Sans"/>
              <a:cs typeface="DejaVu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762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301F592-B937-BF7B-2683-F9664D48404D}"/>
              </a:ext>
            </a:extLst>
          </p:cNvPr>
          <p:cNvSpPr txBox="1"/>
          <p:nvPr/>
        </p:nvSpPr>
        <p:spPr>
          <a:xfrm>
            <a:off x="11209419" y="6622788"/>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23</a:t>
            </a:r>
          </a:p>
        </p:txBody>
      </p:sp>
      <p:sp>
        <p:nvSpPr>
          <p:cNvPr id="4" name="Why do we need nuclear data for health?">
            <a:extLst>
              <a:ext uri="{FF2B5EF4-FFF2-40B4-BE49-F238E27FC236}">
                <a16:creationId xmlns:a16="http://schemas.microsoft.com/office/drawing/2014/main" id="{B0889B43-AAF7-3823-89EE-22C08890BF46}"/>
              </a:ext>
            </a:extLst>
          </p:cNvPr>
          <p:cNvSpPr txBox="1">
            <a:spLocks/>
          </p:cNvSpPr>
          <p:nvPr/>
        </p:nvSpPr>
        <p:spPr>
          <a:xfrm>
            <a:off x="550863" y="209001"/>
            <a:ext cx="1103153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err="1">
                <a:ln>
                  <a:noFill/>
                </a:ln>
                <a:solidFill>
                  <a:srgbClr val="FFFFFF"/>
                </a:solidFill>
                <a:effectLst/>
                <a:uLnTx/>
                <a:uFillTx/>
                <a:latin typeface="CMU Serif Roman" panose="02000603000000000000" pitchFamily="2" charset="0"/>
                <a:ea typeface="CMU Serif Roman" panose="02000603000000000000" pitchFamily="2" charset="0"/>
                <a:cs typeface="CMU Serif Roman" panose="02000603000000000000" pitchFamily="2" charset="0"/>
                <a:sym typeface="Optima"/>
              </a:rPr>
              <a:t>Radionuclides</a:t>
            </a:r>
            <a:endParaRPr kumimoji="0" lang="fr-FR" sz="4400" b="0" i="0" u="none" strike="noStrike" kern="0" cap="none" spc="-101" normalizeH="0" baseline="0" noProof="0" dirty="0">
              <a:ln>
                <a:noFill/>
              </a:ln>
              <a:solidFill>
                <a:srgbClr val="FFFFFF"/>
              </a:solidFill>
              <a:effectLst/>
              <a:uLnTx/>
              <a:uFillTx/>
              <a:latin typeface="Unistra A" panose="02000503030000020000" pitchFamily="2" charset="77"/>
              <a:ea typeface="CMU Serif Roman" panose="02000603000000000000" pitchFamily="2" charset="0"/>
              <a:cs typeface="CMU Serif Roman" panose="02000603000000000000" pitchFamily="2" charset="0"/>
              <a:sym typeface="Optima"/>
            </a:endParaRPr>
          </a:p>
        </p:txBody>
      </p:sp>
      <p:cxnSp>
        <p:nvCxnSpPr>
          <p:cNvPr id="17" name="Connecteur droit 16">
            <a:extLst>
              <a:ext uri="{FF2B5EF4-FFF2-40B4-BE49-F238E27FC236}">
                <a16:creationId xmlns:a16="http://schemas.microsoft.com/office/drawing/2014/main" id="{9764852D-9641-1125-3785-F453D955F8C8}"/>
              </a:ext>
            </a:extLst>
          </p:cNvPr>
          <p:cNvCxnSpPr/>
          <p:nvPr/>
        </p:nvCxnSpPr>
        <p:spPr>
          <a:xfrm>
            <a:off x="550863" y="1034356"/>
            <a:ext cx="1103153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D342CDEE-32E7-3D77-4E12-EE72C2003468}"/>
              </a:ext>
            </a:extLst>
          </p:cNvPr>
          <p:cNvSpPr txBox="1"/>
          <p:nvPr/>
        </p:nvSpPr>
        <p:spPr>
          <a:xfrm>
            <a:off x="-81381" y="6648999"/>
            <a:ext cx="2878553" cy="276999"/>
          </a:xfrm>
          <a:prstGeom prst="rect">
            <a:avLst/>
          </a:prstGeom>
          <a:noFill/>
          <a:ln>
            <a:noFill/>
          </a:ln>
        </p:spPr>
        <p:txBody>
          <a:bodyPr wrap="square" rtlCol="0">
            <a:spAutoFit/>
          </a:bodyPr>
          <a:lstStyle/>
          <a:p>
            <a:pPr lvl="0" algn="ctr">
              <a:defRPr/>
            </a:pPr>
            <a:r>
              <a:rPr lang="fr-FR" sz="1200" dirty="0">
                <a:solidFill>
                  <a:srgbClr val="FFFFFF"/>
                </a:solidFill>
                <a:latin typeface="CMU Sans Serif Medium" panose="02000603000000000000" pitchFamily="2" charset="0"/>
                <a:ea typeface="CMU Sans Serif Medium" panose="02000603000000000000" pitchFamily="2" charset="0"/>
                <a:cs typeface="CMU Sans Serif Medium" panose="02000603000000000000" pitchFamily="2" charset="0"/>
              </a:rPr>
              <a:t>Rachel Delorme</a:t>
            </a:r>
            <a:endParaRPr lang="fr-FR" dirty="0">
              <a:solidFill>
                <a:srgbClr val="FFFFFF"/>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6" name="ZoneTexte 5">
            <a:extLst>
              <a:ext uri="{FF2B5EF4-FFF2-40B4-BE49-F238E27FC236}">
                <a16:creationId xmlns:a16="http://schemas.microsoft.com/office/drawing/2014/main" id="{C14742DE-2FBE-A49B-F14F-3BA247B89F49}"/>
              </a:ext>
            </a:extLst>
          </p:cNvPr>
          <p:cNvSpPr txBox="1"/>
          <p:nvPr/>
        </p:nvSpPr>
        <p:spPr>
          <a:xfrm>
            <a:off x="4656723" y="6633761"/>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endParaRPr>
          </a:p>
        </p:txBody>
      </p:sp>
    </p:spTree>
    <p:extLst>
      <p:ext uri="{BB962C8B-B14F-4D97-AF65-F5344CB8AC3E}">
        <p14:creationId xmlns:p14="http://schemas.microsoft.com/office/powerpoint/2010/main" val="3190699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24F4D-2583-18D5-703F-8C7B2F544434}"/>
            </a:ext>
          </a:extLst>
        </p:cNvPr>
        <p:cNvGrpSpPr/>
        <p:nvPr/>
      </p:nvGrpSpPr>
      <p:grpSpPr>
        <a:xfrm>
          <a:off x="0" y="0"/>
          <a:ext cx="0" cy="0"/>
          <a:chOff x="0" y="0"/>
          <a:chExt cx="0" cy="0"/>
        </a:xfrm>
      </p:grpSpPr>
      <p:pic>
        <p:nvPicPr>
          <p:cNvPr id="16386" name="Picture 2">
            <a:extLst>
              <a:ext uri="{FF2B5EF4-FFF2-40B4-BE49-F238E27FC236}">
                <a16:creationId xmlns:a16="http://schemas.microsoft.com/office/drawing/2014/main" id="{067B5B72-6BD7-5AF3-29A7-76DE4214B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538" y="1611681"/>
            <a:ext cx="5707527"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385" name="Picture 1">
            <a:extLst>
              <a:ext uri="{FF2B5EF4-FFF2-40B4-BE49-F238E27FC236}">
                <a16:creationId xmlns:a16="http://schemas.microsoft.com/office/drawing/2014/main" id="{02C038C4-5352-4B08-0A3A-23FD8BF3E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40" y="1611681"/>
            <a:ext cx="5707527"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16">
            <a:extLst>
              <a:ext uri="{FF2B5EF4-FFF2-40B4-BE49-F238E27FC236}">
                <a16:creationId xmlns:a16="http://schemas.microsoft.com/office/drawing/2014/main" id="{C656B0A0-3D61-B13F-C07A-7EEEA33A0AA5}"/>
              </a:ext>
            </a:extLst>
          </p:cNvPr>
          <p:cNvSpPr/>
          <p:nvPr/>
        </p:nvSpPr>
        <p:spPr bwMode="auto">
          <a:xfrm>
            <a:off x="1632857" y="366220"/>
            <a:ext cx="892628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FTE in the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radionucleides</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Master-</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project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of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in2p3</a:t>
            </a:r>
          </a:p>
        </p:txBody>
      </p:sp>
      <p:sp>
        <p:nvSpPr>
          <p:cNvPr id="21" name="ZoneTexte 20">
            <a:extLst>
              <a:ext uri="{FF2B5EF4-FFF2-40B4-BE49-F238E27FC236}">
                <a16:creationId xmlns:a16="http://schemas.microsoft.com/office/drawing/2014/main" id="{FF880072-D20F-7EEE-0B56-406188AC29B3}"/>
              </a:ext>
            </a:extLst>
          </p:cNvPr>
          <p:cNvSpPr txBox="1"/>
          <p:nvPr/>
        </p:nvSpPr>
        <p:spPr>
          <a:xfrm>
            <a:off x="623183" y="2036918"/>
            <a:ext cx="1102867"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FTE by team</a:t>
            </a:r>
          </a:p>
        </p:txBody>
      </p:sp>
      <p:sp>
        <p:nvSpPr>
          <p:cNvPr id="27" name="ZoneTexte 26">
            <a:extLst>
              <a:ext uri="{FF2B5EF4-FFF2-40B4-BE49-F238E27FC236}">
                <a16:creationId xmlns:a16="http://schemas.microsoft.com/office/drawing/2014/main" id="{F7446DED-83E6-51A7-5988-2B9429CF9187}"/>
              </a:ext>
            </a:extLst>
          </p:cNvPr>
          <p:cNvSpPr txBox="1"/>
          <p:nvPr/>
        </p:nvSpPr>
        <p:spPr>
          <a:xfrm>
            <a:off x="9484183" y="1898418"/>
            <a:ext cx="1325523"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FTE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endPar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endParaRPr>
          </a:p>
        </p:txBody>
      </p:sp>
      <p:sp>
        <p:nvSpPr>
          <p:cNvPr id="28" name="ZoneTexte 27">
            <a:extLst>
              <a:ext uri="{FF2B5EF4-FFF2-40B4-BE49-F238E27FC236}">
                <a16:creationId xmlns:a16="http://schemas.microsoft.com/office/drawing/2014/main" id="{82644419-917F-0305-3576-AC45F7C111AF}"/>
              </a:ext>
            </a:extLst>
          </p:cNvPr>
          <p:cNvSpPr txBox="1"/>
          <p:nvPr/>
        </p:nvSpPr>
        <p:spPr>
          <a:xfrm>
            <a:off x="3461381" y="6122918"/>
            <a:ext cx="5269238"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FTE in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radionucleides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MP: 15.46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researchers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10.10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technical</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staff </a:t>
            </a:r>
          </a:p>
        </p:txBody>
      </p:sp>
    </p:spTree>
    <p:extLst>
      <p:ext uri="{BB962C8B-B14F-4D97-AF65-F5344CB8AC3E}">
        <p14:creationId xmlns:p14="http://schemas.microsoft.com/office/powerpoint/2010/main" val="3262852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BF739-034E-ED35-DB73-AA42B4E16E8D}"/>
            </a:ext>
          </a:extLst>
        </p:cNvPr>
        <p:cNvGrpSpPr/>
        <p:nvPr/>
      </p:nvGrpSpPr>
      <p:grpSpPr>
        <a:xfrm>
          <a:off x="0" y="0"/>
          <a:ext cx="0" cy="0"/>
          <a:chOff x="0" y="0"/>
          <a:chExt cx="0" cy="0"/>
        </a:xfrm>
      </p:grpSpPr>
      <p:pic>
        <p:nvPicPr>
          <p:cNvPr id="17410" name="Picture 2">
            <a:extLst>
              <a:ext uri="{FF2B5EF4-FFF2-40B4-BE49-F238E27FC236}">
                <a16:creationId xmlns:a16="http://schemas.microsoft.com/office/drawing/2014/main" id="{9487D0DB-032A-1F22-F35C-59F5FBF16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4926" y="1645782"/>
            <a:ext cx="5707527"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09" name="Picture 1">
            <a:extLst>
              <a:ext uri="{FF2B5EF4-FFF2-40B4-BE49-F238E27FC236}">
                <a16:creationId xmlns:a16="http://schemas.microsoft.com/office/drawing/2014/main" id="{0D202110-CA61-9C67-CA2F-776B1EB33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84" y="1645782"/>
            <a:ext cx="5707527" cy="4068000"/>
          </a:xfrm>
          <a:prstGeom prst="rect">
            <a:avLst/>
          </a:prstGeom>
          <a:noFill/>
          <a:ln>
            <a:solidFill>
              <a:schemeClr val="tx1"/>
            </a:solidFill>
          </a:ln>
        </p:spPr>
      </p:pic>
      <p:sp>
        <p:nvSpPr>
          <p:cNvPr id="8" name="Rectangle 16">
            <a:extLst>
              <a:ext uri="{FF2B5EF4-FFF2-40B4-BE49-F238E27FC236}">
                <a16:creationId xmlns:a16="http://schemas.microsoft.com/office/drawing/2014/main" id="{73AA1C10-1A1E-F4C1-8563-CA63CBDEF562}"/>
              </a:ext>
            </a:extLst>
          </p:cNvPr>
          <p:cNvSpPr/>
          <p:nvPr/>
        </p:nvSpPr>
        <p:spPr bwMode="auto">
          <a:xfrm>
            <a:off x="1632857" y="366220"/>
            <a:ext cx="892628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FTE in the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radionucleides</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Master-</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project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of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in2p3</a:t>
            </a:r>
          </a:p>
        </p:txBody>
      </p:sp>
      <p:sp>
        <p:nvSpPr>
          <p:cNvPr id="2" name="ZoneTexte 1">
            <a:extLst>
              <a:ext uri="{FF2B5EF4-FFF2-40B4-BE49-F238E27FC236}">
                <a16:creationId xmlns:a16="http://schemas.microsoft.com/office/drawing/2014/main" id="{A8B2B99F-48F7-B7D9-691F-E6F89B6FB0EA}"/>
              </a:ext>
            </a:extLst>
          </p:cNvPr>
          <p:cNvSpPr txBox="1"/>
          <p:nvPr/>
        </p:nvSpPr>
        <p:spPr>
          <a:xfrm>
            <a:off x="237580" y="5908203"/>
            <a:ext cx="5671131"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PhD in RN MP: 13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defended</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11 on-</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going</a:t>
            </a:r>
            <a:endPar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endParaRPr>
          </a:p>
        </p:txBody>
      </p:sp>
      <p:sp>
        <p:nvSpPr>
          <p:cNvPr id="3" name="ZoneTexte 2">
            <a:extLst>
              <a:ext uri="{FF2B5EF4-FFF2-40B4-BE49-F238E27FC236}">
                <a16:creationId xmlns:a16="http://schemas.microsoft.com/office/drawing/2014/main" id="{A3845682-FDD5-5D8B-950F-6C9D1FE53799}"/>
              </a:ext>
            </a:extLst>
          </p:cNvPr>
          <p:cNvSpPr txBox="1"/>
          <p:nvPr/>
        </p:nvSpPr>
        <p:spPr>
          <a:xfrm>
            <a:off x="6296283" y="5931252"/>
            <a:ext cx="5756170"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CDD in RN MP: 3 FTE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researchers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2.2 FTE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technical</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staff</a:t>
            </a:r>
          </a:p>
        </p:txBody>
      </p:sp>
      <p:sp>
        <p:nvSpPr>
          <p:cNvPr id="4" name="ZoneTexte 3">
            <a:extLst>
              <a:ext uri="{FF2B5EF4-FFF2-40B4-BE49-F238E27FC236}">
                <a16:creationId xmlns:a16="http://schemas.microsoft.com/office/drawing/2014/main" id="{A19FC9C4-78B8-E013-34E3-E39154950521}"/>
              </a:ext>
            </a:extLst>
          </p:cNvPr>
          <p:cNvSpPr txBox="1"/>
          <p:nvPr/>
        </p:nvSpPr>
        <p:spPr>
          <a:xfrm>
            <a:off x="684289" y="2070621"/>
            <a:ext cx="1897135"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PhD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(2020-2025)</a:t>
            </a:r>
          </a:p>
        </p:txBody>
      </p:sp>
      <p:sp>
        <p:nvSpPr>
          <p:cNvPr id="5" name="ZoneTexte 4">
            <a:extLst>
              <a:ext uri="{FF2B5EF4-FFF2-40B4-BE49-F238E27FC236}">
                <a16:creationId xmlns:a16="http://schemas.microsoft.com/office/drawing/2014/main" id="{6C959A8D-1DE6-A011-7DDE-F6E8E0F9192B}"/>
              </a:ext>
            </a:extLst>
          </p:cNvPr>
          <p:cNvSpPr txBox="1"/>
          <p:nvPr/>
        </p:nvSpPr>
        <p:spPr>
          <a:xfrm>
            <a:off x="6749326" y="2070621"/>
            <a:ext cx="1943261" cy="276998"/>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CDD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(2020-2025)</a:t>
            </a:r>
          </a:p>
        </p:txBody>
      </p:sp>
    </p:spTree>
    <p:extLst>
      <p:ext uri="{BB962C8B-B14F-4D97-AF65-F5344CB8AC3E}">
        <p14:creationId xmlns:p14="http://schemas.microsoft.com/office/powerpoint/2010/main" val="930796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22788"/>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Limitations and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other</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therapeutic</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strategies</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16">
            <a:extLst>
              <a:ext uri="{FF2B5EF4-FFF2-40B4-BE49-F238E27FC236}">
                <a16:creationId xmlns:a16="http://schemas.microsoft.com/office/drawing/2014/main" id="{1321AD16-F313-8010-F227-D0A34784F84F}"/>
              </a:ext>
            </a:extLst>
          </p:cNvPr>
          <p:cNvSpPr/>
          <p:nvPr/>
        </p:nvSpPr>
        <p:spPr bwMode="auto">
          <a:xfrm>
            <a:off x="444405" y="1300772"/>
            <a:ext cx="11523001" cy="5021888"/>
          </a:xfrm>
          <a:prstGeom prst="rect">
            <a:avLst/>
          </a:prstGeom>
        </p:spPr>
        <p:txBody>
          <a:bodyPr wrap="square">
            <a:spAutoFit/>
          </a:bodyPr>
          <a:lstStyle/>
          <a:p>
            <a:pPr marL="285750" lvl="1" indent="-285750">
              <a:buClr>
                <a:srgbClr val="E46C0A"/>
              </a:buClr>
              <a:buFont typeface="Wingdings" panose="05000000000000000000" pitchFamily="2" charset="2"/>
              <a:buChar char="Ø"/>
            </a:pPr>
            <a:r>
              <a:rPr lang="en-US" sz="2000" kern="1200" dirty="0">
                <a:solidFill>
                  <a:srgbClr val="E46C0A"/>
                </a:solidFill>
                <a:latin typeface="Calibri" panose="020F0502020204030204"/>
                <a:ea typeface="+mn-ea"/>
                <a:cs typeface="+mn-cs"/>
              </a:rPr>
              <a:t>The </a:t>
            </a:r>
            <a:r>
              <a:rPr lang="en-US" sz="2000" b="1" kern="1200" dirty="0">
                <a:solidFill>
                  <a:srgbClr val="E46C0A"/>
                </a:solidFill>
                <a:latin typeface="Calibri" panose="020F0502020204030204"/>
                <a:ea typeface="+mn-ea"/>
                <a:cs typeface="+mn-cs"/>
              </a:rPr>
              <a:t>toxicity to healthy tissue</a:t>
            </a:r>
            <a:r>
              <a:rPr lang="en-US" sz="2000" kern="1200" dirty="0">
                <a:solidFill>
                  <a:srgbClr val="E46C0A"/>
                </a:solidFill>
                <a:latin typeface="Calibri" panose="020F0502020204030204"/>
                <a:ea typeface="+mn-ea"/>
                <a:cs typeface="+mn-cs"/>
              </a:rPr>
              <a:t> still</a:t>
            </a:r>
            <a:r>
              <a:rPr lang="en-US" sz="2000" b="1" kern="1200" dirty="0">
                <a:solidFill>
                  <a:srgbClr val="E46C0A"/>
                </a:solidFill>
                <a:latin typeface="Calibri" panose="020F0502020204030204"/>
                <a:ea typeface="+mn-ea"/>
                <a:cs typeface="+mn-cs"/>
              </a:rPr>
              <a:t> </a:t>
            </a:r>
            <a:r>
              <a:rPr lang="en-US" sz="2000" kern="1200" dirty="0">
                <a:solidFill>
                  <a:srgbClr val="E46C0A"/>
                </a:solidFill>
                <a:latin typeface="Calibri" panose="020F0502020204030204"/>
                <a:ea typeface="+mn-ea"/>
                <a:cs typeface="+mn-cs"/>
              </a:rPr>
              <a:t>limits the dose delivered and the curative use of RT </a:t>
            </a:r>
            <a:r>
              <a:rPr lang="en-US" sz="2000" dirty="0">
                <a:solidFill>
                  <a:srgbClr val="E46C0A"/>
                </a:solidFill>
                <a:latin typeface="Calibri" panose="020F0502020204030204" pitchFamily="34" charset="0"/>
                <a:ea typeface="Calibri" panose="020F0502020204030204" pitchFamily="34" charset="0"/>
                <a:cs typeface="Calibri" panose="020F0502020204030204" pitchFamily="34" charset="0"/>
              </a:rPr>
              <a:t>:</a:t>
            </a:r>
          </a:p>
          <a:p>
            <a:pPr marL="720000" lvl="7" indent="-396000" algn="just">
              <a:buClr>
                <a:srgbClr val="E46C0A"/>
              </a:buClr>
              <a:buFont typeface="Courier New" panose="02070309020205020404" pitchFamily="49" charset="0"/>
              <a:buChar char="o"/>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In particular for very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radioresistant, bulky</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diffuse cancers </a:t>
            </a:r>
            <a:r>
              <a:rPr lang="en-US"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(e.g. glioblastoma…)</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and for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non-localized tumors </a:t>
            </a:r>
            <a:r>
              <a:rPr lang="en-US"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(multiple metastasis) </a:t>
            </a:r>
          </a:p>
          <a:p>
            <a:pPr marL="285750" lvl="1" indent="-285750">
              <a:buClr>
                <a:srgbClr val="E46C0A"/>
              </a:buClr>
              <a:buFont typeface="Wingdings" panose="05000000000000000000" pitchFamily="2" charset="2"/>
              <a:buChar char="Ø"/>
            </a:pPr>
            <a:endParaRPr lang="en-US" sz="2000" kern="1200" dirty="0">
              <a:solidFill>
                <a:schemeClr val="tx1"/>
              </a:solidFill>
              <a:latin typeface="Calibri" panose="020F0502020204030204"/>
            </a:endParaRPr>
          </a:p>
          <a:p>
            <a:pPr marL="285750" lvl="1" indent="-285750">
              <a:buClr>
                <a:srgbClr val="E46C0A"/>
              </a:buClr>
              <a:buFont typeface="Wingdings" panose="05000000000000000000" pitchFamily="2" charset="2"/>
              <a:buChar char="Ø"/>
            </a:pPr>
            <a:endParaRPr lang="en-US" sz="2000" kern="1200" dirty="0">
              <a:solidFill>
                <a:schemeClr val="tx1"/>
              </a:solidFill>
              <a:latin typeface="Calibri" panose="020F0502020204030204"/>
            </a:endParaRPr>
          </a:p>
          <a:p>
            <a:pPr marL="285750" lvl="1" indent="-285750">
              <a:buClr>
                <a:srgbClr val="E46C0A"/>
              </a:buClr>
              <a:buFont typeface="Wingdings" panose="05000000000000000000" pitchFamily="2" charset="2"/>
              <a:buChar char="Ø"/>
            </a:pPr>
            <a:endParaRPr lang="en-US" sz="2000" kern="1200" dirty="0">
              <a:solidFill>
                <a:schemeClr val="tx1"/>
              </a:solidFill>
              <a:latin typeface="Calibri" panose="020F0502020204030204"/>
            </a:endParaRPr>
          </a:p>
          <a:p>
            <a:pPr marL="285750" lvl="1" indent="-285750">
              <a:buClr>
                <a:srgbClr val="E46C0A"/>
              </a:buClr>
              <a:buFont typeface="Wingdings" panose="05000000000000000000" pitchFamily="2" charset="2"/>
              <a:buChar char="Ø"/>
            </a:pPr>
            <a:r>
              <a:rPr lang="en-US" sz="2000" b="1" kern="1200" dirty="0">
                <a:solidFill>
                  <a:srgbClr val="E46C0A"/>
                </a:solidFill>
                <a:latin typeface="Calibri" panose="020F0502020204030204"/>
              </a:rPr>
              <a:t>How to improve the treatment?</a:t>
            </a:r>
          </a:p>
          <a:p>
            <a:pPr marL="720000" lvl="7" indent="-396000" algn="just">
              <a:buClr>
                <a:srgbClr val="E46C0A"/>
              </a:buClr>
              <a:buFont typeface="Courier New" panose="02070309020205020404" pitchFamily="49" charset="0"/>
              <a:buChar char="o"/>
            </a:pPr>
            <a:r>
              <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Induce a more efficient tumoral irradiation</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rPr>
              <a:t>High-LET particles</a:t>
            </a:r>
            <a:r>
              <a:rPr lang="en-US" sz="1600" kern="1200" dirty="0">
                <a:solidFill>
                  <a:prstClr val="black"/>
                </a:solidFill>
                <a:latin typeface="Calibri" panose="020F0502020204030204"/>
              </a:rPr>
              <a:t>: hadrontherapy (p, α, </a:t>
            </a:r>
            <a:r>
              <a:rPr lang="en-US" sz="1600" kern="1200" baseline="30000" dirty="0">
                <a:solidFill>
                  <a:prstClr val="black"/>
                </a:solidFill>
                <a:latin typeface="Calibri" panose="020F0502020204030204"/>
              </a:rPr>
              <a:t>12</a:t>
            </a:r>
            <a:r>
              <a:rPr lang="en-US" sz="1600" kern="1200" dirty="0">
                <a:solidFill>
                  <a:prstClr val="black"/>
                </a:solidFill>
                <a:latin typeface="Calibri" panose="020F0502020204030204"/>
              </a:rPr>
              <a:t>C, ions)</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rPr>
              <a:t>Targeted radiotherapies </a:t>
            </a:r>
            <a:r>
              <a:rPr lang="en-US" sz="1600" kern="1200" dirty="0">
                <a:solidFill>
                  <a:prstClr val="black"/>
                </a:solidFill>
                <a:latin typeface="Calibri" panose="020F0502020204030204"/>
              </a:rPr>
              <a:t>(using molecular targeting or sensitizers)</a:t>
            </a:r>
            <a:r>
              <a:rPr lang="en-US" sz="1600" b="1" kern="1200" dirty="0">
                <a:solidFill>
                  <a:prstClr val="black"/>
                </a:solidFill>
                <a:latin typeface="Calibri" panose="020F0502020204030204"/>
              </a:rPr>
              <a:t>+high-LET</a:t>
            </a:r>
            <a:r>
              <a:rPr lang="en-US" sz="1600" kern="1200" dirty="0">
                <a:solidFill>
                  <a:prstClr val="black"/>
                </a:solidFill>
                <a:latin typeface="Calibri" panose="020F0502020204030204"/>
              </a:rPr>
              <a:t>: radionuclide therapy (</a:t>
            </a:r>
            <a:r>
              <a:rPr lang="en-US" sz="1600" b="1" kern="1200" dirty="0">
                <a:solidFill>
                  <a:prstClr val="black"/>
                </a:solidFill>
                <a:latin typeface="Calibri" panose="020F0502020204030204"/>
              </a:rPr>
              <a:t>TRT</a:t>
            </a:r>
            <a:r>
              <a:rPr lang="en-US" sz="1600" kern="1200" dirty="0">
                <a:solidFill>
                  <a:prstClr val="black"/>
                </a:solidFill>
                <a:latin typeface="Calibri" panose="020F0502020204030204"/>
              </a:rPr>
              <a:t>), </a:t>
            </a:r>
            <a:r>
              <a:rPr lang="en-US" sz="1600" b="1" kern="1200" dirty="0">
                <a:solidFill>
                  <a:prstClr val="black"/>
                </a:solidFill>
                <a:latin typeface="Calibri" panose="020F0502020204030204"/>
              </a:rPr>
              <a:t>BNCT</a:t>
            </a:r>
            <a:r>
              <a:rPr lang="en-US" sz="1600" kern="1200" dirty="0">
                <a:solidFill>
                  <a:prstClr val="black"/>
                </a:solidFill>
                <a:latin typeface="Calibri" panose="020F0502020204030204"/>
              </a:rPr>
              <a:t>, </a:t>
            </a:r>
            <a:r>
              <a:rPr lang="en-US" sz="1600" b="1" kern="1200" dirty="0">
                <a:solidFill>
                  <a:prstClr val="black"/>
                </a:solidFill>
                <a:latin typeface="Calibri" panose="020F0502020204030204"/>
              </a:rPr>
              <a:t>nanoparticles</a:t>
            </a:r>
            <a:r>
              <a:rPr lang="en-US" sz="1600" kern="1200" dirty="0">
                <a:solidFill>
                  <a:prstClr val="black"/>
                </a:solidFill>
                <a:latin typeface="Calibri" panose="020F0502020204030204"/>
              </a:rPr>
              <a:t>…</a:t>
            </a:r>
          </a:p>
          <a:p>
            <a:pPr marL="720000" lvl="7" indent="-396000" algn="just">
              <a:spcBef>
                <a:spcPts val="600"/>
              </a:spcBef>
              <a:buClr>
                <a:srgbClr val="E46C0A"/>
              </a:buClr>
              <a:buFont typeface="Courier New" panose="02070309020205020404" pitchFamily="49" charset="0"/>
              <a:buChar char="o"/>
            </a:pPr>
            <a:r>
              <a:rPr lang="en-US" sz="1800" kern="1200" dirty="0">
                <a:solidFill>
                  <a:srgbClr val="002060"/>
                </a:solidFill>
                <a:latin typeface="Calibri" panose="020F0502020204030204"/>
              </a:rPr>
              <a:t>Preserve the healthy tissues:</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ea typeface="+mn-ea"/>
                <a:cs typeface="+mn-cs"/>
              </a:rPr>
              <a:t>Improve ballistics </a:t>
            </a:r>
            <a:r>
              <a:rPr lang="en-US" sz="1600" kern="1200" dirty="0">
                <a:solidFill>
                  <a:prstClr val="black"/>
                </a:solidFill>
                <a:latin typeface="Calibri" panose="020F0502020204030204"/>
                <a:ea typeface="+mn-ea"/>
                <a:cs typeface="+mn-cs"/>
              </a:rPr>
              <a:t>with different particle/energy/molecular targeting: hadrontherapy, VHEE, </a:t>
            </a:r>
            <a:r>
              <a:rPr lang="en-US" sz="1600" b="1" kern="1200" dirty="0">
                <a:solidFill>
                  <a:prstClr val="black"/>
                </a:solidFill>
                <a:latin typeface="Calibri" panose="020F0502020204030204"/>
                <a:ea typeface="+mn-ea"/>
                <a:cs typeface="+mn-cs"/>
              </a:rPr>
              <a:t>TRT (α /Auger)</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ea typeface="+mn-ea"/>
                <a:cs typeface="+mn-cs"/>
              </a:rPr>
              <a:t>Dose delivery mode</a:t>
            </a:r>
            <a:r>
              <a:rPr lang="en-US" sz="1600" kern="1200" dirty="0">
                <a:solidFill>
                  <a:prstClr val="black"/>
                </a:solidFill>
                <a:latin typeface="Calibri" panose="020F0502020204030204"/>
                <a:ea typeface="+mn-ea"/>
                <a:cs typeface="+mn-cs"/>
              </a:rPr>
              <a:t>: spatial fractionation of dose (</a:t>
            </a:r>
            <a:r>
              <a:rPr lang="en-US" sz="1600" b="1" kern="1200" dirty="0">
                <a:solidFill>
                  <a:prstClr val="black"/>
                </a:solidFill>
                <a:latin typeface="Calibri" panose="020F0502020204030204"/>
                <a:ea typeface="+mn-ea"/>
                <a:cs typeface="+mn-cs"/>
              </a:rPr>
              <a:t>SFRT</a:t>
            </a:r>
            <a:r>
              <a:rPr lang="en-US" sz="1600" kern="1200" dirty="0">
                <a:solidFill>
                  <a:prstClr val="black"/>
                </a:solidFill>
                <a:latin typeface="Calibri" panose="020F0502020204030204"/>
                <a:ea typeface="+mn-ea"/>
                <a:cs typeface="+mn-cs"/>
              </a:rPr>
              <a:t>) (beam size &lt; mm), </a:t>
            </a:r>
            <a:br>
              <a:rPr lang="en-US" sz="1600" kern="1200" dirty="0">
                <a:solidFill>
                  <a:prstClr val="black"/>
                </a:solidFill>
                <a:latin typeface="Calibri" panose="020F0502020204030204"/>
                <a:ea typeface="+mn-ea"/>
                <a:cs typeface="+mn-cs"/>
              </a:rPr>
            </a:br>
            <a:r>
              <a:rPr lang="en-US" sz="1600" kern="1200" dirty="0">
                <a:solidFill>
                  <a:prstClr val="black"/>
                </a:solidFill>
                <a:latin typeface="Calibri" panose="020F0502020204030204"/>
                <a:ea typeface="+mn-ea"/>
                <a:cs typeface="+mn-cs"/>
              </a:rPr>
              <a:t>Ultra-high dose-rate (UHDR, “</a:t>
            </a:r>
            <a:r>
              <a:rPr lang="en-US" sz="1600" b="1" kern="1200" dirty="0">
                <a:solidFill>
                  <a:prstClr val="black"/>
                </a:solidFill>
                <a:latin typeface="Calibri" panose="020F0502020204030204"/>
                <a:ea typeface="+mn-ea"/>
                <a:cs typeface="+mn-cs"/>
              </a:rPr>
              <a:t>FLASH</a:t>
            </a:r>
            <a:r>
              <a:rPr lang="en-US" sz="1600" kern="1200" dirty="0">
                <a:solidFill>
                  <a:prstClr val="black"/>
                </a:solidFill>
                <a:latin typeface="Calibri" panose="020F0502020204030204"/>
                <a:ea typeface="+mn-ea"/>
                <a:cs typeface="+mn-cs"/>
              </a:rPr>
              <a:t>” effect)</a:t>
            </a:r>
          </a:p>
          <a:p>
            <a:pPr marL="720000" lvl="7" indent="-396000" algn="just">
              <a:buClr>
                <a:srgbClr val="E46C0A"/>
              </a:buClr>
              <a:buFont typeface="Courier New" panose="02070309020205020404" pitchFamily="49" charset="0"/>
              <a:buChar char="o"/>
            </a:pPr>
            <a:endParaRPr lang="en-US"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marL="720000" lvl="4" indent="-396000" algn="just">
              <a:buClr>
                <a:srgbClr val="E46C0A"/>
              </a:buClr>
              <a:buFont typeface="Courier New" panose="02070309020205020404" pitchFamily="49" charset="0"/>
              <a:buChar char="o"/>
            </a:pP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E917844A-EA9B-4CD8-83BC-563CD338F1F4}"/>
              </a:ext>
            </a:extLst>
          </p:cNvPr>
          <p:cNvPicPr>
            <a:picLocks noChangeAspect="1"/>
          </p:cNvPicPr>
          <p:nvPr/>
        </p:nvPicPr>
        <p:blipFill>
          <a:blip r:embed="rId3"/>
          <a:stretch>
            <a:fillRect/>
          </a:stretch>
        </p:blipFill>
        <p:spPr>
          <a:xfrm>
            <a:off x="8177981" y="5215587"/>
            <a:ext cx="3938756" cy="1308060"/>
          </a:xfrm>
          <a:prstGeom prst="rect">
            <a:avLst/>
          </a:prstGeom>
        </p:spPr>
      </p:pic>
      <p:pic>
        <p:nvPicPr>
          <p:cNvPr id="9" name="Image 8">
            <a:extLst>
              <a:ext uri="{FF2B5EF4-FFF2-40B4-BE49-F238E27FC236}">
                <a16:creationId xmlns:a16="http://schemas.microsoft.com/office/drawing/2014/main" id="{4601CFCA-A38A-4A73-94BA-A30D555D6C8D}"/>
              </a:ext>
            </a:extLst>
          </p:cNvPr>
          <p:cNvPicPr>
            <a:picLocks noChangeAspect="1"/>
          </p:cNvPicPr>
          <p:nvPr/>
        </p:nvPicPr>
        <p:blipFill rotWithShape="1">
          <a:blip r:embed="rId4"/>
          <a:srcRect l="49696" t="6559" r="68" b="33055"/>
          <a:stretch/>
        </p:blipFill>
        <p:spPr>
          <a:xfrm>
            <a:off x="5014206" y="5433746"/>
            <a:ext cx="2677078" cy="1215253"/>
          </a:xfrm>
          <a:prstGeom prst="rect">
            <a:avLst/>
          </a:prstGeom>
        </p:spPr>
      </p:pic>
      <p:pic>
        <p:nvPicPr>
          <p:cNvPr id="21" name="Picture 8" descr="Glioblastome_enfant">
            <a:extLst>
              <a:ext uri="{FF2B5EF4-FFF2-40B4-BE49-F238E27FC236}">
                <a16:creationId xmlns:a16="http://schemas.microsoft.com/office/drawing/2014/main" id="{B8E5DB38-EEB7-4389-A519-33E347B6E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150" y="2216023"/>
            <a:ext cx="2039640" cy="114660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e 21">
            <a:extLst>
              <a:ext uri="{FF2B5EF4-FFF2-40B4-BE49-F238E27FC236}">
                <a16:creationId xmlns:a16="http://schemas.microsoft.com/office/drawing/2014/main" id="{BC309C1D-63DC-449C-9CC5-63BEFDAC654D}"/>
              </a:ext>
            </a:extLst>
          </p:cNvPr>
          <p:cNvGrpSpPr/>
          <p:nvPr/>
        </p:nvGrpSpPr>
        <p:grpSpPr>
          <a:xfrm>
            <a:off x="10287000" y="1953356"/>
            <a:ext cx="1555045" cy="1870721"/>
            <a:chOff x="10547727" y="2042652"/>
            <a:chExt cx="1419679" cy="2474398"/>
          </a:xfrm>
        </p:grpSpPr>
        <p:pic>
          <p:nvPicPr>
            <p:cNvPr id="23" name="Image 22">
              <a:extLst>
                <a:ext uri="{FF2B5EF4-FFF2-40B4-BE49-F238E27FC236}">
                  <a16:creationId xmlns:a16="http://schemas.microsoft.com/office/drawing/2014/main" id="{76C069F3-0EB9-4098-915E-131DED226A3A}"/>
                </a:ext>
              </a:extLst>
            </p:cNvPr>
            <p:cNvPicPr>
              <a:picLocks noChangeAspect="1"/>
            </p:cNvPicPr>
            <p:nvPr/>
          </p:nvPicPr>
          <p:blipFill rotWithShape="1">
            <a:blip r:embed="rId6">
              <a:extLst>
                <a:ext uri="{28A0092B-C50C-407E-A947-70E740481C1C}">
                  <a14:useLocalDpi xmlns:a14="http://schemas.microsoft.com/office/drawing/2010/main" val="0"/>
                </a:ext>
              </a:extLst>
            </a:blip>
            <a:srcRect r="44395"/>
            <a:stretch/>
          </p:blipFill>
          <p:spPr>
            <a:xfrm>
              <a:off x="10547727" y="2095951"/>
              <a:ext cx="1419679" cy="2421099"/>
            </a:xfrm>
            <a:prstGeom prst="rect">
              <a:avLst/>
            </a:prstGeom>
          </p:spPr>
        </p:pic>
        <p:sp>
          <p:nvSpPr>
            <p:cNvPr id="24" name="Rectangle 23">
              <a:extLst>
                <a:ext uri="{FF2B5EF4-FFF2-40B4-BE49-F238E27FC236}">
                  <a16:creationId xmlns:a16="http://schemas.microsoft.com/office/drawing/2014/main" id="{82CB745F-F49B-4313-94BC-F312E25CECD4}"/>
                </a:ext>
              </a:extLst>
            </p:cNvPr>
            <p:cNvSpPr/>
            <p:nvPr/>
          </p:nvSpPr>
          <p:spPr>
            <a:xfrm>
              <a:off x="10722077" y="2042652"/>
              <a:ext cx="213852" cy="265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Image 24">
            <a:extLst>
              <a:ext uri="{FF2B5EF4-FFF2-40B4-BE49-F238E27FC236}">
                <a16:creationId xmlns:a16="http://schemas.microsoft.com/office/drawing/2014/main" id="{AE64DE68-DA6C-4188-B7E7-44527CF159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8048" y="2216023"/>
            <a:ext cx="1161004" cy="1442461"/>
          </a:xfrm>
          <a:prstGeom prst="rect">
            <a:avLst/>
          </a:prstGeom>
        </p:spPr>
      </p:pic>
      <p:pic>
        <p:nvPicPr>
          <p:cNvPr id="27" name="Image 26">
            <a:extLst>
              <a:ext uri="{FF2B5EF4-FFF2-40B4-BE49-F238E27FC236}">
                <a16:creationId xmlns:a16="http://schemas.microsoft.com/office/drawing/2014/main" id="{FFD6444C-73DD-4D7C-AD4A-9A34206ECF9C}"/>
              </a:ext>
            </a:extLst>
          </p:cNvPr>
          <p:cNvPicPr>
            <a:picLocks noChangeAspect="1"/>
          </p:cNvPicPr>
          <p:nvPr/>
        </p:nvPicPr>
        <p:blipFill>
          <a:blip r:embed="rId8"/>
          <a:stretch>
            <a:fillRect/>
          </a:stretch>
        </p:blipFill>
        <p:spPr>
          <a:xfrm>
            <a:off x="10370600" y="4365540"/>
            <a:ext cx="1387843" cy="649060"/>
          </a:xfrm>
          <a:prstGeom prst="rect">
            <a:avLst/>
          </a:prstGeom>
        </p:spPr>
      </p:pic>
      <p:sp>
        <p:nvSpPr>
          <p:cNvPr id="19" name="ZoneTexte 18">
            <a:extLst>
              <a:ext uri="{FF2B5EF4-FFF2-40B4-BE49-F238E27FC236}">
                <a16:creationId xmlns:a16="http://schemas.microsoft.com/office/drawing/2014/main" id="{59D7C7B8-74E8-4AC1-BA53-4D58A9C3D6B7}"/>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Tree>
    <p:extLst>
      <p:ext uri="{BB962C8B-B14F-4D97-AF65-F5344CB8AC3E}">
        <p14:creationId xmlns:p14="http://schemas.microsoft.com/office/powerpoint/2010/main" val="1905701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7B66F-0A6F-1387-5DF0-8F4CAC7D5848}"/>
            </a:ext>
          </a:extLst>
        </p:cNvPr>
        <p:cNvGrpSpPr/>
        <p:nvPr/>
      </p:nvGrpSpPr>
      <p:grpSpPr>
        <a:xfrm>
          <a:off x="0" y="0"/>
          <a:ext cx="0" cy="0"/>
          <a:chOff x="0" y="0"/>
          <a:chExt cx="0" cy="0"/>
        </a:xfrm>
      </p:grpSpPr>
      <p:pic>
        <p:nvPicPr>
          <p:cNvPr id="18434" name="Picture 2">
            <a:extLst>
              <a:ext uri="{FF2B5EF4-FFF2-40B4-BE49-F238E27FC236}">
                <a16:creationId xmlns:a16="http://schemas.microsoft.com/office/drawing/2014/main" id="{EC4906FD-AA99-382E-F380-342C7FE7A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878" y="1719876"/>
            <a:ext cx="5711636"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433" name="Picture 1">
            <a:extLst>
              <a:ext uri="{FF2B5EF4-FFF2-40B4-BE49-F238E27FC236}">
                <a16:creationId xmlns:a16="http://schemas.microsoft.com/office/drawing/2014/main" id="{A1AB4A2D-982F-6627-AB40-C5466596A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97" y="1719876"/>
            <a:ext cx="5707527" cy="4068000"/>
          </a:xfrm>
          <a:prstGeom prst="rect">
            <a:avLst/>
          </a:prstGeom>
          <a:solidFill>
            <a:srgbClr val="FFFFFF"/>
          </a:solidFill>
          <a:ln>
            <a:solidFill>
              <a:schemeClr val="tx1"/>
            </a:solidFill>
          </a:ln>
        </p:spPr>
      </p:pic>
      <p:sp>
        <p:nvSpPr>
          <p:cNvPr id="8" name="Rectangle 16">
            <a:extLst>
              <a:ext uri="{FF2B5EF4-FFF2-40B4-BE49-F238E27FC236}">
                <a16:creationId xmlns:a16="http://schemas.microsoft.com/office/drawing/2014/main" id="{E79F2695-7BED-EE35-6BB4-A5A59C030D00}"/>
              </a:ext>
            </a:extLst>
          </p:cNvPr>
          <p:cNvSpPr/>
          <p:nvPr/>
        </p:nvSpPr>
        <p:spPr bwMode="auto">
          <a:xfrm>
            <a:off x="1632857" y="366220"/>
            <a:ext cx="892628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Publications &amp;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fundings</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in the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radionucleides</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Master-</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project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of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in2p3</a:t>
            </a:r>
          </a:p>
        </p:txBody>
      </p:sp>
      <p:sp>
        <p:nvSpPr>
          <p:cNvPr id="13" name="ZoneTexte 12">
            <a:extLst>
              <a:ext uri="{FF2B5EF4-FFF2-40B4-BE49-F238E27FC236}">
                <a16:creationId xmlns:a16="http://schemas.microsoft.com/office/drawing/2014/main" id="{17907B25-E53D-52B9-51F9-64208B69FD86}"/>
              </a:ext>
            </a:extLst>
          </p:cNvPr>
          <p:cNvSpPr txBox="1"/>
          <p:nvPr/>
        </p:nvSpPr>
        <p:spPr>
          <a:xfrm>
            <a:off x="1800213" y="2078094"/>
            <a:ext cx="2470846"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Publications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(2020-2025)</a:t>
            </a:r>
          </a:p>
        </p:txBody>
      </p:sp>
      <p:sp>
        <p:nvSpPr>
          <p:cNvPr id="14" name="ZoneTexte 13">
            <a:extLst>
              <a:ext uri="{FF2B5EF4-FFF2-40B4-BE49-F238E27FC236}">
                <a16:creationId xmlns:a16="http://schemas.microsoft.com/office/drawing/2014/main" id="{B5311DC8-B370-D605-06DE-F1D3B7D699AF}"/>
              </a:ext>
            </a:extLst>
          </p:cNvPr>
          <p:cNvSpPr txBox="1"/>
          <p:nvPr/>
        </p:nvSpPr>
        <p:spPr>
          <a:xfrm>
            <a:off x="259614" y="5897183"/>
            <a:ext cx="5671131"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publications in FLASH MP: 69</a:t>
            </a:r>
          </a:p>
        </p:txBody>
      </p:sp>
      <p:sp>
        <p:nvSpPr>
          <p:cNvPr id="15" name="ZoneTexte 14">
            <a:extLst>
              <a:ext uri="{FF2B5EF4-FFF2-40B4-BE49-F238E27FC236}">
                <a16:creationId xmlns:a16="http://schemas.microsoft.com/office/drawing/2014/main" id="{BE255117-1623-9439-FC38-93F2BC4BDC29}"/>
              </a:ext>
            </a:extLst>
          </p:cNvPr>
          <p:cNvSpPr txBox="1"/>
          <p:nvPr/>
        </p:nvSpPr>
        <p:spPr>
          <a:xfrm>
            <a:off x="6256002" y="5897182"/>
            <a:ext cx="5671131"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fundings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in FLASH MP: 152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kEuros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in2p3, 1267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kEuros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non-in2p3</a:t>
            </a:r>
          </a:p>
        </p:txBody>
      </p:sp>
      <p:sp>
        <p:nvSpPr>
          <p:cNvPr id="16" name="ZoneTexte 15">
            <a:extLst>
              <a:ext uri="{FF2B5EF4-FFF2-40B4-BE49-F238E27FC236}">
                <a16:creationId xmlns:a16="http://schemas.microsoft.com/office/drawing/2014/main" id="{92982177-5B25-C7F9-71F9-79F01306624D}"/>
              </a:ext>
            </a:extLst>
          </p:cNvPr>
          <p:cNvSpPr txBox="1"/>
          <p:nvPr/>
        </p:nvSpPr>
        <p:spPr>
          <a:xfrm>
            <a:off x="8119215" y="2037228"/>
            <a:ext cx="2439928"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Fundings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(2020-2025)</a:t>
            </a:r>
          </a:p>
        </p:txBody>
      </p:sp>
    </p:spTree>
    <p:extLst>
      <p:ext uri="{BB962C8B-B14F-4D97-AF65-F5344CB8AC3E}">
        <p14:creationId xmlns:p14="http://schemas.microsoft.com/office/powerpoint/2010/main" val="435463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D504048-0113-4D70-B0AB-EDC2ED21488C}"/>
              </a:ext>
            </a:extLst>
          </p:cNvPr>
          <p:cNvSpPr txBox="1">
            <a:spLocks/>
          </p:cNvSpPr>
          <p:nvPr>
            <p:custDataLst>
              <p:tags r:id="rId1"/>
            </p:custDataLst>
          </p:nvPr>
        </p:nvSpPr>
        <p:spPr>
          <a:xfrm>
            <a:off x="504501" y="46525"/>
            <a:ext cx="10515600" cy="56944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Les radionucléides sont au Cœur des activités de Médecine Nucléaire</a:t>
            </a:r>
          </a:p>
        </p:txBody>
      </p:sp>
      <p:graphicFrame>
        <p:nvGraphicFramePr>
          <p:cNvPr id="6" name="Diagramme 5">
            <a:extLst>
              <a:ext uri="{FF2B5EF4-FFF2-40B4-BE49-F238E27FC236}">
                <a16:creationId xmlns:a16="http://schemas.microsoft.com/office/drawing/2014/main" id="{496B6916-C75A-40B0-81AC-361EADC76115}"/>
              </a:ext>
            </a:extLst>
          </p:cNvPr>
          <p:cNvGraphicFramePr/>
          <p:nvPr>
            <p:custDataLst>
              <p:tags r:id="rId2"/>
            </p:custDataLst>
            <p:extLst/>
          </p:nvPr>
        </p:nvGraphicFramePr>
        <p:xfrm>
          <a:off x="570234" y="1392329"/>
          <a:ext cx="9111147" cy="2911492"/>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7" name="Rectangle à coins arrondis 13">
            <a:extLst>
              <a:ext uri="{FF2B5EF4-FFF2-40B4-BE49-F238E27FC236}">
                <a16:creationId xmlns:a16="http://schemas.microsoft.com/office/drawing/2014/main" id="{170FCB0D-0C06-4C45-8FFF-E35F881D37C1}"/>
              </a:ext>
            </a:extLst>
          </p:cNvPr>
          <p:cNvSpPr/>
          <p:nvPr>
            <p:custDataLst>
              <p:tags r:id="rId3"/>
            </p:custDataLst>
          </p:nvPr>
        </p:nvSpPr>
        <p:spPr bwMode="auto">
          <a:xfrm>
            <a:off x="4875259" y="1789679"/>
            <a:ext cx="965345" cy="337323"/>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cs typeface="Arial"/>
              </a:rPr>
              <a:t>High current</a:t>
            </a:r>
          </a:p>
        </p:txBody>
      </p:sp>
      <p:grpSp>
        <p:nvGrpSpPr>
          <p:cNvPr id="9" name="Groupe 13">
            <a:extLst>
              <a:ext uri="{FF2B5EF4-FFF2-40B4-BE49-F238E27FC236}">
                <a16:creationId xmlns:a16="http://schemas.microsoft.com/office/drawing/2014/main" id="{113C1B95-82F0-4B60-B1FA-A935321A4565}"/>
              </a:ext>
            </a:extLst>
          </p:cNvPr>
          <p:cNvGrpSpPr>
            <a:grpSpLocks/>
          </p:cNvGrpSpPr>
          <p:nvPr>
            <p:custDataLst>
              <p:tags r:id="rId4"/>
            </p:custDataLst>
          </p:nvPr>
        </p:nvGrpSpPr>
        <p:grpSpPr bwMode="auto">
          <a:xfrm>
            <a:off x="5135417" y="2238084"/>
            <a:ext cx="445029" cy="337322"/>
            <a:chOff x="5873208" y="2185141"/>
            <a:chExt cx="458130" cy="391627"/>
          </a:xfrm>
        </p:grpSpPr>
        <p:sp>
          <p:nvSpPr>
            <p:cNvPr id="10" name="Flèche droite 16">
              <a:extLst>
                <a:ext uri="{FF2B5EF4-FFF2-40B4-BE49-F238E27FC236}">
                  <a16:creationId xmlns:a16="http://schemas.microsoft.com/office/drawing/2014/main" id="{DBDE1D62-095C-4B5D-91AD-212770CE8FF4}"/>
                </a:ext>
              </a:extLst>
            </p:cNvPr>
            <p:cNvSpPr/>
            <p:nvPr/>
          </p:nvSpPr>
          <p:spPr>
            <a:xfrm rot="5400000">
              <a:off x="5906460" y="2151890"/>
              <a:ext cx="391627" cy="458130"/>
            </a:xfrm>
            <a:prstGeom prst="rightArrow">
              <a:avLst>
                <a:gd name="adj1" fmla="val 60000"/>
                <a:gd name="adj2" fmla="val 50000"/>
              </a:avLst>
            </a:prstGeom>
            <a:solidFill>
              <a:schemeClr val="tx1"/>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1">
              <a:schemeClr val="accent5">
                <a:tint val="60000"/>
                <a:hueOff val="0"/>
                <a:satOff val="0"/>
                <a:lumOff val="0"/>
                <a:alphaOff val="0"/>
              </a:schemeClr>
            </a:effectRef>
            <a:fontRef idx="minor">
              <a:schemeClr val="dk1">
                <a:hueOff val="0"/>
                <a:satOff val="0"/>
                <a:lumOff val="0"/>
                <a:alphaOff val="0"/>
              </a:schemeClr>
            </a:fontRef>
          </p:style>
        </p:sp>
        <p:sp>
          <p:nvSpPr>
            <p:cNvPr id="11" name="Flèche droite 4">
              <a:extLst>
                <a:ext uri="{FF2B5EF4-FFF2-40B4-BE49-F238E27FC236}">
                  <a16:creationId xmlns:a16="http://schemas.microsoft.com/office/drawing/2014/main" id="{8D962322-48E9-46A0-BB0B-09C0B1DA6DBA}"/>
                </a:ext>
              </a:extLst>
            </p:cNvPr>
            <p:cNvSpPr txBox="1"/>
            <p:nvPr/>
          </p:nvSpPr>
          <p:spPr>
            <a:xfrm>
              <a:off x="5965151" y="2185141"/>
              <a:ext cx="274244" cy="2738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nchor="ctr"/>
            <a:lstStyle/>
            <a:p>
              <a:pPr marL="0" marR="0" lvl="0" indent="0" algn="l" defTabSz="333375" eaLnBrk="1" fontAlgn="auto" latinLnBrk="0" hangingPunct="1">
                <a:lnSpc>
                  <a:spcPct val="90000"/>
                </a:lnSpc>
                <a:spcBef>
                  <a:spcPts val="0"/>
                </a:spcBef>
                <a:spcAft>
                  <a:spcPct val="35000"/>
                </a:spcAft>
                <a:buClrTx/>
                <a:buSzTx/>
                <a:buFontTx/>
                <a:buNone/>
                <a:tabLst/>
                <a:defRPr/>
              </a:pPr>
              <a:endParaRPr kumimoji="0" lang="en-US" sz="750" b="0" i="0" u="none" strike="noStrike" kern="0" cap="none" spc="0" normalizeH="0" baseline="0" noProof="0" dirty="0">
                <a:ln>
                  <a:noFill/>
                </a:ln>
                <a:solidFill>
                  <a:prstClr val="black">
                    <a:hueOff val="0"/>
                    <a:satOff val="0"/>
                    <a:lumOff val="0"/>
                    <a:alphaOff val="0"/>
                  </a:prstClr>
                </a:solidFill>
                <a:effectLst/>
                <a:uLnTx/>
                <a:uFillTx/>
                <a:latin typeface="Arial"/>
                <a:cs typeface="Arial"/>
              </a:endParaRPr>
            </a:p>
          </p:txBody>
        </p:sp>
      </p:grpSp>
      <p:grpSp>
        <p:nvGrpSpPr>
          <p:cNvPr id="45" name="Groupe 44"/>
          <p:cNvGrpSpPr/>
          <p:nvPr/>
        </p:nvGrpSpPr>
        <p:grpSpPr>
          <a:xfrm>
            <a:off x="5903093" y="3123005"/>
            <a:ext cx="1514073" cy="1041557"/>
            <a:chOff x="6450275" y="4313096"/>
            <a:chExt cx="1514073" cy="1041557"/>
          </a:xfrm>
        </p:grpSpPr>
        <p:sp>
          <p:nvSpPr>
            <p:cNvPr id="8" name="Rectangle à coins arrondis 14">
              <a:extLst>
                <a:ext uri="{FF2B5EF4-FFF2-40B4-BE49-F238E27FC236}">
                  <a16:creationId xmlns:a16="http://schemas.microsoft.com/office/drawing/2014/main" id="{EEC58513-0AA5-4ED7-A1D8-32112A91DD96}"/>
                </a:ext>
              </a:extLst>
            </p:cNvPr>
            <p:cNvSpPr/>
            <p:nvPr>
              <p:custDataLst>
                <p:tags r:id="rId18"/>
              </p:custDataLst>
            </p:nvPr>
          </p:nvSpPr>
          <p:spPr bwMode="auto">
            <a:xfrm>
              <a:off x="6450275" y="4704797"/>
              <a:ext cx="1514073" cy="649856"/>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cs typeface="Arial"/>
                </a:rPr>
                <a:t>Fundamental chemistry Radiochemistry</a:t>
              </a:r>
            </a:p>
          </p:txBody>
        </p:sp>
        <p:grpSp>
          <p:nvGrpSpPr>
            <p:cNvPr id="12" name="Groupe 16">
              <a:extLst>
                <a:ext uri="{FF2B5EF4-FFF2-40B4-BE49-F238E27FC236}">
                  <a16:creationId xmlns:a16="http://schemas.microsoft.com/office/drawing/2014/main" id="{0982606F-8CA7-47EF-889A-29E0E0CCD5E2}"/>
                </a:ext>
              </a:extLst>
            </p:cNvPr>
            <p:cNvGrpSpPr>
              <a:grpSpLocks/>
            </p:cNvGrpSpPr>
            <p:nvPr>
              <p:custDataLst>
                <p:tags r:id="rId19"/>
              </p:custDataLst>
            </p:nvPr>
          </p:nvGrpSpPr>
          <p:grpSpPr bwMode="auto">
            <a:xfrm rot="10800000">
              <a:off x="6968531" y="4313096"/>
              <a:ext cx="445031" cy="337322"/>
              <a:chOff x="5873208" y="2185141"/>
              <a:chExt cx="458130" cy="391627"/>
            </a:xfrm>
          </p:grpSpPr>
          <p:sp>
            <p:nvSpPr>
              <p:cNvPr id="13" name="Flèche droite 19">
                <a:extLst>
                  <a:ext uri="{FF2B5EF4-FFF2-40B4-BE49-F238E27FC236}">
                    <a16:creationId xmlns:a16="http://schemas.microsoft.com/office/drawing/2014/main" id="{BD237E17-3A17-4AED-8AB5-0799A3E7A10F}"/>
                  </a:ext>
                </a:extLst>
              </p:cNvPr>
              <p:cNvSpPr/>
              <p:nvPr/>
            </p:nvSpPr>
            <p:spPr>
              <a:xfrm rot="5400000">
                <a:off x="5906460" y="2151889"/>
                <a:ext cx="391627" cy="458130"/>
              </a:xfrm>
              <a:prstGeom prst="rightArrow">
                <a:avLst>
                  <a:gd name="adj1" fmla="val 60000"/>
                  <a:gd name="adj2" fmla="val 50000"/>
                </a:avLst>
              </a:prstGeom>
              <a:solidFill>
                <a:schemeClr val="tx1"/>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1">
                <a:schemeClr val="accent5">
                  <a:tint val="60000"/>
                  <a:hueOff val="0"/>
                  <a:satOff val="0"/>
                  <a:lumOff val="0"/>
                  <a:alphaOff val="0"/>
                </a:schemeClr>
              </a:effectRef>
              <a:fontRef idx="minor">
                <a:schemeClr val="dk1">
                  <a:hueOff val="0"/>
                  <a:satOff val="0"/>
                  <a:lumOff val="0"/>
                  <a:alphaOff val="0"/>
                </a:schemeClr>
              </a:fontRef>
            </p:style>
          </p:sp>
          <p:sp>
            <p:nvSpPr>
              <p:cNvPr id="14" name="Flèche droite 4">
                <a:extLst>
                  <a:ext uri="{FF2B5EF4-FFF2-40B4-BE49-F238E27FC236}">
                    <a16:creationId xmlns:a16="http://schemas.microsoft.com/office/drawing/2014/main" id="{38483FD5-722D-4141-A6F1-DFCBF8D5B2EA}"/>
                  </a:ext>
                </a:extLst>
              </p:cNvPr>
              <p:cNvSpPr txBox="1"/>
              <p:nvPr/>
            </p:nvSpPr>
            <p:spPr>
              <a:xfrm>
                <a:off x="5971492" y="2185141"/>
                <a:ext cx="274244" cy="2738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nchor="ctr"/>
              <a:lstStyle/>
              <a:p>
                <a:pPr marL="0" marR="0" lvl="0" indent="0" algn="l" defTabSz="333375" eaLnBrk="1" fontAlgn="auto" latinLnBrk="0" hangingPunct="1">
                  <a:lnSpc>
                    <a:spcPct val="90000"/>
                  </a:lnSpc>
                  <a:spcBef>
                    <a:spcPts val="0"/>
                  </a:spcBef>
                  <a:spcAft>
                    <a:spcPct val="35000"/>
                  </a:spcAft>
                  <a:buClrTx/>
                  <a:buSzTx/>
                  <a:buFontTx/>
                  <a:buNone/>
                  <a:tabLst/>
                  <a:defRPr/>
                </a:pPr>
                <a:endParaRPr kumimoji="0" lang="en-US" sz="750" b="0" i="0" u="none" strike="noStrike" kern="0" cap="none" spc="0" normalizeH="0" baseline="0" noProof="0" dirty="0">
                  <a:ln>
                    <a:noFill/>
                  </a:ln>
                  <a:solidFill>
                    <a:prstClr val="black">
                      <a:hueOff val="0"/>
                      <a:satOff val="0"/>
                      <a:lumOff val="0"/>
                      <a:alphaOff val="0"/>
                    </a:prstClr>
                  </a:solidFill>
                  <a:effectLst/>
                  <a:uLnTx/>
                  <a:uFillTx/>
                  <a:latin typeface="Arial"/>
                  <a:cs typeface="Arial"/>
                </a:endParaRPr>
              </a:p>
            </p:txBody>
          </p:sp>
        </p:grpSp>
      </p:grpSp>
      <p:grpSp>
        <p:nvGrpSpPr>
          <p:cNvPr id="15" name="Groupe 19">
            <a:extLst>
              <a:ext uri="{FF2B5EF4-FFF2-40B4-BE49-F238E27FC236}">
                <a16:creationId xmlns:a16="http://schemas.microsoft.com/office/drawing/2014/main" id="{F0713F31-FD67-4644-A0F8-707B1373C6EA}"/>
              </a:ext>
            </a:extLst>
          </p:cNvPr>
          <p:cNvGrpSpPr>
            <a:grpSpLocks/>
          </p:cNvGrpSpPr>
          <p:nvPr>
            <p:custDataLst>
              <p:tags r:id="rId5"/>
            </p:custDataLst>
          </p:nvPr>
        </p:nvGrpSpPr>
        <p:grpSpPr bwMode="auto">
          <a:xfrm rot="10800000">
            <a:off x="3727299" y="3126779"/>
            <a:ext cx="443490" cy="338694"/>
            <a:chOff x="5873208" y="2185141"/>
            <a:chExt cx="458130" cy="391627"/>
          </a:xfrm>
        </p:grpSpPr>
        <p:sp>
          <p:nvSpPr>
            <p:cNvPr id="16" name="Flèche droite 22">
              <a:extLst>
                <a:ext uri="{FF2B5EF4-FFF2-40B4-BE49-F238E27FC236}">
                  <a16:creationId xmlns:a16="http://schemas.microsoft.com/office/drawing/2014/main" id="{6B0A3EC4-B15A-4695-B20A-77130D3ED167}"/>
                </a:ext>
              </a:extLst>
            </p:cNvPr>
            <p:cNvSpPr/>
            <p:nvPr/>
          </p:nvSpPr>
          <p:spPr>
            <a:xfrm rot="5400000">
              <a:off x="5906459" y="2151890"/>
              <a:ext cx="391627" cy="458130"/>
            </a:xfrm>
            <a:prstGeom prst="rightArrow">
              <a:avLst>
                <a:gd name="adj1" fmla="val 60000"/>
                <a:gd name="adj2" fmla="val 50000"/>
              </a:avLst>
            </a:prstGeom>
            <a:solidFill>
              <a:schemeClr val="tx1"/>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1">
              <a:schemeClr val="accent5">
                <a:tint val="60000"/>
                <a:hueOff val="0"/>
                <a:satOff val="0"/>
                <a:lumOff val="0"/>
                <a:alphaOff val="0"/>
              </a:schemeClr>
            </a:effectRef>
            <a:fontRef idx="minor">
              <a:schemeClr val="dk1">
                <a:hueOff val="0"/>
                <a:satOff val="0"/>
                <a:lumOff val="0"/>
                <a:alphaOff val="0"/>
              </a:schemeClr>
            </a:fontRef>
          </p:style>
        </p:sp>
        <p:sp>
          <p:nvSpPr>
            <p:cNvPr id="17" name="Flèche droite 4">
              <a:extLst>
                <a:ext uri="{FF2B5EF4-FFF2-40B4-BE49-F238E27FC236}">
                  <a16:creationId xmlns:a16="http://schemas.microsoft.com/office/drawing/2014/main" id="{6416507B-EA8C-48C7-AD69-5EFE71D7F835}"/>
                </a:ext>
              </a:extLst>
            </p:cNvPr>
            <p:cNvSpPr txBox="1"/>
            <p:nvPr/>
          </p:nvSpPr>
          <p:spPr>
            <a:xfrm>
              <a:off x="5965470" y="2185141"/>
              <a:ext cx="273605" cy="2742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nchor="ctr"/>
            <a:lstStyle/>
            <a:p>
              <a:pPr marL="0" marR="0" lvl="0" indent="0" algn="l" defTabSz="333375" eaLnBrk="1" fontAlgn="auto" latinLnBrk="0" hangingPunct="1">
                <a:lnSpc>
                  <a:spcPct val="90000"/>
                </a:lnSpc>
                <a:spcBef>
                  <a:spcPts val="0"/>
                </a:spcBef>
                <a:spcAft>
                  <a:spcPct val="35000"/>
                </a:spcAft>
                <a:buClrTx/>
                <a:buSzTx/>
                <a:buFontTx/>
                <a:buNone/>
                <a:tabLst/>
                <a:defRPr/>
              </a:pPr>
              <a:endParaRPr kumimoji="0" lang="en-US" sz="750" b="0" i="0" u="none" strike="noStrike" kern="0" cap="none" spc="0" normalizeH="0" baseline="0" noProof="0" dirty="0">
                <a:ln>
                  <a:noFill/>
                </a:ln>
                <a:solidFill>
                  <a:prstClr val="black">
                    <a:hueOff val="0"/>
                    <a:satOff val="0"/>
                    <a:lumOff val="0"/>
                    <a:alphaOff val="0"/>
                  </a:prstClr>
                </a:solidFill>
                <a:effectLst/>
                <a:uLnTx/>
                <a:uFillTx/>
                <a:latin typeface="Arial"/>
                <a:cs typeface="Arial"/>
              </a:endParaRPr>
            </a:p>
          </p:txBody>
        </p:sp>
      </p:grpSp>
      <p:sp>
        <p:nvSpPr>
          <p:cNvPr id="18" name="Rectangle à coins arrondis 28">
            <a:extLst>
              <a:ext uri="{FF2B5EF4-FFF2-40B4-BE49-F238E27FC236}">
                <a16:creationId xmlns:a16="http://schemas.microsoft.com/office/drawing/2014/main" id="{27DE2CFE-F924-42D5-8FD1-791228FC40B1}"/>
              </a:ext>
            </a:extLst>
          </p:cNvPr>
          <p:cNvSpPr/>
          <p:nvPr>
            <p:custDataLst>
              <p:tags r:id="rId6"/>
            </p:custDataLst>
          </p:nvPr>
        </p:nvSpPr>
        <p:spPr bwMode="auto">
          <a:xfrm>
            <a:off x="3392836" y="3555682"/>
            <a:ext cx="1112416" cy="744576"/>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cs typeface="Arial"/>
              </a:rPr>
              <a:t>Nuclear data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black"/>
                </a:solidFill>
                <a:effectLst/>
                <a:uLnTx/>
                <a:uFillTx/>
                <a:latin typeface="Arial"/>
                <a:cs typeface="Arial"/>
              </a:rPr>
              <a:t>Cross section</a:t>
            </a:r>
          </a:p>
        </p:txBody>
      </p:sp>
      <p:pic>
        <p:nvPicPr>
          <p:cNvPr id="19" name="Picture 12" descr="Chimie - Icônes éducation gratuites">
            <a:extLst>
              <a:ext uri="{FF2B5EF4-FFF2-40B4-BE49-F238E27FC236}">
                <a16:creationId xmlns:a16="http://schemas.microsoft.com/office/drawing/2014/main" id="{3940DA85-99C5-483E-B673-46C2EB0DF658}"/>
              </a:ext>
            </a:extLst>
          </p:cNvPr>
          <p:cNvPicPr>
            <a:picLocks noChangeAspect="1" noChangeArrowheads="1"/>
          </p:cNvPicPr>
          <p:nvPr>
            <p:custDataLst>
              <p:tags r:id="rId7"/>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6481796" y="2689980"/>
            <a:ext cx="317218" cy="3172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Sphere Icon Png #278701 - Free Icons Library">
            <a:extLst>
              <a:ext uri="{FF2B5EF4-FFF2-40B4-BE49-F238E27FC236}">
                <a16:creationId xmlns:a16="http://schemas.microsoft.com/office/drawing/2014/main" id="{A2796DC3-927E-4D45-A248-D5746A271810}"/>
              </a:ext>
            </a:extLst>
          </p:cNvPr>
          <p:cNvPicPr>
            <a:picLocks noChangeAspect="1" noChangeArrowheads="1"/>
          </p:cNvPicPr>
          <p:nvPr>
            <p:custDataLst>
              <p:tags r:id="rId8"/>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5135417" y="2689980"/>
            <a:ext cx="394264" cy="3942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Idée - Icônes la technologie gratuites">
            <a:extLst>
              <a:ext uri="{FF2B5EF4-FFF2-40B4-BE49-F238E27FC236}">
                <a16:creationId xmlns:a16="http://schemas.microsoft.com/office/drawing/2014/main" id="{269D4A5A-41F2-4DA3-A6DD-4D3C25A3730D}"/>
              </a:ext>
            </a:extLst>
          </p:cNvPr>
          <p:cNvPicPr>
            <a:picLocks noChangeAspect="1" noChangeArrowheads="1"/>
          </p:cNvPicPr>
          <p:nvPr>
            <p:custDataLst>
              <p:tags r:id="rId9"/>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967827" y="2611522"/>
            <a:ext cx="452128" cy="45212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e 22">
            <a:extLst>
              <a:ext uri="{FF2B5EF4-FFF2-40B4-BE49-F238E27FC236}">
                <a16:creationId xmlns:a16="http://schemas.microsoft.com/office/drawing/2014/main" id="{BA7E0BB4-2019-4369-A30E-8ECF272C2339}"/>
              </a:ext>
            </a:extLst>
          </p:cNvPr>
          <p:cNvGrpSpPr/>
          <p:nvPr>
            <p:custDataLst>
              <p:tags r:id="rId10"/>
            </p:custDataLst>
          </p:nvPr>
        </p:nvGrpSpPr>
        <p:grpSpPr>
          <a:xfrm>
            <a:off x="2303454" y="2708530"/>
            <a:ext cx="289031" cy="279089"/>
            <a:chOff x="4799743" y="3608347"/>
            <a:chExt cx="1074184" cy="1134590"/>
          </a:xfrm>
        </p:grpSpPr>
        <p:pic>
          <p:nvPicPr>
            <p:cNvPr id="24" name="Picture 26" descr="Carte D&amp;amp;#39;identification Icône De Numérisation Vecteur De Recherche Icône De  Carte D&amp;amp;#39;identité Logo De Conception Graphique Site Web Illustration de  Vecteur - Illustration du maison, transmission: 218663695">
              <a:extLst>
                <a:ext uri="{FF2B5EF4-FFF2-40B4-BE49-F238E27FC236}">
                  <a16:creationId xmlns:a16="http://schemas.microsoft.com/office/drawing/2014/main" id="{300305D7-AA15-40A3-AC73-8BCCC4ADCB43}"/>
                </a:ext>
              </a:extLst>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10000" b="90000" l="8313" r="91125">
                          <a14:foregroundMark x1="24938" y1="46450" x2="24938" y2="46450"/>
                          <a14:foregroundMark x1="28313" y1="32426" x2="28313" y2="32426"/>
                          <a14:foregroundMark x1="8313" y1="35030" x2="8313" y2="35030"/>
                          <a14:foregroundMark x1="55000" y1="34497" x2="55000" y2="34497"/>
                          <a14:foregroundMark x1="60688" y1="27751" x2="60688" y2="27751"/>
                          <a14:foregroundMark x1="91125" y1="77219" x2="91125" y2="77219"/>
                          <a14:foregroundMark x1="81875" y1="62071" x2="81875" y2="62071"/>
                        </a14:backgroundRemoval>
                      </a14:imgEffect>
                    </a14:imgLayer>
                  </a14:imgProps>
                </a:ext>
                <a:ext uri="{28A0092B-C50C-407E-A947-70E740481C1C}">
                  <a14:useLocalDpi xmlns:a14="http://schemas.microsoft.com/office/drawing/2010/main" val="0"/>
                </a:ext>
              </a:extLst>
            </a:blip>
            <a:srcRect/>
            <a:stretch>
              <a:fillRect/>
            </a:stretch>
          </p:blipFill>
          <p:spPr bwMode="auto">
            <a:xfrm>
              <a:off x="4799743" y="3608347"/>
              <a:ext cx="1074184" cy="1134590"/>
            </a:xfrm>
            <a:prstGeom prst="rect">
              <a:avLst/>
            </a:prstGeom>
            <a:noFill/>
            <a:extLst>
              <a:ext uri="{909E8E84-426E-40DD-AFC4-6F175D3DCCD1}">
                <a14:hiddenFill xmlns:a14="http://schemas.microsoft.com/office/drawing/2010/main">
                  <a:solidFill>
                    <a:srgbClr val="FFFFFF"/>
                  </a:solidFill>
                </a14:hiddenFill>
              </a:ext>
            </a:extLst>
          </p:spPr>
        </p:pic>
        <p:sp>
          <p:nvSpPr>
            <p:cNvPr id="25" name="Ellipse 24">
              <a:extLst>
                <a:ext uri="{FF2B5EF4-FFF2-40B4-BE49-F238E27FC236}">
                  <a16:creationId xmlns:a16="http://schemas.microsoft.com/office/drawing/2014/main" id="{3952CCE0-F037-438B-A922-65497D4D857C}"/>
                </a:ext>
              </a:extLst>
            </p:cNvPr>
            <p:cNvSpPr/>
            <p:nvPr/>
          </p:nvSpPr>
          <p:spPr>
            <a:xfrm>
              <a:off x="5041977" y="3887086"/>
              <a:ext cx="119085"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cs typeface="Arial"/>
              </a:endParaRPr>
            </a:p>
          </p:txBody>
        </p:sp>
        <p:sp>
          <p:nvSpPr>
            <p:cNvPr id="26" name="Ellipse 25">
              <a:extLst>
                <a:ext uri="{FF2B5EF4-FFF2-40B4-BE49-F238E27FC236}">
                  <a16:creationId xmlns:a16="http://schemas.microsoft.com/office/drawing/2014/main" id="{3F2B24D1-F0D5-4AC1-82E8-BD9800CA1689}"/>
                </a:ext>
              </a:extLst>
            </p:cNvPr>
            <p:cNvSpPr/>
            <p:nvPr/>
          </p:nvSpPr>
          <p:spPr>
            <a:xfrm>
              <a:off x="4975225" y="4064743"/>
              <a:ext cx="244475"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cs typeface="Arial"/>
              </a:endParaRPr>
            </a:p>
          </p:txBody>
        </p:sp>
        <p:sp>
          <p:nvSpPr>
            <p:cNvPr id="27" name="Ellipse 26">
              <a:extLst>
                <a:ext uri="{FF2B5EF4-FFF2-40B4-BE49-F238E27FC236}">
                  <a16:creationId xmlns:a16="http://schemas.microsoft.com/office/drawing/2014/main" id="{82F822D5-CA18-4C27-B582-3B01E4C4A60F}"/>
                </a:ext>
              </a:extLst>
            </p:cNvPr>
            <p:cNvSpPr/>
            <p:nvPr/>
          </p:nvSpPr>
          <p:spPr>
            <a:xfrm>
              <a:off x="5317301" y="4055865"/>
              <a:ext cx="298701" cy="31928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Arial"/>
                <a:cs typeface="Arial"/>
              </a:endParaRPr>
            </a:p>
          </p:txBody>
        </p:sp>
      </p:grpSp>
      <p:pic>
        <p:nvPicPr>
          <p:cNvPr id="28" name="Picture 138" descr="arronax">
            <a:extLst>
              <a:ext uri="{FF2B5EF4-FFF2-40B4-BE49-F238E27FC236}">
                <a16:creationId xmlns:a16="http://schemas.microsoft.com/office/drawing/2014/main" id="{72628F06-E1E0-4D4E-9A8D-C768E4ECB893}"/>
              </a:ext>
            </a:extLst>
          </p:cNvPr>
          <p:cNvPicPr>
            <a:picLocks noChangeAspect="1" noChangeArrowheads="1"/>
          </p:cNvPicPr>
          <p:nvPr>
            <p:custDataLst>
              <p:tags r:id="rId11"/>
            </p:custDataLst>
          </p:nvPr>
        </p:nvPicPr>
        <p:blipFill rotWithShape="1">
          <a:blip r:embed="rId31" cstate="print">
            <a:extLst>
              <a:ext uri="{28A0092B-C50C-407E-A947-70E740481C1C}">
                <a14:useLocalDpi xmlns:a14="http://schemas.microsoft.com/office/drawing/2010/main" val="0"/>
              </a:ext>
            </a:extLst>
          </a:blip>
          <a:srcRect l="29064" t="11228" r="35253" b="50736"/>
          <a:stretch/>
        </p:blipFill>
        <p:spPr bwMode="auto">
          <a:xfrm>
            <a:off x="3750863" y="2699246"/>
            <a:ext cx="396363" cy="33732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29" name="Groupe 28">
            <a:extLst>
              <a:ext uri="{FF2B5EF4-FFF2-40B4-BE49-F238E27FC236}">
                <a16:creationId xmlns:a16="http://schemas.microsoft.com/office/drawing/2014/main" id="{0F86BEA1-95BA-4096-8AC7-D5525D3826ED}"/>
              </a:ext>
            </a:extLst>
          </p:cNvPr>
          <p:cNvGrpSpPr/>
          <p:nvPr>
            <p:custDataLst>
              <p:tags r:id="rId12"/>
            </p:custDataLst>
          </p:nvPr>
        </p:nvGrpSpPr>
        <p:grpSpPr>
          <a:xfrm>
            <a:off x="2303454" y="5142862"/>
            <a:ext cx="4823081" cy="791956"/>
            <a:chOff x="677692" y="4723658"/>
            <a:chExt cx="4699159" cy="1416328"/>
          </a:xfrm>
        </p:grpSpPr>
        <p:pic>
          <p:nvPicPr>
            <p:cNvPr id="30" name="Picture 6" descr="Important Point icon PNG and SVG Vector Free Download">
              <a:extLst>
                <a:ext uri="{FF2B5EF4-FFF2-40B4-BE49-F238E27FC236}">
                  <a16:creationId xmlns:a16="http://schemas.microsoft.com/office/drawing/2014/main" id="{4521E23E-7ED9-42A9-88D5-385977E3008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flipH="1">
              <a:off x="677692" y="4723658"/>
              <a:ext cx="610420" cy="61042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 coins arrondis 19">
              <a:extLst>
                <a:ext uri="{FF2B5EF4-FFF2-40B4-BE49-F238E27FC236}">
                  <a16:creationId xmlns:a16="http://schemas.microsoft.com/office/drawing/2014/main" id="{8725ABEB-68A6-4146-873B-8D45410DBC98}"/>
                </a:ext>
              </a:extLst>
            </p:cNvPr>
            <p:cNvSpPr/>
            <p:nvPr/>
          </p:nvSpPr>
          <p:spPr>
            <a:xfrm>
              <a:off x="982902" y="5028868"/>
              <a:ext cx="4393949" cy="11111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a:cs typeface="Arial"/>
                </a:rPr>
                <a:t>Contour de Master </a:t>
              </a:r>
              <a:r>
                <a:rPr kumimoji="0" lang="en-US" sz="1600" b="1" i="0" u="none" strike="noStrike" kern="0" cap="none" spc="0" normalizeH="0" baseline="0" noProof="0" dirty="0" err="1">
                  <a:ln>
                    <a:noFill/>
                  </a:ln>
                  <a:solidFill>
                    <a:prstClr val="black"/>
                  </a:solidFill>
                  <a:effectLst/>
                  <a:uLnTx/>
                  <a:uFillTx/>
                  <a:latin typeface="Arial"/>
                  <a:cs typeface="Arial"/>
                </a:rPr>
                <a:t>Projet</a:t>
              </a:r>
              <a:r>
                <a:rPr kumimoji="0" lang="en-US" sz="1600" b="1" i="0" u="none" strike="noStrike" kern="0" cap="none" spc="0" normalizeH="0" baseline="0" noProof="0" dirty="0">
                  <a:ln>
                    <a:noFill/>
                  </a:ln>
                  <a:solidFill>
                    <a:prstClr val="black"/>
                  </a:solidFill>
                  <a:effectLst/>
                  <a:uLnTx/>
                  <a:uFillTx/>
                  <a:latin typeface="Arial"/>
                  <a:cs typeface="Arial"/>
                </a:rPr>
                <a:t> “Radionuclides”</a:t>
              </a:r>
            </a:p>
          </p:txBody>
        </p:sp>
      </p:grpSp>
      <p:pic>
        <p:nvPicPr>
          <p:cNvPr id="32" name="Image 31">
            <a:extLst>
              <a:ext uri="{FF2B5EF4-FFF2-40B4-BE49-F238E27FC236}">
                <a16:creationId xmlns:a16="http://schemas.microsoft.com/office/drawing/2014/main" id="{99FB854A-295A-64C3-6354-251D01DE6BE9}"/>
              </a:ext>
            </a:extLst>
          </p:cNvPr>
          <p:cNvPicPr>
            <a:picLocks noChangeAspect="1"/>
          </p:cNvPicPr>
          <p:nvPr>
            <p:custDataLst>
              <p:tags r:id="rId13"/>
            </p:custDataLst>
          </p:nvPr>
        </p:nvPicPr>
        <p:blipFill>
          <a:blip r:embed="rId33"/>
          <a:stretch>
            <a:fillRect/>
          </a:stretch>
        </p:blipFill>
        <p:spPr>
          <a:xfrm rot="5400000">
            <a:off x="7998894" y="2551457"/>
            <a:ext cx="481677" cy="621294"/>
          </a:xfrm>
          <a:prstGeom prst="rect">
            <a:avLst/>
          </a:prstGeom>
        </p:spPr>
      </p:pic>
      <p:sp>
        <p:nvSpPr>
          <p:cNvPr id="34" name="ZoneTexte 33">
            <a:extLst>
              <a:ext uri="{FF2B5EF4-FFF2-40B4-BE49-F238E27FC236}">
                <a16:creationId xmlns:a16="http://schemas.microsoft.com/office/drawing/2014/main" id="{074611B3-1FE7-A824-D8B0-C627FC9F6061}"/>
              </a:ext>
            </a:extLst>
          </p:cNvPr>
          <p:cNvSpPr txBox="1"/>
          <p:nvPr>
            <p:custDataLst>
              <p:tags r:id="rId14"/>
            </p:custDataLst>
          </p:nvPr>
        </p:nvSpPr>
        <p:spPr>
          <a:xfrm>
            <a:off x="7741614" y="3156868"/>
            <a:ext cx="962364" cy="461665"/>
          </a:xfrm>
          <a:prstGeom prst="rect">
            <a:avLst/>
          </a:prstGeom>
          <a:noFill/>
        </p:spPr>
        <p:txBody>
          <a:bodyPr wrap="square">
            <a:spAutoFit/>
          </a:bodyPr>
          <a:lstStyle/>
          <a:p>
            <a:pPr marL="0" marR="0" lvl="0" indent="0" algn="l" defTabSz="685800" eaLnBrk="1" fontAlgn="auto" latinLnBrk="0" hangingPunct="1">
              <a:lnSpc>
                <a:spcPct val="100000"/>
              </a:lnSpc>
              <a:spcBef>
                <a:spcPts val="0"/>
              </a:spcBef>
              <a:spcAft>
                <a:spcPts val="0"/>
              </a:spcAft>
              <a:buClrTx/>
              <a:buSzTx/>
              <a:buFontTx/>
              <a:buNone/>
              <a:tabLst/>
              <a:defRPr/>
            </a:pPr>
            <a:r>
              <a:rPr kumimoji="0" lang="fr-FR" altLang="en-US" sz="1200" b="0" i="0" u="none" strike="noStrike" kern="0" cap="none" spc="0" normalizeH="0" baseline="0" noProof="0" dirty="0" err="1">
                <a:ln>
                  <a:noFill/>
                </a:ln>
                <a:solidFill>
                  <a:prstClr val="black"/>
                </a:solidFill>
                <a:effectLst/>
                <a:uLnTx/>
                <a:uFillTx/>
                <a:latin typeface="Arial"/>
                <a:cs typeface="Arial"/>
              </a:rPr>
              <a:t>radiopharmaceuticals</a:t>
            </a:r>
            <a:endParaRPr kumimoji="0" lang="fr-FR" altLang="en-US" sz="1200" b="0" i="0" u="none" strike="noStrike" kern="0" cap="none" spc="0" normalizeH="0" baseline="0" noProof="0" dirty="0">
              <a:ln>
                <a:noFill/>
              </a:ln>
              <a:solidFill>
                <a:prstClr val="black"/>
              </a:solidFill>
              <a:effectLst/>
              <a:uLnTx/>
              <a:uFillTx/>
              <a:latin typeface="Arial"/>
              <a:cs typeface="Arial"/>
            </a:endParaRPr>
          </a:p>
        </p:txBody>
      </p:sp>
      <p:pic>
        <p:nvPicPr>
          <p:cNvPr id="35" name="Picture 4" descr="Alpha Therapy - Ionetix">
            <a:extLst>
              <a:ext uri="{FF2B5EF4-FFF2-40B4-BE49-F238E27FC236}">
                <a16:creationId xmlns:a16="http://schemas.microsoft.com/office/drawing/2014/main" id="{081BEF42-B3BC-2902-2FFC-326E2C156543}"/>
              </a:ext>
            </a:extLst>
          </p:cNvPr>
          <p:cNvPicPr>
            <a:picLocks noChangeAspect="1" noChangeArrowheads="1"/>
          </p:cNvPicPr>
          <p:nvPr>
            <p:custDataLst>
              <p:tags r:id="rId15"/>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8251068" y="962984"/>
            <a:ext cx="1586768" cy="119007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a:off x="413779" y="3224475"/>
            <a:ext cx="1294181" cy="1279311"/>
            <a:chOff x="1004047" y="4426009"/>
            <a:chExt cx="1294181" cy="1279311"/>
          </a:xfrm>
        </p:grpSpPr>
        <p:grpSp>
          <p:nvGrpSpPr>
            <p:cNvPr id="37" name="Groupe 19">
              <a:extLst>
                <a:ext uri="{FF2B5EF4-FFF2-40B4-BE49-F238E27FC236}">
                  <a16:creationId xmlns:a16="http://schemas.microsoft.com/office/drawing/2014/main" id="{E47555D6-B6DB-4B67-B71A-91C851C1AFD7}"/>
                </a:ext>
              </a:extLst>
            </p:cNvPr>
            <p:cNvGrpSpPr>
              <a:grpSpLocks/>
            </p:cNvGrpSpPr>
            <p:nvPr>
              <p:custDataLst>
                <p:tags r:id="rId16"/>
              </p:custDataLst>
            </p:nvPr>
          </p:nvGrpSpPr>
          <p:grpSpPr bwMode="auto">
            <a:xfrm rot="10800000">
              <a:off x="1520275" y="4426009"/>
              <a:ext cx="443490" cy="338694"/>
              <a:chOff x="5873208" y="2185141"/>
              <a:chExt cx="458130" cy="391627"/>
            </a:xfrm>
          </p:grpSpPr>
          <p:sp>
            <p:nvSpPr>
              <p:cNvPr id="38" name="Flèche droite 22">
                <a:extLst>
                  <a:ext uri="{FF2B5EF4-FFF2-40B4-BE49-F238E27FC236}">
                    <a16:creationId xmlns:a16="http://schemas.microsoft.com/office/drawing/2014/main" id="{8F997D52-5B0E-455C-8402-EE358FA68A5D}"/>
                  </a:ext>
                </a:extLst>
              </p:cNvPr>
              <p:cNvSpPr/>
              <p:nvPr/>
            </p:nvSpPr>
            <p:spPr>
              <a:xfrm rot="5400000">
                <a:off x="5906459" y="2151890"/>
                <a:ext cx="391627" cy="458130"/>
              </a:xfrm>
              <a:prstGeom prst="rightArrow">
                <a:avLst>
                  <a:gd name="adj1" fmla="val 60000"/>
                  <a:gd name="adj2" fmla="val 50000"/>
                </a:avLst>
              </a:prstGeom>
              <a:solidFill>
                <a:schemeClr val="tx1"/>
              </a:solidFill>
            </p:spPr>
            <p:style>
              <a:lnRef idx="0">
                <a:schemeClr val="accent5">
                  <a:tint val="60000"/>
                  <a:hueOff val="0"/>
                  <a:satOff val="0"/>
                  <a:lumOff val="0"/>
                  <a:alphaOff val="0"/>
                </a:schemeClr>
              </a:lnRef>
              <a:fillRef idx="1">
                <a:schemeClr val="accent5">
                  <a:tint val="60000"/>
                  <a:hueOff val="0"/>
                  <a:satOff val="0"/>
                  <a:lumOff val="0"/>
                  <a:alphaOff val="0"/>
                </a:schemeClr>
              </a:fillRef>
              <a:effectRef idx="1">
                <a:schemeClr val="accent5">
                  <a:tint val="60000"/>
                  <a:hueOff val="0"/>
                  <a:satOff val="0"/>
                  <a:lumOff val="0"/>
                  <a:alphaOff val="0"/>
                </a:schemeClr>
              </a:effectRef>
              <a:fontRef idx="minor">
                <a:schemeClr val="dk1">
                  <a:hueOff val="0"/>
                  <a:satOff val="0"/>
                  <a:lumOff val="0"/>
                  <a:alphaOff val="0"/>
                </a:schemeClr>
              </a:fontRef>
            </p:style>
          </p:sp>
          <p:sp>
            <p:nvSpPr>
              <p:cNvPr id="39" name="Flèche droite 4">
                <a:extLst>
                  <a:ext uri="{FF2B5EF4-FFF2-40B4-BE49-F238E27FC236}">
                    <a16:creationId xmlns:a16="http://schemas.microsoft.com/office/drawing/2014/main" id="{96DC8B90-133A-4522-BA50-7EEB4DCC506B}"/>
                  </a:ext>
                </a:extLst>
              </p:cNvPr>
              <p:cNvSpPr txBox="1"/>
              <p:nvPr/>
            </p:nvSpPr>
            <p:spPr>
              <a:xfrm>
                <a:off x="5965470" y="2185141"/>
                <a:ext cx="273605" cy="2742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nchor="ctr"/>
              <a:lstStyle/>
              <a:p>
                <a:pPr marL="0" marR="0" lvl="0" indent="0" algn="l" defTabSz="333375" eaLnBrk="1" fontAlgn="auto" latinLnBrk="0" hangingPunct="1">
                  <a:lnSpc>
                    <a:spcPct val="90000"/>
                  </a:lnSpc>
                  <a:spcBef>
                    <a:spcPts val="0"/>
                  </a:spcBef>
                  <a:spcAft>
                    <a:spcPct val="35000"/>
                  </a:spcAft>
                  <a:buClrTx/>
                  <a:buSzTx/>
                  <a:buFontTx/>
                  <a:buNone/>
                  <a:tabLst/>
                  <a:defRPr/>
                </a:pPr>
                <a:endParaRPr kumimoji="0" lang="en-US" sz="750" b="0" i="0" u="none" strike="noStrike" kern="0" cap="none" spc="0" normalizeH="0" baseline="0" noProof="0" dirty="0">
                  <a:ln>
                    <a:noFill/>
                  </a:ln>
                  <a:solidFill>
                    <a:prstClr val="black">
                      <a:hueOff val="0"/>
                      <a:satOff val="0"/>
                      <a:lumOff val="0"/>
                      <a:alphaOff val="0"/>
                    </a:prstClr>
                  </a:solidFill>
                  <a:effectLst/>
                  <a:uLnTx/>
                  <a:uFillTx/>
                  <a:latin typeface="Arial"/>
                  <a:cs typeface="Arial"/>
                </a:endParaRPr>
              </a:p>
            </p:txBody>
          </p:sp>
        </p:grpSp>
        <p:sp>
          <p:nvSpPr>
            <p:cNvPr id="40" name="Rectangle à coins arrondis 28">
              <a:extLst>
                <a:ext uri="{FF2B5EF4-FFF2-40B4-BE49-F238E27FC236}">
                  <a16:creationId xmlns:a16="http://schemas.microsoft.com/office/drawing/2014/main" id="{59082F54-20C2-4677-A799-0B8F777D01B5}"/>
                </a:ext>
              </a:extLst>
            </p:cNvPr>
            <p:cNvSpPr/>
            <p:nvPr>
              <p:custDataLst>
                <p:tags r:id="rId17"/>
              </p:custDataLst>
            </p:nvPr>
          </p:nvSpPr>
          <p:spPr bwMode="auto">
            <a:xfrm>
              <a:off x="1004047" y="4960744"/>
              <a:ext cx="1294181" cy="744576"/>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cs typeface="Arial"/>
                </a:rPr>
                <a:t>Collaboration with Physicians</a:t>
              </a:r>
              <a:endParaRPr kumimoji="0" lang="en-US" sz="1200" b="0" i="1" u="none" strike="noStrike" kern="0" cap="none" spc="0" normalizeH="0" baseline="0" noProof="0" dirty="0">
                <a:ln>
                  <a:noFill/>
                </a:ln>
                <a:solidFill>
                  <a:prstClr val="black"/>
                </a:solidFill>
                <a:effectLst/>
                <a:uLnTx/>
                <a:uFillTx/>
                <a:latin typeface="Arial"/>
                <a:cs typeface="Arial"/>
              </a:endParaRPr>
            </a:p>
          </p:txBody>
        </p:sp>
      </p:grpSp>
      <p:sp>
        <p:nvSpPr>
          <p:cNvPr id="2" name="Espace réservé du pied de page 1"/>
          <p:cNvSpPr>
            <a:spLocks noGrp="1"/>
          </p:cNvSpPr>
          <p:nvPr>
            <p:ph type="ftr" sz="quarter" idx="4294967295"/>
          </p:nvPr>
        </p:nvSpPr>
        <p:spPr>
          <a:xfrm>
            <a:off x="4038600" y="6356350"/>
            <a:ext cx="4114800" cy="365125"/>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a:ln>
                  <a:noFill/>
                </a:ln>
                <a:solidFill>
                  <a:prstClr val="black">
                    <a:tint val="82000"/>
                  </a:prstClr>
                </a:solidFill>
                <a:effectLst/>
                <a:uLnTx/>
                <a:uFillTx/>
                <a:latin typeface="Bahnschrift SemiCondensed"/>
                <a:cs typeface="Arial"/>
              </a:rPr>
              <a:t>Conseil Scientifique Interne - équipe PRISMA - 24 mars</a:t>
            </a:r>
          </a:p>
        </p:txBody>
      </p:sp>
      <p:sp>
        <p:nvSpPr>
          <p:cNvPr id="3" name="Espace réservé du numéro de diapositive 2"/>
          <p:cNvSpPr>
            <a:spLocks noGrp="1"/>
          </p:cNvSpPr>
          <p:nvPr>
            <p:ph type="sldNum" sz="quarter" idx="1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73F11C96-BDD6-4C72-8BA3-93CF6EE980C7}" type="slidenum">
              <a:rPr kumimoji="0" lang="fr-FR" sz="1200" b="0" i="0" u="none" strike="noStrike" kern="0" cap="none" spc="0" normalizeH="0" baseline="0" noProof="0" smtClean="0">
                <a:ln>
                  <a:noFill/>
                </a:ln>
                <a:solidFill>
                  <a:srgbClr val="0C2340"/>
                </a:solidFill>
                <a:effectLst/>
                <a:uLnTx/>
                <a:uFillTx/>
                <a:latin typeface="Bahnschrift SemiCondensed"/>
                <a:cs typeface="Arial"/>
              </a:rPr>
              <a:pPr marL="0" marR="0" lvl="0" indent="0" algn="r" defTabSz="914400" eaLnBrk="1" fontAlgn="auto" latinLnBrk="0" hangingPunct="1">
                <a:lnSpc>
                  <a:spcPct val="100000"/>
                </a:lnSpc>
                <a:spcBef>
                  <a:spcPts val="0"/>
                </a:spcBef>
                <a:spcAft>
                  <a:spcPts val="0"/>
                </a:spcAft>
                <a:buClrTx/>
                <a:buSzTx/>
                <a:buFontTx/>
                <a:buNone/>
                <a:tabLst/>
                <a:defRPr/>
              </a:pPr>
              <a:t>51</a:t>
            </a:fld>
            <a:endParaRPr kumimoji="0" lang="fr-FR" sz="1200" b="0" i="0" u="none" strike="noStrike" kern="0" cap="none" spc="0" normalizeH="0" baseline="0" noProof="0">
              <a:ln>
                <a:noFill/>
              </a:ln>
              <a:solidFill>
                <a:srgbClr val="0C2340"/>
              </a:solidFill>
              <a:effectLst/>
              <a:uLnTx/>
              <a:uFillTx/>
              <a:latin typeface="Bahnschrift SemiCondensed"/>
              <a:cs typeface="Arial"/>
            </a:endParaRPr>
          </a:p>
        </p:txBody>
      </p:sp>
      <p:pic>
        <p:nvPicPr>
          <p:cNvPr id="41" name="Image 40"/>
          <p:cNvPicPr>
            <a:picLocks noChangeAspect="1"/>
          </p:cNvPicPr>
          <p:nvPr/>
        </p:nvPicPr>
        <p:blipFill>
          <a:blip r:embed="rId35"/>
          <a:stretch/>
        </p:blipFill>
        <p:spPr bwMode="auto">
          <a:xfrm>
            <a:off x="230903" y="6362474"/>
            <a:ext cx="958704" cy="388527"/>
          </a:xfrm>
          <a:prstGeom prst="rect">
            <a:avLst/>
          </a:prstGeom>
        </p:spPr>
      </p:pic>
      <p:grpSp>
        <p:nvGrpSpPr>
          <p:cNvPr id="42" name="Groupe 41"/>
          <p:cNvGrpSpPr/>
          <p:nvPr/>
        </p:nvGrpSpPr>
        <p:grpSpPr>
          <a:xfrm>
            <a:off x="0" y="6251961"/>
            <a:ext cx="11932581" cy="606039"/>
            <a:chOff x="0" y="6251961"/>
            <a:chExt cx="11932581" cy="606039"/>
          </a:xfrm>
        </p:grpSpPr>
        <p:cxnSp>
          <p:nvCxnSpPr>
            <p:cNvPr id="43" name="Connecteur droit 42"/>
            <p:cNvCxnSpPr>
              <a:cxnSpLocks/>
            </p:cNvCxnSpPr>
            <p:nvPr/>
          </p:nvCxnSpPr>
          <p:spPr bwMode="auto">
            <a:xfrm flipV="1">
              <a:off x="0" y="6259103"/>
              <a:ext cx="11932581" cy="48829"/>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cxnSp>
          <p:nvCxnSpPr>
            <p:cNvPr id="44" name="Connecteur droit 43"/>
            <p:cNvCxnSpPr>
              <a:cxnSpLocks/>
            </p:cNvCxnSpPr>
            <p:nvPr/>
          </p:nvCxnSpPr>
          <p:spPr bwMode="auto">
            <a:xfrm flipH="1">
              <a:off x="11287125" y="6251961"/>
              <a:ext cx="643075" cy="606039"/>
            </a:xfrm>
            <a:prstGeom prst="line">
              <a:avLst/>
            </a:prstGeom>
            <a:ln w="9525">
              <a:solidFill>
                <a:srgbClr val="99CC99"/>
              </a:solidFill>
            </a:ln>
          </p:spPr>
          <p:style>
            <a:lnRef idx="2">
              <a:schemeClr val="accent1"/>
            </a:lnRef>
            <a:fillRef idx="0">
              <a:schemeClr val="accent1"/>
            </a:fillRef>
            <a:effectRef idx="1">
              <a:schemeClr val="accent1"/>
            </a:effectRef>
            <a:fontRef idx="minor">
              <a:schemeClr val="tx1"/>
            </a:fontRef>
          </p:style>
        </p:cxnSp>
      </p:grpSp>
      <p:sp>
        <p:nvSpPr>
          <p:cNvPr id="50" name="ZoneTexte 49">
            <a:extLst>
              <a:ext uri="{FF2B5EF4-FFF2-40B4-BE49-F238E27FC236}">
                <a16:creationId xmlns:a16="http://schemas.microsoft.com/office/drawing/2014/main" id="{8289292C-0D9F-4D0C-BECD-07B9AB84362C}"/>
              </a:ext>
            </a:extLst>
          </p:cNvPr>
          <p:cNvSpPr txBox="1"/>
          <p:nvPr/>
        </p:nvSpPr>
        <p:spPr>
          <a:xfrm>
            <a:off x="10293454" y="2340254"/>
            <a:ext cx="1584457" cy="120032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err="1">
                <a:ln>
                  <a:noFill/>
                </a:ln>
                <a:solidFill>
                  <a:prstClr val="black"/>
                </a:solidFill>
                <a:effectLst/>
                <a:uLnTx/>
                <a:uFillTx/>
                <a:latin typeface="Arial"/>
                <a:cs typeface="Arial"/>
              </a:rPr>
              <a:t>Towards</a:t>
            </a:r>
            <a:r>
              <a:rPr kumimoji="0" lang="fr-FR" sz="1800" b="0" i="0" u="none" strike="noStrike" kern="0" cap="none" spc="0" normalizeH="0" baseline="0" noProof="0" dirty="0">
                <a:ln>
                  <a:noFill/>
                </a:ln>
                <a:solidFill>
                  <a:prstClr val="black"/>
                </a:solidFill>
                <a:effectLst/>
                <a:uLnTx/>
                <a:uFillTx/>
                <a:latin typeface="Arial"/>
                <a:cs typeface="Arial"/>
              </a:rPr>
              <a:t> </a:t>
            </a:r>
            <a:br>
              <a:rPr kumimoji="0" lang="fr-FR" sz="1800" b="0" i="0" u="none" strike="noStrike" kern="0" cap="none" spc="0" normalizeH="0" baseline="0" noProof="0" dirty="0">
                <a:ln>
                  <a:noFill/>
                </a:ln>
                <a:solidFill>
                  <a:prstClr val="black"/>
                </a:solidFill>
                <a:effectLst/>
                <a:uLnTx/>
                <a:uFillTx/>
                <a:latin typeface="Arial"/>
                <a:cs typeface="Arial"/>
              </a:rPr>
            </a:br>
            <a:r>
              <a:rPr kumimoji="0" lang="fr-FR" sz="1800" b="0" i="0" u="none" strike="noStrike" kern="0" cap="none" spc="0" normalizeH="0" baseline="0" noProof="0" dirty="0" err="1">
                <a:ln>
                  <a:noFill/>
                </a:ln>
                <a:solidFill>
                  <a:prstClr val="black"/>
                </a:solidFill>
                <a:effectLst/>
                <a:uLnTx/>
                <a:uFillTx/>
                <a:latin typeface="Arial"/>
                <a:cs typeface="Arial"/>
              </a:rPr>
              <a:t>preclinical</a:t>
            </a:r>
            <a:r>
              <a:rPr kumimoji="0" lang="fr-FR" sz="1800" b="0" i="0" u="none" strike="noStrike" kern="0" cap="none" spc="0" normalizeH="0" baseline="0" noProof="0" dirty="0">
                <a:ln>
                  <a:noFill/>
                </a:ln>
                <a:solidFill>
                  <a:prstClr val="black"/>
                </a:solidFill>
                <a:effectLst/>
                <a:uLnTx/>
                <a:uFillTx/>
                <a:latin typeface="Arial"/>
                <a:cs typeface="Arial"/>
              </a:rPr>
              <a:t> and </a:t>
            </a:r>
            <a:r>
              <a:rPr kumimoji="0" lang="fr-FR" sz="1800" b="0" i="0" u="none" strike="noStrike" kern="0" cap="none" spc="0" normalizeH="0" baseline="0" noProof="0" dirty="0" err="1">
                <a:ln>
                  <a:noFill/>
                </a:ln>
                <a:solidFill>
                  <a:prstClr val="black"/>
                </a:solidFill>
                <a:effectLst/>
                <a:uLnTx/>
                <a:uFillTx/>
                <a:latin typeface="Arial"/>
                <a:cs typeface="Arial"/>
              </a:rPr>
              <a:t>clinical</a:t>
            </a:r>
            <a:r>
              <a:rPr kumimoji="0" lang="fr-FR" sz="1800" b="0" i="0" u="none" strike="noStrike" kern="0" cap="none" spc="0" normalizeH="0" baseline="0" noProof="0" dirty="0">
                <a:ln>
                  <a:noFill/>
                </a:ln>
                <a:solidFill>
                  <a:prstClr val="black"/>
                </a:solidFill>
                <a:effectLst/>
                <a:uLnTx/>
                <a:uFillTx/>
                <a:latin typeface="Arial"/>
                <a:cs typeface="Arial"/>
              </a:rPr>
              <a:t> use</a:t>
            </a:r>
          </a:p>
        </p:txBody>
      </p:sp>
      <p:sp>
        <p:nvSpPr>
          <p:cNvPr id="51" name="Rectangle 50">
            <a:extLst>
              <a:ext uri="{FF2B5EF4-FFF2-40B4-BE49-F238E27FC236}">
                <a16:creationId xmlns:a16="http://schemas.microsoft.com/office/drawing/2014/main" id="{8C4B0AAC-1629-4C74-A02F-A5ACCAC32583}"/>
              </a:ext>
            </a:extLst>
          </p:cNvPr>
          <p:cNvSpPr/>
          <p:nvPr/>
        </p:nvSpPr>
        <p:spPr>
          <a:xfrm>
            <a:off x="1968913" y="1127967"/>
            <a:ext cx="5655569" cy="35007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Arial"/>
              <a:cs typeface="Arial"/>
            </a:endParaRPr>
          </a:p>
        </p:txBody>
      </p:sp>
      <p:sp>
        <p:nvSpPr>
          <p:cNvPr id="52" name="ZoneTexte 51">
            <a:extLst>
              <a:ext uri="{FF2B5EF4-FFF2-40B4-BE49-F238E27FC236}">
                <a16:creationId xmlns:a16="http://schemas.microsoft.com/office/drawing/2014/main" id="{AF8061CA-A0BD-4C5C-B750-3672E9EBC835}"/>
              </a:ext>
            </a:extLst>
          </p:cNvPr>
          <p:cNvSpPr txBox="1"/>
          <p:nvPr/>
        </p:nvSpPr>
        <p:spPr>
          <a:xfrm>
            <a:off x="9738910" y="1981441"/>
            <a:ext cx="2361382" cy="2308324"/>
          </a:xfrm>
          <a:prstGeom prst="rect">
            <a:avLst/>
          </a:prstGeom>
          <a:solidFill>
            <a:schemeClr val="accent3">
              <a:lumMod val="20000"/>
              <a:lumOff val="80000"/>
            </a:schemeClr>
          </a:solid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fr-FR" sz="1800" b="1" i="0" u="none" strike="noStrike" kern="0" cap="none" spc="0" normalizeH="0" baseline="0" noProof="0" dirty="0">
                <a:ln>
                  <a:noFill/>
                </a:ln>
                <a:solidFill>
                  <a:prstClr val="black"/>
                </a:solidFill>
                <a:effectLst/>
                <a:uLnTx/>
                <a:uFillTx/>
                <a:latin typeface="Arial"/>
                <a:cs typeface="Arial"/>
              </a:rPr>
              <a:t>Applications:</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Arial"/>
                <a:cs typeface="Arial"/>
              </a:rPr>
              <a:t>Alpha Thérapie</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Arial"/>
                <a:cs typeface="Arial"/>
              </a:rPr>
              <a:t>Auger Thérapie</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0" cap="none" spc="0" normalizeH="0" baseline="0" noProof="0" dirty="0" err="1">
                <a:ln>
                  <a:noFill/>
                </a:ln>
                <a:solidFill>
                  <a:prstClr val="black"/>
                </a:solidFill>
                <a:effectLst/>
                <a:uLnTx/>
                <a:uFillTx/>
                <a:latin typeface="Arial"/>
                <a:cs typeface="Arial"/>
              </a:rPr>
              <a:t>Théranostic</a:t>
            </a:r>
            <a:endParaRPr kumimoji="0" lang="fr-FR" sz="1800" b="0" i="0" u="none" strike="noStrike" kern="0" cap="none" spc="0" normalizeH="0" baseline="0" noProof="0" dirty="0">
              <a:ln>
                <a:noFill/>
              </a:ln>
              <a:solidFill>
                <a:prstClr val="black"/>
              </a:solidFill>
              <a:effectLst/>
              <a:uLnTx/>
              <a:uFillTx/>
              <a:latin typeface="Arial"/>
              <a:cs typeface="Arial"/>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Arial"/>
                <a:cs typeface="Arial"/>
              </a:rPr>
              <a:t>RIV</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Arial"/>
                <a:cs typeface="Arial"/>
              </a:rPr>
              <a:t>µ-</a:t>
            </a:r>
            <a:r>
              <a:rPr kumimoji="0" lang="fr-FR" sz="1800" b="0" i="0" u="none" strike="noStrike" kern="0" cap="none" spc="0" normalizeH="0" baseline="0" noProof="0" dirty="0" err="1">
                <a:ln>
                  <a:noFill/>
                </a:ln>
                <a:solidFill>
                  <a:prstClr val="black"/>
                </a:solidFill>
                <a:effectLst/>
                <a:uLnTx/>
                <a:uFillTx/>
                <a:latin typeface="Arial"/>
                <a:cs typeface="Arial"/>
              </a:rPr>
              <a:t>dosimetrie</a:t>
            </a:r>
            <a:endParaRPr kumimoji="0" lang="fr-FR" sz="1800" b="0" i="0" u="none" strike="noStrike" kern="0" cap="none" spc="0" normalizeH="0" baseline="0" noProof="0" dirty="0">
              <a:ln>
                <a:noFill/>
              </a:ln>
              <a:solidFill>
                <a:prstClr val="black"/>
              </a:solidFill>
              <a:effectLst/>
              <a:uLnTx/>
              <a:uFillTx/>
              <a:latin typeface="Arial"/>
              <a:cs typeface="Arial"/>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Arial"/>
                <a:cs typeface="Arial"/>
              </a:rPr>
              <a:t>Radiolyse</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0" cap="none" spc="0" normalizeH="0" baseline="0" noProof="0" dirty="0">
                <a:ln>
                  <a:noFill/>
                </a:ln>
                <a:solidFill>
                  <a:prstClr val="black"/>
                </a:solidFill>
                <a:effectLst/>
                <a:uLnTx/>
                <a:uFillTx/>
                <a:latin typeface="Arial"/>
                <a:cs typeface="Arial"/>
              </a:rPr>
              <a:t>Radiobiologie</a:t>
            </a:r>
          </a:p>
        </p:txBody>
      </p:sp>
    </p:spTree>
    <p:extLst>
      <p:ext uri="{BB962C8B-B14F-4D97-AF65-F5344CB8AC3E}">
        <p14:creationId xmlns:p14="http://schemas.microsoft.com/office/powerpoint/2010/main" val="68988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F_GAUCHE_Page_13_Image_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60" y="1822878"/>
            <a:ext cx="829007" cy="112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AutoShape 5"/>
          <p:cNvSpPr>
            <a:spLocks noChangeArrowheads="1"/>
          </p:cNvSpPr>
          <p:nvPr/>
        </p:nvSpPr>
        <p:spPr bwMode="auto">
          <a:xfrm flipH="1">
            <a:off x="4638642" y="1675939"/>
            <a:ext cx="380263" cy="1400975"/>
          </a:xfrm>
          <a:prstGeom prst="cube">
            <a:avLst>
              <a:gd name="adj" fmla="val 61806"/>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326" name="Oval 6"/>
          <p:cNvSpPr>
            <a:spLocks noChangeArrowheads="1"/>
          </p:cNvSpPr>
          <p:nvPr/>
        </p:nvSpPr>
        <p:spPr bwMode="auto">
          <a:xfrm>
            <a:off x="4702018" y="2209644"/>
            <a:ext cx="126754" cy="333565"/>
          </a:xfrm>
          <a:prstGeom prst="ellipse">
            <a:avLst/>
          </a:pr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327" name="Rectangle 7"/>
          <p:cNvSpPr>
            <a:spLocks noChangeArrowheads="1"/>
          </p:cNvSpPr>
          <p:nvPr/>
        </p:nvSpPr>
        <p:spPr bwMode="auto">
          <a:xfrm>
            <a:off x="3725100" y="2315791"/>
            <a:ext cx="1028718" cy="123899"/>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9960" name="Text Box 8"/>
          <p:cNvSpPr txBox="1">
            <a:spLocks noChangeArrowheads="1"/>
          </p:cNvSpPr>
          <p:nvPr/>
        </p:nvSpPr>
        <p:spPr bwMode="auto">
          <a:xfrm>
            <a:off x="5578715" y="3587682"/>
            <a:ext cx="14103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mn-ea"/>
                <a:cs typeface="Arial" panose="020B0604020202020204" pitchFamily="34" charset="0"/>
              </a:rPr>
              <a:t>Extraction/Purification</a:t>
            </a:r>
          </a:p>
        </p:txBody>
      </p:sp>
      <p:sp>
        <p:nvSpPr>
          <p:cNvPr id="509961" name="Text Box 9"/>
          <p:cNvSpPr txBox="1">
            <a:spLocks noChangeArrowheads="1"/>
          </p:cNvSpPr>
          <p:nvPr/>
        </p:nvSpPr>
        <p:spPr bwMode="auto">
          <a:xfrm>
            <a:off x="8570921" y="3104516"/>
            <a:ext cx="22733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mn-ea"/>
                <a:cs typeface="Arial" panose="020B0604020202020204" pitchFamily="34" charset="0"/>
              </a:rPr>
              <a:t>radiopharmaceutical</a:t>
            </a:r>
          </a:p>
        </p:txBody>
      </p:sp>
      <p:pic>
        <p:nvPicPr>
          <p:cNvPr id="5633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1995" y="1671749"/>
            <a:ext cx="2231787" cy="130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65" name="Text Box 13"/>
          <p:cNvSpPr txBox="1">
            <a:spLocks noChangeArrowheads="1"/>
          </p:cNvSpPr>
          <p:nvPr/>
        </p:nvSpPr>
        <p:spPr bwMode="auto">
          <a:xfrm>
            <a:off x="2431454" y="4343712"/>
            <a:ext cx="13555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mn-ea"/>
                <a:cs typeface="Arial" panose="020B0604020202020204" pitchFamily="34" charset="0"/>
              </a:rPr>
              <a:t>production</a:t>
            </a:r>
            <a:endParaRPr kumimoji="0" lang="en-US" altLang="en-US" sz="1500" b="0" i="0" u="none" strike="noStrike" kern="1200" cap="none" spc="0" normalizeH="0" baseline="0" noProof="0" dirty="0">
              <a:ln>
                <a:noFill/>
              </a:ln>
              <a:solidFill>
                <a:srgbClr val="3333CC"/>
              </a:solidFill>
              <a:effectLst/>
              <a:uLnTx/>
              <a:uFillTx/>
              <a:latin typeface="Times New Roman" panose="02020603050405020304" pitchFamily="18" charset="0"/>
              <a:ea typeface="+mn-ea"/>
              <a:cs typeface="Arial" panose="020B0604020202020204" pitchFamily="34" charset="0"/>
            </a:endParaRPr>
          </a:p>
        </p:txBody>
      </p:sp>
      <p:sp>
        <p:nvSpPr>
          <p:cNvPr id="509967" name="Text Box 15"/>
          <p:cNvSpPr txBox="1">
            <a:spLocks noChangeArrowheads="1"/>
          </p:cNvSpPr>
          <p:nvPr/>
        </p:nvSpPr>
        <p:spPr bwMode="auto">
          <a:xfrm>
            <a:off x="7472874" y="3807825"/>
            <a:ext cx="1728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mn-ea"/>
                <a:cs typeface="Arial" panose="020B0604020202020204" pitchFamily="34" charset="0"/>
              </a:rPr>
              <a:t>Radiolabeling</a:t>
            </a:r>
          </a:p>
        </p:txBody>
      </p:sp>
      <p:pic>
        <p:nvPicPr>
          <p:cNvPr id="2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3482" y="914330"/>
            <a:ext cx="1664190" cy="11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Z:\Photos Arronax\Vue Grand angle\DSC_0147_2.JPG"/>
          <p:cNvPicPr>
            <a:picLocks noChangeAspect="1" noChangeArrowheads="1"/>
          </p:cNvPicPr>
          <p:nvPr/>
        </p:nvPicPr>
        <p:blipFill>
          <a:blip r:embed="rId6" cstate="print">
            <a:extLst>
              <a:ext uri="{28A0092B-C50C-407E-A947-70E740481C1C}">
                <a14:useLocalDpi xmlns:a14="http://schemas.microsoft.com/office/drawing/2010/main" val="0"/>
              </a:ext>
            </a:extLst>
          </a:blip>
          <a:srcRect l="28934" t="21104" r="26024" b="5511"/>
          <a:stretch>
            <a:fillRect/>
          </a:stretch>
        </p:blipFill>
        <p:spPr bwMode="auto">
          <a:xfrm>
            <a:off x="1592092" y="2186298"/>
            <a:ext cx="1217989" cy="145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444381" y="451187"/>
            <a:ext cx="18074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Nuclear reactor</a:t>
            </a:r>
          </a:p>
        </p:txBody>
      </p:sp>
      <p:sp>
        <p:nvSpPr>
          <p:cNvPr id="27" name="ZoneTexte 26"/>
          <p:cNvSpPr txBox="1"/>
          <p:nvPr/>
        </p:nvSpPr>
        <p:spPr>
          <a:xfrm>
            <a:off x="1618432" y="3653540"/>
            <a:ext cx="24556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Particle accelerator</a:t>
            </a:r>
          </a:p>
        </p:txBody>
      </p:sp>
      <p:sp>
        <p:nvSpPr>
          <p:cNvPr id="4" name="ZoneTexte 3"/>
          <p:cNvSpPr txBox="1"/>
          <p:nvPr/>
        </p:nvSpPr>
        <p:spPr>
          <a:xfrm>
            <a:off x="2827994" y="928169"/>
            <a:ext cx="372218"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rPr>
              <a:t>ILL</a:t>
            </a:r>
          </a:p>
        </p:txBody>
      </p:sp>
      <p:sp>
        <p:nvSpPr>
          <p:cNvPr id="29" name="ZoneTexte 28"/>
          <p:cNvSpPr txBox="1"/>
          <p:nvPr/>
        </p:nvSpPr>
        <p:spPr>
          <a:xfrm>
            <a:off x="1755367" y="2205072"/>
            <a:ext cx="742896"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prstClr val="white"/>
                </a:solidFill>
                <a:effectLst/>
                <a:uLnTx/>
                <a:uFillTx/>
                <a:latin typeface="Calibri" panose="020F0502020204030204"/>
                <a:ea typeface="+mn-ea"/>
                <a:cs typeface="+mn-cs"/>
              </a:rPr>
              <a:t>Arronax</a:t>
            </a: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2"/>
          <p:cNvSpPr txBox="1">
            <a:spLocks noChangeArrowheads="1"/>
          </p:cNvSpPr>
          <p:nvPr/>
        </p:nvSpPr>
        <p:spPr bwMode="auto">
          <a:xfrm>
            <a:off x="4170947" y="-45004"/>
            <a:ext cx="6413379"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0" cap="none" spc="0" normalizeH="0" baseline="0" noProof="0" dirty="0">
                <a:ln>
                  <a:noFill/>
                </a:ln>
                <a:solidFill>
                  <a:srgbClr val="008000"/>
                </a:solidFill>
                <a:effectLst/>
                <a:uLnTx/>
                <a:uFillTx/>
                <a:latin typeface="Arial" panose="020B0604020202020204" pitchFamily="34" charset="0"/>
                <a:ea typeface="+mj-ea"/>
                <a:cs typeface="Arial" panose="020B0604020202020204" pitchFamily="34" charset="0"/>
              </a:rPr>
              <a:t>Radionuclide production scheme</a:t>
            </a:r>
          </a:p>
        </p:txBody>
      </p:sp>
      <p:sp>
        <p:nvSpPr>
          <p:cNvPr id="21" name="AutoShape 11">
            <a:extLst>
              <a:ext uri="{FF2B5EF4-FFF2-40B4-BE49-F238E27FC236}">
                <a16:creationId xmlns:a16="http://schemas.microsoft.com/office/drawing/2014/main" id="{BF7256FC-C31F-4C03-9763-B35AB2E5D609}"/>
              </a:ext>
            </a:extLst>
          </p:cNvPr>
          <p:cNvSpPr>
            <a:spLocks noChangeArrowheads="1"/>
          </p:cNvSpPr>
          <p:nvPr/>
        </p:nvSpPr>
        <p:spPr bwMode="auto">
          <a:xfrm rot="10800000">
            <a:off x="8084996" y="2270948"/>
            <a:ext cx="504665" cy="315497"/>
          </a:xfrm>
          <a:prstGeom prst="leftArrow">
            <a:avLst>
              <a:gd name="adj1" fmla="val 50000"/>
              <a:gd name="adj2" fmla="val 60022"/>
            </a:avLst>
          </a:prstGeom>
          <a:solidFill>
            <a:srgbClr val="0070C0"/>
          </a:solidFill>
          <a:ln>
            <a:noFill/>
          </a:ln>
          <a:effec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2" name="AutoShape 11">
            <a:extLst>
              <a:ext uri="{FF2B5EF4-FFF2-40B4-BE49-F238E27FC236}">
                <a16:creationId xmlns:a16="http://schemas.microsoft.com/office/drawing/2014/main" id="{39128FA0-81C7-4ED0-98FB-26D4118C4B4F}"/>
              </a:ext>
            </a:extLst>
          </p:cNvPr>
          <p:cNvSpPr>
            <a:spLocks noChangeArrowheads="1"/>
          </p:cNvSpPr>
          <p:nvPr/>
        </p:nvSpPr>
        <p:spPr bwMode="auto">
          <a:xfrm rot="10800000">
            <a:off x="5271048" y="2229397"/>
            <a:ext cx="1813261" cy="333036"/>
          </a:xfrm>
          <a:prstGeom prst="leftArrow">
            <a:avLst>
              <a:gd name="adj1" fmla="val 50000"/>
              <a:gd name="adj2" fmla="val 60022"/>
            </a:avLst>
          </a:prstGeom>
          <a:solidFill>
            <a:srgbClr val="0070C0"/>
          </a:solidFill>
          <a:ln>
            <a:noFill/>
          </a:ln>
          <a:effectLst/>
        </p:spPr>
        <p:txBody>
          <a:bodyPr wrap="none" anchor="ctr"/>
          <a:lstStyle>
            <a:lvl1pPr algn="l" eaLnBrk="0" hangingPunct="0">
              <a:spcBef>
                <a:spcPct val="20000"/>
              </a:spcBef>
              <a:buChar char="•"/>
              <a:defRPr sz="2000">
                <a:solidFill>
                  <a:schemeClr val="tx1"/>
                </a:solidFill>
                <a:latin typeface="Arial" panose="020B0604020202020204" pitchFamily="34" charset="0"/>
                <a:cs typeface="Arial" panose="020B0604020202020204" pitchFamily="34" charset="0"/>
              </a:defRPr>
            </a:lvl1pPr>
            <a:lvl2pPr marL="742950" indent="-285750" algn="l"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lgn="l" eaLnBrk="0" hangingPunct="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lgn="l" eaLnBrk="0" hangingPunct="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lgn="l" eaLnBrk="0" hangingPunct="0">
              <a:spcBef>
                <a:spcPct val="20000"/>
              </a:spcBef>
              <a:buChar char="»"/>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2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Accolade fermante 4">
            <a:extLst>
              <a:ext uri="{FF2B5EF4-FFF2-40B4-BE49-F238E27FC236}">
                <a16:creationId xmlns:a16="http://schemas.microsoft.com/office/drawing/2014/main" id="{D8DDB693-C15A-4A6B-9769-014654A07EB5}"/>
              </a:ext>
            </a:extLst>
          </p:cNvPr>
          <p:cNvSpPr/>
          <p:nvPr/>
        </p:nvSpPr>
        <p:spPr bwMode="auto">
          <a:xfrm>
            <a:off x="3948923" y="446923"/>
            <a:ext cx="380263" cy="3606728"/>
          </a:xfrm>
          <a:prstGeom prst="rightBrac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pic>
        <p:nvPicPr>
          <p:cNvPr id="8" name="Image 7">
            <a:extLst>
              <a:ext uri="{FF2B5EF4-FFF2-40B4-BE49-F238E27FC236}">
                <a16:creationId xmlns:a16="http://schemas.microsoft.com/office/drawing/2014/main" id="{514DD130-C823-4E82-9DD4-3F7A269EE63A}"/>
              </a:ext>
            </a:extLst>
          </p:cNvPr>
          <p:cNvPicPr>
            <a:picLocks noChangeAspect="1"/>
          </p:cNvPicPr>
          <p:nvPr/>
        </p:nvPicPr>
        <p:blipFill>
          <a:blip r:embed="rId7"/>
          <a:stretch>
            <a:fillRect/>
          </a:stretch>
        </p:blipFill>
        <p:spPr>
          <a:xfrm>
            <a:off x="2823951" y="2324788"/>
            <a:ext cx="1202461" cy="1219826"/>
          </a:xfrm>
          <a:prstGeom prst="rect">
            <a:avLst/>
          </a:prstGeom>
        </p:spPr>
      </p:pic>
      <p:sp>
        <p:nvSpPr>
          <p:cNvPr id="2" name="Accolade fermante 1">
            <a:extLst>
              <a:ext uri="{FF2B5EF4-FFF2-40B4-BE49-F238E27FC236}">
                <a16:creationId xmlns:a16="http://schemas.microsoft.com/office/drawing/2014/main" id="{73DCAC54-AB3A-4BF2-8E23-A7C5A1315E8A}"/>
              </a:ext>
            </a:extLst>
          </p:cNvPr>
          <p:cNvSpPr/>
          <p:nvPr/>
        </p:nvSpPr>
        <p:spPr>
          <a:xfrm rot="5400000">
            <a:off x="3048438" y="2184225"/>
            <a:ext cx="258418" cy="40605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ZoneTexte 24">
            <a:extLst>
              <a:ext uri="{FF2B5EF4-FFF2-40B4-BE49-F238E27FC236}">
                <a16:creationId xmlns:a16="http://schemas.microsoft.com/office/drawing/2014/main" id="{8EF2BD9A-3D8A-43A3-80F6-D34BFAC292DA}"/>
              </a:ext>
            </a:extLst>
          </p:cNvPr>
          <p:cNvSpPr txBox="1"/>
          <p:nvPr/>
        </p:nvSpPr>
        <p:spPr>
          <a:xfrm>
            <a:off x="732889" y="4722517"/>
            <a:ext cx="4032506" cy="2062103"/>
          </a:xfrm>
          <a:prstGeom prst="rect">
            <a:avLst/>
          </a:prstGeom>
          <a:solidFill>
            <a:schemeClr val="accent5">
              <a:lumMod val="20000"/>
              <a:lumOff val="80000"/>
            </a:schemeClr>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Identification and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evaluation</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of production routes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Production cross section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measurements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radionuclide</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interest</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and contaminants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Target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preparation</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thin</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thick</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targets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enriched</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targets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High power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targetry</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(10kW or more)</a:t>
            </a:r>
          </a:p>
        </p:txBody>
      </p:sp>
      <p:sp>
        <p:nvSpPr>
          <p:cNvPr id="26" name="ZoneTexte 25">
            <a:extLst>
              <a:ext uri="{FF2B5EF4-FFF2-40B4-BE49-F238E27FC236}">
                <a16:creationId xmlns:a16="http://schemas.microsoft.com/office/drawing/2014/main" id="{7BB09F99-3163-4D2A-9B87-F58C6A81ACBD}"/>
              </a:ext>
            </a:extLst>
          </p:cNvPr>
          <p:cNvSpPr txBox="1"/>
          <p:nvPr/>
        </p:nvSpPr>
        <p:spPr>
          <a:xfrm>
            <a:off x="5207925" y="4722516"/>
            <a:ext cx="2784113" cy="2062103"/>
          </a:xfrm>
          <a:prstGeom prst="rect">
            <a:avLst/>
          </a:prstGeom>
          <a:solidFill>
            <a:schemeClr val="accent6">
              <a:lumMod val="20000"/>
              <a:lumOff val="80000"/>
            </a:schemeClr>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Fundamental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chemistry</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radionuclides</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Dry and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wet</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extraction and purification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methods</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Impact of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radiolysis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on the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chemistry</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speciation</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Automation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B2168379-30A1-42B4-8A03-043CA241A355}"/>
              </a:ext>
            </a:extLst>
          </p:cNvPr>
          <p:cNvSpPr txBox="1"/>
          <p:nvPr/>
        </p:nvSpPr>
        <p:spPr>
          <a:xfrm>
            <a:off x="8104223" y="4704469"/>
            <a:ext cx="2969124" cy="1477328"/>
          </a:xfrm>
          <a:prstGeom prst="rect">
            <a:avLst/>
          </a:prstGeom>
          <a:solidFill>
            <a:schemeClr val="accent4">
              <a:lumMod val="20000"/>
              <a:lumOff val="80000"/>
            </a:schemeClr>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Impact of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radiolysis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radiolabelling</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Impact of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radiolysis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on the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stability</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radiolabelled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molecules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582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B50BBD-F880-4D3B-99F3-4C04E68B25AF}"/>
              </a:ext>
            </a:extLst>
          </p:cNvPr>
          <p:cNvSpPr>
            <a:spLocks noGrp="1"/>
          </p:cNvSpPr>
          <p:nvPr>
            <p:ph type="title"/>
          </p:nvPr>
        </p:nvSpPr>
        <p:spPr>
          <a:xfrm>
            <a:off x="838200" y="18255"/>
            <a:ext cx="10515600" cy="1325563"/>
          </a:xfrm>
        </p:spPr>
        <p:txBody>
          <a:bodyPr/>
          <a:lstStyle/>
          <a:p>
            <a:pPr algn="ctr"/>
            <a:r>
              <a:rPr lang="fr-FR" dirty="0"/>
              <a:t>For the </a:t>
            </a:r>
            <a:r>
              <a:rPr lang="fr-FR" dirty="0" err="1"/>
              <a:t>next</a:t>
            </a:r>
            <a:r>
              <a:rPr lang="fr-FR" dirty="0"/>
              <a:t> 5 </a:t>
            </a:r>
            <a:r>
              <a:rPr lang="fr-FR" dirty="0" err="1"/>
              <a:t>years</a:t>
            </a:r>
            <a:endParaRPr lang="fr-FR" dirty="0"/>
          </a:p>
        </p:txBody>
      </p:sp>
      <p:sp>
        <p:nvSpPr>
          <p:cNvPr id="3" name="Espace réservé du contenu 2">
            <a:extLst>
              <a:ext uri="{FF2B5EF4-FFF2-40B4-BE49-F238E27FC236}">
                <a16:creationId xmlns:a16="http://schemas.microsoft.com/office/drawing/2014/main" id="{72EA08BB-FB60-41A2-9B13-AB4E02BE55BB}"/>
              </a:ext>
            </a:extLst>
          </p:cNvPr>
          <p:cNvSpPr>
            <a:spLocks noGrp="1"/>
          </p:cNvSpPr>
          <p:nvPr>
            <p:ph idx="1"/>
          </p:nvPr>
        </p:nvSpPr>
        <p:spPr>
          <a:xfrm>
            <a:off x="261731" y="1253331"/>
            <a:ext cx="11665226" cy="4351338"/>
          </a:xfrm>
        </p:spPr>
        <p:txBody>
          <a:bodyPr>
            <a:normAutofit fontScale="85000" lnSpcReduction="20000"/>
          </a:bodyPr>
          <a:lstStyle/>
          <a:p>
            <a:r>
              <a:rPr lang="fr-FR" dirty="0"/>
              <a:t>Production routes and cross section </a:t>
            </a:r>
            <a:r>
              <a:rPr lang="fr-FR" dirty="0" err="1"/>
              <a:t>measurements</a:t>
            </a:r>
            <a:r>
              <a:rPr lang="fr-FR" dirty="0"/>
              <a:t> for</a:t>
            </a:r>
          </a:p>
          <a:p>
            <a:pPr lvl="1"/>
            <a:r>
              <a:rPr lang="fr-FR" dirty="0" err="1"/>
              <a:t>radionuclide</a:t>
            </a:r>
            <a:r>
              <a:rPr lang="fr-FR" dirty="0"/>
              <a:t> production </a:t>
            </a:r>
            <a:r>
              <a:rPr lang="fr-FR" dirty="0" err="1"/>
              <a:t>using</a:t>
            </a:r>
            <a:r>
              <a:rPr lang="fr-FR" dirty="0"/>
              <a:t> </a:t>
            </a:r>
            <a:r>
              <a:rPr lang="fr-FR" dirty="0" err="1"/>
              <a:t>deutrons</a:t>
            </a:r>
            <a:r>
              <a:rPr lang="fr-FR" dirty="0"/>
              <a:t> and alpha </a:t>
            </a:r>
            <a:r>
              <a:rPr lang="fr-FR" dirty="0" err="1"/>
              <a:t>particles</a:t>
            </a:r>
            <a:r>
              <a:rPr lang="fr-FR" dirty="0"/>
              <a:t> </a:t>
            </a:r>
          </a:p>
          <a:p>
            <a:pPr lvl="1"/>
            <a:r>
              <a:rPr lang="fr-FR" dirty="0"/>
              <a:t>Auger </a:t>
            </a:r>
            <a:r>
              <a:rPr lang="fr-FR" dirty="0" err="1"/>
              <a:t>emitters</a:t>
            </a:r>
            <a:r>
              <a:rPr lang="fr-FR" dirty="0"/>
              <a:t> (</a:t>
            </a:r>
            <a:r>
              <a:rPr lang="fr-FR" baseline="30000" dirty="0"/>
              <a:t>97</a:t>
            </a:r>
            <a:r>
              <a:rPr lang="fr-FR" dirty="0"/>
              <a:t>Ru, </a:t>
            </a:r>
            <a:r>
              <a:rPr lang="fr-FR" baseline="30000" dirty="0"/>
              <a:t>197m</a:t>
            </a:r>
            <a:r>
              <a:rPr lang="fr-FR" dirty="0"/>
              <a:t>Hg, </a:t>
            </a:r>
            <a:r>
              <a:rPr lang="fr-FR" baseline="30000" dirty="0"/>
              <a:t>71</a:t>
            </a:r>
            <a:r>
              <a:rPr lang="fr-FR" dirty="0"/>
              <a:t>Ge …), lanthanides (</a:t>
            </a:r>
            <a:r>
              <a:rPr lang="fr-FR" baseline="30000" dirty="0"/>
              <a:t>155</a:t>
            </a:r>
            <a:r>
              <a:rPr lang="fr-FR" dirty="0"/>
              <a:t>Tb, </a:t>
            </a:r>
            <a:r>
              <a:rPr lang="fr-FR" baseline="30000" dirty="0"/>
              <a:t>152</a:t>
            </a:r>
            <a:r>
              <a:rPr lang="fr-FR" dirty="0"/>
              <a:t>Tb, </a:t>
            </a:r>
            <a:r>
              <a:rPr lang="fr-FR" baseline="30000" dirty="0"/>
              <a:t>134</a:t>
            </a:r>
            <a:r>
              <a:rPr lang="fr-FR" dirty="0"/>
              <a:t>La, </a:t>
            </a:r>
            <a:r>
              <a:rPr lang="fr-FR" baseline="30000" dirty="0"/>
              <a:t>134</a:t>
            </a:r>
            <a:r>
              <a:rPr lang="fr-FR" dirty="0"/>
              <a:t>Ce …), </a:t>
            </a:r>
          </a:p>
          <a:p>
            <a:pPr lvl="1"/>
            <a:r>
              <a:rPr lang="fr-FR" dirty="0" err="1"/>
              <a:t>Theranostic</a:t>
            </a:r>
            <a:r>
              <a:rPr lang="fr-FR" dirty="0"/>
              <a:t> </a:t>
            </a:r>
            <a:r>
              <a:rPr lang="fr-FR" dirty="0" err="1"/>
              <a:t>imaging</a:t>
            </a:r>
            <a:r>
              <a:rPr lang="fr-FR" dirty="0"/>
              <a:t> </a:t>
            </a:r>
            <a:r>
              <a:rPr lang="fr-FR" dirty="0" err="1"/>
              <a:t>radionuclides</a:t>
            </a:r>
            <a:r>
              <a:rPr lang="fr-FR" dirty="0"/>
              <a:t> (</a:t>
            </a:r>
            <a:r>
              <a:rPr lang="fr-FR" baseline="30000" dirty="0"/>
              <a:t>203</a:t>
            </a:r>
            <a:r>
              <a:rPr lang="fr-FR" dirty="0"/>
              <a:t>Pb, …)</a:t>
            </a:r>
          </a:p>
          <a:p>
            <a:pPr>
              <a:buFontTx/>
              <a:buChar char="-"/>
            </a:pPr>
            <a:r>
              <a:rPr lang="fr-FR" dirty="0" err="1"/>
              <a:t>Better</a:t>
            </a:r>
            <a:r>
              <a:rPr lang="fr-FR" dirty="0"/>
              <a:t> </a:t>
            </a:r>
            <a:r>
              <a:rPr lang="fr-FR" dirty="0" err="1"/>
              <a:t>understanding</a:t>
            </a:r>
            <a:r>
              <a:rPr lang="fr-FR" dirty="0"/>
              <a:t> of </a:t>
            </a:r>
            <a:r>
              <a:rPr lang="fr-FR" baseline="30000" dirty="0"/>
              <a:t>211</a:t>
            </a:r>
            <a:r>
              <a:rPr lang="fr-FR" dirty="0"/>
              <a:t>At production </a:t>
            </a:r>
            <a:r>
              <a:rPr lang="fr-FR" dirty="0" err="1"/>
              <a:t>using</a:t>
            </a:r>
            <a:r>
              <a:rPr lang="fr-FR" dirty="0"/>
              <a:t> high power </a:t>
            </a:r>
            <a:r>
              <a:rPr lang="fr-FR" dirty="0" err="1"/>
              <a:t>targetry</a:t>
            </a:r>
            <a:endParaRPr lang="fr-FR" dirty="0"/>
          </a:p>
          <a:p>
            <a:pPr lvl="1">
              <a:buFontTx/>
              <a:buChar char="-"/>
            </a:pPr>
            <a:r>
              <a:rPr lang="fr-FR" dirty="0" err="1"/>
              <a:t>Internal</a:t>
            </a:r>
            <a:r>
              <a:rPr lang="fr-FR" dirty="0"/>
              <a:t> </a:t>
            </a:r>
            <a:r>
              <a:rPr lang="fr-FR" dirty="0" err="1"/>
              <a:t>target</a:t>
            </a:r>
            <a:r>
              <a:rPr lang="fr-FR" dirty="0"/>
              <a:t> at Arronax</a:t>
            </a:r>
          </a:p>
          <a:p>
            <a:pPr lvl="1">
              <a:buFontTx/>
              <a:buChar char="-"/>
            </a:pPr>
            <a:r>
              <a:rPr lang="fr-FR" dirty="0"/>
              <a:t>10 kW </a:t>
            </a:r>
            <a:r>
              <a:rPr lang="fr-FR" dirty="0" err="1"/>
              <a:t>targetry</a:t>
            </a:r>
            <a:r>
              <a:rPr lang="fr-FR" dirty="0"/>
              <a:t> at GANIL</a:t>
            </a:r>
          </a:p>
          <a:p>
            <a:pPr>
              <a:buFontTx/>
              <a:buChar char="-"/>
            </a:pPr>
            <a:r>
              <a:rPr lang="fr-FR" dirty="0" err="1"/>
              <a:t>Studies</a:t>
            </a:r>
            <a:r>
              <a:rPr lang="fr-FR" dirty="0"/>
              <a:t> of </a:t>
            </a:r>
            <a:r>
              <a:rPr lang="fr-FR" dirty="0" err="1"/>
              <a:t>generators</a:t>
            </a:r>
            <a:endParaRPr lang="fr-FR" dirty="0"/>
          </a:p>
          <a:p>
            <a:pPr lvl="1">
              <a:buFontTx/>
              <a:buChar char="-"/>
            </a:pPr>
            <a:r>
              <a:rPr lang="fr-FR" dirty="0" err="1"/>
              <a:t>Development</a:t>
            </a:r>
            <a:r>
              <a:rPr lang="fr-FR" dirty="0"/>
              <a:t> of a </a:t>
            </a:r>
            <a:r>
              <a:rPr lang="fr-FR" baseline="30000" dirty="0"/>
              <a:t>44</a:t>
            </a:r>
            <a:r>
              <a:rPr lang="fr-FR" dirty="0"/>
              <a:t>Ti/</a:t>
            </a:r>
            <a:r>
              <a:rPr lang="fr-FR" baseline="30000" dirty="0"/>
              <a:t>44</a:t>
            </a:r>
            <a:r>
              <a:rPr lang="fr-FR" dirty="0"/>
              <a:t>Sc for PET and 3 photons </a:t>
            </a:r>
            <a:r>
              <a:rPr lang="fr-FR" dirty="0" err="1"/>
              <a:t>imaging</a:t>
            </a:r>
            <a:endParaRPr lang="fr-FR" dirty="0"/>
          </a:p>
          <a:p>
            <a:pPr lvl="1">
              <a:buFontTx/>
              <a:buChar char="-"/>
            </a:pPr>
            <a:r>
              <a:rPr lang="fr-FR" baseline="30000" dirty="0"/>
              <a:t>103</a:t>
            </a:r>
            <a:r>
              <a:rPr lang="fr-FR" dirty="0"/>
              <a:t>Ru/</a:t>
            </a:r>
            <a:r>
              <a:rPr lang="fr-FR" baseline="30000" dirty="0"/>
              <a:t>103m</a:t>
            </a:r>
            <a:r>
              <a:rPr lang="fr-FR" dirty="0"/>
              <a:t>Rh</a:t>
            </a:r>
          </a:p>
          <a:p>
            <a:pPr lvl="1">
              <a:buFontTx/>
              <a:buChar char="-"/>
            </a:pPr>
            <a:r>
              <a:rPr lang="fr-FR" baseline="30000" dirty="0"/>
              <a:t>230</a:t>
            </a:r>
            <a:r>
              <a:rPr lang="fr-FR" dirty="0"/>
              <a:t>U/</a:t>
            </a:r>
            <a:r>
              <a:rPr lang="fr-FR" baseline="30000" dirty="0"/>
              <a:t>226</a:t>
            </a:r>
            <a:r>
              <a:rPr lang="fr-FR" dirty="0"/>
              <a:t>Th</a:t>
            </a:r>
          </a:p>
          <a:p>
            <a:pPr>
              <a:buFontTx/>
              <a:buChar char="-"/>
            </a:pPr>
            <a:r>
              <a:rPr lang="fr-FR" dirty="0" err="1"/>
              <a:t>Study</a:t>
            </a:r>
            <a:r>
              <a:rPr lang="fr-FR" dirty="0"/>
              <a:t> of </a:t>
            </a:r>
            <a:r>
              <a:rPr lang="fr-FR" dirty="0" err="1"/>
              <a:t>radiolysis</a:t>
            </a:r>
            <a:r>
              <a:rPr lang="fr-FR" dirty="0"/>
              <a:t> </a:t>
            </a:r>
            <a:r>
              <a:rPr lang="fr-FR" dirty="0" err="1"/>
              <a:t>effect</a:t>
            </a:r>
            <a:r>
              <a:rPr lang="fr-FR" dirty="0"/>
              <a:t> on </a:t>
            </a:r>
            <a:r>
              <a:rPr lang="fr-FR" dirty="0" err="1"/>
              <a:t>radionuclides</a:t>
            </a:r>
            <a:endParaRPr lang="fr-FR" dirty="0"/>
          </a:p>
          <a:p>
            <a:pPr lvl="1">
              <a:buFontTx/>
              <a:buChar char="-"/>
            </a:pPr>
            <a:r>
              <a:rPr lang="fr-FR" dirty="0" err="1"/>
              <a:t>Speciation</a:t>
            </a:r>
            <a:r>
              <a:rPr lang="fr-FR" dirty="0"/>
              <a:t> of </a:t>
            </a:r>
            <a:r>
              <a:rPr lang="fr-FR" dirty="0" err="1"/>
              <a:t>Ruthenium</a:t>
            </a:r>
            <a:r>
              <a:rPr lang="fr-FR" dirty="0"/>
              <a:t> and Rhodium</a:t>
            </a:r>
          </a:p>
          <a:p>
            <a:pPr lvl="1">
              <a:buFontTx/>
              <a:buChar char="-"/>
            </a:pPr>
            <a:r>
              <a:rPr lang="fr-FR" dirty="0" err="1"/>
              <a:t>Stability</a:t>
            </a:r>
            <a:r>
              <a:rPr lang="fr-FR" dirty="0"/>
              <a:t> of </a:t>
            </a:r>
            <a:r>
              <a:rPr lang="fr-FR" baseline="30000" dirty="0"/>
              <a:t>211</a:t>
            </a:r>
            <a:r>
              <a:rPr lang="fr-FR" dirty="0"/>
              <a:t>At in </a:t>
            </a:r>
            <a:r>
              <a:rPr lang="fr-FR" dirty="0" err="1"/>
              <a:t>different</a:t>
            </a:r>
            <a:r>
              <a:rPr lang="fr-FR" dirty="0"/>
              <a:t> solution</a:t>
            </a:r>
          </a:p>
          <a:p>
            <a:pPr>
              <a:buFontTx/>
              <a:buChar char="-"/>
            </a:pPr>
            <a:endParaRPr lang="fr-FR" dirty="0"/>
          </a:p>
        </p:txBody>
      </p:sp>
    </p:spTree>
    <p:extLst>
      <p:ext uri="{BB962C8B-B14F-4D97-AF65-F5344CB8AC3E}">
        <p14:creationId xmlns:p14="http://schemas.microsoft.com/office/powerpoint/2010/main" val="3259483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1416D-5893-4C87-A145-D2B1E48089B0}"/>
              </a:ext>
            </a:extLst>
          </p:cNvPr>
          <p:cNvSpPr>
            <a:spLocks noGrp="1"/>
          </p:cNvSpPr>
          <p:nvPr>
            <p:ph type="title"/>
          </p:nvPr>
        </p:nvSpPr>
        <p:spPr>
          <a:xfrm>
            <a:off x="838200" y="76767"/>
            <a:ext cx="10515600" cy="769638"/>
          </a:xfrm>
        </p:spPr>
        <p:txBody>
          <a:bodyPr/>
          <a:lstStyle/>
          <a:p>
            <a:pPr algn="ctr"/>
            <a:r>
              <a:rPr lang="en-GB"/>
              <a:t>Dosimetry</a:t>
            </a:r>
          </a:p>
        </p:txBody>
      </p:sp>
      <p:sp>
        <p:nvSpPr>
          <p:cNvPr id="6" name="ZoneTexte 5">
            <a:extLst>
              <a:ext uri="{FF2B5EF4-FFF2-40B4-BE49-F238E27FC236}">
                <a16:creationId xmlns:a16="http://schemas.microsoft.com/office/drawing/2014/main" id="{E58A25C5-C40A-4B4A-8A57-C464CAF57E78}"/>
              </a:ext>
            </a:extLst>
          </p:cNvPr>
          <p:cNvSpPr txBox="1"/>
          <p:nvPr/>
        </p:nvSpPr>
        <p:spPr>
          <a:xfrm>
            <a:off x="368299" y="6122627"/>
            <a:ext cx="4174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131</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therapy for NHS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Dewaraja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J.Nuc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MED. 2014)</a:t>
            </a:r>
          </a:p>
        </p:txBody>
      </p:sp>
      <p:pic>
        <p:nvPicPr>
          <p:cNvPr id="8" name="Image 7">
            <a:extLst>
              <a:ext uri="{FF2B5EF4-FFF2-40B4-BE49-F238E27FC236}">
                <a16:creationId xmlns:a16="http://schemas.microsoft.com/office/drawing/2014/main" id="{C2AF00AE-F1B9-407A-8EF0-873F53653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86" y="3347534"/>
            <a:ext cx="3797495" cy="2775093"/>
          </a:xfrm>
          <a:prstGeom prst="rect">
            <a:avLst/>
          </a:prstGeom>
        </p:spPr>
      </p:pic>
      <p:pic>
        <p:nvPicPr>
          <p:cNvPr id="11" name="Image 10">
            <a:extLst>
              <a:ext uri="{FF2B5EF4-FFF2-40B4-BE49-F238E27FC236}">
                <a16:creationId xmlns:a16="http://schemas.microsoft.com/office/drawing/2014/main" id="{003DA56F-C1D7-4991-9425-1C587C2215B5}"/>
              </a:ext>
            </a:extLst>
          </p:cNvPr>
          <p:cNvPicPr>
            <a:picLocks noChangeAspect="1"/>
          </p:cNvPicPr>
          <p:nvPr/>
        </p:nvPicPr>
        <p:blipFill>
          <a:blip r:embed="rId3"/>
          <a:stretch>
            <a:fillRect/>
          </a:stretch>
        </p:blipFill>
        <p:spPr>
          <a:xfrm>
            <a:off x="5775468" y="3289662"/>
            <a:ext cx="4838926" cy="2756761"/>
          </a:xfrm>
          <a:prstGeom prst="rect">
            <a:avLst/>
          </a:prstGeom>
        </p:spPr>
      </p:pic>
      <p:sp>
        <p:nvSpPr>
          <p:cNvPr id="13" name="ZoneTexte 12">
            <a:extLst>
              <a:ext uri="{FF2B5EF4-FFF2-40B4-BE49-F238E27FC236}">
                <a16:creationId xmlns:a16="http://schemas.microsoft.com/office/drawing/2014/main" id="{5619627D-37E2-4364-8FAA-127FBF470F7A}"/>
              </a:ext>
            </a:extLst>
          </p:cNvPr>
          <p:cNvSpPr txBox="1"/>
          <p:nvPr/>
        </p:nvSpPr>
        <p:spPr>
          <a:xfrm>
            <a:off x="6290734" y="6134902"/>
            <a:ext cx="439985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Dose to the tumour is different among cycles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Dewaraja et al, SNMMI 2025</a:t>
            </a:r>
          </a:p>
        </p:txBody>
      </p:sp>
      <p:sp>
        <p:nvSpPr>
          <p:cNvPr id="14" name="ZoneTexte 13">
            <a:extLst>
              <a:ext uri="{FF2B5EF4-FFF2-40B4-BE49-F238E27FC236}">
                <a16:creationId xmlns:a16="http://schemas.microsoft.com/office/drawing/2014/main" id="{52A3847F-7B40-4C39-97B3-B8B8084E4477}"/>
              </a:ext>
            </a:extLst>
          </p:cNvPr>
          <p:cNvSpPr txBox="1"/>
          <p:nvPr/>
        </p:nvSpPr>
        <p:spPr>
          <a:xfrm>
            <a:off x="5365410" y="1420625"/>
            <a:ext cx="62505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Despite effective palliation of tumour growth, current fixed activity is not curative</a:t>
            </a:r>
          </a:p>
        </p:txBody>
      </p:sp>
      <p:pic>
        <p:nvPicPr>
          <p:cNvPr id="18" name="Image 17">
            <a:extLst>
              <a:ext uri="{FF2B5EF4-FFF2-40B4-BE49-F238E27FC236}">
                <a16:creationId xmlns:a16="http://schemas.microsoft.com/office/drawing/2014/main" id="{BCE8DBAF-0252-47FA-AC78-CC1670B7D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99" y="1420625"/>
            <a:ext cx="4800847" cy="806491"/>
          </a:xfrm>
          <a:prstGeom prst="rect">
            <a:avLst/>
          </a:prstGeom>
        </p:spPr>
      </p:pic>
      <p:sp>
        <p:nvSpPr>
          <p:cNvPr id="19" name="ZoneTexte 18">
            <a:extLst>
              <a:ext uri="{FF2B5EF4-FFF2-40B4-BE49-F238E27FC236}">
                <a16:creationId xmlns:a16="http://schemas.microsoft.com/office/drawing/2014/main" id="{FF739882-3811-488B-B0E9-8327A1DD2D4F}"/>
              </a:ext>
            </a:extLst>
          </p:cNvPr>
          <p:cNvSpPr txBox="1"/>
          <p:nvPr/>
        </p:nvSpPr>
        <p:spPr>
          <a:xfrm>
            <a:off x="213556" y="857764"/>
            <a:ext cx="40982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Current procedure in targeted therapies:  </a:t>
            </a:r>
          </a:p>
        </p:txBody>
      </p:sp>
      <p:sp>
        <p:nvSpPr>
          <p:cNvPr id="21" name="ZoneTexte 20">
            <a:extLst>
              <a:ext uri="{FF2B5EF4-FFF2-40B4-BE49-F238E27FC236}">
                <a16:creationId xmlns:a16="http://schemas.microsoft.com/office/drawing/2014/main" id="{78F8A32A-9B0D-4473-A5EA-DC8602C727E0}"/>
              </a:ext>
            </a:extLst>
          </p:cNvPr>
          <p:cNvSpPr txBox="1"/>
          <p:nvPr/>
        </p:nvSpPr>
        <p:spPr>
          <a:xfrm>
            <a:off x="368299" y="2557212"/>
            <a:ext cx="1110483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Dosimetry may guide personalization to achieve durable complete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Dosimetry may allow to adapt activity/cycles to enhance efficacy while ensuring safety</a:t>
            </a:r>
          </a:p>
        </p:txBody>
      </p:sp>
    </p:spTree>
    <p:extLst>
      <p:ext uri="{BB962C8B-B14F-4D97-AF65-F5344CB8AC3E}">
        <p14:creationId xmlns:p14="http://schemas.microsoft.com/office/powerpoint/2010/main" val="2848991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1B3CFA-2F89-4AF0-A6E5-611B21C857E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007BE81-1284-48BA-AF6C-A6AE75EBE55E}"/>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B3798487-DDC8-4F29-9222-F4320A7AFFDB}"/>
              </a:ext>
            </a:extLst>
          </p:cNvPr>
          <p:cNvPicPr>
            <a:picLocks noChangeAspect="1"/>
          </p:cNvPicPr>
          <p:nvPr/>
        </p:nvPicPr>
        <p:blipFill>
          <a:blip r:embed="rId2"/>
          <a:stretch>
            <a:fillRect/>
          </a:stretch>
        </p:blipFill>
        <p:spPr>
          <a:xfrm>
            <a:off x="381000" y="700087"/>
            <a:ext cx="11430000" cy="5457825"/>
          </a:xfrm>
          <a:prstGeom prst="rect">
            <a:avLst/>
          </a:prstGeom>
        </p:spPr>
      </p:pic>
    </p:spTree>
    <p:extLst>
      <p:ext uri="{BB962C8B-B14F-4D97-AF65-F5344CB8AC3E}">
        <p14:creationId xmlns:p14="http://schemas.microsoft.com/office/powerpoint/2010/main" val="899028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762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301F592-B937-BF7B-2683-F9664D48404D}"/>
              </a:ext>
            </a:extLst>
          </p:cNvPr>
          <p:cNvSpPr txBox="1"/>
          <p:nvPr/>
        </p:nvSpPr>
        <p:spPr>
          <a:xfrm>
            <a:off x="11209419" y="6622788"/>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23</a:t>
            </a:r>
          </a:p>
        </p:txBody>
      </p:sp>
      <p:sp>
        <p:nvSpPr>
          <p:cNvPr id="4" name="Why do we need nuclear data for health?">
            <a:extLst>
              <a:ext uri="{FF2B5EF4-FFF2-40B4-BE49-F238E27FC236}">
                <a16:creationId xmlns:a16="http://schemas.microsoft.com/office/drawing/2014/main" id="{B0889B43-AAF7-3823-89EE-22C08890BF46}"/>
              </a:ext>
            </a:extLst>
          </p:cNvPr>
          <p:cNvSpPr txBox="1">
            <a:spLocks/>
          </p:cNvSpPr>
          <p:nvPr/>
        </p:nvSpPr>
        <p:spPr>
          <a:xfrm>
            <a:off x="550863" y="209001"/>
            <a:ext cx="1103153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err="1">
                <a:ln>
                  <a:noFill/>
                </a:ln>
                <a:solidFill>
                  <a:srgbClr val="FFFFFF"/>
                </a:solidFill>
                <a:effectLst/>
                <a:uLnTx/>
                <a:uFillTx/>
                <a:latin typeface="CMU Serif Roman" panose="02000603000000000000" pitchFamily="2" charset="0"/>
                <a:ea typeface="CMU Serif Roman" panose="02000603000000000000" pitchFamily="2" charset="0"/>
                <a:cs typeface="CMU Serif Roman" panose="02000603000000000000" pitchFamily="2" charset="0"/>
                <a:sym typeface="Optima"/>
              </a:rPr>
              <a:t>Targeted</a:t>
            </a:r>
            <a:r>
              <a:rPr kumimoji="0" lang="fr-FR" sz="4400" b="0" i="0" u="none" strike="noStrike" kern="0" cap="none" spc="-101" normalizeH="0" baseline="0" noProof="0" dirty="0">
                <a:ln>
                  <a:noFill/>
                </a:ln>
                <a:solidFill>
                  <a:srgbClr val="FFFFFF"/>
                </a:solidFill>
                <a:effectLst/>
                <a:uLnTx/>
                <a:uFillTx/>
                <a:latin typeface="CMU Serif Roman" panose="02000603000000000000" pitchFamily="2" charset="0"/>
                <a:ea typeface="CMU Serif Roman" panose="02000603000000000000" pitchFamily="2" charset="0"/>
                <a:cs typeface="CMU Serif Roman" panose="02000603000000000000" pitchFamily="2" charset="0"/>
                <a:sym typeface="Optima"/>
              </a:rPr>
              <a:t> RT</a:t>
            </a:r>
            <a:endParaRPr kumimoji="0" lang="fr-FR" sz="4400" b="0" i="0" u="none" strike="noStrike" kern="0" cap="none" spc="-101" normalizeH="0" baseline="0" noProof="0" dirty="0">
              <a:ln>
                <a:noFill/>
              </a:ln>
              <a:solidFill>
                <a:srgbClr val="FFFFFF"/>
              </a:solidFill>
              <a:effectLst/>
              <a:uLnTx/>
              <a:uFillTx/>
              <a:latin typeface="Unistra A" panose="02000503030000020000" pitchFamily="2" charset="77"/>
              <a:ea typeface="CMU Serif Roman" panose="02000603000000000000" pitchFamily="2" charset="0"/>
              <a:cs typeface="CMU Serif Roman" panose="02000603000000000000" pitchFamily="2" charset="0"/>
              <a:sym typeface="Optima"/>
            </a:endParaRPr>
          </a:p>
        </p:txBody>
      </p:sp>
      <p:cxnSp>
        <p:nvCxnSpPr>
          <p:cNvPr id="17" name="Connecteur droit 16">
            <a:extLst>
              <a:ext uri="{FF2B5EF4-FFF2-40B4-BE49-F238E27FC236}">
                <a16:creationId xmlns:a16="http://schemas.microsoft.com/office/drawing/2014/main" id="{9764852D-9641-1125-3785-F453D955F8C8}"/>
              </a:ext>
            </a:extLst>
          </p:cNvPr>
          <p:cNvCxnSpPr/>
          <p:nvPr/>
        </p:nvCxnSpPr>
        <p:spPr>
          <a:xfrm>
            <a:off x="550863" y="1034356"/>
            <a:ext cx="1103153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D342CDEE-32E7-3D77-4E12-EE72C2003468}"/>
              </a:ext>
            </a:extLst>
          </p:cNvPr>
          <p:cNvSpPr txBox="1"/>
          <p:nvPr/>
        </p:nvSpPr>
        <p:spPr>
          <a:xfrm>
            <a:off x="-81381" y="6648999"/>
            <a:ext cx="2878553" cy="276999"/>
          </a:xfrm>
          <a:prstGeom prst="rect">
            <a:avLst/>
          </a:prstGeom>
          <a:noFill/>
          <a:ln>
            <a:noFill/>
          </a:ln>
        </p:spPr>
        <p:txBody>
          <a:bodyPr wrap="square" rtlCol="0">
            <a:spAutoFit/>
          </a:bodyPr>
          <a:lstStyle/>
          <a:p>
            <a:pPr lvl="0" algn="ctr">
              <a:defRPr/>
            </a:pPr>
            <a:r>
              <a:rPr lang="fr-FR" sz="1200" dirty="0">
                <a:solidFill>
                  <a:srgbClr val="FFFFFF"/>
                </a:solidFill>
                <a:latin typeface="CMU Sans Serif Medium" panose="02000603000000000000" pitchFamily="2" charset="0"/>
                <a:ea typeface="CMU Sans Serif Medium" panose="02000603000000000000" pitchFamily="2" charset="0"/>
                <a:cs typeface="CMU Sans Serif Medium" panose="02000603000000000000" pitchFamily="2" charset="0"/>
              </a:rPr>
              <a:t>Rachel Delorme</a:t>
            </a:r>
            <a:endParaRPr lang="fr-FR" dirty="0">
              <a:solidFill>
                <a:srgbClr val="FFFFFF"/>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6" name="ZoneTexte 5">
            <a:extLst>
              <a:ext uri="{FF2B5EF4-FFF2-40B4-BE49-F238E27FC236}">
                <a16:creationId xmlns:a16="http://schemas.microsoft.com/office/drawing/2014/main" id="{C14742DE-2FBE-A49B-F14F-3BA247B89F49}"/>
              </a:ext>
            </a:extLst>
          </p:cNvPr>
          <p:cNvSpPr txBox="1"/>
          <p:nvPr/>
        </p:nvSpPr>
        <p:spPr>
          <a:xfrm>
            <a:off x="4656723" y="6633761"/>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endParaRPr>
          </a:p>
        </p:txBody>
      </p:sp>
    </p:spTree>
    <p:extLst>
      <p:ext uri="{BB962C8B-B14F-4D97-AF65-F5344CB8AC3E}">
        <p14:creationId xmlns:p14="http://schemas.microsoft.com/office/powerpoint/2010/main" val="218181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5</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TRT: main challenges in2p3 can </a:t>
            </a:r>
            <a:r>
              <a:rPr kumimoji="0" lang="fr-FR" sz="4400" b="0" i="0" u="none" strike="noStrike" kern="0" cap="none" spc="-101" normalizeH="0" baseline="0" noProof="0" dirty="0" err="1">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rPr>
              <a:t>adress</a:t>
            </a:r>
            <a:endParaRPr kumimoji="0" lang="fr-FR" sz="4400" b="0" i="0" u="none" strike="noStrike" kern="0" cap="none" spc="-101" normalizeH="0" baseline="0" noProof="0" dirty="0">
              <a:ln>
                <a:noFill/>
              </a:ln>
              <a:solidFill>
                <a:srgbClr val="4762FF"/>
              </a:solidFill>
              <a:effectLst/>
              <a:uLnTx/>
              <a:uFillTx/>
              <a:latin typeface="Calibri Light" panose="020F0302020204030204" pitchFamily="34" charset="0"/>
              <a:ea typeface="CMU Serif Roman" panose="02000603000000000000" pitchFamily="2" charset="0"/>
              <a:cs typeface="Calibri Light" panose="020F0302020204030204" pitchFamily="34" charset="0"/>
              <a:sym typeface="Optima"/>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General </a:t>
            </a:r>
            <a:r>
              <a:rPr kumimoji="0" lang="fr-FR" sz="1200" b="1"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context</a:t>
            </a:r>
            <a:endParaRPr kumimoji="0" lang="fr-FR" sz="1400" b="1"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New dose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delivery</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0" name="ZoneTexte 89">
            <a:extLst>
              <a:ext uri="{FF2B5EF4-FFF2-40B4-BE49-F238E27FC236}">
                <a16:creationId xmlns:a16="http://schemas.microsoft.com/office/drawing/2014/main" id="{4D5EE7C7-FF80-29B7-9306-BBE46C3A8D79}"/>
              </a:ext>
            </a:extLst>
          </p:cNvPr>
          <p:cNvSpPr txBox="1"/>
          <p:nvPr/>
        </p:nvSpPr>
        <p:spPr>
          <a:xfrm>
            <a:off x="8848048" y="-46641"/>
            <a:ext cx="3340490"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Radiobiology</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&amp; Patient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based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a:t>
            </a: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models</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solidFill>
            <a:schemeClr val="accent2"/>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err="1">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Targeted</a:t>
            </a: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 RT</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Rachel Delorme</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alibri Light" panose="020F0302020204030204" pitchFamily="34" charset="0"/>
              <a:ea typeface="CMU Sans Serif Medium" panose="02000603000000000000" pitchFamily="2" charset="0"/>
              <a:cs typeface="Calibri Light" panose="020F0302020204030204" pitchFamily="34" charset="0"/>
              <a:sym typeface="Arial"/>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169607" y="1160666"/>
            <a:ext cx="11797800" cy="4462760"/>
          </a:xfrm>
          <a:prstGeom prst="rect">
            <a:avLst/>
          </a:prstGeom>
        </p:spPr>
        <p:txBody>
          <a:bodyPr wrap="square">
            <a:spAutoFit/>
          </a:bodyPr>
          <a:lstStyle/>
          <a:p>
            <a:pPr marL="742950" marR="0" lvl="1" indent="-28575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Ø"/>
              <a:tabLst/>
              <a:defRPr/>
            </a:pPr>
            <a:r>
              <a:rPr kumimoji="0" lang="en-US"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Innovate in the production of RN and radiopharmaceuticals(RP) to expand TRT applications: </a:t>
            </a:r>
          </a:p>
          <a:p>
            <a:pPr marL="1080000" marR="0" lvl="3" indent="-28575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Identify</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and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produce</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high-LET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emitters</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of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interest</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(alpha: </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225</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Ac, </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211</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212</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Pb…, Auger: </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111</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 </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123</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 </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97</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Ce…) </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and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theranostic</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pairs </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(e.g. </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64</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Cu/</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67</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Cu, </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44</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Sc/</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47</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Sc, </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155</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Tb/</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149</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Tb(</a:t>
            </a:r>
            <a:r>
              <a:rPr kumimoji="0" lang="el-G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α</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fr-FR" sz="1400" b="0" i="1" u="none" strike="noStrike" kern="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161</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Tb(</a:t>
            </a:r>
            <a:r>
              <a:rPr kumimoji="0" lang="el-G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β</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fr-FR" sz="16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1"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with</a:t>
            </a:r>
            <a:r>
              <a:rPr kumimoji="0" lang="fr-FR" sz="1600" b="0"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optimal and alternative production routes.</a:t>
            </a:r>
          </a:p>
          <a:p>
            <a:pPr marL="1080000" marR="0" lvl="3" indent="-28575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Scale-up production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addressing</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high-power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target</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issues</a:t>
            </a:r>
          </a:p>
          <a:p>
            <a:pPr marL="1080000" marR="0" lvl="3" indent="-28575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Contribute</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in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nuclear</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metrology</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(cross section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measurements</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model validations…)</a:t>
            </a:r>
          </a:p>
          <a:p>
            <a:pPr marL="1080000" marR="0" lvl="3" indent="-28575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Advanced extraction, separation and characterization techniques for off trace-level radionuclides</a:t>
            </a:r>
            <a:endPar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742950" marR="0" lvl="1" indent="-28575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Ø"/>
              <a:tabLst/>
              <a:defRPr/>
            </a:pPr>
            <a:r>
              <a:rPr kumimoji="0" lang="en-US"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Understanding and optimizing vector biodistribution:</a:t>
            </a:r>
          </a:p>
          <a:p>
            <a:pPr marL="1080000" marR="0" lvl="3" indent="-28575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Bio-</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chemistry</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develop</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innovative ligands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with</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enhanced</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stability</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and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kinetics</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radiolabeling</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strategies</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and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radiolysis</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impact on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it</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site-</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specific</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bioconjugation</a:t>
            </a:r>
            <a:endPar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1080000" marR="0" lvl="3" indent="-28575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Dedicated</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in vitro and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preclinical</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studies</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to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characterize</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microscopic</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biodistribution</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of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RPh</a:t>
            </a:r>
            <a:endPar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742950" marR="0" lvl="1" indent="-28575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Ø"/>
              <a:tabLst/>
              <a:defRPr/>
            </a:pPr>
            <a:r>
              <a:rPr kumimoji="0" lang="en-US"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Developing advance imaging (PET/SPECT) to track RP and gamma cameras for personalized patient dosimetry</a:t>
            </a:r>
          </a:p>
          <a:p>
            <a:pPr marL="742950" marR="0" lvl="1" indent="-28575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Ø"/>
              <a:tabLst/>
              <a:defRPr/>
            </a:pPr>
            <a:r>
              <a:rPr kumimoji="0" lang="en-US"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Understand and model radiobiological mechanisms specific to TRT (especially </a:t>
            </a:r>
            <a:r>
              <a:rPr kumimoji="0" lang="el-GR"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α</a:t>
            </a:r>
            <a:r>
              <a:rPr kumimoji="0" lang="en-US" sz="18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Auger):</a:t>
            </a:r>
          </a:p>
          <a:p>
            <a:pPr marL="1080000" marR="0" lvl="3" indent="-28575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Instrumental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development</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to control/</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measure</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the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delivered</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dose in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radiobiological</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experiments</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with</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unsealed</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sources</a:t>
            </a:r>
          </a:p>
          <a:p>
            <a:pPr marL="1080000" marR="0" lvl="3" indent="-28575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Produce</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quantified</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biological</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data to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evaluate</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the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role</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of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sub</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-cellular or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multicellular</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structures</a:t>
            </a:r>
          </a:p>
          <a:p>
            <a:pPr marL="1080000" marR="0" lvl="3" indent="-285750" algn="l" defTabSz="914400" rtl="0" eaLnBrk="1" fontAlgn="auto" latinLnBrk="0" hangingPunct="1">
              <a:lnSpc>
                <a:spcPct val="100000"/>
              </a:lnSpc>
              <a:spcBef>
                <a:spcPts val="0"/>
              </a:spcBef>
              <a:spcAft>
                <a:spcPts val="0"/>
              </a:spcAft>
              <a:buClr>
                <a:srgbClr val="ED7D31"/>
              </a:buClr>
              <a:buSzTx/>
              <a:buFont typeface="Arial" panose="020B0604020202020204" pitchFamily="34" charset="0"/>
              <a:buChar char="•"/>
              <a:tabLst/>
              <a:defRPr/>
            </a:pP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Develop</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multiscale</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methodology</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and modeling to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evaluate</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TAT </a:t>
            </a:r>
            <a:r>
              <a:rPr kumimoji="0" lang="fr-FR" sz="16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biological</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dose distribution in vivo.</a:t>
            </a:r>
          </a:p>
        </p:txBody>
      </p:sp>
    </p:spTree>
    <p:extLst>
      <p:ext uri="{BB962C8B-B14F-4D97-AF65-F5344CB8AC3E}">
        <p14:creationId xmlns:p14="http://schemas.microsoft.com/office/powerpoint/2010/main" val="3391057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B5A6-457C-DF87-2AFF-56C235E4AE41}"/>
            </a:ext>
          </a:extLst>
        </p:cNvPr>
        <p:cNvGrpSpPr/>
        <p:nvPr/>
      </p:nvGrpSpPr>
      <p:grpSpPr>
        <a:xfrm>
          <a:off x="0" y="0"/>
          <a:ext cx="0" cy="0"/>
          <a:chOff x="0" y="0"/>
          <a:chExt cx="0" cy="0"/>
        </a:xfrm>
      </p:grpSpPr>
      <p:pic>
        <p:nvPicPr>
          <p:cNvPr id="12291" name="Picture 3">
            <a:extLst>
              <a:ext uri="{FF2B5EF4-FFF2-40B4-BE49-F238E27FC236}">
                <a16:creationId xmlns:a16="http://schemas.microsoft.com/office/drawing/2014/main" id="{1C974AE3-FF62-3C30-A45B-87EB0C1FB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04" y="1546178"/>
            <a:ext cx="5713298"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16">
            <a:extLst>
              <a:ext uri="{FF2B5EF4-FFF2-40B4-BE49-F238E27FC236}">
                <a16:creationId xmlns:a16="http://schemas.microsoft.com/office/drawing/2014/main" id="{5BB13C62-85BA-C27F-ED17-CF73D7A5DDE1}"/>
              </a:ext>
            </a:extLst>
          </p:cNvPr>
          <p:cNvSpPr/>
          <p:nvPr/>
        </p:nvSpPr>
        <p:spPr bwMode="auto">
          <a:xfrm>
            <a:off x="1331118" y="415219"/>
            <a:ext cx="952976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FTE in the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targeted</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radiotherapies</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Master-</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project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of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in2p3</a:t>
            </a:r>
          </a:p>
        </p:txBody>
      </p:sp>
      <p:sp>
        <p:nvSpPr>
          <p:cNvPr id="2" name="Rectangle 1">
            <a:extLst>
              <a:ext uri="{FF2B5EF4-FFF2-40B4-BE49-F238E27FC236}">
                <a16:creationId xmlns:a16="http://schemas.microsoft.com/office/drawing/2014/main" id="{1F57EBAE-07FA-F761-79C3-9D183645322C}"/>
              </a:ext>
            </a:extLst>
          </p:cNvPr>
          <p:cNvSpPr/>
          <p:nvPr/>
        </p:nvSpPr>
        <p:spPr>
          <a:xfrm>
            <a:off x="6571857" y="1754813"/>
            <a:ext cx="1429144" cy="3804633"/>
          </a:xfrm>
          <a:prstGeom prst="rect">
            <a:avLst/>
          </a:prstGeom>
          <a:solidFill>
            <a:srgbClr val="4762FF">
              <a:alpha val="29000"/>
            </a:srgbClr>
          </a:solidFill>
          <a:ln w="6350">
            <a:solidFill>
              <a:srgbClr val="476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7144DFA7-C851-BEB2-C898-353FED2827E1}"/>
              </a:ext>
            </a:extLst>
          </p:cNvPr>
          <p:cNvSpPr/>
          <p:nvPr/>
        </p:nvSpPr>
        <p:spPr>
          <a:xfrm>
            <a:off x="8060859" y="1754813"/>
            <a:ext cx="2800022" cy="3804633"/>
          </a:xfrm>
          <a:prstGeom prst="rect">
            <a:avLst/>
          </a:prstGeom>
          <a:solidFill>
            <a:srgbClr val="31BEB0">
              <a:alpha val="29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Rectangle 18">
            <a:extLst>
              <a:ext uri="{FF2B5EF4-FFF2-40B4-BE49-F238E27FC236}">
                <a16:creationId xmlns:a16="http://schemas.microsoft.com/office/drawing/2014/main" id="{6CC3817E-F97E-DC9B-247B-0AAA921B2293}"/>
              </a:ext>
            </a:extLst>
          </p:cNvPr>
          <p:cNvSpPr/>
          <p:nvPr/>
        </p:nvSpPr>
        <p:spPr>
          <a:xfrm>
            <a:off x="10903391" y="1972396"/>
            <a:ext cx="993674" cy="3613206"/>
          </a:xfrm>
          <a:prstGeom prst="rect">
            <a:avLst/>
          </a:prstGeom>
          <a:solidFill>
            <a:srgbClr val="FFC000">
              <a:alpha val="29000"/>
            </a:srgb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ZoneTexte 20">
            <a:extLst>
              <a:ext uri="{FF2B5EF4-FFF2-40B4-BE49-F238E27FC236}">
                <a16:creationId xmlns:a16="http://schemas.microsoft.com/office/drawing/2014/main" id="{5DFB1AA5-5A65-CD57-12FC-D4781BE4310E}"/>
              </a:ext>
            </a:extLst>
          </p:cNvPr>
          <p:cNvSpPr txBox="1"/>
          <p:nvPr/>
        </p:nvSpPr>
        <p:spPr>
          <a:xfrm>
            <a:off x="652871" y="2000972"/>
            <a:ext cx="1102867"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FTE by team</a:t>
            </a:r>
          </a:p>
        </p:txBody>
      </p:sp>
      <p:sp>
        <p:nvSpPr>
          <p:cNvPr id="23" name="ZoneTexte 22">
            <a:extLst>
              <a:ext uri="{FF2B5EF4-FFF2-40B4-BE49-F238E27FC236}">
                <a16:creationId xmlns:a16="http://schemas.microsoft.com/office/drawing/2014/main" id="{F3A12FF6-CDF3-D178-2E1D-00977D80A013}"/>
              </a:ext>
            </a:extLst>
          </p:cNvPr>
          <p:cNvSpPr txBox="1"/>
          <p:nvPr/>
        </p:nvSpPr>
        <p:spPr>
          <a:xfrm>
            <a:off x="6563276" y="1927469"/>
            <a:ext cx="1429144"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WP1 –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Multiscale</a:t>
            </a: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modeling of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physical</a:t>
            </a: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dose and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biological</a:t>
            </a: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response</a:t>
            </a:r>
            <a:endPar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sp>
        <p:nvSpPr>
          <p:cNvPr id="25" name="ZoneTexte 24">
            <a:extLst>
              <a:ext uri="{FF2B5EF4-FFF2-40B4-BE49-F238E27FC236}">
                <a16:creationId xmlns:a16="http://schemas.microsoft.com/office/drawing/2014/main" id="{044E8202-4ABC-1683-0177-9557FE9852DC}"/>
              </a:ext>
            </a:extLst>
          </p:cNvPr>
          <p:cNvSpPr txBox="1"/>
          <p:nvPr/>
        </p:nvSpPr>
        <p:spPr>
          <a:xfrm>
            <a:off x="8132153" y="5183177"/>
            <a:ext cx="2657433"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WP2 –</a:t>
            </a:r>
            <a:r>
              <a:rPr kumimoji="0" lang="fr-FR" sz="1000" b="0" i="0" u="none" strike="noStrike" kern="1200" cap="none" spc="0" normalizeH="0" baseline="0" noProof="0" dirty="0" err="1">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Optimization</a:t>
            </a:r>
            <a:r>
              <a:rPr kumimoji="0" lang="fr-FR" sz="10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and control of dose </a:t>
            </a:r>
            <a:r>
              <a:rPr kumimoji="0" lang="fr-FR" sz="1000" b="0" i="0" u="none" strike="noStrike" kern="1200" cap="none" spc="0" normalizeH="0" baseline="0" noProof="0" dirty="0" err="1">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delivery</a:t>
            </a:r>
            <a:endParaRPr kumimoji="0" lang="fr-FR" sz="10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sp>
        <p:nvSpPr>
          <p:cNvPr id="26" name="ZoneTexte 25">
            <a:extLst>
              <a:ext uri="{FF2B5EF4-FFF2-40B4-BE49-F238E27FC236}">
                <a16:creationId xmlns:a16="http://schemas.microsoft.com/office/drawing/2014/main" id="{1AAF9806-C3A5-B559-8F8A-EFCE073B6358}"/>
              </a:ext>
            </a:extLst>
          </p:cNvPr>
          <p:cNvSpPr txBox="1"/>
          <p:nvPr/>
        </p:nvSpPr>
        <p:spPr>
          <a:xfrm>
            <a:off x="10904827" y="2413337"/>
            <a:ext cx="992238"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WP3 – </a:t>
            </a:r>
            <a:r>
              <a:rPr kumimoji="0" lang="fr-FR" sz="1000" b="0" i="0" u="none" strike="noStrike" kern="1200" cap="none" spc="0" normalizeH="0" baseline="0" noProof="0" dirty="0" err="1">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understanding</a:t>
            </a:r>
            <a:r>
              <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the </a:t>
            </a:r>
            <a:r>
              <a:rPr kumimoji="0" lang="fr-FR" sz="1000" b="0" i="0" u="none" strike="noStrike" kern="1200" cap="none" spc="0" normalizeH="0" baseline="0" noProof="0" dirty="0" err="1">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biological</a:t>
            </a:r>
            <a:r>
              <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t>
            </a:r>
            <a:r>
              <a:rPr kumimoji="0" lang="fr-FR" sz="1000" b="0" i="0" u="none" strike="noStrike" kern="1200" cap="none" spc="0" normalizeH="0" baseline="0" noProof="0" dirty="0" err="1">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mechanisms</a:t>
            </a:r>
            <a:endPar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sp>
        <p:nvSpPr>
          <p:cNvPr id="28" name="ZoneTexte 27">
            <a:extLst>
              <a:ext uri="{FF2B5EF4-FFF2-40B4-BE49-F238E27FC236}">
                <a16:creationId xmlns:a16="http://schemas.microsoft.com/office/drawing/2014/main" id="{3C6AE6B1-89E5-CB97-99D1-5F3EEFBD2ADE}"/>
              </a:ext>
            </a:extLst>
          </p:cNvPr>
          <p:cNvSpPr txBox="1"/>
          <p:nvPr/>
        </p:nvSpPr>
        <p:spPr>
          <a:xfrm>
            <a:off x="3461381" y="6122918"/>
            <a:ext cx="5269238"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Total FTE in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targeted</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radiotherapies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MP: 10.3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researchers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11.35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technical</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staff </a:t>
            </a:r>
          </a:p>
        </p:txBody>
      </p:sp>
      <p:pic>
        <p:nvPicPr>
          <p:cNvPr id="12290" name="Picture 2">
            <a:extLst>
              <a:ext uri="{FF2B5EF4-FFF2-40B4-BE49-F238E27FC236}">
                <a16:creationId xmlns:a16="http://schemas.microsoft.com/office/drawing/2014/main" id="{13031637-5CE8-9128-2D95-B834ECECD5D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5449" y="1546178"/>
            <a:ext cx="5713298"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40A9274B-926E-8E9B-3263-FB64328324F3}"/>
              </a:ext>
            </a:extLst>
          </p:cNvPr>
          <p:cNvSpPr txBox="1"/>
          <p:nvPr/>
        </p:nvSpPr>
        <p:spPr>
          <a:xfrm>
            <a:off x="10113721" y="1970968"/>
            <a:ext cx="1064907"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FTE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project</a:t>
            </a:r>
            <a:endPar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spTree>
    <p:extLst>
      <p:ext uri="{BB962C8B-B14F-4D97-AF65-F5344CB8AC3E}">
        <p14:creationId xmlns:p14="http://schemas.microsoft.com/office/powerpoint/2010/main" val="1267166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7D2C4-5FFA-57C4-D04B-85AEA4D4769B}"/>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42984BFA-E32D-7D49-FDF4-CE618C4A3354}"/>
              </a:ext>
            </a:extLst>
          </p:cNvPr>
          <p:cNvSpPr txBox="1"/>
          <p:nvPr/>
        </p:nvSpPr>
        <p:spPr>
          <a:xfrm>
            <a:off x="237580" y="5908203"/>
            <a:ext cx="5671131"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Total PhD in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Targeted</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radiotherapies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MP: 12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defended</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4 on-</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going</a:t>
            </a:r>
            <a:endPar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sp>
        <p:nvSpPr>
          <p:cNvPr id="3" name="ZoneTexte 2">
            <a:extLst>
              <a:ext uri="{FF2B5EF4-FFF2-40B4-BE49-F238E27FC236}">
                <a16:creationId xmlns:a16="http://schemas.microsoft.com/office/drawing/2014/main" id="{0F880A4B-B14D-CD6C-D929-86F207E7E7FC}"/>
              </a:ext>
            </a:extLst>
          </p:cNvPr>
          <p:cNvSpPr txBox="1"/>
          <p:nvPr/>
        </p:nvSpPr>
        <p:spPr>
          <a:xfrm>
            <a:off x="6296283" y="5931252"/>
            <a:ext cx="5756170"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Total CDD in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Targeted</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radiotherapies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MP: 5.7 FTE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researchers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0.2 FTE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technical</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staff</a:t>
            </a:r>
          </a:p>
        </p:txBody>
      </p:sp>
      <p:sp>
        <p:nvSpPr>
          <p:cNvPr id="18" name="Rectangle 16">
            <a:extLst>
              <a:ext uri="{FF2B5EF4-FFF2-40B4-BE49-F238E27FC236}">
                <a16:creationId xmlns:a16="http://schemas.microsoft.com/office/drawing/2014/main" id="{482CC909-71C4-E824-412E-23E21D71B244}"/>
              </a:ext>
            </a:extLst>
          </p:cNvPr>
          <p:cNvSpPr/>
          <p:nvPr/>
        </p:nvSpPr>
        <p:spPr bwMode="auto">
          <a:xfrm>
            <a:off x="1331118" y="415219"/>
            <a:ext cx="952976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FTE in the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targeted</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radiotherapies</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Master-</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project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of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in2p3</a:t>
            </a:r>
          </a:p>
        </p:txBody>
      </p:sp>
      <p:sp>
        <p:nvSpPr>
          <p:cNvPr id="19" name="Rectangle 18">
            <a:extLst>
              <a:ext uri="{FF2B5EF4-FFF2-40B4-BE49-F238E27FC236}">
                <a16:creationId xmlns:a16="http://schemas.microsoft.com/office/drawing/2014/main" id="{12092CAB-DF34-40DC-ACF3-AEADE03BFFF5}"/>
              </a:ext>
            </a:extLst>
          </p:cNvPr>
          <p:cNvSpPr/>
          <p:nvPr/>
        </p:nvSpPr>
        <p:spPr>
          <a:xfrm>
            <a:off x="553023" y="1930317"/>
            <a:ext cx="1429144" cy="3804633"/>
          </a:xfrm>
          <a:prstGeom prst="rect">
            <a:avLst/>
          </a:prstGeom>
          <a:solidFill>
            <a:srgbClr val="4762FF">
              <a:alpha val="29000"/>
            </a:srgbClr>
          </a:solidFill>
          <a:ln w="6350">
            <a:solidFill>
              <a:srgbClr val="476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0" name="Rectangle 19">
            <a:extLst>
              <a:ext uri="{FF2B5EF4-FFF2-40B4-BE49-F238E27FC236}">
                <a16:creationId xmlns:a16="http://schemas.microsoft.com/office/drawing/2014/main" id="{A14A1A78-8062-ACBF-E53B-AF3CB0681FF6}"/>
              </a:ext>
            </a:extLst>
          </p:cNvPr>
          <p:cNvSpPr/>
          <p:nvPr/>
        </p:nvSpPr>
        <p:spPr>
          <a:xfrm>
            <a:off x="2042025" y="1930317"/>
            <a:ext cx="2800022" cy="3804633"/>
          </a:xfrm>
          <a:prstGeom prst="rect">
            <a:avLst/>
          </a:prstGeom>
          <a:solidFill>
            <a:srgbClr val="31BEB0">
              <a:alpha val="29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1" name="Rectangle 20">
            <a:extLst>
              <a:ext uri="{FF2B5EF4-FFF2-40B4-BE49-F238E27FC236}">
                <a16:creationId xmlns:a16="http://schemas.microsoft.com/office/drawing/2014/main" id="{45CFB140-2197-C785-86E0-AE2C7BAF3B4F}"/>
              </a:ext>
            </a:extLst>
          </p:cNvPr>
          <p:cNvSpPr/>
          <p:nvPr/>
        </p:nvSpPr>
        <p:spPr>
          <a:xfrm>
            <a:off x="4884557" y="2147900"/>
            <a:ext cx="993674" cy="3613206"/>
          </a:xfrm>
          <a:prstGeom prst="rect">
            <a:avLst/>
          </a:prstGeom>
          <a:solidFill>
            <a:srgbClr val="FFC000">
              <a:alpha val="29000"/>
            </a:srgb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ZoneTexte 21">
            <a:extLst>
              <a:ext uri="{FF2B5EF4-FFF2-40B4-BE49-F238E27FC236}">
                <a16:creationId xmlns:a16="http://schemas.microsoft.com/office/drawing/2014/main" id="{534CFB82-8123-BA4D-A4EF-B040183C3734}"/>
              </a:ext>
            </a:extLst>
          </p:cNvPr>
          <p:cNvSpPr txBox="1"/>
          <p:nvPr/>
        </p:nvSpPr>
        <p:spPr>
          <a:xfrm>
            <a:off x="544442" y="2183998"/>
            <a:ext cx="1429144"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WP1 –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Multiscale</a:t>
            </a: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modeling of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physical</a:t>
            </a: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dose and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biological</a:t>
            </a: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response</a:t>
            </a:r>
            <a:endPar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sp>
        <p:nvSpPr>
          <p:cNvPr id="23" name="ZoneTexte 22">
            <a:extLst>
              <a:ext uri="{FF2B5EF4-FFF2-40B4-BE49-F238E27FC236}">
                <a16:creationId xmlns:a16="http://schemas.microsoft.com/office/drawing/2014/main" id="{046CB03B-2420-DB87-4049-CCAC195F6FE7}"/>
              </a:ext>
            </a:extLst>
          </p:cNvPr>
          <p:cNvSpPr txBox="1"/>
          <p:nvPr/>
        </p:nvSpPr>
        <p:spPr>
          <a:xfrm>
            <a:off x="2113319" y="5358681"/>
            <a:ext cx="2657433"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WP2 –</a:t>
            </a:r>
            <a:r>
              <a:rPr kumimoji="0" lang="fr-FR" sz="1000" b="0" i="0" u="none" strike="noStrike" kern="1200" cap="none" spc="0" normalizeH="0" baseline="0" noProof="0" dirty="0" err="1">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Optimization</a:t>
            </a:r>
            <a:r>
              <a:rPr kumimoji="0" lang="fr-FR" sz="10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and control of dose </a:t>
            </a:r>
            <a:r>
              <a:rPr kumimoji="0" lang="fr-FR" sz="1000" b="0" i="0" u="none" strike="noStrike" kern="1200" cap="none" spc="0" normalizeH="0" baseline="0" noProof="0" dirty="0" err="1">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delivery</a:t>
            </a:r>
            <a:endParaRPr kumimoji="0" lang="fr-FR" sz="10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sp>
        <p:nvSpPr>
          <p:cNvPr id="24" name="ZoneTexte 23">
            <a:extLst>
              <a:ext uri="{FF2B5EF4-FFF2-40B4-BE49-F238E27FC236}">
                <a16:creationId xmlns:a16="http://schemas.microsoft.com/office/drawing/2014/main" id="{942DCCEF-C533-2F1C-C082-AC0E887AE4EF}"/>
              </a:ext>
            </a:extLst>
          </p:cNvPr>
          <p:cNvSpPr txBox="1"/>
          <p:nvPr/>
        </p:nvSpPr>
        <p:spPr>
          <a:xfrm>
            <a:off x="4885993" y="2588841"/>
            <a:ext cx="992238"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WP3 – </a:t>
            </a:r>
            <a:r>
              <a:rPr kumimoji="0" lang="fr-FR" sz="1000" b="0" i="0" u="none" strike="noStrike" kern="1200" cap="none" spc="0" normalizeH="0" baseline="0" noProof="0" dirty="0" err="1">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understanding</a:t>
            </a:r>
            <a:r>
              <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the </a:t>
            </a:r>
            <a:r>
              <a:rPr kumimoji="0" lang="fr-FR" sz="1000" b="0" i="0" u="none" strike="noStrike" kern="1200" cap="none" spc="0" normalizeH="0" baseline="0" noProof="0" dirty="0" err="1">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biological</a:t>
            </a:r>
            <a:r>
              <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t>
            </a:r>
            <a:r>
              <a:rPr kumimoji="0" lang="fr-FR" sz="1000" b="0" i="0" u="none" strike="noStrike" kern="1200" cap="none" spc="0" normalizeH="0" baseline="0" noProof="0" dirty="0" err="1">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mechanisms</a:t>
            </a:r>
            <a:endPar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pic>
        <p:nvPicPr>
          <p:cNvPr id="14337" name="Picture 1">
            <a:extLst>
              <a:ext uri="{FF2B5EF4-FFF2-40B4-BE49-F238E27FC236}">
                <a16:creationId xmlns:a16="http://schemas.microsoft.com/office/drawing/2014/main" id="{65FB7B6D-7E02-ED6A-E857-611BDD42FBE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80" y="1690212"/>
            <a:ext cx="5713298"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467A8E07-E4F9-8164-8912-6BA58594698A}"/>
              </a:ext>
            </a:extLst>
          </p:cNvPr>
          <p:cNvSpPr txBox="1"/>
          <p:nvPr/>
        </p:nvSpPr>
        <p:spPr>
          <a:xfrm>
            <a:off x="3772490" y="2183999"/>
            <a:ext cx="1897135"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PhD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(2020-2025)</a:t>
            </a:r>
          </a:p>
        </p:txBody>
      </p:sp>
      <p:sp>
        <p:nvSpPr>
          <p:cNvPr id="25" name="Rectangle 24">
            <a:extLst>
              <a:ext uri="{FF2B5EF4-FFF2-40B4-BE49-F238E27FC236}">
                <a16:creationId xmlns:a16="http://schemas.microsoft.com/office/drawing/2014/main" id="{8E68CEEB-BA84-75E0-1D95-7A37E6D18994}"/>
              </a:ext>
            </a:extLst>
          </p:cNvPr>
          <p:cNvSpPr/>
          <p:nvPr/>
        </p:nvSpPr>
        <p:spPr>
          <a:xfrm>
            <a:off x="6705809" y="1930317"/>
            <a:ext cx="1429144" cy="3804633"/>
          </a:xfrm>
          <a:prstGeom prst="rect">
            <a:avLst/>
          </a:prstGeom>
          <a:solidFill>
            <a:srgbClr val="4762FF">
              <a:alpha val="29000"/>
            </a:srgbClr>
          </a:solidFill>
          <a:ln w="6350">
            <a:solidFill>
              <a:srgbClr val="476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9739AF9E-D60E-C281-57BA-69EF4B89F206}"/>
              </a:ext>
            </a:extLst>
          </p:cNvPr>
          <p:cNvSpPr/>
          <p:nvPr/>
        </p:nvSpPr>
        <p:spPr>
          <a:xfrm>
            <a:off x="8194811" y="1930317"/>
            <a:ext cx="2800022" cy="3804633"/>
          </a:xfrm>
          <a:prstGeom prst="rect">
            <a:avLst/>
          </a:prstGeom>
          <a:solidFill>
            <a:srgbClr val="31BEB0">
              <a:alpha val="29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7" name="Rectangle 26">
            <a:extLst>
              <a:ext uri="{FF2B5EF4-FFF2-40B4-BE49-F238E27FC236}">
                <a16:creationId xmlns:a16="http://schemas.microsoft.com/office/drawing/2014/main" id="{01DCCC24-EBB3-2E59-2EC9-5C3448903ABB}"/>
              </a:ext>
            </a:extLst>
          </p:cNvPr>
          <p:cNvSpPr/>
          <p:nvPr/>
        </p:nvSpPr>
        <p:spPr>
          <a:xfrm>
            <a:off x="11037343" y="2147900"/>
            <a:ext cx="993674" cy="3613206"/>
          </a:xfrm>
          <a:prstGeom prst="rect">
            <a:avLst/>
          </a:prstGeom>
          <a:solidFill>
            <a:srgbClr val="FFC000">
              <a:alpha val="29000"/>
            </a:srgb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8" name="ZoneTexte 27">
            <a:extLst>
              <a:ext uri="{FF2B5EF4-FFF2-40B4-BE49-F238E27FC236}">
                <a16:creationId xmlns:a16="http://schemas.microsoft.com/office/drawing/2014/main" id="{0796B694-DE81-DD64-25F8-F75182BBFBBA}"/>
              </a:ext>
            </a:extLst>
          </p:cNvPr>
          <p:cNvSpPr txBox="1"/>
          <p:nvPr/>
        </p:nvSpPr>
        <p:spPr>
          <a:xfrm>
            <a:off x="6697228" y="2183998"/>
            <a:ext cx="1429144"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WP1 –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Multiscale</a:t>
            </a: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modeling of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physical</a:t>
            </a: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dose and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biological</a:t>
            </a:r>
            <a:r>
              <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t>
            </a:r>
            <a:r>
              <a:rPr kumimoji="0" lang="fr-FR" sz="10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response</a:t>
            </a:r>
            <a:endParaRPr kumimoji="0" lang="fr-FR" sz="10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sp>
        <p:nvSpPr>
          <p:cNvPr id="29" name="ZoneTexte 28">
            <a:extLst>
              <a:ext uri="{FF2B5EF4-FFF2-40B4-BE49-F238E27FC236}">
                <a16:creationId xmlns:a16="http://schemas.microsoft.com/office/drawing/2014/main" id="{DA3A5184-08B7-0E4A-4C9F-BC142720AD9D}"/>
              </a:ext>
            </a:extLst>
          </p:cNvPr>
          <p:cNvSpPr txBox="1"/>
          <p:nvPr/>
        </p:nvSpPr>
        <p:spPr>
          <a:xfrm>
            <a:off x="8266105" y="5358681"/>
            <a:ext cx="2657433" cy="2462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WP2 –</a:t>
            </a:r>
            <a:r>
              <a:rPr kumimoji="0" lang="fr-FR" sz="1000" b="0" i="0" u="none" strike="noStrike" kern="1200" cap="none" spc="0" normalizeH="0" baseline="0" noProof="0" dirty="0" err="1">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Optimization</a:t>
            </a:r>
            <a:r>
              <a:rPr kumimoji="0" lang="fr-FR" sz="10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and control of dose </a:t>
            </a:r>
            <a:r>
              <a:rPr kumimoji="0" lang="fr-FR" sz="1000" b="0" i="0" u="none" strike="noStrike" kern="1200" cap="none" spc="0" normalizeH="0" baseline="0" noProof="0" dirty="0" err="1">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delivery</a:t>
            </a:r>
            <a:endParaRPr kumimoji="0" lang="fr-FR" sz="10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sp>
        <p:nvSpPr>
          <p:cNvPr id="30" name="ZoneTexte 29">
            <a:extLst>
              <a:ext uri="{FF2B5EF4-FFF2-40B4-BE49-F238E27FC236}">
                <a16:creationId xmlns:a16="http://schemas.microsoft.com/office/drawing/2014/main" id="{0CDBADA5-DFA4-EBA5-4959-BBC865640911}"/>
              </a:ext>
            </a:extLst>
          </p:cNvPr>
          <p:cNvSpPr txBox="1"/>
          <p:nvPr/>
        </p:nvSpPr>
        <p:spPr>
          <a:xfrm>
            <a:off x="11038779" y="2588841"/>
            <a:ext cx="992238"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WP3 – </a:t>
            </a:r>
            <a:r>
              <a:rPr kumimoji="0" lang="fr-FR" sz="1000" b="0" i="0" u="none" strike="noStrike" kern="1200" cap="none" spc="0" normalizeH="0" baseline="0" noProof="0" dirty="0" err="1">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understanding</a:t>
            </a:r>
            <a:r>
              <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the </a:t>
            </a:r>
            <a:r>
              <a:rPr kumimoji="0" lang="fr-FR" sz="1000" b="0" i="0" u="none" strike="noStrike" kern="1200" cap="none" spc="0" normalizeH="0" baseline="0" noProof="0" dirty="0" err="1">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biological</a:t>
            </a:r>
            <a:r>
              <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a:t>
            </a:r>
            <a:r>
              <a:rPr kumimoji="0" lang="fr-FR" sz="1000" b="0" i="0" u="none" strike="noStrike" kern="1200" cap="none" spc="0" normalizeH="0" baseline="0" noProof="0" dirty="0" err="1">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mechanisms</a:t>
            </a:r>
            <a:endParaRPr kumimoji="0" lang="fr-FR" sz="10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sym typeface="Arial"/>
            </a:endParaRPr>
          </a:p>
        </p:txBody>
      </p:sp>
      <p:pic>
        <p:nvPicPr>
          <p:cNvPr id="14338" name="Picture 2">
            <a:extLst>
              <a:ext uri="{FF2B5EF4-FFF2-40B4-BE49-F238E27FC236}">
                <a16:creationId xmlns:a16="http://schemas.microsoft.com/office/drawing/2014/main" id="{46A1C9F9-A764-F9B3-01EB-654F194349E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7719" y="1690212"/>
            <a:ext cx="5713298"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573078AC-7948-7EC5-E6E4-CAB5934C2280}"/>
              </a:ext>
            </a:extLst>
          </p:cNvPr>
          <p:cNvSpPr txBox="1"/>
          <p:nvPr/>
        </p:nvSpPr>
        <p:spPr>
          <a:xfrm>
            <a:off x="9712446" y="2249476"/>
            <a:ext cx="1926532"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CDD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(2020-2025)</a:t>
            </a:r>
          </a:p>
        </p:txBody>
      </p:sp>
    </p:spTree>
    <p:extLst>
      <p:ext uri="{BB962C8B-B14F-4D97-AF65-F5344CB8AC3E}">
        <p14:creationId xmlns:p14="http://schemas.microsoft.com/office/powerpoint/2010/main" val="1426617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22788"/>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3</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Limitations and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other</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therapeutic</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strategies</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56847"/>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7" name="Rectangle 16">
            <a:extLst>
              <a:ext uri="{FF2B5EF4-FFF2-40B4-BE49-F238E27FC236}">
                <a16:creationId xmlns:a16="http://schemas.microsoft.com/office/drawing/2014/main" id="{1321AD16-F313-8010-F227-D0A34784F84F}"/>
              </a:ext>
            </a:extLst>
          </p:cNvPr>
          <p:cNvSpPr/>
          <p:nvPr/>
        </p:nvSpPr>
        <p:spPr bwMode="auto">
          <a:xfrm>
            <a:off x="444405" y="1300772"/>
            <a:ext cx="11523001" cy="5021888"/>
          </a:xfrm>
          <a:prstGeom prst="rect">
            <a:avLst/>
          </a:prstGeom>
        </p:spPr>
        <p:txBody>
          <a:bodyPr wrap="square">
            <a:spAutoFit/>
          </a:bodyPr>
          <a:lstStyle/>
          <a:p>
            <a:pPr marL="285750" lvl="1" indent="-285750">
              <a:buClr>
                <a:srgbClr val="E46C0A"/>
              </a:buClr>
              <a:buFont typeface="Wingdings" panose="05000000000000000000" pitchFamily="2" charset="2"/>
              <a:buChar char="Ø"/>
            </a:pPr>
            <a:r>
              <a:rPr lang="en-US" sz="2000" kern="1200" dirty="0">
                <a:solidFill>
                  <a:srgbClr val="E46C0A"/>
                </a:solidFill>
                <a:latin typeface="Calibri" panose="020F0502020204030204"/>
                <a:ea typeface="+mn-ea"/>
                <a:cs typeface="+mn-cs"/>
              </a:rPr>
              <a:t>The </a:t>
            </a:r>
            <a:r>
              <a:rPr lang="en-US" sz="2000" b="1" kern="1200" dirty="0">
                <a:solidFill>
                  <a:srgbClr val="E46C0A"/>
                </a:solidFill>
                <a:latin typeface="Calibri" panose="020F0502020204030204"/>
                <a:ea typeface="+mn-ea"/>
                <a:cs typeface="+mn-cs"/>
              </a:rPr>
              <a:t>toxicity to healthy tissue</a:t>
            </a:r>
            <a:r>
              <a:rPr lang="en-US" sz="2000" kern="1200" dirty="0">
                <a:solidFill>
                  <a:srgbClr val="E46C0A"/>
                </a:solidFill>
                <a:latin typeface="Calibri" panose="020F0502020204030204"/>
                <a:ea typeface="+mn-ea"/>
                <a:cs typeface="+mn-cs"/>
              </a:rPr>
              <a:t> still</a:t>
            </a:r>
            <a:r>
              <a:rPr lang="en-US" sz="2000" b="1" kern="1200" dirty="0">
                <a:solidFill>
                  <a:srgbClr val="E46C0A"/>
                </a:solidFill>
                <a:latin typeface="Calibri" panose="020F0502020204030204"/>
                <a:ea typeface="+mn-ea"/>
                <a:cs typeface="+mn-cs"/>
              </a:rPr>
              <a:t> </a:t>
            </a:r>
            <a:r>
              <a:rPr lang="en-US" sz="2000" kern="1200" dirty="0">
                <a:solidFill>
                  <a:srgbClr val="E46C0A"/>
                </a:solidFill>
                <a:latin typeface="Calibri" panose="020F0502020204030204"/>
                <a:ea typeface="+mn-ea"/>
                <a:cs typeface="+mn-cs"/>
              </a:rPr>
              <a:t>limits the dose delivered and the curative use of RT </a:t>
            </a:r>
            <a:r>
              <a:rPr lang="en-US" sz="2000" dirty="0">
                <a:solidFill>
                  <a:srgbClr val="E46C0A"/>
                </a:solidFill>
                <a:latin typeface="Calibri" panose="020F0502020204030204" pitchFamily="34" charset="0"/>
                <a:ea typeface="Calibri" panose="020F0502020204030204" pitchFamily="34" charset="0"/>
                <a:cs typeface="Calibri" panose="020F0502020204030204" pitchFamily="34" charset="0"/>
              </a:rPr>
              <a:t>:</a:t>
            </a:r>
          </a:p>
          <a:p>
            <a:pPr marL="720000" lvl="7" indent="-396000" algn="just">
              <a:buClr>
                <a:srgbClr val="E46C0A"/>
              </a:buClr>
              <a:buFont typeface="Courier New" panose="02070309020205020404" pitchFamily="49" charset="0"/>
              <a:buChar char="o"/>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In particular for very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radioresistant, bulky</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diffuse cancers </a:t>
            </a:r>
            <a:r>
              <a:rPr lang="en-US"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(e.g. glioblastoma…)</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and for </a:t>
            </a:r>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non-localized tumors </a:t>
            </a:r>
            <a:r>
              <a:rPr lang="en-US"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(multiple metastasis) </a:t>
            </a:r>
          </a:p>
          <a:p>
            <a:pPr marL="285750" lvl="1" indent="-285750">
              <a:buClr>
                <a:srgbClr val="E46C0A"/>
              </a:buClr>
              <a:buFont typeface="Wingdings" panose="05000000000000000000" pitchFamily="2" charset="2"/>
              <a:buChar char="Ø"/>
            </a:pPr>
            <a:endParaRPr lang="en-US" sz="2000" kern="1200" dirty="0">
              <a:solidFill>
                <a:schemeClr val="tx1"/>
              </a:solidFill>
              <a:latin typeface="Calibri" panose="020F0502020204030204"/>
            </a:endParaRPr>
          </a:p>
          <a:p>
            <a:pPr marL="285750" lvl="1" indent="-285750">
              <a:buClr>
                <a:srgbClr val="E46C0A"/>
              </a:buClr>
              <a:buFont typeface="Wingdings" panose="05000000000000000000" pitchFamily="2" charset="2"/>
              <a:buChar char="Ø"/>
            </a:pPr>
            <a:endParaRPr lang="en-US" sz="2000" kern="1200" dirty="0">
              <a:solidFill>
                <a:schemeClr val="tx1"/>
              </a:solidFill>
              <a:latin typeface="Calibri" panose="020F0502020204030204"/>
            </a:endParaRPr>
          </a:p>
          <a:p>
            <a:pPr marL="285750" lvl="1" indent="-285750">
              <a:buClr>
                <a:srgbClr val="E46C0A"/>
              </a:buClr>
              <a:buFont typeface="Wingdings" panose="05000000000000000000" pitchFamily="2" charset="2"/>
              <a:buChar char="Ø"/>
            </a:pPr>
            <a:endParaRPr lang="en-US" sz="2000" kern="1200" dirty="0">
              <a:solidFill>
                <a:schemeClr val="tx1"/>
              </a:solidFill>
              <a:latin typeface="Calibri" panose="020F0502020204030204"/>
            </a:endParaRPr>
          </a:p>
          <a:p>
            <a:pPr marL="285750" lvl="1" indent="-285750">
              <a:buClr>
                <a:srgbClr val="E46C0A"/>
              </a:buClr>
              <a:buFont typeface="Wingdings" panose="05000000000000000000" pitchFamily="2" charset="2"/>
              <a:buChar char="Ø"/>
            </a:pPr>
            <a:r>
              <a:rPr lang="en-US" sz="2000" b="1" kern="1200" dirty="0">
                <a:solidFill>
                  <a:srgbClr val="E46C0A"/>
                </a:solidFill>
                <a:latin typeface="Calibri" panose="020F0502020204030204"/>
              </a:rPr>
              <a:t>How to improve the treatment?</a:t>
            </a:r>
          </a:p>
          <a:p>
            <a:pPr marL="720000" lvl="7" indent="-396000" algn="just">
              <a:buClr>
                <a:srgbClr val="E46C0A"/>
              </a:buClr>
              <a:buFont typeface="Courier New" panose="02070309020205020404" pitchFamily="49" charset="0"/>
              <a:buChar char="o"/>
            </a:pPr>
            <a:r>
              <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rPr>
              <a:t>Induce a more efficient tumoral irradiation</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rPr>
              <a:t>High-LET particles</a:t>
            </a:r>
            <a:r>
              <a:rPr lang="en-US" sz="1600" kern="1200" dirty="0">
                <a:solidFill>
                  <a:prstClr val="black"/>
                </a:solidFill>
                <a:latin typeface="Calibri" panose="020F0502020204030204"/>
              </a:rPr>
              <a:t>: hadrontherapy (p, α, </a:t>
            </a:r>
            <a:r>
              <a:rPr lang="en-US" sz="1600" kern="1200" baseline="30000" dirty="0">
                <a:solidFill>
                  <a:prstClr val="black"/>
                </a:solidFill>
                <a:latin typeface="Calibri" panose="020F0502020204030204"/>
              </a:rPr>
              <a:t>12</a:t>
            </a:r>
            <a:r>
              <a:rPr lang="en-US" sz="1600" kern="1200" dirty="0">
                <a:solidFill>
                  <a:prstClr val="black"/>
                </a:solidFill>
                <a:latin typeface="Calibri" panose="020F0502020204030204"/>
              </a:rPr>
              <a:t>C, ions)</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rPr>
              <a:t>Targeted radiotherapies </a:t>
            </a:r>
            <a:r>
              <a:rPr lang="en-US" sz="1600" kern="1200" dirty="0">
                <a:solidFill>
                  <a:prstClr val="black"/>
                </a:solidFill>
                <a:latin typeface="Calibri" panose="020F0502020204030204"/>
              </a:rPr>
              <a:t>(using molecular targeting or sensitizers)</a:t>
            </a:r>
            <a:r>
              <a:rPr lang="en-US" sz="1600" b="1" kern="1200" dirty="0">
                <a:solidFill>
                  <a:prstClr val="black"/>
                </a:solidFill>
                <a:latin typeface="Calibri" panose="020F0502020204030204"/>
              </a:rPr>
              <a:t>+high-RBE</a:t>
            </a:r>
            <a:r>
              <a:rPr lang="en-US" sz="1600" kern="1200" dirty="0">
                <a:solidFill>
                  <a:prstClr val="black"/>
                </a:solidFill>
                <a:latin typeface="Calibri" panose="020F0502020204030204"/>
              </a:rPr>
              <a:t>: radionuclide therapy (</a:t>
            </a:r>
            <a:r>
              <a:rPr lang="en-US" sz="1600" b="1" kern="1200" dirty="0">
                <a:solidFill>
                  <a:prstClr val="black"/>
                </a:solidFill>
                <a:latin typeface="Calibri" panose="020F0502020204030204"/>
              </a:rPr>
              <a:t>TRT</a:t>
            </a:r>
            <a:r>
              <a:rPr lang="en-US" sz="1600" kern="1200" dirty="0">
                <a:solidFill>
                  <a:prstClr val="black"/>
                </a:solidFill>
                <a:latin typeface="Calibri" panose="020F0502020204030204"/>
              </a:rPr>
              <a:t>), </a:t>
            </a:r>
            <a:r>
              <a:rPr lang="en-US" sz="1600" b="1" kern="1200" dirty="0">
                <a:solidFill>
                  <a:prstClr val="black"/>
                </a:solidFill>
                <a:latin typeface="Calibri" panose="020F0502020204030204"/>
              </a:rPr>
              <a:t>BNCT</a:t>
            </a:r>
            <a:r>
              <a:rPr lang="en-US" sz="1600" kern="1200" dirty="0">
                <a:solidFill>
                  <a:prstClr val="black"/>
                </a:solidFill>
                <a:latin typeface="Calibri" panose="020F0502020204030204"/>
              </a:rPr>
              <a:t>, </a:t>
            </a:r>
            <a:r>
              <a:rPr lang="en-US" sz="1600" b="1" kern="1200" dirty="0">
                <a:solidFill>
                  <a:prstClr val="black"/>
                </a:solidFill>
                <a:latin typeface="Calibri" panose="020F0502020204030204"/>
              </a:rPr>
              <a:t>nanoparticles</a:t>
            </a:r>
            <a:r>
              <a:rPr lang="en-US" sz="1600" kern="1200" dirty="0">
                <a:solidFill>
                  <a:prstClr val="black"/>
                </a:solidFill>
                <a:latin typeface="Calibri" panose="020F0502020204030204"/>
              </a:rPr>
              <a:t>…</a:t>
            </a:r>
          </a:p>
          <a:p>
            <a:pPr marL="720000" lvl="7" indent="-396000" algn="just">
              <a:spcBef>
                <a:spcPts val="600"/>
              </a:spcBef>
              <a:buClr>
                <a:srgbClr val="E46C0A"/>
              </a:buClr>
              <a:buFont typeface="Courier New" panose="02070309020205020404" pitchFamily="49" charset="0"/>
              <a:buChar char="o"/>
            </a:pPr>
            <a:r>
              <a:rPr lang="en-US" sz="1800" kern="1200" dirty="0">
                <a:solidFill>
                  <a:srgbClr val="002060"/>
                </a:solidFill>
                <a:latin typeface="Calibri" panose="020F0502020204030204"/>
              </a:rPr>
              <a:t>Preserve the healthy tissues:</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ea typeface="+mn-ea"/>
                <a:cs typeface="+mn-cs"/>
              </a:rPr>
              <a:t>Improve ballistics </a:t>
            </a:r>
            <a:r>
              <a:rPr lang="en-US" sz="1600" kern="1200" dirty="0">
                <a:solidFill>
                  <a:prstClr val="black"/>
                </a:solidFill>
                <a:latin typeface="Calibri" panose="020F0502020204030204"/>
                <a:ea typeface="+mn-ea"/>
                <a:cs typeface="+mn-cs"/>
              </a:rPr>
              <a:t>with different particle/energy/molecular targeting: hadrontherapy, VHEE, </a:t>
            </a:r>
            <a:r>
              <a:rPr lang="en-US" sz="1600" b="1" kern="1200" dirty="0">
                <a:solidFill>
                  <a:prstClr val="black"/>
                </a:solidFill>
                <a:latin typeface="Calibri" panose="020F0502020204030204"/>
                <a:ea typeface="+mn-ea"/>
                <a:cs typeface="+mn-cs"/>
              </a:rPr>
              <a:t>TRT (α /Auger)</a:t>
            </a:r>
          </a:p>
          <a:p>
            <a:pPr marL="857250" lvl="2" indent="-171450" defTabSz="685800">
              <a:lnSpc>
                <a:spcPct val="90000"/>
              </a:lnSpc>
              <a:spcBef>
                <a:spcPts val="375"/>
              </a:spcBef>
              <a:spcAft>
                <a:spcPts val="600"/>
              </a:spcAft>
              <a:buClrTx/>
              <a:buFont typeface="Arial" panose="020B0604020202020204" pitchFamily="34" charset="0"/>
              <a:buChar char="•"/>
            </a:pPr>
            <a:r>
              <a:rPr lang="en-US" sz="1600" b="1" kern="1200" dirty="0">
                <a:solidFill>
                  <a:prstClr val="black"/>
                </a:solidFill>
                <a:latin typeface="Calibri" panose="020F0502020204030204"/>
                <a:ea typeface="+mn-ea"/>
                <a:cs typeface="+mn-cs"/>
              </a:rPr>
              <a:t>Dose delivery mode</a:t>
            </a:r>
            <a:r>
              <a:rPr lang="en-US" sz="1600" kern="1200" dirty="0">
                <a:solidFill>
                  <a:prstClr val="black"/>
                </a:solidFill>
                <a:latin typeface="Calibri" panose="020F0502020204030204"/>
                <a:ea typeface="+mn-ea"/>
                <a:cs typeface="+mn-cs"/>
              </a:rPr>
              <a:t>: spatial fractionation of dose (</a:t>
            </a:r>
            <a:r>
              <a:rPr lang="en-US" sz="1600" b="1" kern="1200" dirty="0">
                <a:solidFill>
                  <a:prstClr val="black"/>
                </a:solidFill>
                <a:latin typeface="Calibri" panose="020F0502020204030204"/>
                <a:ea typeface="+mn-ea"/>
                <a:cs typeface="+mn-cs"/>
              </a:rPr>
              <a:t>SFRT</a:t>
            </a:r>
            <a:r>
              <a:rPr lang="en-US" sz="1600" kern="1200" dirty="0">
                <a:solidFill>
                  <a:prstClr val="black"/>
                </a:solidFill>
                <a:latin typeface="Calibri" panose="020F0502020204030204"/>
                <a:ea typeface="+mn-ea"/>
                <a:cs typeface="+mn-cs"/>
              </a:rPr>
              <a:t>) (beam size &lt; mm), </a:t>
            </a:r>
            <a:br>
              <a:rPr lang="en-US" sz="1600" kern="1200" dirty="0">
                <a:solidFill>
                  <a:prstClr val="black"/>
                </a:solidFill>
                <a:latin typeface="Calibri" panose="020F0502020204030204"/>
                <a:ea typeface="+mn-ea"/>
                <a:cs typeface="+mn-cs"/>
              </a:rPr>
            </a:br>
            <a:r>
              <a:rPr lang="en-US" sz="1600" kern="1200" dirty="0">
                <a:solidFill>
                  <a:prstClr val="black"/>
                </a:solidFill>
                <a:latin typeface="Calibri" panose="020F0502020204030204"/>
                <a:ea typeface="+mn-ea"/>
                <a:cs typeface="+mn-cs"/>
              </a:rPr>
              <a:t>Ultra-high dose-rate (UHDR, “</a:t>
            </a:r>
            <a:r>
              <a:rPr lang="en-US" sz="1600" b="1" kern="1200" dirty="0">
                <a:solidFill>
                  <a:prstClr val="black"/>
                </a:solidFill>
                <a:latin typeface="Calibri" panose="020F0502020204030204"/>
                <a:ea typeface="+mn-ea"/>
                <a:cs typeface="+mn-cs"/>
              </a:rPr>
              <a:t>FLASH</a:t>
            </a:r>
            <a:r>
              <a:rPr lang="en-US" sz="1600" kern="1200" dirty="0">
                <a:solidFill>
                  <a:prstClr val="black"/>
                </a:solidFill>
                <a:latin typeface="Calibri" panose="020F0502020204030204"/>
                <a:ea typeface="+mn-ea"/>
                <a:cs typeface="+mn-cs"/>
              </a:rPr>
              <a:t>” effect)</a:t>
            </a:r>
          </a:p>
          <a:p>
            <a:pPr marL="720000" lvl="7" indent="-396000" algn="just">
              <a:buClr>
                <a:srgbClr val="E46C0A"/>
              </a:buClr>
              <a:buFont typeface="Courier New" panose="02070309020205020404" pitchFamily="49" charset="0"/>
              <a:buChar char="o"/>
            </a:pPr>
            <a:endParaRPr lang="en-US"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marL="720000" lvl="4" indent="-396000" algn="just">
              <a:buClr>
                <a:srgbClr val="E46C0A"/>
              </a:buClr>
              <a:buFont typeface="Courier New" panose="02070309020205020404" pitchFamily="49" charset="0"/>
              <a:buChar char="o"/>
            </a:pP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7FB51020-691F-4EC3-9623-3B1D1D347025}"/>
              </a:ext>
            </a:extLst>
          </p:cNvPr>
          <p:cNvSpPr/>
          <p:nvPr/>
        </p:nvSpPr>
        <p:spPr>
          <a:xfrm>
            <a:off x="444405" y="5922400"/>
            <a:ext cx="8648360" cy="415498"/>
          </a:xfrm>
          <a:prstGeom prst="rect">
            <a:avLst/>
          </a:prstGeom>
        </p:spPr>
        <p:txBody>
          <a:bodyPr wrap="square">
            <a:spAutoFit/>
          </a:bodyPr>
          <a:lstStyle/>
          <a:p>
            <a:pPr>
              <a:spcAft>
                <a:spcPts val="600"/>
              </a:spcAft>
              <a:buClrTx/>
            </a:pPr>
            <a:r>
              <a:rPr lang="fr-FR" sz="2100" kern="1200" dirty="0">
                <a:solidFill>
                  <a:srgbClr val="F79646">
                    <a:lumMod val="75000"/>
                  </a:srgbClr>
                </a:solidFill>
                <a:latin typeface="Calibri" panose="020F0502020204030204"/>
                <a:ea typeface="+mn-ea"/>
                <a:cs typeface="Arial" panose="020B0604020202020204" pitchFamily="34" charset="0"/>
                <a:sym typeface="Wingdings" panose="05000000000000000000" pitchFamily="2" charset="2"/>
              </a:rPr>
              <a:t> </a:t>
            </a:r>
            <a:r>
              <a:rPr lang="en-US" sz="2100" kern="1200" dirty="0">
                <a:solidFill>
                  <a:srgbClr val="F79646">
                    <a:lumMod val="75000"/>
                  </a:srgbClr>
                </a:solidFill>
                <a:latin typeface="Calibri" panose="020F0502020204030204"/>
                <a:ea typeface="+mn-ea"/>
                <a:cs typeface="Arial" panose="020B0604020202020204" pitchFamily="34" charset="0"/>
              </a:rPr>
              <a:t>Play </a:t>
            </a:r>
            <a:r>
              <a:rPr lang="en-US" sz="2100" kern="1200" dirty="0">
                <a:solidFill>
                  <a:srgbClr val="E46C0A"/>
                </a:solidFill>
                <a:latin typeface="Calibri" panose="020F0502020204030204"/>
                <a:ea typeface="+mn-ea"/>
                <a:cs typeface="Arial" panose="020B0604020202020204" pitchFamily="34" charset="0"/>
              </a:rPr>
              <a:t>on physical </a:t>
            </a:r>
            <a:r>
              <a:rPr lang="en-US" sz="2100" kern="1200" dirty="0">
                <a:solidFill>
                  <a:srgbClr val="F79646">
                    <a:lumMod val="75000"/>
                  </a:srgbClr>
                </a:solidFill>
                <a:latin typeface="Calibri" panose="020F0502020204030204"/>
                <a:ea typeface="+mn-ea"/>
                <a:cs typeface="Arial" panose="020B0604020202020204" pitchFamily="34" charset="0"/>
              </a:rPr>
              <a:t>parameters to induce a different biological effect</a:t>
            </a:r>
            <a:endParaRPr lang="fr-FR" sz="2100" kern="1200" dirty="0">
              <a:solidFill>
                <a:prstClr val="black">
                  <a:lumMod val="65000"/>
                  <a:lumOff val="35000"/>
                </a:prstClr>
              </a:solidFill>
              <a:latin typeface="Calibri" panose="020F0502020204030204"/>
              <a:ea typeface="+mn-ea"/>
              <a:cs typeface="Arial" panose="020B0604020202020204" pitchFamily="34" charset="0"/>
            </a:endParaRPr>
          </a:p>
        </p:txBody>
      </p:sp>
      <p:pic>
        <p:nvPicPr>
          <p:cNvPr id="17" name="Picture 8" descr="Glioblastome_enfant">
            <a:extLst>
              <a:ext uri="{FF2B5EF4-FFF2-40B4-BE49-F238E27FC236}">
                <a16:creationId xmlns:a16="http://schemas.microsoft.com/office/drawing/2014/main" id="{E8831DD3-E732-41A9-B337-001121B5C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150" y="2216023"/>
            <a:ext cx="2039640" cy="114660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A2AB9398-049B-41E4-BCA2-25A26F9525E3}"/>
              </a:ext>
            </a:extLst>
          </p:cNvPr>
          <p:cNvGrpSpPr/>
          <p:nvPr/>
        </p:nvGrpSpPr>
        <p:grpSpPr>
          <a:xfrm>
            <a:off x="10287000" y="1953356"/>
            <a:ext cx="1555045" cy="1870721"/>
            <a:chOff x="10547727" y="2042652"/>
            <a:chExt cx="1419679" cy="2474398"/>
          </a:xfrm>
        </p:grpSpPr>
        <p:pic>
          <p:nvPicPr>
            <p:cNvPr id="19" name="Image 18">
              <a:extLst>
                <a:ext uri="{FF2B5EF4-FFF2-40B4-BE49-F238E27FC236}">
                  <a16:creationId xmlns:a16="http://schemas.microsoft.com/office/drawing/2014/main" id="{2BA6700E-E140-45A6-966E-1BA7B20F9CCB}"/>
                </a:ext>
              </a:extLst>
            </p:cNvPr>
            <p:cNvPicPr>
              <a:picLocks noChangeAspect="1"/>
            </p:cNvPicPr>
            <p:nvPr/>
          </p:nvPicPr>
          <p:blipFill rotWithShape="1">
            <a:blip r:embed="rId4">
              <a:extLst>
                <a:ext uri="{28A0092B-C50C-407E-A947-70E740481C1C}">
                  <a14:useLocalDpi xmlns:a14="http://schemas.microsoft.com/office/drawing/2010/main" val="0"/>
                </a:ext>
              </a:extLst>
            </a:blip>
            <a:srcRect r="44395"/>
            <a:stretch/>
          </p:blipFill>
          <p:spPr>
            <a:xfrm>
              <a:off x="10547727" y="2095951"/>
              <a:ext cx="1419679" cy="2421099"/>
            </a:xfrm>
            <a:prstGeom prst="rect">
              <a:avLst/>
            </a:prstGeom>
          </p:spPr>
        </p:pic>
        <p:sp>
          <p:nvSpPr>
            <p:cNvPr id="20" name="Rectangle 19">
              <a:extLst>
                <a:ext uri="{FF2B5EF4-FFF2-40B4-BE49-F238E27FC236}">
                  <a16:creationId xmlns:a16="http://schemas.microsoft.com/office/drawing/2014/main" id="{46900ECE-BD50-4BE5-83AA-E3CEF3414F8D}"/>
                </a:ext>
              </a:extLst>
            </p:cNvPr>
            <p:cNvSpPr/>
            <p:nvPr/>
          </p:nvSpPr>
          <p:spPr>
            <a:xfrm>
              <a:off x="10722077" y="2042652"/>
              <a:ext cx="213852" cy="265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Image 20">
            <a:extLst>
              <a:ext uri="{FF2B5EF4-FFF2-40B4-BE49-F238E27FC236}">
                <a16:creationId xmlns:a16="http://schemas.microsoft.com/office/drawing/2014/main" id="{73ECC769-5EB2-4975-8576-EE35324112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8048" y="2216023"/>
            <a:ext cx="1161004" cy="1442461"/>
          </a:xfrm>
          <a:prstGeom prst="rect">
            <a:avLst/>
          </a:prstGeom>
        </p:spPr>
      </p:pic>
      <p:pic>
        <p:nvPicPr>
          <p:cNvPr id="22" name="Image 21">
            <a:extLst>
              <a:ext uri="{FF2B5EF4-FFF2-40B4-BE49-F238E27FC236}">
                <a16:creationId xmlns:a16="http://schemas.microsoft.com/office/drawing/2014/main" id="{A44F8C92-4CD3-4CB5-A55A-0A4DBF655CC5}"/>
              </a:ext>
            </a:extLst>
          </p:cNvPr>
          <p:cNvPicPr>
            <a:picLocks noChangeAspect="1"/>
          </p:cNvPicPr>
          <p:nvPr/>
        </p:nvPicPr>
        <p:blipFill>
          <a:blip r:embed="rId6"/>
          <a:stretch>
            <a:fillRect/>
          </a:stretch>
        </p:blipFill>
        <p:spPr>
          <a:xfrm>
            <a:off x="5802108" y="1411140"/>
            <a:ext cx="6225201" cy="4123966"/>
          </a:xfrm>
          <a:prstGeom prst="rect">
            <a:avLst/>
          </a:prstGeom>
          <a:ln w="19050">
            <a:solidFill>
              <a:srgbClr val="E46C0A"/>
            </a:solidFill>
          </a:ln>
        </p:spPr>
      </p:pic>
      <p:sp>
        <p:nvSpPr>
          <p:cNvPr id="23" name="ZoneTexte 22">
            <a:extLst>
              <a:ext uri="{FF2B5EF4-FFF2-40B4-BE49-F238E27FC236}">
                <a16:creationId xmlns:a16="http://schemas.microsoft.com/office/drawing/2014/main" id="{555C0189-14A9-4B5C-9201-600666035A29}"/>
              </a:ext>
            </a:extLst>
          </p:cNvPr>
          <p:cNvSpPr txBox="1"/>
          <p:nvPr/>
        </p:nvSpPr>
        <p:spPr>
          <a:xfrm>
            <a:off x="7431067" y="2749683"/>
            <a:ext cx="1485900" cy="923330"/>
          </a:xfrm>
          <a:prstGeom prst="rect">
            <a:avLst/>
          </a:prstGeom>
          <a:noFill/>
        </p:spPr>
        <p:txBody>
          <a:bodyPr wrap="square" rtlCol="0">
            <a:spAutoFit/>
          </a:bodyPr>
          <a:lstStyle/>
          <a:p>
            <a:pPr algn="ctr"/>
            <a:r>
              <a:rPr lang="fr-FR" dirty="0">
                <a:solidFill>
                  <a:srgbClr val="558337"/>
                </a:solidFill>
              </a:rPr>
              <a:t>Probability of curing the </a:t>
            </a:r>
            <a:r>
              <a:rPr lang="fr-FR" dirty="0" err="1">
                <a:solidFill>
                  <a:srgbClr val="558337"/>
                </a:solidFill>
              </a:rPr>
              <a:t>tumor</a:t>
            </a:r>
            <a:r>
              <a:rPr lang="fr-FR" dirty="0">
                <a:solidFill>
                  <a:srgbClr val="558337"/>
                </a:solidFill>
              </a:rPr>
              <a:t> (TCP)</a:t>
            </a:r>
          </a:p>
        </p:txBody>
      </p:sp>
      <p:sp>
        <p:nvSpPr>
          <p:cNvPr id="24" name="ZoneTexte 23">
            <a:extLst>
              <a:ext uri="{FF2B5EF4-FFF2-40B4-BE49-F238E27FC236}">
                <a16:creationId xmlns:a16="http://schemas.microsoft.com/office/drawing/2014/main" id="{B92623DD-89EE-4828-8CF4-33ECE2C68B62}"/>
              </a:ext>
            </a:extLst>
          </p:cNvPr>
          <p:cNvSpPr txBox="1"/>
          <p:nvPr/>
        </p:nvSpPr>
        <p:spPr>
          <a:xfrm>
            <a:off x="9938628" y="2544014"/>
            <a:ext cx="1649785" cy="1200329"/>
          </a:xfrm>
          <a:prstGeom prst="rect">
            <a:avLst/>
          </a:prstGeom>
          <a:noFill/>
        </p:spPr>
        <p:txBody>
          <a:bodyPr wrap="square" rtlCol="0">
            <a:spAutoFit/>
          </a:bodyPr>
          <a:lstStyle/>
          <a:p>
            <a:pPr algn="ctr"/>
            <a:r>
              <a:rPr lang="fr-FR" dirty="0" err="1">
                <a:solidFill>
                  <a:srgbClr val="C00000"/>
                </a:solidFill>
              </a:rPr>
              <a:t>Probability</a:t>
            </a:r>
            <a:r>
              <a:rPr lang="fr-FR" dirty="0">
                <a:solidFill>
                  <a:srgbClr val="C00000"/>
                </a:solidFill>
              </a:rPr>
              <a:t> of normal tissue complications (NTCP)</a:t>
            </a:r>
          </a:p>
        </p:txBody>
      </p:sp>
      <p:sp>
        <p:nvSpPr>
          <p:cNvPr id="25" name="ZoneTexte 24">
            <a:extLst>
              <a:ext uri="{FF2B5EF4-FFF2-40B4-BE49-F238E27FC236}">
                <a16:creationId xmlns:a16="http://schemas.microsoft.com/office/drawing/2014/main" id="{7CCABD6D-842A-483B-BFDD-5499B304149D}"/>
              </a:ext>
            </a:extLst>
          </p:cNvPr>
          <p:cNvSpPr txBox="1"/>
          <p:nvPr/>
        </p:nvSpPr>
        <p:spPr>
          <a:xfrm>
            <a:off x="7156927" y="2401822"/>
            <a:ext cx="1533881" cy="276999"/>
          </a:xfrm>
          <a:prstGeom prst="rect">
            <a:avLst/>
          </a:prstGeom>
          <a:solidFill>
            <a:schemeClr val="bg1"/>
          </a:solidFill>
        </p:spPr>
        <p:txBody>
          <a:bodyPr wrap="none" rtlCol="0">
            <a:spAutoFit/>
          </a:bodyPr>
          <a:lstStyle/>
          <a:p>
            <a:r>
              <a:rPr lang="fr-FR" sz="1200" dirty="0">
                <a:solidFill>
                  <a:schemeClr val="tx1">
                    <a:lumMod val="50000"/>
                    <a:lumOff val="50000"/>
                  </a:schemeClr>
                </a:solidFill>
              </a:rPr>
              <a:t> </a:t>
            </a:r>
            <a:r>
              <a:rPr lang="fr-FR" sz="1200" dirty="0" err="1">
                <a:solidFill>
                  <a:schemeClr val="tx1">
                    <a:lumMod val="50000"/>
                    <a:lumOff val="50000"/>
                  </a:schemeClr>
                </a:solidFill>
              </a:rPr>
              <a:t>Therapeutic</a:t>
            </a:r>
            <a:r>
              <a:rPr lang="fr-FR" sz="1200" dirty="0">
                <a:solidFill>
                  <a:schemeClr val="tx1">
                    <a:lumMod val="50000"/>
                    <a:lumOff val="50000"/>
                  </a:schemeClr>
                </a:solidFill>
              </a:rPr>
              <a:t> </a:t>
            </a:r>
            <a:r>
              <a:rPr lang="fr-FR" sz="1200" dirty="0" err="1">
                <a:solidFill>
                  <a:schemeClr val="tx1">
                    <a:lumMod val="50000"/>
                    <a:lumOff val="50000"/>
                  </a:schemeClr>
                </a:solidFill>
              </a:rPr>
              <a:t>window</a:t>
            </a:r>
            <a:r>
              <a:rPr lang="fr-FR" sz="1200" dirty="0">
                <a:solidFill>
                  <a:schemeClr val="tx1">
                    <a:lumMod val="50000"/>
                    <a:lumOff val="50000"/>
                  </a:schemeClr>
                </a:solidFill>
              </a:rPr>
              <a:t> </a:t>
            </a:r>
            <a:endParaRPr lang="en-US" sz="1200" dirty="0">
              <a:solidFill>
                <a:schemeClr val="tx1">
                  <a:lumMod val="50000"/>
                  <a:lumOff val="50000"/>
                </a:schemeClr>
              </a:solidFill>
            </a:endParaRPr>
          </a:p>
        </p:txBody>
      </p:sp>
      <p:cxnSp>
        <p:nvCxnSpPr>
          <p:cNvPr id="26" name="Connecteur droit avec flèche 25">
            <a:extLst>
              <a:ext uri="{FF2B5EF4-FFF2-40B4-BE49-F238E27FC236}">
                <a16:creationId xmlns:a16="http://schemas.microsoft.com/office/drawing/2014/main" id="{00895C4A-5791-46AC-8AFF-E27C52E2ED08}"/>
              </a:ext>
            </a:extLst>
          </p:cNvPr>
          <p:cNvCxnSpPr>
            <a:cxnSpLocks/>
          </p:cNvCxnSpPr>
          <p:nvPr/>
        </p:nvCxnSpPr>
        <p:spPr>
          <a:xfrm flipH="1">
            <a:off x="8398165" y="3646018"/>
            <a:ext cx="434109" cy="0"/>
          </a:xfrm>
          <a:prstGeom prst="straightConnector1">
            <a:avLst/>
          </a:prstGeom>
          <a:ln w="57150">
            <a:solidFill>
              <a:srgbClr val="538134"/>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2F67187F-E567-4081-A936-1E16AFABF441}"/>
              </a:ext>
            </a:extLst>
          </p:cNvPr>
          <p:cNvSpPr txBox="1"/>
          <p:nvPr/>
        </p:nvSpPr>
        <p:spPr>
          <a:xfrm>
            <a:off x="6598651" y="4329140"/>
            <a:ext cx="1480342" cy="307777"/>
          </a:xfrm>
          <a:prstGeom prst="rect">
            <a:avLst/>
          </a:prstGeom>
          <a:noFill/>
        </p:spPr>
        <p:txBody>
          <a:bodyPr wrap="none" rtlCol="0">
            <a:spAutoFit/>
          </a:bodyPr>
          <a:lstStyle/>
          <a:p>
            <a:r>
              <a:rPr lang="fr-FR" sz="1400" b="1" dirty="0"/>
              <a:t>Die due to cancer</a:t>
            </a:r>
            <a:endParaRPr lang="en-US" sz="1400" b="1" dirty="0"/>
          </a:p>
        </p:txBody>
      </p:sp>
      <p:pic>
        <p:nvPicPr>
          <p:cNvPr id="28" name="Image 27">
            <a:extLst>
              <a:ext uri="{FF2B5EF4-FFF2-40B4-BE49-F238E27FC236}">
                <a16:creationId xmlns:a16="http://schemas.microsoft.com/office/drawing/2014/main" id="{26BC5414-B094-4C38-B807-3D2D357C2FF5}"/>
              </a:ext>
            </a:extLst>
          </p:cNvPr>
          <p:cNvPicPr>
            <a:picLocks noChangeAspect="1"/>
          </p:cNvPicPr>
          <p:nvPr/>
        </p:nvPicPr>
        <p:blipFill rotWithShape="1">
          <a:blip r:embed="rId7">
            <a:extLst>
              <a:ext uri="{28A0092B-C50C-407E-A947-70E740481C1C}">
                <a14:useLocalDpi xmlns:a14="http://schemas.microsoft.com/office/drawing/2010/main" val="0"/>
              </a:ext>
            </a:extLst>
          </a:blip>
          <a:srcRect l="16530" t="14366" r="14768" b="23429"/>
          <a:stretch/>
        </p:blipFill>
        <p:spPr>
          <a:xfrm>
            <a:off x="7031722" y="3807429"/>
            <a:ext cx="424873" cy="384691"/>
          </a:xfrm>
          <a:prstGeom prst="rect">
            <a:avLst/>
          </a:prstGeom>
        </p:spPr>
      </p:pic>
      <p:sp>
        <p:nvSpPr>
          <p:cNvPr id="32" name="ZoneTexte 31">
            <a:extLst>
              <a:ext uri="{FF2B5EF4-FFF2-40B4-BE49-F238E27FC236}">
                <a16:creationId xmlns:a16="http://schemas.microsoft.com/office/drawing/2014/main" id="{C14937AF-95FF-4F96-98B3-1F9EE73F7B8F}"/>
              </a:ext>
            </a:extLst>
          </p:cNvPr>
          <p:cNvSpPr txBox="1"/>
          <p:nvPr/>
        </p:nvSpPr>
        <p:spPr>
          <a:xfrm>
            <a:off x="10654812" y="4213010"/>
            <a:ext cx="1450125" cy="523220"/>
          </a:xfrm>
          <a:prstGeom prst="rect">
            <a:avLst/>
          </a:prstGeom>
          <a:noFill/>
        </p:spPr>
        <p:txBody>
          <a:bodyPr wrap="square" rtlCol="0">
            <a:spAutoFit/>
          </a:bodyPr>
          <a:lstStyle/>
          <a:p>
            <a:r>
              <a:rPr lang="fr-FR" sz="1400" b="1" dirty="0"/>
              <a:t>Damage to </a:t>
            </a:r>
            <a:r>
              <a:rPr lang="fr-FR" sz="1400" b="1" dirty="0" err="1"/>
              <a:t>critical</a:t>
            </a:r>
            <a:r>
              <a:rPr lang="fr-FR" sz="1400" b="1" dirty="0"/>
              <a:t> </a:t>
            </a:r>
            <a:r>
              <a:rPr lang="fr-FR" sz="1400" b="1" dirty="0" err="1"/>
              <a:t>organs</a:t>
            </a:r>
            <a:endParaRPr lang="en-US" sz="1400" b="1" dirty="0"/>
          </a:p>
        </p:txBody>
      </p:sp>
      <p:pic>
        <p:nvPicPr>
          <p:cNvPr id="33" name="Image 32">
            <a:extLst>
              <a:ext uri="{FF2B5EF4-FFF2-40B4-BE49-F238E27FC236}">
                <a16:creationId xmlns:a16="http://schemas.microsoft.com/office/drawing/2014/main" id="{F84510A8-65B8-4A25-9561-7AF79C73A554}"/>
              </a:ext>
            </a:extLst>
          </p:cNvPr>
          <p:cNvPicPr>
            <a:picLocks noChangeAspect="1"/>
          </p:cNvPicPr>
          <p:nvPr/>
        </p:nvPicPr>
        <p:blipFill rotWithShape="1">
          <a:blip r:embed="rId7">
            <a:extLst>
              <a:ext uri="{28A0092B-C50C-407E-A947-70E740481C1C}">
                <a14:useLocalDpi xmlns:a14="http://schemas.microsoft.com/office/drawing/2010/main" val="0"/>
              </a:ext>
            </a:extLst>
          </a:blip>
          <a:srcRect l="16530" t="14366" r="14768" b="23429"/>
          <a:stretch/>
        </p:blipFill>
        <p:spPr>
          <a:xfrm>
            <a:off x="11061530" y="3813081"/>
            <a:ext cx="424873" cy="384691"/>
          </a:xfrm>
          <a:prstGeom prst="rect">
            <a:avLst/>
          </a:prstGeom>
        </p:spPr>
      </p:pic>
      <p:cxnSp>
        <p:nvCxnSpPr>
          <p:cNvPr id="34" name="Connecteur droit avec flèche 33">
            <a:extLst>
              <a:ext uri="{FF2B5EF4-FFF2-40B4-BE49-F238E27FC236}">
                <a16:creationId xmlns:a16="http://schemas.microsoft.com/office/drawing/2014/main" id="{577CEAE4-9C64-474A-B1F3-10765BE90E41}"/>
              </a:ext>
            </a:extLst>
          </p:cNvPr>
          <p:cNvCxnSpPr>
            <a:cxnSpLocks/>
          </p:cNvCxnSpPr>
          <p:nvPr/>
        </p:nvCxnSpPr>
        <p:spPr>
          <a:xfrm flipH="1">
            <a:off x="10278108" y="3658484"/>
            <a:ext cx="434109" cy="0"/>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Forme libre : forme 53">
            <a:extLst>
              <a:ext uri="{FF2B5EF4-FFF2-40B4-BE49-F238E27FC236}">
                <a16:creationId xmlns:a16="http://schemas.microsoft.com/office/drawing/2014/main" id="{F2BD86AE-ECB0-45FB-9364-520E49D7FC39}"/>
              </a:ext>
            </a:extLst>
          </p:cNvPr>
          <p:cNvSpPr/>
          <p:nvPr/>
        </p:nvSpPr>
        <p:spPr>
          <a:xfrm>
            <a:off x="6756397" y="1731981"/>
            <a:ext cx="5467581" cy="3149602"/>
          </a:xfrm>
          <a:custGeom>
            <a:avLst/>
            <a:gdLst>
              <a:gd name="connsiteX0" fmla="*/ 0 w 4191000"/>
              <a:gd name="connsiteY0" fmla="*/ 2439907 h 2461623"/>
              <a:gd name="connsiteX1" fmla="*/ 668867 w 4191000"/>
              <a:gd name="connsiteY1" fmla="*/ 2422973 h 2461623"/>
              <a:gd name="connsiteX2" fmla="*/ 1312334 w 4191000"/>
              <a:gd name="connsiteY2" fmla="*/ 2084307 h 2461623"/>
              <a:gd name="connsiteX3" fmla="*/ 1727200 w 4191000"/>
              <a:gd name="connsiteY3" fmla="*/ 1152973 h 2461623"/>
              <a:gd name="connsiteX4" fmla="*/ 2032000 w 4191000"/>
              <a:gd name="connsiteY4" fmla="*/ 247040 h 2461623"/>
              <a:gd name="connsiteX5" fmla="*/ 2226734 w 4191000"/>
              <a:gd name="connsiteY5" fmla="*/ 1507 h 2461623"/>
              <a:gd name="connsiteX6" fmla="*/ 2438400 w 4191000"/>
              <a:gd name="connsiteY6" fmla="*/ 323240 h 2461623"/>
              <a:gd name="connsiteX7" fmla="*/ 2641600 w 4191000"/>
              <a:gd name="connsiteY7" fmla="*/ 1119107 h 2461623"/>
              <a:gd name="connsiteX8" fmla="*/ 2895600 w 4191000"/>
              <a:gd name="connsiteY8" fmla="*/ 2025040 h 2461623"/>
              <a:gd name="connsiteX9" fmla="*/ 3175000 w 4191000"/>
              <a:gd name="connsiteY9" fmla="*/ 2389107 h 2461623"/>
              <a:gd name="connsiteX10" fmla="*/ 4191000 w 4191000"/>
              <a:gd name="connsiteY10" fmla="*/ 2439907 h 2461623"/>
              <a:gd name="connsiteX11" fmla="*/ 4191000 w 4191000"/>
              <a:gd name="connsiteY11" fmla="*/ 2439907 h 246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000" h="2461623">
                <a:moveTo>
                  <a:pt x="0" y="2439907"/>
                </a:moveTo>
                <a:cubicBezTo>
                  <a:pt x="225072" y="2461073"/>
                  <a:pt x="450145" y="2482240"/>
                  <a:pt x="668867" y="2422973"/>
                </a:cubicBezTo>
                <a:cubicBezTo>
                  <a:pt x="887589" y="2363706"/>
                  <a:pt x="1135945" y="2295974"/>
                  <a:pt x="1312334" y="2084307"/>
                </a:cubicBezTo>
                <a:cubicBezTo>
                  <a:pt x="1488723" y="1872640"/>
                  <a:pt x="1607256" y="1459184"/>
                  <a:pt x="1727200" y="1152973"/>
                </a:cubicBezTo>
                <a:cubicBezTo>
                  <a:pt x="1847144" y="846762"/>
                  <a:pt x="1948744" y="438951"/>
                  <a:pt x="2032000" y="247040"/>
                </a:cubicBezTo>
                <a:cubicBezTo>
                  <a:pt x="2115256" y="55129"/>
                  <a:pt x="2159001" y="-11193"/>
                  <a:pt x="2226734" y="1507"/>
                </a:cubicBezTo>
                <a:cubicBezTo>
                  <a:pt x="2294467" y="14207"/>
                  <a:pt x="2369256" y="136973"/>
                  <a:pt x="2438400" y="323240"/>
                </a:cubicBezTo>
                <a:cubicBezTo>
                  <a:pt x="2507544" y="509507"/>
                  <a:pt x="2565400" y="835474"/>
                  <a:pt x="2641600" y="1119107"/>
                </a:cubicBezTo>
                <a:cubicBezTo>
                  <a:pt x="2717800" y="1402740"/>
                  <a:pt x="2806700" y="1813373"/>
                  <a:pt x="2895600" y="2025040"/>
                </a:cubicBezTo>
                <a:cubicBezTo>
                  <a:pt x="2984500" y="2236707"/>
                  <a:pt x="2959100" y="2319962"/>
                  <a:pt x="3175000" y="2389107"/>
                </a:cubicBezTo>
                <a:cubicBezTo>
                  <a:pt x="3390900" y="2458252"/>
                  <a:pt x="4191000" y="2439907"/>
                  <a:pt x="4191000" y="2439907"/>
                </a:cubicBezTo>
                <a:lnTo>
                  <a:pt x="4191000" y="2439907"/>
                </a:lnTo>
              </a:path>
            </a:pathLst>
          </a:custGeom>
          <a:no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orme libre : forme 54">
            <a:extLst>
              <a:ext uri="{FF2B5EF4-FFF2-40B4-BE49-F238E27FC236}">
                <a16:creationId xmlns:a16="http://schemas.microsoft.com/office/drawing/2014/main" id="{E63FC629-8B88-44AD-A80E-61D071FCC228}"/>
              </a:ext>
            </a:extLst>
          </p:cNvPr>
          <p:cNvSpPr/>
          <p:nvPr/>
        </p:nvSpPr>
        <p:spPr>
          <a:xfrm>
            <a:off x="7756264" y="1584156"/>
            <a:ext cx="3291840" cy="3289058"/>
          </a:xfrm>
          <a:custGeom>
            <a:avLst/>
            <a:gdLst>
              <a:gd name="connsiteX0" fmla="*/ 0 w 3291840"/>
              <a:gd name="connsiteY0" fmla="*/ 3289058 h 3289058"/>
              <a:gd name="connsiteX1" fmla="*/ 656216 w 3291840"/>
              <a:gd name="connsiteY1" fmla="*/ 3181482 h 3289058"/>
              <a:gd name="connsiteX2" fmla="*/ 1086522 w 3291840"/>
              <a:gd name="connsiteY2" fmla="*/ 2804964 h 3289058"/>
              <a:gd name="connsiteX3" fmla="*/ 1452282 w 3291840"/>
              <a:gd name="connsiteY3" fmla="*/ 1739957 h 3289058"/>
              <a:gd name="connsiteX4" fmla="*/ 1904103 w 3291840"/>
              <a:gd name="connsiteY4" fmla="*/ 535100 h 3289058"/>
              <a:gd name="connsiteX5" fmla="*/ 2398955 w 3291840"/>
              <a:gd name="connsiteY5" fmla="*/ 72522 h 3289058"/>
              <a:gd name="connsiteX6" fmla="*/ 3291840 w 3291840"/>
              <a:gd name="connsiteY6" fmla="*/ 7976 h 328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840" h="3289058">
                <a:moveTo>
                  <a:pt x="0" y="3289058"/>
                </a:moveTo>
                <a:cubicBezTo>
                  <a:pt x="237564" y="3275611"/>
                  <a:pt x="475129" y="3262164"/>
                  <a:pt x="656216" y="3181482"/>
                </a:cubicBezTo>
                <a:cubicBezTo>
                  <a:pt x="837303" y="3100800"/>
                  <a:pt x="953844" y="3045218"/>
                  <a:pt x="1086522" y="2804964"/>
                </a:cubicBezTo>
                <a:cubicBezTo>
                  <a:pt x="1219200" y="2564710"/>
                  <a:pt x="1316019" y="2118268"/>
                  <a:pt x="1452282" y="1739957"/>
                </a:cubicBezTo>
                <a:cubicBezTo>
                  <a:pt x="1588545" y="1361646"/>
                  <a:pt x="1746324" y="813006"/>
                  <a:pt x="1904103" y="535100"/>
                </a:cubicBezTo>
                <a:cubicBezTo>
                  <a:pt x="2061882" y="257194"/>
                  <a:pt x="2167665" y="160376"/>
                  <a:pt x="2398955" y="72522"/>
                </a:cubicBezTo>
                <a:cubicBezTo>
                  <a:pt x="2630245" y="-15332"/>
                  <a:pt x="2961042" y="-3678"/>
                  <a:pt x="3291840" y="7976"/>
                </a:cubicBezTo>
              </a:path>
            </a:pathLst>
          </a:custGeom>
          <a:noFill/>
          <a:ln w="28575">
            <a:solidFill>
              <a:srgbClr val="53813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orme libre : forme 55">
            <a:extLst>
              <a:ext uri="{FF2B5EF4-FFF2-40B4-BE49-F238E27FC236}">
                <a16:creationId xmlns:a16="http://schemas.microsoft.com/office/drawing/2014/main" id="{E595A530-40B3-417C-A62F-525CAA790739}"/>
              </a:ext>
            </a:extLst>
          </p:cNvPr>
          <p:cNvSpPr/>
          <p:nvPr/>
        </p:nvSpPr>
        <p:spPr>
          <a:xfrm>
            <a:off x="8078993" y="1567407"/>
            <a:ext cx="3291840" cy="3316565"/>
          </a:xfrm>
          <a:custGeom>
            <a:avLst/>
            <a:gdLst>
              <a:gd name="connsiteX0" fmla="*/ 0 w 3291840"/>
              <a:gd name="connsiteY0" fmla="*/ 3316565 h 3316565"/>
              <a:gd name="connsiteX1" fmla="*/ 849854 w 3291840"/>
              <a:gd name="connsiteY1" fmla="*/ 3305807 h 3316565"/>
              <a:gd name="connsiteX2" fmla="*/ 1344706 w 3291840"/>
              <a:gd name="connsiteY2" fmla="*/ 3219746 h 3316565"/>
              <a:gd name="connsiteX3" fmla="*/ 1559859 w 3291840"/>
              <a:gd name="connsiteY3" fmla="*/ 3004593 h 3316565"/>
              <a:gd name="connsiteX4" fmla="*/ 1753496 w 3291840"/>
              <a:gd name="connsiteY4" fmla="*/ 2488226 h 3316565"/>
              <a:gd name="connsiteX5" fmla="*/ 1914861 w 3291840"/>
              <a:gd name="connsiteY5" fmla="*/ 1756706 h 3316565"/>
              <a:gd name="connsiteX6" fmla="*/ 2065468 w 3291840"/>
              <a:gd name="connsiteY6" fmla="*/ 1046701 h 3316565"/>
              <a:gd name="connsiteX7" fmla="*/ 2226833 w 3291840"/>
              <a:gd name="connsiteY7" fmla="*/ 519577 h 3316565"/>
              <a:gd name="connsiteX8" fmla="*/ 2420471 w 3291840"/>
              <a:gd name="connsiteY8" fmla="*/ 186089 h 3316565"/>
              <a:gd name="connsiteX9" fmla="*/ 2689412 w 3291840"/>
              <a:gd name="connsiteY9" fmla="*/ 24725 h 3316565"/>
              <a:gd name="connsiteX10" fmla="*/ 3291840 w 3291840"/>
              <a:gd name="connsiteY10" fmla="*/ 3209 h 331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1840" h="3316565">
                <a:moveTo>
                  <a:pt x="0" y="3316565"/>
                </a:moveTo>
                <a:lnTo>
                  <a:pt x="849854" y="3305807"/>
                </a:lnTo>
                <a:cubicBezTo>
                  <a:pt x="1073972" y="3289671"/>
                  <a:pt x="1226372" y="3269948"/>
                  <a:pt x="1344706" y="3219746"/>
                </a:cubicBezTo>
                <a:cubicBezTo>
                  <a:pt x="1463040" y="3169544"/>
                  <a:pt x="1491727" y="3126513"/>
                  <a:pt x="1559859" y="3004593"/>
                </a:cubicBezTo>
                <a:cubicBezTo>
                  <a:pt x="1627991" y="2882673"/>
                  <a:pt x="1694329" y="2696207"/>
                  <a:pt x="1753496" y="2488226"/>
                </a:cubicBezTo>
                <a:cubicBezTo>
                  <a:pt x="1812663" y="2280245"/>
                  <a:pt x="1862866" y="1996960"/>
                  <a:pt x="1914861" y="1756706"/>
                </a:cubicBezTo>
                <a:cubicBezTo>
                  <a:pt x="1966856" y="1516452"/>
                  <a:pt x="2013473" y="1252889"/>
                  <a:pt x="2065468" y="1046701"/>
                </a:cubicBezTo>
                <a:cubicBezTo>
                  <a:pt x="2117463" y="840513"/>
                  <a:pt x="2167666" y="663012"/>
                  <a:pt x="2226833" y="519577"/>
                </a:cubicBezTo>
                <a:cubicBezTo>
                  <a:pt x="2286000" y="376142"/>
                  <a:pt x="2343375" y="268564"/>
                  <a:pt x="2420471" y="186089"/>
                </a:cubicBezTo>
                <a:cubicBezTo>
                  <a:pt x="2497567" y="103614"/>
                  <a:pt x="2544184" y="55205"/>
                  <a:pt x="2689412" y="24725"/>
                </a:cubicBezTo>
                <a:cubicBezTo>
                  <a:pt x="2834640" y="-5755"/>
                  <a:pt x="3063240" y="-1273"/>
                  <a:pt x="3291840" y="3209"/>
                </a:cubicBezTo>
              </a:path>
            </a:pathLst>
          </a:custGeom>
          <a:noFill/>
          <a:ln w="28575">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ZoneTexte 29">
            <a:extLst>
              <a:ext uri="{FF2B5EF4-FFF2-40B4-BE49-F238E27FC236}">
                <a16:creationId xmlns:a16="http://schemas.microsoft.com/office/drawing/2014/main" id="{5C452F81-1550-49D4-BE61-98934551F89E}"/>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Tree>
    <p:extLst>
      <p:ext uri="{BB962C8B-B14F-4D97-AF65-F5344CB8AC3E}">
        <p14:creationId xmlns:p14="http://schemas.microsoft.com/office/powerpoint/2010/main" val="40643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2.96296E-6 L -0.05 -0.00208 " pathEditMode="relative" rAng="0" ptsTypes="AA">
                                      <p:cBhvr>
                                        <p:cTn id="6" dur="2000" fill="hold"/>
                                        <p:tgtEl>
                                          <p:spTgt spid="26"/>
                                        </p:tgtEl>
                                        <p:attrNameLst>
                                          <p:attrName>ppt_x</p:attrName>
                                          <p:attrName>ppt_y</p:attrName>
                                        </p:attrNameLst>
                                      </p:cBhvr>
                                      <p:rCtr x="-2500" y="-116"/>
                                    </p:animMotion>
                                  </p:childTnLst>
                                </p:cTn>
                              </p:par>
                              <p:par>
                                <p:cTn id="7" presetID="42" presetClass="path" presetSubtype="0" accel="50000" decel="50000" fill="hold" nodeType="withEffect">
                                  <p:stCondLst>
                                    <p:cond delay="0"/>
                                  </p:stCondLst>
                                  <p:childTnLst>
                                    <p:animMotion origin="layout" path="M 2.70833E-6 -4.81481E-6 L 0.04388 -4.81481E-6 " pathEditMode="relative" rAng="0" ptsTypes="AA">
                                      <p:cBhvr>
                                        <p:cTn id="8" dur="2000" fill="hold"/>
                                        <p:tgtEl>
                                          <p:spTgt spid="34"/>
                                        </p:tgtEl>
                                        <p:attrNameLst>
                                          <p:attrName>ppt_x</p:attrName>
                                          <p:attrName>ppt_y</p:attrName>
                                        </p:attrNameLst>
                                      </p:cBhvr>
                                      <p:rCtr x="2187" y="0"/>
                                    </p:animMotion>
                                  </p:childTnLst>
                                </p:cTn>
                              </p:par>
                              <p:par>
                                <p:cTn id="9" presetID="22" presetClass="entr" presetSubtype="4"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down)">
                                      <p:cBhvr>
                                        <p:cTn id="11" dur="1750"/>
                                        <p:tgtEl>
                                          <p:spTgt spid="54"/>
                                        </p:tgtEl>
                                      </p:cBhvr>
                                    </p:animEffect>
                                  </p:childTnLst>
                                </p:cTn>
                              </p:par>
                              <p:par>
                                <p:cTn id="12" presetID="42" presetClass="path" presetSubtype="0" accel="50000" decel="50000" fill="hold" grpId="0" nodeType="withEffect">
                                  <p:stCondLst>
                                    <p:cond delay="0"/>
                                  </p:stCondLst>
                                  <p:childTnLst>
                                    <p:animMotion origin="layout" path="M -3.75E-6 -3.33333E-6 L -0.02682 -0.00023 " pathEditMode="relative" rAng="0" ptsTypes="AA">
                                      <p:cBhvr>
                                        <p:cTn id="13" dur="2000" fill="hold"/>
                                        <p:tgtEl>
                                          <p:spTgt spid="55"/>
                                        </p:tgtEl>
                                        <p:attrNameLst>
                                          <p:attrName>ppt_x</p:attrName>
                                          <p:attrName>ppt_y</p:attrName>
                                        </p:attrNameLst>
                                      </p:cBhvr>
                                      <p:rCtr x="-1341" y="-23"/>
                                    </p:animMotion>
                                  </p:childTnLst>
                                </p:cTn>
                              </p:par>
                              <p:par>
                                <p:cTn id="14" presetID="42" presetClass="path" presetSubtype="0" accel="50000" decel="50000" fill="hold" grpId="0" nodeType="withEffect">
                                  <p:stCondLst>
                                    <p:cond delay="0"/>
                                  </p:stCondLst>
                                  <p:childTnLst>
                                    <p:animMotion origin="layout" path="M 3.75E-6 -3.7037E-7 L 0.02408 0.00023 " pathEditMode="relative" rAng="0" ptsTypes="AA">
                                      <p:cBhvr>
                                        <p:cTn id="15" dur="2000" fill="hold"/>
                                        <p:tgtEl>
                                          <p:spTgt spid="56"/>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E50F-AF5F-7DE3-2B27-F440ED9353F1}"/>
            </a:ext>
          </a:extLst>
        </p:cNvPr>
        <p:cNvGrpSpPr/>
        <p:nvPr/>
      </p:nvGrpSpPr>
      <p:grpSpPr>
        <a:xfrm>
          <a:off x="0" y="0"/>
          <a:ext cx="0" cy="0"/>
          <a:chOff x="0" y="0"/>
          <a:chExt cx="0" cy="0"/>
        </a:xfrm>
      </p:grpSpPr>
      <p:pic>
        <p:nvPicPr>
          <p:cNvPr id="15362" name="Picture 2">
            <a:extLst>
              <a:ext uri="{FF2B5EF4-FFF2-40B4-BE49-F238E27FC236}">
                <a16:creationId xmlns:a16="http://schemas.microsoft.com/office/drawing/2014/main" id="{96CF06CE-646F-E295-A532-C4BC87DAF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002" y="1632783"/>
            <a:ext cx="5717412"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361" name="Picture 1">
            <a:extLst>
              <a:ext uri="{FF2B5EF4-FFF2-40B4-BE49-F238E27FC236}">
                <a16:creationId xmlns:a16="http://schemas.microsoft.com/office/drawing/2014/main" id="{A01C6A81-1AAE-D9C0-66F8-6F5D4BC8B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14" y="1632783"/>
            <a:ext cx="5713298"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16">
            <a:extLst>
              <a:ext uri="{FF2B5EF4-FFF2-40B4-BE49-F238E27FC236}">
                <a16:creationId xmlns:a16="http://schemas.microsoft.com/office/drawing/2014/main" id="{BEB3BE20-27D8-5165-6E11-D74E7E8A5121}"/>
              </a:ext>
            </a:extLst>
          </p:cNvPr>
          <p:cNvSpPr/>
          <p:nvPr/>
        </p:nvSpPr>
        <p:spPr bwMode="auto">
          <a:xfrm>
            <a:off x="1632857" y="366220"/>
            <a:ext cx="892628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Publications &amp;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fundings</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in the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targeted</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radiotherapies</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Master-</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project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 of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sym typeface="Arial"/>
              </a:rPr>
              <a:t>in2p3</a:t>
            </a:r>
          </a:p>
        </p:txBody>
      </p:sp>
      <p:sp>
        <p:nvSpPr>
          <p:cNvPr id="13" name="ZoneTexte 12">
            <a:extLst>
              <a:ext uri="{FF2B5EF4-FFF2-40B4-BE49-F238E27FC236}">
                <a16:creationId xmlns:a16="http://schemas.microsoft.com/office/drawing/2014/main" id="{03105C7D-4FF4-874C-740D-94B0E6E18C28}"/>
              </a:ext>
            </a:extLst>
          </p:cNvPr>
          <p:cNvSpPr txBox="1"/>
          <p:nvPr/>
        </p:nvSpPr>
        <p:spPr>
          <a:xfrm>
            <a:off x="1800212" y="2078094"/>
            <a:ext cx="2601047"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Publications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(2020-2025)</a:t>
            </a:r>
          </a:p>
        </p:txBody>
      </p:sp>
      <p:sp>
        <p:nvSpPr>
          <p:cNvPr id="14" name="ZoneTexte 13">
            <a:extLst>
              <a:ext uri="{FF2B5EF4-FFF2-40B4-BE49-F238E27FC236}">
                <a16:creationId xmlns:a16="http://schemas.microsoft.com/office/drawing/2014/main" id="{B0BD2C93-45A0-4B04-CAED-69F13A6BF1E5}"/>
              </a:ext>
            </a:extLst>
          </p:cNvPr>
          <p:cNvSpPr txBox="1"/>
          <p:nvPr/>
        </p:nvSpPr>
        <p:spPr>
          <a:xfrm>
            <a:off x="259614" y="5897183"/>
            <a:ext cx="5671131"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Total publications in FLASH MP: 25</a:t>
            </a:r>
          </a:p>
        </p:txBody>
      </p:sp>
      <p:sp>
        <p:nvSpPr>
          <p:cNvPr id="15" name="ZoneTexte 14">
            <a:extLst>
              <a:ext uri="{FF2B5EF4-FFF2-40B4-BE49-F238E27FC236}">
                <a16:creationId xmlns:a16="http://schemas.microsoft.com/office/drawing/2014/main" id="{44BC2299-BB66-FD6D-A6B9-367DAD671424}"/>
              </a:ext>
            </a:extLst>
          </p:cNvPr>
          <p:cNvSpPr txBox="1"/>
          <p:nvPr/>
        </p:nvSpPr>
        <p:spPr>
          <a:xfrm>
            <a:off x="6256002" y="5897182"/>
            <a:ext cx="5671131"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Total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fundings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in FLASH MP: 152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kEuros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in2p3, 1267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kEuros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non-in2p3</a:t>
            </a:r>
          </a:p>
        </p:txBody>
      </p:sp>
      <p:sp>
        <p:nvSpPr>
          <p:cNvPr id="16" name="ZoneTexte 15">
            <a:extLst>
              <a:ext uri="{FF2B5EF4-FFF2-40B4-BE49-F238E27FC236}">
                <a16:creationId xmlns:a16="http://schemas.microsoft.com/office/drawing/2014/main" id="{8C3EB9E0-80EE-F002-5730-D31AE370B38F}"/>
              </a:ext>
            </a:extLst>
          </p:cNvPr>
          <p:cNvSpPr txBox="1"/>
          <p:nvPr/>
        </p:nvSpPr>
        <p:spPr>
          <a:xfrm>
            <a:off x="9381171" y="2373759"/>
            <a:ext cx="2439928"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Fundings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sym typeface="Arial"/>
              </a:rPr>
              <a:t> (2020-2025)</a:t>
            </a:r>
          </a:p>
        </p:txBody>
      </p:sp>
    </p:spTree>
    <p:extLst>
      <p:ext uri="{BB962C8B-B14F-4D97-AF65-F5344CB8AC3E}">
        <p14:creationId xmlns:p14="http://schemas.microsoft.com/office/powerpoint/2010/main" val="453893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762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301F592-B937-BF7B-2683-F9664D48404D}"/>
              </a:ext>
            </a:extLst>
          </p:cNvPr>
          <p:cNvSpPr txBox="1"/>
          <p:nvPr/>
        </p:nvSpPr>
        <p:spPr>
          <a:xfrm>
            <a:off x="11209419" y="6622788"/>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23</a:t>
            </a:r>
          </a:p>
        </p:txBody>
      </p:sp>
      <p:sp>
        <p:nvSpPr>
          <p:cNvPr id="4" name="Why do we need nuclear data for health?">
            <a:extLst>
              <a:ext uri="{FF2B5EF4-FFF2-40B4-BE49-F238E27FC236}">
                <a16:creationId xmlns:a16="http://schemas.microsoft.com/office/drawing/2014/main" id="{B0889B43-AAF7-3823-89EE-22C08890BF46}"/>
              </a:ext>
            </a:extLst>
          </p:cNvPr>
          <p:cNvSpPr txBox="1">
            <a:spLocks/>
          </p:cNvSpPr>
          <p:nvPr/>
        </p:nvSpPr>
        <p:spPr>
          <a:xfrm>
            <a:off x="550863" y="209001"/>
            <a:ext cx="1103153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FFFFFF"/>
                </a:solidFill>
                <a:effectLst/>
                <a:uLnTx/>
                <a:uFillTx/>
                <a:latin typeface="CMU Serif Roman" panose="02000603000000000000" pitchFamily="2" charset="0"/>
                <a:ea typeface="CMU Serif Roman" panose="02000603000000000000" pitchFamily="2" charset="0"/>
                <a:cs typeface="CMU Serif Roman" panose="02000603000000000000" pitchFamily="2" charset="0"/>
                <a:sym typeface="Optima"/>
              </a:rPr>
              <a:t>FLASH/SFRT</a:t>
            </a:r>
            <a:endParaRPr kumimoji="0" lang="fr-FR" sz="4400" b="0" i="0" u="none" strike="noStrike" kern="0" cap="none" spc="-101" normalizeH="0" baseline="0" noProof="0" dirty="0">
              <a:ln>
                <a:noFill/>
              </a:ln>
              <a:solidFill>
                <a:srgbClr val="FFFFFF"/>
              </a:solidFill>
              <a:effectLst/>
              <a:uLnTx/>
              <a:uFillTx/>
              <a:latin typeface="Unistra A" panose="02000503030000020000" pitchFamily="2" charset="77"/>
              <a:ea typeface="CMU Serif Roman" panose="02000603000000000000" pitchFamily="2" charset="0"/>
              <a:cs typeface="CMU Serif Roman" panose="02000603000000000000" pitchFamily="2" charset="0"/>
              <a:sym typeface="Optima"/>
            </a:endParaRPr>
          </a:p>
        </p:txBody>
      </p:sp>
      <p:cxnSp>
        <p:nvCxnSpPr>
          <p:cNvPr id="17" name="Connecteur droit 16">
            <a:extLst>
              <a:ext uri="{FF2B5EF4-FFF2-40B4-BE49-F238E27FC236}">
                <a16:creationId xmlns:a16="http://schemas.microsoft.com/office/drawing/2014/main" id="{9764852D-9641-1125-3785-F453D955F8C8}"/>
              </a:ext>
            </a:extLst>
          </p:cNvPr>
          <p:cNvCxnSpPr/>
          <p:nvPr/>
        </p:nvCxnSpPr>
        <p:spPr>
          <a:xfrm>
            <a:off x="550863" y="1034356"/>
            <a:ext cx="1103153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D342CDEE-32E7-3D77-4E12-EE72C2003468}"/>
              </a:ext>
            </a:extLst>
          </p:cNvPr>
          <p:cNvSpPr txBox="1"/>
          <p:nvPr/>
        </p:nvSpPr>
        <p:spPr>
          <a:xfrm>
            <a:off x="-81381" y="6648999"/>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Rachel Delorme</a:t>
            </a:r>
            <a:endPar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endParaRPr>
          </a:p>
        </p:txBody>
      </p:sp>
      <p:sp>
        <p:nvSpPr>
          <p:cNvPr id="6" name="ZoneTexte 5">
            <a:extLst>
              <a:ext uri="{FF2B5EF4-FFF2-40B4-BE49-F238E27FC236}">
                <a16:creationId xmlns:a16="http://schemas.microsoft.com/office/drawing/2014/main" id="{C14742DE-2FBE-A49B-F14F-3BA247B89F49}"/>
              </a:ext>
            </a:extLst>
          </p:cNvPr>
          <p:cNvSpPr txBox="1"/>
          <p:nvPr/>
        </p:nvSpPr>
        <p:spPr>
          <a:xfrm>
            <a:off x="4656723" y="6633761"/>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endParaRPr>
          </a:p>
        </p:txBody>
      </p:sp>
    </p:spTree>
    <p:extLst>
      <p:ext uri="{BB962C8B-B14F-4D97-AF65-F5344CB8AC3E}">
        <p14:creationId xmlns:p14="http://schemas.microsoft.com/office/powerpoint/2010/main" val="234433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6F19C-BC96-B6A1-E305-BD7209E5F52B}"/>
            </a:ext>
          </a:extLst>
        </p:cNvPr>
        <p:cNvGrpSpPr/>
        <p:nvPr/>
      </p:nvGrpSpPr>
      <p:grpSpPr>
        <a:xfrm>
          <a:off x="0" y="0"/>
          <a:ext cx="0" cy="0"/>
          <a:chOff x="0" y="0"/>
          <a:chExt cx="0" cy="0"/>
        </a:xfrm>
      </p:grpSpPr>
      <p:sp>
        <p:nvSpPr>
          <p:cNvPr id="8" name="Rectangle 16">
            <a:extLst>
              <a:ext uri="{FF2B5EF4-FFF2-40B4-BE49-F238E27FC236}">
                <a16:creationId xmlns:a16="http://schemas.microsoft.com/office/drawing/2014/main" id="{D24ABBE4-BBA2-B34E-4A1E-E6978051A867}"/>
              </a:ext>
            </a:extLst>
          </p:cNvPr>
          <p:cNvSpPr/>
          <p:nvPr/>
        </p:nvSpPr>
        <p:spPr bwMode="auto">
          <a:xfrm>
            <a:off x="1632857" y="366220"/>
            <a:ext cx="892628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FTE in the FLASH Master-</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project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of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in2p3</a:t>
            </a:r>
          </a:p>
        </p:txBody>
      </p:sp>
      <p:sp>
        <p:nvSpPr>
          <p:cNvPr id="2" name="Rectangle 1">
            <a:extLst>
              <a:ext uri="{FF2B5EF4-FFF2-40B4-BE49-F238E27FC236}">
                <a16:creationId xmlns:a16="http://schemas.microsoft.com/office/drawing/2014/main" id="{E6F773C3-54BA-255B-9D8F-247A0D3EBA6C}"/>
              </a:ext>
            </a:extLst>
          </p:cNvPr>
          <p:cNvSpPr/>
          <p:nvPr/>
        </p:nvSpPr>
        <p:spPr>
          <a:xfrm>
            <a:off x="6629004" y="1754812"/>
            <a:ext cx="2878553" cy="3990373"/>
          </a:xfrm>
          <a:prstGeom prst="rect">
            <a:avLst/>
          </a:prstGeom>
          <a:solidFill>
            <a:srgbClr val="4762FF">
              <a:alpha val="29000"/>
            </a:srgbClr>
          </a:solidFill>
          <a:ln w="6350">
            <a:solidFill>
              <a:srgbClr val="476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B51DDDB-A0EF-2EE9-739C-1D073CE4A646}"/>
              </a:ext>
            </a:extLst>
          </p:cNvPr>
          <p:cNvSpPr/>
          <p:nvPr/>
        </p:nvSpPr>
        <p:spPr>
          <a:xfrm>
            <a:off x="9507557" y="1754812"/>
            <a:ext cx="605927" cy="3990373"/>
          </a:xfrm>
          <a:prstGeom prst="rect">
            <a:avLst/>
          </a:prstGeom>
          <a:solidFill>
            <a:srgbClr val="FF3D00">
              <a:alpha val="29000"/>
            </a:srgbClr>
          </a:solidFill>
          <a:ln w="6350">
            <a:solidFill>
              <a:srgbClr val="FF3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AA3D6E5-0E86-8CBC-0416-1F577A427E40}"/>
              </a:ext>
            </a:extLst>
          </p:cNvPr>
          <p:cNvSpPr/>
          <p:nvPr/>
        </p:nvSpPr>
        <p:spPr>
          <a:xfrm>
            <a:off x="10113484" y="1754813"/>
            <a:ext cx="1132813" cy="3990372"/>
          </a:xfrm>
          <a:prstGeom prst="rect">
            <a:avLst/>
          </a:prstGeom>
          <a:solidFill>
            <a:srgbClr val="31BEB0">
              <a:alpha val="29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FD9A77E-5554-110C-AC6B-2C06682AB5DB}"/>
              </a:ext>
            </a:extLst>
          </p:cNvPr>
          <p:cNvSpPr/>
          <p:nvPr/>
        </p:nvSpPr>
        <p:spPr>
          <a:xfrm>
            <a:off x="11246297" y="1754814"/>
            <a:ext cx="618363" cy="3990372"/>
          </a:xfrm>
          <a:prstGeom prst="rect">
            <a:avLst/>
          </a:prstGeom>
          <a:solidFill>
            <a:srgbClr val="FFC000">
              <a:alpha val="29000"/>
            </a:srgb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
            <a:extLst>
              <a:ext uri="{FF2B5EF4-FFF2-40B4-BE49-F238E27FC236}">
                <a16:creationId xmlns:a16="http://schemas.microsoft.com/office/drawing/2014/main" id="{6971F713-7042-DB3B-D355-E72098DEA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01" y="1550338"/>
            <a:ext cx="5891333" cy="4199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7CC7590B-15E7-3B72-B78D-363B3949FB67}"/>
              </a:ext>
            </a:extLst>
          </p:cNvPr>
          <p:cNvSpPr txBox="1"/>
          <p:nvPr/>
        </p:nvSpPr>
        <p:spPr>
          <a:xfrm>
            <a:off x="506796" y="1837679"/>
            <a:ext cx="1102867"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FTE by team</a:t>
            </a:r>
          </a:p>
        </p:txBody>
      </p:sp>
      <p:pic>
        <p:nvPicPr>
          <p:cNvPr id="22" name="Picture 2">
            <a:extLst>
              <a:ext uri="{FF2B5EF4-FFF2-40B4-BE49-F238E27FC236}">
                <a16:creationId xmlns:a16="http://schemas.microsoft.com/office/drawing/2014/main" id="{B3E85106-B128-AEE0-7D45-69108B46997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3768" y="1546178"/>
            <a:ext cx="5891334" cy="41990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1D678573-8145-5A4B-F5BF-10439600CB8A}"/>
              </a:ext>
            </a:extLst>
          </p:cNvPr>
          <p:cNvSpPr txBox="1"/>
          <p:nvPr/>
        </p:nvSpPr>
        <p:spPr>
          <a:xfrm>
            <a:off x="7800336" y="2277971"/>
            <a:ext cx="163407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WP1 – </a:t>
            </a:r>
            <a:r>
              <a:rPr kumimoji="0" lang="fr-FR" sz="8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Quality</a:t>
            </a:r>
            <a:r>
              <a:rPr kumimoji="0" lang="fr-FR" sz="8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 control &amp; </a:t>
            </a:r>
            <a:r>
              <a:rPr kumimoji="0" lang="fr-FR" sz="8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dosimetry</a:t>
            </a:r>
            <a:endParaRPr kumimoji="0" lang="fr-FR" sz="8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endParaRPr>
          </a:p>
        </p:txBody>
      </p:sp>
      <p:sp>
        <p:nvSpPr>
          <p:cNvPr id="24" name="ZoneTexte 23">
            <a:extLst>
              <a:ext uri="{FF2B5EF4-FFF2-40B4-BE49-F238E27FC236}">
                <a16:creationId xmlns:a16="http://schemas.microsoft.com/office/drawing/2014/main" id="{7916E1C5-EF1C-3537-8C97-2984ABA35A18}"/>
              </a:ext>
            </a:extLst>
          </p:cNvPr>
          <p:cNvSpPr txBox="1"/>
          <p:nvPr/>
        </p:nvSpPr>
        <p:spPr>
          <a:xfrm>
            <a:off x="9467454" y="2269228"/>
            <a:ext cx="87117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D00"/>
                </a:solidFill>
                <a:effectLst/>
                <a:uLnTx/>
                <a:uFillTx/>
                <a:latin typeface="Calibri" panose="020F0502020204030204"/>
                <a:ea typeface="CMU Sans Serif Medium" panose="02000603000000000000" pitchFamily="2" charset="0"/>
                <a:cs typeface="CMU Sans Serif Medium" panose="02000603000000000000" pitchFamily="2" charset="0"/>
              </a:rPr>
              <a:t>WP2 – </a:t>
            </a:r>
            <a:r>
              <a:rPr kumimoji="0" lang="fr-FR" sz="800" b="0" i="0" u="none" strike="noStrike" kern="1200" cap="none" spc="0" normalizeH="0" baseline="0" noProof="0" dirty="0" err="1">
                <a:ln>
                  <a:noFill/>
                </a:ln>
                <a:solidFill>
                  <a:srgbClr val="FF3D00"/>
                </a:solidFill>
                <a:effectLst/>
                <a:uLnTx/>
                <a:uFillTx/>
                <a:latin typeface="Calibri" panose="020F0502020204030204"/>
                <a:ea typeface="CMU Sans Serif Medium" panose="02000603000000000000" pitchFamily="2" charset="0"/>
                <a:cs typeface="CMU Sans Serif Medium" panose="02000603000000000000" pitchFamily="2" charset="0"/>
              </a:rPr>
              <a:t>Radiolysis</a:t>
            </a:r>
            <a:r>
              <a:rPr kumimoji="0" lang="fr-FR" sz="800" b="0" i="0" u="none" strike="noStrike" kern="1200" cap="none" spc="0" normalizeH="0" baseline="0" noProof="0" dirty="0">
                <a:ln>
                  <a:noFill/>
                </a:ln>
                <a:solidFill>
                  <a:srgbClr val="FF3D00"/>
                </a:solidFill>
                <a:effectLst/>
                <a:uLnTx/>
                <a:uFillTx/>
                <a:latin typeface="Calibri" panose="020F0502020204030204"/>
                <a:ea typeface="CMU Sans Serif Medium" panose="02000603000000000000" pitchFamily="2" charset="0"/>
                <a:cs typeface="CMU Sans Serif Medium" panose="02000603000000000000" pitchFamily="2" charset="0"/>
              </a:rPr>
              <a:t> in FLASH</a:t>
            </a:r>
          </a:p>
        </p:txBody>
      </p:sp>
      <p:sp>
        <p:nvSpPr>
          <p:cNvPr id="25" name="ZoneTexte 24">
            <a:extLst>
              <a:ext uri="{FF2B5EF4-FFF2-40B4-BE49-F238E27FC236}">
                <a16:creationId xmlns:a16="http://schemas.microsoft.com/office/drawing/2014/main" id="{73D06F02-0735-6EE6-CDAE-098D5ECFE869}"/>
              </a:ext>
            </a:extLst>
          </p:cNvPr>
          <p:cNvSpPr txBox="1"/>
          <p:nvPr/>
        </p:nvSpPr>
        <p:spPr>
          <a:xfrm>
            <a:off x="10225125" y="2269229"/>
            <a:ext cx="909531"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rPr>
              <a:t>WP3 – </a:t>
            </a:r>
            <a:r>
              <a:rPr kumimoji="0" lang="fr-FR" sz="800" b="0" i="0" u="none" strike="noStrike" kern="1200" cap="none" spc="0" normalizeH="0" baseline="0" noProof="0" dirty="0" err="1">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rPr>
              <a:t>Cell</a:t>
            </a:r>
            <a:r>
              <a:rPr kumimoji="0" lang="fr-FR" sz="8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rPr>
              <a:t> irradiations</a:t>
            </a:r>
          </a:p>
        </p:txBody>
      </p:sp>
      <p:sp>
        <p:nvSpPr>
          <p:cNvPr id="26" name="ZoneTexte 25">
            <a:extLst>
              <a:ext uri="{FF2B5EF4-FFF2-40B4-BE49-F238E27FC236}">
                <a16:creationId xmlns:a16="http://schemas.microsoft.com/office/drawing/2014/main" id="{6673A9F9-0FF3-499E-B734-4DCCCB9555CF}"/>
              </a:ext>
            </a:extLst>
          </p:cNvPr>
          <p:cNvSpPr txBox="1"/>
          <p:nvPr/>
        </p:nvSpPr>
        <p:spPr>
          <a:xfrm>
            <a:off x="11203923" y="2269229"/>
            <a:ext cx="76348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rPr>
              <a:t>WP4 – Simulations</a:t>
            </a:r>
          </a:p>
        </p:txBody>
      </p:sp>
      <p:sp>
        <p:nvSpPr>
          <p:cNvPr id="27" name="ZoneTexte 26">
            <a:extLst>
              <a:ext uri="{FF2B5EF4-FFF2-40B4-BE49-F238E27FC236}">
                <a16:creationId xmlns:a16="http://schemas.microsoft.com/office/drawing/2014/main" id="{BA9FD7C7-A331-0127-7356-F7E2176359B4}"/>
              </a:ext>
            </a:extLst>
          </p:cNvPr>
          <p:cNvSpPr txBox="1"/>
          <p:nvPr/>
        </p:nvSpPr>
        <p:spPr>
          <a:xfrm>
            <a:off x="10653224" y="1927469"/>
            <a:ext cx="1325523"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FTE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endPar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endParaRPr>
          </a:p>
        </p:txBody>
      </p:sp>
      <p:sp>
        <p:nvSpPr>
          <p:cNvPr id="28" name="ZoneTexte 27">
            <a:extLst>
              <a:ext uri="{FF2B5EF4-FFF2-40B4-BE49-F238E27FC236}">
                <a16:creationId xmlns:a16="http://schemas.microsoft.com/office/drawing/2014/main" id="{A00965D2-E4BF-DFC5-CE5D-950C98052637}"/>
              </a:ext>
            </a:extLst>
          </p:cNvPr>
          <p:cNvSpPr txBox="1"/>
          <p:nvPr/>
        </p:nvSpPr>
        <p:spPr>
          <a:xfrm>
            <a:off x="3461381" y="6122918"/>
            <a:ext cx="5269238"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FTE in FLASH MP: 14.13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researchers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19.70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technical</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staff </a:t>
            </a:r>
          </a:p>
        </p:txBody>
      </p:sp>
    </p:spTree>
    <p:extLst>
      <p:ext uri="{BB962C8B-B14F-4D97-AF65-F5344CB8AC3E}">
        <p14:creationId xmlns:p14="http://schemas.microsoft.com/office/powerpoint/2010/main" val="34641051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FFD73-F998-B251-1C4E-E591902AED48}"/>
            </a:ext>
          </a:extLst>
        </p:cNvPr>
        <p:cNvGrpSpPr/>
        <p:nvPr/>
      </p:nvGrpSpPr>
      <p:grpSpPr>
        <a:xfrm>
          <a:off x="0" y="0"/>
          <a:ext cx="0" cy="0"/>
          <a:chOff x="0" y="0"/>
          <a:chExt cx="0" cy="0"/>
        </a:xfrm>
      </p:grpSpPr>
      <p:sp>
        <p:nvSpPr>
          <p:cNvPr id="8" name="Rectangle 16">
            <a:extLst>
              <a:ext uri="{FF2B5EF4-FFF2-40B4-BE49-F238E27FC236}">
                <a16:creationId xmlns:a16="http://schemas.microsoft.com/office/drawing/2014/main" id="{4BAAC30D-6DCC-24A4-EA42-617E0B12196C}"/>
              </a:ext>
            </a:extLst>
          </p:cNvPr>
          <p:cNvSpPr/>
          <p:nvPr/>
        </p:nvSpPr>
        <p:spPr bwMode="auto">
          <a:xfrm>
            <a:off x="1632857" y="366220"/>
            <a:ext cx="892628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FTE in the FLASH Master-</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project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of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in2p3</a:t>
            </a:r>
          </a:p>
        </p:txBody>
      </p:sp>
      <p:sp>
        <p:nvSpPr>
          <p:cNvPr id="2" name="ZoneTexte 1">
            <a:extLst>
              <a:ext uri="{FF2B5EF4-FFF2-40B4-BE49-F238E27FC236}">
                <a16:creationId xmlns:a16="http://schemas.microsoft.com/office/drawing/2014/main" id="{A4A43C87-F6CD-E926-BBC6-60813A986A92}"/>
              </a:ext>
            </a:extLst>
          </p:cNvPr>
          <p:cNvSpPr txBox="1"/>
          <p:nvPr/>
        </p:nvSpPr>
        <p:spPr>
          <a:xfrm>
            <a:off x="237580" y="5908203"/>
            <a:ext cx="5671131"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PhD in FLASH MP: 6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defended</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6 on-</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going</a:t>
            </a:r>
            <a:endPar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endParaRPr>
          </a:p>
        </p:txBody>
      </p:sp>
      <p:sp>
        <p:nvSpPr>
          <p:cNvPr id="3" name="ZoneTexte 2">
            <a:extLst>
              <a:ext uri="{FF2B5EF4-FFF2-40B4-BE49-F238E27FC236}">
                <a16:creationId xmlns:a16="http://schemas.microsoft.com/office/drawing/2014/main" id="{A0913B57-19C8-093B-61FE-67AC27542E0D}"/>
              </a:ext>
            </a:extLst>
          </p:cNvPr>
          <p:cNvSpPr txBox="1"/>
          <p:nvPr/>
        </p:nvSpPr>
        <p:spPr>
          <a:xfrm>
            <a:off x="6296283" y="5931252"/>
            <a:ext cx="5756170"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CDD in FLASH MP: 5 FTE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researchers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1.5 FTE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technical</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staff</a:t>
            </a:r>
          </a:p>
        </p:txBody>
      </p:sp>
      <p:sp>
        <p:nvSpPr>
          <p:cNvPr id="4" name="Rectangle 3">
            <a:extLst>
              <a:ext uri="{FF2B5EF4-FFF2-40B4-BE49-F238E27FC236}">
                <a16:creationId xmlns:a16="http://schemas.microsoft.com/office/drawing/2014/main" id="{233AFEE8-BEA8-8F8A-7C5A-EB0B8F3B52B9}"/>
              </a:ext>
            </a:extLst>
          </p:cNvPr>
          <p:cNvSpPr/>
          <p:nvPr/>
        </p:nvSpPr>
        <p:spPr>
          <a:xfrm>
            <a:off x="583867" y="1952229"/>
            <a:ext cx="2878553" cy="3811382"/>
          </a:xfrm>
          <a:prstGeom prst="rect">
            <a:avLst/>
          </a:prstGeom>
          <a:solidFill>
            <a:srgbClr val="4762FF">
              <a:alpha val="29000"/>
            </a:srgbClr>
          </a:solidFill>
          <a:ln w="6350">
            <a:solidFill>
              <a:srgbClr val="476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BA900B-3288-9E31-8CA4-0C38362CB503}"/>
              </a:ext>
            </a:extLst>
          </p:cNvPr>
          <p:cNvSpPr/>
          <p:nvPr/>
        </p:nvSpPr>
        <p:spPr>
          <a:xfrm>
            <a:off x="3462420" y="1952229"/>
            <a:ext cx="605927" cy="3811382"/>
          </a:xfrm>
          <a:prstGeom prst="rect">
            <a:avLst/>
          </a:prstGeom>
          <a:solidFill>
            <a:srgbClr val="FF3D00">
              <a:alpha val="29000"/>
            </a:srgbClr>
          </a:solidFill>
          <a:ln w="6350">
            <a:solidFill>
              <a:srgbClr val="FF3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DE69D91-DC42-60F3-A2D4-40DFD26C19A9}"/>
              </a:ext>
            </a:extLst>
          </p:cNvPr>
          <p:cNvSpPr/>
          <p:nvPr/>
        </p:nvSpPr>
        <p:spPr>
          <a:xfrm>
            <a:off x="4068347" y="1952230"/>
            <a:ext cx="1132813" cy="3811379"/>
          </a:xfrm>
          <a:prstGeom prst="rect">
            <a:avLst/>
          </a:prstGeom>
          <a:solidFill>
            <a:srgbClr val="31BEB0">
              <a:alpha val="29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9F1AF31-B207-B2D2-D95E-E4BD926400EC}"/>
              </a:ext>
            </a:extLst>
          </p:cNvPr>
          <p:cNvSpPr/>
          <p:nvPr/>
        </p:nvSpPr>
        <p:spPr>
          <a:xfrm>
            <a:off x="5201160" y="1952227"/>
            <a:ext cx="618363" cy="3811383"/>
          </a:xfrm>
          <a:prstGeom prst="rect">
            <a:avLst/>
          </a:prstGeom>
          <a:solidFill>
            <a:srgbClr val="FFC000">
              <a:alpha val="29000"/>
            </a:srgb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95F8F108-BE79-4F79-4DC0-E9A122D4DE91}"/>
              </a:ext>
            </a:extLst>
          </p:cNvPr>
          <p:cNvSpPr txBox="1"/>
          <p:nvPr/>
        </p:nvSpPr>
        <p:spPr>
          <a:xfrm>
            <a:off x="622633" y="5385650"/>
            <a:ext cx="1222759"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WP1 – </a:t>
            </a:r>
            <a:r>
              <a:rPr kumimoji="0" lang="fr-FR" sz="8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Quality</a:t>
            </a:r>
            <a:r>
              <a:rPr kumimoji="0" lang="fr-FR" sz="8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 control &amp; </a:t>
            </a:r>
            <a:r>
              <a:rPr kumimoji="0" lang="fr-FR" sz="8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dosimetry</a:t>
            </a:r>
            <a:endParaRPr kumimoji="0" lang="fr-FR" sz="8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endParaRPr>
          </a:p>
        </p:txBody>
      </p:sp>
      <p:sp>
        <p:nvSpPr>
          <p:cNvPr id="10" name="ZoneTexte 9">
            <a:extLst>
              <a:ext uri="{FF2B5EF4-FFF2-40B4-BE49-F238E27FC236}">
                <a16:creationId xmlns:a16="http://schemas.microsoft.com/office/drawing/2014/main" id="{71A37887-5682-CACF-C25D-93069D1EE900}"/>
              </a:ext>
            </a:extLst>
          </p:cNvPr>
          <p:cNvSpPr txBox="1"/>
          <p:nvPr/>
        </p:nvSpPr>
        <p:spPr>
          <a:xfrm>
            <a:off x="3449142" y="5274826"/>
            <a:ext cx="87117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D00"/>
                </a:solidFill>
                <a:effectLst/>
                <a:uLnTx/>
                <a:uFillTx/>
                <a:latin typeface="Calibri" panose="020F0502020204030204"/>
                <a:ea typeface="CMU Sans Serif Medium" panose="02000603000000000000" pitchFamily="2" charset="0"/>
                <a:cs typeface="CMU Sans Serif Medium" panose="02000603000000000000" pitchFamily="2" charset="0"/>
              </a:rPr>
              <a:t>WP2 – </a:t>
            </a:r>
            <a:r>
              <a:rPr kumimoji="0" lang="fr-FR" sz="800" b="0" i="0" u="none" strike="noStrike" kern="1200" cap="none" spc="0" normalizeH="0" baseline="0" noProof="0" dirty="0" err="1">
                <a:ln>
                  <a:noFill/>
                </a:ln>
                <a:solidFill>
                  <a:srgbClr val="FF3D00"/>
                </a:solidFill>
                <a:effectLst/>
                <a:uLnTx/>
                <a:uFillTx/>
                <a:latin typeface="Calibri" panose="020F0502020204030204"/>
                <a:ea typeface="CMU Sans Serif Medium" panose="02000603000000000000" pitchFamily="2" charset="0"/>
                <a:cs typeface="CMU Sans Serif Medium" panose="02000603000000000000" pitchFamily="2" charset="0"/>
              </a:rPr>
              <a:t>Radiolysis</a:t>
            </a:r>
            <a:r>
              <a:rPr kumimoji="0" lang="fr-FR" sz="800" b="0" i="0" u="none" strike="noStrike" kern="1200" cap="none" spc="0" normalizeH="0" baseline="0" noProof="0" dirty="0">
                <a:ln>
                  <a:noFill/>
                </a:ln>
                <a:solidFill>
                  <a:srgbClr val="FF3D00"/>
                </a:solidFill>
                <a:effectLst/>
                <a:uLnTx/>
                <a:uFillTx/>
                <a:latin typeface="Calibri" panose="020F0502020204030204"/>
                <a:ea typeface="CMU Sans Serif Medium" panose="02000603000000000000" pitchFamily="2" charset="0"/>
                <a:cs typeface="CMU Sans Serif Medium" panose="02000603000000000000" pitchFamily="2" charset="0"/>
              </a:rPr>
              <a:t> in FLASH</a:t>
            </a:r>
          </a:p>
        </p:txBody>
      </p:sp>
      <p:sp>
        <p:nvSpPr>
          <p:cNvPr id="11" name="ZoneTexte 10">
            <a:extLst>
              <a:ext uri="{FF2B5EF4-FFF2-40B4-BE49-F238E27FC236}">
                <a16:creationId xmlns:a16="http://schemas.microsoft.com/office/drawing/2014/main" id="{1E07A3B0-D2C4-1D8B-5A53-330D177B4E33}"/>
              </a:ext>
            </a:extLst>
          </p:cNvPr>
          <p:cNvSpPr txBox="1"/>
          <p:nvPr/>
        </p:nvSpPr>
        <p:spPr>
          <a:xfrm>
            <a:off x="4199002" y="5357696"/>
            <a:ext cx="909531"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rPr>
              <a:t>WP3 – </a:t>
            </a:r>
            <a:r>
              <a:rPr kumimoji="0" lang="fr-FR" sz="800" b="0" i="0" u="none" strike="noStrike" kern="1200" cap="none" spc="0" normalizeH="0" baseline="0" noProof="0" dirty="0" err="1">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rPr>
              <a:t>Cell</a:t>
            </a:r>
            <a:r>
              <a:rPr kumimoji="0" lang="fr-FR" sz="8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rPr>
              <a:t> irradiations</a:t>
            </a:r>
          </a:p>
        </p:txBody>
      </p:sp>
      <p:sp>
        <p:nvSpPr>
          <p:cNvPr id="12" name="ZoneTexte 11">
            <a:extLst>
              <a:ext uri="{FF2B5EF4-FFF2-40B4-BE49-F238E27FC236}">
                <a16:creationId xmlns:a16="http://schemas.microsoft.com/office/drawing/2014/main" id="{8B6325F3-DE2D-0137-A135-5151F4B8D5DC}"/>
              </a:ext>
            </a:extLst>
          </p:cNvPr>
          <p:cNvSpPr txBox="1"/>
          <p:nvPr/>
        </p:nvSpPr>
        <p:spPr>
          <a:xfrm>
            <a:off x="5158786" y="2287654"/>
            <a:ext cx="76348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rPr>
              <a:t>WP4 – Simulations</a:t>
            </a:r>
          </a:p>
        </p:txBody>
      </p:sp>
      <p:pic>
        <p:nvPicPr>
          <p:cNvPr id="10241" name="Picture 1">
            <a:extLst>
              <a:ext uri="{FF2B5EF4-FFF2-40B4-BE49-F238E27FC236}">
                <a16:creationId xmlns:a16="http://schemas.microsoft.com/office/drawing/2014/main" id="{B005F1B6-AEE8-461E-3A5C-F02DA87175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80" y="1709015"/>
            <a:ext cx="5707526"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7" name="ZoneTexte 36">
            <a:extLst>
              <a:ext uri="{FF2B5EF4-FFF2-40B4-BE49-F238E27FC236}">
                <a16:creationId xmlns:a16="http://schemas.microsoft.com/office/drawing/2014/main" id="{98F8065D-D0F7-C962-6DB9-FD0254573B75}"/>
              </a:ext>
            </a:extLst>
          </p:cNvPr>
          <p:cNvSpPr txBox="1"/>
          <p:nvPr/>
        </p:nvSpPr>
        <p:spPr>
          <a:xfrm>
            <a:off x="709457" y="2214306"/>
            <a:ext cx="2105741"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PhD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(2020-2025)</a:t>
            </a:r>
          </a:p>
        </p:txBody>
      </p:sp>
      <p:sp>
        <p:nvSpPr>
          <p:cNvPr id="13" name="Rectangle 12">
            <a:extLst>
              <a:ext uri="{FF2B5EF4-FFF2-40B4-BE49-F238E27FC236}">
                <a16:creationId xmlns:a16="http://schemas.microsoft.com/office/drawing/2014/main" id="{88ED3A63-15A3-7406-F73A-A5B79F709BB8}"/>
              </a:ext>
            </a:extLst>
          </p:cNvPr>
          <p:cNvSpPr/>
          <p:nvPr/>
        </p:nvSpPr>
        <p:spPr>
          <a:xfrm>
            <a:off x="6573560" y="1955770"/>
            <a:ext cx="2878553" cy="3811382"/>
          </a:xfrm>
          <a:prstGeom prst="rect">
            <a:avLst/>
          </a:prstGeom>
          <a:solidFill>
            <a:srgbClr val="4762FF">
              <a:alpha val="29000"/>
            </a:srgbClr>
          </a:solidFill>
          <a:ln w="6350">
            <a:solidFill>
              <a:srgbClr val="476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E7FAE8-F9CA-3870-57A6-61FE2886A0A3}"/>
              </a:ext>
            </a:extLst>
          </p:cNvPr>
          <p:cNvSpPr/>
          <p:nvPr/>
        </p:nvSpPr>
        <p:spPr>
          <a:xfrm>
            <a:off x="9452113" y="1955770"/>
            <a:ext cx="605927" cy="3811382"/>
          </a:xfrm>
          <a:prstGeom prst="rect">
            <a:avLst/>
          </a:prstGeom>
          <a:solidFill>
            <a:srgbClr val="FF3D00">
              <a:alpha val="29000"/>
            </a:srgbClr>
          </a:solidFill>
          <a:ln w="6350">
            <a:solidFill>
              <a:srgbClr val="FF3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9887CAB-4BF5-1E4E-6FAD-89678588C4DE}"/>
              </a:ext>
            </a:extLst>
          </p:cNvPr>
          <p:cNvSpPr/>
          <p:nvPr/>
        </p:nvSpPr>
        <p:spPr>
          <a:xfrm>
            <a:off x="10058040" y="1955771"/>
            <a:ext cx="1132813" cy="3811379"/>
          </a:xfrm>
          <a:prstGeom prst="rect">
            <a:avLst/>
          </a:prstGeom>
          <a:solidFill>
            <a:srgbClr val="31BEB0">
              <a:alpha val="29000"/>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C0E368F-F4E9-4AD4-9E91-D0627339F1D0}"/>
              </a:ext>
            </a:extLst>
          </p:cNvPr>
          <p:cNvSpPr/>
          <p:nvPr/>
        </p:nvSpPr>
        <p:spPr>
          <a:xfrm>
            <a:off x="11190853" y="1955768"/>
            <a:ext cx="618363" cy="3811383"/>
          </a:xfrm>
          <a:prstGeom prst="rect">
            <a:avLst/>
          </a:prstGeom>
          <a:solidFill>
            <a:srgbClr val="FFC000">
              <a:alpha val="29000"/>
            </a:srgb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0E886479-FAD5-E93F-2D21-260D04482125}"/>
              </a:ext>
            </a:extLst>
          </p:cNvPr>
          <p:cNvSpPr txBox="1"/>
          <p:nvPr/>
        </p:nvSpPr>
        <p:spPr>
          <a:xfrm>
            <a:off x="6612326" y="5389191"/>
            <a:ext cx="1222759"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WP1 – </a:t>
            </a:r>
            <a:r>
              <a:rPr kumimoji="0" lang="fr-FR" sz="8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Quality</a:t>
            </a:r>
            <a:r>
              <a:rPr kumimoji="0" lang="fr-FR" sz="8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 control &amp; </a:t>
            </a:r>
            <a:r>
              <a:rPr kumimoji="0" lang="fr-FR" sz="800" b="0" i="0" u="none" strike="noStrike" kern="1200" cap="none" spc="0" normalizeH="0" baseline="0" noProof="0" dirty="0" err="1">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rPr>
              <a:t>dosimetry</a:t>
            </a:r>
            <a:endParaRPr kumimoji="0" lang="fr-FR" sz="800" b="0" i="0" u="none" strike="noStrike" kern="1200" cap="none" spc="0" normalizeH="0" baseline="0" noProof="0" dirty="0">
              <a:ln>
                <a:noFill/>
              </a:ln>
              <a:solidFill>
                <a:srgbClr val="4472C4"/>
              </a:solidFill>
              <a:effectLst/>
              <a:uLnTx/>
              <a:uFillTx/>
              <a:latin typeface="Calibri" panose="020F0502020204030204"/>
              <a:ea typeface="CMU Sans Serif Medium" panose="02000603000000000000" pitchFamily="2" charset="0"/>
              <a:cs typeface="CMU Sans Serif Medium" panose="02000603000000000000" pitchFamily="2" charset="0"/>
            </a:endParaRPr>
          </a:p>
        </p:txBody>
      </p:sp>
      <p:sp>
        <p:nvSpPr>
          <p:cNvPr id="38" name="ZoneTexte 37">
            <a:extLst>
              <a:ext uri="{FF2B5EF4-FFF2-40B4-BE49-F238E27FC236}">
                <a16:creationId xmlns:a16="http://schemas.microsoft.com/office/drawing/2014/main" id="{C087149A-F8B0-C4ED-F4BA-3D0895D3ACA6}"/>
              </a:ext>
            </a:extLst>
          </p:cNvPr>
          <p:cNvSpPr txBox="1"/>
          <p:nvPr/>
        </p:nvSpPr>
        <p:spPr>
          <a:xfrm>
            <a:off x="9438835" y="5278367"/>
            <a:ext cx="87117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3D00"/>
                </a:solidFill>
                <a:effectLst/>
                <a:uLnTx/>
                <a:uFillTx/>
                <a:latin typeface="Calibri" panose="020F0502020204030204"/>
                <a:ea typeface="CMU Sans Serif Medium" panose="02000603000000000000" pitchFamily="2" charset="0"/>
                <a:cs typeface="CMU Sans Serif Medium" panose="02000603000000000000" pitchFamily="2" charset="0"/>
              </a:rPr>
              <a:t>WP2 – </a:t>
            </a:r>
            <a:r>
              <a:rPr kumimoji="0" lang="fr-FR" sz="800" b="0" i="0" u="none" strike="noStrike" kern="1200" cap="none" spc="0" normalizeH="0" baseline="0" noProof="0" dirty="0" err="1">
                <a:ln>
                  <a:noFill/>
                </a:ln>
                <a:solidFill>
                  <a:srgbClr val="FF3D00"/>
                </a:solidFill>
                <a:effectLst/>
                <a:uLnTx/>
                <a:uFillTx/>
                <a:latin typeface="Calibri" panose="020F0502020204030204"/>
                <a:ea typeface="CMU Sans Serif Medium" panose="02000603000000000000" pitchFamily="2" charset="0"/>
                <a:cs typeface="CMU Sans Serif Medium" panose="02000603000000000000" pitchFamily="2" charset="0"/>
              </a:rPr>
              <a:t>Radiolysis</a:t>
            </a:r>
            <a:r>
              <a:rPr kumimoji="0" lang="fr-FR" sz="800" b="0" i="0" u="none" strike="noStrike" kern="1200" cap="none" spc="0" normalizeH="0" baseline="0" noProof="0" dirty="0">
                <a:ln>
                  <a:noFill/>
                </a:ln>
                <a:solidFill>
                  <a:srgbClr val="FF3D00"/>
                </a:solidFill>
                <a:effectLst/>
                <a:uLnTx/>
                <a:uFillTx/>
                <a:latin typeface="Calibri" panose="020F0502020204030204"/>
                <a:ea typeface="CMU Sans Serif Medium" panose="02000603000000000000" pitchFamily="2" charset="0"/>
                <a:cs typeface="CMU Sans Serif Medium" panose="02000603000000000000" pitchFamily="2" charset="0"/>
              </a:rPr>
              <a:t> in FLASH</a:t>
            </a:r>
          </a:p>
        </p:txBody>
      </p:sp>
      <p:sp>
        <p:nvSpPr>
          <p:cNvPr id="39" name="ZoneTexte 38">
            <a:extLst>
              <a:ext uri="{FF2B5EF4-FFF2-40B4-BE49-F238E27FC236}">
                <a16:creationId xmlns:a16="http://schemas.microsoft.com/office/drawing/2014/main" id="{6553A9E2-F078-694C-88F3-F9F64AA2F9E8}"/>
              </a:ext>
            </a:extLst>
          </p:cNvPr>
          <p:cNvSpPr txBox="1"/>
          <p:nvPr/>
        </p:nvSpPr>
        <p:spPr>
          <a:xfrm>
            <a:off x="10188695" y="5361237"/>
            <a:ext cx="909531"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rPr>
              <a:t>WP3 – </a:t>
            </a:r>
            <a:r>
              <a:rPr kumimoji="0" lang="fr-FR" sz="800" b="0" i="0" u="none" strike="noStrike" kern="1200" cap="none" spc="0" normalizeH="0" baseline="0" noProof="0" dirty="0" err="1">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rPr>
              <a:t>Cell</a:t>
            </a:r>
            <a:r>
              <a:rPr kumimoji="0" lang="fr-FR" sz="800" b="0" i="0" u="none" strike="noStrike" kern="1200" cap="none" spc="0" normalizeH="0" baseline="0" noProof="0" dirty="0">
                <a:ln>
                  <a:noFill/>
                </a:ln>
                <a:solidFill>
                  <a:srgbClr val="31BEB0"/>
                </a:solidFill>
                <a:effectLst/>
                <a:uLnTx/>
                <a:uFillTx/>
                <a:latin typeface="Calibri" panose="020F0502020204030204"/>
                <a:ea typeface="CMU Sans Serif Medium" panose="02000603000000000000" pitchFamily="2" charset="0"/>
                <a:cs typeface="CMU Sans Serif Medium" panose="02000603000000000000" pitchFamily="2" charset="0"/>
              </a:rPr>
              <a:t> irradiations</a:t>
            </a:r>
          </a:p>
        </p:txBody>
      </p:sp>
      <p:sp>
        <p:nvSpPr>
          <p:cNvPr id="40" name="ZoneTexte 39">
            <a:extLst>
              <a:ext uri="{FF2B5EF4-FFF2-40B4-BE49-F238E27FC236}">
                <a16:creationId xmlns:a16="http://schemas.microsoft.com/office/drawing/2014/main" id="{210C7BE1-6368-8F50-9DEB-0CCEBBCAF99A}"/>
              </a:ext>
            </a:extLst>
          </p:cNvPr>
          <p:cNvSpPr txBox="1"/>
          <p:nvPr/>
        </p:nvSpPr>
        <p:spPr>
          <a:xfrm>
            <a:off x="11148479" y="2291195"/>
            <a:ext cx="76348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srgbClr val="FF8521"/>
                </a:solidFill>
                <a:effectLst/>
                <a:uLnTx/>
                <a:uFillTx/>
                <a:latin typeface="Calibri" panose="020F0502020204030204"/>
                <a:ea typeface="CMU Sans Serif Medium" panose="02000603000000000000" pitchFamily="2" charset="0"/>
                <a:cs typeface="CMU Sans Serif Medium" panose="02000603000000000000" pitchFamily="2" charset="0"/>
              </a:rPr>
              <a:t>WP4 – Simulations</a:t>
            </a:r>
          </a:p>
        </p:txBody>
      </p:sp>
      <p:pic>
        <p:nvPicPr>
          <p:cNvPr id="10242" name="Picture 2">
            <a:extLst>
              <a:ext uri="{FF2B5EF4-FFF2-40B4-BE49-F238E27FC236}">
                <a16:creationId xmlns:a16="http://schemas.microsoft.com/office/drawing/2014/main" id="{D7616E35-5B6C-F7CF-34FD-03477C8BD51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6173" y="1719648"/>
            <a:ext cx="5707527"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6" name="ZoneTexte 35">
            <a:extLst>
              <a:ext uri="{FF2B5EF4-FFF2-40B4-BE49-F238E27FC236}">
                <a16:creationId xmlns:a16="http://schemas.microsoft.com/office/drawing/2014/main" id="{7CA7BB36-5BE4-37ED-6613-BFC6A67DE092}"/>
              </a:ext>
            </a:extLst>
          </p:cNvPr>
          <p:cNvSpPr txBox="1"/>
          <p:nvPr/>
        </p:nvSpPr>
        <p:spPr>
          <a:xfrm>
            <a:off x="9712445" y="2218698"/>
            <a:ext cx="2105741"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CDD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(2020-2025)</a:t>
            </a:r>
          </a:p>
        </p:txBody>
      </p:sp>
    </p:spTree>
    <p:extLst>
      <p:ext uri="{BB962C8B-B14F-4D97-AF65-F5344CB8AC3E}">
        <p14:creationId xmlns:p14="http://schemas.microsoft.com/office/powerpoint/2010/main" val="2991235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D5833-D2B2-C552-573D-0ABD4290A3CE}"/>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711F82E2-111A-DF02-75F1-1EFBFA4E7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002" y="1762528"/>
            <a:ext cx="5711636"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5" name="Picture 1">
            <a:extLst>
              <a:ext uri="{FF2B5EF4-FFF2-40B4-BE49-F238E27FC236}">
                <a16:creationId xmlns:a16="http://schemas.microsoft.com/office/drawing/2014/main" id="{A25ABE6C-39BD-F303-4A01-FB0EC69FA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71" y="1762528"/>
            <a:ext cx="5707527" cy="406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16">
            <a:extLst>
              <a:ext uri="{FF2B5EF4-FFF2-40B4-BE49-F238E27FC236}">
                <a16:creationId xmlns:a16="http://schemas.microsoft.com/office/drawing/2014/main" id="{11D8EA28-DB59-E006-08F5-5474A38A2966}"/>
              </a:ext>
            </a:extLst>
          </p:cNvPr>
          <p:cNvSpPr/>
          <p:nvPr/>
        </p:nvSpPr>
        <p:spPr bwMode="auto">
          <a:xfrm>
            <a:off x="1632857" y="366220"/>
            <a:ext cx="892628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Publications &amp; </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fundings</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in the FLASH Master-</a:t>
            </a:r>
            <a:r>
              <a:rPr kumimoji="0" lang="fr-FR" sz="2800" b="0" i="0" u="none" strike="noStrike" kern="1200" cap="none" spc="0" normalizeH="0" baseline="0" noProof="0" dirty="0" err="1">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project</a:t>
            </a:r>
            <a:r>
              <a:rPr kumimoji="0" lang="fr-FR" sz="2800" b="0"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 of </a:t>
            </a:r>
            <a:r>
              <a:rPr kumimoji="0" lang="fr-FR" sz="2800" b="1" i="0" u="none" strike="noStrike" kern="1200" cap="none" spc="0" normalizeH="0" baseline="0" noProof="0" dirty="0">
                <a:ln>
                  <a:noFill/>
                </a:ln>
                <a:solidFill>
                  <a:prstClr val="black"/>
                </a:solidFill>
                <a:effectLst/>
                <a:uLnTx/>
                <a:uFillTx/>
                <a:latin typeface="Arial" panose="020B0604020202020204" pitchFamily="34" charset="0"/>
                <a:ea typeface="CMU Serif Roman" panose="02000603000000000000" pitchFamily="2" charset="0"/>
                <a:cs typeface="Arial" panose="020B0604020202020204" pitchFamily="34" charset="0"/>
              </a:rPr>
              <a:t>in2p3</a:t>
            </a:r>
          </a:p>
        </p:txBody>
      </p:sp>
      <p:sp>
        <p:nvSpPr>
          <p:cNvPr id="13" name="ZoneTexte 12">
            <a:extLst>
              <a:ext uri="{FF2B5EF4-FFF2-40B4-BE49-F238E27FC236}">
                <a16:creationId xmlns:a16="http://schemas.microsoft.com/office/drawing/2014/main" id="{60ADCD1E-2E72-9506-F321-B1604057830D}"/>
              </a:ext>
            </a:extLst>
          </p:cNvPr>
          <p:cNvSpPr txBox="1"/>
          <p:nvPr/>
        </p:nvSpPr>
        <p:spPr>
          <a:xfrm>
            <a:off x="1800212" y="2078094"/>
            <a:ext cx="2601047" cy="276999"/>
          </a:xfrm>
          <a:prstGeom prst="rect">
            <a:avLst/>
          </a:prstGeom>
          <a:solidFill>
            <a:schemeClr val="lt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Publications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(2020-2025)</a:t>
            </a:r>
          </a:p>
        </p:txBody>
      </p:sp>
      <p:sp>
        <p:nvSpPr>
          <p:cNvPr id="14" name="ZoneTexte 13">
            <a:extLst>
              <a:ext uri="{FF2B5EF4-FFF2-40B4-BE49-F238E27FC236}">
                <a16:creationId xmlns:a16="http://schemas.microsoft.com/office/drawing/2014/main" id="{8FA6AB88-AF6E-6F3F-F588-367034D888D7}"/>
              </a:ext>
            </a:extLst>
          </p:cNvPr>
          <p:cNvSpPr txBox="1"/>
          <p:nvPr/>
        </p:nvSpPr>
        <p:spPr>
          <a:xfrm>
            <a:off x="259614" y="5897183"/>
            <a:ext cx="5671131"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publications in FLASH MP: 40</a:t>
            </a:r>
          </a:p>
        </p:txBody>
      </p:sp>
      <p:sp>
        <p:nvSpPr>
          <p:cNvPr id="15" name="ZoneTexte 14">
            <a:extLst>
              <a:ext uri="{FF2B5EF4-FFF2-40B4-BE49-F238E27FC236}">
                <a16:creationId xmlns:a16="http://schemas.microsoft.com/office/drawing/2014/main" id="{E86E20E5-B4C3-F3C7-73D5-3EFA4FD07A1F}"/>
              </a:ext>
            </a:extLst>
          </p:cNvPr>
          <p:cNvSpPr txBox="1"/>
          <p:nvPr/>
        </p:nvSpPr>
        <p:spPr>
          <a:xfrm>
            <a:off x="6256002" y="5897182"/>
            <a:ext cx="5671131"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Total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fundings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in FLASH MP: 185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kEuros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in2p3, 818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kEuros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non-in2p3</a:t>
            </a:r>
          </a:p>
        </p:txBody>
      </p:sp>
      <p:sp>
        <p:nvSpPr>
          <p:cNvPr id="16" name="ZoneTexte 15">
            <a:extLst>
              <a:ext uri="{FF2B5EF4-FFF2-40B4-BE49-F238E27FC236}">
                <a16:creationId xmlns:a16="http://schemas.microsoft.com/office/drawing/2014/main" id="{2296FA18-5169-3C1F-3B3F-94A459A9FF90}"/>
              </a:ext>
            </a:extLst>
          </p:cNvPr>
          <p:cNvSpPr txBox="1"/>
          <p:nvPr/>
        </p:nvSpPr>
        <p:spPr>
          <a:xfrm>
            <a:off x="9381171" y="2373759"/>
            <a:ext cx="2439928" cy="276999"/>
          </a:xfrm>
          <a:prstGeom prst="rect">
            <a:avLst/>
          </a:prstGeom>
          <a:solidFill>
            <a:schemeClr val="lt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Fundings</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by </a:t>
            </a:r>
            <a:r>
              <a:rPr kumimoji="0" lang="fr-FR" sz="1200" b="0" i="0" u="none" strike="noStrike" kern="1200" cap="none" spc="0" normalizeH="0" baseline="0" noProof="0" dirty="0" err="1">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project</a:t>
            </a:r>
            <a:r>
              <a:rPr kumimoji="0" lang="fr-FR" sz="1200" b="0" i="0" u="none" strike="noStrike" kern="1200" cap="none" spc="0" normalizeH="0" baseline="0" noProof="0" dirty="0">
                <a:ln>
                  <a:noFill/>
                </a:ln>
                <a:solidFill>
                  <a:prstClr val="black"/>
                </a:solidFill>
                <a:effectLst/>
                <a:uLnTx/>
                <a:uFillTx/>
                <a:latin typeface="Calibri" panose="020F0502020204030204"/>
                <a:ea typeface="CMU Sans Serif Medium" panose="02000603000000000000" pitchFamily="2" charset="0"/>
                <a:cs typeface="CMU Sans Serif Medium" panose="02000603000000000000" pitchFamily="2" charset="0"/>
              </a:rPr>
              <a:t> (2020-2025)</a:t>
            </a:r>
          </a:p>
        </p:txBody>
      </p:sp>
    </p:spTree>
    <p:extLst>
      <p:ext uri="{BB962C8B-B14F-4D97-AF65-F5344CB8AC3E}">
        <p14:creationId xmlns:p14="http://schemas.microsoft.com/office/powerpoint/2010/main" val="1853729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762FF"/>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301F592-B937-BF7B-2683-F9664D48404D}"/>
              </a:ext>
            </a:extLst>
          </p:cNvPr>
          <p:cNvSpPr txBox="1"/>
          <p:nvPr/>
        </p:nvSpPr>
        <p:spPr>
          <a:xfrm>
            <a:off x="11209419" y="6622788"/>
            <a:ext cx="75798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23</a:t>
            </a:r>
          </a:p>
        </p:txBody>
      </p:sp>
      <p:sp>
        <p:nvSpPr>
          <p:cNvPr id="4" name="Why do we need nuclear data for health?">
            <a:extLst>
              <a:ext uri="{FF2B5EF4-FFF2-40B4-BE49-F238E27FC236}">
                <a16:creationId xmlns:a16="http://schemas.microsoft.com/office/drawing/2014/main" id="{B0889B43-AAF7-3823-89EE-22C08890BF46}"/>
              </a:ext>
            </a:extLst>
          </p:cNvPr>
          <p:cNvSpPr txBox="1">
            <a:spLocks/>
          </p:cNvSpPr>
          <p:nvPr/>
        </p:nvSpPr>
        <p:spPr>
          <a:xfrm>
            <a:off x="550863" y="209001"/>
            <a:ext cx="11031537"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461518" rtl="0" eaLnBrk="1" fontAlgn="auto" latinLnBrk="0" hangingPunct="1">
              <a:lnSpc>
                <a:spcPct val="100000"/>
              </a:lnSpc>
              <a:spcBef>
                <a:spcPts val="0"/>
              </a:spcBef>
              <a:spcAft>
                <a:spcPts val="0"/>
              </a:spcAft>
              <a:buClr>
                <a:srgbClr val="000000"/>
              </a:buClr>
              <a:buSzTx/>
              <a:buFont typeface="Arial"/>
              <a:buNone/>
              <a:tabLst/>
              <a:defRPr/>
            </a:pPr>
            <a:r>
              <a:rPr kumimoji="0" lang="fr-FR" sz="4400" b="0" i="0" u="none" strike="noStrike" kern="0" cap="none" spc="-101" normalizeH="0" baseline="0" noProof="0" dirty="0">
                <a:ln>
                  <a:noFill/>
                </a:ln>
                <a:solidFill>
                  <a:srgbClr val="FFFFFF"/>
                </a:solidFill>
                <a:effectLst/>
                <a:uLnTx/>
                <a:uFillTx/>
                <a:latin typeface="CMU Serif Roman" panose="02000603000000000000" pitchFamily="2" charset="0"/>
                <a:ea typeface="CMU Serif Roman" panose="02000603000000000000" pitchFamily="2" charset="0"/>
                <a:cs typeface="CMU Serif Roman" panose="02000603000000000000" pitchFamily="2" charset="0"/>
                <a:sym typeface="Optima"/>
              </a:rPr>
              <a:t>General</a:t>
            </a:r>
            <a:endParaRPr kumimoji="0" lang="fr-FR" sz="4400" b="0" i="0" u="none" strike="noStrike" kern="0" cap="none" spc="-101" normalizeH="0" baseline="0" noProof="0" dirty="0">
              <a:ln>
                <a:noFill/>
              </a:ln>
              <a:solidFill>
                <a:srgbClr val="FFFFFF"/>
              </a:solidFill>
              <a:effectLst/>
              <a:uLnTx/>
              <a:uFillTx/>
              <a:latin typeface="Unistra A" panose="02000503030000020000" pitchFamily="2" charset="77"/>
              <a:ea typeface="CMU Serif Roman" panose="02000603000000000000" pitchFamily="2" charset="0"/>
              <a:cs typeface="CMU Serif Roman" panose="02000603000000000000" pitchFamily="2" charset="0"/>
              <a:sym typeface="Optima"/>
            </a:endParaRPr>
          </a:p>
        </p:txBody>
      </p:sp>
      <p:cxnSp>
        <p:nvCxnSpPr>
          <p:cNvPr id="17" name="Connecteur droit 16">
            <a:extLst>
              <a:ext uri="{FF2B5EF4-FFF2-40B4-BE49-F238E27FC236}">
                <a16:creationId xmlns:a16="http://schemas.microsoft.com/office/drawing/2014/main" id="{9764852D-9641-1125-3785-F453D955F8C8}"/>
              </a:ext>
            </a:extLst>
          </p:cNvPr>
          <p:cNvCxnSpPr/>
          <p:nvPr/>
        </p:nvCxnSpPr>
        <p:spPr>
          <a:xfrm>
            <a:off x="550863" y="1034356"/>
            <a:ext cx="1103153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D342CDEE-32E7-3D77-4E12-EE72C2003468}"/>
              </a:ext>
            </a:extLst>
          </p:cNvPr>
          <p:cNvSpPr txBox="1"/>
          <p:nvPr/>
        </p:nvSpPr>
        <p:spPr>
          <a:xfrm>
            <a:off x="-81381" y="6648999"/>
            <a:ext cx="2878553" cy="276999"/>
          </a:xfrm>
          <a:prstGeom prst="rect">
            <a:avLst/>
          </a:prstGeom>
          <a:noFill/>
          <a:ln>
            <a:noFill/>
          </a:ln>
        </p:spPr>
        <p:txBody>
          <a:bodyPr wrap="square" rtlCol="0">
            <a:spAutoFit/>
          </a:bodyPr>
          <a:lstStyle/>
          <a:p>
            <a:pPr lvl="0" algn="ctr">
              <a:defRPr/>
            </a:pPr>
            <a:r>
              <a:rPr lang="fr-FR" sz="1200" dirty="0">
                <a:solidFill>
                  <a:srgbClr val="FFFFFF"/>
                </a:solidFill>
                <a:latin typeface="CMU Sans Serif Medium" panose="02000603000000000000" pitchFamily="2" charset="0"/>
                <a:ea typeface="CMU Sans Serif Medium" panose="02000603000000000000" pitchFamily="2" charset="0"/>
                <a:cs typeface="CMU Sans Serif Medium" panose="02000603000000000000" pitchFamily="2" charset="0"/>
              </a:rPr>
              <a:t>Rachel Delorme</a:t>
            </a:r>
            <a:endParaRPr lang="fr-FR" dirty="0">
              <a:solidFill>
                <a:srgbClr val="FFFFFF"/>
              </a:solidFill>
              <a:latin typeface="CMU Sans Serif Medium" panose="02000603000000000000" pitchFamily="2" charset="0"/>
              <a:ea typeface="CMU Sans Serif Medium" panose="02000603000000000000" pitchFamily="2" charset="0"/>
              <a:cs typeface="CMU Sans Serif Medium" panose="02000603000000000000" pitchFamily="2" charset="0"/>
            </a:endParaRPr>
          </a:p>
        </p:txBody>
      </p:sp>
      <p:sp>
        <p:nvSpPr>
          <p:cNvPr id="6" name="ZoneTexte 5">
            <a:extLst>
              <a:ext uri="{FF2B5EF4-FFF2-40B4-BE49-F238E27FC236}">
                <a16:creationId xmlns:a16="http://schemas.microsoft.com/office/drawing/2014/main" id="{C14742DE-2FBE-A49B-F14F-3BA247B89F49}"/>
              </a:ext>
            </a:extLst>
          </p:cNvPr>
          <p:cNvSpPr txBox="1"/>
          <p:nvPr/>
        </p:nvSpPr>
        <p:spPr>
          <a:xfrm>
            <a:off x="4656723" y="6633761"/>
            <a:ext cx="287855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rPr>
              <a:t>IN2P3 Scientific Council – 08/07/2025</a:t>
            </a:r>
            <a:endParaRPr kumimoji="0" lang="fr-FR" sz="1400" b="0" i="0" u="none" strike="noStrike" kern="0" cap="none" spc="0" normalizeH="0" baseline="0" noProof="0" dirty="0">
              <a:ln>
                <a:noFill/>
              </a:ln>
              <a:solidFill>
                <a:srgbClr val="FFFFFF"/>
              </a:solidFill>
              <a:effectLst/>
              <a:uLnTx/>
              <a:uFillTx/>
              <a:latin typeface="CMU Sans Serif Medium" panose="02000603000000000000" pitchFamily="2" charset="0"/>
              <a:ea typeface="CMU Sans Serif Medium" panose="02000603000000000000" pitchFamily="2" charset="0"/>
              <a:cs typeface="CMU Sans Serif Medium" panose="02000603000000000000" pitchFamily="2" charset="0"/>
              <a:sym typeface="Arial"/>
            </a:endParaRPr>
          </a:p>
        </p:txBody>
      </p:sp>
    </p:spTree>
    <p:extLst>
      <p:ext uri="{BB962C8B-B14F-4D97-AF65-F5344CB8AC3E}">
        <p14:creationId xmlns:p14="http://schemas.microsoft.com/office/powerpoint/2010/main" val="962157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contenu 2">
            <a:extLst>
              <a:ext uri="{FF2B5EF4-FFF2-40B4-BE49-F238E27FC236}">
                <a16:creationId xmlns:a16="http://schemas.microsoft.com/office/drawing/2014/main" id="{360C35D6-112A-4E5A-A48E-FCA1B664591B}"/>
              </a:ext>
            </a:extLst>
          </p:cNvPr>
          <p:cNvSpPr>
            <a:spLocks noGrp="1"/>
          </p:cNvSpPr>
          <p:nvPr>
            <p:ph idx="1"/>
          </p:nvPr>
        </p:nvSpPr>
        <p:spPr>
          <a:xfrm>
            <a:off x="294061" y="882377"/>
            <a:ext cx="11528835" cy="5061912"/>
          </a:xfrm>
        </p:spPr>
        <p:txBody>
          <a:bodyPr>
            <a:normAutofit/>
          </a:bodyPr>
          <a:lstStyle/>
          <a:p>
            <a:r>
              <a:rPr lang="en-US" b="1" u="sng" dirty="0"/>
              <a:t>Cell survival</a:t>
            </a:r>
            <a:r>
              <a:rPr lang="en-US" b="1" dirty="0"/>
              <a:t>:</a:t>
            </a:r>
            <a:r>
              <a:rPr lang="en-US" dirty="0"/>
              <a:t> </a:t>
            </a:r>
            <a:r>
              <a:rPr lang="en-US" sz="2000" dirty="0">
                <a:solidFill>
                  <a:schemeClr val="tx1"/>
                </a:solidFill>
              </a:rPr>
              <a:t>To compare irradiation protocols and RT approaches, we can use </a:t>
            </a:r>
            <a:r>
              <a:rPr lang="en-US" sz="2000" b="1" dirty="0" err="1">
                <a:solidFill>
                  <a:schemeClr val="tx1"/>
                </a:solidFill>
              </a:rPr>
              <a:t>clonogenic</a:t>
            </a:r>
            <a:r>
              <a:rPr lang="en-US" sz="2000" b="1" dirty="0">
                <a:solidFill>
                  <a:schemeClr val="tx1"/>
                </a:solidFill>
              </a:rPr>
              <a:t> cell survival </a:t>
            </a:r>
            <a:r>
              <a:rPr lang="en-US" sz="2000" dirty="0">
                <a:solidFill>
                  <a:schemeClr val="tx1"/>
                </a:solidFill>
              </a:rPr>
              <a:t>which </a:t>
            </a:r>
            <a:r>
              <a:rPr lang="en-US" sz="2000" dirty="0">
                <a:solidFill>
                  <a:srgbClr val="0F23D9"/>
                </a:solidFill>
              </a:rPr>
              <a:t>quantify biological effects </a:t>
            </a:r>
            <a:r>
              <a:rPr lang="en-US" sz="2000" dirty="0">
                <a:solidFill>
                  <a:schemeClr val="tx1"/>
                </a:solidFill>
              </a:rPr>
              <a:t>at cell level </a:t>
            </a:r>
            <a:r>
              <a:rPr lang="en-US" sz="2000" i="1" dirty="0">
                <a:solidFill>
                  <a:schemeClr val="tx1"/>
                </a:solidFill>
              </a:rPr>
              <a:t>(elementary constituent of living matter)</a:t>
            </a:r>
            <a:endParaRPr lang="en-US" i="1"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fr-FR" dirty="0">
              <a:solidFill>
                <a:schemeClr val="tx1"/>
              </a:solidFill>
            </a:endParaRPr>
          </a:p>
          <a:p>
            <a:pPr marL="0" indent="0">
              <a:buNone/>
            </a:pPr>
            <a:endParaRPr lang="fr-FR" dirty="0">
              <a:solidFill>
                <a:schemeClr val="tx1"/>
              </a:solidFill>
            </a:endParaRPr>
          </a:p>
          <a:p>
            <a:endParaRPr lang="en-US" dirty="0"/>
          </a:p>
        </p:txBody>
      </p:sp>
      <p:pic>
        <p:nvPicPr>
          <p:cNvPr id="7" name="Image 6"/>
          <p:cNvPicPr>
            <a:picLocks noChangeAspect="1"/>
          </p:cNvPicPr>
          <p:nvPr/>
        </p:nvPicPr>
        <p:blipFill>
          <a:blip r:embed="rId3"/>
          <a:stretch>
            <a:fillRect/>
          </a:stretch>
        </p:blipFill>
        <p:spPr>
          <a:xfrm>
            <a:off x="2811284" y="3018171"/>
            <a:ext cx="3711496" cy="2853982"/>
          </a:xfrm>
          <a:prstGeom prst="rect">
            <a:avLst/>
          </a:prstGeom>
        </p:spPr>
      </p:pic>
      <p:sp>
        <p:nvSpPr>
          <p:cNvPr id="10" name="Rectangle 9"/>
          <p:cNvSpPr/>
          <p:nvPr/>
        </p:nvSpPr>
        <p:spPr>
          <a:xfrm>
            <a:off x="254725" y="1814070"/>
            <a:ext cx="6268055" cy="461666"/>
          </a:xfrm>
          <a:prstGeom prst="rect">
            <a:avLst/>
          </a:prstGeom>
          <a:solidFill>
            <a:schemeClr val="bg1">
              <a:lumMod val="95000"/>
            </a:schemeClr>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fr-FR" sz="2000" b="0" i="0" u="none" strike="noStrike" kern="0" cap="none" spc="0" normalizeH="0" baseline="0" noProof="0" dirty="0" err="1">
                <a:ln>
                  <a:noFill/>
                </a:ln>
                <a:solidFill>
                  <a:srgbClr val="ED7D31"/>
                </a:solidFill>
                <a:effectLst/>
                <a:uLnTx/>
                <a:uFillTx/>
                <a:latin typeface="Calibri" panose="020F0502020204030204"/>
                <a:ea typeface="+mn-ea"/>
                <a:cs typeface="+mn-cs"/>
                <a:sym typeface="Arial"/>
              </a:rPr>
              <a:t>Curve</a:t>
            </a:r>
            <a:r>
              <a:rPr kumimoji="0" lang="fr-FR" sz="2000" b="0" i="0" u="none" strike="noStrike" kern="0" cap="none" spc="0" normalizeH="0" baseline="0" noProof="0" dirty="0">
                <a:ln>
                  <a:noFill/>
                </a:ln>
                <a:solidFill>
                  <a:srgbClr val="ED7D31"/>
                </a:solidFill>
                <a:effectLst/>
                <a:uLnTx/>
                <a:uFillTx/>
                <a:latin typeface="Calibri" panose="020F0502020204030204"/>
                <a:ea typeface="+mn-ea"/>
                <a:cs typeface="+mn-cs"/>
                <a:sym typeface="Arial"/>
              </a:rPr>
              <a:t> linking </a:t>
            </a:r>
            <a:r>
              <a:rPr kumimoji="0" lang="fr-FR" sz="2000" b="1" i="0" u="none" strike="noStrike" kern="0" cap="none" spc="0" normalizeH="0" baseline="0" noProof="0" dirty="0">
                <a:ln>
                  <a:noFill/>
                </a:ln>
                <a:solidFill>
                  <a:srgbClr val="ED7D31"/>
                </a:solidFill>
                <a:effectLst/>
                <a:uLnTx/>
                <a:uFillTx/>
                <a:latin typeface="Calibri" panose="020F0502020204030204"/>
                <a:ea typeface="+mn-ea"/>
                <a:cs typeface="+mn-cs"/>
                <a:sym typeface="Arial"/>
              </a:rPr>
              <a:t>dose </a:t>
            </a:r>
            <a:r>
              <a:rPr kumimoji="0" lang="fr-FR" sz="2000" b="0" i="0" u="none" strike="noStrike" kern="0" cap="none" spc="0" normalizeH="0" baseline="0" noProof="0" dirty="0">
                <a:ln>
                  <a:noFill/>
                </a:ln>
                <a:solidFill>
                  <a:srgbClr val="ED7D31"/>
                </a:solidFill>
                <a:effectLst/>
                <a:uLnTx/>
                <a:uFillTx/>
                <a:latin typeface="Calibri" panose="020F0502020204030204"/>
                <a:ea typeface="+mn-ea"/>
                <a:cs typeface="+mn-cs"/>
                <a:sym typeface="Arial"/>
              </a:rPr>
              <a:t>to </a:t>
            </a:r>
            <a:r>
              <a:rPr kumimoji="0" lang="fr-FR" sz="2000" b="1" i="0" u="none" strike="noStrike" kern="0" cap="none" spc="0" normalizeH="0" baseline="0" noProof="0" dirty="0" err="1">
                <a:ln>
                  <a:noFill/>
                </a:ln>
                <a:solidFill>
                  <a:srgbClr val="ED7D31"/>
                </a:solidFill>
                <a:effectLst/>
                <a:uLnTx/>
                <a:uFillTx/>
                <a:latin typeface="Calibri" panose="020F0502020204030204"/>
                <a:ea typeface="+mn-ea"/>
                <a:cs typeface="+mn-cs"/>
                <a:sym typeface="Arial"/>
              </a:rPr>
              <a:t>cell</a:t>
            </a:r>
            <a:r>
              <a:rPr kumimoji="0" lang="fr-FR" sz="2000" b="1" i="0" u="none" strike="noStrike" kern="0" cap="none" spc="0" normalizeH="0" baseline="0" noProof="0" dirty="0">
                <a:ln>
                  <a:noFill/>
                </a:ln>
                <a:solidFill>
                  <a:srgbClr val="ED7D31"/>
                </a:solidFill>
                <a:effectLst/>
                <a:uLnTx/>
                <a:uFillTx/>
                <a:latin typeface="Calibri" panose="020F0502020204030204"/>
                <a:ea typeface="+mn-ea"/>
                <a:cs typeface="+mn-cs"/>
                <a:sym typeface="Arial"/>
              </a:rPr>
              <a:t> </a:t>
            </a:r>
            <a:r>
              <a:rPr kumimoji="0" lang="fr-FR" sz="2000" b="1" i="0" u="none" strike="noStrike" kern="0" cap="none" spc="0" normalizeH="0" baseline="0" noProof="0" dirty="0" err="1">
                <a:ln>
                  <a:noFill/>
                </a:ln>
                <a:solidFill>
                  <a:srgbClr val="ED7D31"/>
                </a:solidFill>
                <a:effectLst/>
                <a:uLnTx/>
                <a:uFillTx/>
                <a:latin typeface="Calibri" panose="020F0502020204030204"/>
                <a:ea typeface="+mn-ea"/>
                <a:cs typeface="+mn-cs"/>
                <a:sym typeface="Arial"/>
              </a:rPr>
              <a:t>survival</a:t>
            </a:r>
            <a:r>
              <a:rPr kumimoji="0" lang="fr-FR" sz="2000" b="1" i="0" u="none" strike="noStrike" kern="0" cap="none" spc="0" normalizeH="0" baseline="0" noProof="0" dirty="0">
                <a:ln>
                  <a:noFill/>
                </a:ln>
                <a:solidFill>
                  <a:srgbClr val="ED7D31"/>
                </a:solidFill>
                <a:effectLst/>
                <a:uLnTx/>
                <a:uFillTx/>
                <a:latin typeface="Calibri" panose="020F0502020204030204"/>
                <a:ea typeface="+mn-ea"/>
                <a:cs typeface="+mn-cs"/>
                <a:sym typeface="Arial"/>
              </a:rPr>
              <a:t>: </a:t>
            </a:r>
            <a:r>
              <a:rPr kumimoji="0" lang="fr-FR" sz="2000" b="1" i="0" u="none" strike="noStrike" kern="0" cap="none" spc="0" normalizeH="0" baseline="0" noProof="0" dirty="0" err="1">
                <a:ln>
                  <a:noFill/>
                </a:ln>
                <a:solidFill>
                  <a:srgbClr val="4762FF"/>
                </a:solidFill>
                <a:effectLst/>
                <a:uLnTx/>
                <a:uFillTx/>
                <a:latin typeface="Calibri" panose="020F0502020204030204"/>
                <a:ea typeface="+mn-ea"/>
                <a:cs typeface="+mn-cs"/>
                <a:sym typeface="Arial"/>
              </a:rPr>
              <a:t>Linear</a:t>
            </a:r>
            <a:r>
              <a:rPr kumimoji="0" lang="fr-FR" sz="2000" b="1" i="0" u="none" strike="noStrike" kern="0" cap="none" spc="0" normalizeH="0" baseline="0" noProof="0" dirty="0">
                <a:ln>
                  <a:noFill/>
                </a:ln>
                <a:solidFill>
                  <a:srgbClr val="4762FF"/>
                </a:solidFill>
                <a:effectLst/>
                <a:uLnTx/>
                <a:uFillTx/>
                <a:latin typeface="Calibri" panose="020F0502020204030204"/>
                <a:ea typeface="+mn-ea"/>
                <a:cs typeface="+mn-cs"/>
                <a:sym typeface="Arial"/>
              </a:rPr>
              <a:t> </a:t>
            </a:r>
            <a:r>
              <a:rPr kumimoji="0" lang="fr-FR" sz="2000" b="1" i="0" u="none" strike="noStrike" kern="0" cap="none" spc="0" normalizeH="0" baseline="0" noProof="0" dirty="0" err="1">
                <a:ln>
                  <a:noFill/>
                </a:ln>
                <a:solidFill>
                  <a:srgbClr val="4762FF"/>
                </a:solidFill>
                <a:effectLst/>
                <a:uLnTx/>
                <a:uFillTx/>
                <a:latin typeface="Calibri" panose="020F0502020204030204"/>
                <a:ea typeface="+mn-ea"/>
                <a:cs typeface="+mn-cs"/>
                <a:sym typeface="Arial"/>
              </a:rPr>
              <a:t>Quadratic</a:t>
            </a:r>
            <a:r>
              <a:rPr kumimoji="0" lang="fr-FR" sz="2000" b="1" i="0" u="none" strike="noStrike" kern="0" cap="none" spc="0" normalizeH="0" baseline="0" noProof="0" dirty="0">
                <a:ln>
                  <a:noFill/>
                </a:ln>
                <a:solidFill>
                  <a:srgbClr val="4762FF"/>
                </a:solidFill>
                <a:effectLst/>
                <a:uLnTx/>
                <a:uFillTx/>
                <a:latin typeface="Calibri" panose="020F0502020204030204"/>
                <a:ea typeface="+mn-ea"/>
                <a:cs typeface="+mn-cs"/>
                <a:sym typeface="Arial"/>
              </a:rPr>
              <a:t> Model</a:t>
            </a:r>
          </a:p>
        </p:txBody>
      </p:sp>
      <p:sp>
        <p:nvSpPr>
          <p:cNvPr id="6" name="ZoneTexte 5"/>
          <p:cNvSpPr txBox="1"/>
          <p:nvPr/>
        </p:nvSpPr>
        <p:spPr>
          <a:xfrm>
            <a:off x="3482818" y="4686069"/>
            <a:ext cx="22277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200" b="0" i="0" u="none" strike="noStrike" kern="0" cap="none" spc="0" normalizeH="0" baseline="0" noProof="0" dirty="0">
                <a:ln>
                  <a:noFill/>
                </a:ln>
                <a:solidFill>
                  <a:prstClr val="black">
                    <a:lumMod val="65000"/>
                    <a:lumOff val="35000"/>
                  </a:prstClr>
                </a:solidFill>
                <a:effectLst/>
                <a:uLnTx/>
                <a:uFillTx/>
                <a:latin typeface="Arial"/>
                <a:cs typeface="Arial"/>
                <a:sym typeface="Arial"/>
              </a:rPr>
              <a:t>10% cell survival at 8 Gy</a:t>
            </a:r>
          </a:p>
        </p:txBody>
      </p:sp>
      <p:sp>
        <p:nvSpPr>
          <p:cNvPr id="21" name="Titre 1">
            <a:extLst>
              <a:ext uri="{FF2B5EF4-FFF2-40B4-BE49-F238E27FC236}">
                <a16:creationId xmlns:a16="http://schemas.microsoft.com/office/drawing/2014/main" id="{260EC6EA-38C9-4008-96AC-F53C62FBA778}"/>
              </a:ext>
            </a:extLst>
          </p:cNvPr>
          <p:cNvSpPr txBox="1">
            <a:spLocks/>
          </p:cNvSpPr>
          <p:nvPr/>
        </p:nvSpPr>
        <p:spPr>
          <a:xfrm>
            <a:off x="0" y="0"/>
            <a:ext cx="10515600" cy="681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600" b="0" i="1" u="none" strike="noStrike" kern="1200" cap="none" spc="0" normalizeH="0" baseline="0" noProof="0" dirty="0">
                <a:ln>
                  <a:noFill/>
                </a:ln>
                <a:solidFill>
                  <a:srgbClr val="ED7D31"/>
                </a:solidFill>
                <a:effectLst/>
                <a:uLnTx/>
                <a:uFillTx/>
                <a:latin typeface="Calibri Light" panose="020F0302020204030204"/>
                <a:ea typeface="+mj-ea"/>
                <a:cs typeface="+mj-cs"/>
                <a:sym typeface="Arial"/>
              </a:rPr>
              <a:t>Biological effects – quantification at cell scale</a:t>
            </a:r>
            <a:endParaRPr kumimoji="0" lang="en-US" sz="3600" b="0" i="0" u="none" strike="noStrike" kern="1200" cap="none" spc="0" normalizeH="0" baseline="0" noProof="0" dirty="0">
              <a:ln>
                <a:noFill/>
              </a:ln>
              <a:solidFill>
                <a:prstClr val="white"/>
              </a:solidFill>
              <a:effectLst/>
              <a:uLnTx/>
              <a:uFillTx/>
              <a:latin typeface="Calibri Light" panose="020F0302020204030204"/>
              <a:ea typeface="+mj-ea"/>
              <a:cs typeface="+mj-cs"/>
              <a:sym typeface="Arial"/>
            </a:endParaRPr>
          </a:p>
        </p:txBody>
      </p:sp>
      <p:sp>
        <p:nvSpPr>
          <p:cNvPr id="33" name="Espace réservé du numéro de diapositive 4">
            <a:extLst>
              <a:ext uri="{FF2B5EF4-FFF2-40B4-BE49-F238E27FC236}">
                <a16:creationId xmlns:a16="http://schemas.microsoft.com/office/drawing/2014/main" id="{22826EEF-0174-481C-BEFE-4BE8FDFF5684}"/>
              </a:ext>
            </a:extLst>
          </p:cNvPr>
          <p:cNvSpPr>
            <a:spLocks noGrp="1"/>
          </p:cNvSpPr>
          <p:nvPr>
            <p:ph type="sldNum" sz="quarter" idx="12"/>
          </p:nvPr>
        </p:nvSpPr>
        <p:spPr>
          <a:xfrm>
            <a:off x="11443579" y="6520131"/>
            <a:ext cx="737045" cy="365125"/>
          </a:xfrm>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BF865A48-B598-49E8-960D-380065AC1F1F}" type="slidenum">
              <a:rPr kumimoji="0" lang="en-US" sz="1200" b="0" i="0" u="none" strike="noStrike" kern="0" cap="none" spc="0" normalizeH="0" baseline="0" noProof="0" smtClean="0">
                <a:ln>
                  <a:noFill/>
                </a:ln>
                <a:solidFill>
                  <a:prstClr val="black">
                    <a:lumMod val="65000"/>
                    <a:lumOff val="35000"/>
                  </a:prstClr>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lang="en-US" sz="1200" b="0" i="0" u="none" strike="noStrike" kern="0" cap="none" spc="0" normalizeH="0" baseline="0" noProof="0" dirty="0">
              <a:ln>
                <a:noFill/>
              </a:ln>
              <a:solidFill>
                <a:prstClr val="black">
                  <a:lumMod val="65000"/>
                  <a:lumOff val="35000"/>
                </a:prstClr>
              </a:solidFill>
              <a:effectLst/>
              <a:uLnTx/>
              <a:uFillTx/>
              <a:latin typeface="Arial"/>
              <a:cs typeface="Arial"/>
              <a:sym typeface="Arial"/>
            </a:endParaRPr>
          </a:p>
        </p:txBody>
      </p:sp>
      <p:pic>
        <p:nvPicPr>
          <p:cNvPr id="19" name="Image 18">
            <a:extLst>
              <a:ext uri="{FF2B5EF4-FFF2-40B4-BE49-F238E27FC236}">
                <a16:creationId xmlns:a16="http://schemas.microsoft.com/office/drawing/2014/main" id="{3A0B7550-58F8-494F-9B42-07F5D7C3B74A}"/>
              </a:ext>
            </a:extLst>
          </p:cNvPr>
          <p:cNvPicPr>
            <a:picLocks noChangeAspect="1"/>
          </p:cNvPicPr>
          <p:nvPr/>
        </p:nvPicPr>
        <p:blipFill>
          <a:blip r:embed="rId4"/>
          <a:stretch>
            <a:fillRect/>
          </a:stretch>
        </p:blipFill>
        <p:spPr>
          <a:xfrm>
            <a:off x="254725" y="3326551"/>
            <a:ext cx="1876425" cy="933450"/>
          </a:xfrm>
          <a:prstGeom prst="rect">
            <a:avLst/>
          </a:prstGeom>
        </p:spPr>
      </p:pic>
      <p:grpSp>
        <p:nvGrpSpPr>
          <p:cNvPr id="22" name="Groupe 21"/>
          <p:cNvGrpSpPr/>
          <p:nvPr/>
        </p:nvGrpSpPr>
        <p:grpSpPr>
          <a:xfrm rot="10800000">
            <a:off x="1648351" y="3015924"/>
            <a:ext cx="813118" cy="830085"/>
            <a:chOff x="1646178" y="4162364"/>
            <a:chExt cx="882665" cy="901082"/>
          </a:xfrm>
        </p:grpSpPr>
        <p:sp>
          <p:nvSpPr>
            <p:cNvPr id="24" name="AutoShape 82"/>
            <p:cNvSpPr>
              <a:spLocks noChangeArrowheads="1"/>
            </p:cNvSpPr>
            <p:nvPr/>
          </p:nvSpPr>
          <p:spPr bwMode="auto">
            <a:xfrm rot="19977234">
              <a:off x="2225359" y="4294466"/>
              <a:ext cx="303484" cy="14458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roup 83"/>
            <p:cNvGrpSpPr>
              <a:grpSpLocks/>
            </p:cNvGrpSpPr>
            <p:nvPr/>
          </p:nvGrpSpPr>
          <p:grpSpPr bwMode="auto">
            <a:xfrm>
              <a:off x="1646178" y="4162364"/>
              <a:ext cx="587388" cy="901082"/>
              <a:chOff x="1302" y="1799"/>
              <a:chExt cx="420" cy="698"/>
            </a:xfrm>
          </p:grpSpPr>
          <p:sp>
            <p:nvSpPr>
              <p:cNvPr id="26" name="AutoShape 84"/>
              <p:cNvSpPr>
                <a:spLocks noChangeArrowheads="1"/>
              </p:cNvSpPr>
              <p:nvPr/>
            </p:nvSpPr>
            <p:spPr bwMode="auto">
              <a:xfrm>
                <a:off x="1302" y="1799"/>
                <a:ext cx="420" cy="698"/>
              </a:xfrm>
              <a:prstGeom prst="irregularSeal2">
                <a:avLst/>
              </a:prstGeom>
              <a:solidFill>
                <a:srgbClr val="FFFF00"/>
              </a:solidFill>
              <a:ln w="9525" algn="ctr">
                <a:solidFill>
                  <a:schemeClr val="tx1"/>
                </a:solidFill>
                <a:miter lim="800000"/>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Freeform 85"/>
              <p:cNvSpPr>
                <a:spLocks/>
              </p:cNvSpPr>
              <p:nvPr/>
            </p:nvSpPr>
            <p:spPr bwMode="auto">
              <a:xfrm>
                <a:off x="1399" y="2085"/>
                <a:ext cx="74" cy="78"/>
              </a:xfrm>
              <a:custGeom>
                <a:avLst/>
                <a:gdLst/>
                <a:ahLst/>
                <a:cxnLst>
                  <a:cxn ang="0">
                    <a:pos x="134" y="119"/>
                  </a:cxn>
                  <a:cxn ang="0">
                    <a:pos x="136" y="114"/>
                  </a:cxn>
                  <a:cxn ang="0">
                    <a:pos x="140" y="110"/>
                  </a:cxn>
                  <a:cxn ang="0">
                    <a:pos x="143" y="105"/>
                  </a:cxn>
                  <a:cxn ang="0">
                    <a:pos x="148" y="101"/>
                  </a:cxn>
                  <a:cxn ang="0">
                    <a:pos x="69" y="0"/>
                  </a:cxn>
                  <a:cxn ang="0">
                    <a:pos x="61" y="7"/>
                  </a:cxn>
                  <a:cxn ang="0">
                    <a:pos x="53" y="14"/>
                  </a:cxn>
                  <a:cxn ang="0">
                    <a:pos x="45" y="22"/>
                  </a:cxn>
                  <a:cxn ang="0">
                    <a:pos x="38" y="29"/>
                  </a:cxn>
                  <a:cxn ang="0">
                    <a:pos x="31" y="38"/>
                  </a:cxn>
                  <a:cxn ang="0">
                    <a:pos x="26" y="46"/>
                  </a:cxn>
                  <a:cxn ang="0">
                    <a:pos x="20" y="57"/>
                  </a:cxn>
                  <a:cxn ang="0">
                    <a:pos x="15" y="66"/>
                  </a:cxn>
                  <a:cxn ang="0">
                    <a:pos x="7" y="89"/>
                  </a:cxn>
                  <a:cxn ang="0">
                    <a:pos x="3" y="111"/>
                  </a:cxn>
                  <a:cxn ang="0">
                    <a:pos x="0" y="134"/>
                  </a:cxn>
                  <a:cxn ang="0">
                    <a:pos x="3" y="157"/>
                  </a:cxn>
                  <a:cxn ang="0">
                    <a:pos x="130" y="138"/>
                  </a:cxn>
                  <a:cxn ang="0">
                    <a:pos x="130" y="134"/>
                  </a:cxn>
                  <a:cxn ang="0">
                    <a:pos x="130" y="128"/>
                  </a:cxn>
                  <a:cxn ang="0">
                    <a:pos x="132" y="123"/>
                  </a:cxn>
                  <a:cxn ang="0">
                    <a:pos x="134" y="119"/>
                  </a:cxn>
                </a:cxnLst>
                <a:rect l="0" t="0" r="r" b="b"/>
                <a:pathLst>
                  <a:path w="148" h="157">
                    <a:moveTo>
                      <a:pt x="134" y="119"/>
                    </a:moveTo>
                    <a:lnTo>
                      <a:pt x="136" y="114"/>
                    </a:lnTo>
                    <a:lnTo>
                      <a:pt x="140" y="110"/>
                    </a:lnTo>
                    <a:lnTo>
                      <a:pt x="143" y="105"/>
                    </a:lnTo>
                    <a:lnTo>
                      <a:pt x="148" y="101"/>
                    </a:lnTo>
                    <a:lnTo>
                      <a:pt x="69" y="0"/>
                    </a:lnTo>
                    <a:lnTo>
                      <a:pt x="61" y="7"/>
                    </a:lnTo>
                    <a:lnTo>
                      <a:pt x="53" y="14"/>
                    </a:lnTo>
                    <a:lnTo>
                      <a:pt x="45" y="22"/>
                    </a:lnTo>
                    <a:lnTo>
                      <a:pt x="38" y="29"/>
                    </a:lnTo>
                    <a:lnTo>
                      <a:pt x="31" y="38"/>
                    </a:lnTo>
                    <a:lnTo>
                      <a:pt x="26" y="46"/>
                    </a:lnTo>
                    <a:lnTo>
                      <a:pt x="20" y="57"/>
                    </a:lnTo>
                    <a:lnTo>
                      <a:pt x="15" y="66"/>
                    </a:lnTo>
                    <a:lnTo>
                      <a:pt x="7" y="89"/>
                    </a:lnTo>
                    <a:lnTo>
                      <a:pt x="3" y="111"/>
                    </a:lnTo>
                    <a:lnTo>
                      <a:pt x="0" y="134"/>
                    </a:lnTo>
                    <a:lnTo>
                      <a:pt x="3" y="157"/>
                    </a:lnTo>
                    <a:lnTo>
                      <a:pt x="130" y="138"/>
                    </a:lnTo>
                    <a:lnTo>
                      <a:pt x="130" y="134"/>
                    </a:lnTo>
                    <a:lnTo>
                      <a:pt x="130" y="128"/>
                    </a:lnTo>
                    <a:lnTo>
                      <a:pt x="132" y="123"/>
                    </a:lnTo>
                    <a:lnTo>
                      <a:pt x="134" y="119"/>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Freeform 86"/>
              <p:cNvSpPr>
                <a:spLocks/>
              </p:cNvSpPr>
              <p:nvPr/>
            </p:nvSpPr>
            <p:spPr bwMode="auto">
              <a:xfrm>
                <a:off x="1513" y="2084"/>
                <a:ext cx="73" cy="78"/>
              </a:xfrm>
              <a:custGeom>
                <a:avLst/>
                <a:gdLst/>
                <a:ahLst/>
                <a:cxnLst>
                  <a:cxn ang="0">
                    <a:pos x="14" y="119"/>
                  </a:cxn>
                  <a:cxn ang="0">
                    <a:pos x="12" y="114"/>
                  </a:cxn>
                  <a:cxn ang="0">
                    <a:pos x="8" y="109"/>
                  </a:cxn>
                  <a:cxn ang="0">
                    <a:pos x="5" y="106"/>
                  </a:cxn>
                  <a:cxn ang="0">
                    <a:pos x="0" y="102"/>
                  </a:cxn>
                  <a:cxn ang="0">
                    <a:pos x="77" y="0"/>
                  </a:cxn>
                  <a:cxn ang="0">
                    <a:pos x="85" y="6"/>
                  </a:cxn>
                  <a:cxn ang="0">
                    <a:pos x="93" y="13"/>
                  </a:cxn>
                  <a:cxn ang="0">
                    <a:pos x="100" y="21"/>
                  </a:cxn>
                  <a:cxn ang="0">
                    <a:pos x="108" y="29"/>
                  </a:cxn>
                  <a:cxn ang="0">
                    <a:pos x="114" y="37"/>
                  </a:cxn>
                  <a:cxn ang="0">
                    <a:pos x="121" y="46"/>
                  </a:cxn>
                  <a:cxn ang="0">
                    <a:pos x="127" y="55"/>
                  </a:cxn>
                  <a:cxn ang="0">
                    <a:pos x="131" y="64"/>
                  </a:cxn>
                  <a:cxn ang="0">
                    <a:pos x="141" y="86"/>
                  </a:cxn>
                  <a:cxn ang="0">
                    <a:pos x="145" y="109"/>
                  </a:cxn>
                  <a:cxn ang="0">
                    <a:pos x="148" y="132"/>
                  </a:cxn>
                  <a:cxn ang="0">
                    <a:pos x="146" y="155"/>
                  </a:cxn>
                  <a:cxn ang="0">
                    <a:pos x="17" y="138"/>
                  </a:cxn>
                  <a:cxn ang="0">
                    <a:pos x="17" y="134"/>
                  </a:cxn>
                  <a:cxn ang="0">
                    <a:pos x="17" y="128"/>
                  </a:cxn>
                  <a:cxn ang="0">
                    <a:pos x="16" y="123"/>
                  </a:cxn>
                  <a:cxn ang="0">
                    <a:pos x="14" y="119"/>
                  </a:cxn>
                </a:cxnLst>
                <a:rect l="0" t="0" r="r" b="b"/>
                <a:pathLst>
                  <a:path w="148" h="155">
                    <a:moveTo>
                      <a:pt x="14" y="119"/>
                    </a:moveTo>
                    <a:lnTo>
                      <a:pt x="12" y="114"/>
                    </a:lnTo>
                    <a:lnTo>
                      <a:pt x="8" y="109"/>
                    </a:lnTo>
                    <a:lnTo>
                      <a:pt x="5" y="106"/>
                    </a:lnTo>
                    <a:lnTo>
                      <a:pt x="0" y="102"/>
                    </a:lnTo>
                    <a:lnTo>
                      <a:pt x="77" y="0"/>
                    </a:lnTo>
                    <a:lnTo>
                      <a:pt x="85" y="6"/>
                    </a:lnTo>
                    <a:lnTo>
                      <a:pt x="93" y="13"/>
                    </a:lnTo>
                    <a:lnTo>
                      <a:pt x="100" y="21"/>
                    </a:lnTo>
                    <a:lnTo>
                      <a:pt x="108" y="29"/>
                    </a:lnTo>
                    <a:lnTo>
                      <a:pt x="114" y="37"/>
                    </a:lnTo>
                    <a:lnTo>
                      <a:pt x="121" y="46"/>
                    </a:lnTo>
                    <a:lnTo>
                      <a:pt x="127" y="55"/>
                    </a:lnTo>
                    <a:lnTo>
                      <a:pt x="131" y="64"/>
                    </a:lnTo>
                    <a:lnTo>
                      <a:pt x="141" y="86"/>
                    </a:lnTo>
                    <a:lnTo>
                      <a:pt x="145" y="109"/>
                    </a:lnTo>
                    <a:lnTo>
                      <a:pt x="148" y="132"/>
                    </a:lnTo>
                    <a:lnTo>
                      <a:pt x="146" y="155"/>
                    </a:lnTo>
                    <a:lnTo>
                      <a:pt x="17" y="138"/>
                    </a:lnTo>
                    <a:lnTo>
                      <a:pt x="17" y="134"/>
                    </a:lnTo>
                    <a:lnTo>
                      <a:pt x="17" y="128"/>
                    </a:lnTo>
                    <a:lnTo>
                      <a:pt x="16" y="123"/>
                    </a:lnTo>
                    <a:lnTo>
                      <a:pt x="14" y="119"/>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Freeform 87"/>
              <p:cNvSpPr>
                <a:spLocks/>
              </p:cNvSpPr>
              <p:nvPr/>
            </p:nvSpPr>
            <p:spPr bwMode="auto">
              <a:xfrm>
                <a:off x="1449" y="2185"/>
                <a:ext cx="85" cy="67"/>
              </a:xfrm>
              <a:custGeom>
                <a:avLst/>
                <a:gdLst/>
                <a:ahLst/>
                <a:cxnLst>
                  <a:cxn ang="0">
                    <a:pos x="89" y="6"/>
                  </a:cxn>
                  <a:cxn ang="0">
                    <a:pos x="95" y="6"/>
                  </a:cxn>
                  <a:cxn ang="0">
                    <a:pos x="100" y="5"/>
                  </a:cxn>
                  <a:cxn ang="0">
                    <a:pos x="105" y="3"/>
                  </a:cxn>
                  <a:cxn ang="0">
                    <a:pos x="110" y="0"/>
                  </a:cxn>
                  <a:cxn ang="0">
                    <a:pos x="172" y="113"/>
                  </a:cxn>
                  <a:cxn ang="0">
                    <a:pos x="163" y="118"/>
                  </a:cxn>
                  <a:cxn ang="0">
                    <a:pos x="153" y="123"/>
                  </a:cxn>
                  <a:cxn ang="0">
                    <a:pos x="143" y="126"/>
                  </a:cxn>
                  <a:cxn ang="0">
                    <a:pos x="133" y="129"/>
                  </a:cxn>
                  <a:cxn ang="0">
                    <a:pos x="122" y="132"/>
                  </a:cxn>
                  <a:cxn ang="0">
                    <a:pos x="111" y="134"/>
                  </a:cxn>
                  <a:cxn ang="0">
                    <a:pos x="100" y="135"/>
                  </a:cxn>
                  <a:cxn ang="0">
                    <a:pos x="89" y="135"/>
                  </a:cxn>
                  <a:cxn ang="0">
                    <a:pos x="77" y="135"/>
                  </a:cxn>
                  <a:cxn ang="0">
                    <a:pos x="65" y="134"/>
                  </a:cxn>
                  <a:cxn ang="0">
                    <a:pos x="53" y="132"/>
                  </a:cxn>
                  <a:cxn ang="0">
                    <a:pos x="43" y="128"/>
                  </a:cxn>
                  <a:cxn ang="0">
                    <a:pos x="31" y="125"/>
                  </a:cxn>
                  <a:cxn ang="0">
                    <a:pos x="21" y="120"/>
                  </a:cxn>
                  <a:cxn ang="0">
                    <a:pos x="11" y="116"/>
                  </a:cxn>
                  <a:cxn ang="0">
                    <a:pos x="0" y="110"/>
                  </a:cxn>
                  <a:cxn ang="0">
                    <a:pos x="71" y="2"/>
                  </a:cxn>
                  <a:cxn ang="0">
                    <a:pos x="75" y="3"/>
                  </a:cxn>
                  <a:cxn ang="0">
                    <a:pos x="80" y="5"/>
                  </a:cxn>
                  <a:cxn ang="0">
                    <a:pos x="84" y="6"/>
                  </a:cxn>
                  <a:cxn ang="0">
                    <a:pos x="89" y="6"/>
                  </a:cxn>
                </a:cxnLst>
                <a:rect l="0" t="0" r="r" b="b"/>
                <a:pathLst>
                  <a:path w="172" h="135">
                    <a:moveTo>
                      <a:pt x="89" y="6"/>
                    </a:moveTo>
                    <a:lnTo>
                      <a:pt x="95" y="6"/>
                    </a:lnTo>
                    <a:lnTo>
                      <a:pt x="100" y="5"/>
                    </a:lnTo>
                    <a:lnTo>
                      <a:pt x="105" y="3"/>
                    </a:lnTo>
                    <a:lnTo>
                      <a:pt x="110" y="0"/>
                    </a:lnTo>
                    <a:lnTo>
                      <a:pt x="172" y="113"/>
                    </a:lnTo>
                    <a:lnTo>
                      <a:pt x="163" y="118"/>
                    </a:lnTo>
                    <a:lnTo>
                      <a:pt x="153" y="123"/>
                    </a:lnTo>
                    <a:lnTo>
                      <a:pt x="143" y="126"/>
                    </a:lnTo>
                    <a:lnTo>
                      <a:pt x="133" y="129"/>
                    </a:lnTo>
                    <a:lnTo>
                      <a:pt x="122" y="132"/>
                    </a:lnTo>
                    <a:lnTo>
                      <a:pt x="111" y="134"/>
                    </a:lnTo>
                    <a:lnTo>
                      <a:pt x="100" y="135"/>
                    </a:lnTo>
                    <a:lnTo>
                      <a:pt x="89" y="135"/>
                    </a:lnTo>
                    <a:lnTo>
                      <a:pt x="77" y="135"/>
                    </a:lnTo>
                    <a:lnTo>
                      <a:pt x="65" y="134"/>
                    </a:lnTo>
                    <a:lnTo>
                      <a:pt x="53" y="132"/>
                    </a:lnTo>
                    <a:lnTo>
                      <a:pt x="43" y="128"/>
                    </a:lnTo>
                    <a:lnTo>
                      <a:pt x="31" y="125"/>
                    </a:lnTo>
                    <a:lnTo>
                      <a:pt x="21" y="120"/>
                    </a:lnTo>
                    <a:lnTo>
                      <a:pt x="11" y="116"/>
                    </a:lnTo>
                    <a:lnTo>
                      <a:pt x="0" y="110"/>
                    </a:lnTo>
                    <a:lnTo>
                      <a:pt x="71" y="2"/>
                    </a:lnTo>
                    <a:lnTo>
                      <a:pt x="75" y="3"/>
                    </a:lnTo>
                    <a:lnTo>
                      <a:pt x="80" y="5"/>
                    </a:lnTo>
                    <a:lnTo>
                      <a:pt x="84" y="6"/>
                    </a:lnTo>
                    <a:lnTo>
                      <a:pt x="89" y="6"/>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Freeform 88"/>
              <p:cNvSpPr>
                <a:spLocks/>
              </p:cNvSpPr>
              <p:nvPr/>
            </p:nvSpPr>
            <p:spPr bwMode="auto">
              <a:xfrm>
                <a:off x="1473" y="2139"/>
                <a:ext cx="37" cy="37"/>
              </a:xfrm>
              <a:custGeom>
                <a:avLst/>
                <a:gdLst/>
                <a:ahLst/>
                <a:cxnLst>
                  <a:cxn ang="0">
                    <a:pos x="36" y="72"/>
                  </a:cxn>
                  <a:cxn ang="0">
                    <a:pos x="44" y="71"/>
                  </a:cxn>
                  <a:cxn ang="0">
                    <a:pos x="50" y="70"/>
                  </a:cxn>
                  <a:cxn ang="0">
                    <a:pos x="56" y="66"/>
                  </a:cxn>
                  <a:cxn ang="0">
                    <a:pos x="62" y="62"/>
                  </a:cxn>
                  <a:cxn ang="0">
                    <a:pos x="67" y="56"/>
                  </a:cxn>
                  <a:cxn ang="0">
                    <a:pos x="70" y="50"/>
                  </a:cxn>
                  <a:cxn ang="0">
                    <a:pos x="71" y="43"/>
                  </a:cxn>
                  <a:cxn ang="0">
                    <a:pos x="72" y="35"/>
                  </a:cxn>
                  <a:cxn ang="0">
                    <a:pos x="71" y="28"/>
                  </a:cxn>
                  <a:cxn ang="0">
                    <a:pos x="70" y="21"/>
                  </a:cxn>
                  <a:cxn ang="0">
                    <a:pos x="67" y="16"/>
                  </a:cxn>
                  <a:cxn ang="0">
                    <a:pos x="62" y="10"/>
                  </a:cxn>
                  <a:cxn ang="0">
                    <a:pos x="56" y="5"/>
                  </a:cxn>
                  <a:cxn ang="0">
                    <a:pos x="50" y="2"/>
                  </a:cxn>
                  <a:cxn ang="0">
                    <a:pos x="44" y="1"/>
                  </a:cxn>
                  <a:cxn ang="0">
                    <a:pos x="36" y="0"/>
                  </a:cxn>
                  <a:cxn ang="0">
                    <a:pos x="29" y="1"/>
                  </a:cxn>
                  <a:cxn ang="0">
                    <a:pos x="22" y="2"/>
                  </a:cxn>
                  <a:cxn ang="0">
                    <a:pos x="16" y="5"/>
                  </a:cxn>
                  <a:cxn ang="0">
                    <a:pos x="10" y="10"/>
                  </a:cxn>
                  <a:cxn ang="0">
                    <a:pos x="6" y="16"/>
                  </a:cxn>
                  <a:cxn ang="0">
                    <a:pos x="2" y="21"/>
                  </a:cxn>
                  <a:cxn ang="0">
                    <a:pos x="1" y="28"/>
                  </a:cxn>
                  <a:cxn ang="0">
                    <a:pos x="0" y="35"/>
                  </a:cxn>
                  <a:cxn ang="0">
                    <a:pos x="1" y="43"/>
                  </a:cxn>
                  <a:cxn ang="0">
                    <a:pos x="2" y="50"/>
                  </a:cxn>
                  <a:cxn ang="0">
                    <a:pos x="6" y="56"/>
                  </a:cxn>
                  <a:cxn ang="0">
                    <a:pos x="10" y="62"/>
                  </a:cxn>
                  <a:cxn ang="0">
                    <a:pos x="16" y="66"/>
                  </a:cxn>
                  <a:cxn ang="0">
                    <a:pos x="22" y="70"/>
                  </a:cxn>
                  <a:cxn ang="0">
                    <a:pos x="29" y="71"/>
                  </a:cxn>
                  <a:cxn ang="0">
                    <a:pos x="36" y="72"/>
                  </a:cxn>
                </a:cxnLst>
                <a:rect l="0" t="0" r="r" b="b"/>
                <a:pathLst>
                  <a:path w="72" h="72">
                    <a:moveTo>
                      <a:pt x="36" y="72"/>
                    </a:moveTo>
                    <a:lnTo>
                      <a:pt x="44" y="71"/>
                    </a:lnTo>
                    <a:lnTo>
                      <a:pt x="50" y="70"/>
                    </a:lnTo>
                    <a:lnTo>
                      <a:pt x="56" y="66"/>
                    </a:lnTo>
                    <a:lnTo>
                      <a:pt x="62" y="62"/>
                    </a:lnTo>
                    <a:lnTo>
                      <a:pt x="67" y="56"/>
                    </a:lnTo>
                    <a:lnTo>
                      <a:pt x="70" y="50"/>
                    </a:lnTo>
                    <a:lnTo>
                      <a:pt x="71" y="43"/>
                    </a:lnTo>
                    <a:lnTo>
                      <a:pt x="72" y="35"/>
                    </a:lnTo>
                    <a:lnTo>
                      <a:pt x="71" y="28"/>
                    </a:lnTo>
                    <a:lnTo>
                      <a:pt x="70" y="21"/>
                    </a:lnTo>
                    <a:lnTo>
                      <a:pt x="67" y="16"/>
                    </a:lnTo>
                    <a:lnTo>
                      <a:pt x="62" y="10"/>
                    </a:lnTo>
                    <a:lnTo>
                      <a:pt x="56" y="5"/>
                    </a:lnTo>
                    <a:lnTo>
                      <a:pt x="50" y="2"/>
                    </a:lnTo>
                    <a:lnTo>
                      <a:pt x="44" y="1"/>
                    </a:lnTo>
                    <a:lnTo>
                      <a:pt x="36" y="0"/>
                    </a:lnTo>
                    <a:lnTo>
                      <a:pt x="29" y="1"/>
                    </a:lnTo>
                    <a:lnTo>
                      <a:pt x="22" y="2"/>
                    </a:lnTo>
                    <a:lnTo>
                      <a:pt x="16" y="5"/>
                    </a:lnTo>
                    <a:lnTo>
                      <a:pt x="10" y="10"/>
                    </a:lnTo>
                    <a:lnTo>
                      <a:pt x="6" y="16"/>
                    </a:lnTo>
                    <a:lnTo>
                      <a:pt x="2" y="21"/>
                    </a:lnTo>
                    <a:lnTo>
                      <a:pt x="1" y="28"/>
                    </a:lnTo>
                    <a:lnTo>
                      <a:pt x="0" y="35"/>
                    </a:lnTo>
                    <a:lnTo>
                      <a:pt x="1" y="43"/>
                    </a:lnTo>
                    <a:lnTo>
                      <a:pt x="2" y="50"/>
                    </a:lnTo>
                    <a:lnTo>
                      <a:pt x="6" y="56"/>
                    </a:lnTo>
                    <a:lnTo>
                      <a:pt x="10" y="62"/>
                    </a:lnTo>
                    <a:lnTo>
                      <a:pt x="16" y="66"/>
                    </a:lnTo>
                    <a:lnTo>
                      <a:pt x="22" y="70"/>
                    </a:lnTo>
                    <a:lnTo>
                      <a:pt x="29" y="71"/>
                    </a:lnTo>
                    <a:lnTo>
                      <a:pt x="36" y="72"/>
                    </a:lnTo>
                    <a:close/>
                  </a:path>
                </a:pathLst>
              </a:custGeom>
              <a:solidFill>
                <a:srgbClr val="000000"/>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34" name="Image 33">
            <a:extLst>
              <a:ext uri="{FF2B5EF4-FFF2-40B4-BE49-F238E27FC236}">
                <a16:creationId xmlns:a16="http://schemas.microsoft.com/office/drawing/2014/main" id="{84CAAE9F-9D64-4191-8F7D-34BC85407D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204" y="4343378"/>
            <a:ext cx="1965832" cy="1282813"/>
          </a:xfrm>
          <a:prstGeom prst="rect">
            <a:avLst/>
          </a:prstGeom>
        </p:spPr>
      </p:pic>
      <p:sp>
        <p:nvSpPr>
          <p:cNvPr id="35" name="ZoneTexte 34">
            <a:extLst>
              <a:ext uri="{FF2B5EF4-FFF2-40B4-BE49-F238E27FC236}">
                <a16:creationId xmlns:a16="http://schemas.microsoft.com/office/drawing/2014/main" id="{C5C6CA6E-2081-4AE2-AD6F-3C6EDBC9CFBB}"/>
              </a:ext>
            </a:extLst>
          </p:cNvPr>
          <p:cNvSpPr txBox="1"/>
          <p:nvPr/>
        </p:nvSpPr>
        <p:spPr>
          <a:xfrm rot="16200000">
            <a:off x="2150041" y="4430415"/>
            <a:ext cx="1704313"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100" b="0" i="0" u="none" strike="noStrike" kern="0" cap="none" spc="0" normalizeH="0" baseline="0" noProof="0" dirty="0" err="1">
                <a:ln>
                  <a:noFill/>
                </a:ln>
                <a:solidFill>
                  <a:prstClr val="black"/>
                </a:solidFill>
                <a:effectLst/>
                <a:uLnTx/>
                <a:uFillTx/>
                <a:latin typeface="Arial"/>
                <a:cs typeface="Arial"/>
                <a:sym typeface="Arial"/>
              </a:rPr>
              <a:t>Cell</a:t>
            </a:r>
            <a:r>
              <a:rPr kumimoji="0" lang="fr-FR" sz="1100" b="0" i="0" u="none" strike="noStrike" kern="0" cap="none" spc="0" normalizeH="0" baseline="0" noProof="0" dirty="0">
                <a:ln>
                  <a:noFill/>
                </a:ln>
                <a:solidFill>
                  <a:prstClr val="black"/>
                </a:solidFill>
                <a:effectLst/>
                <a:uLnTx/>
                <a:uFillTx/>
                <a:latin typeface="Arial"/>
                <a:cs typeface="Arial"/>
                <a:sym typeface="Arial"/>
              </a:rPr>
              <a:t> </a:t>
            </a:r>
            <a:r>
              <a:rPr kumimoji="0" lang="fr-FR" sz="1100" b="0" i="0" u="none" strike="noStrike" kern="0" cap="none" spc="0" normalizeH="0" baseline="0" noProof="0" dirty="0" err="1">
                <a:ln>
                  <a:noFill/>
                </a:ln>
                <a:solidFill>
                  <a:prstClr val="black"/>
                </a:solidFill>
                <a:effectLst/>
                <a:uLnTx/>
                <a:uFillTx/>
                <a:latin typeface="Arial"/>
                <a:cs typeface="Arial"/>
                <a:sym typeface="Arial"/>
              </a:rPr>
              <a:t>survival</a:t>
            </a:r>
            <a:r>
              <a:rPr kumimoji="0" lang="fr-FR" sz="1100" b="0" i="0" u="none" strike="noStrike" kern="0" cap="none" spc="0" normalizeH="0" baseline="0" noProof="0" dirty="0">
                <a:ln>
                  <a:noFill/>
                </a:ln>
                <a:solidFill>
                  <a:prstClr val="black"/>
                </a:solidFill>
                <a:effectLst/>
                <a:uLnTx/>
                <a:uFillTx/>
                <a:latin typeface="Arial"/>
                <a:cs typeface="Arial"/>
                <a:sym typeface="Arial"/>
              </a:rPr>
              <a:t> fraction (%)</a:t>
            </a:r>
            <a:endParaRPr kumimoji="0" lang="en-US" sz="1100" b="0" i="0" u="none" strike="noStrike" kern="0" cap="none" spc="0" normalizeH="0" baseline="0" noProof="0" dirty="0">
              <a:ln>
                <a:noFill/>
              </a:ln>
              <a:solidFill>
                <a:prstClr val="black"/>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D0370FE5-E844-4624-9B4A-8BF3512F8334}"/>
              </a:ext>
            </a:extLst>
          </p:cNvPr>
          <p:cNvSpPr/>
          <p:nvPr/>
        </p:nvSpPr>
        <p:spPr>
          <a:xfrm>
            <a:off x="254725" y="2467865"/>
            <a:ext cx="4666662"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r>
              <a:rPr kumimoji="0" lang="fr-FR" sz="1400" b="0" i="0" u="none" strike="noStrike" kern="0" cap="none" spc="0" normalizeH="0" baseline="0" noProof="0" dirty="0">
                <a:ln>
                  <a:noFill/>
                </a:ln>
                <a:solidFill>
                  <a:prstClr val="black"/>
                </a:solidFill>
                <a:effectLst/>
                <a:uLnTx/>
                <a:uFillTx/>
                <a:latin typeface="Arial"/>
                <a:cs typeface="Arial"/>
                <a:sym typeface="Arial"/>
              </a:rPr>
              <a:t>« </a:t>
            </a:r>
            <a:r>
              <a:rPr kumimoji="0" lang="fr-FR" sz="1400" b="0" i="0" u="none" strike="noStrike" kern="0" cap="none" spc="0" normalizeH="0" baseline="0" noProof="0" dirty="0" err="1">
                <a:ln>
                  <a:noFill/>
                </a:ln>
                <a:solidFill>
                  <a:prstClr val="black"/>
                </a:solidFill>
                <a:effectLst/>
                <a:uLnTx/>
                <a:uFillTx/>
                <a:latin typeface="Arial"/>
                <a:cs typeface="Arial"/>
                <a:sym typeface="Arial"/>
              </a:rPr>
              <a:t>Macroscopic</a:t>
            </a:r>
            <a:r>
              <a:rPr kumimoji="0" lang="fr-FR" sz="1400" b="0" i="0" u="none" strike="noStrike" kern="0" cap="none" spc="0" normalizeH="0" baseline="0" noProof="0" dirty="0">
                <a:ln>
                  <a:noFill/>
                </a:ln>
                <a:solidFill>
                  <a:prstClr val="black"/>
                </a:solidFill>
                <a:effectLst/>
                <a:uLnTx/>
                <a:uFillTx/>
                <a:latin typeface="Arial"/>
                <a:cs typeface="Arial"/>
                <a:sym typeface="Arial"/>
              </a:rPr>
              <a:t>" description </a:t>
            </a:r>
            <a:r>
              <a:rPr kumimoji="0" lang="fr-FR" sz="1400" b="0" i="0" u="none" strike="noStrike" kern="0" cap="none" spc="0" normalizeH="0" baseline="0" noProof="0" dirty="0" err="1">
                <a:ln>
                  <a:noFill/>
                </a:ln>
                <a:solidFill>
                  <a:prstClr val="black"/>
                </a:solidFill>
                <a:effectLst/>
                <a:uLnTx/>
                <a:uFillTx/>
                <a:latin typeface="Arial"/>
                <a:cs typeface="Arial"/>
                <a:sym typeface="Arial"/>
              </a:rPr>
              <a:t>using</a:t>
            </a:r>
            <a:r>
              <a:rPr kumimoji="0" lang="fr-FR" sz="1400" b="0" i="0" u="none" strike="noStrike" kern="0" cap="none" spc="0" normalizeH="0" baseline="0" noProof="0" dirty="0">
                <a:ln>
                  <a:noFill/>
                </a:ln>
                <a:solidFill>
                  <a:prstClr val="black"/>
                </a:solidFill>
                <a:effectLst/>
                <a:uLnTx/>
                <a:uFillTx/>
                <a:latin typeface="Arial"/>
                <a:cs typeface="Arial"/>
                <a:sym typeface="Arial"/>
              </a:rPr>
              <a:t> </a:t>
            </a:r>
            <a:r>
              <a:rPr kumimoji="0" lang="fr-FR" sz="1400" b="1" i="0" u="none" strike="noStrike" kern="0" cap="none" spc="0" normalizeH="0" baseline="0" noProof="0" dirty="0" err="1">
                <a:ln>
                  <a:noFill/>
                </a:ln>
                <a:solidFill>
                  <a:prstClr val="black"/>
                </a:solidFill>
                <a:effectLst/>
                <a:uLnTx/>
                <a:uFillTx/>
                <a:latin typeface="Arial"/>
                <a:cs typeface="Arial"/>
                <a:sym typeface="Arial"/>
              </a:rPr>
              <a:t>mathematical</a:t>
            </a:r>
            <a:r>
              <a:rPr kumimoji="0" lang="fr-FR" sz="1400" b="1" i="0" u="none" strike="noStrike" kern="0" cap="none" spc="0" normalizeH="0" baseline="0" noProof="0" dirty="0">
                <a:ln>
                  <a:noFill/>
                </a:ln>
                <a:solidFill>
                  <a:prstClr val="black"/>
                </a:solidFill>
                <a:effectLst/>
                <a:uLnTx/>
                <a:uFillTx/>
                <a:latin typeface="Arial"/>
                <a:cs typeface="Arial"/>
                <a:sym typeface="Arial"/>
              </a:rPr>
              <a:t> </a:t>
            </a:r>
            <a:r>
              <a:rPr kumimoji="0" lang="fr-FR" sz="1400" b="1" i="0" u="none" strike="noStrike" kern="0" cap="none" spc="0" normalizeH="0" baseline="0" noProof="0" dirty="0" err="1">
                <a:ln>
                  <a:noFill/>
                </a:ln>
                <a:solidFill>
                  <a:prstClr val="black"/>
                </a:solidFill>
                <a:effectLst/>
                <a:uLnTx/>
                <a:uFillTx/>
                <a:latin typeface="Arial"/>
                <a:cs typeface="Arial"/>
                <a:sym typeface="Arial"/>
              </a:rPr>
              <a:t>models</a:t>
            </a:r>
            <a:endParaRPr kumimoji="0" lang="fr-FR" sz="1400" b="1" i="0" u="none" strike="noStrike" kern="0" cap="none" spc="0" normalizeH="0" baseline="0" noProof="0" dirty="0">
              <a:ln>
                <a:noFill/>
              </a:ln>
              <a:solidFill>
                <a:prstClr val="black"/>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36" name="ZoneTexte 35">
                <a:extLst>
                  <a:ext uri="{FF2B5EF4-FFF2-40B4-BE49-F238E27FC236}">
                    <a16:creationId xmlns:a16="http://schemas.microsoft.com/office/drawing/2014/main" id="{C7ADB6D2-CB65-450D-B893-B729AD08FDCE}"/>
                  </a:ext>
                </a:extLst>
              </p:cNvPr>
              <p:cNvSpPr txBox="1"/>
              <p:nvPr/>
            </p:nvSpPr>
            <p:spPr>
              <a:xfrm>
                <a:off x="7179254" y="2152322"/>
                <a:ext cx="3165551" cy="489878"/>
              </a:xfrm>
              <a:prstGeom prst="rect">
                <a:avLst/>
              </a:prstGeom>
              <a:noFill/>
              <a:ln w="19050">
                <a:solidFill>
                  <a:srgbClr val="0F23D9"/>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𝑆</m:t>
                      </m:r>
                      <m:d>
                        <m:dPr>
                          <m:ctrlP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𝐷</m:t>
                          </m:r>
                        </m:e>
                      </m:d>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p>
                        <m:sSupPr>
                          <m:ctrlP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𝑒</m:t>
                          </m:r>
                        </m:e>
                        <m:sup>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𝛼</m:t>
                          </m:r>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𝐷</m:t>
                          </m:r>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𝛽</m:t>
                          </m:r>
                          <m:sSup>
                            <m:sSupPr>
                              <m:ctrlP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ctrlPr>
                            </m:sSupPr>
                            <m:e>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𝐷</m:t>
                              </m:r>
                            </m:e>
                            <m:sup>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2</m:t>
                              </m:r>
                            </m:sup>
                          </m:sSup>
                          <m:r>
                            <a:rPr kumimoji="0" lang="fr-FR" sz="2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sup>
                      </m:sSup>
                    </m:oMath>
                  </m:oMathPara>
                </a14:m>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36" name="ZoneTexte 35">
                <a:extLst>
                  <a:ext uri="{FF2B5EF4-FFF2-40B4-BE49-F238E27FC236}">
                    <a16:creationId xmlns:a16="http://schemas.microsoft.com/office/drawing/2014/main" id="{C7ADB6D2-CB65-450D-B893-B729AD08FDCE}"/>
                  </a:ext>
                </a:extLst>
              </p:cNvPr>
              <p:cNvSpPr txBox="1">
                <a:spLocks noRot="1" noChangeAspect="1" noMove="1" noResize="1" noEditPoints="1" noAdjustHandles="1" noChangeArrowheads="1" noChangeShapeType="1" noTextEdit="1"/>
              </p:cNvSpPr>
              <p:nvPr/>
            </p:nvSpPr>
            <p:spPr>
              <a:xfrm>
                <a:off x="7179254" y="2152322"/>
                <a:ext cx="3165551" cy="489878"/>
              </a:xfrm>
              <a:prstGeom prst="rect">
                <a:avLst/>
              </a:prstGeom>
              <a:blipFill>
                <a:blip r:embed="rId6"/>
                <a:stretch>
                  <a:fillRect/>
                </a:stretch>
              </a:blipFill>
              <a:ln w="19050">
                <a:solidFill>
                  <a:srgbClr val="0F23D9"/>
                </a:solidFill>
              </a:ln>
            </p:spPr>
            <p:txBody>
              <a:bodyPr/>
              <a:lstStyle/>
              <a:p>
                <a:r>
                  <a:rPr lang="en-US">
                    <a:noFill/>
                  </a:rPr>
                  <a:t> </a:t>
                </a:r>
              </a:p>
            </p:txBody>
          </p:sp>
        </mc:Fallback>
      </mc:AlternateContent>
      <p:sp>
        <p:nvSpPr>
          <p:cNvPr id="37" name="ZoneTexte 36">
            <a:extLst>
              <a:ext uri="{FF2B5EF4-FFF2-40B4-BE49-F238E27FC236}">
                <a16:creationId xmlns:a16="http://schemas.microsoft.com/office/drawing/2014/main" id="{369963F7-E4D2-41F9-A0A5-9C2B227D8698}"/>
              </a:ext>
            </a:extLst>
          </p:cNvPr>
          <p:cNvSpPr txBox="1"/>
          <p:nvPr/>
        </p:nvSpPr>
        <p:spPr>
          <a:xfrm>
            <a:off x="10561601" y="1736111"/>
            <a:ext cx="15152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Radiobiological</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fr-FR" sz="14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parameters</a:t>
            </a:r>
            <a:r>
              <a:rPr kumimoji="0" lang="fr-FR" sz="14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α</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(Gy</a:t>
            </a:r>
            <a:r>
              <a:rPr kumimoji="0" lang="fr-FR" sz="1600" b="0"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-1</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l-G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β</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(Gy</a:t>
            </a:r>
            <a:r>
              <a:rPr kumimoji="0" lang="fr-FR" sz="1600" b="0" i="0" u="none" strike="noStrike" kern="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Arial"/>
              </a:rPr>
              <a:t>-2</a:t>
            </a:r>
            <a:r>
              <a:rPr kumimoji="0" lang="fr-FR" sz="1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4" name="Connecteur droit avec flèche 3">
            <a:extLst>
              <a:ext uri="{FF2B5EF4-FFF2-40B4-BE49-F238E27FC236}">
                <a16:creationId xmlns:a16="http://schemas.microsoft.com/office/drawing/2014/main" id="{18815EE4-D062-4EE3-9A8A-60829EC1314E}"/>
              </a:ext>
            </a:extLst>
          </p:cNvPr>
          <p:cNvCxnSpPr>
            <a:cxnSpLocks/>
            <a:endCxn id="8" idx="3"/>
          </p:cNvCxnSpPr>
          <p:nvPr/>
        </p:nvCxnSpPr>
        <p:spPr>
          <a:xfrm flipH="1">
            <a:off x="8794172" y="2514600"/>
            <a:ext cx="401450" cy="363718"/>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4948E8C-F087-40A3-AEB7-E71188435B75}"/>
              </a:ext>
            </a:extLst>
          </p:cNvPr>
          <p:cNvSpPr txBox="1"/>
          <p:nvPr/>
        </p:nvSpPr>
        <p:spPr>
          <a:xfrm>
            <a:off x="6871851" y="2739818"/>
            <a:ext cx="19223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a:cs typeface="Arial"/>
                <a:sym typeface="Arial"/>
              </a:rPr>
              <a:t>Linear (lethal) component</a:t>
            </a:r>
          </a:p>
        </p:txBody>
      </p:sp>
      <p:cxnSp>
        <p:nvCxnSpPr>
          <p:cNvPr id="38" name="Connecteur droit avec flèche 37">
            <a:extLst>
              <a:ext uri="{FF2B5EF4-FFF2-40B4-BE49-F238E27FC236}">
                <a16:creationId xmlns:a16="http://schemas.microsoft.com/office/drawing/2014/main" id="{F97B97C8-DD61-4669-9FF1-19F1F8B6A6A5}"/>
              </a:ext>
            </a:extLst>
          </p:cNvPr>
          <p:cNvCxnSpPr>
            <a:cxnSpLocks/>
          </p:cNvCxnSpPr>
          <p:nvPr/>
        </p:nvCxnSpPr>
        <p:spPr>
          <a:xfrm>
            <a:off x="9690781" y="2514600"/>
            <a:ext cx="109231" cy="268736"/>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7CAAE627-13FB-4787-8243-4ECF567F7FD6}"/>
              </a:ext>
            </a:extLst>
          </p:cNvPr>
          <p:cNvSpPr txBox="1"/>
          <p:nvPr/>
        </p:nvSpPr>
        <p:spPr>
          <a:xfrm>
            <a:off x="9106217" y="2738925"/>
            <a:ext cx="24096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prstClr val="black">
                    <a:lumMod val="65000"/>
                    <a:lumOff val="35000"/>
                  </a:prstClr>
                </a:solidFill>
                <a:effectLst/>
                <a:uLnTx/>
                <a:uFillTx/>
                <a:latin typeface="Arial"/>
                <a:cs typeface="Arial"/>
                <a:sym typeface="Arial"/>
              </a:rPr>
              <a:t>Quadratic (sublethal) component</a:t>
            </a:r>
          </a:p>
        </p:txBody>
      </p:sp>
      <p:pic>
        <p:nvPicPr>
          <p:cNvPr id="40" name="Image 39">
            <a:extLst>
              <a:ext uri="{FF2B5EF4-FFF2-40B4-BE49-F238E27FC236}">
                <a16:creationId xmlns:a16="http://schemas.microsoft.com/office/drawing/2014/main" id="{3F156EF8-84B4-43EF-8F3B-249A45049BC3}"/>
              </a:ext>
            </a:extLst>
          </p:cNvPr>
          <p:cNvPicPr>
            <a:picLocks noChangeAspect="1"/>
          </p:cNvPicPr>
          <p:nvPr/>
        </p:nvPicPr>
        <p:blipFill>
          <a:blip r:embed="rId7"/>
          <a:stretch>
            <a:fillRect/>
          </a:stretch>
        </p:blipFill>
        <p:spPr>
          <a:xfrm>
            <a:off x="7263220" y="3171522"/>
            <a:ext cx="3061904" cy="2974107"/>
          </a:xfrm>
          <a:prstGeom prst="rect">
            <a:avLst/>
          </a:prstGeom>
        </p:spPr>
      </p:pic>
      <p:sp>
        <p:nvSpPr>
          <p:cNvPr id="15" name="Rectangle 14">
            <a:extLst>
              <a:ext uri="{FF2B5EF4-FFF2-40B4-BE49-F238E27FC236}">
                <a16:creationId xmlns:a16="http://schemas.microsoft.com/office/drawing/2014/main" id="{547CC31F-41D2-47DF-8BB5-BC75783B0E67}"/>
              </a:ext>
            </a:extLst>
          </p:cNvPr>
          <p:cNvSpPr/>
          <p:nvPr/>
        </p:nvSpPr>
        <p:spPr>
          <a:xfrm>
            <a:off x="10571942" y="3644943"/>
            <a:ext cx="1311062"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400" b="1" i="0" u="none" strike="noStrike" kern="0" cap="none" spc="0" normalizeH="0" baseline="0" noProof="0" dirty="0">
                <a:ln>
                  <a:noFill/>
                </a:ln>
                <a:solidFill>
                  <a:prstClr val="black"/>
                </a:solidFill>
                <a:effectLst/>
                <a:uLnTx/>
                <a:uFillTx/>
                <a:latin typeface="Arial"/>
                <a:cs typeface="Arial"/>
                <a:sym typeface="Arial"/>
              </a:rPr>
              <a:t>R</a:t>
            </a:r>
            <a:r>
              <a:rPr kumimoji="0" lang="en-US" sz="1400" b="1" i="0" u="none" strike="noStrike" kern="0" cap="none" spc="0" normalizeH="0" baseline="0" noProof="0" dirty="0">
                <a:ln>
                  <a:noFill/>
                </a:ln>
                <a:solidFill>
                  <a:prstClr val="black"/>
                </a:solidFill>
                <a:effectLst/>
                <a:uLnTx/>
                <a:uFillTx/>
                <a:latin typeface="Arial"/>
                <a:cs typeface="Arial"/>
                <a:sym typeface="Arial"/>
              </a:rPr>
              <a:t>BE depend on many parameters </a:t>
            </a:r>
            <a:r>
              <a:rPr kumimoji="0" lang="en-US" sz="1400" b="0" i="0" u="none" strike="noStrike" kern="0" cap="none" spc="0" normalizeH="0" baseline="0" noProof="0" dirty="0">
                <a:ln>
                  <a:noFill/>
                </a:ln>
                <a:solidFill>
                  <a:prstClr val="black"/>
                </a:solidFill>
                <a:effectLst/>
                <a:uLnTx/>
                <a:uFillTx/>
                <a:latin typeface="Arial"/>
                <a:cs typeface="Arial"/>
                <a:sym typeface="Arial"/>
              </a:rPr>
              <a:t>(cell line, oxygenation, % survival considered…)</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06574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74C7A-3B33-497B-A657-82BE3212B6DC}"/>
              </a:ext>
            </a:extLst>
          </p:cNvPr>
          <p:cNvSpPr>
            <a:spLocks noGrp="1"/>
          </p:cNvSpPr>
          <p:nvPr>
            <p:ph type="title"/>
          </p:nvPr>
        </p:nvSpPr>
        <p:spPr/>
        <p:txBody>
          <a:bodyPr/>
          <a:lstStyle/>
          <a:p>
            <a:r>
              <a:rPr lang="en-US" dirty="0"/>
              <a:t>Different particles: VHEE (50-250 MeV)</a:t>
            </a:r>
          </a:p>
        </p:txBody>
      </p:sp>
      <p:sp>
        <p:nvSpPr>
          <p:cNvPr id="3" name="Espace réservé du contenu 2">
            <a:extLst>
              <a:ext uri="{FF2B5EF4-FFF2-40B4-BE49-F238E27FC236}">
                <a16:creationId xmlns:a16="http://schemas.microsoft.com/office/drawing/2014/main" id="{7953200E-763C-48B8-9F2B-CE557E43F7C2}"/>
              </a:ext>
            </a:extLst>
          </p:cNvPr>
          <p:cNvSpPr>
            <a:spLocks noGrp="1"/>
          </p:cNvSpPr>
          <p:nvPr>
            <p:ph idx="1"/>
          </p:nvPr>
        </p:nvSpPr>
        <p:spPr/>
        <p:txBody>
          <a:bodyPr/>
          <a:lstStyle/>
          <a:p>
            <a:r>
              <a:rPr lang="en-US" dirty="0">
                <a:solidFill>
                  <a:srgbClr val="0070C0"/>
                </a:solidFill>
              </a:rPr>
              <a:t>Advantages vs MV photons</a:t>
            </a:r>
          </a:p>
          <a:p>
            <a:pPr lvl="1">
              <a:spcBef>
                <a:spcPts val="600"/>
              </a:spcBef>
            </a:pPr>
            <a:r>
              <a:rPr lang="en-US" sz="1700" dirty="0"/>
              <a:t>Flatter depth dose profile: deep tumors</a:t>
            </a:r>
          </a:p>
          <a:p>
            <a:pPr lvl="1">
              <a:spcBef>
                <a:spcPts val="600"/>
              </a:spcBef>
            </a:pPr>
            <a:r>
              <a:rPr lang="en-US" sz="1700" dirty="0"/>
              <a:t>Relative insensitivity to heterogeneities</a:t>
            </a:r>
          </a:p>
          <a:p>
            <a:pPr lvl="1">
              <a:spcBef>
                <a:spcPts val="600"/>
              </a:spcBef>
            </a:pPr>
            <a:r>
              <a:rPr lang="en-US" sz="1700" dirty="0"/>
              <a:t>Magnetic collimation</a:t>
            </a:r>
          </a:p>
          <a:p>
            <a:pPr lvl="1">
              <a:spcBef>
                <a:spcPts val="600"/>
              </a:spcBef>
            </a:pPr>
            <a:r>
              <a:rPr lang="en-US" sz="1700" dirty="0"/>
              <a:t>“Flash” dose rate accessible</a:t>
            </a:r>
          </a:p>
          <a:p>
            <a:pPr>
              <a:spcBef>
                <a:spcPts val="1200"/>
              </a:spcBef>
            </a:pPr>
            <a:r>
              <a:rPr lang="en-US" dirty="0">
                <a:solidFill>
                  <a:srgbClr val="0070C0"/>
                </a:solidFill>
              </a:rPr>
              <a:t>Advantages vs protons</a:t>
            </a:r>
          </a:p>
          <a:p>
            <a:pPr lvl="1">
              <a:spcBef>
                <a:spcPts val="600"/>
              </a:spcBef>
            </a:pPr>
            <a:r>
              <a:rPr lang="en-US" sz="1700" dirty="0"/>
              <a:t>Potential reduced cost, compactness</a:t>
            </a:r>
            <a:br>
              <a:rPr lang="en-US" sz="1700" dirty="0"/>
            </a:br>
            <a:r>
              <a:rPr lang="en-US" sz="1700" dirty="0"/>
              <a:t>and beam shaping </a:t>
            </a:r>
          </a:p>
          <a:p>
            <a:pPr>
              <a:spcBef>
                <a:spcPts val="1200"/>
              </a:spcBef>
            </a:pPr>
            <a:r>
              <a:rPr lang="en-US" dirty="0">
                <a:solidFill>
                  <a:srgbClr val="0070C0"/>
                </a:solidFill>
              </a:rPr>
              <a:t>Current challenges: </a:t>
            </a:r>
          </a:p>
          <a:p>
            <a:pPr lvl="1">
              <a:spcBef>
                <a:spcPts val="600"/>
              </a:spcBef>
            </a:pPr>
            <a:r>
              <a:rPr lang="en-US" sz="1700" dirty="0"/>
              <a:t>Radiobiology of VHEE and pulsed-regime unknown</a:t>
            </a:r>
          </a:p>
          <a:p>
            <a:pPr lvl="1">
              <a:spcBef>
                <a:spcPts val="600"/>
              </a:spcBef>
            </a:pPr>
            <a:r>
              <a:rPr lang="en-US" sz="1700" dirty="0"/>
              <a:t>Reliable VHEE dosimetry protocols (potential ultra-short pulses, high-dose rates)</a:t>
            </a:r>
          </a:p>
        </p:txBody>
      </p:sp>
      <p:sp>
        <p:nvSpPr>
          <p:cNvPr id="6" name="Espace réservé du numéro de diapositive 5">
            <a:extLst>
              <a:ext uri="{FF2B5EF4-FFF2-40B4-BE49-F238E27FC236}">
                <a16:creationId xmlns:a16="http://schemas.microsoft.com/office/drawing/2014/main" id="{AC4C5886-927A-4F70-9D64-0AE5FD135184}"/>
              </a:ext>
            </a:extLst>
          </p:cNvPr>
          <p:cNvSpPr>
            <a:spLocks noGrp="1"/>
          </p:cNvSpPr>
          <p:nvPr>
            <p:ph type="sldNum" sz="quarter" idx="12"/>
          </p:nvPr>
        </p:nvSpPr>
        <p:spPr/>
        <p:txBody>
          <a:bodyPr/>
          <a:lstStyle/>
          <a:p>
            <a:fld id="{BF865A48-B598-49E8-960D-380065AC1F1F}" type="slidenum">
              <a:rPr lang="en-US" smtClean="0"/>
              <a:pPr/>
              <a:t>67</a:t>
            </a:fld>
            <a:endParaRPr lang="en-US" dirty="0"/>
          </a:p>
        </p:txBody>
      </p:sp>
      <p:pic>
        <p:nvPicPr>
          <p:cNvPr id="13" name="Image 12">
            <a:extLst>
              <a:ext uri="{FF2B5EF4-FFF2-40B4-BE49-F238E27FC236}">
                <a16:creationId xmlns:a16="http://schemas.microsoft.com/office/drawing/2014/main" id="{6D87CC02-A140-4891-BD6D-829F0ED37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499" y="798080"/>
            <a:ext cx="4242914" cy="3032240"/>
          </a:xfrm>
          <a:prstGeom prst="rect">
            <a:avLst/>
          </a:prstGeom>
        </p:spPr>
      </p:pic>
      <p:sp>
        <p:nvSpPr>
          <p:cNvPr id="14" name="Ellipse 13">
            <a:extLst>
              <a:ext uri="{FF2B5EF4-FFF2-40B4-BE49-F238E27FC236}">
                <a16:creationId xmlns:a16="http://schemas.microsoft.com/office/drawing/2014/main" id="{6DC14553-D63F-4A31-B7EA-5CC26A8FF6D7}"/>
              </a:ext>
            </a:extLst>
          </p:cNvPr>
          <p:cNvSpPr/>
          <p:nvPr/>
        </p:nvSpPr>
        <p:spPr>
          <a:xfrm>
            <a:off x="7530744" y="914401"/>
            <a:ext cx="1674232" cy="49623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06B14EB-9DED-4FBB-9BB3-F911852FD70F}"/>
              </a:ext>
            </a:extLst>
          </p:cNvPr>
          <p:cNvSpPr/>
          <p:nvPr/>
        </p:nvSpPr>
        <p:spPr>
          <a:xfrm>
            <a:off x="1486857" y="6227709"/>
            <a:ext cx="8505712" cy="523220"/>
          </a:xfrm>
          <a:prstGeom prst="rect">
            <a:avLst/>
          </a:prstGeom>
        </p:spPr>
        <p:txBody>
          <a:bodyPr wrap="square">
            <a:spAutoFit/>
          </a:bodyPr>
          <a:lstStyle/>
          <a:p>
            <a:r>
              <a:rPr lang="en-US" i="1" dirty="0">
                <a:solidFill>
                  <a:schemeClr val="tx1">
                    <a:lumMod val="65000"/>
                    <a:lumOff val="35000"/>
                  </a:schemeClr>
                </a:solidFill>
              </a:rPr>
              <a:t>Clinical case VHEE compared to VMAT </a:t>
            </a:r>
            <a:r>
              <a:rPr lang="en-US" i="1" dirty="0">
                <a:solidFill>
                  <a:schemeClr val="tx1">
                    <a:lumMod val="65000"/>
                    <a:lumOff val="35000"/>
                  </a:schemeClr>
                </a:solidFill>
                <a:sym typeface="Wingdings" panose="05000000000000000000" pitchFamily="2" charset="2"/>
              </a:rPr>
              <a:t> </a:t>
            </a:r>
            <a:r>
              <a:rPr lang="en-US" i="1" dirty="0">
                <a:solidFill>
                  <a:schemeClr val="tx1">
                    <a:lumMod val="65000"/>
                    <a:lumOff val="35000"/>
                  </a:schemeClr>
                </a:solidFill>
              </a:rPr>
              <a:t>Better protection of OAR (prostate, Lung, brain, H&amp;N…) Schuler et al. 2017</a:t>
            </a:r>
          </a:p>
        </p:txBody>
      </p:sp>
      <p:pic>
        <p:nvPicPr>
          <p:cNvPr id="16" name="Image 15">
            <a:extLst>
              <a:ext uri="{FF2B5EF4-FFF2-40B4-BE49-F238E27FC236}">
                <a16:creationId xmlns:a16="http://schemas.microsoft.com/office/drawing/2014/main" id="{7170CFBA-2189-4CB7-981F-9090ACFCB914}"/>
              </a:ext>
            </a:extLst>
          </p:cNvPr>
          <p:cNvPicPr>
            <a:picLocks noChangeAspect="1"/>
          </p:cNvPicPr>
          <p:nvPr/>
        </p:nvPicPr>
        <p:blipFill>
          <a:blip r:embed="rId4"/>
          <a:stretch>
            <a:fillRect/>
          </a:stretch>
        </p:blipFill>
        <p:spPr>
          <a:xfrm>
            <a:off x="1552602" y="4510760"/>
            <a:ext cx="2959223" cy="1708008"/>
          </a:xfrm>
          <a:prstGeom prst="rect">
            <a:avLst/>
          </a:prstGeom>
        </p:spPr>
      </p:pic>
      <p:pic>
        <p:nvPicPr>
          <p:cNvPr id="17" name="Image 16">
            <a:extLst>
              <a:ext uri="{FF2B5EF4-FFF2-40B4-BE49-F238E27FC236}">
                <a16:creationId xmlns:a16="http://schemas.microsoft.com/office/drawing/2014/main" id="{DFDA131A-ED25-4190-BDB3-E9CA304F9A46}"/>
              </a:ext>
            </a:extLst>
          </p:cNvPr>
          <p:cNvPicPr>
            <a:picLocks noChangeAspect="1"/>
          </p:cNvPicPr>
          <p:nvPr/>
        </p:nvPicPr>
        <p:blipFill>
          <a:blip r:embed="rId5"/>
          <a:stretch>
            <a:fillRect/>
          </a:stretch>
        </p:blipFill>
        <p:spPr>
          <a:xfrm>
            <a:off x="7589174" y="4519278"/>
            <a:ext cx="2938190" cy="1692279"/>
          </a:xfrm>
          <a:prstGeom prst="rect">
            <a:avLst/>
          </a:prstGeom>
        </p:spPr>
      </p:pic>
      <p:pic>
        <p:nvPicPr>
          <p:cNvPr id="18" name="Image 17">
            <a:extLst>
              <a:ext uri="{FF2B5EF4-FFF2-40B4-BE49-F238E27FC236}">
                <a16:creationId xmlns:a16="http://schemas.microsoft.com/office/drawing/2014/main" id="{B35DCC19-684A-4BC2-8258-E9D80CF28248}"/>
              </a:ext>
            </a:extLst>
          </p:cNvPr>
          <p:cNvPicPr>
            <a:picLocks noChangeAspect="1"/>
          </p:cNvPicPr>
          <p:nvPr/>
        </p:nvPicPr>
        <p:blipFill>
          <a:blip r:embed="rId6"/>
          <a:stretch>
            <a:fillRect/>
          </a:stretch>
        </p:blipFill>
        <p:spPr>
          <a:xfrm>
            <a:off x="4584258" y="4519277"/>
            <a:ext cx="2951902" cy="1692424"/>
          </a:xfrm>
          <a:prstGeom prst="rect">
            <a:avLst/>
          </a:prstGeom>
        </p:spPr>
      </p:pic>
    </p:spTree>
    <p:extLst>
      <p:ext uri="{BB962C8B-B14F-4D97-AF65-F5344CB8AC3E}">
        <p14:creationId xmlns:p14="http://schemas.microsoft.com/office/powerpoint/2010/main" val="345125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4</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Targeted</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Radionuclide</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Therapy</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(TRT)</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308138" y="1115023"/>
            <a:ext cx="11523001" cy="1292662"/>
          </a:xfrm>
          <a:prstGeom prst="rect">
            <a:avLst/>
          </a:prstGeom>
        </p:spPr>
        <p:txBody>
          <a:bodyPr wrap="square">
            <a:spAutoFit/>
          </a:bodyPr>
          <a:lstStyle/>
          <a:p>
            <a:pPr marL="285750" lvl="1" indent="-285750">
              <a:buClr>
                <a:srgbClr val="E46C0A"/>
              </a:buClr>
              <a:buFont typeface="Wingdings" panose="05000000000000000000" pitchFamily="2" charset="2"/>
              <a:buChar char="Ø"/>
            </a:pPr>
            <a:r>
              <a:rPr lang="en-US" sz="2000" kern="1200" dirty="0">
                <a:solidFill>
                  <a:srgbClr val="E46C0A"/>
                </a:solidFill>
                <a:latin typeface="Calibri" panose="020F0502020204030204"/>
                <a:ea typeface="+mn-ea"/>
                <a:cs typeface="+mn-cs"/>
              </a:rPr>
              <a:t>TRT uses </a:t>
            </a:r>
            <a:r>
              <a:rPr lang="en-US" sz="2000" u="sng" kern="1200" dirty="0">
                <a:solidFill>
                  <a:srgbClr val="E46C0A"/>
                </a:solidFill>
                <a:latin typeface="Calibri" panose="020F0502020204030204"/>
                <a:ea typeface="+mn-ea"/>
                <a:cs typeface="+mn-cs"/>
              </a:rPr>
              <a:t>unsealed sources</a:t>
            </a:r>
            <a:r>
              <a:rPr lang="en-US" sz="2000" kern="1200" dirty="0">
                <a:solidFill>
                  <a:srgbClr val="E46C0A"/>
                </a:solidFill>
                <a:latin typeface="Calibri" panose="020F0502020204030204"/>
                <a:ea typeface="+mn-ea"/>
                <a:cs typeface="+mn-cs"/>
              </a:rPr>
              <a:t> for selectively target cancer cells thanks to radiopharmaceuticals (RP).</a:t>
            </a:r>
          </a:p>
          <a:p>
            <a:pPr lvl="1">
              <a:buClr>
                <a:srgbClr val="E46C0A"/>
              </a:buClr>
            </a:pPr>
            <a:r>
              <a:rPr lang="en-US" sz="2000" kern="1200" dirty="0">
                <a:solidFill>
                  <a:schemeClr val="tx1"/>
                </a:solidFill>
                <a:latin typeface="Calibri" panose="020F0502020204030204"/>
                <a:ea typeface="+mn-ea"/>
                <a:cs typeface="+mn-cs"/>
              </a:rPr>
              <a:t>Rapid evolution of diagnostics and TRT over the past 20 years :</a:t>
            </a:r>
          </a:p>
          <a:p>
            <a:pPr marL="720000" lvl="7" indent="-396000" algn="just">
              <a:buClr>
                <a:srgbClr val="E46C0A"/>
              </a:buClr>
              <a:buFont typeface="Courier New" panose="02070309020205020404" pitchFamily="49" charset="0"/>
              <a:buChar char="o"/>
            </a:pPr>
            <a:endParaRPr lang="en-US" sz="18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a:p>
            <a:pPr marL="720000" lvl="4" indent="-396000" algn="just">
              <a:buClr>
                <a:srgbClr val="E46C0A"/>
              </a:buClr>
              <a:buFont typeface="Courier New" panose="02070309020205020404" pitchFamily="49" charset="0"/>
              <a:buChar char="o"/>
            </a:pP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Flèche : droite 6">
            <a:extLst>
              <a:ext uri="{FF2B5EF4-FFF2-40B4-BE49-F238E27FC236}">
                <a16:creationId xmlns:a16="http://schemas.microsoft.com/office/drawing/2014/main" id="{6303A7BA-1FC2-4BC4-9443-496951C0A678}"/>
              </a:ext>
            </a:extLst>
          </p:cNvPr>
          <p:cNvSpPr/>
          <p:nvPr/>
        </p:nvSpPr>
        <p:spPr>
          <a:xfrm>
            <a:off x="489683" y="3103684"/>
            <a:ext cx="6596916" cy="737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Connecteur droit 9">
            <a:extLst>
              <a:ext uri="{FF2B5EF4-FFF2-40B4-BE49-F238E27FC236}">
                <a16:creationId xmlns:a16="http://schemas.microsoft.com/office/drawing/2014/main" id="{FE11F69F-42CE-49DA-B0D2-4429E04A02A8}"/>
              </a:ext>
            </a:extLst>
          </p:cNvPr>
          <p:cNvCxnSpPr>
            <a:cxnSpLocks/>
          </p:cNvCxnSpPr>
          <p:nvPr/>
        </p:nvCxnSpPr>
        <p:spPr>
          <a:xfrm>
            <a:off x="1398806" y="2798192"/>
            <a:ext cx="0" cy="534998"/>
          </a:xfrm>
          <a:prstGeom prst="line">
            <a:avLst/>
          </a:prstGeom>
          <a:ln w="12700">
            <a:solidFill>
              <a:srgbClr val="3073B4"/>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CD921ABB-B739-4D9C-A4A4-FA7A1844ABB9}"/>
              </a:ext>
            </a:extLst>
          </p:cNvPr>
          <p:cNvSpPr/>
          <p:nvPr/>
        </p:nvSpPr>
        <p:spPr>
          <a:xfrm>
            <a:off x="367729" y="2263552"/>
            <a:ext cx="1499241" cy="534640"/>
          </a:xfrm>
          <a:prstGeom prst="roundRect">
            <a:avLst/>
          </a:prstGeom>
          <a:solidFill>
            <a:srgbClr val="307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Dev. </a:t>
            </a:r>
            <a:r>
              <a:rPr lang="en-US" sz="1100" b="1" baseline="30000" dirty="0"/>
              <a:t>99m</a:t>
            </a:r>
            <a:r>
              <a:rPr lang="en-US" sz="1100" b="1" dirty="0"/>
              <a:t>Tc i</a:t>
            </a:r>
            <a:r>
              <a:rPr lang="en-US" sz="1100" dirty="0"/>
              <a:t>maging with </a:t>
            </a:r>
            <a:r>
              <a:rPr lang="el-GR" sz="1100" dirty="0"/>
              <a:t>γ</a:t>
            </a:r>
            <a:r>
              <a:rPr lang="fr-FR" sz="1100" dirty="0"/>
              <a:t> cameras</a:t>
            </a:r>
            <a:endParaRPr lang="en-US" sz="1100" b="1" dirty="0"/>
          </a:p>
        </p:txBody>
      </p:sp>
      <p:cxnSp>
        <p:nvCxnSpPr>
          <p:cNvPr id="18" name="Connecteur droit 17">
            <a:extLst>
              <a:ext uri="{FF2B5EF4-FFF2-40B4-BE49-F238E27FC236}">
                <a16:creationId xmlns:a16="http://schemas.microsoft.com/office/drawing/2014/main" id="{4BF97A10-104E-44D3-A824-83E91283A20A}"/>
              </a:ext>
            </a:extLst>
          </p:cNvPr>
          <p:cNvCxnSpPr>
            <a:cxnSpLocks/>
            <a:stCxn id="30" idx="2"/>
          </p:cNvCxnSpPr>
          <p:nvPr/>
        </p:nvCxnSpPr>
        <p:spPr>
          <a:xfrm>
            <a:off x="744096" y="3614741"/>
            <a:ext cx="0" cy="41196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Rectangle : coins arrondis 18">
            <a:extLst>
              <a:ext uri="{FF2B5EF4-FFF2-40B4-BE49-F238E27FC236}">
                <a16:creationId xmlns:a16="http://schemas.microsoft.com/office/drawing/2014/main" id="{D95D5A16-53FA-45FE-8658-E5E6966CCAAE}"/>
              </a:ext>
            </a:extLst>
          </p:cNvPr>
          <p:cNvSpPr/>
          <p:nvPr/>
        </p:nvSpPr>
        <p:spPr>
          <a:xfrm>
            <a:off x="125246" y="4026701"/>
            <a:ext cx="1489582" cy="63296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Radioiodine therapy </a:t>
            </a:r>
            <a:r>
              <a:rPr lang="en-US" sz="1100" b="1" baseline="30000" dirty="0"/>
              <a:t>131</a:t>
            </a:r>
            <a:r>
              <a:rPr lang="en-US" sz="1100" b="1" dirty="0"/>
              <a:t>I</a:t>
            </a:r>
            <a:r>
              <a:rPr lang="en-US" sz="1100" dirty="0"/>
              <a:t> for thyroid. Remains a gold std</a:t>
            </a:r>
          </a:p>
        </p:txBody>
      </p:sp>
      <p:sp>
        <p:nvSpPr>
          <p:cNvPr id="24" name="Rectangle : coins arrondis 23">
            <a:extLst>
              <a:ext uri="{FF2B5EF4-FFF2-40B4-BE49-F238E27FC236}">
                <a16:creationId xmlns:a16="http://schemas.microsoft.com/office/drawing/2014/main" id="{9B58F9D6-B6C2-4088-A6CD-BE201EDE09B9}"/>
              </a:ext>
            </a:extLst>
          </p:cNvPr>
          <p:cNvSpPr/>
          <p:nvPr/>
        </p:nvSpPr>
        <p:spPr>
          <a:xfrm>
            <a:off x="1976563" y="2265673"/>
            <a:ext cx="1445814" cy="534640"/>
          </a:xfrm>
          <a:prstGeom prst="roundRect">
            <a:avLst/>
          </a:prstGeom>
          <a:solidFill>
            <a:srgbClr val="307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t>PET </a:t>
            </a:r>
            <a:r>
              <a:rPr lang="fr-FR" sz="1100" dirty="0" err="1"/>
              <a:t>imaging</a:t>
            </a:r>
            <a:r>
              <a:rPr lang="fr-FR" sz="1100" dirty="0"/>
              <a:t> </a:t>
            </a:r>
            <a:r>
              <a:rPr lang="fr-FR" sz="1100" dirty="0" err="1"/>
              <a:t>with</a:t>
            </a:r>
            <a:r>
              <a:rPr lang="fr-FR" sz="1100" dirty="0"/>
              <a:t> </a:t>
            </a:r>
            <a:r>
              <a:rPr lang="fr-FR" sz="1100" baseline="30000" dirty="0"/>
              <a:t>18</a:t>
            </a:r>
            <a:r>
              <a:rPr lang="fr-FR" sz="1100" dirty="0"/>
              <a:t>F-FDG. </a:t>
            </a:r>
            <a:r>
              <a:rPr lang="fr-FR" sz="1100" dirty="0" err="1"/>
              <a:t>Becomes</a:t>
            </a:r>
            <a:r>
              <a:rPr lang="fr-FR" sz="1100" dirty="0"/>
              <a:t> a gold std</a:t>
            </a:r>
            <a:endParaRPr lang="en-US" sz="1100" b="1" dirty="0"/>
          </a:p>
        </p:txBody>
      </p:sp>
      <p:sp>
        <p:nvSpPr>
          <p:cNvPr id="28" name="Rectangle : coins arrondis 27">
            <a:extLst>
              <a:ext uri="{FF2B5EF4-FFF2-40B4-BE49-F238E27FC236}">
                <a16:creationId xmlns:a16="http://schemas.microsoft.com/office/drawing/2014/main" id="{6B6BAB14-3853-4975-A490-04D3DC0BA46D}"/>
              </a:ext>
            </a:extLst>
          </p:cNvPr>
          <p:cNvSpPr/>
          <p:nvPr/>
        </p:nvSpPr>
        <p:spPr>
          <a:xfrm>
            <a:off x="3309168" y="2857488"/>
            <a:ext cx="1680735" cy="390937"/>
          </a:xfrm>
          <a:prstGeom prst="roundRect">
            <a:avLst/>
          </a:prstGeom>
          <a:solidFill>
            <a:srgbClr val="00A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t>Development</a:t>
            </a:r>
            <a:r>
              <a:rPr lang="fr-FR" sz="1100" dirty="0"/>
              <a:t> of </a:t>
            </a:r>
            <a:r>
              <a:rPr lang="fr-FR" sz="1100" dirty="0" err="1"/>
              <a:t>theranostic</a:t>
            </a:r>
            <a:r>
              <a:rPr lang="fr-FR" sz="1100" dirty="0"/>
              <a:t> </a:t>
            </a:r>
            <a:r>
              <a:rPr lang="fr-FR" sz="1100" dirty="0" err="1"/>
              <a:t>approaches</a:t>
            </a:r>
            <a:endParaRPr lang="en-US" sz="1100" b="1" dirty="0"/>
          </a:p>
        </p:txBody>
      </p:sp>
      <p:sp>
        <p:nvSpPr>
          <p:cNvPr id="20" name="ZoneTexte 19">
            <a:extLst>
              <a:ext uri="{FF2B5EF4-FFF2-40B4-BE49-F238E27FC236}">
                <a16:creationId xmlns:a16="http://schemas.microsoft.com/office/drawing/2014/main" id="{397542B8-32D0-4526-85FA-4DF2572DC75F}"/>
              </a:ext>
            </a:extLst>
          </p:cNvPr>
          <p:cNvSpPr txBox="1"/>
          <p:nvPr/>
        </p:nvSpPr>
        <p:spPr>
          <a:xfrm>
            <a:off x="187010" y="5925793"/>
            <a:ext cx="5908990" cy="400110"/>
          </a:xfrm>
          <a:prstGeom prst="rect">
            <a:avLst/>
          </a:prstGeom>
          <a:noFill/>
        </p:spPr>
        <p:txBody>
          <a:bodyPr wrap="none" rtlCol="0">
            <a:spAutoFit/>
          </a:bodyPr>
          <a:lstStyle/>
          <a:p>
            <a:r>
              <a:rPr lang="en-US" sz="1000" dirty="0"/>
              <a:t>*PET: Positron Emission Tomography ; FDA: Food and Drug Administration</a:t>
            </a:r>
            <a:br>
              <a:rPr lang="en-US" sz="1000" dirty="0"/>
            </a:br>
            <a:r>
              <a:rPr lang="en-US" sz="1000" dirty="0"/>
              <a:t>PSMA: Prostate-Specific Membrane Antigen ; </a:t>
            </a:r>
            <a:r>
              <a:rPr lang="en-US" sz="1000" dirty="0" err="1"/>
              <a:t>mCRPC</a:t>
            </a:r>
            <a:r>
              <a:rPr lang="en-US" sz="1000" dirty="0"/>
              <a:t>: metastatic castration-resistant prostate cancer</a:t>
            </a:r>
          </a:p>
        </p:txBody>
      </p:sp>
      <p:cxnSp>
        <p:nvCxnSpPr>
          <p:cNvPr id="32" name="Connecteur droit 31">
            <a:extLst>
              <a:ext uri="{FF2B5EF4-FFF2-40B4-BE49-F238E27FC236}">
                <a16:creationId xmlns:a16="http://schemas.microsoft.com/office/drawing/2014/main" id="{A40635A4-16FB-4E3C-89BE-AA12A5EE4EF4}"/>
              </a:ext>
            </a:extLst>
          </p:cNvPr>
          <p:cNvCxnSpPr>
            <a:cxnSpLocks/>
          </p:cNvCxnSpPr>
          <p:nvPr/>
        </p:nvCxnSpPr>
        <p:spPr>
          <a:xfrm>
            <a:off x="2901274" y="3608297"/>
            <a:ext cx="0" cy="418404"/>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Rectangle : coins arrondis 32">
            <a:extLst>
              <a:ext uri="{FF2B5EF4-FFF2-40B4-BE49-F238E27FC236}">
                <a16:creationId xmlns:a16="http://schemas.microsoft.com/office/drawing/2014/main" id="{D1F534A6-6669-4F80-913D-1CB6C2C8D93D}"/>
              </a:ext>
            </a:extLst>
          </p:cNvPr>
          <p:cNvSpPr/>
          <p:nvPr/>
        </p:nvSpPr>
        <p:spPr>
          <a:xfrm>
            <a:off x="1677850" y="4031122"/>
            <a:ext cx="1631502" cy="62412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FDA approval of </a:t>
            </a:r>
            <a:r>
              <a:rPr lang="en-US" sz="1100" baseline="30000" dirty="0"/>
              <a:t>90</a:t>
            </a:r>
            <a:r>
              <a:rPr lang="en-US" sz="1100" dirty="0"/>
              <a:t>Y-Zevalin® for hematologic cancers</a:t>
            </a:r>
          </a:p>
        </p:txBody>
      </p:sp>
      <p:sp>
        <p:nvSpPr>
          <p:cNvPr id="34" name="Rectangle : coins arrondis 33">
            <a:extLst>
              <a:ext uri="{FF2B5EF4-FFF2-40B4-BE49-F238E27FC236}">
                <a16:creationId xmlns:a16="http://schemas.microsoft.com/office/drawing/2014/main" id="{C47602E1-B038-4AC4-9141-F595336D83C8}"/>
              </a:ext>
            </a:extLst>
          </p:cNvPr>
          <p:cNvSpPr/>
          <p:nvPr/>
        </p:nvSpPr>
        <p:spPr>
          <a:xfrm>
            <a:off x="3358884" y="3977975"/>
            <a:ext cx="1372376" cy="73909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FDA approval of first </a:t>
            </a:r>
            <a:r>
              <a:rPr lang="en-US" sz="1100" b="1" dirty="0"/>
              <a:t>TAT</a:t>
            </a:r>
            <a:r>
              <a:rPr lang="en-US" sz="1100" dirty="0"/>
              <a:t> - </a:t>
            </a:r>
            <a:r>
              <a:rPr lang="en-US" sz="1100" b="1" baseline="30000" dirty="0"/>
              <a:t>223</a:t>
            </a:r>
            <a:r>
              <a:rPr lang="en-US" sz="1100" b="1" dirty="0"/>
              <a:t>Ra</a:t>
            </a:r>
            <a:r>
              <a:rPr lang="en-US" sz="1100" dirty="0"/>
              <a:t> for bone metastasis</a:t>
            </a:r>
          </a:p>
        </p:txBody>
      </p:sp>
      <p:cxnSp>
        <p:nvCxnSpPr>
          <p:cNvPr id="35" name="Connecteur droit 34">
            <a:extLst>
              <a:ext uri="{FF2B5EF4-FFF2-40B4-BE49-F238E27FC236}">
                <a16:creationId xmlns:a16="http://schemas.microsoft.com/office/drawing/2014/main" id="{1D16B441-09B9-4F3D-93B7-0B5EED81D77E}"/>
              </a:ext>
            </a:extLst>
          </p:cNvPr>
          <p:cNvCxnSpPr>
            <a:cxnSpLocks/>
          </p:cNvCxnSpPr>
          <p:nvPr/>
        </p:nvCxnSpPr>
        <p:spPr>
          <a:xfrm>
            <a:off x="2249584" y="2710307"/>
            <a:ext cx="0" cy="632325"/>
          </a:xfrm>
          <a:prstGeom prst="line">
            <a:avLst/>
          </a:prstGeom>
          <a:ln w="12700">
            <a:solidFill>
              <a:srgbClr val="3073B4"/>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3B62E83-34DB-4F58-80E7-44D2A93AA78B}"/>
              </a:ext>
            </a:extLst>
          </p:cNvPr>
          <p:cNvCxnSpPr>
            <a:cxnSpLocks/>
          </p:cNvCxnSpPr>
          <p:nvPr/>
        </p:nvCxnSpPr>
        <p:spPr>
          <a:xfrm>
            <a:off x="5600080" y="2849985"/>
            <a:ext cx="0" cy="437845"/>
          </a:xfrm>
          <a:prstGeom prst="line">
            <a:avLst/>
          </a:prstGeom>
          <a:ln w="12700">
            <a:solidFill>
              <a:srgbClr val="3073B4"/>
            </a:solidFill>
          </a:ln>
        </p:spPr>
        <p:style>
          <a:lnRef idx="1">
            <a:schemeClr val="accent1"/>
          </a:lnRef>
          <a:fillRef idx="0">
            <a:schemeClr val="accent1"/>
          </a:fillRef>
          <a:effectRef idx="0">
            <a:schemeClr val="accent1"/>
          </a:effectRef>
          <a:fontRef idx="minor">
            <a:schemeClr val="tx1"/>
          </a:fontRef>
        </p:style>
      </p:cxnSp>
      <p:sp>
        <p:nvSpPr>
          <p:cNvPr id="38" name="Rectangle : coins arrondis 37">
            <a:extLst>
              <a:ext uri="{FF2B5EF4-FFF2-40B4-BE49-F238E27FC236}">
                <a16:creationId xmlns:a16="http://schemas.microsoft.com/office/drawing/2014/main" id="{9EC9816E-6BF2-4F29-9AB3-550C867D846E}"/>
              </a:ext>
            </a:extLst>
          </p:cNvPr>
          <p:cNvSpPr/>
          <p:nvPr/>
        </p:nvSpPr>
        <p:spPr>
          <a:xfrm>
            <a:off x="4804864" y="3754114"/>
            <a:ext cx="1831327" cy="1167247"/>
          </a:xfrm>
          <a:prstGeom prst="roundRect">
            <a:avLst/>
          </a:prstGeom>
          <a:solidFill>
            <a:schemeClr val="accent5">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FDA approval of </a:t>
            </a:r>
            <a:r>
              <a:rPr lang="fr-FR" altLang="fr-FR" sz="1100" b="1" dirty="0">
                <a:latin typeface="Arial" panose="020B0604020202020204" pitchFamily="34" charset="0"/>
              </a:rPr>
              <a:t>¹⁷⁷Lu-DOTATATE </a:t>
            </a:r>
            <a:r>
              <a:rPr lang="fr-FR" altLang="fr-FR" sz="1100" dirty="0">
                <a:latin typeface="Arial" panose="020B0604020202020204" pitchFamily="34" charset="0"/>
              </a:rPr>
              <a:t>for neuroendocrine </a:t>
            </a:r>
            <a:r>
              <a:rPr lang="fr-FR" altLang="fr-FR" sz="1100" dirty="0" err="1">
                <a:latin typeface="Arial" panose="020B0604020202020204" pitchFamily="34" charset="0"/>
              </a:rPr>
              <a:t>tumors</a:t>
            </a:r>
            <a:r>
              <a:rPr lang="fr-FR" altLang="fr-FR" sz="1100" dirty="0">
                <a:latin typeface="Arial" panose="020B0604020202020204" pitchFamily="34" charset="0"/>
              </a:rPr>
              <a:t> &amp; </a:t>
            </a:r>
            <a:r>
              <a:rPr lang="fr-FR" altLang="fr-FR" sz="1100" b="1" dirty="0">
                <a:latin typeface="Arial" panose="020B0604020202020204" pitchFamily="34" charset="0"/>
              </a:rPr>
              <a:t>¹⁷⁷Lu-PSMA </a:t>
            </a:r>
            <a:r>
              <a:rPr lang="fr-FR" altLang="fr-FR" sz="1100" dirty="0">
                <a:latin typeface="Arial" panose="020B0604020202020204" pitchFamily="34" charset="0"/>
              </a:rPr>
              <a:t>for </a:t>
            </a:r>
            <a:r>
              <a:rPr lang="fr-FR" altLang="fr-FR" sz="1100" dirty="0" err="1">
                <a:latin typeface="Arial" panose="020B0604020202020204" pitchFamily="34" charset="0"/>
              </a:rPr>
              <a:t>mCRPC</a:t>
            </a:r>
            <a:endParaRPr lang="en-US" sz="1100" dirty="0"/>
          </a:p>
        </p:txBody>
      </p:sp>
      <p:sp>
        <p:nvSpPr>
          <p:cNvPr id="39" name="Rectangle : coins arrondis 38">
            <a:extLst>
              <a:ext uri="{FF2B5EF4-FFF2-40B4-BE49-F238E27FC236}">
                <a16:creationId xmlns:a16="http://schemas.microsoft.com/office/drawing/2014/main" id="{F8FBFF26-3662-45DA-9D6F-7692A3B68955}"/>
              </a:ext>
            </a:extLst>
          </p:cNvPr>
          <p:cNvSpPr/>
          <p:nvPr/>
        </p:nvSpPr>
        <p:spPr>
          <a:xfrm>
            <a:off x="1629639" y="4775492"/>
            <a:ext cx="1722113" cy="366588"/>
          </a:xfrm>
          <a:prstGeom prst="roundRect">
            <a:avLst/>
          </a:prstGeom>
          <a:solidFill>
            <a:srgbClr val="00A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Radioimmunotherapy (antibodies)</a:t>
            </a:r>
          </a:p>
        </p:txBody>
      </p:sp>
      <p:sp>
        <p:nvSpPr>
          <p:cNvPr id="41" name="Rectangle : coins arrondis 40">
            <a:extLst>
              <a:ext uri="{FF2B5EF4-FFF2-40B4-BE49-F238E27FC236}">
                <a16:creationId xmlns:a16="http://schemas.microsoft.com/office/drawing/2014/main" id="{043C3EB5-F68F-4997-8C86-96C16B9F6129}"/>
              </a:ext>
            </a:extLst>
          </p:cNvPr>
          <p:cNvSpPr/>
          <p:nvPr/>
        </p:nvSpPr>
        <p:spPr>
          <a:xfrm>
            <a:off x="4859470" y="5042568"/>
            <a:ext cx="1722113" cy="366588"/>
          </a:xfrm>
          <a:prstGeom prst="roundRect">
            <a:avLst/>
          </a:prstGeom>
          <a:solidFill>
            <a:srgbClr val="00A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Peptide receptors RT, small molecules</a:t>
            </a:r>
          </a:p>
        </p:txBody>
      </p:sp>
      <p:sp>
        <p:nvSpPr>
          <p:cNvPr id="45" name="Rectangle : coins arrondis 44">
            <a:extLst>
              <a:ext uri="{FF2B5EF4-FFF2-40B4-BE49-F238E27FC236}">
                <a16:creationId xmlns:a16="http://schemas.microsoft.com/office/drawing/2014/main" id="{72D54857-D745-4840-BF44-FB06EEDA3F39}"/>
              </a:ext>
            </a:extLst>
          </p:cNvPr>
          <p:cNvSpPr/>
          <p:nvPr/>
        </p:nvSpPr>
        <p:spPr>
          <a:xfrm>
            <a:off x="4454704" y="2271037"/>
            <a:ext cx="2290752" cy="534640"/>
          </a:xfrm>
          <a:prstGeom prst="roundRect">
            <a:avLst/>
          </a:prstGeom>
          <a:solidFill>
            <a:srgbClr val="307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aseline="30000" dirty="0"/>
              <a:t>68</a:t>
            </a:r>
            <a:r>
              <a:rPr lang="fr-FR" sz="1100" dirty="0"/>
              <a:t>Ga-DOTATATE PET </a:t>
            </a:r>
            <a:r>
              <a:rPr lang="fr-FR" sz="1100" dirty="0" err="1"/>
              <a:t>imaging</a:t>
            </a:r>
            <a:r>
              <a:rPr lang="fr-FR" sz="1100" dirty="0"/>
              <a:t> </a:t>
            </a:r>
            <a:r>
              <a:rPr lang="fr-FR" sz="1100" dirty="0" err="1"/>
              <a:t>enabling</a:t>
            </a:r>
            <a:r>
              <a:rPr lang="fr-FR" sz="1100" dirty="0"/>
              <a:t> patient </a:t>
            </a:r>
            <a:r>
              <a:rPr lang="fr-FR" sz="1100" dirty="0" err="1"/>
              <a:t>selection</a:t>
            </a:r>
            <a:r>
              <a:rPr lang="fr-FR" sz="1100" dirty="0"/>
              <a:t> and </a:t>
            </a:r>
            <a:r>
              <a:rPr lang="fr-FR" sz="1100" dirty="0" err="1"/>
              <a:t>dosimetry</a:t>
            </a:r>
            <a:r>
              <a:rPr lang="fr-FR" sz="1100" dirty="0"/>
              <a:t> for 177Lu TRT</a:t>
            </a:r>
            <a:endParaRPr lang="en-US" sz="1100" b="1" dirty="0"/>
          </a:p>
        </p:txBody>
      </p:sp>
      <p:sp>
        <p:nvSpPr>
          <p:cNvPr id="30" name="ZoneTexte 29">
            <a:extLst>
              <a:ext uri="{FF2B5EF4-FFF2-40B4-BE49-F238E27FC236}">
                <a16:creationId xmlns:a16="http://schemas.microsoft.com/office/drawing/2014/main" id="{202BC8B8-629A-4ABC-85A8-EF081197F20D}"/>
              </a:ext>
            </a:extLst>
          </p:cNvPr>
          <p:cNvSpPr txBox="1"/>
          <p:nvPr/>
        </p:nvSpPr>
        <p:spPr>
          <a:xfrm>
            <a:off x="436960" y="3337742"/>
            <a:ext cx="614271" cy="276999"/>
          </a:xfrm>
          <a:prstGeom prst="rect">
            <a:avLst/>
          </a:prstGeom>
          <a:noFill/>
        </p:spPr>
        <p:txBody>
          <a:bodyPr wrap="none" rtlCol="0">
            <a:spAutoFit/>
          </a:bodyPr>
          <a:lstStyle/>
          <a:p>
            <a:r>
              <a:rPr lang="en-US" sz="1200" dirty="0">
                <a:solidFill>
                  <a:schemeClr val="tx1"/>
                </a:solidFill>
              </a:rPr>
              <a:t>~1940</a:t>
            </a:r>
          </a:p>
        </p:txBody>
      </p:sp>
      <p:sp>
        <p:nvSpPr>
          <p:cNvPr id="47" name="ZoneTexte 46">
            <a:extLst>
              <a:ext uri="{FF2B5EF4-FFF2-40B4-BE49-F238E27FC236}">
                <a16:creationId xmlns:a16="http://schemas.microsoft.com/office/drawing/2014/main" id="{B1F160E5-242B-4A0D-AF76-3A23CB0D5ABA}"/>
              </a:ext>
            </a:extLst>
          </p:cNvPr>
          <p:cNvSpPr txBox="1"/>
          <p:nvPr/>
        </p:nvSpPr>
        <p:spPr>
          <a:xfrm>
            <a:off x="981063" y="3337742"/>
            <a:ext cx="835485" cy="276999"/>
          </a:xfrm>
          <a:prstGeom prst="rect">
            <a:avLst/>
          </a:prstGeom>
          <a:noFill/>
        </p:spPr>
        <p:txBody>
          <a:bodyPr wrap="none" rtlCol="0">
            <a:spAutoFit/>
          </a:bodyPr>
          <a:lstStyle/>
          <a:p>
            <a:r>
              <a:rPr lang="en-US" sz="1200" dirty="0">
                <a:solidFill>
                  <a:schemeClr val="tx1"/>
                </a:solidFill>
              </a:rPr>
              <a:t>~1950-70</a:t>
            </a:r>
          </a:p>
        </p:txBody>
      </p:sp>
      <p:sp>
        <p:nvSpPr>
          <p:cNvPr id="53" name="ZoneTexte 52">
            <a:extLst>
              <a:ext uri="{FF2B5EF4-FFF2-40B4-BE49-F238E27FC236}">
                <a16:creationId xmlns:a16="http://schemas.microsoft.com/office/drawing/2014/main" id="{5F835401-E6A1-4E2A-8088-FCCF6FE01669}"/>
              </a:ext>
            </a:extLst>
          </p:cNvPr>
          <p:cNvSpPr txBox="1"/>
          <p:nvPr/>
        </p:nvSpPr>
        <p:spPr>
          <a:xfrm>
            <a:off x="1783835" y="3337742"/>
            <a:ext cx="915635" cy="276999"/>
          </a:xfrm>
          <a:prstGeom prst="rect">
            <a:avLst/>
          </a:prstGeom>
          <a:noFill/>
        </p:spPr>
        <p:txBody>
          <a:bodyPr wrap="none" rtlCol="0">
            <a:spAutoFit/>
          </a:bodyPr>
          <a:lstStyle/>
          <a:p>
            <a:r>
              <a:rPr lang="en-US" sz="1200" dirty="0">
                <a:solidFill>
                  <a:schemeClr val="tx1"/>
                </a:solidFill>
              </a:rPr>
              <a:t>1990-2000</a:t>
            </a:r>
          </a:p>
        </p:txBody>
      </p:sp>
      <p:sp>
        <p:nvSpPr>
          <p:cNvPr id="58" name="ZoneTexte 57">
            <a:extLst>
              <a:ext uri="{FF2B5EF4-FFF2-40B4-BE49-F238E27FC236}">
                <a16:creationId xmlns:a16="http://schemas.microsoft.com/office/drawing/2014/main" id="{6BBBE9D1-C1D6-4EAD-8F4A-2CCD4EDAD999}"/>
              </a:ext>
            </a:extLst>
          </p:cNvPr>
          <p:cNvSpPr txBox="1"/>
          <p:nvPr/>
        </p:nvSpPr>
        <p:spPr>
          <a:xfrm>
            <a:off x="2677741" y="3337742"/>
            <a:ext cx="524503" cy="276999"/>
          </a:xfrm>
          <a:prstGeom prst="rect">
            <a:avLst/>
          </a:prstGeom>
          <a:noFill/>
        </p:spPr>
        <p:txBody>
          <a:bodyPr wrap="none" rtlCol="0">
            <a:spAutoFit/>
          </a:bodyPr>
          <a:lstStyle/>
          <a:p>
            <a:r>
              <a:rPr lang="en-US" sz="1200" dirty="0">
                <a:solidFill>
                  <a:schemeClr val="tx1"/>
                </a:solidFill>
              </a:rPr>
              <a:t>2002</a:t>
            </a:r>
          </a:p>
        </p:txBody>
      </p:sp>
      <p:sp>
        <p:nvSpPr>
          <p:cNvPr id="59" name="ZoneTexte 58">
            <a:extLst>
              <a:ext uri="{FF2B5EF4-FFF2-40B4-BE49-F238E27FC236}">
                <a16:creationId xmlns:a16="http://schemas.microsoft.com/office/drawing/2014/main" id="{925B8835-F9DD-43B1-85C4-2C6F652668E0}"/>
              </a:ext>
            </a:extLst>
          </p:cNvPr>
          <p:cNvSpPr txBox="1"/>
          <p:nvPr/>
        </p:nvSpPr>
        <p:spPr>
          <a:xfrm>
            <a:off x="3625217" y="3337742"/>
            <a:ext cx="524503" cy="276999"/>
          </a:xfrm>
          <a:prstGeom prst="rect">
            <a:avLst/>
          </a:prstGeom>
          <a:noFill/>
        </p:spPr>
        <p:txBody>
          <a:bodyPr wrap="none" rtlCol="0">
            <a:spAutoFit/>
          </a:bodyPr>
          <a:lstStyle/>
          <a:p>
            <a:r>
              <a:rPr lang="en-US" sz="1200" dirty="0">
                <a:solidFill>
                  <a:schemeClr val="tx1"/>
                </a:solidFill>
              </a:rPr>
              <a:t>2013</a:t>
            </a:r>
          </a:p>
        </p:txBody>
      </p:sp>
      <p:cxnSp>
        <p:nvCxnSpPr>
          <p:cNvPr id="60" name="Connecteur droit 59">
            <a:extLst>
              <a:ext uri="{FF2B5EF4-FFF2-40B4-BE49-F238E27FC236}">
                <a16:creationId xmlns:a16="http://schemas.microsoft.com/office/drawing/2014/main" id="{F5287EF3-2650-409F-846D-F3972DDC9F91}"/>
              </a:ext>
            </a:extLst>
          </p:cNvPr>
          <p:cNvCxnSpPr>
            <a:cxnSpLocks/>
          </p:cNvCxnSpPr>
          <p:nvPr/>
        </p:nvCxnSpPr>
        <p:spPr>
          <a:xfrm>
            <a:off x="5195392" y="3614741"/>
            <a:ext cx="0" cy="219108"/>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1" name="ZoneTexte 60">
            <a:extLst>
              <a:ext uri="{FF2B5EF4-FFF2-40B4-BE49-F238E27FC236}">
                <a16:creationId xmlns:a16="http://schemas.microsoft.com/office/drawing/2014/main" id="{194414C3-EA86-4F6D-8683-2B7B3E5F15BB}"/>
              </a:ext>
            </a:extLst>
          </p:cNvPr>
          <p:cNvSpPr txBox="1"/>
          <p:nvPr/>
        </p:nvSpPr>
        <p:spPr>
          <a:xfrm>
            <a:off x="4954409" y="3337742"/>
            <a:ext cx="524503" cy="276999"/>
          </a:xfrm>
          <a:prstGeom prst="rect">
            <a:avLst/>
          </a:prstGeom>
          <a:noFill/>
        </p:spPr>
        <p:txBody>
          <a:bodyPr wrap="none" rtlCol="0">
            <a:spAutoFit/>
          </a:bodyPr>
          <a:lstStyle/>
          <a:p>
            <a:r>
              <a:rPr lang="en-US" sz="1200" dirty="0">
                <a:solidFill>
                  <a:schemeClr val="tx1"/>
                </a:solidFill>
              </a:rPr>
              <a:t>2017</a:t>
            </a:r>
          </a:p>
        </p:txBody>
      </p:sp>
      <p:cxnSp>
        <p:nvCxnSpPr>
          <p:cNvPr id="62" name="Connecteur droit 61">
            <a:extLst>
              <a:ext uri="{FF2B5EF4-FFF2-40B4-BE49-F238E27FC236}">
                <a16:creationId xmlns:a16="http://schemas.microsoft.com/office/drawing/2014/main" id="{1BE241E5-0807-4E50-A335-1603B8E25705}"/>
              </a:ext>
            </a:extLst>
          </p:cNvPr>
          <p:cNvCxnSpPr>
            <a:cxnSpLocks/>
          </p:cNvCxnSpPr>
          <p:nvPr/>
        </p:nvCxnSpPr>
        <p:spPr>
          <a:xfrm flipH="1">
            <a:off x="5856262" y="3599993"/>
            <a:ext cx="1" cy="219337"/>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3" name="ZoneTexte 62">
            <a:extLst>
              <a:ext uri="{FF2B5EF4-FFF2-40B4-BE49-F238E27FC236}">
                <a16:creationId xmlns:a16="http://schemas.microsoft.com/office/drawing/2014/main" id="{9579CDCA-7FFA-472F-AD5F-4F3F25C0C362}"/>
              </a:ext>
            </a:extLst>
          </p:cNvPr>
          <p:cNvSpPr txBox="1"/>
          <p:nvPr/>
        </p:nvSpPr>
        <p:spPr>
          <a:xfrm>
            <a:off x="5627842" y="3337742"/>
            <a:ext cx="524503" cy="276999"/>
          </a:xfrm>
          <a:prstGeom prst="rect">
            <a:avLst/>
          </a:prstGeom>
          <a:noFill/>
        </p:spPr>
        <p:txBody>
          <a:bodyPr wrap="none" rtlCol="0">
            <a:spAutoFit/>
          </a:bodyPr>
          <a:lstStyle/>
          <a:p>
            <a:r>
              <a:rPr lang="en-US" sz="1200" dirty="0">
                <a:solidFill>
                  <a:schemeClr val="tx1"/>
                </a:solidFill>
              </a:rPr>
              <a:t>2022</a:t>
            </a:r>
          </a:p>
        </p:txBody>
      </p:sp>
      <p:cxnSp>
        <p:nvCxnSpPr>
          <p:cNvPr id="64" name="Connecteur droit 63">
            <a:extLst>
              <a:ext uri="{FF2B5EF4-FFF2-40B4-BE49-F238E27FC236}">
                <a16:creationId xmlns:a16="http://schemas.microsoft.com/office/drawing/2014/main" id="{E9164E93-9325-40E3-AFD3-AD7585013917}"/>
              </a:ext>
            </a:extLst>
          </p:cNvPr>
          <p:cNvCxnSpPr>
            <a:cxnSpLocks/>
          </p:cNvCxnSpPr>
          <p:nvPr/>
        </p:nvCxnSpPr>
        <p:spPr>
          <a:xfrm>
            <a:off x="3901822" y="3608297"/>
            <a:ext cx="0" cy="369678"/>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4" name="Rectangle : coins arrondis 53">
            <a:extLst>
              <a:ext uri="{FF2B5EF4-FFF2-40B4-BE49-F238E27FC236}">
                <a16:creationId xmlns:a16="http://schemas.microsoft.com/office/drawing/2014/main" id="{2E55E67F-4BE9-474B-850A-A1C40EE4A251}"/>
              </a:ext>
            </a:extLst>
          </p:cNvPr>
          <p:cNvSpPr/>
          <p:nvPr/>
        </p:nvSpPr>
        <p:spPr>
          <a:xfrm>
            <a:off x="7155824" y="3012597"/>
            <a:ext cx="1153328" cy="914400"/>
          </a:xfrm>
          <a:prstGeom prst="roundRect">
            <a:avLst/>
          </a:prstGeom>
          <a:solidFill>
            <a:srgbClr val="E24D51"/>
          </a:solidFill>
          <a:ln>
            <a:solidFill>
              <a:srgbClr val="E24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New era of TRT and </a:t>
            </a:r>
            <a:r>
              <a:rPr lang="en-US" sz="1200" dirty="0" err="1"/>
              <a:t>theranostics</a:t>
            </a:r>
            <a:endParaRPr lang="en-US" sz="1200" dirty="0"/>
          </a:p>
        </p:txBody>
      </p:sp>
      <p:pic>
        <p:nvPicPr>
          <p:cNvPr id="78" name="Picture 2">
            <a:extLst>
              <a:ext uri="{FF2B5EF4-FFF2-40B4-BE49-F238E27FC236}">
                <a16:creationId xmlns:a16="http://schemas.microsoft.com/office/drawing/2014/main" id="{5D9DA0D1-7E04-4394-8D97-CA722828EE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018" r="50000"/>
          <a:stretch/>
        </p:blipFill>
        <p:spPr bwMode="auto">
          <a:xfrm>
            <a:off x="8693295" y="1541789"/>
            <a:ext cx="3155866" cy="23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ZoneTexte 78">
            <a:extLst>
              <a:ext uri="{FF2B5EF4-FFF2-40B4-BE49-F238E27FC236}">
                <a16:creationId xmlns:a16="http://schemas.microsoft.com/office/drawing/2014/main" id="{2C2F9268-D1CE-4C22-B97A-C892B3BBBD3C}"/>
              </a:ext>
            </a:extLst>
          </p:cNvPr>
          <p:cNvSpPr txBox="1"/>
          <p:nvPr/>
        </p:nvSpPr>
        <p:spPr>
          <a:xfrm>
            <a:off x="8435988" y="3873105"/>
            <a:ext cx="3603697" cy="400110"/>
          </a:xfrm>
          <a:prstGeom prst="rect">
            <a:avLst/>
          </a:prstGeom>
          <a:noFill/>
        </p:spPr>
        <p:txBody>
          <a:bodyPr wrap="square" rtlCol="0">
            <a:spAutoFit/>
          </a:bodyPr>
          <a:lstStyle/>
          <a:p>
            <a:pPr algn="ctr"/>
            <a:r>
              <a:rPr lang="en-US" sz="1000" i="1" dirty="0" err="1">
                <a:solidFill>
                  <a:schemeClr val="tx1">
                    <a:lumMod val="65000"/>
                    <a:lumOff val="35000"/>
                  </a:schemeClr>
                </a:solidFill>
              </a:rPr>
              <a:t>Strosberg</a:t>
            </a:r>
            <a:r>
              <a:rPr lang="en-US" sz="1000" i="1" dirty="0">
                <a:solidFill>
                  <a:schemeClr val="tx1">
                    <a:lumMod val="65000"/>
                    <a:lumOff val="35000"/>
                  </a:schemeClr>
                </a:solidFill>
              </a:rPr>
              <a:t> et al. Phase 3 Trial of 177Lu-Dotatate for midgut Neuroendocrine tumors, N. Engl. J. Med. 376;2, 2017</a:t>
            </a:r>
          </a:p>
        </p:txBody>
      </p:sp>
      <p:pic>
        <p:nvPicPr>
          <p:cNvPr id="80" name="Image 79">
            <a:extLst>
              <a:ext uri="{FF2B5EF4-FFF2-40B4-BE49-F238E27FC236}">
                <a16:creationId xmlns:a16="http://schemas.microsoft.com/office/drawing/2014/main" id="{C0DD2FA0-14F0-4BB6-81A2-66A4AD529AE0}"/>
              </a:ext>
            </a:extLst>
          </p:cNvPr>
          <p:cNvPicPr>
            <a:picLocks noChangeAspect="1"/>
          </p:cNvPicPr>
          <p:nvPr/>
        </p:nvPicPr>
        <p:blipFill rotWithShape="1">
          <a:blip r:embed="rId4"/>
          <a:srcRect t="48817"/>
          <a:stretch/>
        </p:blipFill>
        <p:spPr>
          <a:xfrm>
            <a:off x="7639493" y="4288453"/>
            <a:ext cx="4437974" cy="1900810"/>
          </a:xfrm>
          <a:prstGeom prst="rect">
            <a:avLst/>
          </a:prstGeom>
        </p:spPr>
      </p:pic>
      <p:sp>
        <p:nvSpPr>
          <p:cNvPr id="81" name="ZoneTexte 80">
            <a:extLst>
              <a:ext uri="{FF2B5EF4-FFF2-40B4-BE49-F238E27FC236}">
                <a16:creationId xmlns:a16="http://schemas.microsoft.com/office/drawing/2014/main" id="{93BED36A-ACBA-44E2-9555-A3514A00B6EB}"/>
              </a:ext>
            </a:extLst>
          </p:cNvPr>
          <p:cNvSpPr txBox="1"/>
          <p:nvPr/>
        </p:nvSpPr>
        <p:spPr>
          <a:xfrm>
            <a:off x="7639494" y="6200062"/>
            <a:ext cx="4437973" cy="400110"/>
          </a:xfrm>
          <a:prstGeom prst="rect">
            <a:avLst/>
          </a:prstGeom>
          <a:noFill/>
        </p:spPr>
        <p:txBody>
          <a:bodyPr wrap="square" rtlCol="0">
            <a:spAutoFit/>
          </a:bodyPr>
          <a:lstStyle/>
          <a:p>
            <a:pPr algn="ctr"/>
            <a:r>
              <a:rPr lang="en-US" sz="1000" i="1" dirty="0">
                <a:solidFill>
                  <a:schemeClr val="tx1">
                    <a:lumMod val="65000"/>
                    <a:lumOff val="35000"/>
                  </a:schemeClr>
                </a:solidFill>
              </a:rPr>
              <a:t>Sartor et al.,, </a:t>
            </a:r>
            <a:r>
              <a:rPr lang="en-US" sz="1000" i="1" baseline="30000" dirty="0">
                <a:solidFill>
                  <a:schemeClr val="tx1">
                    <a:lumMod val="65000"/>
                    <a:lumOff val="35000"/>
                  </a:schemeClr>
                </a:solidFill>
              </a:rPr>
              <a:t>177</a:t>
            </a:r>
            <a:r>
              <a:rPr lang="en-US" sz="1000" i="1" dirty="0">
                <a:solidFill>
                  <a:schemeClr val="tx1">
                    <a:lumMod val="65000"/>
                    <a:lumOff val="35000"/>
                  </a:schemeClr>
                </a:solidFill>
              </a:rPr>
              <a:t>Lu-PSMA-617 for metastatic castration resistant prostate cancer, N. Engl. J. Med. 385; 12, 2021</a:t>
            </a:r>
          </a:p>
        </p:txBody>
      </p:sp>
      <p:sp>
        <p:nvSpPr>
          <p:cNvPr id="43" name="ZoneTexte 42">
            <a:extLst>
              <a:ext uri="{FF2B5EF4-FFF2-40B4-BE49-F238E27FC236}">
                <a16:creationId xmlns:a16="http://schemas.microsoft.com/office/drawing/2014/main" id="{186F5EE0-EBE0-4792-BBD0-8733DEC76EF1}"/>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44" name="Image 43">
            <a:extLst>
              <a:ext uri="{FF2B5EF4-FFF2-40B4-BE49-F238E27FC236}">
                <a16:creationId xmlns:a16="http://schemas.microsoft.com/office/drawing/2014/main" id="{B31CC17F-F548-41A9-B37D-0D79E0DEF89B}"/>
              </a:ext>
            </a:extLst>
          </p:cNvPr>
          <p:cNvPicPr>
            <a:picLocks noChangeAspect="1"/>
          </p:cNvPicPr>
          <p:nvPr/>
        </p:nvPicPr>
        <p:blipFill rotWithShape="1">
          <a:blip r:embed="rId5"/>
          <a:srcRect r="32650"/>
          <a:stretch/>
        </p:blipFill>
        <p:spPr>
          <a:xfrm>
            <a:off x="11209419" y="285235"/>
            <a:ext cx="934709" cy="649060"/>
          </a:xfrm>
          <a:prstGeom prst="rect">
            <a:avLst/>
          </a:prstGeom>
        </p:spPr>
      </p:pic>
    </p:spTree>
    <p:extLst>
      <p:ext uri="{BB962C8B-B14F-4D97-AF65-F5344CB8AC3E}">
        <p14:creationId xmlns:p14="http://schemas.microsoft.com/office/powerpoint/2010/main" val="269737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5</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Targeted</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Radionuclide</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Therapy</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(TRT)</a:t>
            </a: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308138" y="1115023"/>
            <a:ext cx="6911197" cy="2816156"/>
          </a:xfrm>
          <a:prstGeom prst="rect">
            <a:avLst/>
          </a:prstGeom>
        </p:spPr>
        <p:txBody>
          <a:bodyPr wrap="square">
            <a:spAutoFit/>
          </a:bodyPr>
          <a:lstStyle/>
          <a:p>
            <a:pPr marL="285750" lvl="1" indent="-285750">
              <a:spcBef>
                <a:spcPts val="600"/>
              </a:spcBef>
              <a:buClr>
                <a:srgbClr val="E46C0A"/>
              </a:buClr>
              <a:buFont typeface="Wingdings" panose="05000000000000000000" pitchFamily="2" charset="2"/>
              <a:buChar char="Ø"/>
            </a:pPr>
            <a:r>
              <a:rPr lang="en-US" sz="1800" b="1" dirty="0">
                <a:solidFill>
                  <a:srgbClr val="E46C0A"/>
                </a:solidFill>
                <a:latin typeface="Calibri" panose="020F0502020204030204" pitchFamily="34" charset="0"/>
                <a:ea typeface="Calibri" panose="020F0502020204030204" pitchFamily="34" charset="0"/>
                <a:cs typeface="Calibri" panose="020F0502020204030204" pitchFamily="34" charset="0"/>
              </a:rPr>
              <a:t>Interest in Targeted Alpha Therapy (TAT)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with various emitters </a:t>
            </a: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1800" i="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225</a:t>
            </a: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Ac, </a:t>
            </a:r>
            <a:r>
              <a:rPr lang="en-US" sz="1800" i="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211</a:t>
            </a: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At, </a:t>
            </a:r>
            <a:r>
              <a:rPr lang="en-US" sz="1800" i="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213</a:t>
            </a: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Bi, </a:t>
            </a:r>
            <a:r>
              <a:rPr lang="en-US" sz="1800" i="1" baseline="30000" dirty="0">
                <a:solidFill>
                  <a:schemeClr val="tx1"/>
                </a:solidFill>
                <a:latin typeface="Calibri" panose="020F0502020204030204" pitchFamily="34" charset="0"/>
                <a:ea typeface="Calibri" panose="020F0502020204030204" pitchFamily="34" charset="0"/>
                <a:cs typeface="Calibri" panose="020F0502020204030204" pitchFamily="34" charset="0"/>
              </a:rPr>
              <a:t>212</a:t>
            </a:r>
            <a:r>
              <a:rPr lang="en-US" sz="1800" i="1" dirty="0">
                <a:solidFill>
                  <a:schemeClr val="tx1"/>
                </a:solidFill>
                <a:latin typeface="Calibri" panose="020F0502020204030204" pitchFamily="34" charset="0"/>
                <a:ea typeface="Calibri" panose="020F0502020204030204" pitchFamily="34" charset="0"/>
                <a:cs typeface="Calibri" panose="020F0502020204030204" pitchFamily="34" charset="0"/>
              </a:rPr>
              <a:t>Pb…)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and ligands. ~30 clinical trials ongoing</a:t>
            </a:r>
            <a:endPar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lvl="1" indent="-285750">
              <a:spcBef>
                <a:spcPts val="600"/>
              </a:spcBef>
              <a:buClr>
                <a:srgbClr val="E46C0A"/>
              </a:buClr>
              <a:buFont typeface="Wingdings" panose="05000000000000000000" pitchFamily="2" charset="2"/>
              <a:buChar char="Ø"/>
            </a:pPr>
            <a:r>
              <a:rPr lang="en-US" sz="1800" b="1" dirty="0">
                <a:solidFill>
                  <a:srgbClr val="E46C0A"/>
                </a:solidFill>
                <a:latin typeface="Calibri" panose="020F0502020204030204" pitchFamily="34" charset="0"/>
                <a:ea typeface="Calibri" panose="020F0502020204030204" pitchFamily="34" charset="0"/>
                <a:cs typeface="Calibri" panose="020F0502020204030204" pitchFamily="34" charset="0"/>
              </a:rPr>
              <a:t>Novel targets &amp; ligand development </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to expand TRT applications with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theranostic</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pairs</a:t>
            </a:r>
          </a:p>
          <a:p>
            <a:pPr marL="285750" lvl="1" indent="-285750">
              <a:spcBef>
                <a:spcPts val="600"/>
              </a:spcBef>
              <a:buClr>
                <a:srgbClr val="E46C0A"/>
              </a:buClr>
              <a:buFont typeface="Wingdings" panose="05000000000000000000" pitchFamily="2" charset="2"/>
              <a:buChar char="Ø"/>
            </a:pPr>
            <a:r>
              <a:rPr lang="en-US" sz="1800" b="1" dirty="0" err="1">
                <a:solidFill>
                  <a:srgbClr val="E46C0A"/>
                </a:solidFill>
                <a:latin typeface="Calibri" panose="020F0502020204030204" pitchFamily="34" charset="0"/>
                <a:ea typeface="Calibri" panose="020F0502020204030204" pitchFamily="34" charset="0"/>
                <a:cs typeface="Calibri" panose="020F0502020204030204" pitchFamily="34" charset="0"/>
              </a:rPr>
              <a:t>Expension</a:t>
            </a:r>
            <a:r>
              <a:rPr lang="en-US" sz="1800" b="1" dirty="0">
                <a:solidFill>
                  <a:srgbClr val="E46C0A"/>
                </a:solidFill>
                <a:latin typeface="Calibri" panose="020F0502020204030204" pitchFamily="34" charset="0"/>
                <a:ea typeface="Calibri" panose="020F0502020204030204" pitchFamily="34" charset="0"/>
                <a:cs typeface="Calibri" panose="020F0502020204030204" pitchFamily="34" charset="0"/>
              </a:rPr>
              <a:t> of TRT to earlier treatment indications</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and proposition of combined β/α/Auger TRT </a:t>
            </a:r>
          </a:p>
          <a:p>
            <a:pPr lvl="3">
              <a:spcBef>
                <a:spcPts val="600"/>
              </a:spcBef>
              <a:buClr>
                <a:srgbClr val="E46C0A"/>
              </a:buClr>
            </a:pP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Increasing demand for new isotopes with reliable production routes</a:t>
            </a:r>
          </a:p>
          <a:p>
            <a:pPr marL="285750" lvl="3" indent="-285750">
              <a:buClr>
                <a:srgbClr val="E46C0A"/>
              </a:buClr>
              <a:buFont typeface="Wingdings" panose="05000000000000000000" pitchFamily="2" charset="2"/>
              <a:buChar char="è"/>
            </a:pP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lvl="3">
              <a:buClr>
                <a:srgbClr val="E46C0A"/>
              </a:buClr>
            </a:pP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56" name="Image 55">
            <a:extLst>
              <a:ext uri="{FF2B5EF4-FFF2-40B4-BE49-F238E27FC236}">
                <a16:creationId xmlns:a16="http://schemas.microsoft.com/office/drawing/2014/main" id="{384D9B6A-9A1F-4D97-BE38-68E800DB5A42}"/>
              </a:ext>
            </a:extLst>
          </p:cNvPr>
          <p:cNvPicPr>
            <a:picLocks noChangeAspect="1"/>
          </p:cNvPicPr>
          <p:nvPr/>
        </p:nvPicPr>
        <p:blipFill>
          <a:blip r:embed="rId3"/>
          <a:stretch>
            <a:fillRect/>
          </a:stretch>
        </p:blipFill>
        <p:spPr>
          <a:xfrm>
            <a:off x="4676156" y="4414954"/>
            <a:ext cx="3914780" cy="1787749"/>
          </a:xfrm>
          <a:prstGeom prst="rect">
            <a:avLst/>
          </a:prstGeom>
        </p:spPr>
      </p:pic>
      <p:pic>
        <p:nvPicPr>
          <p:cNvPr id="43" name="Image 42">
            <a:extLst>
              <a:ext uri="{FF2B5EF4-FFF2-40B4-BE49-F238E27FC236}">
                <a16:creationId xmlns:a16="http://schemas.microsoft.com/office/drawing/2014/main" id="{0E5042DC-7525-49D4-9AA2-D272C59DC99D}"/>
              </a:ext>
            </a:extLst>
          </p:cNvPr>
          <p:cNvPicPr>
            <a:picLocks noChangeAspect="1"/>
          </p:cNvPicPr>
          <p:nvPr/>
        </p:nvPicPr>
        <p:blipFill rotWithShape="1">
          <a:blip r:embed="rId4"/>
          <a:srcRect l="10407" t="16697" r="8667" b="7366"/>
          <a:stretch/>
        </p:blipFill>
        <p:spPr>
          <a:xfrm>
            <a:off x="7629447" y="1229324"/>
            <a:ext cx="4319357" cy="2441862"/>
          </a:xfrm>
          <a:prstGeom prst="rect">
            <a:avLst/>
          </a:prstGeom>
        </p:spPr>
      </p:pic>
      <p:pic>
        <p:nvPicPr>
          <p:cNvPr id="44" name="Image 43">
            <a:extLst>
              <a:ext uri="{FF2B5EF4-FFF2-40B4-BE49-F238E27FC236}">
                <a16:creationId xmlns:a16="http://schemas.microsoft.com/office/drawing/2014/main" id="{F106A4E3-E94A-466D-B7E8-3B7E536F6423}"/>
              </a:ext>
            </a:extLst>
          </p:cNvPr>
          <p:cNvPicPr>
            <a:picLocks noChangeAspect="1"/>
          </p:cNvPicPr>
          <p:nvPr/>
        </p:nvPicPr>
        <p:blipFill>
          <a:blip r:embed="rId5"/>
          <a:stretch>
            <a:fillRect/>
          </a:stretch>
        </p:blipFill>
        <p:spPr>
          <a:xfrm>
            <a:off x="9372600" y="4773544"/>
            <a:ext cx="2576204" cy="1449115"/>
          </a:xfrm>
          <a:prstGeom prst="rect">
            <a:avLst/>
          </a:prstGeom>
        </p:spPr>
      </p:pic>
      <p:sp>
        <p:nvSpPr>
          <p:cNvPr id="5" name="Rectangle 4">
            <a:extLst>
              <a:ext uri="{FF2B5EF4-FFF2-40B4-BE49-F238E27FC236}">
                <a16:creationId xmlns:a16="http://schemas.microsoft.com/office/drawing/2014/main" id="{C213F1A6-1B59-4972-ABF0-DE9458180ACF}"/>
              </a:ext>
            </a:extLst>
          </p:cNvPr>
          <p:cNvSpPr/>
          <p:nvPr/>
        </p:nvSpPr>
        <p:spPr>
          <a:xfrm>
            <a:off x="4539491" y="6240248"/>
            <a:ext cx="4281039" cy="430887"/>
          </a:xfrm>
          <a:prstGeom prst="rect">
            <a:avLst/>
          </a:prstGeom>
        </p:spPr>
        <p:txBody>
          <a:bodyPr wrap="square">
            <a:spAutoFit/>
          </a:bodyPr>
          <a:lstStyle/>
          <a:p>
            <a:pPr algn="ctr"/>
            <a:r>
              <a:rPr lang="en-US" sz="1100" i="1" dirty="0">
                <a:solidFill>
                  <a:schemeClr val="tx1">
                    <a:lumMod val="65000"/>
                    <a:lumOff val="35000"/>
                  </a:schemeClr>
                </a:solidFill>
              </a:rPr>
              <a:t>The predicted global nuclear medicine market 2013–2026, from </a:t>
            </a:r>
            <a:r>
              <a:rPr lang="en-US" sz="1100" i="1" dirty="0" err="1">
                <a:solidFill>
                  <a:schemeClr val="tx1">
                    <a:lumMod val="65000"/>
                    <a:lumOff val="35000"/>
                  </a:schemeClr>
                </a:solidFill>
              </a:rPr>
              <a:t>Bodei</a:t>
            </a:r>
            <a:r>
              <a:rPr lang="en-US" sz="1100" i="1" dirty="0">
                <a:solidFill>
                  <a:schemeClr val="tx1">
                    <a:lumMod val="65000"/>
                    <a:lumOff val="35000"/>
                  </a:schemeClr>
                </a:solidFill>
              </a:rPr>
              <a:t> L, et al... Nat Rev Clin Oncol. 2022 Aug;19(8):534-550.</a:t>
            </a:r>
          </a:p>
        </p:txBody>
      </p:sp>
      <p:sp>
        <p:nvSpPr>
          <p:cNvPr id="46" name="Rectangle 45">
            <a:extLst>
              <a:ext uri="{FF2B5EF4-FFF2-40B4-BE49-F238E27FC236}">
                <a16:creationId xmlns:a16="http://schemas.microsoft.com/office/drawing/2014/main" id="{9FB06CB9-F0CF-4EC9-B485-FF5DD3C0E2E0}"/>
              </a:ext>
            </a:extLst>
          </p:cNvPr>
          <p:cNvSpPr/>
          <p:nvPr/>
        </p:nvSpPr>
        <p:spPr>
          <a:xfrm>
            <a:off x="7435296" y="3762278"/>
            <a:ext cx="4807557" cy="600164"/>
          </a:xfrm>
          <a:prstGeom prst="rect">
            <a:avLst/>
          </a:prstGeom>
        </p:spPr>
        <p:txBody>
          <a:bodyPr wrap="square">
            <a:spAutoFit/>
          </a:bodyPr>
          <a:lstStyle/>
          <a:p>
            <a:pPr algn="ctr"/>
            <a:r>
              <a:rPr lang="en-US" sz="1100" i="1" dirty="0">
                <a:solidFill>
                  <a:schemeClr val="tx1">
                    <a:lumMod val="65000"/>
                    <a:lumOff val="35000"/>
                  </a:schemeClr>
                </a:solidFill>
              </a:rPr>
              <a:t>Spectacular response of Metastatic Castration-Resistant Prostate Cancer patient using </a:t>
            </a:r>
            <a:r>
              <a:rPr lang="en-US" sz="1100" i="1" baseline="30000" dirty="0">
                <a:solidFill>
                  <a:schemeClr val="tx1">
                    <a:lumMod val="65000"/>
                    <a:lumOff val="35000"/>
                  </a:schemeClr>
                </a:solidFill>
              </a:rPr>
              <a:t>225</a:t>
            </a:r>
            <a:r>
              <a:rPr lang="en-US" sz="1100" i="1" dirty="0">
                <a:solidFill>
                  <a:schemeClr val="tx1">
                    <a:lumMod val="65000"/>
                    <a:lumOff val="35000"/>
                  </a:schemeClr>
                </a:solidFill>
              </a:rPr>
              <a:t>Ac-PSMA-617 TAT, Imaging performed with </a:t>
            </a:r>
            <a:r>
              <a:rPr lang="en-US" sz="1100" i="1" baseline="30000" dirty="0">
                <a:solidFill>
                  <a:schemeClr val="tx1">
                    <a:lumMod val="65000"/>
                    <a:lumOff val="35000"/>
                  </a:schemeClr>
                </a:solidFill>
              </a:rPr>
              <a:t>68</a:t>
            </a:r>
            <a:r>
              <a:rPr lang="en-US" sz="1100" i="1" dirty="0">
                <a:solidFill>
                  <a:schemeClr val="tx1">
                    <a:lumMod val="65000"/>
                    <a:lumOff val="35000"/>
                  </a:schemeClr>
                </a:solidFill>
              </a:rPr>
              <a:t>Ga-PSMA. From </a:t>
            </a:r>
            <a:r>
              <a:rPr lang="en-US" sz="1100" i="1" dirty="0" err="1">
                <a:solidFill>
                  <a:schemeClr val="tx1">
                    <a:lumMod val="65000"/>
                    <a:lumOff val="35000"/>
                  </a:schemeClr>
                </a:solidFill>
              </a:rPr>
              <a:t>Kratochwill</a:t>
            </a:r>
            <a:r>
              <a:rPr lang="en-US" sz="1100" i="1" dirty="0">
                <a:solidFill>
                  <a:schemeClr val="tx1">
                    <a:lumMod val="65000"/>
                    <a:lumOff val="35000"/>
                  </a:schemeClr>
                </a:solidFill>
              </a:rPr>
              <a:t> J. </a:t>
            </a:r>
            <a:r>
              <a:rPr lang="en-US" sz="1100" i="1" dirty="0" err="1">
                <a:solidFill>
                  <a:schemeClr val="tx1">
                    <a:lumMod val="65000"/>
                    <a:lumOff val="35000"/>
                  </a:schemeClr>
                </a:solidFill>
              </a:rPr>
              <a:t>Nucl</a:t>
            </a:r>
            <a:r>
              <a:rPr lang="en-US" sz="1100" i="1" dirty="0">
                <a:solidFill>
                  <a:schemeClr val="tx1">
                    <a:lumMod val="65000"/>
                    <a:lumOff val="35000"/>
                  </a:schemeClr>
                </a:solidFill>
              </a:rPr>
              <a:t> Med, 57(12), 2016</a:t>
            </a:r>
          </a:p>
        </p:txBody>
      </p:sp>
      <p:sp>
        <p:nvSpPr>
          <p:cNvPr id="6" name="Rectangle 5">
            <a:extLst>
              <a:ext uri="{FF2B5EF4-FFF2-40B4-BE49-F238E27FC236}">
                <a16:creationId xmlns:a16="http://schemas.microsoft.com/office/drawing/2014/main" id="{116E42D0-8531-4AE5-B50D-10EE25E2D3EE}"/>
              </a:ext>
            </a:extLst>
          </p:cNvPr>
          <p:cNvSpPr/>
          <p:nvPr/>
        </p:nvSpPr>
        <p:spPr>
          <a:xfrm>
            <a:off x="8850338" y="6237311"/>
            <a:ext cx="3252018" cy="430887"/>
          </a:xfrm>
          <a:prstGeom prst="rect">
            <a:avLst/>
          </a:prstGeom>
        </p:spPr>
        <p:txBody>
          <a:bodyPr wrap="square">
            <a:spAutoFit/>
          </a:bodyPr>
          <a:lstStyle/>
          <a:p>
            <a:pPr lvl="2" algn="ctr">
              <a:buClr>
                <a:srgbClr val="E46C0A"/>
              </a:buClr>
            </a:pPr>
            <a:r>
              <a:rPr lang="en-US" sz="1100" i="1" dirty="0">
                <a:solidFill>
                  <a:schemeClr val="tx1">
                    <a:lumMod val="65000"/>
                    <a:lumOff val="35000"/>
                  </a:schemeClr>
                </a:solidFill>
                <a:latin typeface="+mj-lt"/>
                <a:ea typeface="Calibri" panose="020F0502020204030204" pitchFamily="34" charset="0"/>
                <a:cs typeface="Calibri" panose="020F0502020204030204" pitchFamily="34" charset="0"/>
              </a:rPr>
              <a:t>Financial interest, most pharmaceutical companies launched nuclear medicine programs</a:t>
            </a:r>
          </a:p>
        </p:txBody>
      </p:sp>
      <p:sp>
        <p:nvSpPr>
          <p:cNvPr id="12" name="Rectangle 11">
            <a:extLst>
              <a:ext uri="{FF2B5EF4-FFF2-40B4-BE49-F238E27FC236}">
                <a16:creationId xmlns:a16="http://schemas.microsoft.com/office/drawing/2014/main" id="{57A7C4DD-ACA2-43BC-823A-BF862829ECDB}"/>
              </a:ext>
            </a:extLst>
          </p:cNvPr>
          <p:cNvSpPr/>
          <p:nvPr/>
        </p:nvSpPr>
        <p:spPr>
          <a:xfrm>
            <a:off x="26311" y="6237310"/>
            <a:ext cx="4496738" cy="430887"/>
          </a:xfrm>
          <a:prstGeom prst="rect">
            <a:avLst/>
          </a:prstGeom>
        </p:spPr>
        <p:txBody>
          <a:bodyPr wrap="square">
            <a:spAutoFit/>
          </a:bodyPr>
          <a:lstStyle/>
          <a:p>
            <a:r>
              <a:rPr lang="en-US" sz="1100" i="1" dirty="0">
                <a:solidFill>
                  <a:schemeClr val="tx1">
                    <a:lumMod val="65000"/>
                    <a:lumOff val="35000"/>
                  </a:schemeClr>
                </a:solidFill>
              </a:rPr>
              <a:t>Adapted from Co-ordinated Approach to the Development and Supply of Radionuclides in the EU - N°ENER/D3/2019-231 - Final Report</a:t>
            </a:r>
          </a:p>
        </p:txBody>
      </p:sp>
      <p:pic>
        <p:nvPicPr>
          <p:cNvPr id="13" name="Image 12">
            <a:extLst>
              <a:ext uri="{FF2B5EF4-FFF2-40B4-BE49-F238E27FC236}">
                <a16:creationId xmlns:a16="http://schemas.microsoft.com/office/drawing/2014/main" id="{4A52D6C2-2CDE-4E00-B9EB-C5C9A77721E0}"/>
              </a:ext>
            </a:extLst>
          </p:cNvPr>
          <p:cNvPicPr>
            <a:picLocks noChangeAspect="1"/>
          </p:cNvPicPr>
          <p:nvPr/>
        </p:nvPicPr>
        <p:blipFill>
          <a:blip r:embed="rId6"/>
          <a:stretch>
            <a:fillRect/>
          </a:stretch>
        </p:blipFill>
        <p:spPr>
          <a:xfrm>
            <a:off x="629435" y="3397020"/>
            <a:ext cx="3025726" cy="2805478"/>
          </a:xfrm>
          <a:prstGeom prst="rect">
            <a:avLst/>
          </a:prstGeom>
        </p:spPr>
      </p:pic>
      <p:sp>
        <p:nvSpPr>
          <p:cNvPr id="19" name="ZoneTexte 18">
            <a:extLst>
              <a:ext uri="{FF2B5EF4-FFF2-40B4-BE49-F238E27FC236}">
                <a16:creationId xmlns:a16="http://schemas.microsoft.com/office/drawing/2014/main" id="{F9B80D90-6C13-4F65-86F2-BC8EF3409BA7}"/>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20" name="Image 19">
            <a:extLst>
              <a:ext uri="{FF2B5EF4-FFF2-40B4-BE49-F238E27FC236}">
                <a16:creationId xmlns:a16="http://schemas.microsoft.com/office/drawing/2014/main" id="{DBE32C8A-53B2-40DD-A317-0681EDEB6F65}"/>
              </a:ext>
            </a:extLst>
          </p:cNvPr>
          <p:cNvPicPr>
            <a:picLocks noChangeAspect="1"/>
          </p:cNvPicPr>
          <p:nvPr/>
        </p:nvPicPr>
        <p:blipFill rotWithShape="1">
          <a:blip r:embed="rId7"/>
          <a:srcRect r="32650"/>
          <a:stretch/>
        </p:blipFill>
        <p:spPr>
          <a:xfrm>
            <a:off x="11209419" y="285235"/>
            <a:ext cx="934709" cy="649060"/>
          </a:xfrm>
          <a:prstGeom prst="rect">
            <a:avLst/>
          </a:prstGeom>
        </p:spPr>
      </p:pic>
    </p:spTree>
    <p:extLst>
      <p:ext uri="{BB962C8B-B14F-4D97-AF65-F5344CB8AC3E}">
        <p14:creationId xmlns:p14="http://schemas.microsoft.com/office/powerpoint/2010/main" val="2188316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DC1126-EF41-1525-8DD8-9955BFD90990}"/>
              </a:ext>
            </a:extLst>
          </p:cNvPr>
          <p:cNvSpPr txBox="1"/>
          <p:nvPr/>
        </p:nvSpPr>
        <p:spPr>
          <a:xfrm>
            <a:off x="11209419" y="6615410"/>
            <a:ext cx="757988" cy="307777"/>
          </a:xfrm>
          <a:prstGeom prst="rect">
            <a:avLst/>
          </a:prstGeom>
          <a:noFill/>
        </p:spPr>
        <p:txBody>
          <a:bodyPr wrap="square" rtlCol="0">
            <a:spAutoFit/>
          </a:bodyPr>
          <a:lstStyle/>
          <a:p>
            <a:pPr algn="r"/>
            <a:r>
              <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6</a:t>
            </a:r>
          </a:p>
        </p:txBody>
      </p:sp>
      <p:sp>
        <p:nvSpPr>
          <p:cNvPr id="4" name="Why do we need nuclear data for health?">
            <a:extLst>
              <a:ext uri="{FF2B5EF4-FFF2-40B4-BE49-F238E27FC236}">
                <a16:creationId xmlns:a16="http://schemas.microsoft.com/office/drawing/2014/main" id="{EED0F60C-4197-E379-2DD0-1CCC14F8D030}"/>
              </a:ext>
            </a:extLst>
          </p:cNvPr>
          <p:cNvSpPr txBox="1">
            <a:spLocks/>
          </p:cNvSpPr>
          <p:nvPr/>
        </p:nvSpPr>
        <p:spPr>
          <a:xfrm>
            <a:off x="550865" y="219010"/>
            <a:ext cx="11037548" cy="880775"/>
          </a:xfrm>
          <a:prstGeom prst="rect">
            <a:avLst/>
          </a:prstGeom>
        </p:spPr>
        <p:txBody>
          <a:bodyPr anchor="ctr">
            <a:normAutofit/>
          </a:bodyPr>
          <a:lstStyle>
            <a:defPPr marR="0" lvl="0" algn="l" rtl="0">
              <a:lnSpc>
                <a:spcPct val="100000"/>
              </a:lnSpc>
              <a:spcBef>
                <a:spcPts val="0"/>
              </a:spcBef>
              <a:spcAft>
                <a:spcPts val="0"/>
              </a:spcAft>
            </a:defPPr>
            <a:lvl1pPr marR="0" lvl="0" algn="l" defTabSz="461518" rtl="0">
              <a:lnSpc>
                <a:spcPct val="100000"/>
              </a:lnSpc>
              <a:spcBef>
                <a:spcPts val="0"/>
              </a:spcBef>
              <a:spcAft>
                <a:spcPts val="0"/>
              </a:spcAft>
              <a:buClr>
                <a:srgbClr val="000000"/>
              </a:buClr>
              <a:buFont typeface="Arial"/>
              <a:defRPr sz="5056" b="0" i="0" u="none" strike="noStrike" cap="none" spc="-101">
                <a:solidFill>
                  <a:srgbClr val="000000"/>
                </a:solidFill>
                <a:latin typeface="Optima"/>
                <a:ea typeface="Optima"/>
                <a:cs typeface="Optima"/>
                <a:sym typeface="Optima"/>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TRT: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Theranostic</a:t>
            </a:r>
            <a:r>
              <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 and </a:t>
            </a:r>
            <a:r>
              <a:rPr lang="fr-FR" sz="4400" dirty="0" err="1">
                <a:solidFill>
                  <a:srgbClr val="4762FF"/>
                </a:solidFill>
                <a:latin typeface="Calibri Light" panose="020F0302020204030204" pitchFamily="34" charset="0"/>
                <a:ea typeface="CMU Serif Roman" panose="02000603000000000000" pitchFamily="2" charset="0"/>
                <a:cs typeface="Calibri Light" panose="020F0302020204030204" pitchFamily="34" charset="0"/>
              </a:rPr>
              <a:t>Dosimetry</a:t>
            </a:r>
            <a:endParaRPr lang="fr-FR" sz="4400" dirty="0">
              <a:solidFill>
                <a:srgbClr val="4762FF"/>
              </a:solidFill>
              <a:latin typeface="Calibri Light" panose="020F0302020204030204" pitchFamily="34" charset="0"/>
              <a:ea typeface="CMU Serif Roman" panose="02000603000000000000" pitchFamily="2" charset="0"/>
              <a:cs typeface="Calibri Light" panose="020F0302020204030204" pitchFamily="34" charset="0"/>
            </a:endParaRPr>
          </a:p>
        </p:txBody>
      </p:sp>
      <p:sp>
        <p:nvSpPr>
          <p:cNvPr id="88" name="ZoneTexte 87">
            <a:extLst>
              <a:ext uri="{FF2B5EF4-FFF2-40B4-BE49-F238E27FC236}">
                <a16:creationId xmlns:a16="http://schemas.microsoft.com/office/drawing/2014/main" id="{CAA778E0-6645-AF66-674A-17CC95B845B9}"/>
              </a:ext>
            </a:extLst>
          </p:cNvPr>
          <p:cNvSpPr txBox="1"/>
          <p:nvPr/>
        </p:nvSpPr>
        <p:spPr>
          <a:xfrm>
            <a:off x="-14289" y="-46641"/>
            <a:ext cx="1874391" cy="276999"/>
          </a:xfrm>
          <a:prstGeom prst="rect">
            <a:avLst/>
          </a:prstGeom>
          <a:solidFill>
            <a:schemeClr val="accent2"/>
          </a:solidFill>
          <a:ln>
            <a:noFill/>
          </a:ln>
        </p:spPr>
        <p:txBody>
          <a:bodyPr wrap="square" rtlCol="0" anchor="ctr">
            <a:spAutoFit/>
          </a:bodyPr>
          <a:lstStyle/>
          <a:p>
            <a:pPr algn="ctr"/>
            <a:r>
              <a:rPr lang="fr-FR" sz="1200"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General </a:t>
            </a:r>
            <a:r>
              <a:rPr lang="fr-FR" sz="1200" b="1"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context</a:t>
            </a:r>
            <a:endParaRPr lang="fr-FR" b="1"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89" name="ZoneTexte 88">
            <a:extLst>
              <a:ext uri="{FF2B5EF4-FFF2-40B4-BE49-F238E27FC236}">
                <a16:creationId xmlns:a16="http://schemas.microsoft.com/office/drawing/2014/main" id="{FD13FD5A-4590-34C7-78E2-CB8F87284A54}"/>
              </a:ext>
            </a:extLst>
          </p:cNvPr>
          <p:cNvSpPr txBox="1"/>
          <p:nvPr/>
        </p:nvSpPr>
        <p:spPr>
          <a:xfrm>
            <a:off x="5450220" y="-57319"/>
            <a:ext cx="3382054"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New dose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delivery</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2" name="ZoneTexte 91">
            <a:extLst>
              <a:ext uri="{FF2B5EF4-FFF2-40B4-BE49-F238E27FC236}">
                <a16:creationId xmlns:a16="http://schemas.microsoft.com/office/drawing/2014/main" id="{F37AAEBB-57E0-3707-EE5E-ED11CD8FF835}"/>
              </a:ext>
            </a:extLst>
          </p:cNvPr>
          <p:cNvSpPr txBox="1"/>
          <p:nvPr/>
        </p:nvSpPr>
        <p:spPr>
          <a:xfrm>
            <a:off x="1860103" y="-49473"/>
            <a:ext cx="3590117"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Targeted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RT</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93" name="ZoneTexte 92">
            <a:extLst>
              <a:ext uri="{FF2B5EF4-FFF2-40B4-BE49-F238E27FC236}">
                <a16:creationId xmlns:a16="http://schemas.microsoft.com/office/drawing/2014/main" id="{EDBA72CD-D5B8-120A-972F-9EEDDDE030BE}"/>
              </a:ext>
            </a:extLst>
          </p:cNvPr>
          <p:cNvSpPr txBox="1"/>
          <p:nvPr/>
        </p:nvSpPr>
        <p:spPr>
          <a:xfrm>
            <a:off x="-81381" y="6648999"/>
            <a:ext cx="2878553"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Rachel Delorme</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2" name="ZoneTexte 1">
            <a:extLst>
              <a:ext uri="{FF2B5EF4-FFF2-40B4-BE49-F238E27FC236}">
                <a16:creationId xmlns:a16="http://schemas.microsoft.com/office/drawing/2014/main" id="{26F6F769-B8FE-DC07-71C3-0352EA5AC14B}"/>
              </a:ext>
            </a:extLst>
          </p:cNvPr>
          <p:cNvSpPr txBox="1"/>
          <p:nvPr/>
        </p:nvSpPr>
        <p:spPr>
          <a:xfrm>
            <a:off x="2797172" y="6633761"/>
            <a:ext cx="6173091" cy="276999"/>
          </a:xfrm>
          <a:prstGeom prst="rect">
            <a:avLst/>
          </a:prstGeom>
          <a:noFill/>
          <a:ln>
            <a:noFill/>
          </a:ln>
        </p:spPr>
        <p:txBody>
          <a:bodyPr wrap="square" rtlCol="0">
            <a:spAutoFit/>
          </a:bodyPr>
          <a:lstStyle/>
          <a:p>
            <a:pPr algn="ct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IN2P3 Scientific Council – 08/07/2025</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sp>
        <p:nvSpPr>
          <p:cNvPr id="37" name="Rectangle 16">
            <a:extLst>
              <a:ext uri="{FF2B5EF4-FFF2-40B4-BE49-F238E27FC236}">
                <a16:creationId xmlns:a16="http://schemas.microsoft.com/office/drawing/2014/main" id="{DD91CF0A-AD10-4701-854A-73CDBB7896FB}"/>
              </a:ext>
            </a:extLst>
          </p:cNvPr>
          <p:cNvSpPr/>
          <p:nvPr/>
        </p:nvSpPr>
        <p:spPr bwMode="auto">
          <a:xfrm>
            <a:off x="308137" y="1115023"/>
            <a:ext cx="11659270" cy="2739211"/>
          </a:xfrm>
          <a:prstGeom prst="rect">
            <a:avLst/>
          </a:prstGeom>
        </p:spPr>
        <p:txBody>
          <a:bodyPr wrap="square">
            <a:spAutoFit/>
          </a:bodyPr>
          <a:lstStyle/>
          <a:p>
            <a:pPr marL="285750" lvl="1" indent="-285750">
              <a:buClr>
                <a:srgbClr val="E46C0A"/>
              </a:buClr>
              <a:buFont typeface="Wingdings" panose="05000000000000000000" pitchFamily="2" charset="2"/>
              <a:buChar char="Ø"/>
            </a:pPr>
            <a:r>
              <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rPr>
              <a:t>Despite effective palliation of tumor growth, current fixed </a:t>
            </a:r>
            <a:br>
              <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rPr>
            </a:br>
            <a:r>
              <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rPr>
              <a:t>activity is applied, sub-optimal for curative treatment: </a:t>
            </a:r>
          </a:p>
          <a:p>
            <a:pPr marL="285750" lvl="1" indent="-285750">
              <a:buClr>
                <a:srgbClr val="E46C0A"/>
              </a:buClr>
              <a:buFont typeface="Wingdings" panose="05000000000000000000" pitchFamily="2" charset="2"/>
              <a:buChar char="Ø"/>
            </a:pPr>
            <a:endPar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endParaRPr>
          </a:p>
          <a:p>
            <a:pPr marL="285750" lvl="1" indent="-285750">
              <a:buClr>
                <a:srgbClr val="E46C0A"/>
              </a:buClr>
              <a:buFont typeface="Wingdings" panose="05000000000000000000" pitchFamily="2" charset="2"/>
              <a:buChar char="Ø"/>
            </a:pPr>
            <a:endPar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endParaRPr>
          </a:p>
          <a:p>
            <a:pPr marL="285750" lvl="1" indent="-285750">
              <a:buClr>
                <a:srgbClr val="E46C0A"/>
              </a:buClr>
              <a:buFont typeface="Wingdings" panose="05000000000000000000" pitchFamily="2" charset="2"/>
              <a:buChar char="Ø"/>
            </a:pPr>
            <a:endPar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endParaRPr>
          </a:p>
          <a:p>
            <a:pPr marL="285750" lvl="1" indent="-285750">
              <a:buClr>
                <a:srgbClr val="E46C0A"/>
              </a:buClr>
              <a:buFont typeface="Wingdings" panose="05000000000000000000" pitchFamily="2" charset="2"/>
              <a:buChar char="Ø"/>
            </a:pPr>
            <a:endPar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dirty="0"/>
              <a:t>Dosimetry may guide personalization </a:t>
            </a:r>
            <a:r>
              <a:rPr lang="en-GB" dirty="0"/>
              <a:t>to achieve durable </a:t>
            </a:r>
            <a:br>
              <a:rPr lang="en-GB" dirty="0"/>
            </a:br>
            <a:r>
              <a:rPr lang="en-GB" dirty="0"/>
              <a:t>complete response by adapting activity / cycle</a:t>
            </a:r>
          </a:p>
          <a:p>
            <a:pPr marL="285750" lvl="3" indent="-285750">
              <a:buClr>
                <a:srgbClr val="E46C0A"/>
              </a:buClr>
              <a:buFont typeface="Wingdings" panose="05000000000000000000" pitchFamily="2" charset="2"/>
              <a:buChar char="è"/>
            </a:pP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lvl="3">
              <a:buClr>
                <a:srgbClr val="E46C0A"/>
              </a:buClr>
            </a:pP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E5C79CD0-BAC0-4508-BAE4-0A46531855F1}"/>
              </a:ext>
            </a:extLst>
          </p:cNvPr>
          <p:cNvSpPr/>
          <p:nvPr/>
        </p:nvSpPr>
        <p:spPr>
          <a:xfrm>
            <a:off x="70951" y="6202048"/>
            <a:ext cx="5383163" cy="415498"/>
          </a:xfrm>
          <a:prstGeom prst="rect">
            <a:avLst/>
          </a:prstGeom>
        </p:spPr>
        <p:txBody>
          <a:bodyPr wrap="square">
            <a:spAutoFit/>
          </a:bodyPr>
          <a:lstStyle/>
          <a:p>
            <a:pPr algn="ctr"/>
            <a:r>
              <a:rPr lang="en-US" sz="1050" i="1" dirty="0">
                <a:solidFill>
                  <a:schemeClr val="tx1">
                    <a:lumMod val="65000"/>
                    <a:lumOff val="35000"/>
                  </a:schemeClr>
                </a:solidFill>
              </a:rPr>
              <a:t>Dosimetry in radionuclide therapy: the clinical role of measuring radiation dose. </a:t>
            </a:r>
            <a:r>
              <a:rPr lang="en-US" sz="1050" i="1" dirty="0" err="1">
                <a:solidFill>
                  <a:schemeClr val="tx1">
                    <a:lumMod val="65000"/>
                    <a:lumOff val="35000"/>
                  </a:schemeClr>
                </a:solidFill>
              </a:rPr>
              <a:t>Lawhn</a:t>
            </a:r>
            <a:r>
              <a:rPr lang="en-US" sz="1050" i="1" dirty="0">
                <a:solidFill>
                  <a:schemeClr val="tx1">
                    <a:lumMod val="65000"/>
                    <a:lumOff val="35000"/>
                  </a:schemeClr>
                </a:solidFill>
              </a:rPr>
              <a:t>-Heath C, et al. Lancet Oncol. 2022; 23:e75-e87. </a:t>
            </a:r>
          </a:p>
        </p:txBody>
      </p:sp>
      <p:pic>
        <p:nvPicPr>
          <p:cNvPr id="28" name="Image 27">
            <a:extLst>
              <a:ext uri="{FF2B5EF4-FFF2-40B4-BE49-F238E27FC236}">
                <a16:creationId xmlns:a16="http://schemas.microsoft.com/office/drawing/2014/main" id="{9621D39B-904B-4648-BE4E-9DFBDC25F7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3" y="3569206"/>
            <a:ext cx="5575495" cy="2593502"/>
          </a:xfrm>
          <a:prstGeom prst="rect">
            <a:avLst/>
          </a:prstGeom>
        </p:spPr>
      </p:pic>
      <p:sp>
        <p:nvSpPr>
          <p:cNvPr id="29" name="Rectangle 16">
            <a:extLst>
              <a:ext uri="{FF2B5EF4-FFF2-40B4-BE49-F238E27FC236}">
                <a16:creationId xmlns:a16="http://schemas.microsoft.com/office/drawing/2014/main" id="{2A48FC0B-3843-44B0-AAA8-F21B6B591C58}"/>
              </a:ext>
            </a:extLst>
          </p:cNvPr>
          <p:cNvSpPr/>
          <p:nvPr/>
        </p:nvSpPr>
        <p:spPr bwMode="auto">
          <a:xfrm>
            <a:off x="6776897" y="1109489"/>
            <a:ext cx="5190510" cy="861774"/>
          </a:xfrm>
          <a:prstGeom prst="rect">
            <a:avLst/>
          </a:prstGeom>
        </p:spPr>
        <p:txBody>
          <a:bodyPr wrap="square">
            <a:spAutoFit/>
          </a:bodyPr>
          <a:lstStyle/>
          <a:p>
            <a:pPr marL="285750" lvl="0" indent="-285750">
              <a:buFont typeface="Arial" panose="020B0604020202020204" pitchFamily="34" charset="0"/>
              <a:buChar char="•"/>
            </a:pPr>
            <a:r>
              <a:rPr lang="en-GB" b="1" dirty="0"/>
              <a:t>Demonstration of personalize dosimetry benefit</a:t>
            </a:r>
            <a:endParaRPr lang="en-GB" dirty="0"/>
          </a:p>
          <a:p>
            <a:pPr lvl="1">
              <a:buClr>
                <a:srgbClr val="E46C0A"/>
              </a:buClr>
            </a:pP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lvl="3">
              <a:buClr>
                <a:srgbClr val="E46C0A"/>
              </a:buClr>
            </a:pP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30" name="Image 29">
            <a:extLst>
              <a:ext uri="{FF2B5EF4-FFF2-40B4-BE49-F238E27FC236}">
                <a16:creationId xmlns:a16="http://schemas.microsoft.com/office/drawing/2014/main" id="{EC4706F0-55A3-450F-8ADC-F81585931EF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9373" y="1782991"/>
            <a:ext cx="5303147" cy="890872"/>
          </a:xfrm>
          <a:prstGeom prst="rect">
            <a:avLst/>
          </a:prstGeom>
        </p:spPr>
      </p:pic>
      <p:pic>
        <p:nvPicPr>
          <p:cNvPr id="16" name="Image 15">
            <a:extLst>
              <a:ext uri="{FF2B5EF4-FFF2-40B4-BE49-F238E27FC236}">
                <a16:creationId xmlns:a16="http://schemas.microsoft.com/office/drawing/2014/main" id="{E177BC69-5A2D-4795-8534-4D71349B86DA}"/>
              </a:ext>
            </a:extLst>
          </p:cNvPr>
          <p:cNvPicPr>
            <a:picLocks noChangeAspect="1"/>
          </p:cNvPicPr>
          <p:nvPr/>
        </p:nvPicPr>
        <p:blipFill>
          <a:blip r:embed="rId6"/>
          <a:stretch>
            <a:fillRect/>
          </a:stretch>
        </p:blipFill>
        <p:spPr>
          <a:xfrm>
            <a:off x="6693352" y="1580490"/>
            <a:ext cx="5190511" cy="2534252"/>
          </a:xfrm>
          <a:prstGeom prst="rect">
            <a:avLst/>
          </a:prstGeom>
        </p:spPr>
      </p:pic>
      <p:sp>
        <p:nvSpPr>
          <p:cNvPr id="33" name="Rectangle 32">
            <a:extLst>
              <a:ext uri="{FF2B5EF4-FFF2-40B4-BE49-F238E27FC236}">
                <a16:creationId xmlns:a16="http://schemas.microsoft.com/office/drawing/2014/main" id="{C362F1A2-F9B9-4287-957B-6E258E217296}"/>
              </a:ext>
            </a:extLst>
          </p:cNvPr>
          <p:cNvSpPr/>
          <p:nvPr/>
        </p:nvSpPr>
        <p:spPr>
          <a:xfrm>
            <a:off x="6133436" y="4180858"/>
            <a:ext cx="6096000" cy="415498"/>
          </a:xfrm>
          <a:prstGeom prst="rect">
            <a:avLst/>
          </a:prstGeom>
        </p:spPr>
        <p:txBody>
          <a:bodyPr wrap="square">
            <a:spAutoFit/>
          </a:bodyPr>
          <a:lstStyle/>
          <a:p>
            <a:pPr algn="ctr"/>
            <a:r>
              <a:rPr lang="en-US" sz="1050" i="1" dirty="0" err="1">
                <a:solidFill>
                  <a:schemeClr val="tx1">
                    <a:lumMod val="65000"/>
                    <a:lumOff val="35000"/>
                  </a:schemeClr>
                </a:solidFill>
              </a:rPr>
              <a:t>Garin</a:t>
            </a:r>
            <a:r>
              <a:rPr lang="en-US" sz="1050" i="1" dirty="0">
                <a:solidFill>
                  <a:schemeClr val="tx1">
                    <a:lumMod val="65000"/>
                    <a:lumOff val="35000"/>
                  </a:schemeClr>
                </a:solidFill>
              </a:rPr>
              <a:t> et al., SIRT using </a:t>
            </a:r>
            <a:r>
              <a:rPr lang="en-US" sz="1050" i="1" dirty="0" err="1">
                <a:solidFill>
                  <a:schemeClr val="tx1">
                    <a:lumMod val="65000"/>
                    <a:lumOff val="35000"/>
                  </a:schemeClr>
                </a:solidFill>
              </a:rPr>
              <a:t>personalised</a:t>
            </a:r>
            <a:r>
              <a:rPr lang="en-US" sz="1050" i="1" dirty="0">
                <a:solidFill>
                  <a:schemeClr val="tx1">
                    <a:lumMod val="65000"/>
                    <a:lumOff val="35000"/>
                  </a:schemeClr>
                </a:solidFill>
              </a:rPr>
              <a:t> dosimetry for locally advanced hepatocellular carcinoma (HCC) patients: multicenter </a:t>
            </a:r>
            <a:r>
              <a:rPr lang="en-US" sz="1050" i="1" dirty="0" err="1">
                <a:solidFill>
                  <a:schemeClr val="tx1">
                    <a:lumMod val="65000"/>
                    <a:lumOff val="35000"/>
                  </a:schemeClr>
                </a:solidFill>
              </a:rPr>
              <a:t>randomised</a:t>
            </a:r>
            <a:r>
              <a:rPr lang="en-US" sz="1050" i="1" dirty="0">
                <a:solidFill>
                  <a:schemeClr val="tx1">
                    <a:lumMod val="65000"/>
                    <a:lumOff val="35000"/>
                  </a:schemeClr>
                </a:solidFill>
              </a:rPr>
              <a:t> phase 2 study (DOSISPHERE-01 trial). Lancet, 6(1),2021</a:t>
            </a:r>
          </a:p>
        </p:txBody>
      </p:sp>
      <p:sp>
        <p:nvSpPr>
          <p:cNvPr id="5" name="ZoneTexte 4">
            <a:extLst>
              <a:ext uri="{FF2B5EF4-FFF2-40B4-BE49-F238E27FC236}">
                <a16:creationId xmlns:a16="http://schemas.microsoft.com/office/drawing/2014/main" id="{534638A5-B63A-4ADE-99FC-B343D97246A4}"/>
              </a:ext>
            </a:extLst>
          </p:cNvPr>
          <p:cNvSpPr txBox="1"/>
          <p:nvPr/>
        </p:nvSpPr>
        <p:spPr>
          <a:xfrm>
            <a:off x="222625" y="4958147"/>
            <a:ext cx="1092831" cy="784830"/>
          </a:xfrm>
          <a:prstGeom prst="rect">
            <a:avLst/>
          </a:prstGeom>
          <a:noFill/>
          <a:ln>
            <a:solidFill>
              <a:srgbClr val="4762FF"/>
            </a:solidFill>
          </a:ln>
        </p:spPr>
        <p:txBody>
          <a:bodyPr wrap="square" rtlCol="0">
            <a:spAutoFit/>
          </a:bodyPr>
          <a:lstStyle/>
          <a:p>
            <a:pPr algn="ctr"/>
            <a:r>
              <a:rPr lang="en-US" sz="900" dirty="0"/>
              <a:t>Define the biodistribution and select responsive patient</a:t>
            </a:r>
          </a:p>
        </p:txBody>
      </p:sp>
      <p:sp>
        <p:nvSpPr>
          <p:cNvPr id="6" name="ZoneTexte 5">
            <a:extLst>
              <a:ext uri="{FF2B5EF4-FFF2-40B4-BE49-F238E27FC236}">
                <a16:creationId xmlns:a16="http://schemas.microsoft.com/office/drawing/2014/main" id="{8FE01C84-FE8E-470F-B4F2-D4CCE6C16504}"/>
              </a:ext>
            </a:extLst>
          </p:cNvPr>
          <p:cNvSpPr txBox="1"/>
          <p:nvPr/>
        </p:nvSpPr>
        <p:spPr>
          <a:xfrm>
            <a:off x="0" y="3384540"/>
            <a:ext cx="966355" cy="507831"/>
          </a:xfrm>
          <a:prstGeom prst="rect">
            <a:avLst/>
          </a:prstGeom>
          <a:solidFill>
            <a:schemeClr val="bg1"/>
          </a:solidFill>
          <a:ln>
            <a:noFill/>
          </a:ln>
        </p:spPr>
        <p:txBody>
          <a:bodyPr wrap="square" rtlCol="0">
            <a:spAutoFit/>
          </a:bodyPr>
          <a:lstStyle/>
          <a:p>
            <a:pPr algn="ctr"/>
            <a:r>
              <a:rPr lang="en-US" sz="900" b="1" dirty="0"/>
              <a:t>Pretreatment PET imaging </a:t>
            </a:r>
            <a:r>
              <a:rPr lang="en-US" sz="900" dirty="0"/>
              <a:t>(≠ time points)</a:t>
            </a:r>
          </a:p>
        </p:txBody>
      </p:sp>
      <p:sp>
        <p:nvSpPr>
          <p:cNvPr id="19" name="ZoneTexte 18">
            <a:extLst>
              <a:ext uri="{FF2B5EF4-FFF2-40B4-BE49-F238E27FC236}">
                <a16:creationId xmlns:a16="http://schemas.microsoft.com/office/drawing/2014/main" id="{A3553083-36EA-4B7D-A04C-78FABA3DB033}"/>
              </a:ext>
            </a:extLst>
          </p:cNvPr>
          <p:cNvSpPr txBox="1"/>
          <p:nvPr/>
        </p:nvSpPr>
        <p:spPr>
          <a:xfrm>
            <a:off x="1132035" y="3384540"/>
            <a:ext cx="1123698" cy="369332"/>
          </a:xfrm>
          <a:prstGeom prst="rect">
            <a:avLst/>
          </a:prstGeom>
          <a:solidFill>
            <a:schemeClr val="bg1"/>
          </a:solidFill>
          <a:ln>
            <a:noFill/>
          </a:ln>
        </p:spPr>
        <p:txBody>
          <a:bodyPr wrap="square" rtlCol="0">
            <a:spAutoFit/>
          </a:bodyPr>
          <a:lstStyle/>
          <a:p>
            <a:pPr algn="ctr"/>
            <a:r>
              <a:rPr lang="en-US" sz="900" b="1" dirty="0"/>
              <a:t>Planar image after cycle 1</a:t>
            </a:r>
          </a:p>
        </p:txBody>
      </p:sp>
      <p:sp>
        <p:nvSpPr>
          <p:cNvPr id="7" name="ZoneTexte 6">
            <a:extLst>
              <a:ext uri="{FF2B5EF4-FFF2-40B4-BE49-F238E27FC236}">
                <a16:creationId xmlns:a16="http://schemas.microsoft.com/office/drawing/2014/main" id="{9B195D70-E138-44C2-B76E-DEF334109C20}"/>
              </a:ext>
            </a:extLst>
          </p:cNvPr>
          <p:cNvSpPr txBox="1"/>
          <p:nvPr/>
        </p:nvSpPr>
        <p:spPr>
          <a:xfrm>
            <a:off x="1384344" y="4856863"/>
            <a:ext cx="619080" cy="338554"/>
          </a:xfrm>
          <a:prstGeom prst="rect">
            <a:avLst/>
          </a:prstGeom>
          <a:solidFill>
            <a:schemeClr val="bg1"/>
          </a:solidFill>
        </p:spPr>
        <p:txBody>
          <a:bodyPr wrap="none" rtlCol="0">
            <a:spAutoFit/>
          </a:bodyPr>
          <a:lstStyle/>
          <a:p>
            <a:pPr algn="ctr"/>
            <a:r>
              <a:rPr lang="en-US" sz="800" b="1" dirty="0"/>
              <a:t>7,4 </a:t>
            </a:r>
            <a:r>
              <a:rPr lang="en-US" sz="800" b="1" dirty="0" err="1"/>
              <a:t>GBq</a:t>
            </a:r>
            <a:endParaRPr lang="en-US" sz="800" b="1" dirty="0"/>
          </a:p>
          <a:p>
            <a:pPr algn="ctr"/>
            <a:r>
              <a:rPr lang="en-US" sz="800" b="1" dirty="0"/>
              <a:t>(200mCi)</a:t>
            </a:r>
          </a:p>
        </p:txBody>
      </p:sp>
      <p:sp>
        <p:nvSpPr>
          <p:cNvPr id="21" name="ZoneTexte 20">
            <a:extLst>
              <a:ext uri="{FF2B5EF4-FFF2-40B4-BE49-F238E27FC236}">
                <a16:creationId xmlns:a16="http://schemas.microsoft.com/office/drawing/2014/main" id="{020E6962-C2A3-4CC1-A1FD-AEA8D7355B12}"/>
              </a:ext>
            </a:extLst>
          </p:cNvPr>
          <p:cNvSpPr txBox="1"/>
          <p:nvPr/>
        </p:nvSpPr>
        <p:spPr>
          <a:xfrm>
            <a:off x="4103298" y="5627968"/>
            <a:ext cx="619080" cy="338554"/>
          </a:xfrm>
          <a:prstGeom prst="rect">
            <a:avLst/>
          </a:prstGeom>
          <a:solidFill>
            <a:schemeClr val="bg1"/>
          </a:solidFill>
        </p:spPr>
        <p:txBody>
          <a:bodyPr wrap="none" rtlCol="0">
            <a:spAutoFit/>
          </a:bodyPr>
          <a:lstStyle/>
          <a:p>
            <a:pPr algn="ctr"/>
            <a:r>
              <a:rPr lang="en-US" sz="800" b="1" dirty="0"/>
              <a:t>9.2 </a:t>
            </a:r>
            <a:r>
              <a:rPr lang="en-US" sz="800" b="1" dirty="0" err="1"/>
              <a:t>GBq</a:t>
            </a:r>
            <a:endParaRPr lang="en-US" sz="800" b="1" dirty="0"/>
          </a:p>
          <a:p>
            <a:pPr algn="ctr"/>
            <a:r>
              <a:rPr lang="en-US" sz="800" b="1" dirty="0"/>
              <a:t>(250mCi)</a:t>
            </a:r>
          </a:p>
        </p:txBody>
      </p:sp>
      <p:cxnSp>
        <p:nvCxnSpPr>
          <p:cNvPr id="9" name="Connecteur droit avec flèche 8">
            <a:extLst>
              <a:ext uri="{FF2B5EF4-FFF2-40B4-BE49-F238E27FC236}">
                <a16:creationId xmlns:a16="http://schemas.microsoft.com/office/drawing/2014/main" id="{B7974839-42D7-4423-ADDA-726B518CAF4B}"/>
              </a:ext>
            </a:extLst>
          </p:cNvPr>
          <p:cNvCxnSpPr>
            <a:stCxn id="5" idx="0"/>
          </p:cNvCxnSpPr>
          <p:nvPr/>
        </p:nvCxnSpPr>
        <p:spPr>
          <a:xfrm flipV="1">
            <a:off x="769041" y="4464549"/>
            <a:ext cx="197314" cy="493598"/>
          </a:xfrm>
          <a:prstGeom prst="straightConnector1">
            <a:avLst/>
          </a:prstGeom>
          <a:ln>
            <a:solidFill>
              <a:srgbClr val="4762FF"/>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1B9E2C1A-0401-4107-8ECD-96560E4CDE87}"/>
              </a:ext>
            </a:extLst>
          </p:cNvPr>
          <p:cNvSpPr txBox="1"/>
          <p:nvPr/>
        </p:nvSpPr>
        <p:spPr>
          <a:xfrm>
            <a:off x="2197935" y="4841474"/>
            <a:ext cx="1092831" cy="369332"/>
          </a:xfrm>
          <a:prstGeom prst="rect">
            <a:avLst/>
          </a:prstGeom>
          <a:noFill/>
          <a:ln>
            <a:solidFill>
              <a:srgbClr val="4762FF"/>
            </a:solidFill>
          </a:ln>
        </p:spPr>
        <p:txBody>
          <a:bodyPr wrap="square" rtlCol="0">
            <a:spAutoFit/>
          </a:bodyPr>
          <a:lstStyle/>
          <a:p>
            <a:pPr algn="ctr"/>
            <a:r>
              <a:rPr lang="en-US" sz="900" dirty="0" err="1"/>
              <a:t>Analyse</a:t>
            </a:r>
            <a:r>
              <a:rPr lang="en-US" sz="900" dirty="0"/>
              <a:t> tumor and OAR doses</a:t>
            </a:r>
          </a:p>
        </p:txBody>
      </p:sp>
      <p:sp>
        <p:nvSpPr>
          <p:cNvPr id="26" name="ZoneTexte 25">
            <a:extLst>
              <a:ext uri="{FF2B5EF4-FFF2-40B4-BE49-F238E27FC236}">
                <a16:creationId xmlns:a16="http://schemas.microsoft.com/office/drawing/2014/main" id="{90DD0F54-0852-4BC8-9ECF-A95DEE2AC27B}"/>
              </a:ext>
            </a:extLst>
          </p:cNvPr>
          <p:cNvSpPr txBox="1"/>
          <p:nvPr/>
        </p:nvSpPr>
        <p:spPr>
          <a:xfrm>
            <a:off x="4722378" y="5597190"/>
            <a:ext cx="1092831" cy="369332"/>
          </a:xfrm>
          <a:prstGeom prst="rect">
            <a:avLst/>
          </a:prstGeom>
          <a:solidFill>
            <a:schemeClr val="bg1"/>
          </a:solidFill>
          <a:ln>
            <a:solidFill>
              <a:srgbClr val="4762FF"/>
            </a:solidFill>
          </a:ln>
        </p:spPr>
        <p:txBody>
          <a:bodyPr wrap="square" rtlCol="0">
            <a:spAutoFit/>
          </a:bodyPr>
          <a:lstStyle/>
          <a:p>
            <a:pPr algn="ctr"/>
            <a:r>
              <a:rPr lang="en-US" sz="900" dirty="0"/>
              <a:t>Adapt inj. Activity for next cycle</a:t>
            </a:r>
          </a:p>
        </p:txBody>
      </p:sp>
      <p:sp>
        <p:nvSpPr>
          <p:cNvPr id="13" name="Flèche : droite 12">
            <a:extLst>
              <a:ext uri="{FF2B5EF4-FFF2-40B4-BE49-F238E27FC236}">
                <a16:creationId xmlns:a16="http://schemas.microsoft.com/office/drawing/2014/main" id="{A816441D-15C3-4C7E-91AD-CF384A103247}"/>
              </a:ext>
            </a:extLst>
          </p:cNvPr>
          <p:cNvSpPr/>
          <p:nvPr/>
        </p:nvSpPr>
        <p:spPr>
          <a:xfrm rot="19543328">
            <a:off x="5932190" y="3776730"/>
            <a:ext cx="274897" cy="194980"/>
          </a:xfrm>
          <a:prstGeom prst="rightArrow">
            <a:avLst/>
          </a:prstGeom>
          <a:solidFill>
            <a:srgbClr val="4762FF"/>
          </a:solidFill>
          <a:ln>
            <a:solidFill>
              <a:srgbClr val="476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6">
            <a:extLst>
              <a:ext uri="{FF2B5EF4-FFF2-40B4-BE49-F238E27FC236}">
                <a16:creationId xmlns:a16="http://schemas.microsoft.com/office/drawing/2014/main" id="{44538167-BEDD-4E46-BE43-9FD61760D4AF}"/>
              </a:ext>
            </a:extLst>
          </p:cNvPr>
          <p:cNvSpPr/>
          <p:nvPr/>
        </p:nvSpPr>
        <p:spPr bwMode="auto">
          <a:xfrm>
            <a:off x="6693353" y="4989130"/>
            <a:ext cx="5274054" cy="1431161"/>
          </a:xfrm>
          <a:prstGeom prst="rect">
            <a:avLst/>
          </a:prstGeom>
        </p:spPr>
        <p:txBody>
          <a:bodyPr wrap="square">
            <a:spAutoFit/>
          </a:bodyPr>
          <a:lstStyle/>
          <a:p>
            <a:pPr marL="285750" lvl="0" indent="-285750">
              <a:buFont typeface="Arial" panose="020B0604020202020204" pitchFamily="34" charset="0"/>
              <a:buChar char="•"/>
            </a:pPr>
            <a:r>
              <a:rPr lang="en-GB" b="1" dirty="0"/>
              <a:t>TRT is not systematically performed in clinics </a:t>
            </a:r>
            <a:r>
              <a:rPr lang="en-GB" dirty="0"/>
              <a:t>due to heavy protocol, additional cost and patient’s discomfort</a:t>
            </a:r>
          </a:p>
          <a:p>
            <a:pPr marL="285750" lvl="1" indent="-285750">
              <a:spcBef>
                <a:spcPts val="600"/>
              </a:spcBef>
              <a:buClr>
                <a:srgbClr val="E46C0A"/>
              </a:buClr>
              <a:buFont typeface="Wingdings" panose="05000000000000000000" pitchFamily="2" charset="2"/>
              <a:buChar char="Ø"/>
            </a:pPr>
            <a:r>
              <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rPr>
              <a:t>Need to simplify </a:t>
            </a:r>
            <a:r>
              <a:rPr lang="en-US" sz="1800" dirty="0" err="1">
                <a:solidFill>
                  <a:srgbClr val="E46C0A"/>
                </a:solidFill>
                <a:latin typeface="Calibri" panose="020F0502020204030204" pitchFamily="34" charset="0"/>
                <a:ea typeface="Calibri" panose="020F0502020204030204" pitchFamily="34" charset="0"/>
                <a:cs typeface="Calibri" panose="020F0502020204030204" pitchFamily="34" charset="0"/>
              </a:rPr>
              <a:t>dosimetric</a:t>
            </a:r>
            <a:r>
              <a:rPr lang="en-US" sz="1800" dirty="0">
                <a:solidFill>
                  <a:srgbClr val="E46C0A"/>
                </a:solidFill>
                <a:latin typeface="Calibri" panose="020F0502020204030204" pitchFamily="34" charset="0"/>
                <a:ea typeface="Calibri" panose="020F0502020204030204" pitchFamily="34" charset="0"/>
                <a:cs typeface="Calibri" panose="020F0502020204030204" pitchFamily="34" charset="0"/>
              </a:rPr>
              <a:t> protocols with the improvement of imaging systems and reconstruction algorithm (e.g. AI-based)</a:t>
            </a:r>
            <a:endParaRPr lang="en-US" sz="1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4" name="ZoneTexte 33">
            <a:extLst>
              <a:ext uri="{FF2B5EF4-FFF2-40B4-BE49-F238E27FC236}">
                <a16:creationId xmlns:a16="http://schemas.microsoft.com/office/drawing/2014/main" id="{CA295B48-A042-4053-B942-61A6D830D7A2}"/>
              </a:ext>
            </a:extLst>
          </p:cNvPr>
          <p:cNvSpPr txBox="1"/>
          <p:nvPr/>
        </p:nvSpPr>
        <p:spPr>
          <a:xfrm>
            <a:off x="8848048" y="-46641"/>
            <a:ext cx="3340490" cy="276999"/>
          </a:xfrm>
          <a:prstGeom prst="rect">
            <a:avLst/>
          </a:prstGeom>
          <a:noFill/>
          <a:ln>
            <a:noFill/>
          </a:ln>
        </p:spPr>
        <p:txBody>
          <a:bodyPr wrap="square" rtlCol="0">
            <a:spAutoFit/>
          </a:bodyPr>
          <a:lstStyle/>
          <a:p>
            <a:pPr algn="ct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Radiobiology</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&amp; Patient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based</a:t>
            </a:r>
            <a:r>
              <a:rPr lang="fr-FR" sz="1200"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 </a:t>
            </a:r>
            <a:r>
              <a:rPr lang="fr-FR" sz="1200" dirty="0" err="1">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rPr>
              <a:t>models</a:t>
            </a:r>
            <a:endParaRPr lang="fr-FR" dirty="0">
              <a:solidFill>
                <a:schemeClr val="bg1"/>
              </a:solidFill>
              <a:latin typeface="Calibri Light" panose="020F0302020204030204" pitchFamily="34" charset="0"/>
              <a:ea typeface="CMU Sans Serif Medium" panose="02000603000000000000" pitchFamily="2" charset="0"/>
              <a:cs typeface="Calibri Light" panose="020F0302020204030204" pitchFamily="34" charset="0"/>
            </a:endParaRPr>
          </a:p>
        </p:txBody>
      </p:sp>
      <p:pic>
        <p:nvPicPr>
          <p:cNvPr id="35" name="Image 34">
            <a:extLst>
              <a:ext uri="{FF2B5EF4-FFF2-40B4-BE49-F238E27FC236}">
                <a16:creationId xmlns:a16="http://schemas.microsoft.com/office/drawing/2014/main" id="{9BA7D309-8E1D-4028-B5A3-D8BA1053A94B}"/>
              </a:ext>
            </a:extLst>
          </p:cNvPr>
          <p:cNvPicPr>
            <a:picLocks noChangeAspect="1"/>
          </p:cNvPicPr>
          <p:nvPr/>
        </p:nvPicPr>
        <p:blipFill rotWithShape="1">
          <a:blip r:embed="rId7"/>
          <a:srcRect r="32650"/>
          <a:stretch/>
        </p:blipFill>
        <p:spPr>
          <a:xfrm>
            <a:off x="11209419" y="285235"/>
            <a:ext cx="934709" cy="649060"/>
          </a:xfrm>
          <a:prstGeom prst="rect">
            <a:avLst/>
          </a:prstGeom>
        </p:spPr>
      </p:pic>
    </p:spTree>
    <p:extLst>
      <p:ext uri="{BB962C8B-B14F-4D97-AF65-F5344CB8AC3E}">
        <p14:creationId xmlns:p14="http://schemas.microsoft.com/office/powerpoint/2010/main" val="578234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3"/>
</p:tagLst>
</file>

<file path=ppt/tags/tag11.xml><?xml version="1.0" encoding="utf-8"?>
<p:tagLst xmlns:a="http://schemas.openxmlformats.org/drawingml/2006/main" xmlns:r="http://schemas.openxmlformats.org/officeDocument/2006/relationships" xmlns:p="http://schemas.openxmlformats.org/presentationml/2006/main">
  <p:tag name="NUM" val="14"/>
</p:tagLst>
</file>

<file path=ppt/tags/tag12.xml><?xml version="1.0" encoding="utf-8"?>
<p:tagLst xmlns:a="http://schemas.openxmlformats.org/drawingml/2006/main" xmlns:r="http://schemas.openxmlformats.org/officeDocument/2006/relationships" xmlns:p="http://schemas.openxmlformats.org/presentationml/2006/main">
  <p:tag name="NUM" val="15"/>
</p:tagLst>
</file>

<file path=ppt/tags/tag13.xml><?xml version="1.0" encoding="utf-8"?>
<p:tagLst xmlns:a="http://schemas.openxmlformats.org/drawingml/2006/main" xmlns:r="http://schemas.openxmlformats.org/officeDocument/2006/relationships" xmlns:p="http://schemas.openxmlformats.org/presentationml/2006/main">
  <p:tag name="NUM" val="16"/>
</p:tagLst>
</file>

<file path=ppt/tags/tag14.xml><?xml version="1.0" encoding="utf-8"?>
<p:tagLst xmlns:a="http://schemas.openxmlformats.org/drawingml/2006/main" xmlns:r="http://schemas.openxmlformats.org/officeDocument/2006/relationships" xmlns:p="http://schemas.openxmlformats.org/presentationml/2006/main">
  <p:tag name="NUM" val="18"/>
</p:tagLst>
</file>

<file path=ppt/tags/tag15.xml><?xml version="1.0" encoding="utf-8"?>
<p:tagLst xmlns:a="http://schemas.openxmlformats.org/drawingml/2006/main" xmlns:r="http://schemas.openxmlformats.org/officeDocument/2006/relationships" xmlns:p="http://schemas.openxmlformats.org/presentationml/2006/main">
  <p:tag name="NUM" val="19"/>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8.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11"/>
</p:tagLst>
</file>

<file path=ppt/tags/tag9.xml><?xml version="1.0" encoding="utf-8"?>
<p:tagLst xmlns:a="http://schemas.openxmlformats.org/drawingml/2006/main" xmlns:r="http://schemas.openxmlformats.org/officeDocument/2006/relationships" xmlns:p="http://schemas.openxmlformats.org/presentationml/2006/main">
  <p:tag name="NUM" val="12"/>
</p:tagLst>
</file>

<file path=ppt/theme/theme1.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ctr">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118319</TotalTime>
  <Words>12829</Words>
  <Application>Microsoft Office PowerPoint</Application>
  <PresentationFormat>Grand écran</PresentationFormat>
  <Paragraphs>1625</Paragraphs>
  <Slides>67</Slides>
  <Notes>39</Notes>
  <HiddenSlides>0</HiddenSlides>
  <MMClips>0</MMClips>
  <ScaleCrop>false</ScaleCrop>
  <HeadingPairs>
    <vt:vector size="8" baseType="variant">
      <vt:variant>
        <vt:lpstr>Polices utilisées</vt:lpstr>
      </vt:variant>
      <vt:variant>
        <vt:i4>18</vt:i4>
      </vt:variant>
      <vt:variant>
        <vt:lpstr>Thème</vt:lpstr>
      </vt:variant>
      <vt:variant>
        <vt:i4>8</vt:i4>
      </vt:variant>
      <vt:variant>
        <vt:lpstr>Serveurs OLE incorporés</vt:lpstr>
      </vt:variant>
      <vt:variant>
        <vt:i4>1</vt:i4>
      </vt:variant>
      <vt:variant>
        <vt:lpstr>Titres des diapositives</vt:lpstr>
      </vt:variant>
      <vt:variant>
        <vt:i4>67</vt:i4>
      </vt:variant>
    </vt:vector>
  </HeadingPairs>
  <TitlesOfParts>
    <vt:vector size="94" baseType="lpstr">
      <vt:lpstr>Aptos</vt:lpstr>
      <vt:lpstr>Arial</vt:lpstr>
      <vt:lpstr>Arial Narrow</vt:lpstr>
      <vt:lpstr>Bahnschrift SemiCondensed</vt:lpstr>
      <vt:lpstr>Calibri</vt:lpstr>
      <vt:lpstr>Calibri Light</vt:lpstr>
      <vt:lpstr>Cambria Math</vt:lpstr>
      <vt:lpstr>CMU Sans Serif Medium</vt:lpstr>
      <vt:lpstr>CMU Serif Roman</vt:lpstr>
      <vt:lpstr>Courier New</vt:lpstr>
      <vt:lpstr>DejaVu Sans</vt:lpstr>
      <vt:lpstr>Noto Sans CJK SC</vt:lpstr>
      <vt:lpstr>Optima</vt:lpstr>
      <vt:lpstr>Symbol</vt:lpstr>
      <vt:lpstr>Times New Roman</vt:lpstr>
      <vt:lpstr>Unistra A</vt:lpstr>
      <vt:lpstr>Verdana</vt:lpstr>
      <vt:lpstr>Wingdings</vt:lpstr>
      <vt:lpstr>POI_THEME_TEMPLATE_DESIGN</vt:lpstr>
      <vt:lpstr>Conception personnalisée</vt:lpstr>
      <vt:lpstr>Thème Office</vt:lpstr>
      <vt:lpstr>1_Thème Office</vt:lpstr>
      <vt:lpstr>2_Thème Office</vt:lpstr>
      <vt:lpstr>1_POI_THEME_TEMPLATE_DESIGN</vt:lpstr>
      <vt:lpstr>3_Thème Office</vt:lpstr>
      <vt:lpstr>Office Theme</vt:lpstr>
      <vt:lpstr>ChemDraw.Document.6.0</vt:lpstr>
      <vt:lpstr>New Approaches in Radiation Therapy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For the next 5 years</vt:lpstr>
      <vt:lpstr>Dosimetry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Different particles: VHEE (50-250 MeV)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Rachel Delorme</dc:creator>
  <cp:lastModifiedBy>Rachel Delorme</cp:lastModifiedBy>
  <cp:revision>1353</cp:revision>
  <cp:lastPrinted>2024-10-16T13:53:17Z</cp:lastPrinted>
  <dcterms:modified xsi:type="dcterms:W3CDTF">2025-07-08T10:48:03Z</dcterms:modified>
</cp:coreProperties>
</file>