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53"/>
  </p:notesMasterIdLst>
  <p:sldIdLst>
    <p:sldId id="328" r:id="rId4"/>
    <p:sldId id="373" r:id="rId5"/>
    <p:sldId id="376" r:id="rId6"/>
    <p:sldId id="379" r:id="rId7"/>
    <p:sldId id="395" r:id="rId8"/>
    <p:sldId id="396" r:id="rId9"/>
    <p:sldId id="406" r:id="rId10"/>
    <p:sldId id="397" r:id="rId11"/>
    <p:sldId id="394" r:id="rId12"/>
    <p:sldId id="374" r:id="rId13"/>
    <p:sldId id="405" r:id="rId14"/>
    <p:sldId id="380" r:id="rId15"/>
    <p:sldId id="407" r:id="rId16"/>
    <p:sldId id="381" r:id="rId17"/>
    <p:sldId id="398" r:id="rId18"/>
    <p:sldId id="326" r:id="rId19"/>
    <p:sldId id="361" r:id="rId20"/>
    <p:sldId id="364" r:id="rId21"/>
    <p:sldId id="338" r:id="rId22"/>
    <p:sldId id="366" r:id="rId23"/>
    <p:sldId id="367" r:id="rId24"/>
    <p:sldId id="368" r:id="rId25"/>
    <p:sldId id="365" r:id="rId26"/>
    <p:sldId id="404" r:id="rId27"/>
    <p:sldId id="387" r:id="rId28"/>
    <p:sldId id="390" r:id="rId29"/>
    <p:sldId id="363" r:id="rId30"/>
    <p:sldId id="402" r:id="rId31"/>
    <p:sldId id="401" r:id="rId32"/>
    <p:sldId id="399" r:id="rId33"/>
    <p:sldId id="382" r:id="rId34"/>
    <p:sldId id="400" r:id="rId35"/>
    <p:sldId id="386" r:id="rId36"/>
    <p:sldId id="385" r:id="rId37"/>
    <p:sldId id="403" r:id="rId38"/>
    <p:sldId id="340" r:id="rId39"/>
    <p:sldId id="408" r:id="rId40"/>
    <p:sldId id="256" r:id="rId41"/>
    <p:sldId id="257" r:id="rId42"/>
    <p:sldId id="258" r:id="rId43"/>
    <p:sldId id="259" r:id="rId44"/>
    <p:sldId id="260" r:id="rId45"/>
    <p:sldId id="261" r:id="rId46"/>
    <p:sldId id="262" r:id="rId47"/>
    <p:sldId id="263" r:id="rId48"/>
    <p:sldId id="264" r:id="rId49"/>
    <p:sldId id="265" r:id="rId50"/>
    <p:sldId id="266" r:id="rId51"/>
    <p:sldId id="267" r:id="rId5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06"/>
    <a:srgbClr val="000000"/>
    <a:srgbClr val="C7E2B6"/>
    <a:srgbClr val="C5E0B4"/>
    <a:srgbClr val="FF8C00"/>
    <a:srgbClr val="FFFFFF"/>
    <a:srgbClr val="ED7D31"/>
    <a:srgbClr val="5EB2FC"/>
    <a:srgbClr val="69E781"/>
    <a:srgbClr val="494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D17F0-9B8C-49DC-A63C-1CA05B714580}" type="datetimeFigureOut">
              <a:rPr lang="fr-FR" smtClean="0"/>
              <a:t>07/07/2025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758D3-94AE-44A6-BAFD-E541AA4B7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03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A3A15A-C527-8A4A-B171-C3B7E5D21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7811" y="2760146"/>
            <a:ext cx="9144000" cy="1627124"/>
          </a:xfrm>
        </p:spPr>
        <p:txBody>
          <a:bodyPr anchor="b"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815F74-179F-6C4A-9E5F-2D191E8DD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7811" y="443330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5A238D-4D75-3B4C-8F10-EB12364C5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69" y="768930"/>
            <a:ext cx="5282184" cy="15209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9E5600-45BA-7949-A63B-D654D1C4E08D}"/>
              </a:ext>
            </a:extLst>
          </p:cNvPr>
          <p:cNvSpPr/>
          <p:nvPr userDrawn="1"/>
        </p:nvSpPr>
        <p:spPr>
          <a:xfrm>
            <a:off x="203201" y="217504"/>
            <a:ext cx="11795494" cy="6456346"/>
          </a:xfrm>
          <a:prstGeom prst="rect">
            <a:avLst/>
          </a:prstGeom>
          <a:noFill/>
          <a:ln w="381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7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2BF58D-2545-D04C-8822-791C786B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BEA995-742A-A745-ABD0-88B6E778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A06996-0686-2046-8298-40069C7E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0BF90B-150B-374A-98D1-34427DAE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A3EB799-394D-C248-83AB-F27BE0858A22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554EA063-0D27-F34C-8BA9-CE036787F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0825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5999850-72C4-9849-BC5D-1D7585FAA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78761"/>
            <a:ext cx="2628900" cy="4898201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5948EE-B926-1648-A8C4-7BD093700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71205"/>
            <a:ext cx="7734300" cy="490575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28EE0E-E1DA-9E4B-9728-7EC03E90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6797A4-5807-9F4F-844F-03A4AFD3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7FA7E8D-55C4-9B45-810D-E968E13EE43C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4C85E48C-ECE0-5B4A-8B16-8A3C15419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4418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A3A15A-C527-8A4A-B171-C3B7E5D21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7811" y="2760146"/>
            <a:ext cx="9144000" cy="1627124"/>
          </a:xfrm>
        </p:spPr>
        <p:txBody>
          <a:bodyPr anchor="b"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815F74-179F-6C4A-9E5F-2D191E8DD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7811" y="443330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5A238D-4D75-3B4C-8F10-EB12364C5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69" y="768930"/>
            <a:ext cx="5282184" cy="15209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9E5600-45BA-7949-A63B-D654D1C4E08D}"/>
              </a:ext>
            </a:extLst>
          </p:cNvPr>
          <p:cNvSpPr/>
          <p:nvPr userDrawn="1"/>
        </p:nvSpPr>
        <p:spPr>
          <a:xfrm>
            <a:off x="203201" y="217504"/>
            <a:ext cx="11795494" cy="6456346"/>
          </a:xfrm>
          <a:prstGeom prst="rect">
            <a:avLst/>
          </a:prstGeom>
          <a:noFill/>
          <a:ln w="381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592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D2303-56FE-9E4A-9E96-91A75E10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C0B720-B446-6147-8372-30C9EA6CD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775AC-0DBC-044E-AEDD-7D6AFDDD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CC1B58-54DA-8A4B-A983-22BE8F43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E5FF1EE-C0FE-5A4E-90A9-BE815CDAD9FB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DA1587D4-F6C6-C346-9CAA-C1F121DE2F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12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5D59B-6EF9-FC49-B0F3-C8CAAA9D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2AA102-C55D-B141-8BC8-6595FA03A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B0E48-D3B5-234D-B4EF-FBF1A9F1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EC0F83-01A7-7A4F-AD5C-80167C60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EC9B0A-E077-7A4C-81F7-F61AD46F6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9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33685-28AB-8448-B960-3F64173C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D6BA06-6171-CA4E-886D-9288B7F1C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66D87F-5F2D-6E49-AC39-443AB9FB5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E5096F-E352-DD43-BFB3-6223DFD6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487EFA-E524-5745-9E60-8D37C3B6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CA4FA49-C910-8141-9905-D1118A49A4D6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2B1B429D-79B9-B143-A476-8EE3100F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7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FD0CA-10B1-A145-BE2D-E98BF7AB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09" y="365126"/>
            <a:ext cx="10515600" cy="92824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30D242-7E61-2F4C-92A5-B7A36FD63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10" y="1420721"/>
            <a:ext cx="5512966" cy="10843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DCF853-5D3E-C948-8B1E-BF2B7235B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10" y="2505075"/>
            <a:ext cx="551296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E07D2F7-C51B-D04E-90E9-E7A55754B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20721"/>
            <a:ext cx="5535189" cy="10843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995B85-E45B-9F44-BEDA-C45AFB116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519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25E708F-8D77-4544-B7C0-BACE1CB3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26E547-9372-ED48-B10C-07231D55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E8F5DD6-BFA5-7F41-92DE-46F990628DBE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EEB4D498-2D6E-9145-8199-7F6963336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56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57C2A-0062-0A4B-A053-EF535F68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265649-E3CB-0648-93AF-1490090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9817F3-DC79-5740-9533-0EE48861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329A5D2-5826-A74C-897F-5099733EE999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8187DB7E-C378-714B-8DE8-4F97DDC86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60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E33104-D443-F64B-A67D-0DD05704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6DC953-C488-3744-8C9E-8F582F1F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3CE0E07-4E27-5048-B1D1-A2BB618685B9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F98B44A6-068E-2049-A876-D03FA760A3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34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76E8B-CF84-EC4C-B083-B678706E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663B63-FB71-F244-8ECF-5B3404369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9527CF-DE4C-6B49-8DF3-A2A7B8077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976393-629B-4647-8D14-389A1993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DB8CC9-E0F1-184C-8AF2-63961B10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A07FD78-35D2-ED4F-8BBC-AE3C7AF5C2F5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5BB3C8C7-B1FC-BB46-954A-D98C2E2A9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D2303-56FE-9E4A-9E96-91A75E10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C0B720-B446-6147-8372-30C9EA6CD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775AC-0DBC-044E-AEDD-7D6AFDDD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CC1B58-54DA-8A4B-A983-22BE8F43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E5FF1EE-C0FE-5A4E-90A9-BE815CDAD9FB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DA1587D4-F6C6-C346-9CAA-C1F121DE2F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6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79E18-50F5-164A-B1CA-17AE89A5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247487"/>
            <a:ext cx="10298112" cy="7361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AF0797-28B5-4642-9623-67094AFCC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12507"/>
            <a:ext cx="6172200" cy="43485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670D4E-3DB8-1947-9A73-BFCCC733B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12507"/>
            <a:ext cx="3932237" cy="43564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D2C220-2697-3848-8234-A110F5FB6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D56086-4D05-D84E-8CBF-5619796D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737F78E-6697-1A46-9AE7-3EA0800333B3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E31988B2-D876-CD41-B46C-4DCF84115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00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2BF58D-2545-D04C-8822-791C786B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BEA995-742A-A745-ABD0-88B6E778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A06996-0686-2046-8298-40069C7E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0BF90B-150B-374A-98D1-34427DAE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A3EB799-394D-C248-83AB-F27BE0858A22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554EA063-0D27-F34C-8BA9-CE036787F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9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5999850-72C4-9849-BC5D-1D7585FAA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78761"/>
            <a:ext cx="2628900" cy="4898201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5948EE-B926-1648-A8C4-7BD093700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71205"/>
            <a:ext cx="7734300" cy="490575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28EE0E-E1DA-9E4B-9728-7EC03E90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6797A4-5807-9F4F-844F-03A4AFD3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7FA7E8D-55C4-9B45-810D-E968E13EE43C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4C85E48C-ECE0-5B4A-8B16-8A3C15419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96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947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960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655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319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509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151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83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5D59B-6EF9-FC49-B0F3-C8CAAA9D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2AA102-C55D-B141-8BC8-6595FA03A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B0E48-D3B5-234D-B4EF-FBF1A9F1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EC0F83-01A7-7A4F-AD5C-80167C60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EC9B0A-E077-7A4C-81F7-F61AD46F6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46233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5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962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341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70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33685-28AB-8448-B960-3F64173C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D6BA06-6171-CA4E-886D-9288B7F1C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66D87F-5F2D-6E49-AC39-443AB9FB5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E5096F-E352-DD43-BFB3-6223DFD6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487EFA-E524-5745-9E60-8D37C3B6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CA4FA49-C910-8141-9905-D1118A49A4D6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2B1B429D-79B9-B143-A476-8EE3100F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078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FD0CA-10B1-A145-BE2D-E98BF7AB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09" y="365126"/>
            <a:ext cx="10515600" cy="92824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30D242-7E61-2F4C-92A5-B7A36FD63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10" y="1420721"/>
            <a:ext cx="5512966" cy="10843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DCF853-5D3E-C948-8B1E-BF2B7235B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10" y="2505075"/>
            <a:ext cx="551296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E07D2F7-C51B-D04E-90E9-E7A55754B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20721"/>
            <a:ext cx="5535189" cy="10843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995B85-E45B-9F44-BEDA-C45AFB116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519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25E708F-8D77-4544-B7C0-BACE1CB3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26E547-9372-ED48-B10C-07231D55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E8F5DD6-BFA5-7F41-92DE-46F990628DBE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EEB4D498-2D6E-9145-8199-7F6963336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8894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57C2A-0062-0A4B-A053-EF535F68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265649-E3CB-0648-93AF-1490090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9817F3-DC79-5740-9533-0EE48861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329A5D2-5826-A74C-897F-5099733EE999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8187DB7E-C378-714B-8DE8-4F97DDC86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658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E33104-D443-F64B-A67D-0DD05704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6DC953-C488-3744-8C9E-8F582F1F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3CE0E07-4E27-5048-B1D1-A2BB618685B9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F98B44A6-068E-2049-A876-D03FA760A3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7634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76E8B-CF84-EC4C-B083-B678706E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663B63-FB71-F244-8ECF-5B3404369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9527CF-DE4C-6B49-8DF3-A2A7B8077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976393-629B-4647-8D14-389A1993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DB8CC9-E0F1-184C-8AF2-63961B10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A07FD78-35D2-ED4F-8BBC-AE3C7AF5C2F5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5BB3C8C7-B1FC-BB46-954A-D98C2E2A9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2466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79E18-50F5-164A-B1CA-17AE89A5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247487"/>
            <a:ext cx="10298112" cy="7361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AF0797-28B5-4642-9623-67094AFCC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12507"/>
            <a:ext cx="6172200" cy="43485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670D4E-3DB8-1947-9A73-BFCCC733B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12507"/>
            <a:ext cx="3932237" cy="43564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D2C220-2697-3848-8234-A110F5FB6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D56086-4D05-D84E-8CBF-5619796D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737F78E-6697-1A46-9AE7-3EA0800333B3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E31988B2-D876-CD41-B46C-4DCF84115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6247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193487-F6F1-6A4A-8A90-77A70B4F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36525"/>
            <a:ext cx="113588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94230F-D7D5-6149-9820-E01187CE4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63" y="1462088"/>
            <a:ext cx="11358838" cy="472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1780F6-CD3E-694E-8B9C-F81111071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462" y="6447034"/>
            <a:ext cx="1092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D68480-EA0B-D646-ABE3-8441C4D98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3139" y="6439477"/>
            <a:ext cx="486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0C0787C0-B73E-DC48-82B5-9FC77957C86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BA0F46B-3C01-E84D-95E6-D8D58BC11BDE}"/>
              </a:ext>
            </a:extLst>
          </p:cNvPr>
          <p:cNvCxnSpPr>
            <a:cxnSpLocks/>
          </p:cNvCxnSpPr>
          <p:nvPr userDrawn="1"/>
        </p:nvCxnSpPr>
        <p:spPr>
          <a:xfrm>
            <a:off x="581890" y="1095769"/>
            <a:ext cx="11252409" cy="0"/>
          </a:xfrm>
          <a:prstGeom prst="line">
            <a:avLst/>
          </a:prstGeom>
          <a:ln w="38100" cmpd="thickThin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56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000" b="1" kern="1200" dirty="0" smtClean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Courier New" panose="02070309020205020404" pitchFamily="49" charset="0"/>
        <a:buChar char="o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193487-F6F1-6A4A-8A90-77A70B4F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36525"/>
            <a:ext cx="113588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94230F-D7D5-6149-9820-E01187CE4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63" y="1462088"/>
            <a:ext cx="11358838" cy="472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1780F6-CD3E-694E-8B9C-F81111071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462" y="6447034"/>
            <a:ext cx="1092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/>
              <a:t>GDR MI2B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D68480-EA0B-D646-ABE3-8441C4D98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3139" y="6439477"/>
            <a:ext cx="486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0C0787C0-B73E-DC48-82B5-9FC77957C86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BA0F46B-3C01-E84D-95E6-D8D58BC11BDE}"/>
              </a:ext>
            </a:extLst>
          </p:cNvPr>
          <p:cNvCxnSpPr>
            <a:cxnSpLocks/>
          </p:cNvCxnSpPr>
          <p:nvPr userDrawn="1"/>
        </p:nvCxnSpPr>
        <p:spPr>
          <a:xfrm>
            <a:off x="581890" y="1095769"/>
            <a:ext cx="11252409" cy="0"/>
          </a:xfrm>
          <a:prstGeom prst="line">
            <a:avLst/>
          </a:prstGeom>
          <a:ln w="38100" cmpd="thickThin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20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000" b="1" kern="1200" dirty="0" smtClean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Courier New" panose="02070309020205020404" pitchFamily="49" charset="0"/>
        <a:buChar char="o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9BC19B-D5A7-664C-9BD9-D8E40312460E}" type="datetimeFigureOut">
              <a:rPr lang="fr-FR"/>
              <a:t>07/07/2025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CA2754-70C1-0344-A24B-D9E83879F472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68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0" Type="http://schemas.openxmlformats.org/officeDocument/2006/relationships/image" Target="../media/image60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Relationship Id="rId14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C510D-B5F2-4427-B9D1-5835AF7DC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011" y="3064933"/>
            <a:ext cx="9144000" cy="15240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Overview</a:t>
            </a:r>
            <a:r>
              <a:rPr lang="fr-FR" dirty="0"/>
              <a:t> of </a:t>
            </a:r>
            <a:r>
              <a:rPr lang="fr-FR" dirty="0" err="1"/>
              <a:t>Health-related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 at IN2P3</a:t>
            </a:r>
            <a:br>
              <a:rPr lang="fr-FR" dirty="0"/>
            </a:br>
            <a:r>
              <a:rPr lang="fr-FR" dirty="0"/>
              <a:t>(CNRS- Nucléaire &amp; Particules)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20CA49-2403-48A3-A6E2-50CF26893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6562" y="4851463"/>
            <a:ext cx="6238875" cy="1171511"/>
          </a:xfrm>
        </p:spPr>
        <p:txBody>
          <a:bodyPr>
            <a:normAutofit/>
          </a:bodyPr>
          <a:lstStyle/>
          <a:p>
            <a:r>
              <a:rPr lang="fr-FR" sz="2000" dirty="0"/>
              <a:t>ML Gallin-Martel LPSC Grenoble</a:t>
            </a:r>
          </a:p>
          <a:p>
            <a:r>
              <a:rPr lang="fr-FR" sz="2000" dirty="0"/>
              <a:t>Lyon, July 8, 2025 Conseil Scientifique IN2P3</a:t>
            </a:r>
          </a:p>
        </p:txBody>
      </p:sp>
    </p:spTree>
    <p:extLst>
      <p:ext uri="{BB962C8B-B14F-4D97-AF65-F5344CB8AC3E}">
        <p14:creationId xmlns:p14="http://schemas.microsoft.com/office/powerpoint/2010/main" val="2821806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9AC88F-F138-44E5-AC9D-C91C850E0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600" dirty="0"/>
              <a:t>In relation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en-US" sz="1800" dirty="0"/>
              <a:t>nuclear physics, radiochemistry, detector development, Monte-Carlo simulation tools, mastering complex experiments, accelerators:</a:t>
            </a:r>
            <a:endParaRPr lang="fr-FR" sz="1800" dirty="0"/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rgbClr val="002060"/>
                </a:solidFill>
              </a:rPr>
              <a:t>Multi-</a:t>
            </a:r>
            <a:r>
              <a:rPr lang="fr-FR" sz="1800" b="1" dirty="0" err="1">
                <a:solidFill>
                  <a:srgbClr val="002060"/>
                </a:solidFill>
              </a:rPr>
              <a:t>scale</a:t>
            </a:r>
            <a:r>
              <a:rPr lang="fr-FR" sz="1800" b="1" dirty="0">
                <a:solidFill>
                  <a:srgbClr val="002060"/>
                </a:solidFill>
              </a:rPr>
              <a:t> simulation </a:t>
            </a:r>
            <a:r>
              <a:rPr lang="fr-FR" sz="1800" b="1" dirty="0" err="1">
                <a:solidFill>
                  <a:srgbClr val="002060"/>
                </a:solidFill>
              </a:rPr>
              <a:t>tools</a:t>
            </a:r>
            <a:r>
              <a:rPr lang="fr-FR" sz="1800" b="1" dirty="0">
                <a:solidFill>
                  <a:srgbClr val="002060"/>
                </a:solidFill>
              </a:rPr>
              <a:t> </a:t>
            </a:r>
            <a:r>
              <a:rPr lang="fr-FR" sz="1800" dirty="0">
                <a:solidFill>
                  <a:srgbClr val="002060"/>
                </a:solidFill>
              </a:rPr>
              <a:t>(GATE, Geant4-DNA, </a:t>
            </a:r>
            <a:r>
              <a:rPr lang="fr-FR" sz="1800" dirty="0" err="1">
                <a:solidFill>
                  <a:srgbClr val="002060"/>
                </a:solidFill>
              </a:rPr>
              <a:t>NanOx</a:t>
            </a:r>
            <a:r>
              <a:rPr lang="fr-FR" sz="1800" dirty="0">
                <a:solidFill>
                  <a:srgbClr val="002060"/>
                </a:solidFill>
              </a:rPr>
              <a:t>)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rgbClr val="002060"/>
                </a:solidFill>
              </a:rPr>
              <a:t>Innovative </a:t>
            </a:r>
            <a:r>
              <a:rPr lang="fr-FR" sz="1800" b="1" dirty="0" err="1">
                <a:solidFill>
                  <a:srgbClr val="002060"/>
                </a:solidFill>
              </a:rPr>
              <a:t>imaging</a:t>
            </a:r>
            <a:r>
              <a:rPr lang="fr-FR" sz="1800" b="1" dirty="0">
                <a:solidFill>
                  <a:srgbClr val="002060"/>
                </a:solidFill>
              </a:rPr>
              <a:t> </a:t>
            </a:r>
            <a:r>
              <a:rPr lang="fr-FR" sz="1800" dirty="0">
                <a:solidFill>
                  <a:srgbClr val="002060"/>
                </a:solidFill>
              </a:rPr>
              <a:t>(</a:t>
            </a:r>
            <a:r>
              <a:rPr lang="fr-FR" sz="1800" dirty="0" err="1">
                <a:solidFill>
                  <a:srgbClr val="002060"/>
                </a:solidFill>
              </a:rPr>
              <a:t>ToF</a:t>
            </a:r>
            <a:r>
              <a:rPr lang="fr-FR" sz="1800" dirty="0">
                <a:solidFill>
                  <a:srgbClr val="002060"/>
                </a:solidFill>
              </a:rPr>
              <a:t>-PET, SPECT, X-ray Photon </a:t>
            </a:r>
            <a:r>
              <a:rPr lang="fr-FR" sz="1800" dirty="0" err="1">
                <a:solidFill>
                  <a:srgbClr val="002060"/>
                </a:solidFill>
              </a:rPr>
              <a:t>Counting</a:t>
            </a:r>
            <a:r>
              <a:rPr lang="fr-FR" sz="1800" dirty="0">
                <a:solidFill>
                  <a:srgbClr val="002060"/>
                </a:solidFill>
              </a:rPr>
              <a:t> CT, Compton </a:t>
            </a:r>
            <a:r>
              <a:rPr lang="fr-FR" sz="1800" dirty="0" err="1">
                <a:solidFill>
                  <a:srgbClr val="002060"/>
                </a:solidFill>
              </a:rPr>
              <a:t>imaging</a:t>
            </a:r>
            <a:r>
              <a:rPr lang="fr-FR" sz="1800" dirty="0">
                <a:solidFill>
                  <a:srgbClr val="002060"/>
                </a:solidFill>
              </a:rPr>
              <a:t>, proton </a:t>
            </a:r>
            <a:r>
              <a:rPr lang="fr-FR" sz="1800" dirty="0" err="1">
                <a:solidFill>
                  <a:srgbClr val="002060"/>
                </a:solidFill>
              </a:rPr>
              <a:t>radiography</a:t>
            </a:r>
            <a:r>
              <a:rPr lang="fr-FR" sz="1800" dirty="0">
                <a:solidFill>
                  <a:srgbClr val="002060"/>
                </a:solidFill>
              </a:rPr>
              <a:t>, non </a:t>
            </a:r>
            <a:r>
              <a:rPr lang="fr-FR" sz="1800" dirty="0" err="1">
                <a:solidFill>
                  <a:srgbClr val="002060"/>
                </a:solidFill>
              </a:rPr>
              <a:t>linear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optical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imaging</a:t>
            </a:r>
            <a:r>
              <a:rPr lang="fr-FR" sz="1800" dirty="0">
                <a:solidFill>
                  <a:srgbClr val="002060"/>
                </a:solidFill>
              </a:rPr>
              <a:t>)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rgbClr val="002060"/>
                </a:solidFill>
              </a:rPr>
              <a:t>Innovative </a:t>
            </a:r>
            <a:r>
              <a:rPr lang="fr-FR" sz="1800" b="1" dirty="0" err="1">
                <a:solidFill>
                  <a:srgbClr val="002060"/>
                </a:solidFill>
              </a:rPr>
              <a:t>radiotherapies</a:t>
            </a:r>
            <a:r>
              <a:rPr lang="fr-FR" sz="1800" dirty="0">
                <a:solidFill>
                  <a:srgbClr val="002060"/>
                </a:solidFill>
              </a:rPr>
              <a:t>: </a:t>
            </a:r>
            <a:r>
              <a:rPr lang="fr-FR" sz="1800" dirty="0" err="1">
                <a:solidFill>
                  <a:srgbClr val="002060"/>
                </a:solidFill>
              </a:rPr>
              <a:t>Hadrontherapy</a:t>
            </a:r>
            <a:r>
              <a:rPr lang="fr-FR" sz="1800" dirty="0">
                <a:solidFill>
                  <a:srgbClr val="002060"/>
                </a:solidFill>
              </a:rPr>
              <a:t>, FLASH, Micro </a:t>
            </a:r>
            <a:r>
              <a:rPr lang="fr-FR" sz="1800" dirty="0" err="1">
                <a:solidFill>
                  <a:srgbClr val="002060"/>
                </a:solidFill>
              </a:rPr>
              <a:t>Beams</a:t>
            </a:r>
            <a:r>
              <a:rPr lang="fr-FR" sz="1800" dirty="0">
                <a:solidFill>
                  <a:srgbClr val="002060"/>
                </a:solidFill>
              </a:rPr>
              <a:t>, </a:t>
            </a:r>
            <a:r>
              <a:rPr lang="fr-FR" sz="1800" dirty="0" err="1">
                <a:solidFill>
                  <a:srgbClr val="002060"/>
                </a:solidFill>
              </a:rPr>
              <a:t>Targeted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Therapies</a:t>
            </a:r>
            <a:r>
              <a:rPr lang="fr-FR" sz="1800" dirty="0">
                <a:solidFill>
                  <a:srgbClr val="002060"/>
                </a:solidFill>
              </a:rPr>
              <a:t>, …</a:t>
            </a:r>
          </a:p>
          <a:p>
            <a:pPr marL="1200150" lvl="2" indent="-285750">
              <a:lnSpc>
                <a:spcPct val="150000"/>
              </a:lnSpc>
              <a:spcBef>
                <a:spcPts val="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2060"/>
                </a:solidFill>
              </a:rPr>
              <a:t>irradiation </a:t>
            </a:r>
            <a:r>
              <a:rPr lang="fr-FR" sz="1800" dirty="0" err="1">
                <a:solidFill>
                  <a:srgbClr val="002060"/>
                </a:solidFill>
              </a:rPr>
              <a:t>beamline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developments</a:t>
            </a:r>
            <a:endParaRPr lang="fr-FR" sz="1800" dirty="0">
              <a:solidFill>
                <a:srgbClr val="002060"/>
              </a:solidFill>
            </a:endParaRPr>
          </a:p>
          <a:p>
            <a:pPr marL="1200150" lvl="2" indent="-285750">
              <a:lnSpc>
                <a:spcPct val="150000"/>
              </a:lnSpc>
              <a:spcBef>
                <a:spcPts val="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2060"/>
                </a:solidFill>
              </a:rPr>
              <a:t>online </a:t>
            </a:r>
            <a:r>
              <a:rPr lang="fr-FR" sz="1800" dirty="0" err="1">
                <a:solidFill>
                  <a:srgbClr val="002060"/>
                </a:solidFill>
              </a:rPr>
              <a:t>beam</a:t>
            </a:r>
            <a:r>
              <a:rPr lang="fr-FR" sz="1800" dirty="0">
                <a:solidFill>
                  <a:srgbClr val="002060"/>
                </a:solidFill>
              </a:rPr>
              <a:t> monitoring, </a:t>
            </a:r>
          </a:p>
          <a:p>
            <a:pPr marL="1200150" lvl="2" indent="-285750">
              <a:lnSpc>
                <a:spcPct val="150000"/>
              </a:lnSpc>
              <a:spcBef>
                <a:spcPts val="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002060"/>
                </a:solidFill>
              </a:rPr>
              <a:t>dosimetry</a:t>
            </a:r>
            <a:endParaRPr lang="fr-FR" sz="1800" dirty="0">
              <a:solidFill>
                <a:srgbClr val="002060"/>
              </a:solidFill>
            </a:endParaRPr>
          </a:p>
          <a:p>
            <a:pPr marL="1200150" lvl="2" indent="-285750">
              <a:lnSpc>
                <a:spcPct val="150000"/>
              </a:lnSpc>
              <a:spcBef>
                <a:spcPts val="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002060"/>
                </a:solidFill>
              </a:rPr>
              <a:t>secondary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particle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imaging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fr-FR" sz="1800" b="1" dirty="0" err="1">
                <a:solidFill>
                  <a:srgbClr val="002060"/>
                </a:solidFill>
              </a:rPr>
              <a:t>Radionuclides</a:t>
            </a:r>
            <a:r>
              <a:rPr lang="fr-FR" sz="1800" b="1" dirty="0">
                <a:solidFill>
                  <a:srgbClr val="002060"/>
                </a:solidFill>
              </a:rPr>
              <a:t> production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fr-FR" sz="1800" b="1" dirty="0" err="1">
                <a:solidFill>
                  <a:srgbClr val="002060"/>
                </a:solidFill>
              </a:rPr>
              <a:t>Physics</a:t>
            </a:r>
            <a:r>
              <a:rPr lang="fr-FR" sz="1800" b="1" dirty="0">
                <a:solidFill>
                  <a:srgbClr val="002060"/>
                </a:solidFill>
              </a:rPr>
              <a:t> </a:t>
            </a:r>
            <a:r>
              <a:rPr lang="fr-FR" sz="1800" b="1" dirty="0" err="1">
                <a:solidFill>
                  <a:srgbClr val="002060"/>
                </a:solidFill>
              </a:rPr>
              <a:t>developments</a:t>
            </a:r>
            <a:r>
              <a:rPr lang="fr-FR" sz="1800" b="1" dirty="0">
                <a:solidFill>
                  <a:srgbClr val="002060"/>
                </a:solidFill>
              </a:rPr>
              <a:t> </a:t>
            </a:r>
            <a:r>
              <a:rPr lang="fr-FR" sz="1800" dirty="0">
                <a:solidFill>
                  <a:srgbClr val="002060"/>
                </a:solidFill>
              </a:rPr>
              <a:t>(modeling and </a:t>
            </a:r>
            <a:r>
              <a:rPr lang="fr-FR" sz="1800" dirty="0" err="1">
                <a:solidFill>
                  <a:srgbClr val="002060"/>
                </a:solidFill>
              </a:rPr>
              <a:t>beam</a:t>
            </a:r>
            <a:r>
              <a:rPr lang="fr-FR" sz="1800" dirty="0">
                <a:solidFill>
                  <a:srgbClr val="002060"/>
                </a:solidFill>
              </a:rPr>
              <a:t> instrumentation)  </a:t>
            </a:r>
            <a:r>
              <a:rPr lang="fr-FR" sz="1800" b="1" dirty="0">
                <a:solidFill>
                  <a:srgbClr val="002060"/>
                </a:solidFill>
              </a:rPr>
              <a:t>to support </a:t>
            </a:r>
            <a:r>
              <a:rPr lang="fr-FR" sz="1800" b="1" dirty="0" err="1">
                <a:solidFill>
                  <a:srgbClr val="002060"/>
                </a:solidFill>
              </a:rPr>
              <a:t>research</a:t>
            </a:r>
            <a:r>
              <a:rPr lang="fr-FR" sz="1800" b="1" dirty="0">
                <a:solidFill>
                  <a:srgbClr val="002060"/>
                </a:solidFill>
              </a:rPr>
              <a:t> in </a:t>
            </a:r>
            <a:r>
              <a:rPr lang="fr-FR" sz="1800" b="1" dirty="0" err="1">
                <a:solidFill>
                  <a:srgbClr val="002060"/>
                </a:solidFill>
              </a:rPr>
              <a:t>radiobiology</a:t>
            </a:r>
            <a:endParaRPr lang="fr-FR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5C5163-CC3B-4CB8-B319-05F7B27F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10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0D7FA0A-0F0C-4B23-B729-6D1931BB9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36525"/>
            <a:ext cx="11358563" cy="1325563"/>
          </a:xfrm>
        </p:spPr>
        <p:txBody>
          <a:bodyPr/>
          <a:lstStyle/>
          <a:p>
            <a:r>
              <a:rPr lang="en-US" dirty="0"/>
              <a:t>Expertise areas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281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80C42B-DDCA-4B64-95BF-92471408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Positioning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A20CEBF-DD89-4392-B6A2-41D27ECF2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11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5ADEAF-651D-481C-812C-F30C5850D529}"/>
              </a:ext>
            </a:extLst>
          </p:cNvPr>
          <p:cNvSpPr txBox="1"/>
          <p:nvPr/>
        </p:nvSpPr>
        <p:spPr>
          <a:xfrm>
            <a:off x="835269" y="1820007"/>
            <a:ext cx="97423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Expe</a:t>
            </a:r>
            <a:r>
              <a:rPr lang="fr-FR" b="1" dirty="0" err="1">
                <a:solidFill>
                  <a:srgbClr val="002060"/>
                </a:solidFill>
                <a:ea typeface="Roboto"/>
                <a:cs typeface="Roboto"/>
                <a:sym typeface="Roboto"/>
              </a:rPr>
              <a:t>rtise</a:t>
            </a:r>
            <a:r>
              <a:rPr lang="fr-FR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 </a:t>
            </a:r>
            <a:r>
              <a:rPr lang="en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in modelin</a:t>
            </a:r>
            <a:r>
              <a:rPr lang="fr-FR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g</a:t>
            </a:r>
            <a:r>
              <a:rPr lang="en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: </a:t>
            </a:r>
            <a:r>
              <a:rPr lang="fr-FR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leadership in </a:t>
            </a:r>
            <a:r>
              <a:rPr lang="fr-FR" dirty="0" err="1">
                <a:solidFill>
                  <a:srgbClr val="002060"/>
                </a:solidFill>
                <a:ea typeface="Roboto"/>
                <a:cs typeface="Roboto"/>
                <a:sym typeface="Roboto"/>
              </a:rPr>
              <a:t>highly-used</a:t>
            </a:r>
            <a:r>
              <a:rPr lang="fr-FR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 </a:t>
            </a:r>
            <a:r>
              <a:rPr lang="fr-FR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open-source code</a:t>
            </a:r>
          </a:p>
          <a:p>
            <a:pPr marL="285750" indent="-285750">
              <a:buClr>
                <a:srgbClr val="ED7D31"/>
              </a:buClr>
              <a:buFont typeface="Wingdings" panose="05000000000000000000" pitchFamily="2" charset="2"/>
              <a:buChar char="Ø"/>
            </a:pPr>
            <a:endParaRPr lang="en" b="1" dirty="0">
              <a:solidFill>
                <a:srgbClr val="002060"/>
              </a:solidFill>
              <a:ea typeface="Roboto"/>
              <a:cs typeface="Roboto"/>
              <a:sym typeface="Roboto"/>
            </a:endParaRPr>
          </a:p>
          <a:p>
            <a:pPr marL="285750" indent="-28575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Expertise </a:t>
            </a:r>
            <a:r>
              <a:rPr lang="fr-FR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in</a:t>
            </a:r>
            <a:r>
              <a:rPr lang="en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 instrumentation =&gt; </a:t>
            </a:r>
            <a:r>
              <a:rPr lang="en-US" b="1" dirty="0">
                <a:solidFill>
                  <a:srgbClr val="002060"/>
                </a:solidFill>
              </a:rPr>
              <a:t>developments </a:t>
            </a:r>
            <a:r>
              <a:rPr lang="en-US" dirty="0">
                <a:solidFill>
                  <a:srgbClr val="002060"/>
                </a:solidFill>
              </a:rPr>
              <a:t>with the objective of delivering:</a:t>
            </a:r>
          </a:p>
          <a:p>
            <a:pPr marL="285750" indent="-285750">
              <a:buClr>
                <a:srgbClr val="ED7D31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</a:rPr>
              <a:t>demonstrators supporting the </a:t>
            </a:r>
            <a:r>
              <a:rPr lang="en-US" b="1" dirty="0">
                <a:solidFill>
                  <a:srgbClr val="002060"/>
                </a:solidFill>
              </a:rPr>
              <a:t>emergence of disruptive technologies</a:t>
            </a: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as part of a strategic technological watch,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finalized applications.</a:t>
            </a:r>
          </a:p>
          <a:p>
            <a:pPr marL="742950" lvl="1" indent="-285750">
              <a:buClr>
                <a:srgbClr val="ED7D31"/>
              </a:buClr>
              <a:buFont typeface="Courier New" panose="02070309020205020404" pitchFamily="49" charset="0"/>
              <a:buChar char="o"/>
            </a:pPr>
            <a:endParaRPr lang="en" b="1" dirty="0">
              <a:solidFill>
                <a:srgbClr val="002060"/>
              </a:solidFill>
              <a:ea typeface="Roboto"/>
              <a:cs typeface="Roboto"/>
              <a:sym typeface="Roboto"/>
            </a:endParaRPr>
          </a:p>
          <a:p>
            <a:pPr>
              <a:buClr>
                <a:srgbClr val="ED7D31"/>
              </a:buClr>
            </a:pPr>
            <a:endParaRPr lang="fr-FR" dirty="0">
              <a:solidFill>
                <a:srgbClr val="002060"/>
              </a:solidFill>
              <a:ea typeface="Roboto"/>
              <a:cs typeface="Roboto"/>
              <a:sym typeface="Roboto"/>
            </a:endParaRPr>
          </a:p>
          <a:p>
            <a:pPr marL="285750" indent="-285750"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Unique irradiation platform network (RESPLANDIR) to carry out </a:t>
            </a:r>
            <a:r>
              <a:rPr lang="fr-FR" b="1" dirty="0" err="1">
                <a:solidFill>
                  <a:srgbClr val="002060"/>
                </a:solidFill>
                <a:ea typeface="Roboto"/>
                <a:cs typeface="Roboto"/>
                <a:sym typeface="Roboto"/>
              </a:rPr>
              <a:t>research</a:t>
            </a:r>
            <a:r>
              <a:rPr lang="fr-FR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 </a:t>
            </a:r>
            <a:r>
              <a:rPr lang="fr-FR" b="1" dirty="0" err="1">
                <a:solidFill>
                  <a:srgbClr val="002060"/>
                </a:solidFill>
                <a:ea typeface="Roboto"/>
                <a:cs typeface="Roboto"/>
                <a:sym typeface="Roboto"/>
              </a:rPr>
              <a:t>activities</a:t>
            </a:r>
            <a:endParaRPr lang="fr-FR" b="1" dirty="0">
              <a:solidFill>
                <a:srgbClr val="002060"/>
              </a:solidFill>
              <a:ea typeface="Roboto"/>
              <a:cs typeface="Roboto"/>
              <a:sym typeface="Roboto"/>
            </a:endParaRPr>
          </a:p>
          <a:p>
            <a:pPr marL="285750" indent="-285750">
              <a:buClr>
                <a:srgbClr val="ED7D31"/>
              </a:buClr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indent="-285750">
              <a:buClr>
                <a:srgbClr val="ED7D31"/>
              </a:buClr>
              <a:buFont typeface="Wingdings" panose="05000000000000000000" pitchFamily="2" charset="2"/>
              <a:buChar char="Ø"/>
            </a:pPr>
            <a:endParaRPr lang="en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fr-FR" dirty="0"/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B81E716C-1EF9-40CE-9E3B-BC60CBCFA5E9}"/>
              </a:ext>
            </a:extLst>
          </p:cNvPr>
          <p:cNvSpPr/>
          <p:nvPr/>
        </p:nvSpPr>
        <p:spPr>
          <a:xfrm>
            <a:off x="8754533" y="3137982"/>
            <a:ext cx="237066" cy="812800"/>
          </a:xfrm>
          <a:prstGeom prst="rightBrac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138B3C19-85F4-49D4-99E2-A9392B2EAAB5}"/>
              </a:ext>
            </a:extLst>
          </p:cNvPr>
          <p:cNvSpPr/>
          <p:nvPr/>
        </p:nvSpPr>
        <p:spPr>
          <a:xfrm>
            <a:off x="9220200" y="3332715"/>
            <a:ext cx="508000" cy="423334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19F3BD-7FE5-4009-A55B-0E651B283E31}"/>
              </a:ext>
            </a:extLst>
          </p:cNvPr>
          <p:cNvSpPr txBox="1"/>
          <p:nvPr/>
        </p:nvSpPr>
        <p:spPr>
          <a:xfrm>
            <a:off x="9767220" y="3332715"/>
            <a:ext cx="103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</a:rPr>
              <a:t>Research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435C9B18-BA60-4624-ACA2-F385E7442478}"/>
              </a:ext>
            </a:extLst>
          </p:cNvPr>
          <p:cNvSpPr/>
          <p:nvPr/>
        </p:nvSpPr>
        <p:spPr>
          <a:xfrm>
            <a:off x="4515748" y="3866115"/>
            <a:ext cx="508000" cy="423334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E4FDB6-16ED-4BF3-BCC3-DD7B2AD4448E}"/>
              </a:ext>
            </a:extLst>
          </p:cNvPr>
          <p:cNvSpPr txBox="1"/>
          <p:nvPr/>
        </p:nvSpPr>
        <p:spPr>
          <a:xfrm>
            <a:off x="5062768" y="3866115"/>
            <a:ext cx="163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</a:rPr>
              <a:t>Clinical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transfer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5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491BC-7E9B-4554-9DEA-757E65D8A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National and local collaborations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C7088F-3B77-442B-95F9-2C1CDB71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12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27C24F-6E21-4370-B10E-19081E7F9568}"/>
              </a:ext>
            </a:extLst>
          </p:cNvPr>
          <p:cNvSpPr txBox="1"/>
          <p:nvPr/>
        </p:nvSpPr>
        <p:spPr>
          <a:xfrm>
            <a:off x="262145" y="1147556"/>
            <a:ext cx="116977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fr-FR" b="1" dirty="0" err="1">
                <a:solidFill>
                  <a:srgbClr val="002060"/>
                </a:solidFill>
              </a:rPr>
              <a:t>Biologists</a:t>
            </a:r>
            <a:r>
              <a:rPr lang="fr-FR" b="1" dirty="0">
                <a:solidFill>
                  <a:srgbClr val="002060"/>
                </a:solidFill>
              </a:rPr>
              <a:t> &amp; </a:t>
            </a:r>
            <a:r>
              <a:rPr lang="fr-FR" b="1" dirty="0" err="1">
                <a:solidFill>
                  <a:srgbClr val="002060"/>
                </a:solidFill>
              </a:rPr>
              <a:t>clinicians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integrated</a:t>
            </a:r>
            <a:r>
              <a:rPr lang="fr-FR" b="1" dirty="0">
                <a:solidFill>
                  <a:srgbClr val="002060"/>
                </a:solidFill>
              </a:rPr>
              <a:t> in IN2P3 </a:t>
            </a:r>
            <a:r>
              <a:rPr lang="fr-FR" b="1" dirty="0" err="1">
                <a:solidFill>
                  <a:srgbClr val="002060"/>
                </a:solidFill>
              </a:rPr>
              <a:t>labs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(e.g. LP2IB, IP2I Lyon, </a:t>
            </a:r>
            <a:r>
              <a:rPr lang="fr-FR" dirty="0" err="1">
                <a:solidFill>
                  <a:srgbClr val="002060"/>
                </a:solidFill>
              </a:rPr>
              <a:t>IJClab</a:t>
            </a:r>
            <a:r>
              <a:rPr lang="fr-FR" dirty="0">
                <a:solidFill>
                  <a:srgbClr val="002060"/>
                </a:solidFill>
              </a:rPr>
              <a:t>, LPCA, IPHC)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002060"/>
                </a:solidFill>
              </a:rPr>
              <a:t> Partnerships: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Existing</a:t>
            </a:r>
            <a:r>
              <a:rPr lang="fr-FR" dirty="0">
                <a:solidFill>
                  <a:srgbClr val="002060"/>
                </a:solidFill>
              </a:rPr>
              <a:t>: IN2P3 – CAL (</a:t>
            </a:r>
            <a:r>
              <a:rPr lang="fr-FR" dirty="0" err="1">
                <a:solidFill>
                  <a:srgbClr val="002060"/>
                </a:solidFill>
              </a:rPr>
              <a:t>Hadrontherapy</a:t>
            </a:r>
            <a:r>
              <a:rPr lang="fr-FR" dirty="0">
                <a:solidFill>
                  <a:srgbClr val="002060"/>
                </a:solidFill>
              </a:rPr>
              <a:t> Center Antoine Lacassagne in Nice), IN2P3-ASNR (</a:t>
            </a:r>
            <a:r>
              <a:rPr lang="fr-FR" dirty="0" err="1">
                <a:solidFill>
                  <a:srgbClr val="002060"/>
                </a:solidFill>
              </a:rPr>
              <a:t>formerly</a:t>
            </a:r>
            <a:r>
              <a:rPr lang="fr-FR" dirty="0">
                <a:solidFill>
                  <a:srgbClr val="002060"/>
                </a:solidFill>
              </a:rPr>
              <a:t> IRSN), IN2P3-Inserm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FF8C00"/>
                </a:solidFill>
              </a:rPr>
              <a:t>Other</a:t>
            </a:r>
            <a:r>
              <a:rPr lang="fr-FR" b="1" dirty="0">
                <a:solidFill>
                  <a:srgbClr val="FF8C00"/>
                </a:solidFill>
              </a:rPr>
              <a:t> </a:t>
            </a:r>
            <a:r>
              <a:rPr lang="fr-FR" b="1" dirty="0" err="1">
                <a:solidFill>
                  <a:srgbClr val="FF8C00"/>
                </a:solidFill>
              </a:rPr>
              <a:t>under</a:t>
            </a:r>
            <a:r>
              <a:rPr lang="fr-FR" b="1" dirty="0">
                <a:solidFill>
                  <a:srgbClr val="FF8C00"/>
                </a:solidFill>
              </a:rPr>
              <a:t> discussion</a:t>
            </a:r>
            <a:r>
              <a:rPr lang="fr-FR" dirty="0">
                <a:solidFill>
                  <a:srgbClr val="FF8C00"/>
                </a:solidFill>
              </a:rPr>
              <a:t>: </a:t>
            </a:r>
            <a:r>
              <a:rPr lang="fr-FR" b="1" dirty="0">
                <a:solidFill>
                  <a:srgbClr val="002060"/>
                </a:solidFill>
              </a:rPr>
              <a:t>IN2P3 – CYCLADE </a:t>
            </a:r>
            <a:r>
              <a:rPr lang="fr-FR" dirty="0">
                <a:solidFill>
                  <a:srgbClr val="002060"/>
                </a:solidFill>
              </a:rPr>
              <a:t>(ARCHADE </a:t>
            </a:r>
            <a:r>
              <a:rPr lang="en-US" dirty="0">
                <a:solidFill>
                  <a:srgbClr val="002060"/>
                </a:solidFill>
              </a:rPr>
              <a:t>Advanced Resource Centre for </a:t>
            </a:r>
            <a:r>
              <a:rPr lang="en-US" dirty="0" err="1">
                <a:solidFill>
                  <a:srgbClr val="002060"/>
                </a:solidFill>
              </a:rPr>
              <a:t>Hadrontherapy</a:t>
            </a:r>
            <a:r>
              <a:rPr lang="en-US" dirty="0">
                <a:solidFill>
                  <a:srgbClr val="002060"/>
                </a:solidFill>
              </a:rPr>
              <a:t> In Europe program) </a:t>
            </a:r>
            <a:r>
              <a:rPr lang="en-US" dirty="0" err="1">
                <a:solidFill>
                  <a:srgbClr val="002060"/>
                </a:solidFill>
              </a:rPr>
              <a:t>hadrontherapy</a:t>
            </a:r>
            <a:r>
              <a:rPr lang="en-US" dirty="0">
                <a:solidFill>
                  <a:srgbClr val="002060"/>
                </a:solidFill>
              </a:rPr>
              <a:t> center in Caen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Local collaboration: CHU</a:t>
            </a:r>
            <a:r>
              <a:rPr lang="en-US" dirty="0">
                <a:solidFill>
                  <a:srgbClr val="002060"/>
                </a:solidFill>
              </a:rPr>
              <a:t> and with </a:t>
            </a:r>
            <a:r>
              <a:rPr lang="en-US" b="1" dirty="0">
                <a:solidFill>
                  <a:srgbClr val="002060"/>
                </a:solidFill>
              </a:rPr>
              <a:t>cancer treatment centers </a:t>
            </a: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en-US" dirty="0" err="1">
                <a:solidFill>
                  <a:srgbClr val="002060"/>
                </a:solidFill>
              </a:rPr>
              <a:t>e.g</a:t>
            </a:r>
            <a:r>
              <a:rPr lang="en-US" dirty="0">
                <a:solidFill>
                  <a:srgbClr val="002060"/>
                </a:solidFill>
              </a:rPr>
              <a:t> in Orsay </a:t>
            </a:r>
            <a:r>
              <a:rPr lang="en-US" dirty="0" err="1">
                <a:solidFill>
                  <a:srgbClr val="002060"/>
                </a:solidFill>
              </a:rPr>
              <a:t>Institut</a:t>
            </a:r>
            <a:r>
              <a:rPr lang="en-US" dirty="0">
                <a:solidFill>
                  <a:srgbClr val="002060"/>
                </a:solidFill>
              </a:rPr>
              <a:t> Curie, </a:t>
            </a:r>
            <a:r>
              <a:rPr lang="en-US" dirty="0" err="1">
                <a:solidFill>
                  <a:srgbClr val="002060"/>
                </a:solidFill>
              </a:rPr>
              <a:t>Institut</a:t>
            </a:r>
            <a:r>
              <a:rPr lang="en-US" dirty="0">
                <a:solidFill>
                  <a:srgbClr val="002060"/>
                </a:solidFill>
              </a:rPr>
              <a:t> Gustave </a:t>
            </a:r>
            <a:r>
              <a:rPr lang="en-US" dirty="0" err="1">
                <a:solidFill>
                  <a:srgbClr val="002060"/>
                </a:solidFill>
              </a:rPr>
              <a:t>Roussy</a:t>
            </a:r>
            <a:r>
              <a:rPr lang="en-US" dirty="0">
                <a:solidFill>
                  <a:srgbClr val="002060"/>
                </a:solidFill>
              </a:rPr>
              <a:t>, …)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002060"/>
                </a:solidFill>
              </a:rPr>
              <a:t>GDR MI2B </a:t>
            </a:r>
            <a:r>
              <a:rPr lang="fr-FR" dirty="0" err="1">
                <a:solidFill>
                  <a:srgbClr val="002060"/>
                </a:solidFill>
              </a:rPr>
              <a:t>created</a:t>
            </a:r>
            <a:r>
              <a:rPr lang="fr-FR" dirty="0">
                <a:solidFill>
                  <a:srgbClr val="002060"/>
                </a:solidFill>
              </a:rPr>
              <a:t> by IN2P3 (in 2004 G </a:t>
            </a:r>
            <a:r>
              <a:rPr lang="fr-FR" dirty="0" err="1">
                <a:solidFill>
                  <a:srgbClr val="002060"/>
                </a:solidFill>
              </a:rPr>
              <a:t>Montarou</a:t>
            </a:r>
            <a:r>
              <a:rPr lang="fr-FR" dirty="0">
                <a:solidFill>
                  <a:srgbClr val="002060"/>
                </a:solidFill>
              </a:rPr>
              <a:t> LPCA IN2P3 and P. </a:t>
            </a:r>
            <a:r>
              <a:rPr lang="fr-FR" dirty="0" err="1">
                <a:solidFill>
                  <a:srgbClr val="002060"/>
                </a:solidFill>
              </a:rPr>
              <a:t>Mangeot</a:t>
            </a:r>
            <a:r>
              <a:rPr lang="fr-FR" dirty="0">
                <a:solidFill>
                  <a:srgbClr val="002060"/>
                </a:solidFill>
              </a:rPr>
              <a:t> DAPNIA CEA), </a:t>
            </a:r>
            <a:r>
              <a:rPr lang="fr-FR" b="1" dirty="0" err="1">
                <a:solidFill>
                  <a:srgbClr val="002060"/>
                </a:solidFill>
              </a:rPr>
              <a:t>now</a:t>
            </a:r>
            <a:r>
              <a:rPr lang="fr-FR" b="1" dirty="0">
                <a:solidFill>
                  <a:srgbClr val="002060"/>
                </a:solidFill>
              </a:rPr>
              <a:t> a CNRS-</a:t>
            </a:r>
            <a:r>
              <a:rPr lang="fr-FR" b="1" dirty="0" err="1">
                <a:solidFill>
                  <a:srgbClr val="002060"/>
                </a:solidFill>
              </a:rPr>
              <a:t>wide</a:t>
            </a:r>
            <a:r>
              <a:rPr lang="fr-FR" b="1" dirty="0">
                <a:solidFill>
                  <a:srgbClr val="002060"/>
                </a:solidFill>
              </a:rPr>
              <a:t> initiative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2060"/>
                </a:solidFill>
              </a:rPr>
              <a:t>Involves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b="1" dirty="0">
                <a:solidFill>
                  <a:srgbClr val="002060"/>
                </a:solidFill>
              </a:rPr>
              <a:t>CNRS (</a:t>
            </a:r>
            <a:r>
              <a:rPr lang="fr-FR" b="1" dirty="0" err="1">
                <a:solidFill>
                  <a:srgbClr val="002060"/>
                </a:solidFill>
              </a:rPr>
              <a:t>Biology</a:t>
            </a:r>
            <a:r>
              <a:rPr lang="fr-FR" b="1" dirty="0">
                <a:solidFill>
                  <a:srgbClr val="002060"/>
                </a:solidFill>
              </a:rPr>
              <a:t>, </a:t>
            </a:r>
            <a:r>
              <a:rPr lang="fr-FR" b="1" dirty="0" err="1">
                <a:solidFill>
                  <a:srgbClr val="002060"/>
                </a:solidFill>
              </a:rPr>
              <a:t>Physics</a:t>
            </a:r>
            <a:r>
              <a:rPr lang="fr-FR" b="1" dirty="0">
                <a:solidFill>
                  <a:srgbClr val="002060"/>
                </a:solidFill>
              </a:rPr>
              <a:t>, Engineering, Computer Science), Inserm, …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Partnerships </a:t>
            </a:r>
            <a:r>
              <a:rPr lang="fr-FR" dirty="0" err="1">
                <a:solidFill>
                  <a:srgbClr val="002060"/>
                </a:solidFill>
              </a:rPr>
              <a:t>with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b="1" dirty="0">
                <a:solidFill>
                  <a:srgbClr val="002060"/>
                </a:solidFill>
              </a:rPr>
              <a:t>SFPM, SFBR, and national platforms (e.g. ALTO, AIFIRA, ARRONAX, GANIL, </a:t>
            </a:r>
            <a:r>
              <a:rPr lang="fr-FR" b="1" dirty="0" err="1">
                <a:solidFill>
                  <a:srgbClr val="002060"/>
                </a:solidFill>
              </a:rPr>
              <a:t>CYRCé</a:t>
            </a:r>
            <a:r>
              <a:rPr lang="fr-FR" b="1" dirty="0">
                <a:solidFill>
                  <a:srgbClr val="002060"/>
                </a:solidFill>
              </a:rPr>
              <a:t>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4763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64269-F3DB-488D-B2C5-B28130D6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36525"/>
            <a:ext cx="11358837" cy="1325563"/>
          </a:xfrm>
        </p:spPr>
        <p:txBody>
          <a:bodyPr/>
          <a:lstStyle/>
          <a:p>
            <a:r>
              <a:rPr lang="fr-FR" dirty="0"/>
              <a:t>International collaborations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001E17-BD92-4461-ACAA-3A859D26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139" y="6439477"/>
            <a:ext cx="486798" cy="365125"/>
          </a:xfrm>
        </p:spPr>
        <p:txBody>
          <a:bodyPr/>
          <a:lstStyle/>
          <a:p>
            <a:fld id="{7D0977DE-9D8F-45A8-91F0-433BC110BEDF}" type="slidenum">
              <a:rPr lang="fr-FR" smtClean="0"/>
              <a:t>13</a:t>
            </a:fld>
            <a:endParaRPr lang="fr-FR"/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CF3F2387-6B19-45F2-9384-19CFC7E785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107766"/>
              </p:ext>
            </p:extLst>
          </p:nvPr>
        </p:nvGraphicFramePr>
        <p:xfrm>
          <a:off x="4952751" y="1257300"/>
          <a:ext cx="7191623" cy="4658302"/>
        </p:xfrm>
        <a:graphic>
          <a:graphicData uri="http://schemas.openxmlformats.org/drawingml/2006/table">
            <a:tbl>
              <a:tblPr/>
              <a:tblGrid>
                <a:gridCol w="7191623">
                  <a:extLst>
                    <a:ext uri="{9D8B030D-6E8A-4147-A177-3AD203B41FA5}">
                      <a16:colId xmlns:a16="http://schemas.microsoft.com/office/drawing/2014/main" val="3175482557"/>
                    </a:ext>
                  </a:extLst>
                </a:gridCol>
              </a:tblGrid>
              <a:tr h="4658302">
                <a:tc>
                  <a:txBody>
                    <a:bodyPr/>
                    <a:lstStyle/>
                    <a:p>
                      <a:r>
                        <a:rPr lang="fr-FR" b="1" dirty="0"/>
                        <a:t>C</a:t>
                      </a:r>
                      <a:r>
                        <a:rPr lang="fr-FR" b="0" dirty="0"/>
                        <a:t>ountry     Institution                  Topic    </a:t>
                      </a:r>
                      <a:r>
                        <a:rPr lang="fr-FR" dirty="0"/>
                        <a:t>                                    </a:t>
                      </a:r>
                    </a:p>
                    <a:p>
                      <a:r>
                        <a:rPr lang="fr-FR" dirty="0"/>
                        <a:t> 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300826"/>
                  </a:ext>
                </a:extLst>
              </a:tr>
            </a:tbl>
          </a:graphicData>
        </a:graphic>
      </p:graphicFrame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E40E391-B5FF-49E6-A72A-FDE33BE5A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427901"/>
              </p:ext>
            </p:extLst>
          </p:nvPr>
        </p:nvGraphicFramePr>
        <p:xfrm>
          <a:off x="4990851" y="1743075"/>
          <a:ext cx="7191623" cy="4602480"/>
        </p:xfrm>
        <a:graphic>
          <a:graphicData uri="http://schemas.openxmlformats.org/drawingml/2006/table">
            <a:tbl>
              <a:tblPr/>
              <a:tblGrid>
                <a:gridCol w="7191623">
                  <a:extLst>
                    <a:ext uri="{9D8B030D-6E8A-4147-A177-3AD203B41FA5}">
                      <a16:colId xmlns:a16="http://schemas.microsoft.com/office/drawing/2014/main" val="38737436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sz="1400" dirty="0"/>
                        <a:t>EU                   PRISMAP, EURADOS            </a:t>
                      </a:r>
                      <a:r>
                        <a:rPr lang="fr-FR" sz="1400" dirty="0" err="1"/>
                        <a:t>Radionuclide</a:t>
                      </a:r>
                      <a:r>
                        <a:rPr lang="fr-FR" sz="1400" dirty="0"/>
                        <a:t> production, </a:t>
                      </a:r>
                      <a:r>
                        <a:rPr lang="fr-FR" sz="1400" dirty="0" err="1"/>
                        <a:t>dosimetry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031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dirty="0" err="1"/>
                        <a:t>Italy</a:t>
                      </a:r>
                      <a:r>
                        <a:rPr lang="fr-FR" sz="1400" dirty="0"/>
                        <a:t>                 INFN                                       FOOT-</a:t>
                      </a:r>
                      <a:r>
                        <a:rPr lang="fr-FR" sz="1400" dirty="0" err="1"/>
                        <a:t>Xn</a:t>
                      </a:r>
                      <a:r>
                        <a:rPr lang="fr-FR" sz="1400" dirty="0"/>
                        <a:t> (FOOT collaboration), </a:t>
                      </a:r>
                      <a:r>
                        <a:rPr lang="fr-FR" sz="1400" dirty="0" err="1"/>
                        <a:t>radionuclide</a:t>
                      </a:r>
                      <a:r>
                        <a:rPr lang="fr-FR" sz="1400" dirty="0"/>
                        <a:t> production </a:t>
                      </a:r>
                    </a:p>
                    <a:p>
                      <a:r>
                        <a:rPr lang="fr-FR" sz="1400" dirty="0"/>
                        <a:t>                         CNAO                                     FOOT-</a:t>
                      </a:r>
                      <a:r>
                        <a:rPr lang="fr-FR" sz="1400" dirty="0" err="1"/>
                        <a:t>Xn</a:t>
                      </a:r>
                      <a:r>
                        <a:rPr lang="fr-FR" sz="1400" dirty="0"/>
                        <a:t>, ANR CLINM, </a:t>
                      </a:r>
                      <a:r>
                        <a:rPr lang="fr-FR" sz="1400" dirty="0" err="1"/>
                        <a:t>carbon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radiobiology</a:t>
                      </a:r>
                      <a:r>
                        <a:rPr lang="fr-FR" sz="1400" dirty="0"/>
                        <a:t> </a:t>
                      </a:r>
                    </a:p>
                    <a:p>
                      <a:r>
                        <a:rPr lang="fr-FR" sz="1400" dirty="0" err="1"/>
                        <a:t>Switzerland</a:t>
                      </a:r>
                      <a:r>
                        <a:rPr lang="fr-FR" sz="1400" dirty="0"/>
                        <a:t>    CERN, CERN MEDICIS          </a:t>
                      </a:r>
                      <a:r>
                        <a:rPr lang="fr-FR" sz="1400" dirty="0" err="1"/>
                        <a:t>imXgam</a:t>
                      </a:r>
                      <a:r>
                        <a:rPr lang="fr-FR" sz="1400" dirty="0"/>
                        <a:t>: R&amp;D detector, </a:t>
                      </a:r>
                      <a:r>
                        <a:rPr lang="fr-FR" sz="1400" dirty="0" err="1"/>
                        <a:t>radionuclide</a:t>
                      </a:r>
                      <a:r>
                        <a:rPr lang="fr-FR" sz="1400" dirty="0"/>
                        <a:t> production</a:t>
                      </a:r>
                    </a:p>
                    <a:p>
                      <a:r>
                        <a:rPr lang="fr-FR" sz="1400" dirty="0"/>
                        <a:t>Spain                </a:t>
                      </a:r>
                      <a:r>
                        <a:rPr lang="fr-FR" sz="1400" dirty="0" err="1"/>
                        <a:t>University</a:t>
                      </a:r>
                      <a:r>
                        <a:rPr lang="fr-FR" sz="1400" dirty="0"/>
                        <a:t> of </a:t>
                      </a:r>
                      <a:r>
                        <a:rPr lang="fr-FR" sz="1400" dirty="0" err="1"/>
                        <a:t>Seville</a:t>
                      </a:r>
                      <a:r>
                        <a:rPr lang="fr-FR" sz="1400" dirty="0"/>
                        <a:t>           </a:t>
                      </a:r>
                      <a:r>
                        <a:rPr lang="fr-FR" sz="1400" dirty="0" err="1"/>
                        <a:t>Radionuclide</a:t>
                      </a:r>
                      <a:r>
                        <a:rPr lang="fr-FR" sz="1400" dirty="0"/>
                        <a:t> production</a:t>
                      </a:r>
                    </a:p>
                    <a:p>
                      <a:r>
                        <a:rPr lang="fr-FR" sz="1400" dirty="0"/>
                        <a:t>                          </a:t>
                      </a:r>
                      <a:r>
                        <a:rPr lang="fr-FR" sz="1400" dirty="0" err="1"/>
                        <a:t>University</a:t>
                      </a:r>
                      <a:r>
                        <a:rPr lang="fr-FR" sz="1400" dirty="0"/>
                        <a:t> of Granada       BNCT modeling</a:t>
                      </a:r>
                    </a:p>
                    <a:p>
                      <a:r>
                        <a:rPr lang="fr-FR" sz="1400" dirty="0"/>
                        <a:t>                          CSIC Valencia                        R&amp;D Compton camera  </a:t>
                      </a:r>
                    </a:p>
                    <a:p>
                      <a:r>
                        <a:rPr lang="fr-FR" sz="1400" dirty="0" err="1"/>
                        <a:t>Belgium</a:t>
                      </a:r>
                      <a:r>
                        <a:rPr lang="fr-FR" sz="1400" dirty="0"/>
                        <a:t>           Univ. Leuven                          Proton FLASH </a:t>
                      </a:r>
                    </a:p>
                    <a:p>
                      <a:r>
                        <a:rPr lang="fr-FR" sz="1400" dirty="0"/>
                        <a:t>UK                     Imperial </a:t>
                      </a:r>
                      <a:r>
                        <a:rPr lang="fr-FR" sz="1400" dirty="0" err="1"/>
                        <a:t>College</a:t>
                      </a:r>
                      <a:r>
                        <a:rPr lang="fr-FR" sz="1400" dirty="0"/>
                        <a:t>                    </a:t>
                      </a:r>
                      <a:r>
                        <a:rPr lang="fr-FR" sz="1400" dirty="0" err="1"/>
                        <a:t>Lhara</a:t>
                      </a:r>
                      <a:r>
                        <a:rPr lang="fr-FR" sz="1400" dirty="0"/>
                        <a:t>: laser </a:t>
                      </a:r>
                      <a:r>
                        <a:rPr lang="fr-FR" sz="1400" dirty="0" err="1"/>
                        <a:t>acceleration</a:t>
                      </a:r>
                      <a:r>
                        <a:rPr lang="fr-FR" sz="1400" dirty="0"/>
                        <a:t> for </a:t>
                      </a:r>
                      <a:r>
                        <a:rPr lang="fr-FR" sz="1400" dirty="0" err="1"/>
                        <a:t>medical</a:t>
                      </a:r>
                      <a:r>
                        <a:rPr lang="fr-FR" sz="1400" dirty="0"/>
                        <a:t> use </a:t>
                      </a:r>
                    </a:p>
                    <a:p>
                      <a:r>
                        <a:rPr lang="fr-FR" sz="1400" dirty="0"/>
                        <a:t>Germany          GSI                                           </a:t>
                      </a:r>
                      <a:r>
                        <a:rPr lang="fr-FR" sz="1400" dirty="0" err="1"/>
                        <a:t>Hadrontherapy</a:t>
                      </a:r>
                      <a:r>
                        <a:rPr lang="fr-FR" sz="1400" dirty="0"/>
                        <a:t> monitoring </a:t>
                      </a:r>
                      <a:r>
                        <a:rPr lang="fr-FR" sz="1400" dirty="0" err="1"/>
                        <a:t>with</a:t>
                      </a:r>
                      <a:r>
                        <a:rPr lang="fr-FR" sz="1400" dirty="0"/>
                        <a:t> CMOS </a:t>
                      </a:r>
                      <a:r>
                        <a:rPr lang="fr-FR" sz="1400" dirty="0" err="1"/>
                        <a:t>sensors</a:t>
                      </a:r>
                      <a:endParaRPr lang="fr-FR" sz="1400" dirty="0"/>
                    </a:p>
                    <a:p>
                      <a:r>
                        <a:rPr lang="fr-FR" sz="1400" dirty="0" err="1"/>
                        <a:t>Poland</a:t>
                      </a:r>
                      <a:r>
                        <a:rPr lang="fr-FR" sz="1400" dirty="0"/>
                        <a:t>               IFJ PAN                                   </a:t>
                      </a:r>
                      <a:r>
                        <a:rPr lang="fr-FR" sz="1400" dirty="0" err="1"/>
                        <a:t>Radiobiology</a:t>
                      </a:r>
                      <a:r>
                        <a:rPr lang="fr-FR" sz="1400" dirty="0"/>
                        <a:t>, </a:t>
                      </a:r>
                      <a:r>
                        <a:rPr lang="fr-FR" sz="1400" dirty="0" err="1"/>
                        <a:t>dosimetry</a:t>
                      </a:r>
                      <a:endParaRPr lang="fr-FR" sz="1400" dirty="0"/>
                    </a:p>
                    <a:p>
                      <a:r>
                        <a:rPr lang="fr-FR" sz="1400" dirty="0"/>
                        <a:t>Argentina         </a:t>
                      </a:r>
                      <a:r>
                        <a:rPr lang="fr-FR" sz="1400" dirty="0" err="1"/>
                        <a:t>University</a:t>
                      </a:r>
                      <a:r>
                        <a:rPr lang="fr-FR" sz="1400" dirty="0"/>
                        <a:t> of Rosario           Atomic and </a:t>
                      </a:r>
                      <a:r>
                        <a:rPr lang="fr-FR" sz="1400" dirty="0" err="1"/>
                        <a:t>molecular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theoretical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physics</a:t>
                      </a:r>
                      <a:endParaRPr lang="fr-FR" sz="1400" dirty="0"/>
                    </a:p>
                    <a:p>
                      <a:r>
                        <a:rPr lang="fr-FR" sz="1400" dirty="0"/>
                        <a:t>                           CNEA Buenos Aires             BNCT  </a:t>
                      </a:r>
                    </a:p>
                    <a:p>
                      <a:r>
                        <a:rPr lang="fr-FR" sz="1400" dirty="0" err="1"/>
                        <a:t>Australia</a:t>
                      </a:r>
                      <a:r>
                        <a:rPr lang="fr-FR" sz="1400" dirty="0"/>
                        <a:t>           </a:t>
                      </a:r>
                      <a:r>
                        <a:rPr lang="fr-FR" sz="1400" dirty="0" err="1"/>
                        <a:t>Ansto</a:t>
                      </a:r>
                      <a:r>
                        <a:rPr lang="fr-FR" sz="1400" dirty="0"/>
                        <a:t>                                      </a:t>
                      </a:r>
                      <a:r>
                        <a:rPr lang="fr-FR" sz="1400" dirty="0" err="1"/>
                        <a:t>Microbeam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radiotherapy</a:t>
                      </a:r>
                      <a:r>
                        <a:rPr lang="fr-FR" sz="1400" dirty="0"/>
                        <a:t>  </a:t>
                      </a:r>
                    </a:p>
                    <a:p>
                      <a:r>
                        <a:rPr lang="fr-FR" sz="1400" dirty="0"/>
                        <a:t>Japan                 NIRS                                        </a:t>
                      </a:r>
                      <a:r>
                        <a:rPr lang="fr-FR" sz="1400" dirty="0" err="1"/>
                        <a:t>Radiobiology</a:t>
                      </a:r>
                      <a:endParaRPr lang="fr-FR" sz="1400" dirty="0"/>
                    </a:p>
                    <a:p>
                      <a:r>
                        <a:rPr lang="fr-FR" sz="1400" dirty="0"/>
                        <a:t>                            AIST, </a:t>
                      </a:r>
                      <a:r>
                        <a:rPr lang="fr-FR" sz="1400" dirty="0" err="1"/>
                        <a:t>Tsukuba</a:t>
                      </a:r>
                      <a:r>
                        <a:rPr lang="fr-FR" sz="1400" dirty="0"/>
                        <a:t>                        Diamond detectors</a:t>
                      </a:r>
                    </a:p>
                    <a:p>
                      <a:r>
                        <a:rPr lang="fr-FR" sz="1400" dirty="0"/>
                        <a:t>South </a:t>
                      </a:r>
                      <a:r>
                        <a:rPr lang="fr-FR" sz="1400" dirty="0" err="1"/>
                        <a:t>Korea</a:t>
                      </a:r>
                      <a:r>
                        <a:rPr lang="fr-FR" sz="1400" dirty="0"/>
                        <a:t>     Cath. Univ. Of </a:t>
                      </a:r>
                      <a:r>
                        <a:rPr lang="fr-FR" sz="1400" dirty="0" err="1"/>
                        <a:t>Korea</a:t>
                      </a:r>
                      <a:r>
                        <a:rPr lang="fr-FR" sz="1400" dirty="0"/>
                        <a:t>             Compton Imaging </a:t>
                      </a:r>
                    </a:p>
                    <a:p>
                      <a:r>
                        <a:rPr lang="fr-FR" sz="1400" dirty="0"/>
                        <a:t>                           </a:t>
                      </a:r>
                      <a:r>
                        <a:rPr lang="fr-FR" sz="1400" dirty="0" err="1"/>
                        <a:t>Korea</a:t>
                      </a:r>
                      <a:r>
                        <a:rPr lang="fr-FR" sz="1400" dirty="0"/>
                        <a:t> Atomic En. </a:t>
                      </a:r>
                      <a:r>
                        <a:rPr lang="fr-FR" sz="1400" dirty="0" err="1"/>
                        <a:t>Res</a:t>
                      </a:r>
                      <a:r>
                        <a:rPr lang="fr-FR" sz="1400" dirty="0"/>
                        <a:t>.  </a:t>
                      </a:r>
                      <a:r>
                        <a:rPr lang="fr-FR" sz="1400" dirty="0" err="1"/>
                        <a:t>Inst</a:t>
                      </a:r>
                      <a:r>
                        <a:rPr lang="fr-FR" sz="1400" dirty="0"/>
                        <a:t>.     </a:t>
                      </a:r>
                    </a:p>
                    <a:p>
                      <a:r>
                        <a:rPr lang="fr-FR" sz="1400" dirty="0"/>
                        <a:t>USA                    NASA                                       IEA </a:t>
                      </a:r>
                      <a:r>
                        <a:rPr lang="fr-FR" sz="1400" dirty="0" err="1"/>
                        <a:t>project</a:t>
                      </a:r>
                      <a:r>
                        <a:rPr lang="fr-FR" sz="1400" dirty="0"/>
                        <a:t>: DNA break modeling for </a:t>
                      </a:r>
                      <a:r>
                        <a:rPr lang="fr-FR" sz="1400" dirty="0" err="1"/>
                        <a:t>space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research</a:t>
                      </a:r>
                      <a:r>
                        <a:rPr lang="fr-FR" sz="1400" dirty="0"/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441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559120"/>
                  </a:ext>
                </a:extLst>
              </a:tr>
            </a:tbl>
          </a:graphicData>
        </a:graphic>
      </p:graphicFrame>
      <p:grpSp>
        <p:nvGrpSpPr>
          <p:cNvPr id="75" name="Groupe 74">
            <a:extLst>
              <a:ext uri="{FF2B5EF4-FFF2-40B4-BE49-F238E27FC236}">
                <a16:creationId xmlns:a16="http://schemas.microsoft.com/office/drawing/2014/main" id="{E826295C-7296-4574-B1AE-27A38C30C782}"/>
              </a:ext>
            </a:extLst>
          </p:cNvPr>
          <p:cNvGrpSpPr/>
          <p:nvPr/>
        </p:nvGrpSpPr>
        <p:grpSpPr>
          <a:xfrm>
            <a:off x="7844177" y="1791644"/>
            <a:ext cx="4195513" cy="4147903"/>
            <a:chOff x="7844177" y="1791644"/>
            <a:chExt cx="4195513" cy="4147903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2A42CC8F-9EC7-4D82-80F9-8F901975D4A7}"/>
                </a:ext>
              </a:extLst>
            </p:cNvPr>
            <p:cNvGrpSpPr/>
            <p:nvPr/>
          </p:nvGrpSpPr>
          <p:grpSpPr>
            <a:xfrm>
              <a:off x="7844177" y="1791644"/>
              <a:ext cx="4195513" cy="4147903"/>
              <a:chOff x="7844177" y="1791644"/>
              <a:chExt cx="4195513" cy="4147903"/>
            </a:xfrm>
          </p:grpSpPr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9AB53047-E08E-4364-80D2-E53046B90A37}"/>
                  </a:ext>
                </a:extLst>
              </p:cNvPr>
              <p:cNvGrpSpPr/>
              <p:nvPr/>
            </p:nvGrpSpPr>
            <p:grpSpPr>
              <a:xfrm>
                <a:off x="7844177" y="1791644"/>
                <a:ext cx="4195513" cy="3549402"/>
                <a:chOff x="7844177" y="1791644"/>
                <a:chExt cx="4195513" cy="3549402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D85DF27-86B6-4FCE-A8F0-7C3AE45CF1E2}"/>
                    </a:ext>
                  </a:extLst>
                </p:cNvPr>
                <p:cNvSpPr/>
                <p:nvPr/>
              </p:nvSpPr>
              <p:spPr>
                <a:xfrm>
                  <a:off x="7844177" y="1791644"/>
                  <a:ext cx="1934839" cy="230467"/>
                </a:xfrm>
                <a:prstGeom prst="rect">
                  <a:avLst/>
                </a:prstGeom>
                <a:solidFill>
                  <a:srgbClr val="FFFF00">
                    <a:alpha val="3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FEA33601-E255-4DCF-85AC-DB9A0218D80C}"/>
                    </a:ext>
                  </a:extLst>
                </p:cNvPr>
                <p:cNvSpPr/>
                <p:nvPr/>
              </p:nvSpPr>
              <p:spPr>
                <a:xfrm>
                  <a:off x="10230771" y="2118405"/>
                  <a:ext cx="1808919" cy="171450"/>
                </a:xfrm>
                <a:prstGeom prst="rect">
                  <a:avLst/>
                </a:prstGeom>
                <a:solidFill>
                  <a:srgbClr val="FFFF00">
                    <a:alpha val="3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9384F99-9439-46F4-9DD7-11AA0B3CC8A5}"/>
                    </a:ext>
                  </a:extLst>
                </p:cNvPr>
                <p:cNvSpPr/>
                <p:nvPr/>
              </p:nvSpPr>
              <p:spPr>
                <a:xfrm>
                  <a:off x="7970101" y="2958776"/>
                  <a:ext cx="1428115" cy="17145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  <a:alpha val="3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72EEBAA-1FD4-47B0-A82D-9FC52173004D}"/>
                    </a:ext>
                  </a:extLst>
                </p:cNvPr>
                <p:cNvSpPr/>
                <p:nvPr/>
              </p:nvSpPr>
              <p:spPr>
                <a:xfrm>
                  <a:off x="7972423" y="2773677"/>
                  <a:ext cx="1808919" cy="171450"/>
                </a:xfrm>
                <a:prstGeom prst="rect">
                  <a:avLst/>
                </a:prstGeom>
                <a:solidFill>
                  <a:srgbClr val="FFFF00">
                    <a:alpha val="3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10E4F14-DAEA-4298-93BC-FBA1DE4815D1}"/>
                    </a:ext>
                  </a:extLst>
                </p:cNvPr>
                <p:cNvSpPr/>
                <p:nvPr/>
              </p:nvSpPr>
              <p:spPr>
                <a:xfrm>
                  <a:off x="7978141" y="2540455"/>
                  <a:ext cx="1700552" cy="162345"/>
                </a:xfrm>
                <a:prstGeom prst="rect">
                  <a:avLst/>
                </a:prstGeom>
                <a:solidFill>
                  <a:srgbClr val="FCD0FC">
                    <a:alpha val="3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4D376A4-84F8-4855-9A60-9429CE1AF9DF}"/>
                    </a:ext>
                  </a:extLst>
                </p:cNvPr>
                <p:cNvSpPr/>
                <p:nvPr/>
              </p:nvSpPr>
              <p:spPr>
                <a:xfrm>
                  <a:off x="7970100" y="3398556"/>
                  <a:ext cx="1808919" cy="171450"/>
                </a:xfrm>
                <a:prstGeom prst="rect">
                  <a:avLst/>
                </a:prstGeom>
                <a:solidFill>
                  <a:schemeClr val="accent1">
                    <a:alpha val="3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462AF99E-13DB-4D64-93F6-6717D7CEC397}"/>
                    </a:ext>
                  </a:extLst>
                </p:cNvPr>
                <p:cNvSpPr/>
                <p:nvPr/>
              </p:nvSpPr>
              <p:spPr>
                <a:xfrm>
                  <a:off x="7970101" y="3179604"/>
                  <a:ext cx="1808919" cy="171450"/>
                </a:xfrm>
                <a:prstGeom prst="rect">
                  <a:avLst/>
                </a:prstGeom>
                <a:solidFill>
                  <a:srgbClr val="FCD0FC">
                    <a:alpha val="3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0DCFEE82-F88F-4801-B0BF-1881E875885F}"/>
                    </a:ext>
                  </a:extLst>
                </p:cNvPr>
                <p:cNvSpPr/>
                <p:nvPr/>
              </p:nvSpPr>
              <p:spPr>
                <a:xfrm>
                  <a:off x="7978141" y="3842268"/>
                  <a:ext cx="3494998" cy="171450"/>
                </a:xfrm>
                <a:prstGeom prst="rect">
                  <a:avLst/>
                </a:prstGeom>
                <a:solidFill>
                  <a:schemeClr val="accent1">
                    <a:alpha val="3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7930F9D7-A1FF-4DC3-A408-D6E17DFCE94F}"/>
                    </a:ext>
                  </a:extLst>
                </p:cNvPr>
                <p:cNvSpPr/>
                <p:nvPr/>
              </p:nvSpPr>
              <p:spPr>
                <a:xfrm>
                  <a:off x="7978141" y="4478655"/>
                  <a:ext cx="1956434" cy="218769"/>
                </a:xfrm>
                <a:prstGeom prst="rect">
                  <a:avLst/>
                </a:prstGeom>
                <a:solidFill>
                  <a:schemeClr val="accent1">
                    <a:alpha val="3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11F184A0-ABCF-4697-8732-D2343F4DE027}"/>
                    </a:ext>
                  </a:extLst>
                </p:cNvPr>
                <p:cNvSpPr/>
                <p:nvPr/>
              </p:nvSpPr>
              <p:spPr>
                <a:xfrm>
                  <a:off x="7978141" y="5146289"/>
                  <a:ext cx="1808919" cy="194757"/>
                </a:xfrm>
                <a:prstGeom prst="rect">
                  <a:avLst/>
                </a:prstGeom>
                <a:solidFill>
                  <a:schemeClr val="accent1">
                    <a:alpha val="3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CFE8BAE-AADF-4727-9EFB-F829BA82CAD2}"/>
                  </a:ext>
                </a:extLst>
              </p:cNvPr>
              <p:cNvSpPr/>
              <p:nvPr/>
            </p:nvSpPr>
            <p:spPr>
              <a:xfrm>
                <a:off x="7970098" y="5711752"/>
                <a:ext cx="3971102" cy="22779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F0D0412-2E60-4326-A4D1-DFE308A3B70A}"/>
                </a:ext>
              </a:extLst>
            </p:cNvPr>
            <p:cNvSpPr/>
            <p:nvPr/>
          </p:nvSpPr>
          <p:spPr>
            <a:xfrm>
              <a:off x="7970098" y="4928202"/>
              <a:ext cx="1808919" cy="171450"/>
            </a:xfrm>
            <a:prstGeom prst="rect">
              <a:avLst/>
            </a:prstGeom>
            <a:solidFill>
              <a:srgbClr val="FFCC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879B947-0CED-419C-9F22-9F8CDC55A655}"/>
                </a:ext>
              </a:extLst>
            </p:cNvPr>
            <p:cNvSpPr/>
            <p:nvPr/>
          </p:nvSpPr>
          <p:spPr>
            <a:xfrm>
              <a:off x="7970100" y="3618648"/>
              <a:ext cx="3074138" cy="170989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455437B-F4D1-4B93-A472-FBF86A15A3DE}"/>
                </a:ext>
              </a:extLst>
            </p:cNvPr>
            <p:cNvSpPr/>
            <p:nvPr/>
          </p:nvSpPr>
          <p:spPr>
            <a:xfrm>
              <a:off x="9608290" y="2330541"/>
              <a:ext cx="1808919" cy="171450"/>
            </a:xfrm>
            <a:prstGeom prst="rect">
              <a:avLst/>
            </a:prstGeom>
            <a:solidFill>
              <a:srgbClr val="FFCC9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D7F49C1-6B88-4FC5-8698-4BE1363DDECC}"/>
                </a:ext>
              </a:extLst>
            </p:cNvPr>
            <p:cNvSpPr/>
            <p:nvPr/>
          </p:nvSpPr>
          <p:spPr>
            <a:xfrm>
              <a:off x="7972423" y="2116034"/>
              <a:ext cx="2154140" cy="199993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C4A372B-FFCE-4568-A814-FC9246541147}"/>
                </a:ext>
              </a:extLst>
            </p:cNvPr>
            <p:cNvSpPr/>
            <p:nvPr/>
          </p:nvSpPr>
          <p:spPr>
            <a:xfrm>
              <a:off x="7972423" y="2312564"/>
              <a:ext cx="1562758" cy="179687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6BB5894-78DF-42C4-A3D1-CE93DCD363C6}"/>
                </a:ext>
              </a:extLst>
            </p:cNvPr>
            <p:cNvSpPr/>
            <p:nvPr/>
          </p:nvSpPr>
          <p:spPr>
            <a:xfrm>
              <a:off x="7978140" y="4264518"/>
              <a:ext cx="3066097" cy="218769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C971484D-7249-4E65-B5BA-30D8A015ADB6}"/>
              </a:ext>
            </a:extLst>
          </p:cNvPr>
          <p:cNvSpPr/>
          <p:nvPr/>
        </p:nvSpPr>
        <p:spPr>
          <a:xfrm>
            <a:off x="9650115" y="2525936"/>
            <a:ext cx="1808919" cy="17145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F0FA616-98AE-4394-BFF9-3FC4C06EC14D}"/>
              </a:ext>
            </a:extLst>
          </p:cNvPr>
          <p:cNvSpPr/>
          <p:nvPr/>
        </p:nvSpPr>
        <p:spPr>
          <a:xfrm>
            <a:off x="7970099" y="4078554"/>
            <a:ext cx="1808919" cy="17145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CA0FE8D-E3CA-4F7F-921A-585625AA70B7}"/>
              </a:ext>
            </a:extLst>
          </p:cNvPr>
          <p:cNvSpPr/>
          <p:nvPr/>
        </p:nvSpPr>
        <p:spPr>
          <a:xfrm>
            <a:off x="7970097" y="5370868"/>
            <a:ext cx="1808919" cy="171450"/>
          </a:xfrm>
          <a:prstGeom prst="rect">
            <a:avLst/>
          </a:prstGeom>
          <a:solidFill>
            <a:srgbClr val="FCD0FC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B1F8473-7FB0-47FA-8C53-E85C6258A9CB}"/>
              </a:ext>
            </a:extLst>
          </p:cNvPr>
          <p:cNvSpPr/>
          <p:nvPr/>
        </p:nvSpPr>
        <p:spPr>
          <a:xfrm>
            <a:off x="7985761" y="4739334"/>
            <a:ext cx="1956434" cy="171450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3FE7B6B-EEC0-4AA6-A7C0-ABCAD76A4F57}"/>
              </a:ext>
            </a:extLst>
          </p:cNvPr>
          <p:cNvGrpSpPr/>
          <p:nvPr/>
        </p:nvGrpSpPr>
        <p:grpSpPr>
          <a:xfrm>
            <a:off x="-351594" y="1136296"/>
            <a:ext cx="5448300" cy="5066145"/>
            <a:chOff x="-351594" y="1136296"/>
            <a:chExt cx="5448300" cy="5066145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27F8BED1-C6DB-47A6-B3E7-1807CE9A45D7}"/>
                </a:ext>
              </a:extLst>
            </p:cNvPr>
            <p:cNvGrpSpPr/>
            <p:nvPr/>
          </p:nvGrpSpPr>
          <p:grpSpPr>
            <a:xfrm>
              <a:off x="-351594" y="1136296"/>
              <a:ext cx="5448300" cy="5035353"/>
              <a:chOff x="0" y="1328738"/>
              <a:chExt cx="5448300" cy="5035353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BED629B-4AE0-485C-8A0E-81355BEFFF77}"/>
                  </a:ext>
                </a:extLst>
              </p:cNvPr>
              <p:cNvSpPr/>
              <p:nvPr/>
            </p:nvSpPr>
            <p:spPr>
              <a:xfrm>
                <a:off x="0" y="1328738"/>
                <a:ext cx="5448300" cy="5035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fr-FR" b="1" dirty="0">
                    <a:solidFill>
                      <a:srgbClr val="002060"/>
                    </a:solidFill>
                  </a:rPr>
                  <a:t>Multi-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scale</a:t>
                </a:r>
                <a:r>
                  <a:rPr lang="fr-FR" b="1" dirty="0">
                    <a:solidFill>
                      <a:srgbClr val="002060"/>
                    </a:solidFill>
                  </a:rPr>
                  <a:t> simulation 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tools</a:t>
                </a:r>
                <a:r>
                  <a:rPr lang="fr-FR" b="1" dirty="0">
                    <a:solidFill>
                      <a:srgbClr val="002060"/>
                    </a:solidFill>
                  </a:rPr>
                  <a:t> </a:t>
                </a:r>
                <a:r>
                  <a:rPr lang="fr-FR" dirty="0">
                    <a:solidFill>
                      <a:srgbClr val="002060"/>
                    </a:solidFill>
                  </a:rPr>
                  <a:t>(GATE, Geant4-DNA, </a:t>
                </a:r>
                <a:r>
                  <a:rPr lang="fr-FR" dirty="0" err="1">
                    <a:solidFill>
                      <a:srgbClr val="002060"/>
                    </a:solidFill>
                  </a:rPr>
                  <a:t>NanOx</a:t>
                </a:r>
                <a:r>
                  <a:rPr lang="fr-FR" dirty="0">
                    <a:solidFill>
                      <a:srgbClr val="002060"/>
                    </a:solidFill>
                  </a:rPr>
                  <a:t>)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fr-FR" b="1" dirty="0">
                    <a:solidFill>
                      <a:srgbClr val="002060"/>
                    </a:solidFill>
                  </a:rPr>
                  <a:t>Innovative 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imaging</a:t>
                </a:r>
                <a:r>
                  <a:rPr lang="fr-FR" b="1" dirty="0">
                    <a:solidFill>
                      <a:srgbClr val="002060"/>
                    </a:solidFill>
                  </a:rPr>
                  <a:t> </a:t>
                </a:r>
                <a:r>
                  <a:rPr lang="fr-FR" dirty="0">
                    <a:solidFill>
                      <a:srgbClr val="002060"/>
                    </a:solidFill>
                  </a:rPr>
                  <a:t>(</a:t>
                </a:r>
                <a:r>
                  <a:rPr lang="fr-FR" dirty="0" err="1">
                    <a:solidFill>
                      <a:srgbClr val="002060"/>
                    </a:solidFill>
                  </a:rPr>
                  <a:t>ToF</a:t>
                </a:r>
                <a:r>
                  <a:rPr lang="fr-FR" dirty="0">
                    <a:solidFill>
                      <a:srgbClr val="002060"/>
                    </a:solidFill>
                  </a:rPr>
                  <a:t>-PET, SPECT, Compton </a:t>
                </a:r>
                <a:r>
                  <a:rPr lang="fr-FR" dirty="0" err="1">
                    <a:solidFill>
                      <a:srgbClr val="002060"/>
                    </a:solidFill>
                  </a:rPr>
                  <a:t>imaging</a:t>
                </a:r>
                <a:r>
                  <a:rPr lang="fr-FR" dirty="0">
                    <a:solidFill>
                      <a:srgbClr val="002060"/>
                    </a:solidFill>
                  </a:rPr>
                  <a:t>, proton </a:t>
                </a:r>
                <a:r>
                  <a:rPr lang="fr-FR" dirty="0" err="1">
                    <a:solidFill>
                      <a:srgbClr val="002060"/>
                    </a:solidFill>
                  </a:rPr>
                  <a:t>radiography</a:t>
                </a:r>
                <a:r>
                  <a:rPr lang="fr-FR" dirty="0">
                    <a:solidFill>
                      <a:srgbClr val="002060"/>
                    </a:solidFill>
                  </a:rPr>
                  <a:t>)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fr-FR" b="1" dirty="0">
                    <a:solidFill>
                      <a:srgbClr val="002060"/>
                    </a:solidFill>
                  </a:rPr>
                  <a:t>Innovative 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radiotherapies</a:t>
                </a:r>
                <a:r>
                  <a:rPr lang="fr-FR" dirty="0">
                    <a:solidFill>
                      <a:srgbClr val="002060"/>
                    </a:solidFill>
                  </a:rPr>
                  <a:t>: </a:t>
                </a:r>
                <a:r>
                  <a:rPr lang="fr-FR" dirty="0" err="1">
                    <a:solidFill>
                      <a:srgbClr val="002060"/>
                    </a:solidFill>
                  </a:rPr>
                  <a:t>Hadrontherapy</a:t>
                </a:r>
                <a:r>
                  <a:rPr lang="fr-FR" dirty="0">
                    <a:solidFill>
                      <a:srgbClr val="002060"/>
                    </a:solidFill>
                  </a:rPr>
                  <a:t>, FLASH, Micro </a:t>
                </a:r>
                <a:r>
                  <a:rPr lang="fr-FR" dirty="0" err="1">
                    <a:solidFill>
                      <a:srgbClr val="002060"/>
                    </a:solidFill>
                  </a:rPr>
                  <a:t>Beams</a:t>
                </a:r>
                <a:r>
                  <a:rPr lang="fr-FR" dirty="0">
                    <a:solidFill>
                      <a:srgbClr val="002060"/>
                    </a:solidFill>
                  </a:rPr>
                  <a:t>, </a:t>
                </a:r>
                <a:r>
                  <a:rPr lang="fr-FR" dirty="0" err="1">
                    <a:solidFill>
                      <a:srgbClr val="002060"/>
                    </a:solidFill>
                  </a:rPr>
                  <a:t>targeted</a:t>
                </a:r>
                <a:r>
                  <a:rPr lang="fr-FR" dirty="0">
                    <a:solidFill>
                      <a:srgbClr val="002060"/>
                    </a:solidFill>
                  </a:rPr>
                  <a:t> </a:t>
                </a:r>
                <a:r>
                  <a:rPr lang="fr-FR" dirty="0" err="1">
                    <a:solidFill>
                      <a:srgbClr val="002060"/>
                    </a:solidFill>
                  </a:rPr>
                  <a:t>therapies</a:t>
                </a:r>
                <a:r>
                  <a:rPr lang="fr-FR" dirty="0">
                    <a:solidFill>
                      <a:srgbClr val="002060"/>
                    </a:solidFill>
                  </a:rPr>
                  <a:t>, …</a:t>
                </a:r>
              </a:p>
              <a:p>
                <a:pPr marL="1200150" lvl="2" indent="-285750">
                  <a:lnSpc>
                    <a:spcPct val="150000"/>
                  </a:lnSpc>
                  <a:buClr>
                    <a:srgbClr val="ED7D31"/>
                  </a:buClr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rgbClr val="002060"/>
                    </a:solidFill>
                  </a:rPr>
                  <a:t>irradiation </a:t>
                </a:r>
                <a:r>
                  <a:rPr lang="fr-FR" dirty="0" err="1">
                    <a:solidFill>
                      <a:srgbClr val="002060"/>
                    </a:solidFill>
                  </a:rPr>
                  <a:t>beamlines</a:t>
                </a:r>
                <a:r>
                  <a:rPr lang="fr-FR" dirty="0">
                    <a:solidFill>
                      <a:srgbClr val="002060"/>
                    </a:solidFill>
                  </a:rPr>
                  <a:t> </a:t>
                </a:r>
                <a:r>
                  <a:rPr lang="fr-FR" dirty="0" err="1">
                    <a:solidFill>
                      <a:srgbClr val="002060"/>
                    </a:solidFill>
                  </a:rPr>
                  <a:t>development</a:t>
                </a:r>
                <a:endParaRPr lang="fr-FR" dirty="0">
                  <a:solidFill>
                    <a:srgbClr val="002060"/>
                  </a:solidFill>
                </a:endParaRPr>
              </a:p>
              <a:p>
                <a:pPr marL="1200150" lvl="2" indent="-285750">
                  <a:lnSpc>
                    <a:spcPct val="150000"/>
                  </a:lnSpc>
                  <a:buClr>
                    <a:srgbClr val="ED7D31"/>
                  </a:buClr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rgbClr val="002060"/>
                    </a:solidFill>
                  </a:rPr>
                  <a:t>online </a:t>
                </a:r>
                <a:r>
                  <a:rPr lang="fr-FR" dirty="0" err="1">
                    <a:solidFill>
                      <a:srgbClr val="002060"/>
                    </a:solidFill>
                  </a:rPr>
                  <a:t>beam</a:t>
                </a:r>
                <a:r>
                  <a:rPr lang="fr-FR" dirty="0">
                    <a:solidFill>
                      <a:srgbClr val="002060"/>
                    </a:solidFill>
                  </a:rPr>
                  <a:t> monitoring, </a:t>
                </a:r>
              </a:p>
              <a:p>
                <a:pPr marL="1200150" lvl="2" indent="-285750">
                  <a:lnSpc>
                    <a:spcPct val="150000"/>
                  </a:lnSpc>
                  <a:buClr>
                    <a:srgbClr val="ED7D31"/>
                  </a:buClr>
                  <a:buFont typeface="Arial" panose="020B0604020202020204" pitchFamily="34" charset="0"/>
                  <a:buChar char="•"/>
                </a:pPr>
                <a:r>
                  <a:rPr lang="fr-FR" dirty="0" err="1">
                    <a:solidFill>
                      <a:srgbClr val="002060"/>
                    </a:solidFill>
                  </a:rPr>
                  <a:t>dosimetry</a:t>
                </a:r>
                <a:endParaRPr lang="fr-FR" dirty="0">
                  <a:solidFill>
                    <a:srgbClr val="002060"/>
                  </a:solidFill>
                </a:endParaRPr>
              </a:p>
              <a:p>
                <a:pPr marL="1200150" lvl="2" indent="-285750">
                  <a:lnSpc>
                    <a:spcPct val="150000"/>
                  </a:lnSpc>
                  <a:buClr>
                    <a:srgbClr val="ED7D31"/>
                  </a:buClr>
                  <a:buFont typeface="Arial" panose="020B0604020202020204" pitchFamily="34" charset="0"/>
                  <a:buChar char="•"/>
                </a:pPr>
                <a:r>
                  <a:rPr lang="fr-FR" dirty="0" err="1">
                    <a:solidFill>
                      <a:srgbClr val="002060"/>
                    </a:solidFill>
                  </a:rPr>
                  <a:t>secondary</a:t>
                </a:r>
                <a:r>
                  <a:rPr lang="fr-FR" dirty="0">
                    <a:solidFill>
                      <a:srgbClr val="002060"/>
                    </a:solidFill>
                  </a:rPr>
                  <a:t> </a:t>
                </a:r>
                <a:r>
                  <a:rPr lang="fr-FR" dirty="0" err="1">
                    <a:solidFill>
                      <a:srgbClr val="002060"/>
                    </a:solidFill>
                  </a:rPr>
                  <a:t>particle</a:t>
                </a:r>
                <a:r>
                  <a:rPr lang="fr-FR" dirty="0">
                    <a:solidFill>
                      <a:srgbClr val="002060"/>
                    </a:solidFill>
                  </a:rPr>
                  <a:t> </a:t>
                </a:r>
                <a:r>
                  <a:rPr lang="fr-FR" dirty="0" err="1">
                    <a:solidFill>
                      <a:srgbClr val="002060"/>
                    </a:solidFill>
                  </a:rPr>
                  <a:t>imaging</a:t>
                </a:r>
                <a:r>
                  <a:rPr lang="fr-FR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fr-FR" b="1" dirty="0" err="1">
                    <a:solidFill>
                      <a:srgbClr val="002060"/>
                    </a:solidFill>
                  </a:rPr>
                  <a:t>Particle</a:t>
                </a:r>
                <a:r>
                  <a:rPr lang="fr-FR" b="1" dirty="0">
                    <a:solidFill>
                      <a:srgbClr val="002060"/>
                    </a:solidFill>
                  </a:rPr>
                  <a:t> and 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radionuclide</a:t>
                </a:r>
                <a:r>
                  <a:rPr lang="fr-FR" b="1" dirty="0">
                    <a:solidFill>
                      <a:srgbClr val="002060"/>
                    </a:solidFill>
                  </a:rPr>
                  <a:t> production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fr-FR" b="1" dirty="0" err="1">
                    <a:solidFill>
                      <a:srgbClr val="002060"/>
                    </a:solidFill>
                  </a:rPr>
                  <a:t>Radiobiology</a:t>
                </a:r>
                <a:endParaRPr lang="fr-FR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3391515-B27A-43DB-8A4A-DFE0755570EE}"/>
                  </a:ext>
                </a:extLst>
              </p:cNvPr>
              <p:cNvSpPr/>
              <p:nvPr/>
            </p:nvSpPr>
            <p:spPr>
              <a:xfrm>
                <a:off x="796925" y="3042960"/>
                <a:ext cx="4496434" cy="2404155"/>
              </a:xfrm>
              <a:prstGeom prst="rect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21E27D8-4911-4B93-BBF2-8625231128D4}"/>
                  </a:ext>
                </a:extLst>
              </p:cNvPr>
              <p:cNvSpPr/>
              <p:nvPr/>
            </p:nvSpPr>
            <p:spPr>
              <a:xfrm>
                <a:off x="796925" y="1412240"/>
                <a:ext cx="4496435" cy="70299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005867F-788F-495C-B6FD-17C9D9A516F3}"/>
                  </a:ext>
                </a:extLst>
              </p:cNvPr>
              <p:cNvSpPr/>
              <p:nvPr/>
            </p:nvSpPr>
            <p:spPr>
              <a:xfrm>
                <a:off x="808232" y="2278380"/>
                <a:ext cx="4496435" cy="702997"/>
              </a:xfrm>
              <a:prstGeom prst="rect">
                <a:avLst/>
              </a:prstGeom>
              <a:solidFill>
                <a:srgbClr val="FCD0FC">
                  <a:alpha val="3372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25B6C3F-F6A3-4BCE-85D1-858529661EC9}"/>
                  </a:ext>
                </a:extLst>
              </p:cNvPr>
              <p:cNvSpPr/>
              <p:nvPr/>
            </p:nvSpPr>
            <p:spPr>
              <a:xfrm>
                <a:off x="796925" y="5514813"/>
                <a:ext cx="4496434" cy="406186"/>
              </a:xfrm>
              <a:prstGeom prst="rect">
                <a:avLst/>
              </a:prstGeom>
              <a:solidFill>
                <a:srgbClr val="FFFF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C26C929-A73F-4185-B2C2-BFC08A5871D4}"/>
                </a:ext>
              </a:extLst>
            </p:cNvPr>
            <p:cNvSpPr/>
            <p:nvPr/>
          </p:nvSpPr>
          <p:spPr>
            <a:xfrm>
              <a:off x="445331" y="5796255"/>
              <a:ext cx="4496434" cy="406186"/>
            </a:xfrm>
            <a:prstGeom prst="rect">
              <a:avLst/>
            </a:prstGeom>
            <a:solidFill>
              <a:srgbClr val="FFCC99">
                <a:alpha val="3372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C744B679-452B-4491-B744-2DC5109ADC6B}"/>
              </a:ext>
            </a:extLst>
          </p:cNvPr>
          <p:cNvSpPr/>
          <p:nvPr/>
        </p:nvSpPr>
        <p:spPr>
          <a:xfrm>
            <a:off x="9787060" y="1824970"/>
            <a:ext cx="2154140" cy="199993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9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0489D520-E25C-426C-AE4F-D5043A2AE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r="17018" b="20817"/>
          <a:stretch/>
        </p:blipFill>
        <p:spPr>
          <a:xfrm>
            <a:off x="5543251" y="2993196"/>
            <a:ext cx="1119178" cy="148428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F38FAC2-16A0-4F97-AD2D-11051F70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330" y="3196727"/>
            <a:ext cx="533814" cy="53651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66A1EC75-8DDA-4FAA-8F30-FCD28F176D9D}"/>
              </a:ext>
            </a:extLst>
          </p:cNvPr>
          <p:cNvSpPr/>
          <p:nvPr/>
        </p:nvSpPr>
        <p:spPr>
          <a:xfrm>
            <a:off x="4260700" y="3018725"/>
            <a:ext cx="3078480" cy="1625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4D7C19D-5D29-4016-B59E-81704136AC2B}"/>
              </a:ext>
            </a:extLst>
          </p:cNvPr>
          <p:cNvSpPr/>
          <p:nvPr/>
        </p:nvSpPr>
        <p:spPr>
          <a:xfrm>
            <a:off x="7939458" y="1317209"/>
            <a:ext cx="3078480" cy="1625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INCA- PCSI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E467E0-B61D-436D-9FD9-8630E0858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budget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57FD96-EF73-4B88-87E8-086147A9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14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7D7F950-B52A-4370-BCFE-5B0B85C39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8260" y="3691023"/>
            <a:ext cx="688440" cy="535661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D3EAEAA-F1ED-4DF0-985B-DC4ACBBA4886}"/>
              </a:ext>
            </a:extLst>
          </p:cNvPr>
          <p:cNvSpPr/>
          <p:nvPr/>
        </p:nvSpPr>
        <p:spPr>
          <a:xfrm>
            <a:off x="8136940" y="3137982"/>
            <a:ext cx="3078480" cy="1625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LABEX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F5E6DD4-74A9-4458-9A69-2D436932AE63}"/>
              </a:ext>
            </a:extLst>
          </p:cNvPr>
          <p:cNvSpPr/>
          <p:nvPr/>
        </p:nvSpPr>
        <p:spPr>
          <a:xfrm>
            <a:off x="6307280" y="4839592"/>
            <a:ext cx="3078480" cy="162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University</a:t>
            </a:r>
            <a:r>
              <a:rPr lang="fr-FR" dirty="0"/>
              <a:t> (IDEX,…)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1525431-51E0-4C05-9CF9-358EEE8F3253}"/>
              </a:ext>
            </a:extLst>
          </p:cNvPr>
          <p:cNvSpPr/>
          <p:nvPr/>
        </p:nvSpPr>
        <p:spPr>
          <a:xfrm>
            <a:off x="4207460" y="1172329"/>
            <a:ext cx="3078480" cy="1625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ANR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E2F833C-831C-4AD5-8243-3FE86D86DC35}"/>
              </a:ext>
            </a:extLst>
          </p:cNvPr>
          <p:cNvSpPr/>
          <p:nvPr/>
        </p:nvSpPr>
        <p:spPr>
          <a:xfrm>
            <a:off x="548240" y="1389649"/>
            <a:ext cx="3078480" cy="1625600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Others</a:t>
            </a:r>
            <a:r>
              <a:rPr lang="fr-FR" dirty="0"/>
              <a:t> (Europe, ….)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1906B15-E246-4BBC-BFA3-8B620BA1E107}"/>
              </a:ext>
            </a:extLst>
          </p:cNvPr>
          <p:cNvSpPr/>
          <p:nvPr/>
        </p:nvSpPr>
        <p:spPr>
          <a:xfrm>
            <a:off x="493780" y="3196727"/>
            <a:ext cx="3078480" cy="1625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CNRS-MITI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2EF6BD6-A878-4A37-898A-1443061FC645}"/>
              </a:ext>
            </a:extLst>
          </p:cNvPr>
          <p:cNvSpPr/>
          <p:nvPr/>
        </p:nvSpPr>
        <p:spPr>
          <a:xfrm>
            <a:off x="2334720" y="4872871"/>
            <a:ext cx="3078480" cy="1625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Region</a:t>
            </a:r>
            <a:endParaRPr lang="fr-FR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4AC2D5D-7C42-4025-9E27-55DB224EAE33}"/>
              </a:ext>
            </a:extLst>
          </p:cNvPr>
          <p:cNvCxnSpPr>
            <a:stCxn id="13" idx="5"/>
            <a:endCxn id="9" idx="1"/>
          </p:cNvCxnSpPr>
          <p:nvPr/>
        </p:nvCxnSpPr>
        <p:spPr>
          <a:xfrm>
            <a:off x="3175887" y="2777185"/>
            <a:ext cx="1535646" cy="479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E57997E-1E69-4DAF-B39F-D15398FF498F}"/>
              </a:ext>
            </a:extLst>
          </p:cNvPr>
          <p:cNvCxnSpPr>
            <a:stCxn id="12" idx="4"/>
            <a:endCxn id="9" idx="0"/>
          </p:cNvCxnSpPr>
          <p:nvPr/>
        </p:nvCxnSpPr>
        <p:spPr>
          <a:xfrm>
            <a:off x="5746700" y="2797929"/>
            <a:ext cx="53240" cy="220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6467F2A-A691-4213-BD1F-ADF4EED10EFB}"/>
              </a:ext>
            </a:extLst>
          </p:cNvPr>
          <p:cNvCxnSpPr>
            <a:stCxn id="8" idx="3"/>
            <a:endCxn id="9" idx="7"/>
          </p:cNvCxnSpPr>
          <p:nvPr/>
        </p:nvCxnSpPr>
        <p:spPr>
          <a:xfrm flipH="1">
            <a:off x="6888347" y="2704745"/>
            <a:ext cx="1501944" cy="552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4D4BF48-DB0A-4254-8361-60718535282E}"/>
              </a:ext>
            </a:extLst>
          </p:cNvPr>
          <p:cNvCxnSpPr>
            <a:stCxn id="10" idx="2"/>
            <a:endCxn id="9" idx="6"/>
          </p:cNvCxnSpPr>
          <p:nvPr/>
        </p:nvCxnSpPr>
        <p:spPr>
          <a:xfrm flipH="1" flipV="1">
            <a:off x="7339180" y="3831525"/>
            <a:ext cx="797760" cy="119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F4C7484-7D19-4277-A0F2-60CCC44EA30A}"/>
              </a:ext>
            </a:extLst>
          </p:cNvPr>
          <p:cNvCxnSpPr>
            <a:stCxn id="11" idx="1"/>
            <a:endCxn id="9" idx="4"/>
          </p:cNvCxnSpPr>
          <p:nvPr/>
        </p:nvCxnSpPr>
        <p:spPr>
          <a:xfrm flipH="1" flipV="1">
            <a:off x="5799940" y="4644325"/>
            <a:ext cx="958173" cy="433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7281FF5-B491-49B2-AD48-240CA3E56A7F}"/>
              </a:ext>
            </a:extLst>
          </p:cNvPr>
          <p:cNvCxnSpPr>
            <a:stCxn id="15" idx="0"/>
            <a:endCxn id="9" idx="3"/>
          </p:cNvCxnSpPr>
          <p:nvPr/>
        </p:nvCxnSpPr>
        <p:spPr>
          <a:xfrm flipV="1">
            <a:off x="3873960" y="4406261"/>
            <a:ext cx="837573" cy="466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1D8D4A8-11AE-48E5-A0FC-581CE5058B25}"/>
              </a:ext>
            </a:extLst>
          </p:cNvPr>
          <p:cNvCxnSpPr>
            <a:stCxn id="14" idx="6"/>
            <a:endCxn id="9" idx="2"/>
          </p:cNvCxnSpPr>
          <p:nvPr/>
        </p:nvCxnSpPr>
        <p:spPr>
          <a:xfrm flipV="1">
            <a:off x="3572260" y="3831525"/>
            <a:ext cx="688440" cy="178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251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A28FEF-24E5-4EC7-8434-C5541F90D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Project-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structuring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063B6E-9A71-4FA0-BAE5-F9755987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15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AFFEB75-8EEB-444F-AC66-01BAFB2C9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010" y="1548606"/>
            <a:ext cx="1870075" cy="187007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DC8A251-46A8-4A90-A70E-AE09D3D36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88" y="1381264"/>
            <a:ext cx="2202519" cy="22047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5EA39F-6A3E-47F7-8783-4B3094ED7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30" y="4160499"/>
            <a:ext cx="1752752" cy="178933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EB21310-4D93-4549-A1BE-D1101F3A5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4" t="9694" r="1630" b="556"/>
          <a:stretch/>
        </p:blipFill>
        <p:spPr>
          <a:xfrm>
            <a:off x="2946795" y="1276315"/>
            <a:ext cx="5728540" cy="509915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39D588C-FF35-4149-9CBF-1F3B30039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191" y="4791094"/>
            <a:ext cx="201185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0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A5A6B9-57D4-49AF-9354-137D697D0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313" y="1240283"/>
            <a:ext cx="8628380" cy="472710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dirty="0"/>
              <a:t>The GDR MI2B</a:t>
            </a:r>
            <a:r>
              <a:rPr lang="fr-FR" dirty="0"/>
              <a:t>:  a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b="1" dirty="0"/>
              <a:t>coordination </a:t>
            </a:r>
            <a:r>
              <a:rPr lang="fr-FR" b="1" dirty="0" err="1"/>
              <a:t>research</a:t>
            </a:r>
            <a:r>
              <a:rPr lang="fr-FR" b="1" dirty="0"/>
              <a:t> group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dirty="0"/>
              <a:t>Open to </a:t>
            </a:r>
            <a:r>
              <a:rPr lang="fr-FR" b="1" dirty="0"/>
              <a:t>CNRS- </a:t>
            </a:r>
            <a:r>
              <a:rPr lang="fr-FR" b="1" dirty="0" err="1"/>
              <a:t>Biology</a:t>
            </a:r>
            <a:r>
              <a:rPr lang="fr-FR" b="1" dirty="0"/>
              <a:t> </a:t>
            </a:r>
            <a:r>
              <a:rPr lang="fr-FR" dirty="0"/>
              <a:t>teams (</a:t>
            </a:r>
            <a:r>
              <a:rPr lang="fr-FR" dirty="0" err="1"/>
              <a:t>deputy</a:t>
            </a:r>
            <a:r>
              <a:rPr lang="fr-FR" dirty="0"/>
              <a:t> management), but </a:t>
            </a:r>
            <a:r>
              <a:rPr lang="fr-FR" dirty="0" err="1"/>
              <a:t>also</a:t>
            </a:r>
            <a:r>
              <a:rPr lang="fr-FR" dirty="0"/>
              <a:t> to </a:t>
            </a:r>
            <a:r>
              <a:rPr lang="fr-FR" b="1" dirty="0"/>
              <a:t>CNRS Engineering</a:t>
            </a:r>
            <a:r>
              <a:rPr lang="fr-FR" dirty="0"/>
              <a:t>, </a:t>
            </a:r>
            <a:r>
              <a:rPr lang="fr-FR" b="1" dirty="0"/>
              <a:t>CNRS </a:t>
            </a:r>
            <a:r>
              <a:rPr lang="fr-FR" b="1" dirty="0" err="1"/>
              <a:t>Physics</a:t>
            </a:r>
            <a:r>
              <a:rPr lang="fr-FR" dirty="0"/>
              <a:t>,  </a:t>
            </a:r>
            <a:r>
              <a:rPr lang="fr-FR" b="1" dirty="0"/>
              <a:t>CNRS Computer Sciences</a:t>
            </a:r>
            <a:r>
              <a:rPr lang="fr-FR" dirty="0"/>
              <a:t>, </a:t>
            </a:r>
            <a:r>
              <a:rPr lang="fr-FR" b="1" dirty="0"/>
              <a:t>Inserm</a:t>
            </a:r>
            <a:r>
              <a:rPr lang="fr-FR" dirty="0"/>
              <a:t>, </a:t>
            </a:r>
            <a:r>
              <a:rPr lang="fr-FR" b="1" dirty="0"/>
              <a:t>ASNR</a:t>
            </a:r>
            <a:r>
              <a:rPr lang="fr-FR" dirty="0"/>
              <a:t>, …</a:t>
            </a: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45BCD130-2BF4-4DB0-859E-C30B1DDBC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GDR MI2B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39883C7-256E-475F-97BF-56D8CF7ED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6425"/>
            <a:ext cx="3558535" cy="357653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6163B9CF-DBB7-4A0C-8E95-E1D701FAD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540" y="1768594"/>
            <a:ext cx="688440" cy="5356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74B6C5-2535-44EE-816A-168FB60A2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9" y="13908"/>
            <a:ext cx="977351" cy="9783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2CFB82-089B-4C20-A4C2-85C66FB1D80D}"/>
              </a:ext>
            </a:extLst>
          </p:cNvPr>
          <p:cNvSpPr/>
          <p:nvPr/>
        </p:nvSpPr>
        <p:spPr>
          <a:xfrm>
            <a:off x="3476285" y="3065854"/>
            <a:ext cx="8483651" cy="325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rgbClr val="4472C4">
                    <a:lumMod val="50000"/>
                  </a:srgbClr>
                </a:solidFill>
              </a:rPr>
              <a:t>36</a:t>
            </a:r>
            <a:r>
              <a:rPr lang="fr-FR" sz="28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fr-FR" sz="2800" dirty="0" err="1">
                <a:solidFill>
                  <a:srgbClr val="4472C4">
                    <a:lumMod val="50000"/>
                  </a:srgbClr>
                </a:solidFill>
              </a:rPr>
              <a:t>partner</a:t>
            </a:r>
            <a:r>
              <a:rPr lang="fr-FR" sz="2800" dirty="0">
                <a:solidFill>
                  <a:srgbClr val="4472C4">
                    <a:lumMod val="50000"/>
                  </a:srgbClr>
                </a:solidFill>
              </a:rPr>
              <a:t> teams, </a:t>
            </a:r>
            <a:r>
              <a:rPr lang="fr-FR" sz="2800" dirty="0" err="1">
                <a:solidFill>
                  <a:srgbClr val="4472C4">
                    <a:lumMod val="50000"/>
                  </a:srgbClr>
                </a:solidFill>
              </a:rPr>
              <a:t>including</a:t>
            </a:r>
            <a:r>
              <a:rPr lang="fr-FR" sz="2800" dirty="0">
                <a:solidFill>
                  <a:srgbClr val="4472C4">
                    <a:lumMod val="50000"/>
                  </a:srgbClr>
                </a:solidFill>
              </a:rPr>
              <a:t>: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</a:rPr>
              <a:t>12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</a:rPr>
              <a:t>IN2P3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</a:rPr>
              <a:t> (CNRS </a:t>
            </a:r>
            <a:r>
              <a:rPr lang="fr-FR" sz="2400" dirty="0" err="1">
                <a:solidFill>
                  <a:srgbClr val="4472C4">
                    <a:lumMod val="50000"/>
                  </a:srgbClr>
                </a:solidFill>
              </a:rPr>
              <a:t>Nuclear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</a:rPr>
              <a:t> &amp; </a:t>
            </a:r>
            <a:r>
              <a:rPr lang="fr-FR" sz="2400" dirty="0" err="1">
                <a:solidFill>
                  <a:srgbClr val="4472C4">
                    <a:lumMod val="50000"/>
                  </a:srgbClr>
                </a:solidFill>
              </a:rPr>
              <a:t>Particle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4472C4">
                    <a:lumMod val="50000"/>
                  </a:srgbClr>
                </a:solidFill>
              </a:rPr>
              <a:t>Physics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</a:rPr>
              <a:t>)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</a:pPr>
            <a:r>
              <a:rPr lang="fr-FR" sz="2000" dirty="0">
                <a:solidFill>
                  <a:srgbClr val="4472C4">
                    <a:lumMod val="50000"/>
                  </a:srgbClr>
                </a:solidFill>
              </a:rPr>
              <a:t>+ platforms:</a:t>
            </a:r>
            <a:br>
              <a:rPr lang="fr-FR" sz="2000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fr-FR" sz="2000" b="1" dirty="0">
                <a:solidFill>
                  <a:srgbClr val="4472C4">
                    <a:lumMod val="50000"/>
                  </a:srgbClr>
                </a:solidFill>
              </a:rPr>
              <a:t>AIFIRA</a:t>
            </a:r>
            <a:r>
              <a:rPr lang="fr-FR" sz="2000" dirty="0">
                <a:solidFill>
                  <a:srgbClr val="4472C4">
                    <a:lumMod val="50000"/>
                  </a:srgbClr>
                </a:solidFill>
              </a:rPr>
              <a:t> (Bordeaux) – 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</a:rPr>
              <a:t>CYRCÉ</a:t>
            </a:r>
            <a:r>
              <a:rPr lang="fr-FR" sz="2000" dirty="0">
                <a:solidFill>
                  <a:srgbClr val="4472C4">
                    <a:lumMod val="50000"/>
                  </a:srgbClr>
                </a:solidFill>
              </a:rPr>
              <a:t> (Strasbourg) – 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</a:rPr>
              <a:t>ALTO</a:t>
            </a:r>
            <a:r>
              <a:rPr lang="fr-FR" sz="2000" dirty="0">
                <a:solidFill>
                  <a:srgbClr val="4472C4">
                    <a:lumMod val="50000"/>
                  </a:srgbClr>
                </a:solidFill>
              </a:rPr>
              <a:t> (Orsay) – </a:t>
            </a:r>
            <a:r>
              <a:rPr lang="fr-FR" sz="2000" b="1" dirty="0" err="1">
                <a:solidFill>
                  <a:srgbClr val="4472C4">
                    <a:lumMod val="50000"/>
                  </a:srgbClr>
                </a:solidFill>
              </a:rPr>
              <a:t>Arronax</a:t>
            </a:r>
            <a:r>
              <a:rPr lang="fr-FR" sz="2000" dirty="0">
                <a:solidFill>
                  <a:srgbClr val="4472C4">
                    <a:lumMod val="50000"/>
                  </a:srgbClr>
                </a:solidFill>
              </a:rPr>
              <a:t> (Nantes) – 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</a:rPr>
              <a:t>GANIL</a:t>
            </a:r>
            <a:r>
              <a:rPr lang="fr-FR" sz="2000" dirty="0">
                <a:solidFill>
                  <a:srgbClr val="4472C4">
                    <a:lumMod val="50000"/>
                  </a:srgbClr>
                </a:solidFill>
              </a:rPr>
              <a:t> (Caen)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4472C4">
                    <a:lumMod val="50000"/>
                  </a:srgbClr>
                </a:solidFill>
              </a:rPr>
              <a:t>11 CNRS </a:t>
            </a:r>
            <a:r>
              <a:rPr lang="fr-FR" sz="2400" b="1" dirty="0" err="1">
                <a:solidFill>
                  <a:srgbClr val="4472C4">
                    <a:lumMod val="50000"/>
                  </a:srgbClr>
                </a:solidFill>
              </a:rPr>
              <a:t>Biology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</a:pPr>
            <a:br>
              <a:rPr lang="fr-FR" sz="2400" dirty="0">
                <a:solidFill>
                  <a:srgbClr val="4472C4">
                    <a:lumMod val="50000"/>
                  </a:srgbClr>
                </a:solidFill>
              </a:rPr>
            </a:br>
            <a:endParaRPr lang="fr-FR" sz="2400" dirty="0">
              <a:solidFill>
                <a:srgbClr val="ED7D3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F3A15-8AE5-4BDC-8C85-E6B9BDA2933F}"/>
              </a:ext>
            </a:extLst>
          </p:cNvPr>
          <p:cNvSpPr/>
          <p:nvPr/>
        </p:nvSpPr>
        <p:spPr>
          <a:xfrm>
            <a:off x="3632975" y="5897398"/>
            <a:ext cx="544040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</a:pPr>
            <a:r>
              <a:rPr lang="fr-FR" sz="2400" b="1" dirty="0">
                <a:solidFill>
                  <a:srgbClr val="ED7D31"/>
                </a:solidFill>
              </a:rPr>
              <a:t>=&gt; ~280 </a:t>
            </a:r>
            <a:r>
              <a:rPr lang="fr-FR" sz="2400" b="1" dirty="0" err="1">
                <a:solidFill>
                  <a:srgbClr val="ED7D31"/>
                </a:solidFill>
              </a:rPr>
              <a:t>subscribers</a:t>
            </a:r>
            <a:r>
              <a:rPr lang="fr-FR" sz="2400" b="1" dirty="0">
                <a:solidFill>
                  <a:srgbClr val="ED7D31"/>
                </a:solidFill>
              </a:rPr>
              <a:t> to the mailing </a:t>
            </a:r>
            <a:r>
              <a:rPr lang="fr-FR" sz="2400" b="1" dirty="0" err="1">
                <a:solidFill>
                  <a:srgbClr val="ED7D31"/>
                </a:solidFill>
              </a:rPr>
              <a:t>list</a:t>
            </a:r>
            <a:endParaRPr lang="fr-FR" sz="2400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BB019-7006-4BFA-AF44-A9789450B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53398"/>
            <a:ext cx="11358837" cy="1325563"/>
          </a:xfrm>
        </p:spPr>
        <p:txBody>
          <a:bodyPr/>
          <a:lstStyle/>
          <a:p>
            <a:pPr algn="ctr"/>
            <a:r>
              <a:rPr lang="fr-FR" dirty="0"/>
              <a:t>GDR MI2B </a:t>
            </a:r>
            <a:r>
              <a:rPr lang="fr-FR" dirty="0" err="1"/>
              <a:t>members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9BC4BB-8198-4340-97B6-F08BB8AA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17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E40539-B77D-46D2-8396-8BF3FFAAB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2" r="55167" b="4178"/>
          <a:stretch/>
        </p:blipFill>
        <p:spPr>
          <a:xfrm>
            <a:off x="0" y="1272775"/>
            <a:ext cx="6918960" cy="47846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DE09AB-E409-4B06-8A8D-60B659556947}"/>
              </a:ext>
            </a:extLst>
          </p:cNvPr>
          <p:cNvSpPr/>
          <p:nvPr/>
        </p:nvSpPr>
        <p:spPr>
          <a:xfrm>
            <a:off x="7538058" y="2711967"/>
            <a:ext cx="4105302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002060"/>
                </a:solidFill>
              </a:rPr>
              <a:t>Largely open to other institutes working in the field of health, with a majority from IN2P3 which initiated its creation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18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BAFCB633-1599-45C1-A6DC-C4E28926D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Areas and Cross-cutting Themes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56F69F-AA02-440B-B560-B8AA1F39AA79}"/>
              </a:ext>
            </a:extLst>
          </p:cNvPr>
          <p:cNvSpPr txBox="1"/>
          <p:nvPr/>
        </p:nvSpPr>
        <p:spPr>
          <a:xfrm>
            <a:off x="3251840" y="1038889"/>
            <a:ext cx="534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 Key Research Areas or Domains</a:t>
            </a:r>
            <a:endParaRPr lang="fr-FR" sz="2400" b="1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1569074" y="1349690"/>
            <a:ext cx="8644176" cy="5089787"/>
            <a:chOff x="2858910" y="1349086"/>
            <a:chExt cx="8131614" cy="4858270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BC4FB64C-9577-4E5B-B5F8-4EC8933D21C6}"/>
                </a:ext>
              </a:extLst>
            </p:cNvPr>
            <p:cNvGrpSpPr/>
            <p:nvPr/>
          </p:nvGrpSpPr>
          <p:grpSpPr>
            <a:xfrm>
              <a:off x="2858910" y="1387671"/>
              <a:ext cx="8131614" cy="4819685"/>
              <a:chOff x="2052794" y="1368716"/>
              <a:chExt cx="8131614" cy="4819685"/>
            </a:xfrm>
          </p:grpSpPr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935D134E-DA9C-4B12-B470-F40D70580E89}"/>
                  </a:ext>
                </a:extLst>
              </p:cNvPr>
              <p:cNvSpPr/>
              <p:nvPr/>
            </p:nvSpPr>
            <p:spPr>
              <a:xfrm>
                <a:off x="2052794" y="1371600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0D8DBD49-5C6F-4935-B6BB-699451D5440B}"/>
                  </a:ext>
                </a:extLst>
              </p:cNvPr>
              <p:cNvSpPr/>
              <p:nvPr/>
            </p:nvSpPr>
            <p:spPr>
              <a:xfrm>
                <a:off x="4092442" y="1368716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8EE1FEED-F2C4-4C66-B76D-32A412D3C3AA}"/>
                  </a:ext>
                </a:extLst>
              </p:cNvPr>
              <p:cNvSpPr/>
              <p:nvPr/>
            </p:nvSpPr>
            <p:spPr>
              <a:xfrm>
                <a:off x="6147582" y="1375769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B7B6E8C9-1746-4E8B-B814-3D158E11BFA4}"/>
                  </a:ext>
                </a:extLst>
              </p:cNvPr>
              <p:cNvSpPr/>
              <p:nvPr/>
            </p:nvSpPr>
            <p:spPr>
              <a:xfrm>
                <a:off x="8204725" y="1368716"/>
                <a:ext cx="1979683" cy="4812632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AE7CA6-73FD-4848-BFFA-E4874220D28A}"/>
                </a:ext>
              </a:extLst>
            </p:cNvPr>
            <p:cNvSpPr/>
            <p:nvPr/>
          </p:nvSpPr>
          <p:spPr>
            <a:xfrm>
              <a:off x="3110971" y="1349086"/>
              <a:ext cx="1460070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Methods and Instruments in Biomedical Imaging</a:t>
              </a:r>
              <a:endParaRPr lang="fr-FR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40BC54-7B75-4ADA-9EF6-E9DDFE0BFD41}"/>
                </a:ext>
              </a:extLst>
            </p:cNvPr>
            <p:cNvSpPr/>
            <p:nvPr/>
          </p:nvSpPr>
          <p:spPr>
            <a:xfrm>
              <a:off x="4465597" y="1380397"/>
              <a:ext cx="2338889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algn="ctr">
                <a:spcAft>
                  <a:spcPts val="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Tools and Physical Methods for Innovative Radiotherapies</a:t>
              </a:r>
              <a:endParaRPr lang="fr-FR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7779D8-6321-4D71-9AEC-00D639461A20}"/>
                </a:ext>
              </a:extLst>
            </p:cNvPr>
            <p:cNvSpPr/>
            <p:nvPr/>
          </p:nvSpPr>
          <p:spPr>
            <a:xfrm>
              <a:off x="6865102" y="1371166"/>
              <a:ext cx="1817840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0"/>
              <a:r>
                <a:rPr lang="en-US" b="1" dirty="0">
                  <a:solidFill>
                    <a:srgbClr val="002060"/>
                  </a:solidFill>
                </a:rPr>
                <a:t>Effects of Radiation on Living Organisms</a:t>
              </a:r>
              <a:endParaRPr lang="fr-FR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AC766E2-2B60-4470-8BA1-D06408090073}"/>
                </a:ext>
              </a:extLst>
            </p:cNvPr>
            <p:cNvSpPr/>
            <p:nvPr/>
          </p:nvSpPr>
          <p:spPr>
            <a:xfrm>
              <a:off x="8611060" y="1373724"/>
              <a:ext cx="2231857" cy="352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0"/>
              <a:endParaRPr lang="fr-FR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9556A98-FC1C-4B64-A011-309178FD820E}"/>
              </a:ext>
            </a:extLst>
          </p:cNvPr>
          <p:cNvSpPr/>
          <p:nvPr/>
        </p:nvSpPr>
        <p:spPr>
          <a:xfrm>
            <a:off x="8260317" y="1397503"/>
            <a:ext cx="1748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Radionuclides for Imaging and Therapy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1569074" y="1393135"/>
            <a:ext cx="9729041" cy="5041974"/>
            <a:chOff x="2858910" y="1390555"/>
            <a:chExt cx="1979683" cy="4812632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935D134E-DA9C-4B12-B470-F40D70580E89}"/>
                </a:ext>
              </a:extLst>
            </p:cNvPr>
            <p:cNvSpPr/>
            <p:nvPr/>
          </p:nvSpPr>
          <p:spPr>
            <a:xfrm>
              <a:off x="2858910" y="1390555"/>
              <a:ext cx="1979683" cy="48126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AE7CA6-73FD-4848-BFFA-E4874220D28A}"/>
                </a:ext>
              </a:extLst>
            </p:cNvPr>
            <p:cNvSpPr/>
            <p:nvPr/>
          </p:nvSpPr>
          <p:spPr>
            <a:xfrm>
              <a:off x="2992555" y="1486982"/>
              <a:ext cx="1679271" cy="763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Methods and Instruments in Biomedical Imaging</a:t>
              </a:r>
              <a:endParaRPr lang="fr-FR" sz="2800" b="1" dirty="0">
                <a:solidFill>
                  <a:srgbClr val="002060"/>
                </a:solidFill>
              </a:endParaRPr>
            </a:p>
            <a:p>
              <a:pPr algn="ctr"/>
              <a:endParaRPr lang="fr-FR" dirty="0"/>
            </a:p>
          </p:txBody>
        </p: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68971A-7AC5-468B-B24D-6EC39B6F4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625046"/>
              </p:ext>
            </p:extLst>
          </p:nvPr>
        </p:nvGraphicFramePr>
        <p:xfrm>
          <a:off x="1730562" y="2522571"/>
          <a:ext cx="9567553" cy="2763520"/>
        </p:xfrm>
        <a:graphic>
          <a:graphicData uri="http://schemas.openxmlformats.org/drawingml/2006/table">
            <a:tbl>
              <a:tblPr/>
              <a:tblGrid>
                <a:gridCol w="9567553">
                  <a:extLst>
                    <a:ext uri="{9D8B030D-6E8A-4147-A177-3AD203B41FA5}">
                      <a16:colId xmlns:a16="http://schemas.microsoft.com/office/drawing/2014/main" val="9931910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High-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sensitivity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 multimodal diagnostic 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(PET, PET/CT and PET/MRI, X-ray PC-CT, 3-gamma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, …)</a:t>
                      </a:r>
                    </a:p>
                    <a:p>
                      <a:pPr marL="285750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Treatment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 planning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(proton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tomography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  <a:p>
                      <a:pPr marL="285750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Image-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guided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therapy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(prompt gamma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for dose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delivery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monitoring in hadron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therapy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intraoperative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surgery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  <a:p>
                      <a:pPr marL="285750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Preclinical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(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demonstrators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, multimodal platforms,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simultaneous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hybrid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intracranial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probes for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awake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animals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  <a:p>
                      <a:pPr algn="l"/>
                      <a:endParaRPr lang="fr-FR" sz="18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3740"/>
                  </a:ext>
                </a:extLst>
              </a:tr>
            </a:tbl>
          </a:graphicData>
        </a:graphic>
      </p:graphicFrame>
      <p:sp>
        <p:nvSpPr>
          <p:cNvPr id="6" name="Titre 5">
            <a:extLst>
              <a:ext uri="{FF2B5EF4-FFF2-40B4-BE49-F238E27FC236}">
                <a16:creationId xmlns:a16="http://schemas.microsoft.com/office/drawing/2014/main" id="{959E415C-A048-4EC2-B438-BEE95FCA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 and Cross-cutting Themes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561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E6A12-5BF4-4DF2-BEC2-3CE9F407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215048"/>
            <a:ext cx="13101124" cy="1325563"/>
          </a:xfrm>
        </p:spPr>
        <p:txBody>
          <a:bodyPr/>
          <a:lstStyle/>
          <a:p>
            <a:r>
              <a:rPr lang="en-US" dirty="0"/>
              <a:t>IN2P3 : Interdisciplinary Research for Health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E924FF-D262-4CD8-8C17-461AE9D3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533" y="2214562"/>
            <a:ext cx="6632115" cy="3328987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3800" b="1" dirty="0"/>
              <a:t>Key Figures (2015–2024):</a:t>
            </a:r>
            <a:endParaRPr lang="fr-FR" sz="3800" dirty="0"/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800" dirty="0"/>
              <a:t>11 (+1 CIMAP) IN2P3 </a:t>
            </a:r>
            <a:r>
              <a:rPr lang="fr-FR" sz="3800" dirty="0" err="1"/>
              <a:t>laboratories</a:t>
            </a:r>
            <a:endParaRPr lang="fr-FR" sz="3800" dirty="0"/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800" dirty="0"/>
              <a:t>~75 permanent </a:t>
            </a:r>
            <a:r>
              <a:rPr lang="fr-FR" sz="3800" dirty="0" err="1"/>
              <a:t>researchers</a:t>
            </a:r>
            <a:endParaRPr lang="fr-FR" sz="3800" dirty="0"/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800" dirty="0"/>
              <a:t>~60 </a:t>
            </a:r>
            <a:r>
              <a:rPr lang="fr-FR" sz="3800" dirty="0" err="1"/>
              <a:t>PhDs</a:t>
            </a:r>
            <a:r>
              <a:rPr lang="fr-FR" sz="3800" dirty="0"/>
              <a:t> &amp; postdocs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F4D957-4F93-434E-85B2-C4769D80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DC623C-BD8D-4B6B-B604-EB69A3C12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62" y="1221327"/>
            <a:ext cx="3458363" cy="52181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5441A4-8055-4FDC-BA52-03FDA46A5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5" t="6138" r="-1"/>
          <a:stretch/>
        </p:blipFill>
        <p:spPr>
          <a:xfrm>
            <a:off x="1017500" y="2958862"/>
            <a:ext cx="283705" cy="28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58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834354" y="1397503"/>
            <a:ext cx="11190590" cy="5041974"/>
            <a:chOff x="4689597" y="1387671"/>
            <a:chExt cx="2338889" cy="4812632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D8DBD49-5C6F-4935-B6BB-699451D5440B}"/>
                </a:ext>
              </a:extLst>
            </p:cNvPr>
            <p:cNvSpPr/>
            <p:nvPr/>
          </p:nvSpPr>
          <p:spPr>
            <a:xfrm>
              <a:off x="4844823" y="1387671"/>
              <a:ext cx="2033418" cy="48126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40BC54-7B75-4ADA-9EF6-E9DDFE0BFD41}"/>
                </a:ext>
              </a:extLst>
            </p:cNvPr>
            <p:cNvSpPr/>
            <p:nvPr/>
          </p:nvSpPr>
          <p:spPr>
            <a:xfrm>
              <a:off x="4689597" y="1530747"/>
              <a:ext cx="2338889" cy="499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algn="ctr"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Tools and Physical Methods for Innovative Radiotherapies</a:t>
              </a:r>
              <a:endParaRPr lang="fr-FR" sz="28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5B38B0F-EB63-46F0-95BF-8B8378FA454D}"/>
              </a:ext>
            </a:extLst>
          </p:cNvPr>
          <p:cNvSpPr txBox="1"/>
          <p:nvPr/>
        </p:nvSpPr>
        <p:spPr>
          <a:xfrm>
            <a:off x="2285999" y="2718698"/>
            <a:ext cx="8486775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Improving the therapeutic index of radiation treatments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⇒ Increase the probability of tumor control without increasing complications to healthy tissues.</a:t>
            </a:r>
          </a:p>
          <a:p>
            <a:pPr marL="285750" indent="-28575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Quality control of treatment delivery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Innovative dose delivery methods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i="1" dirty="0">
                <a:solidFill>
                  <a:srgbClr val="002060"/>
                </a:solidFill>
              </a:rPr>
              <a:t>(energy, position, timing)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Optimization of treatment planning</a:t>
            </a:r>
            <a:endParaRPr lang="en-US" dirty="0">
              <a:solidFill>
                <a:srgbClr val="002060"/>
              </a:solidFill>
            </a:endParaRPr>
          </a:p>
          <a:p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4F12C9AE-C2BC-42B4-9522-CEEF41F83918}"/>
              </a:ext>
            </a:extLst>
          </p:cNvPr>
          <p:cNvSpPr/>
          <p:nvPr/>
        </p:nvSpPr>
        <p:spPr>
          <a:xfrm>
            <a:off x="1569074" y="1393135"/>
            <a:ext cx="9729041" cy="50419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25450BF-D2C0-4CCA-A8D1-4081508C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 and Cross-cutting Themes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061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1569074" y="1386596"/>
            <a:ext cx="10145250" cy="5041974"/>
            <a:chOff x="6953698" y="1384313"/>
            <a:chExt cx="2068736" cy="4812632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EE1FEED-F2C4-4C66-B76D-32A412D3C3AA}"/>
                </a:ext>
              </a:extLst>
            </p:cNvPr>
            <p:cNvSpPr/>
            <p:nvPr/>
          </p:nvSpPr>
          <p:spPr>
            <a:xfrm>
              <a:off x="6953698" y="1384313"/>
              <a:ext cx="1985659" cy="481263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7779D8-6321-4D71-9AEC-00D639461A20}"/>
                </a:ext>
              </a:extLst>
            </p:cNvPr>
            <p:cNvSpPr/>
            <p:nvPr/>
          </p:nvSpPr>
          <p:spPr>
            <a:xfrm>
              <a:off x="7204594" y="1573660"/>
              <a:ext cx="1817840" cy="499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0"/>
              <a:r>
                <a:rPr lang="en-US" sz="2800" b="1" dirty="0">
                  <a:solidFill>
                    <a:srgbClr val="002060"/>
                  </a:solidFill>
                </a:rPr>
                <a:t>Effects of Radiation on Living Organisms</a:t>
              </a:r>
              <a:endParaRPr lang="fr-FR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B53E5175-EBE5-48C8-9575-7C923E594537}"/>
              </a:ext>
            </a:extLst>
          </p:cNvPr>
          <p:cNvSpPr/>
          <p:nvPr/>
        </p:nvSpPr>
        <p:spPr>
          <a:xfrm>
            <a:off x="1569074" y="1393135"/>
            <a:ext cx="9729041" cy="50419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8E57B-D9F3-42AF-9088-5B89C1BADDA9}"/>
              </a:ext>
            </a:extLst>
          </p:cNvPr>
          <p:cNvSpPr/>
          <p:nvPr/>
        </p:nvSpPr>
        <p:spPr>
          <a:xfrm>
            <a:off x="2555250" y="2467885"/>
            <a:ext cx="8067675" cy="354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Understanding the mechanisms involved in low-dose exposure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Contributing to the challenges of modeling living systems and associated predictive models</a:t>
            </a:r>
          </a:p>
          <a:p>
            <a:pPr marL="285750" indent="-28575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Studying radiolysis of water and biomolecules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Assessing changes at different scales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i="1" dirty="0">
                <a:solidFill>
                  <a:srgbClr val="002060"/>
                </a:solidFill>
              </a:rPr>
              <a:t>(molecular, cellular, whole body)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Understanding the mechanisms involved in therapeutic exposures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Optimizing conventional radiotherapy protocols and developing innovative therapies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Estimating radiation risk associated with each modality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45018FC2-5A5A-4031-A4F1-D30C6A25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 and Cross-cutting Themes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046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1569076" y="1343661"/>
            <a:ext cx="12076990" cy="5088427"/>
            <a:chOff x="9001722" y="1343331"/>
            <a:chExt cx="2502136" cy="4856972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B7B6E8C9-1746-4E8B-B814-3D158E11BFA4}"/>
                </a:ext>
              </a:extLst>
            </p:cNvPr>
            <p:cNvSpPr/>
            <p:nvPr/>
          </p:nvSpPr>
          <p:spPr>
            <a:xfrm>
              <a:off x="9001722" y="1387671"/>
              <a:ext cx="2015683" cy="481263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AC766E2-2B60-4470-8BA1-D06408090073}"/>
                </a:ext>
              </a:extLst>
            </p:cNvPr>
            <p:cNvSpPr/>
            <p:nvPr/>
          </p:nvSpPr>
          <p:spPr>
            <a:xfrm>
              <a:off x="9272001" y="1343331"/>
              <a:ext cx="2231857" cy="499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0"/>
              <a:r>
                <a:rPr lang="en-US" sz="2800" b="1" dirty="0">
                  <a:solidFill>
                    <a:srgbClr val="00206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Radionuclides for imaging and therapy</a:t>
              </a:r>
              <a:endParaRPr lang="fr-FR" sz="28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1D84C783-0227-46DE-AAA5-021F83AC7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883721"/>
              </p:ext>
            </p:extLst>
          </p:nvPr>
        </p:nvGraphicFramePr>
        <p:xfrm>
          <a:off x="2640015" y="2173364"/>
          <a:ext cx="7770038" cy="3952240"/>
        </p:xfrm>
        <a:graphic>
          <a:graphicData uri="http://schemas.openxmlformats.org/drawingml/2006/table">
            <a:tbl>
              <a:tblPr/>
              <a:tblGrid>
                <a:gridCol w="7770038">
                  <a:extLst>
                    <a:ext uri="{9D8B030D-6E8A-4147-A177-3AD203B41FA5}">
                      <a16:colId xmlns:a16="http://schemas.microsoft.com/office/drawing/2014/main" val="10103482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216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The challenge is 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to stimulate research related to innovative radionuclides in a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</a:rPr>
                        <a:t>theranostic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 approach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(combining imaging and therapy). </a:t>
                      </a:r>
                    </a:p>
                    <a:p>
                      <a:pPr marL="285750" indent="-285750">
                        <a:lnSpc>
                          <a:spcPts val="2160"/>
                        </a:lnSpc>
                        <a:buFont typeface="Wingdings" panose="05000000000000000000" pitchFamily="2" charset="2"/>
                        <a:buChar char="Ø"/>
                      </a:pPr>
                      <a:endParaRPr lang="en-US" dirty="0">
                        <a:solidFill>
                          <a:srgbClr val="002060"/>
                        </a:solidFill>
                      </a:endParaRPr>
                    </a:p>
                    <a:p>
                      <a:pPr marL="285750" indent="-285750">
                        <a:lnSpc>
                          <a:spcPts val="216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The main questions addressed in this context are: </a:t>
                      </a:r>
                    </a:p>
                    <a:p>
                      <a:pPr marL="285750" indent="-285750">
                        <a:lnSpc>
                          <a:spcPts val="2160"/>
                        </a:lnSpc>
                        <a:buFont typeface="Wingdings" panose="05000000000000000000" pitchFamily="2" charset="2"/>
                        <a:buChar char="Ø"/>
                      </a:pPr>
                      <a:endParaRPr lang="en-US" dirty="0">
                        <a:solidFill>
                          <a:srgbClr val="002060"/>
                        </a:solidFill>
                      </a:endParaRPr>
                    </a:p>
                    <a:p>
                      <a:pPr marL="742950" lvl="1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Which innovative radionuclides should be promoted? </a:t>
                      </a:r>
                    </a:p>
                    <a:p>
                      <a:pPr marL="742950" lvl="1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Which biological agents are suitable for selective delivery? </a:t>
                      </a:r>
                    </a:p>
                    <a:p>
                      <a:pPr marL="742950" lvl="1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can we produce these radionuclides with suitable purity and quantity for medical applications</a:t>
                      </a:r>
                    </a:p>
                    <a:p>
                      <a:pPr marL="742950" lvl="1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How can the radionuclide be stably attached to the biological vector?</a:t>
                      </a:r>
                    </a:p>
                    <a:p>
                      <a:pPr marL="0" lvl="0" indent="0" algn="l">
                        <a:buSzPts val="1000"/>
                        <a:buFontTx/>
                        <a:buNone/>
                      </a:pPr>
                      <a:endParaRPr lang="fr-FR" sz="18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 marL="0" lvl="0" indent="0" algn="l">
                        <a:buSzPts val="1000"/>
                        <a:buFontTx/>
                        <a:buNone/>
                      </a:pPr>
                      <a:endParaRPr lang="fr-FR" sz="18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889326"/>
                  </a:ext>
                </a:extLst>
              </a:tr>
            </a:tbl>
          </a:graphicData>
        </a:graphic>
      </p:graphicFrame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82E5BA08-37CB-4D2A-B0AA-B1199205BA93}"/>
              </a:ext>
            </a:extLst>
          </p:cNvPr>
          <p:cNvSpPr/>
          <p:nvPr/>
        </p:nvSpPr>
        <p:spPr>
          <a:xfrm>
            <a:off x="1569074" y="1393135"/>
            <a:ext cx="9729041" cy="50419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re 7">
            <a:extLst>
              <a:ext uri="{FF2B5EF4-FFF2-40B4-BE49-F238E27FC236}">
                <a16:creationId xmlns:a16="http://schemas.microsoft.com/office/drawing/2014/main" id="{13B68BF3-0D5F-47A3-A317-8CE5A651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36525"/>
            <a:ext cx="11358563" cy="1325563"/>
          </a:xfrm>
        </p:spPr>
        <p:txBody>
          <a:bodyPr/>
          <a:lstStyle/>
          <a:p>
            <a:pPr algn="ctr"/>
            <a:r>
              <a:rPr lang="en-US" dirty="0"/>
              <a:t>Research Areas and Cross-cutting Themes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87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1569074" y="1345875"/>
            <a:ext cx="8672751" cy="5093603"/>
            <a:chOff x="2858910" y="1345444"/>
            <a:chExt cx="8158495" cy="4861912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BC4FB64C-9577-4E5B-B5F8-4EC8933D21C6}"/>
                </a:ext>
              </a:extLst>
            </p:cNvPr>
            <p:cNvGrpSpPr/>
            <p:nvPr/>
          </p:nvGrpSpPr>
          <p:grpSpPr>
            <a:xfrm>
              <a:off x="2858910" y="1387671"/>
              <a:ext cx="8158495" cy="4819685"/>
              <a:chOff x="2052794" y="1368716"/>
              <a:chExt cx="8158495" cy="4819685"/>
            </a:xfrm>
          </p:grpSpPr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935D134E-DA9C-4B12-B470-F40D70580E89}"/>
                  </a:ext>
                </a:extLst>
              </p:cNvPr>
              <p:cNvSpPr/>
              <p:nvPr/>
            </p:nvSpPr>
            <p:spPr>
              <a:xfrm>
                <a:off x="2052794" y="1371600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0D8DBD49-5C6F-4935-B6BB-699451D5440B}"/>
                  </a:ext>
                </a:extLst>
              </p:cNvPr>
              <p:cNvSpPr/>
              <p:nvPr/>
            </p:nvSpPr>
            <p:spPr>
              <a:xfrm>
                <a:off x="4092442" y="1368716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8EE1FEED-F2C4-4C66-B76D-32A412D3C3AA}"/>
                  </a:ext>
                </a:extLst>
              </p:cNvPr>
              <p:cNvSpPr/>
              <p:nvPr/>
            </p:nvSpPr>
            <p:spPr>
              <a:xfrm>
                <a:off x="6147582" y="1375769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B7B6E8C9-1746-4E8B-B814-3D158E11BFA4}"/>
                  </a:ext>
                </a:extLst>
              </p:cNvPr>
              <p:cNvSpPr/>
              <p:nvPr/>
            </p:nvSpPr>
            <p:spPr>
              <a:xfrm>
                <a:off x="8231606" y="1368716"/>
                <a:ext cx="1979683" cy="4812632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AE7CA6-73FD-4848-BFFA-E4874220D28A}"/>
                </a:ext>
              </a:extLst>
            </p:cNvPr>
            <p:cNvSpPr/>
            <p:nvPr/>
          </p:nvSpPr>
          <p:spPr>
            <a:xfrm>
              <a:off x="3110971" y="1349086"/>
              <a:ext cx="1460070" cy="1410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Methods and Instruments in Biomedical Imaging</a:t>
              </a:r>
              <a:endParaRPr lang="fr-FR" b="1" dirty="0">
                <a:solidFill>
                  <a:srgbClr val="002060"/>
                </a:solidFill>
              </a:endParaRPr>
            </a:p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40BC54-7B75-4ADA-9EF6-E9DDFE0BFD41}"/>
                </a:ext>
              </a:extLst>
            </p:cNvPr>
            <p:cNvSpPr/>
            <p:nvPr/>
          </p:nvSpPr>
          <p:spPr>
            <a:xfrm>
              <a:off x="4465597" y="1380397"/>
              <a:ext cx="2338889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algn="ctr">
                <a:spcAft>
                  <a:spcPts val="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Tools and Physical Methods for Innovative Radiotherapies</a:t>
              </a:r>
              <a:endParaRPr lang="fr-FR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7779D8-6321-4D71-9AEC-00D639461A20}"/>
                </a:ext>
              </a:extLst>
            </p:cNvPr>
            <p:cNvSpPr/>
            <p:nvPr/>
          </p:nvSpPr>
          <p:spPr>
            <a:xfrm>
              <a:off x="6588209" y="1345444"/>
              <a:ext cx="2352716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algn="ctr"/>
              <a:r>
                <a:rPr lang="en-US" b="1" dirty="0">
                  <a:solidFill>
                    <a:srgbClr val="002060"/>
                  </a:solidFill>
                </a:rPr>
                <a:t>Effects of Radiation on Living Organisms</a:t>
              </a:r>
              <a:endParaRPr lang="fr-FR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lvl="0"/>
              <a:endParaRPr lang="fr-FR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AC766E2-2B60-4470-8BA1-D06408090073}"/>
                </a:ext>
              </a:extLst>
            </p:cNvPr>
            <p:cNvSpPr/>
            <p:nvPr/>
          </p:nvSpPr>
          <p:spPr>
            <a:xfrm>
              <a:off x="8611060" y="1373724"/>
              <a:ext cx="2231857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/>
              <a:r>
                <a:rPr lang="en-US" b="1" dirty="0">
                  <a:solidFill>
                    <a:srgbClr val="00206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Radionuclides for imaging and therapy</a:t>
              </a:r>
              <a:endParaRPr lang="fr-FR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lvl="0"/>
              <a:endParaRPr lang="fr-FR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68971A-7AC5-468B-B24D-6EC39B6F4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616603"/>
              </p:ext>
            </p:extLst>
          </p:nvPr>
        </p:nvGraphicFramePr>
        <p:xfrm>
          <a:off x="1644185" y="2556719"/>
          <a:ext cx="1965643" cy="3749040"/>
        </p:xfrm>
        <a:graphic>
          <a:graphicData uri="http://schemas.openxmlformats.org/drawingml/2006/table">
            <a:tbl>
              <a:tblPr/>
              <a:tblGrid>
                <a:gridCol w="1965643">
                  <a:extLst>
                    <a:ext uri="{9D8B030D-6E8A-4147-A177-3AD203B41FA5}">
                      <a16:colId xmlns:a16="http://schemas.microsoft.com/office/drawing/2014/main" val="9931910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High-</a:t>
                      </a: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sensitivity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 multimodal diagnostic </a:t>
                      </a: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(PET, PET/CT and PET/MRI, X-ray PC-CT, 3-gamma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, …)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Treatment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 planning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(proton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tomography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Image-</a:t>
                      </a: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guided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therapy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(prompt gamma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for dose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delivery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monitoring in hadron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therapy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intraoperative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surgery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Preclinical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(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demonstrators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, multimodal platforms,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simultaneous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hybrid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intracranial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probes for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awake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animals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3740"/>
                  </a:ext>
                </a:extLst>
              </a:tr>
            </a:tbl>
          </a:graphicData>
        </a:graphic>
      </p:graphicFrame>
      <p:graphicFrame>
        <p:nvGraphicFramePr>
          <p:cNvPr id="30" name="Espace réservé du contenu 5">
            <a:extLst>
              <a:ext uri="{FF2B5EF4-FFF2-40B4-BE49-F238E27FC236}">
                <a16:creationId xmlns:a16="http://schemas.microsoft.com/office/drawing/2014/main" id="{48267C17-67EE-4049-83FD-A37D598BF9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74266"/>
              </p:ext>
            </p:extLst>
          </p:nvPr>
        </p:nvGraphicFramePr>
        <p:xfrm>
          <a:off x="5901997" y="2183339"/>
          <a:ext cx="2104469" cy="4495800"/>
        </p:xfrm>
        <a:graphic>
          <a:graphicData uri="http://schemas.openxmlformats.org/drawingml/2006/table">
            <a:tbl>
              <a:tblPr/>
              <a:tblGrid>
                <a:gridCol w="2104469">
                  <a:extLst>
                    <a:ext uri="{9D8B030D-6E8A-4147-A177-3AD203B41FA5}">
                      <a16:colId xmlns:a16="http://schemas.microsoft.com/office/drawing/2014/main" val="28695837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Understanding the mechanisms involved in low-dose exposure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Contributing to the challenges of modeling living systems and associated predictive models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Assessing changes at different scales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200" i="1" dirty="0">
                          <a:solidFill>
                            <a:srgbClr val="002060"/>
                          </a:solidFill>
                        </a:rPr>
                        <a:t>(molecular, cellular, whole body)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Understanding the mechanisms involved in therapeutic exposures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Optimizing conventional radiotherapy protocols and developing innovative therapies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Estimating radiation risk associated with each modality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marL="0" lvl="0" indent="0" algn="l">
                        <a:buSzPts val="1000"/>
                        <a:buFontTx/>
                        <a:buNone/>
                      </a:pPr>
                      <a:endParaRPr lang="fr-FR" sz="1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353959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4A7FF59A-180C-4F38-B33E-1534C3CB771C}"/>
              </a:ext>
            </a:extLst>
          </p:cNvPr>
          <p:cNvSpPr txBox="1"/>
          <p:nvPr/>
        </p:nvSpPr>
        <p:spPr>
          <a:xfrm rot="16200000">
            <a:off x="-10295" y="4128559"/>
            <a:ext cx="233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5 </a:t>
            </a:r>
            <a:r>
              <a:rPr lang="fr-FR" sz="2400" b="1" dirty="0" err="1"/>
              <a:t>crossing</a:t>
            </a:r>
            <a:r>
              <a:rPr lang="fr-FR" sz="2400" b="1" dirty="0"/>
              <a:t> </a:t>
            </a:r>
            <a:r>
              <a:rPr lang="fr-FR" sz="2400" b="1" dirty="0" err="1"/>
              <a:t>themes</a:t>
            </a:r>
            <a:endParaRPr lang="fr-FR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DC463E-231E-4E57-B5C8-1D8CA0A7B643}"/>
              </a:ext>
            </a:extLst>
          </p:cNvPr>
          <p:cNvSpPr/>
          <p:nvPr/>
        </p:nvSpPr>
        <p:spPr>
          <a:xfrm>
            <a:off x="3788660" y="2505842"/>
            <a:ext cx="21923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2060"/>
                </a:solidFill>
              </a:rPr>
              <a:t>Improving the therapeutic index of radiation treatments</a:t>
            </a:r>
            <a:br>
              <a:rPr lang="en-US" sz="1200" dirty="0">
                <a:solidFill>
                  <a:srgbClr val="002060"/>
                </a:solidFill>
              </a:rPr>
            </a:br>
            <a:r>
              <a:rPr lang="en-US" sz="1200" dirty="0">
                <a:solidFill>
                  <a:srgbClr val="002060"/>
                </a:solidFill>
              </a:rPr>
              <a:t>⇒ Increase the probability of tumor control without increasing complications to healthy tissues.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2060"/>
                </a:solidFill>
              </a:rPr>
              <a:t>Quality control of treatment delivery</a:t>
            </a:r>
            <a:endParaRPr lang="en-US" sz="12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2060"/>
                </a:solidFill>
              </a:rPr>
              <a:t>Innovative dose delivery methods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i="1" dirty="0">
                <a:solidFill>
                  <a:srgbClr val="002060"/>
                </a:solidFill>
              </a:rPr>
              <a:t>(energy, position, timing)</a:t>
            </a:r>
            <a:endParaRPr lang="en-US" sz="12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2060"/>
                </a:solidFill>
              </a:rPr>
              <a:t>Optimization of treatment planning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50375D8-3489-40ED-BF9A-10FE6974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 and Cross-cutting Themes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6BF175-1A63-46BA-8D79-05FC408E174E}"/>
              </a:ext>
            </a:extLst>
          </p:cNvPr>
          <p:cNvSpPr txBox="1"/>
          <p:nvPr/>
        </p:nvSpPr>
        <p:spPr>
          <a:xfrm>
            <a:off x="3251840" y="1038889"/>
            <a:ext cx="534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 Key Research Areas or Domains</a:t>
            </a:r>
            <a:endParaRPr lang="fr-FR" b="1" dirty="0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1D84C783-0227-46DE-AAA5-021F83AC7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59967"/>
              </p:ext>
            </p:extLst>
          </p:nvPr>
        </p:nvGraphicFramePr>
        <p:xfrm>
          <a:off x="8158442" y="2402918"/>
          <a:ext cx="2104470" cy="4206240"/>
        </p:xfrm>
        <a:graphic>
          <a:graphicData uri="http://schemas.openxmlformats.org/drawingml/2006/table">
            <a:tbl>
              <a:tblPr/>
              <a:tblGrid>
                <a:gridCol w="2104470">
                  <a:extLst>
                    <a:ext uri="{9D8B030D-6E8A-4147-A177-3AD203B41FA5}">
                      <a16:colId xmlns:a16="http://schemas.microsoft.com/office/drawing/2014/main" val="10103482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The challenge is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to stimulate research related to innovative radionuclides in a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</a:rPr>
                        <a:t>theranostic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 approach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(combining imaging and therapy). </a:t>
                      </a:r>
                    </a:p>
                    <a:p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The main questions addressed in this context are: </a:t>
                      </a:r>
                    </a:p>
                    <a:p>
                      <a:pPr marL="17145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Which innovative radionuclides should be promoted? </a:t>
                      </a:r>
                    </a:p>
                    <a:p>
                      <a:pPr marL="17145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Which biological agents are suitable for selective delivery?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can we produce these radionuclides with suitable purity and quantity for medical applications?</a:t>
                      </a:r>
                    </a:p>
                    <a:p>
                      <a:pPr marL="17145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 How can the radionuclide be stably attached to the biological vector?</a:t>
                      </a:r>
                    </a:p>
                    <a:p>
                      <a:pPr marL="0" lvl="0" indent="0" algn="l">
                        <a:buSzPts val="1000"/>
                        <a:buFontTx/>
                        <a:buNone/>
                      </a:pPr>
                      <a:endParaRPr lang="fr-FR" sz="1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889326"/>
                  </a:ext>
                </a:extLst>
              </a:tr>
            </a:tbl>
          </a:graphicData>
        </a:graphic>
      </p:graphicFrame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0CD5A9D-39A6-426C-AA74-55E761A12FB1}"/>
              </a:ext>
            </a:extLst>
          </p:cNvPr>
          <p:cNvSpPr/>
          <p:nvPr/>
        </p:nvSpPr>
        <p:spPr>
          <a:xfrm>
            <a:off x="2320892" y="4320298"/>
            <a:ext cx="6715825" cy="482782"/>
          </a:xfrm>
          <a:prstGeom prst="round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002060"/>
                </a:solidFill>
              </a:rPr>
              <a:t>Computing</a:t>
            </a:r>
            <a:r>
              <a:rPr lang="fr-FR" b="1" dirty="0">
                <a:solidFill>
                  <a:srgbClr val="002060"/>
                </a:solidFill>
              </a:rPr>
              <a:t> &amp; Monte Carlo Modeling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BCF2476-CDA4-4EFC-AEBD-14ACF319EAD6}"/>
              </a:ext>
            </a:extLst>
          </p:cNvPr>
          <p:cNvSpPr/>
          <p:nvPr/>
        </p:nvSpPr>
        <p:spPr>
          <a:xfrm>
            <a:off x="2327753" y="4852823"/>
            <a:ext cx="6715825" cy="482782"/>
          </a:xfrm>
          <a:prstGeom prst="round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Instrumentation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7E9142C-29EA-42F6-887A-FB1920E52103}"/>
              </a:ext>
            </a:extLst>
          </p:cNvPr>
          <p:cNvSpPr/>
          <p:nvPr/>
        </p:nvSpPr>
        <p:spPr>
          <a:xfrm>
            <a:off x="2327752" y="5414605"/>
            <a:ext cx="6715825" cy="482782"/>
          </a:xfrm>
          <a:prstGeom prst="round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Irradiation Platforms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97304C2A-B25C-4E11-B4BD-3ABF598BE819}"/>
              </a:ext>
            </a:extLst>
          </p:cNvPr>
          <p:cNvSpPr/>
          <p:nvPr/>
        </p:nvSpPr>
        <p:spPr>
          <a:xfrm>
            <a:off x="2327751" y="3180534"/>
            <a:ext cx="6715825" cy="482782"/>
          </a:xfrm>
          <a:prstGeom prst="round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002060"/>
                </a:solidFill>
              </a:rPr>
              <a:t>Biology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7797516C-BBBB-451F-A8BE-CEF6B308D60A}"/>
              </a:ext>
            </a:extLst>
          </p:cNvPr>
          <p:cNvSpPr/>
          <p:nvPr/>
        </p:nvSpPr>
        <p:spPr>
          <a:xfrm>
            <a:off x="2332545" y="3774665"/>
            <a:ext cx="6715824" cy="482782"/>
          </a:xfrm>
          <a:prstGeom prst="round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002060"/>
                </a:solidFill>
              </a:rPr>
              <a:t>Clinical</a:t>
            </a:r>
            <a:r>
              <a:rPr lang="fr-FR" b="1" dirty="0">
                <a:solidFill>
                  <a:srgbClr val="002060"/>
                </a:solidFill>
              </a:rPr>
              <a:t> Application</a:t>
            </a:r>
          </a:p>
        </p:txBody>
      </p:sp>
    </p:spTree>
    <p:extLst>
      <p:ext uri="{BB962C8B-B14F-4D97-AF65-F5344CB8AC3E}">
        <p14:creationId xmlns:p14="http://schemas.microsoft.com/office/powerpoint/2010/main" val="3128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23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C1036E-A1EE-4FE2-A278-FA812222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24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6DBB613-BC4B-41F8-B2E5-FD2570FE554E}"/>
              </a:ext>
            </a:extLst>
          </p:cNvPr>
          <p:cNvGrpSpPr/>
          <p:nvPr/>
        </p:nvGrpSpPr>
        <p:grpSpPr>
          <a:xfrm>
            <a:off x="7473459" y="1168911"/>
            <a:ext cx="2584939" cy="1292662"/>
            <a:chOff x="7209692" y="1353548"/>
            <a:chExt cx="2584939" cy="12926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C6123A-DA75-474E-A271-D1535DB57BA8}"/>
                </a:ext>
              </a:extLst>
            </p:cNvPr>
            <p:cNvSpPr/>
            <p:nvPr/>
          </p:nvSpPr>
          <p:spPr>
            <a:xfrm>
              <a:off x="7209692" y="1360072"/>
              <a:ext cx="2584939" cy="103143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CC362FB-2E0F-48F7-B006-08EA6DF55D91}"/>
                </a:ext>
              </a:extLst>
            </p:cNvPr>
            <p:cNvSpPr txBox="1"/>
            <p:nvPr/>
          </p:nvSpPr>
          <p:spPr>
            <a:xfrm>
              <a:off x="7488229" y="1353548"/>
              <a:ext cx="2027863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Direction</a:t>
              </a:r>
            </a:p>
            <a:p>
              <a:pPr algn="ctr"/>
              <a:r>
                <a:rPr lang="fr-FR" sz="1200" dirty="0"/>
                <a:t>Marie-Laure Gallin-Martel</a:t>
              </a:r>
            </a:p>
            <a:p>
              <a:pPr algn="ctr"/>
              <a:r>
                <a:rPr lang="fr-FR" sz="1200" dirty="0"/>
                <a:t>(LPSC – IN2P3)</a:t>
              </a:r>
            </a:p>
            <a:p>
              <a:pPr algn="ctr"/>
              <a:r>
                <a:rPr lang="fr-FR" sz="1200" dirty="0"/>
                <a:t>Lucie Sancey</a:t>
              </a:r>
            </a:p>
            <a:p>
              <a:pPr algn="ctr"/>
              <a:r>
                <a:rPr lang="fr-FR" sz="1200" dirty="0"/>
                <a:t>(IAB – CNRS </a:t>
              </a:r>
              <a:r>
                <a:rPr lang="fr-FR" sz="1200" dirty="0" err="1"/>
                <a:t>Biology</a:t>
              </a:r>
              <a:r>
                <a:rPr lang="fr-FR" sz="1200" dirty="0"/>
                <a:t>)</a:t>
              </a:r>
            </a:p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F6E2A89-B42B-49C4-9F3A-413AA4677E32}"/>
              </a:ext>
            </a:extLst>
          </p:cNvPr>
          <p:cNvGrpSpPr/>
          <p:nvPr/>
        </p:nvGrpSpPr>
        <p:grpSpPr>
          <a:xfrm>
            <a:off x="5994090" y="2286914"/>
            <a:ext cx="2586466" cy="3416320"/>
            <a:chOff x="5813223" y="2296921"/>
            <a:chExt cx="2586466" cy="34163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A347AE-4E9B-4487-AB1E-D778B391E75B}"/>
                </a:ext>
              </a:extLst>
            </p:cNvPr>
            <p:cNvSpPr/>
            <p:nvPr/>
          </p:nvSpPr>
          <p:spPr>
            <a:xfrm rot="16200000">
              <a:off x="5408124" y="2702020"/>
              <a:ext cx="3396663" cy="25864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DC9D78B-DCCD-41E3-B00E-CD03C24405D8}"/>
                </a:ext>
              </a:extLst>
            </p:cNvPr>
            <p:cNvSpPr txBox="1"/>
            <p:nvPr/>
          </p:nvSpPr>
          <p:spPr>
            <a:xfrm>
              <a:off x="5828096" y="2296921"/>
              <a:ext cx="245782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/>
                <a:t>Division Heads</a:t>
              </a:r>
            </a:p>
            <a:p>
              <a:endParaRPr lang="fr-FR" sz="1200" b="1" dirty="0"/>
            </a:p>
            <a:p>
              <a:pPr algn="ctr"/>
              <a:r>
                <a:rPr lang="fr-FR" sz="1200" b="1" dirty="0"/>
                <a:t>Imaging</a:t>
              </a:r>
            </a:p>
            <a:p>
              <a:r>
                <a:rPr lang="fr-FR" sz="1200" dirty="0"/>
                <a:t>Marc-Antoine Verdier (</a:t>
              </a:r>
              <a:r>
                <a:rPr lang="fr-FR" sz="1200" dirty="0" err="1"/>
                <a:t>IJClab</a:t>
              </a:r>
              <a:r>
                <a:rPr lang="fr-FR" sz="1200" dirty="0"/>
                <a:t>- IN2P3)</a:t>
              </a:r>
            </a:p>
            <a:p>
              <a:r>
                <a:rPr lang="fr-FR" sz="1200" dirty="0"/>
                <a:t>Mathieu Dupont (CPPM – IN2P3)</a:t>
              </a:r>
            </a:p>
            <a:p>
              <a:pPr algn="ctr"/>
              <a:r>
                <a:rPr lang="fr-FR" sz="1200" b="1" dirty="0" err="1"/>
                <a:t>Radiotherapies</a:t>
              </a:r>
              <a:endParaRPr lang="fr-FR" sz="1200" b="1" dirty="0"/>
            </a:p>
            <a:p>
              <a:r>
                <a:rPr lang="fr-FR" sz="1200" dirty="0"/>
                <a:t>Rachel Delorme (LPSC-IN2P3)</a:t>
              </a:r>
            </a:p>
            <a:p>
              <a:r>
                <a:rPr lang="fr-FR" sz="1200" dirty="0"/>
                <a:t>Jean-Michel </a:t>
              </a:r>
              <a:r>
                <a:rPr lang="fr-FR" sz="1200" dirty="0" err="1"/>
                <a:t>Letang</a:t>
              </a:r>
              <a:r>
                <a:rPr lang="fr-FR" sz="1200" dirty="0"/>
                <a:t> (CREATIS CNRS-Engineering)</a:t>
              </a:r>
            </a:p>
            <a:p>
              <a:pPr algn="ctr"/>
              <a:r>
                <a:rPr lang="fr-FR" sz="1200" b="1" dirty="0"/>
                <a:t>Radiation </a:t>
              </a:r>
              <a:r>
                <a:rPr lang="fr-FR" sz="1200" b="1" dirty="0" err="1"/>
                <a:t>Effects</a:t>
              </a:r>
              <a:endParaRPr lang="fr-FR" sz="1200" b="1" dirty="0"/>
            </a:p>
            <a:p>
              <a:r>
                <a:rPr lang="fr-FR" sz="1200" dirty="0"/>
                <a:t>Mathilde </a:t>
              </a:r>
              <a:r>
                <a:rPr lang="fr-FR" sz="1200" dirty="0" err="1"/>
                <a:t>Badoual</a:t>
              </a:r>
              <a:r>
                <a:rPr lang="fr-FR" sz="1200" dirty="0"/>
                <a:t> (</a:t>
              </a:r>
              <a:r>
                <a:rPr lang="fr-FR" sz="1200" dirty="0" err="1"/>
                <a:t>IJClab</a:t>
              </a:r>
              <a:r>
                <a:rPr lang="fr-FR" sz="1200" dirty="0"/>
                <a:t> – IN2P3), Michael Beuve (IP2I Lyon – IN2P3), Patrick Vernet (LPCA-IN2P3), Lucie Sancey (IAB – CNRS </a:t>
              </a:r>
              <a:r>
                <a:rPr lang="fr-FR" sz="1200" dirty="0" err="1"/>
                <a:t>Biology</a:t>
              </a:r>
              <a:r>
                <a:rPr lang="fr-FR" sz="1200" dirty="0"/>
                <a:t>)</a:t>
              </a:r>
            </a:p>
            <a:p>
              <a:pPr algn="ctr"/>
              <a:r>
                <a:rPr lang="fr-FR" sz="1200" b="1" dirty="0" err="1"/>
                <a:t>Radionucleides</a:t>
              </a:r>
              <a:endParaRPr lang="fr-FR" sz="1200" b="1" dirty="0"/>
            </a:p>
            <a:p>
              <a:r>
                <a:rPr lang="fr-FR" sz="1200" dirty="0" err="1"/>
                <a:t>Ferid</a:t>
              </a:r>
              <a:r>
                <a:rPr lang="fr-FR" sz="1200" dirty="0"/>
                <a:t> </a:t>
              </a:r>
              <a:r>
                <a:rPr lang="fr-FR" sz="1200" dirty="0" err="1"/>
                <a:t>haddad</a:t>
              </a:r>
              <a:r>
                <a:rPr lang="fr-FR" sz="1200" dirty="0"/>
                <a:t> (SUBATECH-IN2P3 / GIP ARRONAX)</a:t>
              </a:r>
            </a:p>
            <a:p>
              <a:r>
                <a:rPr lang="fr-FR" sz="1200" dirty="0"/>
                <a:t>Ali Ouadi (IPHC – IN2P3)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E9F5337-9C95-4560-BB90-A07FC7A92E88}"/>
              </a:ext>
            </a:extLst>
          </p:cNvPr>
          <p:cNvGrpSpPr/>
          <p:nvPr/>
        </p:nvGrpSpPr>
        <p:grpSpPr>
          <a:xfrm>
            <a:off x="8889027" y="2286914"/>
            <a:ext cx="2595259" cy="3396663"/>
            <a:chOff x="9332971" y="2296921"/>
            <a:chExt cx="2595259" cy="33966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3F9328-A3FE-47F4-9A65-C31067CDE9B1}"/>
                </a:ext>
              </a:extLst>
            </p:cNvPr>
            <p:cNvSpPr/>
            <p:nvPr/>
          </p:nvSpPr>
          <p:spPr>
            <a:xfrm rot="16200000">
              <a:off x="8936665" y="2702020"/>
              <a:ext cx="3396663" cy="25864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1E04634-9FF4-445F-B508-2D7F2861DDCA}"/>
                </a:ext>
              </a:extLst>
            </p:cNvPr>
            <p:cNvSpPr txBox="1"/>
            <p:nvPr/>
          </p:nvSpPr>
          <p:spPr>
            <a:xfrm>
              <a:off x="9332971" y="2296921"/>
              <a:ext cx="2586468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/>
                <a:t>Cross-</a:t>
              </a:r>
              <a:r>
                <a:rPr lang="fr-FR" sz="1200" b="1" dirty="0" err="1"/>
                <a:t>cutting</a:t>
              </a:r>
              <a:r>
                <a:rPr lang="fr-FR" sz="1200" b="1" dirty="0"/>
                <a:t> </a:t>
              </a:r>
              <a:r>
                <a:rPr lang="fr-FR" sz="1200" b="1" dirty="0" err="1"/>
                <a:t>Themes</a:t>
              </a:r>
              <a:endParaRPr lang="fr-FR" sz="1200" b="1" dirty="0"/>
            </a:p>
            <a:p>
              <a:pPr algn="ctr"/>
              <a:endParaRPr lang="fr-FR" sz="1200" b="1" dirty="0"/>
            </a:p>
            <a:p>
              <a:pPr algn="ctr"/>
              <a:r>
                <a:rPr lang="fr-FR" sz="1200" b="1" dirty="0" err="1"/>
                <a:t>Biology</a:t>
              </a:r>
              <a:endParaRPr lang="fr-FR" sz="1200" b="1" dirty="0"/>
            </a:p>
            <a:p>
              <a:r>
                <a:rPr lang="fr-FR" sz="1200" dirty="0"/>
                <a:t>Lucie Sancey (IAB- CNRS </a:t>
              </a:r>
              <a:r>
                <a:rPr lang="fr-FR" sz="1200" dirty="0" err="1"/>
                <a:t>Biology</a:t>
              </a:r>
              <a:r>
                <a:rPr lang="fr-FR" sz="1200" dirty="0"/>
                <a:t>), François Paris (Inserm)</a:t>
              </a:r>
            </a:p>
            <a:p>
              <a:pPr algn="ctr"/>
              <a:r>
                <a:rPr lang="fr-FR" sz="1200" b="1" dirty="0" err="1"/>
                <a:t>Clinical</a:t>
              </a:r>
              <a:r>
                <a:rPr lang="fr-FR" sz="1200" b="1" dirty="0"/>
                <a:t> Applications</a:t>
              </a:r>
            </a:p>
            <a:p>
              <a:r>
                <a:rPr lang="fr-FR" sz="1200" dirty="0"/>
                <a:t>Juliette </a:t>
              </a:r>
              <a:r>
                <a:rPr lang="fr-FR" sz="1200" dirty="0" err="1"/>
                <a:t>Thariat</a:t>
              </a:r>
              <a:r>
                <a:rPr lang="fr-FR" sz="1200" dirty="0"/>
                <a:t> (LPC-IN2P3/CHB Caen)</a:t>
              </a:r>
            </a:p>
            <a:p>
              <a:pPr algn="ctr"/>
              <a:r>
                <a:rPr lang="fr-FR" sz="1200" b="1" dirty="0" err="1"/>
                <a:t>Computing</a:t>
              </a:r>
              <a:endParaRPr lang="fr-FR" sz="1200" b="1" dirty="0"/>
            </a:p>
            <a:p>
              <a:r>
                <a:rPr lang="fr-FR" sz="1200" dirty="0"/>
                <a:t>Lydia </a:t>
              </a:r>
              <a:r>
                <a:rPr lang="fr-FR" sz="1200" dirty="0" err="1"/>
                <a:t>Maigne</a:t>
              </a:r>
              <a:r>
                <a:rPr lang="fr-FR" sz="1200" dirty="0"/>
                <a:t> (LPCA – IN2P3), Jean-Michel </a:t>
              </a:r>
              <a:r>
                <a:rPr lang="fr-FR" sz="1200" dirty="0" err="1"/>
                <a:t>Letang</a:t>
              </a:r>
              <a:r>
                <a:rPr lang="fr-FR" sz="1200" dirty="0"/>
                <a:t> (CREATIS- CNRS Engineering)</a:t>
              </a:r>
            </a:p>
            <a:p>
              <a:pPr algn="ctr"/>
              <a:r>
                <a:rPr lang="fr-FR" sz="1200" b="1" dirty="0"/>
                <a:t>Instrumentation</a:t>
              </a:r>
            </a:p>
            <a:p>
              <a:r>
                <a:rPr lang="fr-FR" sz="1200" dirty="0"/>
                <a:t>Mathieu Dupont (CPPM-IN2P3)</a:t>
              </a:r>
            </a:p>
            <a:p>
              <a:pPr algn="ctr"/>
              <a:r>
                <a:rPr lang="fr-FR" sz="1200" b="1" dirty="0"/>
                <a:t>Irradiation Platform</a:t>
              </a:r>
            </a:p>
            <a:p>
              <a:r>
                <a:rPr lang="fr-FR" sz="1200" dirty="0"/>
                <a:t>Charbel </a:t>
              </a:r>
              <a:r>
                <a:rPr lang="fr-FR" sz="1200" dirty="0" err="1"/>
                <a:t>Koumeir</a:t>
              </a:r>
              <a:r>
                <a:rPr lang="fr-FR" sz="1200" dirty="0"/>
                <a:t> (GIP ARRONAX)</a:t>
              </a:r>
            </a:p>
            <a:p>
              <a:endParaRPr lang="fr-FR" sz="1200" dirty="0"/>
            </a:p>
            <a:p>
              <a:pPr algn="ctr"/>
              <a:endParaRPr lang="fr-FR" sz="120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C8F7E90-7BBC-4215-B5BB-54C6838EA114}"/>
              </a:ext>
            </a:extLst>
          </p:cNvPr>
          <p:cNvSpPr/>
          <p:nvPr/>
        </p:nvSpPr>
        <p:spPr>
          <a:xfrm>
            <a:off x="6752496" y="5792370"/>
            <a:ext cx="4273062" cy="5785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</a:rPr>
              <a:t>External</a:t>
            </a:r>
            <a:r>
              <a:rPr lang="fr-FR" sz="1200" b="1" dirty="0">
                <a:solidFill>
                  <a:schemeClr val="tx1"/>
                </a:solidFill>
              </a:rPr>
              <a:t> Relations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SFPM                      SFBR                        Inserm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           Ludovic Ferrer     Julie Costanzo        Jean-François Paris</a:t>
            </a:r>
            <a:r>
              <a:rPr lang="fr-FR" sz="1200" b="1" dirty="0"/>
              <a:t> </a:t>
            </a:r>
          </a:p>
        </p:txBody>
      </p:sp>
      <p:sp>
        <p:nvSpPr>
          <p:cNvPr id="20" name="Titre 19">
            <a:extLst>
              <a:ext uri="{FF2B5EF4-FFF2-40B4-BE49-F238E27FC236}">
                <a16:creationId xmlns:a16="http://schemas.microsoft.com/office/drawing/2014/main" id="{DD7D0A12-E831-4D84-804B-2289FD257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GDR MI2B </a:t>
            </a:r>
            <a:r>
              <a:rPr lang="fr-FR" dirty="0" err="1"/>
              <a:t>Governance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7BF96B7-FD10-4A32-BA91-BC83281A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8" y="2206871"/>
            <a:ext cx="5630223" cy="299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17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8BC51E-827F-4939-BE9B-FD1F7140C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91" y="2326524"/>
            <a:ext cx="2419709" cy="235697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A925A27-E7F7-4C5A-ABD8-5ACCDF3EC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20" t="45942" r="24711" b="26131"/>
          <a:stretch/>
        </p:blipFill>
        <p:spPr>
          <a:xfrm>
            <a:off x="2806374" y="4524214"/>
            <a:ext cx="2983229" cy="191526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D082309-F366-4401-B75C-0954EEF0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25</a:t>
            </a:fld>
            <a:endParaRPr lang="fr-FR"/>
          </a:p>
        </p:txBody>
      </p:sp>
      <p:sp>
        <p:nvSpPr>
          <p:cNvPr id="5" name="Titre 7">
            <a:extLst>
              <a:ext uri="{FF2B5EF4-FFF2-40B4-BE49-F238E27FC236}">
                <a16:creationId xmlns:a16="http://schemas.microsoft.com/office/drawing/2014/main" id="{E2C5C291-998B-4D95-926C-93E46C8947EA}"/>
              </a:ext>
            </a:extLst>
          </p:cNvPr>
          <p:cNvSpPr txBox="1">
            <a:spLocks/>
          </p:cNvSpPr>
          <p:nvPr/>
        </p:nvSpPr>
        <p:spPr>
          <a:xfrm>
            <a:off x="475462" y="136525"/>
            <a:ext cx="1135883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000" b="1" kern="12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Irradiation platforms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38EA98-F5FA-4FDD-B45C-A25679903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183" y="4379156"/>
            <a:ext cx="2086587" cy="1555098"/>
          </a:xfrm>
          <a:prstGeom prst="rect">
            <a:avLst/>
          </a:prstGeom>
        </p:spPr>
      </p:pic>
      <p:pic>
        <p:nvPicPr>
          <p:cNvPr id="9" name="Picture 2" descr="Z:\Photos Arronax\Vue Grand angle\DSC_0147_2.JPG">
            <a:extLst>
              <a:ext uri="{FF2B5EF4-FFF2-40B4-BE49-F238E27FC236}">
                <a16:creationId xmlns:a16="http://schemas.microsoft.com/office/drawing/2014/main" id="{B422D591-17F6-45AC-8964-45D5DA6A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8247"/>
            <a:ext cx="2496332" cy="157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9BC6A58-8C6A-409B-AA1B-5BE6BE65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968" y="2218215"/>
            <a:ext cx="2176423" cy="14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3B7EABB-B6F8-4F3F-8256-D7C25AEDE3A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496332" y="3598952"/>
            <a:ext cx="2881776" cy="48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6E5EF99-F91A-4E61-BBAD-0341A390222C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492241" y="3714993"/>
            <a:ext cx="1423942" cy="1441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CA0C168-8D87-4D3F-AFF6-FDF3BF3241CA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214298" y="2943988"/>
            <a:ext cx="1955670" cy="584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>
            <a:extLst>
              <a:ext uri="{FF2B5EF4-FFF2-40B4-BE49-F238E27FC236}">
                <a16:creationId xmlns:a16="http://schemas.microsoft.com/office/drawing/2014/main" id="{FB1DF2DD-D538-47DA-AA1C-E3613FF7D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678" y="1143006"/>
            <a:ext cx="1988813" cy="1325564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A1FAF5A-80A8-4235-9915-0DEFB87906EE}"/>
              </a:ext>
            </a:extLst>
          </p:cNvPr>
          <p:cNvCxnSpPr>
            <a:stCxn id="21" idx="2"/>
          </p:cNvCxnSpPr>
          <p:nvPr/>
        </p:nvCxnSpPr>
        <p:spPr>
          <a:xfrm flipH="1">
            <a:off x="5952945" y="2468570"/>
            <a:ext cx="592140" cy="960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8BB881B0-2093-407F-B6DE-63545E9ED0CD}"/>
              </a:ext>
            </a:extLst>
          </p:cNvPr>
          <p:cNvSpPr txBox="1"/>
          <p:nvPr/>
        </p:nvSpPr>
        <p:spPr>
          <a:xfrm>
            <a:off x="7666074" y="1244009"/>
            <a:ext cx="65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ALTO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F5313A-EBD6-4BD3-9517-C89EBF6AE5B9}"/>
              </a:ext>
            </a:extLst>
          </p:cNvPr>
          <p:cNvSpPr txBox="1"/>
          <p:nvPr/>
        </p:nvSpPr>
        <p:spPr>
          <a:xfrm>
            <a:off x="10447092" y="2176807"/>
            <a:ext cx="78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CYRCé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6C86C9-5BD2-4BC8-8187-513063DDD33B}"/>
              </a:ext>
            </a:extLst>
          </p:cNvPr>
          <p:cNvSpPr txBox="1"/>
          <p:nvPr/>
        </p:nvSpPr>
        <p:spPr>
          <a:xfrm>
            <a:off x="10447092" y="4199860"/>
            <a:ext cx="73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CNAO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7B4BD16-5977-4E96-95B1-6C08E4C513B1}"/>
              </a:ext>
            </a:extLst>
          </p:cNvPr>
          <p:cNvSpPr txBox="1"/>
          <p:nvPr/>
        </p:nvSpPr>
        <p:spPr>
          <a:xfrm>
            <a:off x="471511" y="2403301"/>
            <a:ext cx="1120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ARRONAX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EFAC250-CDD6-4CC7-8CD2-735B4A2EDB1E}"/>
              </a:ext>
            </a:extLst>
          </p:cNvPr>
          <p:cNvSpPr txBox="1"/>
          <p:nvPr/>
        </p:nvSpPr>
        <p:spPr>
          <a:xfrm>
            <a:off x="5136852" y="4807335"/>
            <a:ext cx="106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CAL, Nice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93A89B1-0A6A-4BD6-A25F-B117086EA559}"/>
              </a:ext>
            </a:extLst>
          </p:cNvPr>
          <p:cNvSpPr txBox="1"/>
          <p:nvPr/>
        </p:nvSpPr>
        <p:spPr>
          <a:xfrm>
            <a:off x="1122607" y="108524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GANIL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21506D-A566-4FC0-AEAE-32D522962F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7865" y="1143006"/>
            <a:ext cx="2232994" cy="16610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D4425D7-CBD7-453C-B140-84707BA61A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807" y="2772480"/>
            <a:ext cx="820652" cy="758527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E1BA45F-C3B5-4DB5-B8A7-D896EC0618E7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470859" y="1973519"/>
            <a:ext cx="1205765" cy="1409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CC8A2EEE-0E7D-44BC-81D6-E2A5D464A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7315" y="3052761"/>
            <a:ext cx="568876" cy="53186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1D7131D-6CE8-4035-9499-D5A009FFF07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230" t="36884" r="25558" b="33492"/>
          <a:stretch/>
        </p:blipFill>
        <p:spPr>
          <a:xfrm>
            <a:off x="5952945" y="5269324"/>
            <a:ext cx="1448149" cy="993343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F65F0F5-1277-481A-B974-4CE093FC2ADF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5670172" y="4110096"/>
            <a:ext cx="282773" cy="697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CF5BD09-3F43-40E6-A43B-A86DA15266A7}"/>
              </a:ext>
            </a:extLst>
          </p:cNvPr>
          <p:cNvCxnSpPr/>
          <p:nvPr/>
        </p:nvCxnSpPr>
        <p:spPr>
          <a:xfrm flipV="1">
            <a:off x="2496332" y="3714993"/>
            <a:ext cx="3054346" cy="107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 33">
            <a:extLst>
              <a:ext uri="{FF2B5EF4-FFF2-40B4-BE49-F238E27FC236}">
                <a16:creationId xmlns:a16="http://schemas.microsoft.com/office/drawing/2014/main" id="{A1B7DAD2-9B9D-463B-82B5-6B78F9CDFD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490" t="54316" r="67276" b="17586"/>
          <a:stretch/>
        </p:blipFill>
        <p:spPr>
          <a:xfrm>
            <a:off x="1184804" y="4521463"/>
            <a:ext cx="1369599" cy="1862123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84A0F964-FC63-4571-BA06-AD12A2E1A407}"/>
              </a:ext>
            </a:extLst>
          </p:cNvPr>
          <p:cNvSpPr txBox="1"/>
          <p:nvPr/>
        </p:nvSpPr>
        <p:spPr>
          <a:xfrm>
            <a:off x="325594" y="4698283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AIFIRA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1820BDB-7F7C-416D-8B51-B71ECF5BA57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9447" t="47373" r="14312" b="23087"/>
          <a:stretch/>
        </p:blipFill>
        <p:spPr>
          <a:xfrm>
            <a:off x="2492217" y="2820039"/>
            <a:ext cx="1579701" cy="9335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A1FA68D-717E-4961-97A5-EA2FD0F2CE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6953" y="2854300"/>
            <a:ext cx="565196" cy="201680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D4D99DE6-EDD8-4034-A76A-3C2CC9BBAFC7}"/>
              </a:ext>
            </a:extLst>
          </p:cNvPr>
          <p:cNvGrpSpPr/>
          <p:nvPr/>
        </p:nvGrpSpPr>
        <p:grpSpPr>
          <a:xfrm>
            <a:off x="2687560" y="3429000"/>
            <a:ext cx="2982611" cy="1147148"/>
            <a:chOff x="2687560" y="3429000"/>
            <a:chExt cx="2982611" cy="1147148"/>
          </a:xfrm>
        </p:grpSpPr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1F175D31-51D0-4F6B-9AE3-0A8AA44CF9A3}"/>
                </a:ext>
              </a:extLst>
            </p:cNvPr>
            <p:cNvCxnSpPr/>
            <p:nvPr/>
          </p:nvCxnSpPr>
          <p:spPr>
            <a:xfrm flipV="1">
              <a:off x="4916790" y="3429000"/>
              <a:ext cx="753381" cy="269985"/>
            </a:xfrm>
            <a:prstGeom prst="straightConnector1">
              <a:avLst/>
            </a:prstGeom>
            <a:ln>
              <a:solidFill>
                <a:srgbClr val="0606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FBF8F3C-A382-42A1-977C-3429C9F43FC7}"/>
                </a:ext>
              </a:extLst>
            </p:cNvPr>
            <p:cNvSpPr txBox="1"/>
            <p:nvPr/>
          </p:nvSpPr>
          <p:spPr>
            <a:xfrm>
              <a:off x="2687560" y="3698985"/>
              <a:ext cx="2229230" cy="87716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C400, </a:t>
              </a:r>
              <a:r>
                <a:rPr lang="fr-FR" dirty="0" err="1"/>
                <a:t>carbon</a:t>
              </a:r>
              <a:r>
                <a:rPr lang="fr-FR" dirty="0"/>
                <a:t> </a:t>
              </a:r>
              <a:r>
                <a:rPr lang="fr-FR" dirty="0" err="1"/>
                <a:t>beams</a:t>
              </a:r>
              <a:endParaRPr lang="fr-FR" dirty="0"/>
            </a:p>
            <a:p>
              <a:r>
                <a:rPr lang="fr-FR" sz="1100" b="1" dirty="0" err="1">
                  <a:solidFill>
                    <a:srgbClr val="FF8C00"/>
                  </a:solidFill>
                </a:rPr>
                <a:t>With</a:t>
              </a:r>
              <a:r>
                <a:rPr lang="fr-FR" sz="1100" b="1" dirty="0">
                  <a:solidFill>
                    <a:srgbClr val="FF8C00"/>
                  </a:solidFill>
                </a:rPr>
                <a:t> </a:t>
              </a:r>
              <a:r>
                <a:rPr lang="fr-FR" sz="1100" b="1" dirty="0" err="1">
                  <a:solidFill>
                    <a:srgbClr val="FF8C00"/>
                  </a:solidFill>
                </a:rPr>
                <a:t>dedicated</a:t>
              </a:r>
              <a:r>
                <a:rPr lang="fr-FR" sz="1100" b="1" dirty="0">
                  <a:solidFill>
                    <a:srgbClr val="FF8C00"/>
                  </a:solidFill>
                </a:rPr>
                <a:t> « </a:t>
              </a:r>
              <a:r>
                <a:rPr lang="fr-FR" sz="1100" b="1" dirty="0" err="1">
                  <a:solidFill>
                    <a:srgbClr val="FF8C00"/>
                  </a:solidFill>
                </a:rPr>
                <a:t>research</a:t>
              </a:r>
              <a:r>
                <a:rPr lang="fr-FR" sz="1100" b="1" dirty="0">
                  <a:solidFill>
                    <a:srgbClr val="FF8C00"/>
                  </a:solidFill>
                </a:rPr>
                <a:t> </a:t>
              </a:r>
              <a:r>
                <a:rPr lang="fr-FR" sz="1100" b="1" dirty="0" err="1">
                  <a:solidFill>
                    <a:srgbClr val="FF8C00"/>
                  </a:solidFill>
                </a:rPr>
                <a:t>rooms</a:t>
              </a:r>
              <a:r>
                <a:rPr lang="fr-FR" sz="1100" b="1" dirty="0">
                  <a:solidFill>
                    <a:srgbClr val="FF8C00"/>
                  </a:solidFill>
                </a:rPr>
                <a:t> »</a:t>
              </a:r>
            </a:p>
            <a:p>
              <a:r>
                <a:rPr lang="fr-FR" sz="1100" b="1" dirty="0">
                  <a:solidFill>
                    <a:srgbClr val="FF8C00"/>
                  </a:solidFill>
                </a:rPr>
                <a:t>= on-</a:t>
              </a:r>
              <a:r>
                <a:rPr lang="fr-FR" sz="1100" b="1" dirty="0" err="1">
                  <a:solidFill>
                    <a:srgbClr val="FF8C00"/>
                  </a:solidFill>
                </a:rPr>
                <a:t>going</a:t>
              </a:r>
              <a:r>
                <a:rPr lang="fr-FR" sz="1100" b="1" dirty="0">
                  <a:solidFill>
                    <a:srgbClr val="FF8C00"/>
                  </a:solidFill>
                </a:rPr>
                <a:t> discussion </a:t>
              </a:r>
              <a:r>
                <a:rPr lang="fr-FR" sz="1100" b="1" dirty="0" err="1">
                  <a:solidFill>
                    <a:srgbClr val="FF8C00"/>
                  </a:solidFill>
                </a:rPr>
                <a:t>with</a:t>
              </a:r>
              <a:r>
                <a:rPr lang="fr-FR" sz="1100" b="1" dirty="0">
                  <a:solidFill>
                    <a:srgbClr val="FF8C00"/>
                  </a:solidFill>
                </a:rPr>
                <a:t> IN2P3 and </a:t>
              </a:r>
              <a:r>
                <a:rPr lang="fr-FR" sz="1100" b="1" dirty="0" err="1">
                  <a:solidFill>
                    <a:srgbClr val="FF8C00"/>
                  </a:solidFill>
                </a:rPr>
                <a:t>others</a:t>
              </a:r>
              <a:r>
                <a:rPr lang="fr-FR" sz="1100" b="1" dirty="0">
                  <a:solidFill>
                    <a:srgbClr val="FF8C00"/>
                  </a:solidFill>
                </a:rPr>
                <a:t> </a:t>
              </a:r>
              <a:r>
                <a:rPr lang="fr-FR" sz="1100" b="1" dirty="0" err="1">
                  <a:solidFill>
                    <a:srgbClr val="FF8C00"/>
                  </a:solidFill>
                </a:rPr>
                <a:t>partners</a:t>
              </a:r>
              <a:r>
                <a:rPr lang="fr-FR" sz="1100" b="1" dirty="0">
                  <a:solidFill>
                    <a:srgbClr val="FF8C00"/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5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BB019-7006-4BFA-AF44-A9789450B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53398"/>
            <a:ext cx="11358837" cy="1325563"/>
          </a:xfrm>
        </p:spPr>
        <p:txBody>
          <a:bodyPr/>
          <a:lstStyle/>
          <a:p>
            <a:pPr algn="ctr"/>
            <a:r>
              <a:rPr lang="fr-FR" dirty="0"/>
              <a:t>GDR MI2B </a:t>
            </a:r>
            <a:r>
              <a:rPr lang="fr-FR" dirty="0" err="1"/>
              <a:t>members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9BC4BB-8198-4340-97B6-F08BB8AA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26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E40539-B77D-46D2-8396-8BF3FFAAB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50" t="16002" r="5615" b="4178"/>
          <a:stretch/>
        </p:blipFill>
        <p:spPr>
          <a:xfrm>
            <a:off x="132080" y="1990725"/>
            <a:ext cx="7073070" cy="3970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FF443F-AF98-4511-ACFF-D442F7D453FE}"/>
              </a:ext>
            </a:extLst>
          </p:cNvPr>
          <p:cNvSpPr/>
          <p:nvPr/>
        </p:nvSpPr>
        <p:spPr>
          <a:xfrm>
            <a:off x="4069252" y="1130476"/>
            <a:ext cx="7765047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FF8C00"/>
                </a:solidFill>
              </a:rPr>
              <a:t>Predominant role played by non-permanent staff – mainly Young Scientists</a:t>
            </a:r>
            <a:endParaRPr lang="fr-FR" b="1" dirty="0">
              <a:solidFill>
                <a:srgbClr val="FF8C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085C10-0104-4DA5-9709-66D3980256D9}"/>
              </a:ext>
            </a:extLst>
          </p:cNvPr>
          <p:cNvSpPr txBox="1"/>
          <p:nvPr/>
        </p:nvSpPr>
        <p:spPr>
          <a:xfrm>
            <a:off x="7139110" y="2121026"/>
            <a:ext cx="505289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Role</a:t>
            </a:r>
            <a:r>
              <a:rPr lang="fr-FR" b="1" dirty="0">
                <a:solidFill>
                  <a:srgbClr val="002060"/>
                </a:solidFill>
              </a:rPr>
              <a:t> of GDR: </a:t>
            </a:r>
            <a:r>
              <a:rPr lang="fr-FR" b="1" dirty="0" err="1">
                <a:solidFill>
                  <a:srgbClr val="002060"/>
                </a:solidFill>
              </a:rPr>
              <a:t>education</a:t>
            </a:r>
            <a:r>
              <a:rPr lang="fr-FR" b="1" dirty="0">
                <a:solidFill>
                  <a:srgbClr val="002060"/>
                </a:solidFill>
              </a:rPr>
              <a:t> and training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8C00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Young researchers present at AGs </a:t>
            </a:r>
            <a:r>
              <a:rPr lang="en-US" dirty="0">
                <a:solidFill>
                  <a:srgbClr val="002060"/>
                </a:solidFill>
              </a:rPr>
              <a:t>(oral/poster)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8C00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Thematic schools: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FF8C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“Physics for Radiobiologists” </a:t>
            </a: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en-US" dirty="0" err="1">
                <a:solidFill>
                  <a:srgbClr val="002060"/>
                </a:solidFill>
              </a:rPr>
              <a:t>Aussois</a:t>
            </a:r>
            <a:r>
              <a:rPr lang="en-US" dirty="0">
                <a:solidFill>
                  <a:srgbClr val="002060"/>
                </a:solidFill>
              </a:rPr>
              <a:t> 2024) is to be repeated every two years starting in 2026.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FF8C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Alternating with a </a:t>
            </a:r>
            <a:r>
              <a:rPr lang="en-US" b="1" dirty="0">
                <a:solidFill>
                  <a:srgbClr val="002060"/>
                </a:solidFill>
              </a:rPr>
              <a:t>similar initiative: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“Radiobiology for Physicists”, </a:t>
            </a:r>
            <a:r>
              <a:rPr lang="en-US" dirty="0">
                <a:solidFill>
                  <a:srgbClr val="002060"/>
                </a:solidFill>
              </a:rPr>
              <a:t>inspired by the 2024 Joliot-Curie school in </a:t>
            </a:r>
            <a:r>
              <a:rPr lang="en-US" dirty="0" err="1">
                <a:solidFill>
                  <a:srgbClr val="002060"/>
                </a:solidFill>
              </a:rPr>
              <a:t>Oléron</a:t>
            </a:r>
            <a:r>
              <a:rPr lang="en-US" dirty="0">
                <a:solidFill>
                  <a:srgbClr val="002060"/>
                </a:solidFill>
              </a:rPr>
              <a:t> (potential partners: RADIOTRANSNET, </a:t>
            </a:r>
            <a:r>
              <a:rPr lang="fr-FR" dirty="0">
                <a:solidFill>
                  <a:srgbClr val="002060"/>
                </a:solidFill>
              </a:rPr>
              <a:t>SFBR, …).</a:t>
            </a:r>
          </a:p>
        </p:txBody>
      </p:sp>
    </p:spTree>
    <p:extLst>
      <p:ext uri="{BB962C8B-B14F-4D97-AF65-F5344CB8AC3E}">
        <p14:creationId xmlns:p14="http://schemas.microsoft.com/office/powerpoint/2010/main" val="2397371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1065D0-A706-44DA-9D9C-A48D997A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Young Scientists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07A0D3-2A32-4D1E-8A64-F6D2379B9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03" r="35391"/>
          <a:stretch/>
        </p:blipFill>
        <p:spPr>
          <a:xfrm>
            <a:off x="5977465" y="1193742"/>
            <a:ext cx="5562600" cy="44705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9EBB7E-7AB8-4D8B-948E-F8EC60870E31}"/>
              </a:ext>
            </a:extLst>
          </p:cNvPr>
          <p:cNvSpPr/>
          <p:nvPr/>
        </p:nvSpPr>
        <p:spPr>
          <a:xfrm>
            <a:off x="651935" y="1277422"/>
            <a:ext cx="9228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Results of a survey conducted in 2024 through the GDR MI2B among all its members.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B71EC-C4C5-46E7-B37E-5182B5A6E38A}"/>
              </a:ext>
            </a:extLst>
          </p:cNvPr>
          <p:cNvSpPr/>
          <p:nvPr/>
        </p:nvSpPr>
        <p:spPr>
          <a:xfrm>
            <a:off x="232062" y="5784993"/>
            <a:ext cx="11845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can be glad that our PhD students find professional opportunities and are not left behind, </a:t>
            </a:r>
            <a:r>
              <a:rPr lang="en-US" b="1" dirty="0"/>
              <a:t>but the proportion of them who go on to renew our workforce remains sadly too low to ensure the long-term sustainability of our teams</a:t>
            </a:r>
            <a:endParaRPr lang="fr-FR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364FC9-82F2-456E-A820-A20D8BCD7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" t="9422" r="67735"/>
          <a:stretch/>
        </p:blipFill>
        <p:spPr>
          <a:xfrm>
            <a:off x="1004360" y="1730434"/>
            <a:ext cx="4482040" cy="4014796"/>
          </a:xfrm>
          <a:prstGeom prst="rect">
            <a:avLst/>
          </a:prstGeom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265A2C9E-815F-4328-B2D9-3398B7E223AA}"/>
              </a:ext>
            </a:extLst>
          </p:cNvPr>
          <p:cNvSpPr txBox="1">
            <a:spLocks/>
          </p:cNvSpPr>
          <p:nvPr/>
        </p:nvSpPr>
        <p:spPr>
          <a:xfrm>
            <a:off x="11473139" y="6439477"/>
            <a:ext cx="486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0977DE-9D8F-45A8-91F0-433BC110BEDF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9008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E88010-D5AF-4FA8-8089-793F2B93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about the future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A304C0-7B4E-4A7D-AD5A-9C92E86C3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28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6606D8-0A97-49A1-B71F-D4FA98895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03" t="6522"/>
          <a:stretch/>
        </p:blipFill>
        <p:spPr>
          <a:xfrm>
            <a:off x="7018523" y="1138811"/>
            <a:ext cx="5173477" cy="33172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06CA2D-93A0-433C-9FC3-36974F701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579" y="4917309"/>
            <a:ext cx="1654182" cy="14284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68CAD9-7644-49FB-BC43-36B98D4D5644}"/>
              </a:ext>
            </a:extLst>
          </p:cNvPr>
          <p:cNvSpPr txBox="1"/>
          <p:nvPr/>
        </p:nvSpPr>
        <p:spPr>
          <a:xfrm>
            <a:off x="7977873" y="4488770"/>
            <a:ext cx="2892330" cy="369332"/>
          </a:xfrm>
          <a:prstGeom prst="rect">
            <a:avLst/>
          </a:prstGeom>
          <a:solidFill>
            <a:srgbClr val="FF8C00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Tenured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/ </a:t>
            </a:r>
            <a:r>
              <a:rPr lang="fr-FR" dirty="0" err="1"/>
              <a:t>academic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EFAC6D-BD94-4340-AA65-94E53FD6A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203" y="4943797"/>
            <a:ext cx="2209835" cy="141567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9A160E2-A262-4F80-885B-A89E6867EF11}"/>
              </a:ext>
            </a:extLst>
          </p:cNvPr>
          <p:cNvSpPr txBox="1"/>
          <p:nvPr/>
        </p:nvSpPr>
        <p:spPr>
          <a:xfrm>
            <a:off x="72762" y="19833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2025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B5F5BC3-5600-4AED-B6F8-B954B52A2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33" y="5889272"/>
            <a:ext cx="368267" cy="19570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8E49D77-888C-47F6-8DF3-817E97D32DF8}"/>
              </a:ext>
            </a:extLst>
          </p:cNvPr>
          <p:cNvSpPr txBox="1"/>
          <p:nvPr/>
        </p:nvSpPr>
        <p:spPr>
          <a:xfrm>
            <a:off x="845689" y="5802400"/>
            <a:ext cx="1079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060606"/>
                </a:solidFill>
              </a:rPr>
              <a:t>Researchers</a:t>
            </a:r>
            <a:endParaRPr lang="fr-FR" sz="1400" b="1" dirty="0">
              <a:solidFill>
                <a:srgbClr val="060606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1BC0DF-B39A-48D9-94FC-09DDC14CB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83950"/>
            <a:ext cx="6785579" cy="51206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D9712D-9190-478F-A68D-A1BBA7C8AA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634" t="44574" r="57747" b="13299"/>
          <a:stretch/>
        </p:blipFill>
        <p:spPr>
          <a:xfrm>
            <a:off x="72762" y="1462088"/>
            <a:ext cx="569878" cy="4943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466A344-2286-42AB-B70B-8D8878C78890}"/>
              </a:ext>
            </a:extLst>
          </p:cNvPr>
          <p:cNvSpPr txBox="1"/>
          <p:nvPr/>
        </p:nvSpPr>
        <p:spPr>
          <a:xfrm>
            <a:off x="33057" y="22827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07775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CBA58-8265-4C96-AA33-7575F8A1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 </a:t>
            </a:r>
            <a:r>
              <a:rPr lang="fr-FR" dirty="0" err="1"/>
              <a:t>years</a:t>
            </a:r>
            <a:r>
              <a:rPr lang="fr-FR" dirty="0"/>
              <a:t> perspectives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AB3892-6940-4AAB-85B5-9DBEFAB8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29</a:t>
            </a:fld>
            <a:endParaRPr lang="fr-F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A841F3C-75FF-46AD-BB24-F14B55AA6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204" y="2582333"/>
            <a:ext cx="113375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000" b="1" kern="12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fr-FR" b="0" dirty="0">
                <a:solidFill>
                  <a:srgbClr val="002060"/>
                </a:solidFill>
                <a:latin typeface="Arial Unicode MS"/>
              </a:rPr>
              <a:t>Towards a new organization in 4 Master Projects</a:t>
            </a:r>
            <a:r>
              <a:rPr lang="en-US" altLang="fr-FR" b="0" dirty="0">
                <a:solidFill>
                  <a:srgbClr val="002060"/>
                </a:solidFill>
              </a:rPr>
              <a:t> </a:t>
            </a:r>
            <a:endParaRPr lang="en-US" altLang="fr-FR" b="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4261D6-58DA-44CF-BD07-8BE191230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216" y="3429000"/>
            <a:ext cx="2739777" cy="25314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35D46A4-2D46-43BC-943E-C5DA1B6A311D}"/>
              </a:ext>
            </a:extLst>
          </p:cNvPr>
          <p:cNvSpPr txBox="1"/>
          <p:nvPr/>
        </p:nvSpPr>
        <p:spPr>
          <a:xfrm>
            <a:off x="7773993" y="4041132"/>
            <a:ext cx="142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8C00"/>
                </a:solidFill>
              </a:rPr>
              <a:t>New in 2025 </a:t>
            </a:r>
          </a:p>
        </p:txBody>
      </p:sp>
    </p:spTree>
    <p:extLst>
      <p:ext uri="{BB962C8B-B14F-4D97-AF65-F5344CB8AC3E}">
        <p14:creationId xmlns:p14="http://schemas.microsoft.com/office/powerpoint/2010/main" val="971571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B6B1AE5-5B55-4CA1-8095-AB78959F1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139" t="10614" r="6815"/>
          <a:stretch/>
        </p:blipFill>
        <p:spPr>
          <a:xfrm>
            <a:off x="7384671" y="1676400"/>
            <a:ext cx="4807329" cy="327668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E7FE1C-8084-4EB8-94F7-C92F7D9A0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3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BB8415-DA88-4B5E-9CA5-3BF4E2DB4240}"/>
              </a:ext>
            </a:extLst>
          </p:cNvPr>
          <p:cNvSpPr txBox="1"/>
          <p:nvPr/>
        </p:nvSpPr>
        <p:spPr>
          <a:xfrm>
            <a:off x="7823199" y="4953089"/>
            <a:ext cx="4509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High proportion of non-permanent staff, including engineers on fixed-term contracts, and “teacher-researchers”</a:t>
            </a:r>
            <a:endParaRPr lang="fr-FR" dirty="0">
              <a:solidFill>
                <a:srgbClr val="002060"/>
              </a:solidFill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56AF326-F52D-43A7-B420-E91A203FE2FE}"/>
              </a:ext>
            </a:extLst>
          </p:cNvPr>
          <p:cNvGrpSpPr/>
          <p:nvPr/>
        </p:nvGrpSpPr>
        <p:grpSpPr>
          <a:xfrm>
            <a:off x="232063" y="1303987"/>
            <a:ext cx="6534824" cy="5451288"/>
            <a:chOff x="232063" y="1303987"/>
            <a:chExt cx="6534824" cy="5451288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446FD31-2794-43E2-BBB1-02F0F2834EF2}"/>
                </a:ext>
              </a:extLst>
            </p:cNvPr>
            <p:cNvGrpSpPr/>
            <p:nvPr/>
          </p:nvGrpSpPr>
          <p:grpSpPr>
            <a:xfrm>
              <a:off x="682605" y="2017408"/>
              <a:ext cx="6084282" cy="4335053"/>
              <a:chOff x="2986263" y="1132273"/>
              <a:chExt cx="6611137" cy="5051531"/>
            </a:xfrm>
          </p:grpSpPr>
          <p:pic>
            <p:nvPicPr>
              <p:cNvPr id="19" name="Espace réservé du contenu 4">
                <a:extLst>
                  <a:ext uri="{FF2B5EF4-FFF2-40B4-BE49-F238E27FC236}">
                    <a16:creationId xmlns:a16="http://schemas.microsoft.com/office/drawing/2014/main" id="{12AB9C9F-4C7D-44DC-8DFB-93643F4C4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6263" y="1132273"/>
                <a:ext cx="6611137" cy="5051531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8D138FE-E06F-422B-9A7D-04A0E9B2A497}"/>
                  </a:ext>
                </a:extLst>
              </p:cNvPr>
              <p:cNvSpPr/>
              <p:nvPr/>
            </p:nvSpPr>
            <p:spPr>
              <a:xfrm>
                <a:off x="5754122" y="1185900"/>
                <a:ext cx="1283264" cy="3455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9A0BECDE-A446-4C09-B6F1-DFF2A6241A85}"/>
                </a:ext>
              </a:extLst>
            </p:cNvPr>
            <p:cNvGrpSpPr/>
            <p:nvPr/>
          </p:nvGrpSpPr>
          <p:grpSpPr>
            <a:xfrm>
              <a:off x="232063" y="5995041"/>
              <a:ext cx="2132201" cy="760234"/>
              <a:chOff x="646410" y="5298621"/>
              <a:chExt cx="2132201" cy="76023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E1CAB-1177-4770-832E-78EDA5D90E01}"/>
                  </a:ext>
                </a:extLst>
              </p:cNvPr>
              <p:cNvSpPr/>
              <p:nvPr/>
            </p:nvSpPr>
            <p:spPr>
              <a:xfrm>
                <a:off x="646410" y="5396925"/>
                <a:ext cx="446616" cy="2370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D703881E-449D-4204-AF74-7691A0D34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6410" y="5778024"/>
                <a:ext cx="446616" cy="255209"/>
              </a:xfrm>
              <a:prstGeom prst="rect">
                <a:avLst/>
              </a:prstGeom>
            </p:spPr>
          </p:pic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05AD466-78CA-409C-AC29-43D487C4A890}"/>
                  </a:ext>
                </a:extLst>
              </p:cNvPr>
              <p:cNvSpPr txBox="1"/>
              <p:nvPr/>
            </p:nvSpPr>
            <p:spPr>
              <a:xfrm>
                <a:off x="1270826" y="5298621"/>
                <a:ext cx="15077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Technical</a:t>
                </a:r>
                <a:r>
                  <a:rPr lang="fr-FR" dirty="0"/>
                  <a:t> staff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CF447B2-5D2C-472C-BC6C-EE34C834EEF6}"/>
                  </a:ext>
                </a:extLst>
              </p:cNvPr>
              <p:cNvSpPr txBox="1"/>
              <p:nvPr/>
            </p:nvSpPr>
            <p:spPr>
              <a:xfrm>
                <a:off x="1270825" y="5689523"/>
                <a:ext cx="1314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Researchers</a:t>
                </a:r>
                <a:endParaRPr lang="fr-FR" dirty="0"/>
              </a:p>
            </p:txBody>
          </p:sp>
        </p:grp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8BFE4DB-9955-4342-B639-6FC6413D9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8187" y="1432943"/>
              <a:ext cx="1031915" cy="1037134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456569E-52D4-4A4F-9436-74532BF92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5869" y="1385318"/>
              <a:ext cx="1031916" cy="1037134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01217D0-5B39-4CE7-B1A8-C94F099E5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99517" y="1410701"/>
              <a:ext cx="1002918" cy="1008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1B1022D7-D209-4A5E-824F-CFE8D9C91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88410" y="1396502"/>
              <a:ext cx="1002918" cy="1008000"/>
            </a:xfrm>
            <a:prstGeom prst="rect">
              <a:avLst/>
            </a:prstGeom>
          </p:spPr>
        </p:pic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5870BB6A-1384-43FD-9DF0-5C9A1CB250F8}"/>
                </a:ext>
              </a:extLst>
            </p:cNvPr>
            <p:cNvCxnSpPr>
              <a:cxnSpLocks/>
            </p:cNvCxnSpPr>
            <p:nvPr/>
          </p:nvCxnSpPr>
          <p:spPr>
            <a:xfrm>
              <a:off x="4615205" y="1666875"/>
              <a:ext cx="0" cy="3438525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5BAC6B22-50E6-47E8-830E-D995073F5F83}"/>
                </a:ext>
              </a:extLst>
            </p:cNvPr>
            <p:cNvCxnSpPr>
              <a:cxnSpLocks/>
            </p:cNvCxnSpPr>
            <p:nvPr/>
          </p:nvCxnSpPr>
          <p:spPr>
            <a:xfrm>
              <a:off x="5451110" y="1812400"/>
              <a:ext cx="0" cy="3297554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5C9B8574-472C-4125-89C0-CD4CA4048DA1}"/>
                </a:ext>
              </a:extLst>
            </p:cNvPr>
            <p:cNvCxnSpPr>
              <a:cxnSpLocks/>
            </p:cNvCxnSpPr>
            <p:nvPr/>
          </p:nvCxnSpPr>
          <p:spPr>
            <a:xfrm>
              <a:off x="2514365" y="1688907"/>
              <a:ext cx="0" cy="3387918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76AC9335-5485-4209-BDC1-B99B09AE29EF}"/>
                </a:ext>
              </a:extLst>
            </p:cNvPr>
            <p:cNvCxnSpPr>
              <a:cxnSpLocks/>
            </p:cNvCxnSpPr>
            <p:nvPr/>
          </p:nvCxnSpPr>
          <p:spPr>
            <a:xfrm>
              <a:off x="3352565" y="1717482"/>
              <a:ext cx="0" cy="3387918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0CBF6A2-AF1C-4966-B0B9-9F461BF25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17785" y="1303987"/>
              <a:ext cx="1121235" cy="1126917"/>
            </a:xfrm>
            <a:prstGeom prst="rect">
              <a:avLst/>
            </a:prstGeom>
          </p:spPr>
        </p:pic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E06E1BA8-0FDF-4BBF-A23C-5D0A94279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36525"/>
            <a:ext cx="11358563" cy="1325563"/>
          </a:xfrm>
        </p:spPr>
        <p:txBody>
          <a:bodyPr/>
          <a:lstStyle/>
          <a:p>
            <a:r>
              <a:rPr lang="en-US" dirty="0"/>
              <a:t>Human resources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19B8FD8-2272-413D-A769-B0F2D9E50591}"/>
              </a:ext>
            </a:extLst>
          </p:cNvPr>
          <p:cNvSpPr txBox="1"/>
          <p:nvPr/>
        </p:nvSpPr>
        <p:spPr>
          <a:xfrm>
            <a:off x="777864" y="1107514"/>
            <a:ext cx="6682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~108 FTE (permanent) </a:t>
            </a:r>
            <a:r>
              <a:rPr lang="en-US" dirty="0">
                <a:solidFill>
                  <a:srgbClr val="002060"/>
                </a:solidFill>
              </a:rPr>
              <a:t>distributed among 11 + 1 laboratories (CIMAP)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5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6843DD-C994-498E-9B7E-01A6F299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Status</a:t>
            </a:r>
            <a:r>
              <a:rPr lang="fr-FR" dirty="0"/>
              <a:t> of </a:t>
            </a:r>
            <a:r>
              <a:rPr lang="fr-FR" dirty="0" err="1"/>
              <a:t>therapeutic</a:t>
            </a:r>
            <a:r>
              <a:rPr lang="fr-FR" dirty="0"/>
              <a:t> </a:t>
            </a:r>
            <a:r>
              <a:rPr lang="fr-FR" dirty="0" err="1"/>
              <a:t>approaches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AD8524-BF31-4735-AE07-CF99D05D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30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D1C36FC-422F-4FC4-BBEB-48A1994BE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67" y="1462088"/>
            <a:ext cx="11358838" cy="472710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r-FR" sz="1500" b="1" dirty="0" err="1">
                <a:latin typeface="NimbusSanL-Regu"/>
              </a:rPr>
              <a:t>External</a:t>
            </a:r>
            <a:r>
              <a:rPr lang="fr-FR" sz="1500" b="1" dirty="0">
                <a:latin typeface="NimbusSanL-Regu"/>
              </a:rPr>
              <a:t> </a:t>
            </a:r>
            <a:r>
              <a:rPr lang="fr-FR" sz="1500" b="1" dirty="0" err="1">
                <a:latin typeface="NimbusSanL-Regu"/>
              </a:rPr>
              <a:t>therapies</a:t>
            </a:r>
            <a:r>
              <a:rPr lang="fr-FR" sz="1500" dirty="0">
                <a:latin typeface="NimbusSanL-Regu"/>
              </a:rPr>
              <a:t> </a:t>
            </a:r>
            <a:r>
              <a:rPr lang="fr-FR" sz="1500" b="1" dirty="0" err="1">
                <a:latin typeface="NimbusSanL-Regu"/>
              </a:rPr>
              <a:t>using</a:t>
            </a:r>
            <a:r>
              <a:rPr lang="fr-FR" sz="1500" b="1" dirty="0">
                <a:latin typeface="NimbusSanL-Regu"/>
              </a:rPr>
              <a:t> </a:t>
            </a:r>
            <a:r>
              <a:rPr lang="fr-FR" sz="1500" b="1" dirty="0" err="1">
                <a:latin typeface="NimbusSanL-Regu"/>
              </a:rPr>
              <a:t>different</a:t>
            </a:r>
            <a:r>
              <a:rPr lang="fr-FR" sz="1500" b="1" dirty="0">
                <a:latin typeface="NimbusSanL-Regu"/>
              </a:rPr>
              <a:t> ion types in hadron </a:t>
            </a:r>
            <a:r>
              <a:rPr lang="fr-FR" sz="1500" b="1" dirty="0" err="1">
                <a:latin typeface="NimbusSanL-Regu"/>
              </a:rPr>
              <a:t>therap</a:t>
            </a:r>
            <a:r>
              <a:rPr lang="fr-FR" sz="1500" dirty="0" err="1">
                <a:latin typeface="NimbusSanL-Regu"/>
              </a:rPr>
              <a:t>y</a:t>
            </a:r>
            <a:r>
              <a:rPr lang="fr-FR" sz="1500" dirty="0">
                <a:latin typeface="NimbusSanL-Regu"/>
              </a:rPr>
              <a:t>: protons, </a:t>
            </a:r>
            <a:r>
              <a:rPr lang="fr-FR" sz="1500" dirty="0" err="1">
                <a:latin typeface="NimbusSanL-Regu"/>
              </a:rPr>
              <a:t>helium</a:t>
            </a:r>
            <a:r>
              <a:rPr lang="fr-FR" sz="1500" dirty="0">
                <a:latin typeface="NimbusSanL-Regu"/>
              </a:rPr>
              <a:t>, </a:t>
            </a:r>
            <a:r>
              <a:rPr lang="fr-FR" sz="1500" dirty="0" err="1">
                <a:latin typeface="NimbusSanL-Regu"/>
              </a:rPr>
              <a:t>carbon</a:t>
            </a:r>
            <a:r>
              <a:rPr lang="fr-FR" sz="1500" dirty="0">
                <a:latin typeface="NimbusSanL-Regu"/>
              </a:rPr>
              <a:t>, ...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500" b="1" dirty="0">
                <a:latin typeface="NimbusSanL-Regu"/>
              </a:rPr>
              <a:t>External therapies</a:t>
            </a:r>
            <a:r>
              <a:rPr lang="en-US" sz="1500" dirty="0">
                <a:latin typeface="NimbusSanL-Regu"/>
              </a:rPr>
              <a:t> (e.g., X-rays or hadron therapy</a:t>
            </a:r>
            <a:r>
              <a:rPr lang="en-US" sz="1500" b="1" dirty="0">
                <a:latin typeface="NimbusSanL-Regu"/>
              </a:rPr>
              <a:t>) with spatial </a:t>
            </a:r>
            <a:r>
              <a:rPr lang="en-US" sz="1500" dirty="0">
                <a:latin typeface="NimbusSanL-Regu"/>
              </a:rPr>
              <a:t>(micro- or mini-beams) </a:t>
            </a:r>
            <a:r>
              <a:rPr lang="en-US" sz="1500" b="1" dirty="0">
                <a:latin typeface="NimbusSanL-Regu"/>
              </a:rPr>
              <a:t>and/or temporal </a:t>
            </a:r>
            <a:r>
              <a:rPr lang="fr-FR" sz="1500" b="1" dirty="0">
                <a:latin typeface="NimbusSanL-Regu"/>
              </a:rPr>
              <a:t>fragmentation </a:t>
            </a:r>
            <a:r>
              <a:rPr lang="fr-FR" sz="1500" dirty="0">
                <a:latin typeface="NimbusSanL-Regu"/>
              </a:rPr>
              <a:t>(FLASH).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500" b="1" dirty="0">
                <a:latin typeface="NimbusSanL-Regu"/>
              </a:rPr>
              <a:t>Internal radiotherapy within the </a:t>
            </a:r>
            <a:r>
              <a:rPr lang="en-US" sz="1500" b="1" dirty="0" err="1">
                <a:latin typeface="NimbusSanL-Regu"/>
              </a:rPr>
              <a:t>theranostic</a:t>
            </a:r>
            <a:r>
              <a:rPr lang="en-US" sz="1500" b="1" dirty="0">
                <a:latin typeface="NimbusSanL-Regu"/>
              </a:rPr>
              <a:t> approach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500" b="1" dirty="0">
                <a:latin typeface="NimbusSanL-Regu"/>
              </a:rPr>
              <a:t>Combined external </a:t>
            </a:r>
            <a:r>
              <a:rPr lang="en-US" sz="1500" dirty="0">
                <a:latin typeface="NimbusSanL-Regu"/>
              </a:rPr>
              <a:t>(X-ray or hadron therapy) </a:t>
            </a:r>
            <a:r>
              <a:rPr lang="en-US" sz="1500" b="1" dirty="0">
                <a:latin typeface="NimbusSanL-Regu"/>
              </a:rPr>
              <a:t>and internal therapies </a:t>
            </a:r>
            <a:r>
              <a:rPr lang="en-US" sz="1500" dirty="0">
                <a:latin typeface="NimbusSanL-Regu"/>
              </a:rPr>
              <a:t>(e.g. radionuclide therapy, BNCT...).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329BD6-57FD-41A0-ACF7-B148DED39C9B}"/>
              </a:ext>
            </a:extLst>
          </p:cNvPr>
          <p:cNvSpPr txBox="1"/>
          <p:nvPr/>
        </p:nvSpPr>
        <p:spPr>
          <a:xfrm>
            <a:off x="392895" y="3530113"/>
            <a:ext cx="12070004" cy="285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-US" sz="1500" b="1" dirty="0">
                <a:solidFill>
                  <a:srgbClr val="ED7D31"/>
                </a:solidFill>
                <a:latin typeface="NimbusSanL-Regu"/>
              </a:rPr>
              <a:t>With the following scientific objectives:</a:t>
            </a:r>
          </a:p>
          <a:p>
            <a:pPr marL="228600" lvl="0" indent="-22860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sz="1500" b="1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Significantly improving the effectiveness of treatments </a:t>
            </a:r>
            <a:r>
              <a:rPr lang="en-US" sz="1500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for cancers that are </a:t>
            </a:r>
            <a:r>
              <a:rPr lang="en-US" sz="1500" b="1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radioresistant</a:t>
            </a:r>
            <a:r>
              <a:rPr lang="en-US" sz="1500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, </a:t>
            </a:r>
            <a:r>
              <a:rPr lang="en-US" sz="1500" b="1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recurrent</a:t>
            </a:r>
            <a:r>
              <a:rPr lang="en-US" sz="1500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, </a:t>
            </a:r>
            <a:r>
              <a:rPr lang="en-US" sz="1500" b="1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therapeutically unresponsive</a:t>
            </a:r>
            <a:r>
              <a:rPr lang="en-US" sz="1500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, </a:t>
            </a:r>
            <a:r>
              <a:rPr lang="en-US" sz="1500" b="1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metastatic or diffuse</a:t>
            </a:r>
            <a:r>
              <a:rPr lang="en-US" sz="1500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 by combining particles with low and high LET.</a:t>
            </a:r>
          </a:p>
          <a:p>
            <a:pPr marL="228600" lvl="0" indent="-22860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sz="1500" b="1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Enabling dose hypofractionation </a:t>
            </a:r>
            <a:r>
              <a:rPr lang="en-US" sz="1500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to achieve effective tumor volume reduction while minimizing damage to surrounding healthy tissues =&gt; </a:t>
            </a:r>
            <a:r>
              <a:rPr lang="en-US" sz="1500" b="1" dirty="0">
                <a:solidFill>
                  <a:srgbClr val="4472C4">
                    <a:lumMod val="50000"/>
                  </a:srgbClr>
                </a:solidFill>
                <a:latin typeface="NimbusSanL-Regu"/>
              </a:rPr>
              <a:t>improving treatment tolerance for patients.</a:t>
            </a:r>
          </a:p>
          <a:p>
            <a:pPr marL="228600" lvl="0" indent="-22860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2060"/>
                </a:solidFill>
                <a:latin typeface="NimbusSanL-Regu"/>
              </a:rPr>
              <a:t>Moving toward personalized medical practices through </a:t>
            </a:r>
            <a:r>
              <a:rPr lang="en-US" sz="1500" b="1" dirty="0" err="1">
                <a:solidFill>
                  <a:srgbClr val="002060"/>
                </a:solidFill>
                <a:latin typeface="NimbusSanL-Regu"/>
              </a:rPr>
              <a:t>theranostic</a:t>
            </a:r>
            <a:r>
              <a:rPr lang="en-US" sz="1500" b="1" dirty="0">
                <a:solidFill>
                  <a:srgbClr val="002060"/>
                </a:solidFill>
                <a:latin typeface="NimbusSanL-Regu"/>
              </a:rPr>
              <a:t> approaches </a:t>
            </a:r>
            <a:r>
              <a:rPr lang="en-US" sz="1500" dirty="0">
                <a:solidFill>
                  <a:srgbClr val="002060"/>
                </a:solidFill>
                <a:latin typeface="NimbusSanL-Regu"/>
              </a:rPr>
              <a:t>that combine therapy and diagnostics</a:t>
            </a:r>
            <a:endParaRPr lang="fr-FR" sz="1500" dirty="0">
              <a:solidFill>
                <a:srgbClr val="002060"/>
              </a:solidFill>
              <a:latin typeface="NimbusSanL-Regu"/>
            </a:endParaRPr>
          </a:p>
        </p:txBody>
      </p:sp>
    </p:spTree>
    <p:extLst>
      <p:ext uri="{BB962C8B-B14F-4D97-AF65-F5344CB8AC3E}">
        <p14:creationId xmlns:p14="http://schemas.microsoft.com/office/powerpoint/2010/main" val="2398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3D4DC7-F256-45E8-BAD4-BE50DD88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31</a:t>
            </a:fld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0FD0A4-5585-494C-B71A-F7A80F8B9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5462" y="445364"/>
            <a:ext cx="105970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Towards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 a new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organization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 in Master </a:t>
            </a:r>
            <a:r>
              <a:rPr lang="fr-FR" altLang="fr-FR" b="0" dirty="0">
                <a:solidFill>
                  <a:srgbClr val="002060"/>
                </a:solidFill>
                <a:latin typeface="Arial Unicode MS"/>
              </a:rPr>
              <a:t>P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roject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644FC71-612C-4451-ADC4-3BA2EE12C75A}"/>
              </a:ext>
            </a:extLst>
          </p:cNvPr>
          <p:cNvSpPr/>
          <p:nvPr/>
        </p:nvSpPr>
        <p:spPr>
          <a:xfrm>
            <a:off x="98285" y="1315606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F4DB7E9-5EDC-4773-9DEA-7C2B0EE82855}"/>
              </a:ext>
            </a:extLst>
          </p:cNvPr>
          <p:cNvSpPr/>
          <p:nvPr/>
        </p:nvSpPr>
        <p:spPr>
          <a:xfrm>
            <a:off x="3105364" y="1276022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9722E64-FB97-4004-8F87-D105AE391C1F}"/>
              </a:ext>
            </a:extLst>
          </p:cNvPr>
          <p:cNvSpPr/>
          <p:nvPr/>
        </p:nvSpPr>
        <p:spPr>
          <a:xfrm>
            <a:off x="6138617" y="1276022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BD2D2F3-02FB-4719-815C-7A4A619F0F16}"/>
              </a:ext>
            </a:extLst>
          </p:cNvPr>
          <p:cNvSpPr/>
          <p:nvPr/>
        </p:nvSpPr>
        <p:spPr>
          <a:xfrm>
            <a:off x="9199765" y="1276022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571F93-3BC9-43B1-A163-262305403EEE}"/>
              </a:ext>
            </a:extLst>
          </p:cNvPr>
          <p:cNvSpPr txBox="1"/>
          <p:nvPr/>
        </p:nvSpPr>
        <p:spPr>
          <a:xfrm>
            <a:off x="653038" y="1514740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Hadrontherapy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6E8DE2-7C24-45B0-A4AE-6244672E9511}"/>
              </a:ext>
            </a:extLst>
          </p:cNvPr>
          <p:cNvSpPr txBox="1"/>
          <p:nvPr/>
        </p:nvSpPr>
        <p:spPr>
          <a:xfrm>
            <a:off x="4171904" y="153201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FLASH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7362C3-3666-4E41-AFED-012F6199C650}"/>
              </a:ext>
            </a:extLst>
          </p:cNvPr>
          <p:cNvSpPr txBox="1"/>
          <p:nvPr/>
        </p:nvSpPr>
        <p:spPr>
          <a:xfrm>
            <a:off x="6368383" y="1514740"/>
            <a:ext cx="2505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Targeted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Radiotherapies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BA57E41-356E-454C-B472-8AD5594358B0}"/>
              </a:ext>
            </a:extLst>
          </p:cNvPr>
          <p:cNvSpPr txBox="1"/>
          <p:nvPr/>
        </p:nvSpPr>
        <p:spPr>
          <a:xfrm>
            <a:off x="9848221" y="1366519"/>
            <a:ext cx="1618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Radionuclides</a:t>
            </a:r>
            <a:r>
              <a:rPr lang="fr-FR" b="1" dirty="0">
                <a:solidFill>
                  <a:srgbClr val="002060"/>
                </a:solidFill>
              </a:rPr>
              <a:t> for </a:t>
            </a:r>
            <a:r>
              <a:rPr lang="fr-FR" b="1" dirty="0" err="1">
                <a:solidFill>
                  <a:srgbClr val="002060"/>
                </a:solidFill>
              </a:rPr>
              <a:t>therapy</a:t>
            </a:r>
            <a:r>
              <a:rPr lang="fr-FR" b="1" dirty="0">
                <a:solidFill>
                  <a:srgbClr val="002060"/>
                </a:solidFill>
              </a:rPr>
              <a:t> and </a:t>
            </a:r>
            <a:r>
              <a:rPr lang="fr-FR" b="1" dirty="0" err="1">
                <a:solidFill>
                  <a:srgbClr val="002060"/>
                </a:solidFill>
              </a:rPr>
              <a:t>diagnosis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49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3D4DC7-F256-45E8-BAD4-BE50DD88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32</a:t>
            </a:fld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0FD0A4-5585-494C-B71A-F7A80F8B9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5462" y="445364"/>
            <a:ext cx="105970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Towards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 a new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organization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 in Master </a:t>
            </a:r>
            <a:r>
              <a:rPr lang="fr-FR" altLang="fr-FR" b="0" dirty="0">
                <a:solidFill>
                  <a:srgbClr val="002060"/>
                </a:solidFill>
                <a:latin typeface="Arial Unicode MS"/>
              </a:rPr>
              <a:t>P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roject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644FC71-612C-4451-ADC4-3BA2EE12C75A}"/>
              </a:ext>
            </a:extLst>
          </p:cNvPr>
          <p:cNvSpPr/>
          <p:nvPr/>
        </p:nvSpPr>
        <p:spPr>
          <a:xfrm>
            <a:off x="98285" y="1290205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F4DB7E9-5EDC-4773-9DEA-7C2B0EE82855}"/>
              </a:ext>
            </a:extLst>
          </p:cNvPr>
          <p:cNvSpPr/>
          <p:nvPr/>
        </p:nvSpPr>
        <p:spPr>
          <a:xfrm>
            <a:off x="3105364" y="1276022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9722E64-FB97-4004-8F87-D105AE391C1F}"/>
              </a:ext>
            </a:extLst>
          </p:cNvPr>
          <p:cNvSpPr/>
          <p:nvPr/>
        </p:nvSpPr>
        <p:spPr>
          <a:xfrm>
            <a:off x="6138617" y="1276022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BD2D2F3-02FB-4719-815C-7A4A619F0F16}"/>
              </a:ext>
            </a:extLst>
          </p:cNvPr>
          <p:cNvSpPr/>
          <p:nvPr/>
        </p:nvSpPr>
        <p:spPr>
          <a:xfrm>
            <a:off x="9199765" y="1276022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571F93-3BC9-43B1-A163-262305403EEE}"/>
              </a:ext>
            </a:extLst>
          </p:cNvPr>
          <p:cNvSpPr txBox="1"/>
          <p:nvPr/>
        </p:nvSpPr>
        <p:spPr>
          <a:xfrm>
            <a:off x="653038" y="1514740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Hadrontherapy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6E8DE2-7C24-45B0-A4AE-6244672E9511}"/>
              </a:ext>
            </a:extLst>
          </p:cNvPr>
          <p:cNvSpPr txBox="1"/>
          <p:nvPr/>
        </p:nvSpPr>
        <p:spPr>
          <a:xfrm>
            <a:off x="4171904" y="153201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FLASH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7362C3-3666-4E41-AFED-012F6199C650}"/>
              </a:ext>
            </a:extLst>
          </p:cNvPr>
          <p:cNvSpPr txBox="1"/>
          <p:nvPr/>
        </p:nvSpPr>
        <p:spPr>
          <a:xfrm>
            <a:off x="6368383" y="1514740"/>
            <a:ext cx="2505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Targeted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Radiotherapies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BA57E41-356E-454C-B472-8AD5594358B0}"/>
              </a:ext>
            </a:extLst>
          </p:cNvPr>
          <p:cNvSpPr txBox="1"/>
          <p:nvPr/>
        </p:nvSpPr>
        <p:spPr>
          <a:xfrm>
            <a:off x="9848221" y="1366519"/>
            <a:ext cx="1618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Radionuclides</a:t>
            </a:r>
            <a:r>
              <a:rPr lang="fr-FR" b="1" dirty="0">
                <a:solidFill>
                  <a:srgbClr val="002060"/>
                </a:solidFill>
              </a:rPr>
              <a:t> for </a:t>
            </a:r>
            <a:r>
              <a:rPr lang="fr-FR" b="1" dirty="0" err="1">
                <a:solidFill>
                  <a:srgbClr val="002060"/>
                </a:solidFill>
              </a:rPr>
              <a:t>therapy</a:t>
            </a:r>
            <a:r>
              <a:rPr lang="fr-FR" b="1" dirty="0">
                <a:solidFill>
                  <a:srgbClr val="002060"/>
                </a:solidFill>
              </a:rPr>
              <a:t> and </a:t>
            </a:r>
            <a:r>
              <a:rPr lang="fr-FR" b="1" dirty="0" err="1">
                <a:solidFill>
                  <a:srgbClr val="002060"/>
                </a:solidFill>
              </a:rPr>
              <a:t>diagnosis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C58A3BE-89FF-42A1-B599-F92E96D372BE}"/>
              </a:ext>
            </a:extLst>
          </p:cNvPr>
          <p:cNvSpPr/>
          <p:nvPr/>
        </p:nvSpPr>
        <p:spPr>
          <a:xfrm>
            <a:off x="113108" y="2254735"/>
            <a:ext cx="12017149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5819EEC-70CC-4576-9B5F-5F8F58C7BE4D}"/>
              </a:ext>
            </a:extLst>
          </p:cNvPr>
          <p:cNvSpPr/>
          <p:nvPr/>
        </p:nvSpPr>
        <p:spPr>
          <a:xfrm>
            <a:off x="113108" y="3024641"/>
            <a:ext cx="12017149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33B8D7B-3DAB-4964-93B8-3F62E034ED8D}"/>
              </a:ext>
            </a:extLst>
          </p:cNvPr>
          <p:cNvSpPr/>
          <p:nvPr/>
        </p:nvSpPr>
        <p:spPr>
          <a:xfrm>
            <a:off x="113108" y="3794548"/>
            <a:ext cx="12017149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C14773E-65E7-42E3-938C-AA6BCB1C25F6}"/>
              </a:ext>
            </a:extLst>
          </p:cNvPr>
          <p:cNvSpPr/>
          <p:nvPr/>
        </p:nvSpPr>
        <p:spPr>
          <a:xfrm>
            <a:off x="113108" y="4582985"/>
            <a:ext cx="12017149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535671F-0DFB-4204-B069-88D0B8EFFB35}"/>
              </a:ext>
            </a:extLst>
          </p:cNvPr>
          <p:cNvSpPr/>
          <p:nvPr/>
        </p:nvSpPr>
        <p:spPr>
          <a:xfrm>
            <a:off x="113108" y="5436469"/>
            <a:ext cx="12017149" cy="707886"/>
          </a:xfrm>
          <a:prstGeom prst="roundRect">
            <a:avLst/>
          </a:prstGeom>
          <a:solidFill>
            <a:srgbClr val="FF8C00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With</a:t>
            </a:r>
            <a:r>
              <a:rPr lang="fr-FR" b="1" dirty="0">
                <a:solidFill>
                  <a:schemeClr val="tx1"/>
                </a:solidFill>
              </a:rPr>
              <a:t> 5 </a:t>
            </a:r>
            <a:r>
              <a:rPr lang="fr-FR" b="1" dirty="0" err="1">
                <a:solidFill>
                  <a:schemeClr val="tx1"/>
                </a:solidFill>
              </a:rPr>
              <a:t>Years</a:t>
            </a:r>
            <a:r>
              <a:rPr lang="fr-FR" b="1" dirty="0">
                <a:solidFill>
                  <a:schemeClr val="tx1"/>
                </a:solidFill>
              </a:rPr>
              <a:t> objectives and </a:t>
            </a:r>
            <a:r>
              <a:rPr lang="fr-FR" b="1" dirty="0" err="1">
                <a:solidFill>
                  <a:schemeClr val="tx1"/>
                </a:solidFill>
              </a:rPr>
              <a:t>delivrables</a:t>
            </a:r>
            <a:r>
              <a:rPr lang="fr-FR" b="1" dirty="0">
                <a:solidFill>
                  <a:schemeClr val="tx1"/>
                </a:solidFill>
              </a:rPr>
              <a:t> (</a:t>
            </a:r>
            <a:r>
              <a:rPr lang="fr-FR" b="1" dirty="0" err="1">
                <a:solidFill>
                  <a:schemeClr val="tx1"/>
                </a:solidFill>
              </a:rPr>
              <a:t>currently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under</a:t>
            </a:r>
            <a:r>
              <a:rPr lang="fr-FR" b="1" dirty="0">
                <a:solidFill>
                  <a:schemeClr val="tx1"/>
                </a:solidFill>
              </a:rPr>
              <a:t> discussion)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2F201F3-72F2-4D16-950D-54499968BC6A}"/>
              </a:ext>
            </a:extLst>
          </p:cNvPr>
          <p:cNvSpPr txBox="1"/>
          <p:nvPr/>
        </p:nvSpPr>
        <p:spPr>
          <a:xfrm>
            <a:off x="398801" y="239784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WP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F5050DB-A8B3-482A-B7A2-AE4A8D14E2C7}"/>
              </a:ext>
            </a:extLst>
          </p:cNvPr>
          <p:cNvSpPr txBox="1"/>
          <p:nvPr/>
        </p:nvSpPr>
        <p:spPr>
          <a:xfrm>
            <a:off x="398800" y="317677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WP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F46A7F6-2A25-48A8-8F1B-FDAA9547A25C}"/>
              </a:ext>
            </a:extLst>
          </p:cNvPr>
          <p:cNvSpPr txBox="1"/>
          <p:nvPr/>
        </p:nvSpPr>
        <p:spPr>
          <a:xfrm>
            <a:off x="398800" y="387104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WP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D5A57E0-9963-42BD-8A7F-CBC441CB8346}"/>
              </a:ext>
            </a:extLst>
          </p:cNvPr>
          <p:cNvSpPr txBox="1"/>
          <p:nvPr/>
        </p:nvSpPr>
        <p:spPr>
          <a:xfrm>
            <a:off x="398797" y="468385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WP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9337553-91DE-4F12-9474-CB7FAF343EA9}"/>
              </a:ext>
            </a:extLst>
          </p:cNvPr>
          <p:cNvGrpSpPr/>
          <p:nvPr/>
        </p:nvGrpSpPr>
        <p:grpSpPr>
          <a:xfrm>
            <a:off x="3034051" y="2397844"/>
            <a:ext cx="5840083" cy="2746198"/>
            <a:chOff x="3034051" y="2397844"/>
            <a:chExt cx="5840083" cy="27461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B1C2CE-A9F5-4EE0-A1E5-A34CF5F9B7D9}"/>
                </a:ext>
              </a:extLst>
            </p:cNvPr>
            <p:cNvSpPr/>
            <p:nvPr/>
          </p:nvSpPr>
          <p:spPr>
            <a:xfrm>
              <a:off x="3034051" y="2397844"/>
              <a:ext cx="5840083" cy="2734873"/>
            </a:xfrm>
            <a:prstGeom prst="rect">
              <a:avLst/>
            </a:prstGeom>
            <a:solidFill>
              <a:srgbClr val="FF8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747FD94-F4EC-4CF0-BFA2-789F7AB42C79}"/>
                </a:ext>
              </a:extLst>
            </p:cNvPr>
            <p:cNvSpPr txBox="1"/>
            <p:nvPr/>
          </p:nvSpPr>
          <p:spPr>
            <a:xfrm>
              <a:off x="3228237" y="2497164"/>
              <a:ext cx="5529801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fr-FR" b="1" dirty="0" err="1"/>
                <a:t>With</a:t>
              </a:r>
              <a:r>
                <a:rPr lang="fr-FR" b="1" dirty="0"/>
                <a:t> a matrix structure </a:t>
              </a:r>
              <a:r>
                <a:rPr lang="fr-FR" b="1" dirty="0" err="1"/>
                <a:t>thanks</a:t>
              </a:r>
              <a:r>
                <a:rPr lang="fr-FR" b="1" dirty="0"/>
                <a:t> to the </a:t>
              </a:r>
              <a:r>
                <a:rPr lang="fr-FR" b="1" dirty="0" err="1"/>
                <a:t>definition</a:t>
              </a:r>
              <a:r>
                <a:rPr lang="fr-FR" b="1" dirty="0"/>
                <a:t> of a </a:t>
              </a:r>
              <a:r>
                <a:rPr lang="fr-FR" b="1" dirty="0" err="1"/>
                <a:t>serie</a:t>
              </a:r>
              <a:r>
                <a:rPr lang="fr-FR" b="1" dirty="0"/>
                <a:t> of Work Packages (WP) </a:t>
              </a:r>
              <a:r>
                <a:rPr lang="fr-FR" b="1" dirty="0" err="1"/>
                <a:t>specific</a:t>
              </a:r>
              <a:r>
                <a:rPr lang="fr-FR" b="1" dirty="0"/>
                <a:t> to </a:t>
              </a:r>
              <a:r>
                <a:rPr lang="fr-FR" b="1" dirty="0" err="1"/>
                <a:t>each</a:t>
              </a:r>
              <a:r>
                <a:rPr lang="fr-FR" b="1" dirty="0"/>
                <a:t> MP but </a:t>
              </a:r>
              <a:r>
                <a:rPr lang="fr-FR" b="1" dirty="0" err="1"/>
                <a:t>based</a:t>
              </a:r>
              <a:r>
                <a:rPr lang="fr-FR" b="1" dirty="0"/>
                <a:t> on </a:t>
              </a:r>
              <a:r>
                <a:rPr lang="fr-FR" b="1" dirty="0" err="1"/>
                <a:t>our</a:t>
              </a:r>
              <a:r>
                <a:rPr lang="fr-FR" b="1" dirty="0"/>
                <a:t> </a:t>
              </a:r>
              <a:r>
                <a:rPr lang="fr-FR" b="1" dirty="0" err="1"/>
                <a:t>reconized</a:t>
              </a:r>
              <a:r>
                <a:rPr lang="fr-FR" b="1" dirty="0"/>
                <a:t> expertise in : 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FR" b="1" dirty="0"/>
                <a:t>modeling, 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FR" b="1" dirty="0" err="1"/>
                <a:t>imaging</a:t>
              </a:r>
              <a:r>
                <a:rPr lang="fr-FR" b="1" dirty="0"/>
                <a:t>, 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FR" b="1" dirty="0"/>
                <a:t>instrumentation,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fr-FR" b="1" dirty="0"/>
                <a:t>….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1DC1581-A17B-447E-AA8B-FDCFC5AD8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522" y="5440713"/>
            <a:ext cx="699398" cy="69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B7779B2-D4B4-4989-A7EC-09C402D14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85" y="2407920"/>
            <a:ext cx="2694020" cy="269217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3D4DC7-F256-45E8-BAD4-BE50DD88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33</a:t>
            </a:fld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0FD0A4-5585-494C-B71A-F7A80F8B9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5462" y="445364"/>
            <a:ext cx="105970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Towards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 a new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organization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 in Master </a:t>
            </a:r>
            <a:r>
              <a:rPr lang="fr-FR" altLang="fr-FR" b="0" dirty="0">
                <a:solidFill>
                  <a:srgbClr val="002060"/>
                </a:solidFill>
                <a:latin typeface="Arial Unicode MS"/>
              </a:rPr>
              <a:t>P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Unicode MS"/>
              </a:rPr>
              <a:t>roject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ABC73D-C9C2-48E0-815C-90B59526C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39" y="2487088"/>
            <a:ext cx="2915669" cy="26130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F0FB3C-63E8-4ADC-8C7F-27847BBFE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42" y="2407920"/>
            <a:ext cx="2753435" cy="2613005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644FC71-612C-4451-ADC4-3BA2EE12C75A}"/>
              </a:ext>
            </a:extLst>
          </p:cNvPr>
          <p:cNvSpPr/>
          <p:nvPr/>
        </p:nvSpPr>
        <p:spPr>
          <a:xfrm>
            <a:off x="98285" y="1315606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F4DB7E9-5EDC-4773-9DEA-7C2B0EE82855}"/>
              </a:ext>
            </a:extLst>
          </p:cNvPr>
          <p:cNvSpPr/>
          <p:nvPr/>
        </p:nvSpPr>
        <p:spPr>
          <a:xfrm>
            <a:off x="3105364" y="1276022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9722E64-FB97-4004-8F87-D105AE391C1F}"/>
              </a:ext>
            </a:extLst>
          </p:cNvPr>
          <p:cNvSpPr/>
          <p:nvPr/>
        </p:nvSpPr>
        <p:spPr>
          <a:xfrm>
            <a:off x="6138617" y="1276022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BD2D2F3-02FB-4719-815C-7A4A619F0F16}"/>
              </a:ext>
            </a:extLst>
          </p:cNvPr>
          <p:cNvSpPr/>
          <p:nvPr/>
        </p:nvSpPr>
        <p:spPr>
          <a:xfrm>
            <a:off x="9199765" y="1276022"/>
            <a:ext cx="2915669" cy="487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571F93-3BC9-43B1-A163-262305403EEE}"/>
              </a:ext>
            </a:extLst>
          </p:cNvPr>
          <p:cNvSpPr txBox="1"/>
          <p:nvPr/>
        </p:nvSpPr>
        <p:spPr>
          <a:xfrm>
            <a:off x="653038" y="1514740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Hadrontherapy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6E8DE2-7C24-45B0-A4AE-6244672E9511}"/>
              </a:ext>
            </a:extLst>
          </p:cNvPr>
          <p:cNvSpPr txBox="1"/>
          <p:nvPr/>
        </p:nvSpPr>
        <p:spPr>
          <a:xfrm>
            <a:off x="4171904" y="153201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FLASH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7362C3-3666-4E41-AFED-012F6199C650}"/>
              </a:ext>
            </a:extLst>
          </p:cNvPr>
          <p:cNvSpPr txBox="1"/>
          <p:nvPr/>
        </p:nvSpPr>
        <p:spPr>
          <a:xfrm>
            <a:off x="6368383" y="1514740"/>
            <a:ext cx="2505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Targeted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Radiotherapies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BA57E41-356E-454C-B472-8AD5594358B0}"/>
              </a:ext>
            </a:extLst>
          </p:cNvPr>
          <p:cNvSpPr txBox="1"/>
          <p:nvPr/>
        </p:nvSpPr>
        <p:spPr>
          <a:xfrm>
            <a:off x="9848221" y="1366519"/>
            <a:ext cx="1618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Radionuclides</a:t>
            </a:r>
            <a:r>
              <a:rPr lang="fr-FR" b="1" dirty="0">
                <a:solidFill>
                  <a:srgbClr val="002060"/>
                </a:solidFill>
              </a:rPr>
              <a:t> for </a:t>
            </a:r>
            <a:r>
              <a:rPr lang="fr-FR" b="1" dirty="0" err="1">
                <a:solidFill>
                  <a:srgbClr val="002060"/>
                </a:solidFill>
              </a:rPr>
              <a:t>therapy</a:t>
            </a:r>
            <a:r>
              <a:rPr lang="fr-FR" b="1" dirty="0">
                <a:solidFill>
                  <a:srgbClr val="002060"/>
                </a:solidFill>
              </a:rPr>
              <a:t> and </a:t>
            </a:r>
            <a:r>
              <a:rPr lang="fr-FR" b="1" dirty="0" err="1">
                <a:solidFill>
                  <a:srgbClr val="002060"/>
                </a:solidFill>
              </a:rPr>
              <a:t>diagnosis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5119B9-74A6-4812-97F3-18F58FD7A80D}"/>
              </a:ext>
            </a:extLst>
          </p:cNvPr>
          <p:cNvSpPr txBox="1"/>
          <p:nvPr/>
        </p:nvSpPr>
        <p:spPr>
          <a:xfrm>
            <a:off x="211416" y="5500059"/>
            <a:ext cx="2657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FTE =  15,3 </a:t>
            </a:r>
            <a:r>
              <a:rPr lang="fr-FR" dirty="0" err="1"/>
              <a:t>Researchers</a:t>
            </a:r>
            <a:endParaRPr lang="fr-FR" dirty="0"/>
          </a:p>
          <a:p>
            <a:r>
              <a:rPr lang="fr-FR" dirty="0"/>
              <a:t>            19,6  </a:t>
            </a:r>
            <a:r>
              <a:rPr lang="fr-FR" dirty="0" err="1"/>
              <a:t>Technical</a:t>
            </a:r>
            <a:r>
              <a:rPr lang="fr-FR" dirty="0"/>
              <a:t> staff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6535499-8011-49EC-8819-63CFF452EC0F}"/>
              </a:ext>
            </a:extLst>
          </p:cNvPr>
          <p:cNvSpPr txBox="1"/>
          <p:nvPr/>
        </p:nvSpPr>
        <p:spPr>
          <a:xfrm>
            <a:off x="3193533" y="5461279"/>
            <a:ext cx="254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FTE = 6,3 </a:t>
            </a:r>
            <a:r>
              <a:rPr lang="fr-FR" dirty="0" err="1"/>
              <a:t>Researchers</a:t>
            </a:r>
            <a:endParaRPr lang="fr-FR" dirty="0"/>
          </a:p>
          <a:p>
            <a:r>
              <a:rPr lang="fr-FR" dirty="0"/>
              <a:t>           7,2 </a:t>
            </a:r>
            <a:r>
              <a:rPr lang="fr-FR" dirty="0" err="1"/>
              <a:t>Technical</a:t>
            </a:r>
            <a:r>
              <a:rPr lang="fr-FR" dirty="0"/>
              <a:t> staff 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951FD8-19DD-4E2F-8E24-B4C6796B0EED}"/>
              </a:ext>
            </a:extLst>
          </p:cNvPr>
          <p:cNvSpPr txBox="1"/>
          <p:nvPr/>
        </p:nvSpPr>
        <p:spPr>
          <a:xfrm>
            <a:off x="6228867" y="5461279"/>
            <a:ext cx="2604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FTE =  10,3 </a:t>
            </a:r>
            <a:r>
              <a:rPr lang="fr-FR" dirty="0" err="1"/>
              <a:t>Researchers</a:t>
            </a:r>
            <a:r>
              <a:rPr lang="fr-FR" dirty="0"/>
              <a:t> </a:t>
            </a:r>
          </a:p>
          <a:p>
            <a:r>
              <a:rPr lang="fr-FR" dirty="0"/>
              <a:t>            11,4 </a:t>
            </a:r>
            <a:r>
              <a:rPr lang="fr-FR" dirty="0" err="1"/>
              <a:t>Technical</a:t>
            </a:r>
            <a:r>
              <a:rPr lang="fr-FR" dirty="0"/>
              <a:t> staff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526D7F3-3A32-4F68-9BEA-5F08EE469EF9}"/>
              </a:ext>
            </a:extLst>
          </p:cNvPr>
          <p:cNvSpPr txBox="1"/>
          <p:nvPr/>
        </p:nvSpPr>
        <p:spPr>
          <a:xfrm>
            <a:off x="9221486" y="5461279"/>
            <a:ext cx="2657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FTE =  15,5 </a:t>
            </a:r>
            <a:r>
              <a:rPr lang="fr-FR" dirty="0" err="1"/>
              <a:t>Researchers</a:t>
            </a:r>
            <a:endParaRPr lang="fr-FR" dirty="0"/>
          </a:p>
          <a:p>
            <a:r>
              <a:rPr lang="fr-FR" dirty="0"/>
              <a:t>            10,1 </a:t>
            </a:r>
            <a:r>
              <a:rPr lang="fr-FR" dirty="0" err="1"/>
              <a:t>Technical</a:t>
            </a:r>
            <a:r>
              <a:rPr lang="fr-FR" dirty="0"/>
              <a:t> staff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4A68558-0DD2-4B44-A0BC-9B302D84CBB5}"/>
              </a:ext>
            </a:extLst>
          </p:cNvPr>
          <p:cNvGrpSpPr/>
          <p:nvPr/>
        </p:nvGrpSpPr>
        <p:grpSpPr>
          <a:xfrm>
            <a:off x="9221486" y="2328924"/>
            <a:ext cx="2872229" cy="2771169"/>
            <a:chOff x="9221486" y="2328924"/>
            <a:chExt cx="2872229" cy="277116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8643944-3065-4595-A3FC-80EE3301B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1486" y="2328924"/>
              <a:ext cx="2872229" cy="277116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26A9B7-F8E0-46D4-810A-2F5E5C40C744}"/>
                </a:ext>
              </a:extLst>
            </p:cNvPr>
            <p:cNvSpPr/>
            <p:nvPr/>
          </p:nvSpPr>
          <p:spPr>
            <a:xfrm>
              <a:off x="10001250" y="2962276"/>
              <a:ext cx="371475" cy="3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38508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3D4DC7-F256-45E8-BAD4-BE50DD88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34</a:t>
            </a:fld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0FD0A4-5585-494C-B71A-F7A80F8B9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5462" y="445364"/>
            <a:ext cx="38363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0" dirty="0">
                <a:solidFill>
                  <a:srgbClr val="002060"/>
                </a:solidFill>
                <a:latin typeface="Arial Unicode MS"/>
              </a:rPr>
              <a:t>Conclusion  1/2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91B6-CF76-43F3-A57A-A7579E83A6C1}"/>
              </a:ext>
            </a:extLst>
          </p:cNvPr>
          <p:cNvSpPr/>
          <p:nvPr/>
        </p:nvSpPr>
        <p:spPr>
          <a:xfrm>
            <a:off x="475462" y="1113108"/>
            <a:ext cx="11241076" cy="5299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This talk was aimed to give you a broad </a:t>
            </a:r>
            <a:r>
              <a:rPr lang="en-US" b="1" dirty="0">
                <a:solidFill>
                  <a:srgbClr val="ED7D31"/>
                </a:solidFill>
              </a:rPr>
              <a:t>landscape of Health-related research at IN2P3</a:t>
            </a:r>
          </a:p>
          <a:p>
            <a:pPr lvl="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…. </a:t>
            </a:r>
            <a:r>
              <a:rPr lang="en-US" b="1" dirty="0" err="1">
                <a:solidFill>
                  <a:srgbClr val="4472C4">
                    <a:lumMod val="50000"/>
                  </a:srgbClr>
                </a:solidFill>
              </a:rPr>
              <a:t>Focussing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:</a:t>
            </a:r>
          </a:p>
          <a:p>
            <a:pPr marL="228600" lvl="0" indent="-22860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ED7D31"/>
                </a:solidFill>
              </a:rPr>
              <a:t>interdisciplinary developments 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in radiation physics, imaging, radiobiology, and radiotherapy. </a:t>
            </a:r>
          </a:p>
          <a:p>
            <a:pPr lvl="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…. Highlighted: </a:t>
            </a:r>
          </a:p>
          <a:p>
            <a:pPr marL="228600" lvl="0" indent="-22860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ED7D31"/>
                </a:solidFill>
              </a:rPr>
              <a:t>the structuring role of the GDR MI2B 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in coordinating these activities </a:t>
            </a:r>
          </a:p>
          <a:p>
            <a:pPr lvl="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…. Fostering: </a:t>
            </a:r>
          </a:p>
          <a:p>
            <a:pPr marL="228600" lvl="0" indent="-22860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 local, national and international </a:t>
            </a:r>
            <a:r>
              <a:rPr lang="en-US" b="1" dirty="0">
                <a:solidFill>
                  <a:srgbClr val="ED7D31"/>
                </a:solidFill>
              </a:rPr>
              <a:t>collaborations</a:t>
            </a:r>
            <a:endParaRPr lang="en-US" b="1" dirty="0">
              <a:solidFill>
                <a:srgbClr val="4472C4">
                  <a:lumMod val="50000"/>
                </a:srgbClr>
              </a:solidFill>
            </a:endParaRPr>
          </a:p>
          <a:p>
            <a:pPr lvl="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</a:rPr>
              <a:t>… Outlining:</a:t>
            </a:r>
          </a:p>
          <a:p>
            <a:pPr marL="228600" lvl="0" indent="-228600">
              <a:lnSpc>
                <a:spcPct val="170000"/>
              </a:lnSpc>
              <a:spcBef>
                <a:spcPts val="1000"/>
              </a:spcBef>
              <a:buClr>
                <a:srgbClr val="ED7D31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ED7D31"/>
                </a:solidFill>
              </a:rPr>
              <a:t>new organizational perspectives within IN2P3 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with the construction of </a:t>
            </a:r>
            <a:r>
              <a:rPr lang="en-US" b="1" dirty="0">
                <a:solidFill>
                  <a:srgbClr val="ED7D31"/>
                </a:solidFill>
              </a:rPr>
              <a:t>Master Projects (started in March 2025)</a:t>
            </a:r>
            <a:endParaRPr lang="fr-FR" b="1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86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FCAE9-7A6F-4338-A944-180D5544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2/2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D82B38-7CE6-4761-B8B7-9A25FD37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35</a:t>
            </a:fld>
            <a:endParaRPr lang="fr-FR"/>
          </a:p>
        </p:txBody>
      </p:sp>
      <p:grpSp>
        <p:nvGrpSpPr>
          <p:cNvPr id="5" name="Google Shape;102;p16">
            <a:extLst>
              <a:ext uri="{FF2B5EF4-FFF2-40B4-BE49-F238E27FC236}">
                <a16:creationId xmlns:a16="http://schemas.microsoft.com/office/drawing/2014/main" id="{0766DB77-2F19-4A3C-A36F-ECF03BEBA38A}"/>
              </a:ext>
            </a:extLst>
          </p:cNvPr>
          <p:cNvGrpSpPr/>
          <p:nvPr/>
        </p:nvGrpSpPr>
        <p:grpSpPr>
          <a:xfrm>
            <a:off x="7081130" y="3482351"/>
            <a:ext cx="5288670" cy="2895331"/>
            <a:chOff x="5721860" y="2431683"/>
            <a:chExt cx="3308560" cy="2810247"/>
          </a:xfrm>
        </p:grpSpPr>
        <p:sp>
          <p:nvSpPr>
            <p:cNvPr id="8" name="Google Shape;105;p16">
              <a:extLst>
                <a:ext uri="{FF2B5EF4-FFF2-40B4-BE49-F238E27FC236}">
                  <a16:creationId xmlns:a16="http://schemas.microsoft.com/office/drawing/2014/main" id="{8BCB9EAF-835A-4422-829C-3700549027A8}"/>
                </a:ext>
              </a:extLst>
            </p:cNvPr>
            <p:cNvSpPr/>
            <p:nvPr/>
          </p:nvSpPr>
          <p:spPr>
            <a:xfrm>
              <a:off x="5757462" y="2471773"/>
              <a:ext cx="3100788" cy="2770157"/>
            </a:xfrm>
            <a:prstGeom prst="roundRect">
              <a:avLst>
                <a:gd name="adj" fmla="val 7657"/>
              </a:avLst>
            </a:pr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" name="Google Shape;106;p16">
              <a:extLst>
                <a:ext uri="{FF2B5EF4-FFF2-40B4-BE49-F238E27FC236}">
                  <a16:creationId xmlns:a16="http://schemas.microsoft.com/office/drawing/2014/main" id="{56D9E138-ADCF-4BDF-BE79-7E51074510E9}"/>
                </a:ext>
              </a:extLst>
            </p:cNvPr>
            <p:cNvGrpSpPr/>
            <p:nvPr/>
          </p:nvGrpSpPr>
          <p:grpSpPr>
            <a:xfrm>
              <a:off x="5721860" y="2431683"/>
              <a:ext cx="3308560" cy="1916880"/>
              <a:chOff x="5701335" y="2355483"/>
              <a:chExt cx="3308560" cy="1916880"/>
            </a:xfrm>
          </p:grpSpPr>
          <p:sp>
            <p:nvSpPr>
              <p:cNvPr id="10" name="Google Shape;107;p16">
                <a:extLst>
                  <a:ext uri="{FF2B5EF4-FFF2-40B4-BE49-F238E27FC236}">
                    <a16:creationId xmlns:a16="http://schemas.microsoft.com/office/drawing/2014/main" id="{735B7D20-12B5-417B-9D7B-08CE26C8CF0E}"/>
                  </a:ext>
                </a:extLst>
              </p:cNvPr>
              <p:cNvSpPr txBox="1"/>
              <p:nvPr/>
            </p:nvSpPr>
            <p:spPr>
              <a:xfrm>
                <a:off x="5701335" y="2355483"/>
                <a:ext cx="18846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267" dirty="0">
                    <a:solidFill>
                      <a:schemeClr val="bg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Threats</a:t>
                </a:r>
                <a:endParaRPr sz="2267" dirty="0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1" name="Google Shape;108;p16">
                <a:extLst>
                  <a:ext uri="{FF2B5EF4-FFF2-40B4-BE49-F238E27FC236}">
                    <a16:creationId xmlns:a16="http://schemas.microsoft.com/office/drawing/2014/main" id="{16FA511A-07BC-4049-A2F5-FD188F3D8FB1}"/>
                  </a:ext>
                </a:extLst>
              </p:cNvPr>
              <p:cNvSpPr txBox="1"/>
              <p:nvPr/>
            </p:nvSpPr>
            <p:spPr>
              <a:xfrm>
                <a:off x="5736937" y="3507363"/>
                <a:ext cx="3272958" cy="7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Strong competition for fundings </a:t>
                </a:r>
                <a:endParaRPr lang="en" sz="1200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Risk of project slow-down due to staff turnover or lack of recruitment</a:t>
                </a: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C</a:t>
                </a:r>
                <a:r>
                  <a:rPr lang="en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onstraints associated with international </a:t>
                </a: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beam time access</a:t>
                </a: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U</a:t>
                </a:r>
                <a:r>
                  <a:rPr lang="en" sz="1200" b="1" dirty="0" err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ncertainty</a:t>
                </a: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in long-term institutional or political support for interdisciplinary research</a:t>
                </a: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Lack of attractiveness due to low amount of permanent </a:t>
                </a:r>
                <a:r>
                  <a:rPr lang="fr-FR" sz="1200" b="1" dirty="0" err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academic</a:t>
                </a: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positions </a:t>
                </a: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Cost of access to clinical beam</a:t>
                </a:r>
              </a:p>
            </p:txBody>
          </p:sp>
        </p:grpSp>
      </p:grpSp>
      <p:grpSp>
        <p:nvGrpSpPr>
          <p:cNvPr id="12" name="Google Shape;109;p16">
            <a:extLst>
              <a:ext uri="{FF2B5EF4-FFF2-40B4-BE49-F238E27FC236}">
                <a16:creationId xmlns:a16="http://schemas.microsoft.com/office/drawing/2014/main" id="{E092A9E1-BBE0-44B2-A497-2A48A375D3A1}"/>
              </a:ext>
            </a:extLst>
          </p:cNvPr>
          <p:cNvGrpSpPr/>
          <p:nvPr/>
        </p:nvGrpSpPr>
        <p:grpSpPr>
          <a:xfrm>
            <a:off x="7114998" y="1075726"/>
            <a:ext cx="4950078" cy="2274588"/>
            <a:chOff x="5834024" y="547533"/>
            <a:chExt cx="3337792" cy="1865467"/>
          </a:xfrm>
        </p:grpSpPr>
        <p:sp>
          <p:nvSpPr>
            <p:cNvPr id="15" name="Google Shape;112;p16">
              <a:extLst>
                <a:ext uri="{FF2B5EF4-FFF2-40B4-BE49-F238E27FC236}">
                  <a16:creationId xmlns:a16="http://schemas.microsoft.com/office/drawing/2014/main" id="{D9C171AE-8B71-449F-B384-D930C9595BBA}"/>
                </a:ext>
              </a:extLst>
            </p:cNvPr>
            <p:cNvSpPr/>
            <p:nvPr/>
          </p:nvSpPr>
          <p:spPr>
            <a:xfrm>
              <a:off x="5834024" y="589968"/>
              <a:ext cx="3337792" cy="1823032"/>
            </a:xfrm>
            <a:prstGeom prst="roundRect">
              <a:avLst>
                <a:gd name="adj" fmla="val 7657"/>
              </a:avLst>
            </a:pr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6" name="Google Shape;113;p16">
              <a:extLst>
                <a:ext uri="{FF2B5EF4-FFF2-40B4-BE49-F238E27FC236}">
                  <a16:creationId xmlns:a16="http://schemas.microsoft.com/office/drawing/2014/main" id="{86427B8E-14A0-4122-84A5-E22B866FEA58}"/>
                </a:ext>
              </a:extLst>
            </p:cNvPr>
            <p:cNvGrpSpPr/>
            <p:nvPr/>
          </p:nvGrpSpPr>
          <p:grpSpPr>
            <a:xfrm>
              <a:off x="5872397" y="547533"/>
              <a:ext cx="3070974" cy="1462002"/>
              <a:chOff x="5851872" y="471321"/>
              <a:chExt cx="3070974" cy="1462002"/>
            </a:xfrm>
          </p:grpSpPr>
          <p:sp>
            <p:nvSpPr>
              <p:cNvPr id="17" name="Google Shape;114;p16">
                <a:extLst>
                  <a:ext uri="{FF2B5EF4-FFF2-40B4-BE49-F238E27FC236}">
                    <a16:creationId xmlns:a16="http://schemas.microsoft.com/office/drawing/2014/main" id="{2F0F5543-4A1F-45D2-A72C-64AB3C788493}"/>
                  </a:ext>
                </a:extLst>
              </p:cNvPr>
              <p:cNvSpPr txBox="1"/>
              <p:nvPr/>
            </p:nvSpPr>
            <p:spPr>
              <a:xfrm>
                <a:off x="5872697" y="471321"/>
                <a:ext cx="18846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267" dirty="0">
                    <a:solidFill>
                      <a:schemeClr val="bg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Weaknesses</a:t>
                </a:r>
                <a:endParaRPr sz="2267" dirty="0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8" name="Google Shape;115;p16">
                <a:extLst>
                  <a:ext uri="{FF2B5EF4-FFF2-40B4-BE49-F238E27FC236}">
                    <a16:creationId xmlns:a16="http://schemas.microsoft.com/office/drawing/2014/main" id="{DE8518A1-A8AD-4EA6-801B-E396E1E19505}"/>
                  </a:ext>
                </a:extLst>
              </p:cNvPr>
              <p:cNvSpPr txBox="1"/>
              <p:nvPr/>
            </p:nvSpPr>
            <p:spPr>
              <a:xfrm>
                <a:off x="5851872" y="1168323"/>
                <a:ext cx="3070974" cy="7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228594" indent="-228594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Difficulty </a:t>
                </a: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securing external funding for long-term projects</a:t>
                </a:r>
              </a:p>
              <a:p>
                <a:pPr marL="228594" indent="-228594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Human Resources</a:t>
                </a:r>
              </a:p>
              <a:p>
                <a:pPr marL="228594" indent="-228594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D</a:t>
                </a:r>
                <a:r>
                  <a:rPr lang="en" sz="1200" b="1" dirty="0" err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ependence</a:t>
                </a: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on external irradiation facilities</a:t>
                </a:r>
              </a:p>
              <a:p>
                <a:pPr marL="228594" indent="-228594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High </a:t>
                </a:r>
                <a:r>
                  <a:rPr lang="fr-FR" sz="1200" b="1" dirty="0" err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dependence</a:t>
                </a: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on </a:t>
                </a:r>
                <a:r>
                  <a:rPr lang="fr-FR" sz="1200" b="1" dirty="0" err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radionuclide</a:t>
                </a: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fr-FR" sz="1200" b="1" dirty="0" err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availability</a:t>
                </a: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fr-FR" sz="1200" b="1" dirty="0" err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slowing</a:t>
                </a: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-down TRT </a:t>
                </a:r>
                <a:r>
                  <a:rPr lang="fr-FR" sz="1200" b="1" dirty="0" err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research</a:t>
                </a:r>
                <a:endParaRPr lang="en" sz="1200" b="1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1" name="Google Shape;119;p16">
            <a:extLst>
              <a:ext uri="{FF2B5EF4-FFF2-40B4-BE49-F238E27FC236}">
                <a16:creationId xmlns:a16="http://schemas.microsoft.com/office/drawing/2014/main" id="{1BDD329A-2D58-4A67-82D2-2D75EABC9BCF}"/>
              </a:ext>
            </a:extLst>
          </p:cNvPr>
          <p:cNvGrpSpPr/>
          <p:nvPr/>
        </p:nvGrpSpPr>
        <p:grpSpPr>
          <a:xfrm>
            <a:off x="-4316" y="3737211"/>
            <a:ext cx="4433464" cy="2525164"/>
            <a:chOff x="340331" y="3178207"/>
            <a:chExt cx="2928304" cy="1455074"/>
          </a:xfrm>
        </p:grpSpPr>
        <p:sp>
          <p:nvSpPr>
            <p:cNvPr id="22" name="Google Shape;120;p16">
              <a:extLst>
                <a:ext uri="{FF2B5EF4-FFF2-40B4-BE49-F238E27FC236}">
                  <a16:creationId xmlns:a16="http://schemas.microsoft.com/office/drawing/2014/main" id="{EB1A570D-D258-4061-B2BB-743220A0AAE5}"/>
                </a:ext>
              </a:extLst>
            </p:cNvPr>
            <p:cNvSpPr/>
            <p:nvPr/>
          </p:nvSpPr>
          <p:spPr>
            <a:xfrm>
              <a:off x="375557" y="3303665"/>
              <a:ext cx="2808425" cy="1329616"/>
            </a:xfrm>
            <a:prstGeom prst="roundRect">
              <a:avLst>
                <a:gd name="adj" fmla="val 7657"/>
              </a:avLst>
            </a:pr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3" name="Google Shape;121;p16">
              <a:extLst>
                <a:ext uri="{FF2B5EF4-FFF2-40B4-BE49-F238E27FC236}">
                  <a16:creationId xmlns:a16="http://schemas.microsoft.com/office/drawing/2014/main" id="{2F193210-C976-4B3F-9FA5-5792F971097A}"/>
                </a:ext>
              </a:extLst>
            </p:cNvPr>
            <p:cNvGrpSpPr/>
            <p:nvPr/>
          </p:nvGrpSpPr>
          <p:grpSpPr>
            <a:xfrm>
              <a:off x="340331" y="3178207"/>
              <a:ext cx="2928304" cy="1364771"/>
              <a:chOff x="340331" y="3178207"/>
              <a:chExt cx="2928304" cy="1364771"/>
            </a:xfrm>
          </p:grpSpPr>
          <p:sp>
            <p:nvSpPr>
              <p:cNvPr id="24" name="Google Shape;122;p16">
                <a:extLst>
                  <a:ext uri="{FF2B5EF4-FFF2-40B4-BE49-F238E27FC236}">
                    <a16:creationId xmlns:a16="http://schemas.microsoft.com/office/drawing/2014/main" id="{3A8D5373-30D0-498C-9FD8-3408427846F8}"/>
                  </a:ext>
                </a:extLst>
              </p:cNvPr>
              <p:cNvSpPr txBox="1"/>
              <p:nvPr/>
            </p:nvSpPr>
            <p:spPr>
              <a:xfrm>
                <a:off x="1305205" y="3178207"/>
                <a:ext cx="18846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/>
                <a:r>
                  <a:rPr lang="en" sz="2267" dirty="0">
                    <a:solidFill>
                      <a:schemeClr val="bg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Opportunities</a:t>
                </a:r>
                <a:endParaRPr sz="2267" dirty="0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5" name="Google Shape;123;p16">
                <a:extLst>
                  <a:ext uri="{FF2B5EF4-FFF2-40B4-BE49-F238E27FC236}">
                    <a16:creationId xmlns:a16="http://schemas.microsoft.com/office/drawing/2014/main" id="{37A00C16-D707-49A9-81C0-3B7CAE447BB8}"/>
                  </a:ext>
                </a:extLst>
              </p:cNvPr>
              <p:cNvSpPr txBox="1"/>
              <p:nvPr/>
            </p:nvSpPr>
            <p:spPr>
              <a:xfrm>
                <a:off x="340331" y="3777978"/>
                <a:ext cx="2928304" cy="7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Collaborative works </a:t>
                </a:r>
                <a:r>
                  <a:rPr lang="en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with many national institutions (INSERM, CNES, clinical facilities) and regional structures</a:t>
                </a: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Possible transfer to industry or clinical routine </a:t>
                </a:r>
                <a:r>
                  <a:rPr lang="en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(e.g., online monitoring)</a:t>
                </a: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Commissioning of the C-400</a:t>
                </a: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New accelerators techniques </a:t>
                </a:r>
                <a:r>
                  <a:rPr lang="en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(e.g. laser)</a:t>
                </a:r>
              </a:p>
              <a:p>
                <a:pPr marL="228594" indent="-228594">
                  <a:buFont typeface="Arial" panose="020B0604020202020204" pitchFamily="34" charset="0"/>
                  <a:buChar char="•"/>
                </a:pPr>
                <a:endParaRPr lang="en" sz="1333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228594" indent="-228594" algn="just">
                  <a:buFont typeface="Arial" panose="020B0604020202020204" pitchFamily="34" charset="0"/>
                  <a:buChar char="•"/>
                </a:pPr>
                <a:endParaRPr lang="en" sz="1333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8" name="Google Shape;127;p16">
            <a:extLst>
              <a:ext uri="{FF2B5EF4-FFF2-40B4-BE49-F238E27FC236}">
                <a16:creationId xmlns:a16="http://schemas.microsoft.com/office/drawing/2014/main" id="{E6E780B3-3124-4809-875E-5DACB79680E0}"/>
              </a:ext>
            </a:extLst>
          </p:cNvPr>
          <p:cNvGrpSpPr/>
          <p:nvPr/>
        </p:nvGrpSpPr>
        <p:grpSpPr>
          <a:xfrm>
            <a:off x="15397" y="1104322"/>
            <a:ext cx="4460744" cy="2692157"/>
            <a:chOff x="324981" y="511324"/>
            <a:chExt cx="2989432" cy="2478533"/>
          </a:xfrm>
        </p:grpSpPr>
        <p:sp>
          <p:nvSpPr>
            <p:cNvPr id="29" name="Google Shape;128;p16">
              <a:extLst>
                <a:ext uri="{FF2B5EF4-FFF2-40B4-BE49-F238E27FC236}">
                  <a16:creationId xmlns:a16="http://schemas.microsoft.com/office/drawing/2014/main" id="{EB7842DE-2588-475C-A48C-355551F74899}"/>
                </a:ext>
              </a:extLst>
            </p:cNvPr>
            <p:cNvSpPr/>
            <p:nvPr/>
          </p:nvSpPr>
          <p:spPr>
            <a:xfrm>
              <a:off x="375557" y="559670"/>
              <a:ext cx="2821471" cy="2430187"/>
            </a:xfrm>
            <a:prstGeom prst="roundRect">
              <a:avLst>
                <a:gd name="adj" fmla="val 7657"/>
              </a:avLst>
            </a:pr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" name="Google Shape;129;p16">
              <a:extLst>
                <a:ext uri="{FF2B5EF4-FFF2-40B4-BE49-F238E27FC236}">
                  <a16:creationId xmlns:a16="http://schemas.microsoft.com/office/drawing/2014/main" id="{0370CE8B-4A3E-4CCD-ADE9-01E9E8A6B691}"/>
                </a:ext>
              </a:extLst>
            </p:cNvPr>
            <p:cNvGrpSpPr/>
            <p:nvPr/>
          </p:nvGrpSpPr>
          <p:grpSpPr>
            <a:xfrm>
              <a:off x="324981" y="511324"/>
              <a:ext cx="2989432" cy="1763842"/>
              <a:chOff x="324981" y="511324"/>
              <a:chExt cx="2989432" cy="1763842"/>
            </a:xfrm>
          </p:grpSpPr>
          <p:sp>
            <p:nvSpPr>
              <p:cNvPr id="31" name="Google Shape;130;p16">
                <a:extLst>
                  <a:ext uri="{FF2B5EF4-FFF2-40B4-BE49-F238E27FC236}">
                    <a16:creationId xmlns:a16="http://schemas.microsoft.com/office/drawing/2014/main" id="{A6DD1D42-846A-49F7-B5F1-BDBA6CD0CBC5}"/>
                  </a:ext>
                </a:extLst>
              </p:cNvPr>
              <p:cNvSpPr txBox="1"/>
              <p:nvPr/>
            </p:nvSpPr>
            <p:spPr>
              <a:xfrm>
                <a:off x="324981" y="1510166"/>
                <a:ext cx="2989432" cy="7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Highly interdisciplinary </a:t>
                </a:r>
                <a:r>
                  <a:rPr lang="en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projects</a:t>
                </a: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Unique set</a:t>
                </a:r>
                <a:r>
                  <a:rPr lang="fr-FR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of </a:t>
                </a: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irradiation platforms</a:t>
                </a:r>
                <a:endParaRPr lang="en" sz="1200" b="1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Access to clinical facilities </a:t>
                </a:r>
                <a:r>
                  <a:rPr lang="en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(CNAO, CA</a:t>
                </a:r>
                <a:r>
                  <a:rPr lang="fr-FR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L</a:t>
                </a:r>
                <a:r>
                  <a:rPr lang="en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)</a:t>
                </a: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Strong partnerships </a:t>
                </a:r>
                <a:r>
                  <a:rPr lang="en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(CNAO, INFN, GSI, GANIL…)</a:t>
                </a: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High succe</a:t>
                </a: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s </a:t>
                </a:r>
                <a:r>
                  <a:rPr lang="fr-FR" sz="1200" dirty="0" err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with</a:t>
                </a:r>
                <a:r>
                  <a:rPr lang="fr-FR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funding agencies</a:t>
                </a: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Expertise </a:t>
                </a: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in</a:t>
                </a: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instrumentation and modelin</a:t>
                </a: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g</a:t>
                </a: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(</a:t>
                </a:r>
                <a:r>
                  <a:rPr lang="fr-FR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leadership in </a:t>
                </a:r>
                <a:r>
                  <a:rPr lang="fr-FR" sz="1200" dirty="0" err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highly-used</a:t>
                </a:r>
                <a:r>
                  <a:rPr lang="fr-FR" sz="1200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open-source code)</a:t>
                </a:r>
                <a:endParaRPr lang="en" sz="1200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228594" indent="-22859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Strong links with I</a:t>
                </a:r>
                <a:r>
                  <a:rPr lang="fr-FR" sz="1200" b="1" dirty="0" err="1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nserm</a:t>
                </a:r>
                <a:r>
                  <a:rPr lang="fr-FR" sz="1200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, CHU and Cancer centers</a:t>
                </a:r>
                <a:endParaRPr lang="en" sz="1200" b="1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2" name="Google Shape;131;p16">
                <a:extLst>
                  <a:ext uri="{FF2B5EF4-FFF2-40B4-BE49-F238E27FC236}">
                    <a16:creationId xmlns:a16="http://schemas.microsoft.com/office/drawing/2014/main" id="{7368976F-300D-4FEA-9AF2-132DF80A1511}"/>
                  </a:ext>
                </a:extLst>
              </p:cNvPr>
              <p:cNvSpPr txBox="1"/>
              <p:nvPr/>
            </p:nvSpPr>
            <p:spPr>
              <a:xfrm>
                <a:off x="1290762" y="511324"/>
                <a:ext cx="18846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/>
                <a:r>
                  <a:rPr lang="en" sz="2267" dirty="0">
                    <a:solidFill>
                      <a:schemeClr val="bg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Strengths</a:t>
                </a:r>
                <a:endParaRPr sz="2267" dirty="0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grpSp>
        <p:nvGrpSpPr>
          <p:cNvPr id="34" name="Google Shape;134;p16">
            <a:extLst>
              <a:ext uri="{FF2B5EF4-FFF2-40B4-BE49-F238E27FC236}">
                <a16:creationId xmlns:a16="http://schemas.microsoft.com/office/drawing/2014/main" id="{624EDE55-AD14-4F69-B929-BAD1AA0C3A69}"/>
              </a:ext>
            </a:extLst>
          </p:cNvPr>
          <p:cNvGrpSpPr/>
          <p:nvPr/>
        </p:nvGrpSpPr>
        <p:grpSpPr>
          <a:xfrm>
            <a:off x="4445195" y="4152077"/>
            <a:ext cx="222267" cy="220700"/>
            <a:chOff x="3418738" y="3462850"/>
            <a:chExt cx="166700" cy="165525"/>
          </a:xfrm>
        </p:grpSpPr>
        <p:sp>
          <p:nvSpPr>
            <p:cNvPr id="35" name="Google Shape;135;p16">
              <a:extLst>
                <a:ext uri="{FF2B5EF4-FFF2-40B4-BE49-F238E27FC236}">
                  <a16:creationId xmlns:a16="http://schemas.microsoft.com/office/drawing/2014/main" id="{70ABBF6C-8E67-4186-88CC-5982219A2250}"/>
                </a:ext>
              </a:extLst>
            </p:cNvPr>
            <p:cNvSpPr/>
            <p:nvPr/>
          </p:nvSpPr>
          <p:spPr>
            <a:xfrm>
              <a:off x="3418738" y="3462850"/>
              <a:ext cx="166700" cy="94400"/>
            </a:xfrm>
            <a:custGeom>
              <a:avLst/>
              <a:gdLst/>
              <a:ahLst/>
              <a:cxnLst/>
              <a:rect l="l" t="t" r="r" b="b"/>
              <a:pathLst>
                <a:path w="6668" h="3776" extrusionOk="0">
                  <a:moveTo>
                    <a:pt x="4310" y="394"/>
                  </a:moveTo>
                  <a:lnTo>
                    <a:pt x="4310" y="1180"/>
                  </a:lnTo>
                  <a:lnTo>
                    <a:pt x="2358" y="1180"/>
                  </a:lnTo>
                  <a:lnTo>
                    <a:pt x="2358" y="394"/>
                  </a:lnTo>
                  <a:close/>
                  <a:moveTo>
                    <a:pt x="2155" y="1"/>
                  </a:moveTo>
                  <a:cubicBezTo>
                    <a:pt x="2048" y="1"/>
                    <a:pt x="1965" y="84"/>
                    <a:pt x="1965" y="203"/>
                  </a:cubicBezTo>
                  <a:lnTo>
                    <a:pt x="1965" y="1180"/>
                  </a:lnTo>
                  <a:lnTo>
                    <a:pt x="1179" y="1180"/>
                  </a:lnTo>
                  <a:lnTo>
                    <a:pt x="1179" y="787"/>
                  </a:lnTo>
                  <a:cubicBezTo>
                    <a:pt x="1179" y="679"/>
                    <a:pt x="1095" y="584"/>
                    <a:pt x="988" y="584"/>
                  </a:cubicBezTo>
                  <a:cubicBezTo>
                    <a:pt x="881" y="584"/>
                    <a:pt x="786" y="679"/>
                    <a:pt x="786" y="787"/>
                  </a:cubicBezTo>
                  <a:lnTo>
                    <a:pt x="786" y="1180"/>
                  </a:lnTo>
                  <a:lnTo>
                    <a:pt x="191" y="1180"/>
                  </a:lnTo>
                  <a:cubicBezTo>
                    <a:pt x="83" y="1180"/>
                    <a:pt x="0" y="1263"/>
                    <a:pt x="0" y="1370"/>
                  </a:cubicBezTo>
                  <a:lnTo>
                    <a:pt x="0" y="2680"/>
                  </a:lnTo>
                  <a:lnTo>
                    <a:pt x="3334" y="3775"/>
                  </a:lnTo>
                  <a:lnTo>
                    <a:pt x="6668" y="2680"/>
                  </a:lnTo>
                  <a:lnTo>
                    <a:pt x="6668" y="1370"/>
                  </a:lnTo>
                  <a:cubicBezTo>
                    <a:pt x="6668" y="1263"/>
                    <a:pt x="6584" y="1180"/>
                    <a:pt x="6465" y="1180"/>
                  </a:cubicBezTo>
                  <a:lnTo>
                    <a:pt x="5870" y="1180"/>
                  </a:lnTo>
                  <a:lnTo>
                    <a:pt x="5870" y="787"/>
                  </a:lnTo>
                  <a:cubicBezTo>
                    <a:pt x="5870" y="679"/>
                    <a:pt x="5787" y="584"/>
                    <a:pt x="5679" y="584"/>
                  </a:cubicBezTo>
                  <a:cubicBezTo>
                    <a:pt x="5572" y="584"/>
                    <a:pt x="5477" y="679"/>
                    <a:pt x="5477" y="787"/>
                  </a:cubicBezTo>
                  <a:lnTo>
                    <a:pt x="5477" y="1180"/>
                  </a:lnTo>
                  <a:lnTo>
                    <a:pt x="4703" y="1180"/>
                  </a:lnTo>
                  <a:lnTo>
                    <a:pt x="4703" y="203"/>
                  </a:lnTo>
                  <a:cubicBezTo>
                    <a:pt x="4703" y="84"/>
                    <a:pt x="4608" y="1"/>
                    <a:pt x="45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136;p16">
              <a:extLst>
                <a:ext uri="{FF2B5EF4-FFF2-40B4-BE49-F238E27FC236}">
                  <a16:creationId xmlns:a16="http://schemas.microsoft.com/office/drawing/2014/main" id="{17B8F417-16B4-4F11-9F18-81AB38368A41}"/>
                </a:ext>
              </a:extLst>
            </p:cNvPr>
            <p:cNvSpPr/>
            <p:nvPr/>
          </p:nvSpPr>
          <p:spPr>
            <a:xfrm>
              <a:off x="3418738" y="3538750"/>
              <a:ext cx="166700" cy="89625"/>
            </a:xfrm>
            <a:custGeom>
              <a:avLst/>
              <a:gdLst/>
              <a:ahLst/>
              <a:cxnLst/>
              <a:rect l="l" t="t" r="r" b="b"/>
              <a:pathLst>
                <a:path w="6668" h="3585" extrusionOk="0">
                  <a:moveTo>
                    <a:pt x="0" y="1"/>
                  </a:moveTo>
                  <a:lnTo>
                    <a:pt x="0" y="3394"/>
                  </a:lnTo>
                  <a:cubicBezTo>
                    <a:pt x="0" y="3501"/>
                    <a:pt x="83" y="3585"/>
                    <a:pt x="191" y="3585"/>
                  </a:cubicBezTo>
                  <a:lnTo>
                    <a:pt x="6465" y="3585"/>
                  </a:lnTo>
                  <a:cubicBezTo>
                    <a:pt x="6584" y="3585"/>
                    <a:pt x="6668" y="3501"/>
                    <a:pt x="6668" y="3394"/>
                  </a:cubicBezTo>
                  <a:lnTo>
                    <a:pt x="6668" y="1"/>
                  </a:lnTo>
                  <a:lnTo>
                    <a:pt x="3298" y="10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7" name="Google Shape;137;p16">
            <a:extLst>
              <a:ext uri="{FF2B5EF4-FFF2-40B4-BE49-F238E27FC236}">
                <a16:creationId xmlns:a16="http://schemas.microsoft.com/office/drawing/2014/main" id="{622BD977-CA69-4CC1-BC9C-815DCF502FB8}"/>
              </a:ext>
            </a:extLst>
          </p:cNvPr>
          <p:cNvGrpSpPr/>
          <p:nvPr/>
        </p:nvGrpSpPr>
        <p:grpSpPr>
          <a:xfrm>
            <a:off x="4374929" y="2297477"/>
            <a:ext cx="362367" cy="119900"/>
            <a:chOff x="3366038" y="2071900"/>
            <a:chExt cx="271775" cy="89925"/>
          </a:xfrm>
        </p:grpSpPr>
        <p:sp>
          <p:nvSpPr>
            <p:cNvPr id="38" name="Google Shape;138;p16">
              <a:extLst>
                <a:ext uri="{FF2B5EF4-FFF2-40B4-BE49-F238E27FC236}">
                  <a16:creationId xmlns:a16="http://schemas.microsoft.com/office/drawing/2014/main" id="{B94C79AD-8BA2-4370-904E-F930B9B17344}"/>
                </a:ext>
              </a:extLst>
            </p:cNvPr>
            <p:cNvSpPr/>
            <p:nvPr/>
          </p:nvSpPr>
          <p:spPr>
            <a:xfrm>
              <a:off x="3366038" y="2109125"/>
              <a:ext cx="271775" cy="15500"/>
            </a:xfrm>
            <a:custGeom>
              <a:avLst/>
              <a:gdLst/>
              <a:ahLst/>
              <a:cxnLst/>
              <a:rect l="l" t="t" r="r" b="b"/>
              <a:pathLst>
                <a:path w="10871" h="620" extrusionOk="0">
                  <a:moveTo>
                    <a:pt x="1" y="0"/>
                  </a:moveTo>
                  <a:lnTo>
                    <a:pt x="1" y="619"/>
                  </a:lnTo>
                  <a:lnTo>
                    <a:pt x="10871" y="61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39;p16">
              <a:extLst>
                <a:ext uri="{FF2B5EF4-FFF2-40B4-BE49-F238E27FC236}">
                  <a16:creationId xmlns:a16="http://schemas.microsoft.com/office/drawing/2014/main" id="{FF077F82-10F1-4749-B3C5-EDDF6ACA1F37}"/>
                </a:ext>
              </a:extLst>
            </p:cNvPr>
            <p:cNvSpPr/>
            <p:nvPr/>
          </p:nvSpPr>
          <p:spPr>
            <a:xfrm>
              <a:off x="3382413" y="2071900"/>
              <a:ext cx="32175" cy="89925"/>
            </a:xfrm>
            <a:custGeom>
              <a:avLst/>
              <a:gdLst/>
              <a:ahLst/>
              <a:cxnLst/>
              <a:rect l="l" t="t" r="r" b="b"/>
              <a:pathLst>
                <a:path w="1287" h="3597" extrusionOk="0">
                  <a:moveTo>
                    <a:pt x="1" y="1"/>
                  </a:moveTo>
                  <a:lnTo>
                    <a:pt x="1" y="3597"/>
                  </a:lnTo>
                  <a:lnTo>
                    <a:pt x="1286" y="3597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140;p16">
              <a:extLst>
                <a:ext uri="{FF2B5EF4-FFF2-40B4-BE49-F238E27FC236}">
                  <a16:creationId xmlns:a16="http://schemas.microsoft.com/office/drawing/2014/main" id="{1BA656CE-1DB2-4AE9-AF7F-64FBEC4DE101}"/>
                </a:ext>
              </a:extLst>
            </p:cNvPr>
            <p:cNvSpPr/>
            <p:nvPr/>
          </p:nvSpPr>
          <p:spPr>
            <a:xfrm>
              <a:off x="3589588" y="2071900"/>
              <a:ext cx="32175" cy="89925"/>
            </a:xfrm>
            <a:custGeom>
              <a:avLst/>
              <a:gdLst/>
              <a:ahLst/>
              <a:cxnLst/>
              <a:rect l="l" t="t" r="r" b="b"/>
              <a:pathLst>
                <a:path w="1287" h="3597" extrusionOk="0">
                  <a:moveTo>
                    <a:pt x="0" y="1"/>
                  </a:moveTo>
                  <a:lnTo>
                    <a:pt x="0" y="3597"/>
                  </a:lnTo>
                  <a:lnTo>
                    <a:pt x="1286" y="3597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41;p16">
              <a:extLst>
                <a:ext uri="{FF2B5EF4-FFF2-40B4-BE49-F238E27FC236}">
                  <a16:creationId xmlns:a16="http://schemas.microsoft.com/office/drawing/2014/main" id="{0DD53F27-A150-48E4-A36D-E9D5446511A0}"/>
                </a:ext>
              </a:extLst>
            </p:cNvPr>
            <p:cNvSpPr/>
            <p:nvPr/>
          </p:nvSpPr>
          <p:spPr>
            <a:xfrm>
              <a:off x="3376163" y="2090950"/>
              <a:ext cx="20550" cy="51825"/>
            </a:xfrm>
            <a:custGeom>
              <a:avLst/>
              <a:gdLst/>
              <a:ahLst/>
              <a:cxnLst/>
              <a:rect l="l" t="t" r="r" b="b"/>
              <a:pathLst>
                <a:path w="822" h="2073" extrusionOk="0">
                  <a:moveTo>
                    <a:pt x="0" y="1"/>
                  </a:moveTo>
                  <a:lnTo>
                    <a:pt x="0" y="2073"/>
                  </a:lnTo>
                  <a:lnTo>
                    <a:pt x="822" y="2073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42;p16">
              <a:extLst>
                <a:ext uri="{FF2B5EF4-FFF2-40B4-BE49-F238E27FC236}">
                  <a16:creationId xmlns:a16="http://schemas.microsoft.com/office/drawing/2014/main" id="{F0654B90-CD14-4F96-877E-60A6C6796B14}"/>
                </a:ext>
              </a:extLst>
            </p:cNvPr>
            <p:cNvSpPr/>
            <p:nvPr/>
          </p:nvSpPr>
          <p:spPr>
            <a:xfrm>
              <a:off x="3607138" y="2090950"/>
              <a:ext cx="20575" cy="51825"/>
            </a:xfrm>
            <a:custGeom>
              <a:avLst/>
              <a:gdLst/>
              <a:ahLst/>
              <a:cxnLst/>
              <a:rect l="l" t="t" r="r" b="b"/>
              <a:pathLst>
                <a:path w="823" h="2073" extrusionOk="0">
                  <a:moveTo>
                    <a:pt x="1" y="1"/>
                  </a:moveTo>
                  <a:lnTo>
                    <a:pt x="1" y="2073"/>
                  </a:lnTo>
                  <a:lnTo>
                    <a:pt x="822" y="2073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16C30A5-E1C9-4DA7-B564-EE2F0BC5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649" y="2508476"/>
            <a:ext cx="2694138" cy="234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11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C510D-B5F2-4427-B9D1-5835AF7DC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152" y="2815180"/>
            <a:ext cx="9144000" cy="1627124"/>
          </a:xfrm>
        </p:spPr>
        <p:txBody>
          <a:bodyPr>
            <a:normAutofit/>
          </a:bodyPr>
          <a:lstStyle/>
          <a:p>
            <a:r>
              <a:rPr lang="fr-FR" dirty="0" err="1"/>
              <a:t>Thanks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 attention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D2670F3D-6074-40F0-85B4-F920FC31C9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7385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159CB-0CE7-4E3E-80A3-B6D74DC478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Back-up</a:t>
            </a:r>
          </a:p>
        </p:txBody>
      </p:sp>
    </p:spTree>
    <p:extLst>
      <p:ext uri="{BB962C8B-B14F-4D97-AF65-F5344CB8AC3E}">
        <p14:creationId xmlns:p14="http://schemas.microsoft.com/office/powerpoint/2010/main" val="1020320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6610562" y="1985282"/>
            <a:ext cx="1097683" cy="3847841"/>
          </a:xfrm>
          <a:prstGeom prst="rect">
            <a:avLst/>
          </a:prstGeom>
          <a:solidFill>
            <a:srgbClr val="4762FF">
              <a:alpha val="29000"/>
            </a:srgbClr>
          </a:solidFill>
          <a:ln w="6350">
            <a:solidFill>
              <a:srgbClr val="476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734340" y="1985282"/>
            <a:ext cx="774096" cy="3847841"/>
          </a:xfrm>
          <a:prstGeom prst="rect">
            <a:avLst/>
          </a:prstGeom>
          <a:solidFill>
            <a:srgbClr val="FF3D00">
              <a:alpha val="29000"/>
            </a:srgbClr>
          </a:solidFill>
          <a:ln w="6350">
            <a:solidFill>
              <a:srgbClr val="FF3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534530" y="1985282"/>
            <a:ext cx="2302270" cy="3847841"/>
          </a:xfrm>
          <a:prstGeom prst="rect">
            <a:avLst/>
          </a:prstGeom>
          <a:solidFill>
            <a:srgbClr val="31BEB0">
              <a:alpha val="29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870609" y="2524356"/>
            <a:ext cx="957173" cy="3308767"/>
          </a:xfrm>
          <a:prstGeom prst="rect">
            <a:avLst/>
          </a:prstGeom>
          <a:solidFill>
            <a:srgbClr val="FFC000">
              <a:alpha val="29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Rectangle 16"/>
          <p:cNvSpPr/>
          <p:nvPr/>
        </p:nvSpPr>
        <p:spPr bwMode="auto">
          <a:xfrm>
            <a:off x="1632857" y="366220"/>
            <a:ext cx="8926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FTE in the Hadrontherapy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 bwMode="auto">
          <a:xfrm>
            <a:off x="550864" y="2287108"/>
            <a:ext cx="1102867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FTE by team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 bwMode="auto">
          <a:xfrm>
            <a:off x="10591056" y="2247357"/>
            <a:ext cx="1236726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FTE by project</a:t>
            </a: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6610562" y="5357145"/>
            <a:ext cx="10074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WP1 – Dose modeling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7705349" y="5102180"/>
            <a:ext cx="8711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FF3D0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WP2 – Nuclear and chemical data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8663833" y="5357145"/>
            <a:ext cx="20076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31BEB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WP3 – Dose delivery control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10813902" y="5279125"/>
            <a:ext cx="75161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FF8521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WP4 – Biological effects</a:t>
            </a: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3461380" y="6122918"/>
            <a:ext cx="5269238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FTE in Hadrontherapy MP: 15.33 researchers, 19.60 technical staff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52193" y="1791463"/>
            <a:ext cx="5676305" cy="4041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208884" y="1783623"/>
            <a:ext cx="5670571" cy="4041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/>
          <p:nvPr/>
        </p:nvSpPr>
        <p:spPr bwMode="auto">
          <a:xfrm>
            <a:off x="1632857" y="366220"/>
            <a:ext cx="8926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FTE in the Hadrontherapy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 bwMode="auto">
          <a:xfrm>
            <a:off x="237579" y="5908203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PhD in Hadrontherapy MP: 27 defended, 20 on-going</a:t>
            </a:r>
          </a:p>
        </p:txBody>
      </p:sp>
      <p:sp>
        <p:nvSpPr>
          <p:cNvPr id="3" name="ZoneTexte 2"/>
          <p:cNvSpPr txBox="1"/>
          <p:nvPr/>
        </p:nvSpPr>
        <p:spPr bwMode="auto">
          <a:xfrm>
            <a:off x="6296283" y="5931252"/>
            <a:ext cx="5756170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CDD in Hadrontherapy MP: 11.20 FTE researchers, 9 FTE technical staff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731750" y="1952231"/>
            <a:ext cx="1097683" cy="3847841"/>
          </a:xfrm>
          <a:prstGeom prst="rect">
            <a:avLst/>
          </a:prstGeom>
          <a:solidFill>
            <a:srgbClr val="4762FF">
              <a:alpha val="29000"/>
            </a:srgbClr>
          </a:solidFill>
          <a:ln w="6350">
            <a:solidFill>
              <a:srgbClr val="476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855527" y="1952231"/>
            <a:ext cx="774096" cy="3847841"/>
          </a:xfrm>
          <a:prstGeom prst="rect">
            <a:avLst/>
          </a:prstGeom>
          <a:solidFill>
            <a:srgbClr val="FF3D00">
              <a:alpha val="29000"/>
            </a:srgbClr>
          </a:solidFill>
          <a:ln w="6350">
            <a:solidFill>
              <a:srgbClr val="FF3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655717" y="1952231"/>
            <a:ext cx="2302270" cy="3847841"/>
          </a:xfrm>
          <a:prstGeom prst="rect">
            <a:avLst/>
          </a:prstGeom>
          <a:solidFill>
            <a:srgbClr val="31BEB0">
              <a:alpha val="29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0991796" y="2491305"/>
            <a:ext cx="957173" cy="3308767"/>
          </a:xfrm>
          <a:prstGeom prst="rect">
            <a:avLst/>
          </a:prstGeom>
          <a:solidFill>
            <a:srgbClr val="FFC000">
              <a:alpha val="29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2" name="ZoneTexte 21"/>
          <p:cNvSpPr txBox="1"/>
          <p:nvPr/>
        </p:nvSpPr>
        <p:spPr bwMode="auto">
          <a:xfrm>
            <a:off x="6731750" y="5324094"/>
            <a:ext cx="10074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WP1 – Dose modeling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3" name="ZoneTexte 22"/>
          <p:cNvSpPr txBox="1"/>
          <p:nvPr/>
        </p:nvSpPr>
        <p:spPr bwMode="auto">
          <a:xfrm>
            <a:off x="7826536" y="5069129"/>
            <a:ext cx="8711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FF3D0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WP2 – Nuclear and chemical data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4" name="ZoneTexte 23"/>
          <p:cNvSpPr txBox="1"/>
          <p:nvPr/>
        </p:nvSpPr>
        <p:spPr bwMode="auto">
          <a:xfrm>
            <a:off x="8785020" y="5324094"/>
            <a:ext cx="20076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31BEB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WP3 – Dose delivery control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5" name="ZoneTexte 24"/>
          <p:cNvSpPr txBox="1"/>
          <p:nvPr/>
        </p:nvSpPr>
        <p:spPr bwMode="auto">
          <a:xfrm>
            <a:off x="10935088" y="5246074"/>
            <a:ext cx="75161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FF8521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WP4 – Biological effects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648590" y="1972427"/>
            <a:ext cx="1097683" cy="3847841"/>
          </a:xfrm>
          <a:prstGeom prst="rect">
            <a:avLst/>
          </a:prstGeom>
          <a:solidFill>
            <a:srgbClr val="4762FF">
              <a:alpha val="29000"/>
            </a:srgbClr>
          </a:solidFill>
          <a:ln w="6350">
            <a:solidFill>
              <a:srgbClr val="476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772367" y="1972427"/>
            <a:ext cx="774096" cy="3847841"/>
          </a:xfrm>
          <a:prstGeom prst="rect">
            <a:avLst/>
          </a:prstGeom>
          <a:solidFill>
            <a:srgbClr val="FF3D00">
              <a:alpha val="29000"/>
            </a:srgbClr>
          </a:solidFill>
          <a:ln w="6350">
            <a:solidFill>
              <a:srgbClr val="FF3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572557" y="1972427"/>
            <a:ext cx="2302270" cy="3847841"/>
          </a:xfrm>
          <a:prstGeom prst="rect">
            <a:avLst/>
          </a:prstGeom>
          <a:solidFill>
            <a:srgbClr val="31BEB0">
              <a:alpha val="29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908636" y="2511500"/>
            <a:ext cx="957173" cy="3308767"/>
          </a:xfrm>
          <a:prstGeom prst="rect">
            <a:avLst/>
          </a:prstGeom>
          <a:solidFill>
            <a:srgbClr val="FFC000">
              <a:alpha val="29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0" name="ZoneTexte 29"/>
          <p:cNvSpPr txBox="1"/>
          <p:nvPr/>
        </p:nvSpPr>
        <p:spPr bwMode="auto">
          <a:xfrm>
            <a:off x="648590" y="5344289"/>
            <a:ext cx="10074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WP1 – Dose modeling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1" name="ZoneTexte 30"/>
          <p:cNvSpPr txBox="1"/>
          <p:nvPr/>
        </p:nvSpPr>
        <p:spPr bwMode="auto">
          <a:xfrm>
            <a:off x="1743376" y="5089325"/>
            <a:ext cx="8711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FF3D0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WP2 – Nuclear and chemical data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2" name="ZoneTexte 31"/>
          <p:cNvSpPr txBox="1"/>
          <p:nvPr/>
        </p:nvSpPr>
        <p:spPr bwMode="auto">
          <a:xfrm>
            <a:off x="2701860" y="5344289"/>
            <a:ext cx="20076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31BEB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WP3 – Dose delivery control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3" name="ZoneTexte 32"/>
          <p:cNvSpPr txBox="1"/>
          <p:nvPr/>
        </p:nvSpPr>
        <p:spPr bwMode="auto">
          <a:xfrm>
            <a:off x="4851929" y="5266269"/>
            <a:ext cx="75161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FF8521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WP4 – Biological effects</a:t>
            </a: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296283" y="1773238"/>
            <a:ext cx="5701784" cy="40639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6" name="ZoneTexte 35"/>
          <p:cNvSpPr txBox="1"/>
          <p:nvPr/>
        </p:nvSpPr>
        <p:spPr bwMode="auto">
          <a:xfrm>
            <a:off x="9712444" y="2218698"/>
            <a:ext cx="210574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CDD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7" name="ZoneTexte 36"/>
          <p:cNvSpPr txBox="1"/>
          <p:nvPr/>
        </p:nvSpPr>
        <p:spPr bwMode="auto">
          <a:xfrm>
            <a:off x="3690651" y="2187756"/>
            <a:ext cx="210574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PhD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14867" y="1776964"/>
            <a:ext cx="5707527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E6A12-5BF4-4DF2-BEC2-3CE9F407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215048"/>
            <a:ext cx="13101124" cy="1325563"/>
          </a:xfrm>
        </p:spPr>
        <p:txBody>
          <a:bodyPr/>
          <a:lstStyle/>
          <a:p>
            <a:r>
              <a:rPr lang="en-US" dirty="0"/>
              <a:t>IN2P3 : Interdisciplinary Research for Health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E924FF-D262-4CD8-8C17-461AE9D3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414463"/>
            <a:ext cx="11073071" cy="4727108"/>
          </a:xfrm>
        </p:spPr>
        <p:txBody>
          <a:bodyPr>
            <a:normAutofit/>
          </a:bodyPr>
          <a:lstStyle/>
          <a:p>
            <a:r>
              <a:rPr lang="fr-FR" b="1" dirty="0"/>
              <a:t>Main </a:t>
            </a:r>
            <a:r>
              <a:rPr lang="fr-FR" b="1" dirty="0" err="1"/>
              <a:t>Research</a:t>
            </a:r>
            <a:r>
              <a:rPr lang="fr-FR" b="1" dirty="0"/>
              <a:t> Axes:</a:t>
            </a:r>
            <a:endParaRPr lang="fr-FR" sz="8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Imaging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F4D957-4F93-434E-85B2-C4769D80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4</a:t>
            </a:fld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ED5A1A8-0797-46EC-92E6-157F49B0070E}"/>
              </a:ext>
            </a:extLst>
          </p:cNvPr>
          <p:cNvSpPr txBox="1"/>
          <p:nvPr/>
        </p:nvSpPr>
        <p:spPr>
          <a:xfrm>
            <a:off x="32517" y="2566920"/>
            <a:ext cx="5859158" cy="346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60"/>
              </a:lnSpc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70C0"/>
                </a:solidFill>
              </a:rPr>
              <a:t>High </a:t>
            </a:r>
            <a:r>
              <a:rPr lang="fr-FR" b="1" dirty="0" err="1">
                <a:solidFill>
                  <a:srgbClr val="0070C0"/>
                </a:solidFill>
              </a:rPr>
              <a:t>sensitivity</a:t>
            </a:r>
            <a:r>
              <a:rPr lang="fr-FR" b="1" dirty="0">
                <a:solidFill>
                  <a:srgbClr val="0070C0"/>
                </a:solidFill>
              </a:rPr>
              <a:t> multimodal diagnostic </a:t>
            </a:r>
            <a:r>
              <a:rPr lang="fr-FR" b="1" dirty="0" err="1">
                <a:solidFill>
                  <a:srgbClr val="0070C0"/>
                </a:solidFill>
              </a:rPr>
              <a:t>imaging</a:t>
            </a:r>
            <a:r>
              <a:rPr lang="fr-FR" b="1" dirty="0">
                <a:solidFill>
                  <a:srgbClr val="0070C0"/>
                </a:solidFill>
              </a:rPr>
              <a:t>:</a:t>
            </a:r>
          </a:p>
          <a:p>
            <a:pPr marL="742950" lvl="1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PET, </a:t>
            </a:r>
            <a:r>
              <a:rPr lang="fr-FR" dirty="0" err="1">
                <a:solidFill>
                  <a:srgbClr val="0070C0"/>
                </a:solidFill>
              </a:rPr>
              <a:t>ToF</a:t>
            </a:r>
            <a:r>
              <a:rPr lang="fr-FR" dirty="0">
                <a:solidFill>
                  <a:srgbClr val="0070C0"/>
                </a:solidFill>
              </a:rPr>
              <a:t>-PET (e.g. </a:t>
            </a:r>
            <a:r>
              <a:rPr lang="fr-FR" dirty="0" err="1">
                <a:solidFill>
                  <a:srgbClr val="0070C0"/>
                </a:solidFill>
              </a:rPr>
              <a:t>ClearMind</a:t>
            </a:r>
            <a:r>
              <a:rPr lang="fr-FR" dirty="0">
                <a:solidFill>
                  <a:srgbClr val="0070C0"/>
                </a:solidFill>
              </a:rPr>
              <a:t>), PET/CT and PET/MRI,</a:t>
            </a:r>
          </a:p>
          <a:p>
            <a:pPr marL="742950" lvl="1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X-ray Photon-</a:t>
            </a:r>
            <a:r>
              <a:rPr lang="fr-FR" dirty="0" err="1">
                <a:solidFill>
                  <a:srgbClr val="0070C0"/>
                </a:solidFill>
              </a:rPr>
              <a:t>Counting</a:t>
            </a:r>
            <a:r>
              <a:rPr lang="fr-FR" dirty="0">
                <a:solidFill>
                  <a:srgbClr val="0070C0"/>
                </a:solidFill>
              </a:rPr>
              <a:t> CT</a:t>
            </a:r>
          </a:p>
          <a:p>
            <a:pPr marL="742950" lvl="1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 3-gamma </a:t>
            </a:r>
            <a:r>
              <a:rPr lang="fr-FR" dirty="0" err="1">
                <a:solidFill>
                  <a:srgbClr val="0070C0"/>
                </a:solidFill>
              </a:rPr>
              <a:t>imaging</a:t>
            </a:r>
            <a:r>
              <a:rPr lang="fr-FR" dirty="0">
                <a:solidFill>
                  <a:srgbClr val="0070C0"/>
                </a:solidFill>
              </a:rPr>
              <a:t> (e.g. XEMIS2)</a:t>
            </a:r>
          </a:p>
          <a:p>
            <a:pPr marL="742950" lvl="1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</a:endParaRPr>
          </a:p>
          <a:p>
            <a:pPr marL="285750" indent="-285750">
              <a:lnSpc>
                <a:spcPts val="2160"/>
              </a:lnSpc>
              <a:buFont typeface="Wingdings" panose="05000000000000000000" pitchFamily="2" charset="2"/>
              <a:buChar char="Ø"/>
            </a:pPr>
            <a:r>
              <a:rPr lang="fr-FR" b="1" dirty="0" err="1">
                <a:solidFill>
                  <a:srgbClr val="0070C0"/>
                </a:solidFill>
              </a:rPr>
              <a:t>Preclinical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imaging</a:t>
            </a:r>
            <a:r>
              <a:rPr lang="fr-FR" b="1" dirty="0">
                <a:solidFill>
                  <a:srgbClr val="0070C0"/>
                </a:solidFill>
              </a:rPr>
              <a:t>: </a:t>
            </a:r>
          </a:p>
          <a:p>
            <a:pPr marL="742950" lvl="1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70C0"/>
                </a:solidFill>
              </a:rPr>
              <a:t>Demonstrators</a:t>
            </a:r>
            <a:r>
              <a:rPr lang="fr-FR" dirty="0">
                <a:solidFill>
                  <a:srgbClr val="0070C0"/>
                </a:solidFill>
              </a:rPr>
              <a:t> (e.g. PIXSCAN)</a:t>
            </a:r>
          </a:p>
          <a:p>
            <a:pPr marL="742950" lvl="1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70C0"/>
                </a:solidFill>
              </a:rPr>
              <a:t>Intracranial</a:t>
            </a:r>
            <a:r>
              <a:rPr lang="fr-FR" dirty="0">
                <a:solidFill>
                  <a:srgbClr val="0070C0"/>
                </a:solidFill>
              </a:rPr>
              <a:t> probes for </a:t>
            </a:r>
            <a:r>
              <a:rPr lang="fr-FR" dirty="0" err="1">
                <a:solidFill>
                  <a:srgbClr val="0070C0"/>
                </a:solidFill>
              </a:rPr>
              <a:t>imaging</a:t>
            </a:r>
            <a:r>
              <a:rPr lang="fr-FR" dirty="0">
                <a:solidFill>
                  <a:srgbClr val="0070C0"/>
                </a:solidFill>
              </a:rPr>
              <a:t> in </a:t>
            </a:r>
            <a:r>
              <a:rPr lang="fr-FR" dirty="0" err="1">
                <a:solidFill>
                  <a:srgbClr val="0070C0"/>
                </a:solidFill>
              </a:rPr>
              <a:t>awake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animals</a:t>
            </a:r>
            <a:r>
              <a:rPr lang="fr-FR" dirty="0">
                <a:solidFill>
                  <a:srgbClr val="0070C0"/>
                </a:solidFill>
              </a:rPr>
              <a:t> (e.g. MAPSSIC)</a:t>
            </a:r>
          </a:p>
          <a:p>
            <a:pPr marL="742950" lvl="1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</a:endParaRPr>
          </a:p>
          <a:p>
            <a:pPr marL="285750" indent="-285750">
              <a:lnSpc>
                <a:spcPts val="2160"/>
              </a:lnSpc>
              <a:buFont typeface="Wingdings" panose="05000000000000000000" pitchFamily="2" charset="2"/>
              <a:buChar char="Ø"/>
            </a:pPr>
            <a:r>
              <a:rPr lang="fr-FR" b="1" dirty="0" err="1">
                <a:solidFill>
                  <a:srgbClr val="0070C0"/>
                </a:solidFill>
              </a:rPr>
              <a:t>Clinical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imaging</a:t>
            </a:r>
            <a:r>
              <a:rPr lang="fr-FR" b="1" dirty="0">
                <a:solidFill>
                  <a:srgbClr val="0070C0"/>
                </a:solidFill>
              </a:rPr>
              <a:t>: </a:t>
            </a:r>
            <a:r>
              <a:rPr lang="fr-FR" dirty="0">
                <a:solidFill>
                  <a:srgbClr val="0070C0"/>
                </a:solidFill>
              </a:rPr>
              <a:t>image-</a:t>
            </a:r>
            <a:r>
              <a:rPr lang="fr-FR" dirty="0" err="1">
                <a:solidFill>
                  <a:srgbClr val="0070C0"/>
                </a:solidFill>
              </a:rPr>
              <a:t>guided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therapy</a:t>
            </a:r>
            <a:r>
              <a:rPr lang="fr-FR" dirty="0">
                <a:solidFill>
                  <a:srgbClr val="0070C0"/>
                </a:solidFill>
              </a:rPr>
              <a:t> </a:t>
            </a:r>
          </a:p>
          <a:p>
            <a:pPr marL="742950" lvl="1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70C0"/>
                </a:solidFill>
              </a:rPr>
              <a:t>Intraoperative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imaging</a:t>
            </a:r>
            <a:r>
              <a:rPr lang="fr-FR" dirty="0">
                <a:solidFill>
                  <a:srgbClr val="0070C0"/>
                </a:solidFill>
              </a:rPr>
              <a:t> in </a:t>
            </a:r>
            <a:r>
              <a:rPr lang="fr-FR" dirty="0" err="1">
                <a:solidFill>
                  <a:srgbClr val="0070C0"/>
                </a:solidFill>
              </a:rPr>
              <a:t>surgery</a:t>
            </a:r>
            <a:r>
              <a:rPr lang="fr-FR" dirty="0">
                <a:solidFill>
                  <a:srgbClr val="0070C0"/>
                </a:solidFill>
              </a:rPr>
              <a:t> (e.g. OPALIS)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FBE3591-253E-4085-A93C-DFB4748CB522}"/>
              </a:ext>
            </a:extLst>
          </p:cNvPr>
          <p:cNvGrpSpPr/>
          <p:nvPr/>
        </p:nvGrpSpPr>
        <p:grpSpPr>
          <a:xfrm>
            <a:off x="5912863" y="1190625"/>
            <a:ext cx="6210300" cy="5248852"/>
            <a:chOff x="5912863" y="1190625"/>
            <a:chExt cx="6210300" cy="5248852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1A3E23D5-CCF0-424B-A481-C5CEA1EB4ADF}"/>
                </a:ext>
              </a:extLst>
            </p:cNvPr>
            <p:cNvGrpSpPr/>
            <p:nvPr/>
          </p:nvGrpSpPr>
          <p:grpSpPr>
            <a:xfrm>
              <a:off x="5912863" y="1190625"/>
              <a:ext cx="6210300" cy="5248852"/>
              <a:chOff x="5912863" y="1190625"/>
              <a:chExt cx="6210300" cy="5248852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1B9A9DD2-38C7-493C-8A6B-CEDCDCC7261F}"/>
                  </a:ext>
                </a:extLst>
              </p:cNvPr>
              <p:cNvGrpSpPr/>
              <p:nvPr/>
            </p:nvGrpSpPr>
            <p:grpSpPr>
              <a:xfrm>
                <a:off x="5912863" y="1190625"/>
                <a:ext cx="6210300" cy="5248852"/>
                <a:chOff x="5600700" y="1190625"/>
                <a:chExt cx="6210300" cy="5248852"/>
              </a:xfrm>
            </p:grpSpPr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68220DBE-254F-4B81-8DD1-42ECDAE0F61B}"/>
                    </a:ext>
                  </a:extLst>
                </p:cNvPr>
                <p:cNvGrpSpPr/>
                <p:nvPr/>
              </p:nvGrpSpPr>
              <p:grpSpPr>
                <a:xfrm>
                  <a:off x="5600700" y="1190625"/>
                  <a:ext cx="6210300" cy="5248852"/>
                  <a:chOff x="5600700" y="1190625"/>
                  <a:chExt cx="6210300" cy="5248852"/>
                </a:xfrm>
              </p:grpSpPr>
              <p:grpSp>
                <p:nvGrpSpPr>
                  <p:cNvPr id="10" name="Groupe 9">
                    <a:extLst>
                      <a:ext uri="{FF2B5EF4-FFF2-40B4-BE49-F238E27FC236}">
                        <a16:creationId xmlns:a16="http://schemas.microsoft.com/office/drawing/2014/main" id="{D15F868C-9674-4A24-8CC7-99C18B0718EC}"/>
                      </a:ext>
                    </a:extLst>
                  </p:cNvPr>
                  <p:cNvGrpSpPr/>
                  <p:nvPr/>
                </p:nvGrpSpPr>
                <p:grpSpPr>
                  <a:xfrm>
                    <a:off x="5600700" y="1190625"/>
                    <a:ext cx="6210300" cy="5248852"/>
                    <a:chOff x="5600700" y="1190625"/>
                    <a:chExt cx="6210300" cy="5248852"/>
                  </a:xfrm>
                </p:grpSpPr>
                <p:pic>
                  <p:nvPicPr>
                    <p:cNvPr id="9" name="Image 8">
                      <a:extLst>
                        <a:ext uri="{FF2B5EF4-FFF2-40B4-BE49-F238E27FC236}">
                          <a16:creationId xmlns:a16="http://schemas.microsoft.com/office/drawing/2014/main" id="{39CB833F-DAC5-46D4-BE93-D5318C945D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7669760" y="3468766"/>
                      <a:ext cx="3842795" cy="13859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" name="Image 7">
                      <a:extLst>
                        <a:ext uri="{FF2B5EF4-FFF2-40B4-BE49-F238E27FC236}">
                          <a16:creationId xmlns:a16="http://schemas.microsoft.com/office/drawing/2014/main" id="{B7797F38-946E-481F-BBEF-3525B7077F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8439864" y="1953463"/>
                      <a:ext cx="2955803" cy="163379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" name="Groupe 4">
                      <a:extLst>
                        <a:ext uri="{FF2B5EF4-FFF2-40B4-BE49-F238E27FC236}">
                          <a16:creationId xmlns:a16="http://schemas.microsoft.com/office/drawing/2014/main" id="{AA67B1AA-598D-4425-9F52-8977204A3B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00700" y="1190625"/>
                      <a:ext cx="6210300" cy="5248852"/>
                      <a:chOff x="0" y="1184850"/>
                      <a:chExt cx="3429001" cy="2539858"/>
                    </a:xfrm>
                  </p:grpSpPr>
                  <p:sp>
                    <p:nvSpPr>
                      <p:cNvPr id="6" name="ZoneTexte 5">
                        <a:extLst>
                          <a:ext uri="{FF2B5EF4-FFF2-40B4-BE49-F238E27FC236}">
                            <a16:creationId xmlns:a16="http://schemas.microsoft.com/office/drawing/2014/main" id="{88ABE20E-63A0-4328-AFB1-4302A5A1991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84681" y="1241499"/>
                        <a:ext cx="1537600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3200" b="1" dirty="0">
                            <a:solidFill>
                              <a:srgbClr val="ED7D31"/>
                            </a:solidFill>
                          </a:rPr>
                          <a:t>Imaging</a:t>
                        </a:r>
                      </a:p>
                    </p:txBody>
                  </p:sp>
                  <p:sp>
                    <p:nvSpPr>
                      <p:cNvPr id="7" name="Ellipse 6">
                        <a:extLst>
                          <a:ext uri="{FF2B5EF4-FFF2-40B4-BE49-F238E27FC236}">
                            <a16:creationId xmlns:a16="http://schemas.microsoft.com/office/drawing/2014/main" id="{2AD24EE9-8E35-4829-9024-E2C9D1DE8A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184850"/>
                        <a:ext cx="3429001" cy="2539858"/>
                      </a:xfrm>
                      <a:prstGeom prst="ellipse">
                        <a:avLst/>
                      </a:prstGeom>
                      <a:noFill/>
                      <a:ln w="7620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</p:grpSp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id="{3FF5F7A7-6B8C-4990-8E7F-09C690046601}"/>
                      </a:ext>
                    </a:extLst>
                  </p:cNvPr>
                  <p:cNvSpPr txBox="1"/>
                  <p:nvPr/>
                </p:nvSpPr>
                <p:spPr>
                  <a:xfrm>
                    <a:off x="6454520" y="1861152"/>
                    <a:ext cx="2132507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0070C0"/>
                        </a:solidFill>
                      </a:rPr>
                      <a:t>XEMIS2</a:t>
                    </a:r>
                    <a:r>
                      <a:rPr lang="fr-FR" dirty="0"/>
                      <a:t>, CHU Nantes</a:t>
                    </a:r>
                  </a:p>
                  <a:p>
                    <a:pPr algn="ctr"/>
                    <a:r>
                      <a:rPr lang="fr-FR" dirty="0" err="1"/>
                      <a:t>pre-clinical</a:t>
                    </a:r>
                    <a:endParaRPr lang="fr-FR" dirty="0"/>
                  </a:p>
                </p:txBody>
              </p:sp>
              <p:sp>
                <p:nvSpPr>
                  <p:cNvPr id="13" name="ZoneTexte 12">
                    <a:extLst>
                      <a:ext uri="{FF2B5EF4-FFF2-40B4-BE49-F238E27FC236}">
                        <a16:creationId xmlns:a16="http://schemas.microsoft.com/office/drawing/2014/main" id="{372EDF83-BC9C-4660-AAEC-75E4FDA34E51}"/>
                      </a:ext>
                    </a:extLst>
                  </p:cNvPr>
                  <p:cNvSpPr txBox="1"/>
                  <p:nvPr/>
                </p:nvSpPr>
                <p:spPr>
                  <a:xfrm>
                    <a:off x="9508115" y="1588775"/>
                    <a:ext cx="1204048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>
                        <a:solidFill>
                          <a:srgbClr val="0070C0"/>
                        </a:solidFill>
                      </a:rPr>
                      <a:t>MAPSSIC</a:t>
                    </a:r>
                  </a:p>
                  <a:p>
                    <a:r>
                      <a:rPr lang="fr-FR" dirty="0"/>
                      <a:t>Pre-</a:t>
                    </a:r>
                    <a:r>
                      <a:rPr lang="fr-FR" dirty="0" err="1"/>
                      <a:t>clinical</a:t>
                    </a:r>
                    <a:endParaRPr lang="fr-FR" dirty="0"/>
                  </a:p>
                </p:txBody>
              </p:sp>
              <p:sp>
                <p:nvSpPr>
                  <p:cNvPr id="14" name="ZoneTexte 13">
                    <a:extLst>
                      <a:ext uri="{FF2B5EF4-FFF2-40B4-BE49-F238E27FC236}">
                        <a16:creationId xmlns:a16="http://schemas.microsoft.com/office/drawing/2014/main" id="{D982015A-A4D0-4E10-88C8-8D7487739407}"/>
                      </a:ext>
                    </a:extLst>
                  </p:cNvPr>
                  <p:cNvSpPr txBox="1"/>
                  <p:nvPr/>
                </p:nvSpPr>
                <p:spPr>
                  <a:xfrm>
                    <a:off x="5647780" y="4060925"/>
                    <a:ext cx="197490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 err="1">
                        <a:solidFill>
                          <a:srgbClr val="0070C0"/>
                        </a:solidFill>
                      </a:rPr>
                      <a:t>ClearMind</a:t>
                    </a:r>
                    <a:r>
                      <a:rPr lang="fr-FR" dirty="0">
                        <a:solidFill>
                          <a:srgbClr val="0070C0"/>
                        </a:solidFill>
                      </a:rPr>
                      <a:t> </a:t>
                    </a:r>
                    <a:r>
                      <a:rPr lang="fr-FR" dirty="0"/>
                      <a:t>- </a:t>
                    </a:r>
                    <a:r>
                      <a:rPr lang="fr-FR" dirty="0" err="1"/>
                      <a:t>clinical</a:t>
                    </a:r>
                    <a:endParaRPr lang="fr-FR" dirty="0"/>
                  </a:p>
                </p:txBody>
              </p:sp>
            </p:grpSp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E6742ED3-54AC-448D-80E3-1CEE41DB93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74309" y="2561669"/>
                  <a:ext cx="2892928" cy="1061036"/>
                </a:xfrm>
                <a:prstGeom prst="rect">
                  <a:avLst/>
                </a:prstGeom>
              </p:spPr>
            </p:pic>
          </p:grp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04824AB-9618-47AD-A8F8-2580A153EA22}"/>
                  </a:ext>
                </a:extLst>
              </p:cNvPr>
              <p:cNvSpPr txBox="1"/>
              <p:nvPr/>
            </p:nvSpPr>
            <p:spPr>
              <a:xfrm>
                <a:off x="9630870" y="4856497"/>
                <a:ext cx="236534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/>
                  <a:t>Intraoperative</a:t>
                </a:r>
                <a:r>
                  <a:rPr lang="fr-FR" dirty="0"/>
                  <a:t> </a:t>
                </a:r>
                <a:r>
                  <a:rPr lang="fr-FR" dirty="0" err="1"/>
                  <a:t>endomicroscope</a:t>
                </a:r>
                <a:r>
                  <a:rPr lang="fr-FR" dirty="0"/>
                  <a:t> </a:t>
                </a:r>
                <a:r>
                  <a:rPr lang="fr-FR" dirty="0">
                    <a:solidFill>
                      <a:srgbClr val="0070C0"/>
                    </a:solidFill>
                  </a:rPr>
                  <a:t>OPALIS</a:t>
                </a:r>
                <a:r>
                  <a:rPr lang="fr-FR" dirty="0"/>
                  <a:t> - </a:t>
                </a:r>
                <a:r>
                  <a:rPr lang="fr-FR" dirty="0" err="1"/>
                  <a:t>clinical</a:t>
                </a:r>
                <a:endParaRPr lang="fr-FR" dirty="0"/>
              </a:p>
            </p:txBody>
          </p:sp>
        </p:grp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B417224-2D54-40B9-BF64-5E2AC33A1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448" y="4966662"/>
              <a:ext cx="2135828" cy="108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331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259880" y="1737668"/>
            <a:ext cx="5707527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16"/>
          <p:cNvSpPr/>
          <p:nvPr/>
        </p:nvSpPr>
        <p:spPr bwMode="auto">
          <a:xfrm>
            <a:off x="1632857" y="366220"/>
            <a:ext cx="8926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Publications &amp; fundings in the Hadrontherapy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42440" y="1740185"/>
            <a:ext cx="5707527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ZoneTexte 12"/>
          <p:cNvSpPr txBox="1"/>
          <p:nvPr/>
        </p:nvSpPr>
        <p:spPr bwMode="auto">
          <a:xfrm>
            <a:off x="1800212" y="2078094"/>
            <a:ext cx="2601047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Publications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259614" y="5897183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publications in Hadrontherapy MP: 111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6256001" y="5897182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fundings in Hadrontherapy MP:  1039 kEuros in2p3, 4058 kEuros non-in2p3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 bwMode="auto">
          <a:xfrm>
            <a:off x="9381171" y="2373759"/>
            <a:ext cx="2439928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Fundings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/>
          <p:nvPr/>
        </p:nvSpPr>
        <p:spPr bwMode="auto">
          <a:xfrm>
            <a:off x="1632857" y="366220"/>
            <a:ext cx="8926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FTE in the FLASH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629004" y="1754812"/>
            <a:ext cx="2878553" cy="3990372"/>
          </a:xfrm>
          <a:prstGeom prst="rect">
            <a:avLst/>
          </a:prstGeom>
          <a:solidFill>
            <a:srgbClr val="4762FF">
              <a:alpha val="29000"/>
            </a:srgbClr>
          </a:solidFill>
          <a:ln w="6350">
            <a:solidFill>
              <a:srgbClr val="476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507557" y="1754812"/>
            <a:ext cx="605927" cy="3990372"/>
          </a:xfrm>
          <a:prstGeom prst="rect">
            <a:avLst/>
          </a:prstGeom>
          <a:solidFill>
            <a:srgbClr val="FF3D00">
              <a:alpha val="29000"/>
            </a:srgbClr>
          </a:solidFill>
          <a:ln w="6350">
            <a:solidFill>
              <a:srgbClr val="FF3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0113484" y="1754813"/>
            <a:ext cx="1132813" cy="3990372"/>
          </a:xfrm>
          <a:prstGeom prst="rect">
            <a:avLst/>
          </a:prstGeom>
          <a:solidFill>
            <a:srgbClr val="31BEB0">
              <a:alpha val="29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246297" y="1754814"/>
            <a:ext cx="618363" cy="3990372"/>
          </a:xfrm>
          <a:prstGeom prst="rect">
            <a:avLst/>
          </a:prstGeom>
          <a:solidFill>
            <a:srgbClr val="FFC000">
              <a:alpha val="29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16901" y="1550338"/>
            <a:ext cx="5891333" cy="41990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" name="ZoneTexte 20"/>
          <p:cNvSpPr txBox="1"/>
          <p:nvPr/>
        </p:nvSpPr>
        <p:spPr bwMode="auto">
          <a:xfrm>
            <a:off x="506796" y="1837679"/>
            <a:ext cx="1102867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FTE by team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183768" y="1546178"/>
            <a:ext cx="5891334" cy="41990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ZoneTexte 22"/>
          <p:cNvSpPr txBox="1"/>
          <p:nvPr/>
        </p:nvSpPr>
        <p:spPr bwMode="auto">
          <a:xfrm>
            <a:off x="7800336" y="2277971"/>
            <a:ext cx="163407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WP1 – Quality control &amp; dosimetry</a:t>
            </a:r>
          </a:p>
        </p:txBody>
      </p:sp>
      <p:sp>
        <p:nvSpPr>
          <p:cNvPr id="24" name="ZoneTexte 23"/>
          <p:cNvSpPr txBox="1"/>
          <p:nvPr/>
        </p:nvSpPr>
        <p:spPr bwMode="auto">
          <a:xfrm>
            <a:off x="9467454" y="2269228"/>
            <a:ext cx="8711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3D0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WP2 – Radiolysis in FLASH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5" name="ZoneTexte 24"/>
          <p:cNvSpPr txBox="1"/>
          <p:nvPr/>
        </p:nvSpPr>
        <p:spPr bwMode="auto">
          <a:xfrm>
            <a:off x="10225125" y="2269229"/>
            <a:ext cx="9095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31BEB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WP3 – Cell irradiations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6" name="ZoneTexte 25"/>
          <p:cNvSpPr txBox="1"/>
          <p:nvPr/>
        </p:nvSpPr>
        <p:spPr bwMode="auto">
          <a:xfrm>
            <a:off x="11203923" y="2269229"/>
            <a:ext cx="7634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8521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WP4 – Simulations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7" name="ZoneTexte 26"/>
          <p:cNvSpPr txBox="1"/>
          <p:nvPr/>
        </p:nvSpPr>
        <p:spPr bwMode="auto">
          <a:xfrm>
            <a:off x="10653224" y="1927469"/>
            <a:ext cx="1325523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FTE by project</a:t>
            </a:r>
          </a:p>
        </p:txBody>
      </p:sp>
      <p:sp>
        <p:nvSpPr>
          <p:cNvPr id="28" name="ZoneTexte 27"/>
          <p:cNvSpPr txBox="1"/>
          <p:nvPr/>
        </p:nvSpPr>
        <p:spPr bwMode="auto">
          <a:xfrm>
            <a:off x="3461380" y="6122918"/>
            <a:ext cx="5269238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FTE in FLASH MP: 6.25 researchers, 7.20 technical staff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/>
          <p:nvPr/>
        </p:nvSpPr>
        <p:spPr bwMode="auto">
          <a:xfrm>
            <a:off x="1632857" y="366220"/>
            <a:ext cx="8926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FTE in the FLASH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 bwMode="auto">
          <a:xfrm>
            <a:off x="237579" y="5908203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PhD in FLASH MP: 10 defended, 7 on-going</a:t>
            </a:r>
          </a:p>
        </p:txBody>
      </p:sp>
      <p:sp>
        <p:nvSpPr>
          <p:cNvPr id="3" name="ZoneTexte 2"/>
          <p:cNvSpPr txBox="1"/>
          <p:nvPr/>
        </p:nvSpPr>
        <p:spPr bwMode="auto">
          <a:xfrm>
            <a:off x="6296283" y="5931252"/>
            <a:ext cx="5756170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CDD in FLASH MP: 5 FTE researchers, 1.5 FTE technical staff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83867" y="1952229"/>
            <a:ext cx="2878553" cy="3811382"/>
          </a:xfrm>
          <a:prstGeom prst="rect">
            <a:avLst/>
          </a:prstGeom>
          <a:solidFill>
            <a:srgbClr val="4762FF">
              <a:alpha val="29000"/>
            </a:srgbClr>
          </a:solidFill>
          <a:ln w="6350">
            <a:solidFill>
              <a:srgbClr val="476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462420" y="1952229"/>
            <a:ext cx="605927" cy="3811382"/>
          </a:xfrm>
          <a:prstGeom prst="rect">
            <a:avLst/>
          </a:prstGeom>
          <a:solidFill>
            <a:srgbClr val="FF3D00">
              <a:alpha val="29000"/>
            </a:srgbClr>
          </a:solidFill>
          <a:ln w="6350">
            <a:solidFill>
              <a:srgbClr val="FF3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068347" y="1952230"/>
            <a:ext cx="1132813" cy="3811379"/>
          </a:xfrm>
          <a:prstGeom prst="rect">
            <a:avLst/>
          </a:prstGeom>
          <a:solidFill>
            <a:srgbClr val="31BEB0">
              <a:alpha val="29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201160" y="1952227"/>
            <a:ext cx="618363" cy="3811383"/>
          </a:xfrm>
          <a:prstGeom prst="rect">
            <a:avLst/>
          </a:prstGeom>
          <a:solidFill>
            <a:srgbClr val="FFC000">
              <a:alpha val="29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 bwMode="auto">
          <a:xfrm>
            <a:off x="622632" y="5385650"/>
            <a:ext cx="122275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WP1 – Quality control &amp; dosimetry</a:t>
            </a:r>
          </a:p>
        </p:txBody>
      </p:sp>
      <p:sp>
        <p:nvSpPr>
          <p:cNvPr id="10" name="ZoneTexte 9"/>
          <p:cNvSpPr txBox="1"/>
          <p:nvPr/>
        </p:nvSpPr>
        <p:spPr bwMode="auto">
          <a:xfrm>
            <a:off x="3449142" y="5274826"/>
            <a:ext cx="8711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3D0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WP2 – Radiolysis in FLASH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4199002" y="5357696"/>
            <a:ext cx="9095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31BEB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WP3 – Cell irradiations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5158786" y="2287654"/>
            <a:ext cx="7634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8521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WP4 – Simulations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37579" y="1709015"/>
            <a:ext cx="5707526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7" name="ZoneTexte 36"/>
          <p:cNvSpPr txBox="1"/>
          <p:nvPr/>
        </p:nvSpPr>
        <p:spPr bwMode="auto">
          <a:xfrm>
            <a:off x="709457" y="2214306"/>
            <a:ext cx="210574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PhD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573560" y="1955770"/>
            <a:ext cx="2878553" cy="3811382"/>
          </a:xfrm>
          <a:prstGeom prst="rect">
            <a:avLst/>
          </a:prstGeom>
          <a:solidFill>
            <a:srgbClr val="4762FF">
              <a:alpha val="29000"/>
            </a:srgbClr>
          </a:solidFill>
          <a:ln w="6350">
            <a:solidFill>
              <a:srgbClr val="476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452113" y="1955770"/>
            <a:ext cx="605927" cy="3811382"/>
          </a:xfrm>
          <a:prstGeom prst="rect">
            <a:avLst/>
          </a:prstGeom>
          <a:solidFill>
            <a:srgbClr val="FF3D00">
              <a:alpha val="29000"/>
            </a:srgbClr>
          </a:solidFill>
          <a:ln w="6350">
            <a:solidFill>
              <a:srgbClr val="FF3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0058040" y="1955771"/>
            <a:ext cx="1132813" cy="3811379"/>
          </a:xfrm>
          <a:prstGeom prst="rect">
            <a:avLst/>
          </a:prstGeom>
          <a:solidFill>
            <a:srgbClr val="31BEB0">
              <a:alpha val="29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190853" y="1955768"/>
            <a:ext cx="618363" cy="3811383"/>
          </a:xfrm>
          <a:prstGeom prst="rect">
            <a:avLst/>
          </a:prstGeom>
          <a:solidFill>
            <a:srgbClr val="FFC000">
              <a:alpha val="29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" name="ZoneTexte 16"/>
          <p:cNvSpPr txBox="1"/>
          <p:nvPr/>
        </p:nvSpPr>
        <p:spPr bwMode="auto">
          <a:xfrm>
            <a:off x="6612326" y="5389191"/>
            <a:ext cx="122275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WP1 – Quality control &amp; dosimetry</a:t>
            </a:r>
          </a:p>
        </p:txBody>
      </p:sp>
      <p:sp>
        <p:nvSpPr>
          <p:cNvPr id="38" name="ZoneTexte 37"/>
          <p:cNvSpPr txBox="1"/>
          <p:nvPr/>
        </p:nvSpPr>
        <p:spPr bwMode="auto">
          <a:xfrm>
            <a:off x="9438835" y="5278367"/>
            <a:ext cx="8711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3D0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WP2 – Radiolysis in FLASH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9" name="ZoneTexte 38"/>
          <p:cNvSpPr txBox="1"/>
          <p:nvPr/>
        </p:nvSpPr>
        <p:spPr bwMode="auto">
          <a:xfrm>
            <a:off x="10188695" y="5361237"/>
            <a:ext cx="9095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31BEB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WP3 – Cell irradiations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0" name="ZoneTexte 39"/>
          <p:cNvSpPr txBox="1"/>
          <p:nvPr/>
        </p:nvSpPr>
        <p:spPr bwMode="auto">
          <a:xfrm>
            <a:off x="11148479" y="2291195"/>
            <a:ext cx="7634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8521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WP4 – Simulations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246173" y="1719648"/>
            <a:ext cx="5707527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6" name="ZoneTexte 35"/>
          <p:cNvSpPr txBox="1"/>
          <p:nvPr/>
        </p:nvSpPr>
        <p:spPr bwMode="auto">
          <a:xfrm>
            <a:off x="9712444" y="2218698"/>
            <a:ext cx="210574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CDD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256001" y="1762528"/>
            <a:ext cx="5711635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39471" y="1762528"/>
            <a:ext cx="5707527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16"/>
          <p:cNvSpPr/>
          <p:nvPr/>
        </p:nvSpPr>
        <p:spPr bwMode="auto">
          <a:xfrm>
            <a:off x="1632857" y="366220"/>
            <a:ext cx="8926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Publications &amp; fundings in the FLASH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1800212" y="2078094"/>
            <a:ext cx="2601047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Publications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259614" y="5897183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publications in FLASH MP: 40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6256001" y="5897182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fundings in FLASH MP: 185 kEuros in2p3, 818 kEuros non-in2p3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 bwMode="auto">
          <a:xfrm>
            <a:off x="9381171" y="2373759"/>
            <a:ext cx="2439928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Fundings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34404" y="1546178"/>
            <a:ext cx="5713298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16"/>
          <p:cNvSpPr/>
          <p:nvPr/>
        </p:nvSpPr>
        <p:spPr bwMode="auto">
          <a:xfrm>
            <a:off x="1331117" y="415219"/>
            <a:ext cx="9529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FTE in the targeted therapies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571857" y="1754813"/>
            <a:ext cx="1429144" cy="3804633"/>
          </a:xfrm>
          <a:prstGeom prst="rect">
            <a:avLst/>
          </a:prstGeom>
          <a:solidFill>
            <a:srgbClr val="4762FF">
              <a:alpha val="29000"/>
            </a:srgbClr>
          </a:solidFill>
          <a:ln w="6350">
            <a:solidFill>
              <a:srgbClr val="476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060859" y="1754813"/>
            <a:ext cx="2800022" cy="3804633"/>
          </a:xfrm>
          <a:prstGeom prst="rect">
            <a:avLst/>
          </a:prstGeom>
          <a:solidFill>
            <a:srgbClr val="31BEB0">
              <a:alpha val="29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0903391" y="1972395"/>
            <a:ext cx="993674" cy="3613206"/>
          </a:xfrm>
          <a:prstGeom prst="rect">
            <a:avLst/>
          </a:prstGeom>
          <a:solidFill>
            <a:srgbClr val="FFC000">
              <a:alpha val="29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1" name="ZoneTexte 20"/>
          <p:cNvSpPr txBox="1"/>
          <p:nvPr/>
        </p:nvSpPr>
        <p:spPr bwMode="auto">
          <a:xfrm>
            <a:off x="652871" y="2000972"/>
            <a:ext cx="1102867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FTE by team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3" name="ZoneTexte 22"/>
          <p:cNvSpPr txBox="1"/>
          <p:nvPr/>
        </p:nvSpPr>
        <p:spPr bwMode="auto">
          <a:xfrm>
            <a:off x="6563275" y="1927469"/>
            <a:ext cx="14291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WP1 – Multiscale modeling of physical dose and biological response</a:t>
            </a:r>
          </a:p>
        </p:txBody>
      </p:sp>
      <p:sp>
        <p:nvSpPr>
          <p:cNvPr id="25" name="ZoneTexte 24"/>
          <p:cNvSpPr txBox="1"/>
          <p:nvPr/>
        </p:nvSpPr>
        <p:spPr bwMode="auto">
          <a:xfrm>
            <a:off x="8132153" y="5183177"/>
            <a:ext cx="265743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31BEB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WP2 –Optimization and control of dose delivery</a:t>
            </a:r>
          </a:p>
        </p:txBody>
      </p:sp>
      <p:sp>
        <p:nvSpPr>
          <p:cNvPr id="26" name="ZoneTexte 25"/>
          <p:cNvSpPr txBox="1"/>
          <p:nvPr/>
        </p:nvSpPr>
        <p:spPr bwMode="auto">
          <a:xfrm>
            <a:off x="10904827" y="2413337"/>
            <a:ext cx="99223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FF8521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WP3 – understanding the biological mechanisms</a:t>
            </a:r>
          </a:p>
        </p:txBody>
      </p:sp>
      <p:sp>
        <p:nvSpPr>
          <p:cNvPr id="28" name="ZoneTexte 27"/>
          <p:cNvSpPr txBox="1"/>
          <p:nvPr/>
        </p:nvSpPr>
        <p:spPr bwMode="auto">
          <a:xfrm>
            <a:off x="3461380" y="6122918"/>
            <a:ext cx="5269238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FTE in targeted therapies MP: 10.3 researchers, 11.35 technical staff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265448" y="1546178"/>
            <a:ext cx="5713298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7" name="ZoneTexte 26"/>
          <p:cNvSpPr txBox="1"/>
          <p:nvPr/>
        </p:nvSpPr>
        <p:spPr bwMode="auto">
          <a:xfrm>
            <a:off x="10113721" y="1970968"/>
            <a:ext cx="1064907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FTE by project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237579" y="5908203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PhD in Targeted therapies MP: 12 defended, 4 on-going</a:t>
            </a:r>
          </a:p>
        </p:txBody>
      </p:sp>
      <p:sp>
        <p:nvSpPr>
          <p:cNvPr id="3" name="ZoneTexte 2"/>
          <p:cNvSpPr txBox="1"/>
          <p:nvPr/>
        </p:nvSpPr>
        <p:spPr bwMode="auto">
          <a:xfrm>
            <a:off x="6296283" y="5931252"/>
            <a:ext cx="5756170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CDD in Targeted therapies MP: 5.7 FTE researchers, 0.2 FTE technical staff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" name="Rectangle 16"/>
          <p:cNvSpPr/>
          <p:nvPr/>
        </p:nvSpPr>
        <p:spPr bwMode="auto">
          <a:xfrm>
            <a:off x="1331117" y="415219"/>
            <a:ext cx="9529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FTE in the targeted therapies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53023" y="1930317"/>
            <a:ext cx="1429144" cy="3804633"/>
          </a:xfrm>
          <a:prstGeom prst="rect">
            <a:avLst/>
          </a:prstGeom>
          <a:solidFill>
            <a:srgbClr val="4762FF">
              <a:alpha val="29000"/>
            </a:srgbClr>
          </a:solidFill>
          <a:ln w="6350">
            <a:solidFill>
              <a:srgbClr val="476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042025" y="1930317"/>
            <a:ext cx="2800022" cy="3804633"/>
          </a:xfrm>
          <a:prstGeom prst="rect">
            <a:avLst/>
          </a:prstGeom>
          <a:solidFill>
            <a:srgbClr val="31BEB0">
              <a:alpha val="29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884557" y="2147900"/>
            <a:ext cx="993674" cy="3613206"/>
          </a:xfrm>
          <a:prstGeom prst="rect">
            <a:avLst/>
          </a:prstGeom>
          <a:solidFill>
            <a:srgbClr val="FFC000">
              <a:alpha val="29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2" name="ZoneTexte 21"/>
          <p:cNvSpPr txBox="1"/>
          <p:nvPr/>
        </p:nvSpPr>
        <p:spPr bwMode="auto">
          <a:xfrm>
            <a:off x="544442" y="2183998"/>
            <a:ext cx="14291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WP1 – Multiscale modeling of physical dose and biological response</a:t>
            </a:r>
          </a:p>
        </p:txBody>
      </p:sp>
      <p:sp>
        <p:nvSpPr>
          <p:cNvPr id="23" name="ZoneTexte 22"/>
          <p:cNvSpPr txBox="1"/>
          <p:nvPr/>
        </p:nvSpPr>
        <p:spPr bwMode="auto">
          <a:xfrm>
            <a:off x="2113319" y="5358681"/>
            <a:ext cx="265743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31BEB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WP2 –Optimization and control of dose delivery</a:t>
            </a:r>
          </a:p>
        </p:txBody>
      </p:sp>
      <p:sp>
        <p:nvSpPr>
          <p:cNvPr id="24" name="ZoneTexte 23"/>
          <p:cNvSpPr txBox="1"/>
          <p:nvPr/>
        </p:nvSpPr>
        <p:spPr bwMode="auto">
          <a:xfrm>
            <a:off x="4885993" y="2588841"/>
            <a:ext cx="99223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FF8521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WP3 – understanding the biological mechanisms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37579" y="1690212"/>
            <a:ext cx="5713298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7" name="ZoneTexte 36"/>
          <p:cNvSpPr txBox="1"/>
          <p:nvPr/>
        </p:nvSpPr>
        <p:spPr bwMode="auto">
          <a:xfrm>
            <a:off x="3772490" y="2183999"/>
            <a:ext cx="1897135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PhD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705809" y="1930317"/>
            <a:ext cx="1429144" cy="3804633"/>
          </a:xfrm>
          <a:prstGeom prst="rect">
            <a:avLst/>
          </a:prstGeom>
          <a:solidFill>
            <a:srgbClr val="4762FF">
              <a:alpha val="29000"/>
            </a:srgbClr>
          </a:solidFill>
          <a:ln w="6350">
            <a:solidFill>
              <a:srgbClr val="476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8194811" y="1930317"/>
            <a:ext cx="2800022" cy="3804633"/>
          </a:xfrm>
          <a:prstGeom prst="rect">
            <a:avLst/>
          </a:prstGeom>
          <a:solidFill>
            <a:srgbClr val="31BEB0">
              <a:alpha val="29000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1037343" y="2147900"/>
            <a:ext cx="993674" cy="3613206"/>
          </a:xfrm>
          <a:prstGeom prst="rect">
            <a:avLst/>
          </a:prstGeom>
          <a:solidFill>
            <a:srgbClr val="FFC000">
              <a:alpha val="29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8" name="ZoneTexte 27"/>
          <p:cNvSpPr txBox="1"/>
          <p:nvPr/>
        </p:nvSpPr>
        <p:spPr bwMode="auto">
          <a:xfrm>
            <a:off x="6697228" y="2183998"/>
            <a:ext cx="14291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WP1 – Multiscale modeling of physical dose and biological response</a:t>
            </a: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8266105" y="5358681"/>
            <a:ext cx="265743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31BEB0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WP2 –Optimization and control of dose delivery</a:t>
            </a:r>
          </a:p>
        </p:txBody>
      </p:sp>
      <p:sp>
        <p:nvSpPr>
          <p:cNvPr id="30" name="ZoneTexte 29"/>
          <p:cNvSpPr txBox="1"/>
          <p:nvPr/>
        </p:nvSpPr>
        <p:spPr bwMode="auto">
          <a:xfrm>
            <a:off x="11038779" y="2588841"/>
            <a:ext cx="99223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>
                <a:ln>
                  <a:noFill/>
                </a:ln>
                <a:solidFill>
                  <a:srgbClr val="FF8521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WP3 – understanding the biological mechanisms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317719" y="1690212"/>
            <a:ext cx="5713298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6" name="ZoneTexte 35"/>
          <p:cNvSpPr txBox="1"/>
          <p:nvPr/>
        </p:nvSpPr>
        <p:spPr bwMode="auto">
          <a:xfrm>
            <a:off x="9712446" y="2249476"/>
            <a:ext cx="1926532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CDD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17447" y="1632783"/>
            <a:ext cx="5713298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256001" y="1632783"/>
            <a:ext cx="5717412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16"/>
          <p:cNvSpPr/>
          <p:nvPr/>
        </p:nvSpPr>
        <p:spPr bwMode="auto">
          <a:xfrm>
            <a:off x="1632857" y="366220"/>
            <a:ext cx="8926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Publications &amp; fundings in the targeted therapies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1800212" y="2078094"/>
            <a:ext cx="2601047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Publications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259614" y="5897183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publications in targeted therapies MP: 34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6256001" y="5897182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fundings in targeted therapies MP: 152 kEuros in2p3, 1267 kEuros non-in2p3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 bwMode="auto">
          <a:xfrm>
            <a:off x="9381171" y="2373759"/>
            <a:ext cx="2439928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Fundings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226538" y="1611681"/>
            <a:ext cx="5707527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52540" y="1611681"/>
            <a:ext cx="5707527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16"/>
          <p:cNvSpPr/>
          <p:nvPr/>
        </p:nvSpPr>
        <p:spPr bwMode="auto">
          <a:xfrm>
            <a:off x="1632857" y="366220"/>
            <a:ext cx="8926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FTE in the radionucleides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1" name="ZoneTexte 20"/>
          <p:cNvSpPr txBox="1"/>
          <p:nvPr/>
        </p:nvSpPr>
        <p:spPr bwMode="auto">
          <a:xfrm>
            <a:off x="623183" y="2036918"/>
            <a:ext cx="1102867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FTE by team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7" name="ZoneTexte 26"/>
          <p:cNvSpPr txBox="1"/>
          <p:nvPr/>
        </p:nvSpPr>
        <p:spPr bwMode="auto">
          <a:xfrm>
            <a:off x="9484183" y="1898418"/>
            <a:ext cx="1325523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FTE by project</a:t>
            </a:r>
          </a:p>
        </p:txBody>
      </p:sp>
      <p:sp>
        <p:nvSpPr>
          <p:cNvPr id="28" name="ZoneTexte 27"/>
          <p:cNvSpPr txBox="1"/>
          <p:nvPr/>
        </p:nvSpPr>
        <p:spPr bwMode="auto">
          <a:xfrm>
            <a:off x="3461380" y="6122918"/>
            <a:ext cx="5269238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FTE in RN MP: 15.46 researchers, 10.10 technical staff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320604" y="1645782"/>
            <a:ext cx="5707527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19381" y="1645782"/>
            <a:ext cx="5707527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16"/>
          <p:cNvSpPr/>
          <p:nvPr/>
        </p:nvSpPr>
        <p:spPr bwMode="auto">
          <a:xfrm>
            <a:off x="1632857" y="366220"/>
            <a:ext cx="8926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FTE in the radionucleides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 bwMode="auto">
          <a:xfrm>
            <a:off x="237579" y="5908203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PhD in RN MP: 13 defended, 11 on-going</a:t>
            </a:r>
          </a:p>
        </p:txBody>
      </p:sp>
      <p:sp>
        <p:nvSpPr>
          <p:cNvPr id="3" name="ZoneTexte 2"/>
          <p:cNvSpPr txBox="1"/>
          <p:nvPr/>
        </p:nvSpPr>
        <p:spPr bwMode="auto">
          <a:xfrm>
            <a:off x="6296283" y="5931252"/>
            <a:ext cx="5756170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CDD in RN MP: 3 FTE researchers, 2.2 FTE technical staff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 bwMode="auto">
          <a:xfrm>
            <a:off x="684289" y="2070621"/>
            <a:ext cx="1897135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PhD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 bwMode="auto">
          <a:xfrm>
            <a:off x="6749326" y="2070621"/>
            <a:ext cx="1943261" cy="276998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CDD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267878" y="1719876"/>
            <a:ext cx="5711635" cy="40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16597" y="1719876"/>
            <a:ext cx="5707527" cy="4068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8" name="Rectangle 16"/>
          <p:cNvSpPr/>
          <p:nvPr/>
        </p:nvSpPr>
        <p:spPr bwMode="auto">
          <a:xfrm>
            <a:off x="1632857" y="366220"/>
            <a:ext cx="8926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Publications &amp; fundings in the radionucleides Master-project of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MU Serif Roman"/>
                <a:cs typeface="Arial"/>
              </a:rPr>
              <a:t>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1800213" y="2078094"/>
            <a:ext cx="2470846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Publications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259614" y="5897183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publications in RN MP: 69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6256001" y="5897182"/>
            <a:ext cx="5671131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Total fundings in RN MP: 152 kEuros in2p3, 1267 kEuros non-in2p3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 bwMode="auto">
          <a:xfrm>
            <a:off x="8119215" y="2037228"/>
            <a:ext cx="2439928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MU Sans Serif Medium"/>
                <a:cs typeface="CMU Sans Serif Medium"/>
              </a:rPr>
              <a:t>Fundings by project (2020-2025)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E924FF-D262-4CD8-8C17-461AE9D3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414463"/>
            <a:ext cx="11073071" cy="4727108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b="1" dirty="0"/>
              <a:t>Main </a:t>
            </a:r>
            <a:r>
              <a:rPr lang="fr-FR" b="1" dirty="0" err="1"/>
              <a:t>Research</a:t>
            </a:r>
            <a:r>
              <a:rPr lang="fr-FR" b="1" dirty="0"/>
              <a:t> Axes:</a:t>
            </a:r>
            <a:endParaRPr lang="fr-FR" sz="8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Imaging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Radiotherapy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6E6A12-5BF4-4DF2-BEC2-3CE9F407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215048"/>
            <a:ext cx="13101124" cy="1325563"/>
          </a:xfrm>
        </p:spPr>
        <p:txBody>
          <a:bodyPr/>
          <a:lstStyle/>
          <a:p>
            <a:r>
              <a:rPr lang="en-US" dirty="0"/>
              <a:t>IN2P3 : Interdisciplinary Research for Health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F4D957-4F93-434E-85B2-C4769D80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5</a:t>
            </a:fld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9529371-CF16-45AA-B023-7B2A05CFE8E2}"/>
              </a:ext>
            </a:extLst>
          </p:cNvPr>
          <p:cNvSpPr txBox="1"/>
          <p:nvPr/>
        </p:nvSpPr>
        <p:spPr>
          <a:xfrm>
            <a:off x="3321560" y="6134341"/>
            <a:ext cx="4217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 dose unit </a:t>
            </a:r>
            <a:r>
              <a:rPr kumimoji="0" lang="fr-FR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is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Gy = 1 J/kg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596718C-6CE2-4695-91CD-48B53A55D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44" y="3503480"/>
            <a:ext cx="865232" cy="81433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1FFB587-C50F-4F4E-98D0-EA7C3D10494F}"/>
              </a:ext>
            </a:extLst>
          </p:cNvPr>
          <p:cNvSpPr/>
          <p:nvPr/>
        </p:nvSpPr>
        <p:spPr>
          <a:xfrm>
            <a:off x="3120447" y="2606814"/>
            <a:ext cx="2405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-&gt; </a:t>
            </a:r>
            <a:r>
              <a:rPr lang="fr-FR" sz="2400" dirty="0" err="1">
                <a:solidFill>
                  <a:srgbClr val="002060"/>
                </a:solidFill>
              </a:rPr>
              <a:t>RadiotherapIES</a:t>
            </a:r>
            <a:endParaRPr lang="fr-FR" sz="2400" dirty="0">
              <a:solidFill>
                <a:srgbClr val="002060"/>
              </a:solidFill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6BC718E-C9D3-4466-BA43-D74A09BF4EBC}"/>
              </a:ext>
            </a:extLst>
          </p:cNvPr>
          <p:cNvGrpSpPr/>
          <p:nvPr/>
        </p:nvGrpSpPr>
        <p:grpSpPr>
          <a:xfrm>
            <a:off x="5893814" y="1190625"/>
            <a:ext cx="6226882" cy="5248852"/>
            <a:chOff x="5581651" y="1190625"/>
            <a:chExt cx="6226882" cy="5248852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770172B8-CBCD-4915-82A0-882EAE0824D3}"/>
                </a:ext>
              </a:extLst>
            </p:cNvPr>
            <p:cNvGrpSpPr/>
            <p:nvPr/>
          </p:nvGrpSpPr>
          <p:grpSpPr>
            <a:xfrm>
              <a:off x="5581651" y="1190625"/>
              <a:ext cx="6226882" cy="5248852"/>
              <a:chOff x="5581651" y="1190625"/>
              <a:chExt cx="6226882" cy="5248852"/>
            </a:xfrm>
          </p:grpSpPr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877F5422-1EAE-4E5B-92B8-9C2F331553E1}"/>
                  </a:ext>
                </a:extLst>
              </p:cNvPr>
              <p:cNvGrpSpPr/>
              <p:nvPr/>
            </p:nvGrpSpPr>
            <p:grpSpPr>
              <a:xfrm>
                <a:off x="5581651" y="1190625"/>
                <a:ext cx="6226882" cy="5248852"/>
                <a:chOff x="5962650" y="1209675"/>
                <a:chExt cx="5495925" cy="4276725"/>
              </a:xfrm>
            </p:grpSpPr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83B73535-EF9D-488B-9730-174B9D93F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1995" t="-287" r="18041" b="13247"/>
                <a:stretch/>
              </p:blipFill>
              <p:spPr>
                <a:xfrm>
                  <a:off x="6791324" y="1901746"/>
                  <a:ext cx="1476377" cy="753531"/>
                </a:xfrm>
                <a:prstGeom prst="rect">
                  <a:avLst/>
                </a:prstGeom>
              </p:spPr>
            </p:pic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56874F49-32A2-4337-BCA4-CD25DF03251E}"/>
                    </a:ext>
                  </a:extLst>
                </p:cNvPr>
                <p:cNvSpPr txBox="1"/>
                <p:nvPr/>
              </p:nvSpPr>
              <p:spPr>
                <a:xfrm>
                  <a:off x="7545305" y="1247253"/>
                  <a:ext cx="275806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3200" b="1" dirty="0" err="1">
                      <a:solidFill>
                        <a:srgbClr val="ED7D31"/>
                      </a:solidFill>
                    </a:rPr>
                    <a:t>Radiotherapies</a:t>
                  </a:r>
                  <a:endParaRPr lang="fr-FR" sz="3200" b="1" dirty="0">
                    <a:solidFill>
                      <a:srgbClr val="ED7D31"/>
                    </a:solidFill>
                  </a:endParaRPr>
                </a:p>
              </p:txBody>
            </p:sp>
            <p:pic>
              <p:nvPicPr>
                <p:cNvPr id="8" name="Image 7">
                  <a:extLst>
                    <a:ext uri="{FF2B5EF4-FFF2-40B4-BE49-F238E27FC236}">
                      <a16:creationId xmlns:a16="http://schemas.microsoft.com/office/drawing/2014/main" id="{8C360A39-FF98-4D83-A32A-14B11D297C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52460" y="3009534"/>
                  <a:ext cx="1710466" cy="860663"/>
                </a:xfrm>
                <a:prstGeom prst="rect">
                  <a:avLst/>
                </a:prstGeom>
              </p:spPr>
            </p:pic>
            <p:pic>
              <p:nvPicPr>
                <p:cNvPr id="9" name="Picture 23">
                  <a:extLst>
                    <a:ext uri="{FF2B5EF4-FFF2-40B4-BE49-F238E27FC236}">
                      <a16:creationId xmlns:a16="http://schemas.microsoft.com/office/drawing/2014/main" id="{C8738923-958D-44F0-9D88-49DA638F12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47646" y="2632068"/>
                  <a:ext cx="2051095" cy="1436167"/>
                </a:xfrm>
                <a:prstGeom prst="rect">
                  <a:avLst/>
                </a:prstGeom>
              </p:spPr>
            </p:pic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96679804-5CE9-4E26-8FB0-83999E7BD6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02305" y="4134407"/>
                  <a:ext cx="2877467" cy="1176050"/>
                </a:xfrm>
                <a:prstGeom prst="rect">
                  <a:avLst/>
                </a:prstGeom>
              </p:spPr>
            </p:pic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36706A54-D112-4A35-871A-80C084676C8D}"/>
                    </a:ext>
                  </a:extLst>
                </p:cNvPr>
                <p:cNvSpPr/>
                <p:nvPr/>
              </p:nvSpPr>
              <p:spPr>
                <a:xfrm>
                  <a:off x="5962650" y="1209675"/>
                  <a:ext cx="5495925" cy="4276725"/>
                </a:xfrm>
                <a:prstGeom prst="ellipse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5E0BBCF-F1A4-4C79-854E-D22A1FD4B184}"/>
                  </a:ext>
                </a:extLst>
              </p:cNvPr>
              <p:cNvSpPr txBox="1"/>
              <p:nvPr/>
            </p:nvSpPr>
            <p:spPr>
              <a:xfrm>
                <a:off x="6472849" y="4592353"/>
                <a:ext cx="1486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Nanoparticles</a:t>
                </a:r>
                <a:endParaRPr lang="fr-FR" dirty="0"/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97F1B188-CFB5-4510-978A-629105B5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2414" y="1846921"/>
                <a:ext cx="2264640" cy="1448582"/>
              </a:xfrm>
              <a:prstGeom prst="rect">
                <a:avLst/>
              </a:prstGeom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C2F822F-5232-4300-801F-E3DAA3E04CC6}"/>
                  </a:ext>
                </a:extLst>
              </p:cNvPr>
              <p:cNvSpPr txBox="1"/>
              <p:nvPr/>
            </p:nvSpPr>
            <p:spPr>
              <a:xfrm>
                <a:off x="9825771" y="3112158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BNCT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F3CCFBB-CEBE-4DB4-B600-955ABC6EB145}"/>
                  </a:ext>
                </a:extLst>
              </p:cNvPr>
              <p:cNvSpPr txBox="1"/>
              <p:nvPr/>
            </p:nvSpPr>
            <p:spPr>
              <a:xfrm>
                <a:off x="6760595" y="1700265"/>
                <a:ext cx="23466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X rays / </a:t>
                </a:r>
                <a:r>
                  <a:rPr lang="fr-FR" dirty="0" err="1"/>
                  <a:t>Hadrontherapy</a:t>
                </a:r>
                <a:endParaRPr lang="fr-FR" dirty="0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00DCB78-EDA9-4981-927F-87D2B4ADC479}"/>
                  </a:ext>
                </a:extLst>
              </p:cNvPr>
              <p:cNvSpPr txBox="1"/>
              <p:nvPr/>
            </p:nvSpPr>
            <p:spPr>
              <a:xfrm>
                <a:off x="5732778" y="3032299"/>
                <a:ext cx="35791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Targeted</a:t>
                </a:r>
                <a:r>
                  <a:rPr lang="fr-FR" dirty="0"/>
                  <a:t> </a:t>
                </a:r>
                <a:r>
                  <a:rPr lang="fr-FR" dirty="0" err="1"/>
                  <a:t>Radionuclide</a:t>
                </a:r>
                <a:r>
                  <a:rPr lang="fr-FR" dirty="0"/>
                  <a:t> </a:t>
                </a:r>
                <a:r>
                  <a:rPr lang="fr-FR" dirty="0" err="1"/>
                  <a:t>Radiotherapy</a:t>
                </a:r>
                <a:endParaRPr lang="fr-FR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5EFE68-CC2F-4E9D-9398-E94908585F94}"/>
                </a:ext>
              </a:extLst>
            </p:cNvPr>
            <p:cNvSpPr/>
            <p:nvPr/>
          </p:nvSpPr>
          <p:spPr>
            <a:xfrm>
              <a:off x="9410909" y="2355862"/>
              <a:ext cx="247650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EB317CA-CCAE-4849-8AA6-93FA049BF125}"/>
              </a:ext>
            </a:extLst>
          </p:cNvPr>
          <p:cNvSpPr/>
          <p:nvPr/>
        </p:nvSpPr>
        <p:spPr>
          <a:xfrm>
            <a:off x="2969503" y="4510355"/>
            <a:ext cx="27348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One of the 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main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objectives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is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to widen this therapeutic window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to increase the differential response between tumor tissues / healthy tissues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025B502C-94E3-46D2-B6EE-2745D0A8059C}"/>
              </a:ext>
            </a:extLst>
          </p:cNvPr>
          <p:cNvGrpSpPr/>
          <p:nvPr/>
        </p:nvGrpSpPr>
        <p:grpSpPr>
          <a:xfrm>
            <a:off x="-70927" y="3710473"/>
            <a:ext cx="3115009" cy="2798402"/>
            <a:chOff x="-70927" y="3710473"/>
            <a:chExt cx="3115009" cy="279840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0F14352-6B65-4357-BE26-16D4BC53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70927" y="3710473"/>
              <a:ext cx="3115009" cy="279840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84A395-C7FD-43A7-B121-A662B0B63420}"/>
                </a:ext>
              </a:extLst>
            </p:cNvPr>
            <p:cNvSpPr/>
            <p:nvPr/>
          </p:nvSpPr>
          <p:spPr>
            <a:xfrm>
              <a:off x="1124211" y="4038600"/>
              <a:ext cx="107689" cy="1847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9AC0816-E689-415F-A489-0AA6A571661E}"/>
              </a:ext>
            </a:extLst>
          </p:cNvPr>
          <p:cNvCxnSpPr>
            <a:cxnSpLocks/>
          </p:cNvCxnSpPr>
          <p:nvPr/>
        </p:nvCxnSpPr>
        <p:spPr>
          <a:xfrm>
            <a:off x="1047750" y="4961685"/>
            <a:ext cx="29845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89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E924FF-D262-4CD8-8C17-461AE9D3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414463"/>
            <a:ext cx="11073071" cy="4727108"/>
          </a:xfrm>
        </p:spPr>
        <p:txBody>
          <a:bodyPr>
            <a:normAutofit/>
          </a:bodyPr>
          <a:lstStyle/>
          <a:p>
            <a:r>
              <a:rPr lang="fr-FR" b="1" dirty="0"/>
              <a:t>Main </a:t>
            </a:r>
            <a:r>
              <a:rPr lang="fr-FR" b="1" dirty="0" err="1"/>
              <a:t>Research</a:t>
            </a:r>
            <a:r>
              <a:rPr lang="fr-FR" b="1" dirty="0"/>
              <a:t> Axes:</a:t>
            </a:r>
            <a:endParaRPr lang="fr-FR" sz="8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Imaging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Radiotherapy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Radiobiology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6E6A12-5BF4-4DF2-BEC2-3CE9F407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215048"/>
            <a:ext cx="13101124" cy="1325563"/>
          </a:xfrm>
        </p:spPr>
        <p:txBody>
          <a:bodyPr/>
          <a:lstStyle/>
          <a:p>
            <a:r>
              <a:rPr lang="en-US" dirty="0"/>
              <a:t>IN2P3 : Interdisciplinary Research for Health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F4D957-4F93-434E-85B2-C4769D80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6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45A79AA-58DA-4D3D-BB3A-FE5440CFF604}"/>
              </a:ext>
            </a:extLst>
          </p:cNvPr>
          <p:cNvGrpSpPr/>
          <p:nvPr/>
        </p:nvGrpSpPr>
        <p:grpSpPr>
          <a:xfrm>
            <a:off x="5912863" y="1190625"/>
            <a:ext cx="6210300" cy="5248852"/>
            <a:chOff x="5912863" y="1190625"/>
            <a:chExt cx="6210300" cy="5248852"/>
          </a:xfrm>
        </p:grpSpPr>
        <p:pic>
          <p:nvPicPr>
            <p:cNvPr id="22" name="Image 2">
              <a:extLst>
                <a:ext uri="{FF2B5EF4-FFF2-40B4-BE49-F238E27FC236}">
                  <a16:creationId xmlns:a16="http://schemas.microsoft.com/office/drawing/2014/main" id="{EFDDC36F-AB7E-448A-AC91-767F40470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49"/>
            <a:stretch/>
          </p:blipFill>
          <p:spPr bwMode="auto">
            <a:xfrm>
              <a:off x="7544400" y="3932882"/>
              <a:ext cx="2605888" cy="2185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FA4AF90-1846-4D28-8802-DACB61E11821}"/>
                </a:ext>
              </a:extLst>
            </p:cNvPr>
            <p:cNvSpPr txBox="1"/>
            <p:nvPr/>
          </p:nvSpPr>
          <p:spPr>
            <a:xfrm>
              <a:off x="7652338" y="1551676"/>
              <a:ext cx="24112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err="1">
                  <a:solidFill>
                    <a:srgbClr val="ED7D31"/>
                  </a:solidFill>
                </a:rPr>
                <a:t>Radiobiology</a:t>
              </a:r>
              <a:endParaRPr lang="fr-FR" sz="3200" b="1" dirty="0">
                <a:solidFill>
                  <a:srgbClr val="ED7D31"/>
                </a:solidFill>
              </a:endParaRP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1B4C34F2-7D9D-4C20-A7C1-A4CDF1875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0766" y="2317937"/>
              <a:ext cx="1746084" cy="2347194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E72271A-2FC7-4ADA-941E-F833C43A683F}"/>
                </a:ext>
              </a:extLst>
            </p:cNvPr>
            <p:cNvSpPr txBox="1"/>
            <p:nvPr/>
          </p:nvSpPr>
          <p:spPr>
            <a:xfrm>
              <a:off x="8268769" y="3522038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cells</a:t>
              </a:r>
              <a:endParaRPr lang="fr-FR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9F9AAC47-3548-4684-AA41-C0B9BD53C848}"/>
                </a:ext>
              </a:extLst>
            </p:cNvPr>
            <p:cNvSpPr txBox="1"/>
            <p:nvPr/>
          </p:nvSpPr>
          <p:spPr>
            <a:xfrm>
              <a:off x="6632747" y="2003422"/>
              <a:ext cx="1662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Radiation </a:t>
              </a:r>
              <a:r>
                <a:rPr lang="fr-FR" dirty="0" err="1"/>
                <a:t>beam</a:t>
              </a:r>
              <a:endParaRPr lang="fr-FR" dirty="0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6D40852-3E85-4719-ABCE-F40673A0F0D2}"/>
                </a:ext>
              </a:extLst>
            </p:cNvPr>
            <p:cNvGrpSpPr/>
            <p:nvPr/>
          </p:nvGrpSpPr>
          <p:grpSpPr>
            <a:xfrm>
              <a:off x="5912863" y="1190625"/>
              <a:ext cx="6210300" cy="5248852"/>
              <a:chOff x="5912863" y="1190625"/>
              <a:chExt cx="6210300" cy="5248852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D674886-414E-44F1-AE96-AFAA9DE13CA0}"/>
                  </a:ext>
                </a:extLst>
              </p:cNvPr>
              <p:cNvSpPr/>
              <p:nvPr/>
            </p:nvSpPr>
            <p:spPr>
              <a:xfrm>
                <a:off x="5912863" y="1190625"/>
                <a:ext cx="6210300" cy="5248852"/>
              </a:xfrm>
              <a:prstGeom prst="ellipse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063CA14C-37FE-4EF2-8AF3-6647D3ADB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66852" y="2133160"/>
                <a:ext cx="1784868" cy="2185461"/>
              </a:xfrm>
              <a:prstGeom prst="rect">
                <a:avLst/>
              </a:prstGeom>
            </p:spPr>
          </p:pic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69DBF14E-E61D-4E3B-886B-440C0F84536D}"/>
              </a:ext>
            </a:extLst>
          </p:cNvPr>
          <p:cNvSpPr txBox="1"/>
          <p:nvPr/>
        </p:nvSpPr>
        <p:spPr>
          <a:xfrm>
            <a:off x="186589" y="3706704"/>
            <a:ext cx="527417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dirty="0">
                <a:solidFill>
                  <a:srgbClr val="0070C0"/>
                </a:solidFill>
              </a:rPr>
              <a:t>Radio-</a:t>
            </a:r>
            <a:r>
              <a:rPr lang="fr-FR" b="1" dirty="0" err="1">
                <a:solidFill>
                  <a:srgbClr val="0070C0"/>
                </a:solidFill>
              </a:rPr>
              <a:t>resistant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tumor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models</a:t>
            </a:r>
            <a:r>
              <a:rPr lang="fr-FR" b="1" dirty="0">
                <a:solidFill>
                  <a:srgbClr val="0070C0"/>
                </a:solidFill>
              </a:rPr>
              <a:t> / normal </a:t>
            </a:r>
            <a:r>
              <a:rPr lang="fr-FR" b="1" dirty="0" err="1">
                <a:solidFill>
                  <a:srgbClr val="0070C0"/>
                </a:solidFill>
              </a:rPr>
              <a:t>cells</a:t>
            </a:r>
            <a:r>
              <a:rPr lang="fr-FR" dirty="0">
                <a:solidFill>
                  <a:srgbClr val="0070C0"/>
                </a:solidFill>
              </a:rPr>
              <a:t>: in vitro </a:t>
            </a:r>
            <a:r>
              <a:rPr lang="fr-FR" dirty="0" err="1">
                <a:solidFill>
                  <a:srgbClr val="0070C0"/>
                </a:solidFill>
              </a:rPr>
              <a:t>studies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with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cell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lines</a:t>
            </a:r>
            <a:r>
              <a:rPr lang="fr-FR" dirty="0">
                <a:solidFill>
                  <a:srgbClr val="0070C0"/>
                </a:solidFill>
              </a:rPr>
              <a:t> / </a:t>
            </a:r>
            <a:r>
              <a:rPr lang="fr-FR" dirty="0" err="1">
                <a:solidFill>
                  <a:srgbClr val="0070C0"/>
                </a:solidFill>
              </a:rPr>
              <a:t>organoids</a:t>
            </a:r>
            <a:r>
              <a:rPr lang="fr-FR" dirty="0">
                <a:solidFill>
                  <a:srgbClr val="0070C0"/>
                </a:solidFill>
              </a:rPr>
              <a:t> / </a:t>
            </a:r>
            <a:r>
              <a:rPr lang="fr-FR" dirty="0" err="1">
                <a:solidFill>
                  <a:srgbClr val="0070C0"/>
                </a:solidFill>
              </a:rPr>
              <a:t>eggs</a:t>
            </a:r>
            <a:r>
              <a:rPr lang="fr-FR" dirty="0">
                <a:solidFill>
                  <a:srgbClr val="0070C0"/>
                </a:solidFill>
              </a:rPr>
              <a:t>/</a:t>
            </a:r>
            <a:r>
              <a:rPr lang="fr-FR" dirty="0" err="1">
                <a:solidFill>
                  <a:srgbClr val="0070C0"/>
                </a:solidFill>
              </a:rPr>
              <a:t>animals</a:t>
            </a:r>
            <a:endParaRPr lang="fr-FR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dirty="0">
                <a:solidFill>
                  <a:srgbClr val="0070C0"/>
                </a:solidFill>
              </a:rPr>
              <a:t>Innovative combinations</a:t>
            </a:r>
            <a:r>
              <a:rPr lang="fr-FR" dirty="0">
                <a:solidFill>
                  <a:srgbClr val="0070C0"/>
                </a:solidFill>
              </a:rPr>
              <a:t>: use of </a:t>
            </a:r>
            <a:r>
              <a:rPr lang="fr-FR" dirty="0" err="1">
                <a:solidFill>
                  <a:srgbClr val="0070C0"/>
                </a:solidFill>
              </a:rPr>
              <a:t>targeted</a:t>
            </a:r>
            <a:r>
              <a:rPr lang="fr-FR" dirty="0">
                <a:solidFill>
                  <a:srgbClr val="0070C0"/>
                </a:solidFill>
              </a:rPr>
              <a:t> radio-</a:t>
            </a:r>
            <a:r>
              <a:rPr lang="fr-FR" dirty="0" err="1">
                <a:solidFill>
                  <a:srgbClr val="0070C0"/>
                </a:solidFill>
              </a:rPr>
              <a:t>sensitizers</a:t>
            </a:r>
            <a:endParaRPr lang="fr-FR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dirty="0" err="1">
                <a:solidFill>
                  <a:srgbClr val="0070C0"/>
                </a:solidFill>
              </a:rPr>
              <a:t>Interest</a:t>
            </a:r>
            <a:r>
              <a:rPr lang="fr-FR" b="1" dirty="0">
                <a:solidFill>
                  <a:srgbClr val="0070C0"/>
                </a:solidFill>
              </a:rPr>
              <a:t> of </a:t>
            </a:r>
            <a:r>
              <a:rPr lang="fr-FR" b="1" dirty="0" err="1">
                <a:solidFill>
                  <a:srgbClr val="0070C0"/>
                </a:solidFill>
              </a:rPr>
              <a:t>carbon</a:t>
            </a:r>
            <a:r>
              <a:rPr lang="fr-FR" b="1" dirty="0">
                <a:solidFill>
                  <a:srgbClr val="0070C0"/>
                </a:solidFill>
              </a:rPr>
              <a:t> ions?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dirty="0" err="1">
                <a:solidFill>
                  <a:srgbClr val="0070C0"/>
                </a:solidFill>
              </a:rPr>
              <a:t>Interest</a:t>
            </a:r>
            <a:r>
              <a:rPr lang="fr-FR" b="1" dirty="0">
                <a:solidFill>
                  <a:srgbClr val="0070C0"/>
                </a:solidFill>
              </a:rPr>
              <a:t> of Ultra High Dose Rate </a:t>
            </a:r>
            <a:r>
              <a:rPr lang="fr-FR" dirty="0">
                <a:solidFill>
                  <a:srgbClr val="0070C0"/>
                </a:solidFill>
              </a:rPr>
              <a:t>(UHDR) = FLASH?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dirty="0">
                <a:solidFill>
                  <a:srgbClr val="0070C0"/>
                </a:solidFill>
              </a:rPr>
              <a:t>Basic </a:t>
            </a:r>
            <a:r>
              <a:rPr lang="fr-FR" b="1" dirty="0" err="1">
                <a:solidFill>
                  <a:srgbClr val="0070C0"/>
                </a:solidFill>
              </a:rPr>
              <a:t>biol</a:t>
            </a:r>
            <a:r>
              <a:rPr lang="fr-FR" b="1" dirty="0">
                <a:solidFill>
                  <a:srgbClr val="0070C0"/>
                </a:solidFill>
              </a:rPr>
              <a:t>/</a:t>
            </a:r>
            <a:r>
              <a:rPr lang="fr-FR" b="1" dirty="0" err="1">
                <a:solidFill>
                  <a:srgbClr val="0070C0"/>
                </a:solidFill>
              </a:rPr>
              <a:t>chem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mechanisms</a:t>
            </a:r>
            <a:r>
              <a:rPr lang="fr-FR" b="1" dirty="0">
                <a:solidFill>
                  <a:srgbClr val="0070C0"/>
                </a:solidFill>
              </a:rPr>
              <a:t> of </a:t>
            </a:r>
            <a:r>
              <a:rPr lang="fr-FR" b="1" dirty="0" err="1">
                <a:solidFill>
                  <a:srgbClr val="0070C0"/>
                </a:solidFill>
              </a:rPr>
              <a:t>therapeutic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efficacy</a:t>
            </a:r>
            <a:r>
              <a:rPr lang="fr-FR" dirty="0">
                <a:solidFill>
                  <a:srgbClr val="0070C0"/>
                </a:solidFill>
              </a:rPr>
              <a:t>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6378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E6A12-5BF4-4DF2-BEC2-3CE9F407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215048"/>
            <a:ext cx="13101124" cy="1325563"/>
          </a:xfrm>
        </p:spPr>
        <p:txBody>
          <a:bodyPr/>
          <a:lstStyle/>
          <a:p>
            <a:r>
              <a:rPr lang="en-US" dirty="0"/>
              <a:t>IN2P3 : Interdisciplinary Research for Health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F4D957-4F93-434E-85B2-C4769D80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7</a:t>
            </a:fld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7EA91BE-14DC-4E8C-AFD6-9DFD41463D8A}"/>
              </a:ext>
            </a:extLst>
          </p:cNvPr>
          <p:cNvGrpSpPr/>
          <p:nvPr/>
        </p:nvGrpSpPr>
        <p:grpSpPr>
          <a:xfrm>
            <a:off x="6590766" y="1551676"/>
            <a:ext cx="3559522" cy="4566667"/>
            <a:chOff x="6590766" y="1551676"/>
            <a:chExt cx="3559522" cy="4566667"/>
          </a:xfrm>
        </p:grpSpPr>
        <p:pic>
          <p:nvPicPr>
            <p:cNvPr id="16" name="Image 2">
              <a:extLst>
                <a:ext uri="{FF2B5EF4-FFF2-40B4-BE49-F238E27FC236}">
                  <a16:creationId xmlns:a16="http://schemas.microsoft.com/office/drawing/2014/main" id="{D741BD42-E545-42D6-9D54-4755003E27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49"/>
            <a:stretch/>
          </p:blipFill>
          <p:spPr bwMode="auto">
            <a:xfrm>
              <a:off x="7544400" y="3932882"/>
              <a:ext cx="2605888" cy="2185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290706-A3FD-4966-B809-8050530F2585}"/>
                </a:ext>
              </a:extLst>
            </p:cNvPr>
            <p:cNvSpPr txBox="1"/>
            <p:nvPr/>
          </p:nvSpPr>
          <p:spPr>
            <a:xfrm>
              <a:off x="7652338" y="1551676"/>
              <a:ext cx="24112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err="1">
                  <a:solidFill>
                    <a:srgbClr val="ED7D31"/>
                  </a:solidFill>
                </a:rPr>
                <a:t>Radiobiology</a:t>
              </a:r>
              <a:endParaRPr lang="fr-FR" sz="3200" b="1" dirty="0">
                <a:solidFill>
                  <a:srgbClr val="ED7D31"/>
                </a:solidFill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40D9865-392D-4F66-A7AC-CC2BA6DF7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0766" y="2317937"/>
              <a:ext cx="1746084" cy="234719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BA48A52-1FB1-4ABB-8773-3DB8A3A257E1}"/>
                </a:ext>
              </a:extLst>
            </p:cNvPr>
            <p:cNvSpPr txBox="1"/>
            <p:nvPr/>
          </p:nvSpPr>
          <p:spPr>
            <a:xfrm>
              <a:off x="8268769" y="3522038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cells</a:t>
              </a:r>
              <a:endParaRPr lang="fr-FR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9556658-BA80-4ABC-916E-4F165CAB88DC}"/>
                </a:ext>
              </a:extLst>
            </p:cNvPr>
            <p:cNvSpPr txBox="1"/>
            <p:nvPr/>
          </p:nvSpPr>
          <p:spPr>
            <a:xfrm>
              <a:off x="6632747" y="2003422"/>
              <a:ext cx="1662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Radiation </a:t>
              </a:r>
              <a:r>
                <a:rPr lang="fr-FR" dirty="0" err="1"/>
                <a:t>beam</a:t>
              </a:r>
              <a:endParaRPr lang="fr-FR" dirty="0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7FB9B3F-8326-4B55-A262-595522A65A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25" t="-651" r="53831" b="651"/>
          <a:stretch/>
        </p:blipFill>
        <p:spPr>
          <a:xfrm>
            <a:off x="2392507" y="2004311"/>
            <a:ext cx="1630215" cy="17113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4218DE8-9F25-4D7C-BDF9-2AD4BF6C6DBB}"/>
              </a:ext>
            </a:extLst>
          </p:cNvPr>
          <p:cNvSpPr txBox="1"/>
          <p:nvPr/>
        </p:nvSpPr>
        <p:spPr>
          <a:xfrm>
            <a:off x="4134193" y="2334498"/>
            <a:ext cx="143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Multi </a:t>
            </a:r>
            <a:r>
              <a:rPr lang="fr-FR" b="1" dirty="0" err="1"/>
              <a:t>scale</a:t>
            </a:r>
            <a:r>
              <a:rPr lang="fr-FR" b="1" dirty="0"/>
              <a:t> Modeling Tools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07C83BE-EC9B-4F28-8434-4F7C50AD0086}"/>
              </a:ext>
            </a:extLst>
          </p:cNvPr>
          <p:cNvSpPr/>
          <p:nvPr/>
        </p:nvSpPr>
        <p:spPr>
          <a:xfrm>
            <a:off x="5912863" y="1190625"/>
            <a:ext cx="6210300" cy="524885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80678E1-A840-4811-80FA-782CA1C051B2}"/>
              </a:ext>
            </a:extLst>
          </p:cNvPr>
          <p:cNvSpPr/>
          <p:nvPr/>
        </p:nvSpPr>
        <p:spPr>
          <a:xfrm>
            <a:off x="46874" y="1153591"/>
            <a:ext cx="6210300" cy="524885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B775F83C-EE8A-49E0-BB68-7B817C4A046E}"/>
              </a:ext>
            </a:extLst>
          </p:cNvPr>
          <p:cNvGrpSpPr/>
          <p:nvPr/>
        </p:nvGrpSpPr>
        <p:grpSpPr>
          <a:xfrm>
            <a:off x="3754026" y="3813441"/>
            <a:ext cx="1589095" cy="2155953"/>
            <a:chOff x="3950738" y="3409207"/>
            <a:chExt cx="1589095" cy="2155953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ADB77A6-1BAA-44DE-88EB-640E286F5490}"/>
                </a:ext>
              </a:extLst>
            </p:cNvPr>
            <p:cNvSpPr txBox="1"/>
            <p:nvPr/>
          </p:nvSpPr>
          <p:spPr>
            <a:xfrm>
              <a:off x="4727695" y="4778226"/>
              <a:ext cx="812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Diamond </a:t>
              </a:r>
              <a:r>
                <a:rPr lang="fr-FR" sz="1200" dirty="0" err="1"/>
                <a:t>beam</a:t>
              </a:r>
              <a:r>
                <a:rPr lang="fr-FR" sz="1200" dirty="0"/>
                <a:t> monitor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5622ED4A-2863-4A36-BFAB-2B5C8B501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0738" y="3409207"/>
              <a:ext cx="1411346" cy="2155953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BBB2251E-AD10-42DF-801C-3DE3EFF3931C}"/>
              </a:ext>
            </a:extLst>
          </p:cNvPr>
          <p:cNvSpPr txBox="1"/>
          <p:nvPr/>
        </p:nvSpPr>
        <p:spPr>
          <a:xfrm>
            <a:off x="17586" y="3460333"/>
            <a:ext cx="324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Beam monitor instrumentation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9C6E673-C583-4ED1-9B25-98432C7973B3}"/>
              </a:ext>
            </a:extLst>
          </p:cNvPr>
          <p:cNvSpPr txBox="1"/>
          <p:nvPr/>
        </p:nvSpPr>
        <p:spPr>
          <a:xfrm>
            <a:off x="980404" y="1548385"/>
            <a:ext cx="4308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>
                <a:solidFill>
                  <a:srgbClr val="ED7D31"/>
                </a:solidFill>
              </a:rPr>
              <a:t>Physics</a:t>
            </a:r>
            <a:r>
              <a:rPr lang="fr-FR" sz="3200" b="1" dirty="0">
                <a:solidFill>
                  <a:srgbClr val="ED7D31"/>
                </a:solidFill>
              </a:rPr>
              <a:t> for </a:t>
            </a:r>
            <a:r>
              <a:rPr lang="fr-FR" sz="3200" b="1" dirty="0" err="1">
                <a:solidFill>
                  <a:srgbClr val="ED7D31"/>
                </a:solidFill>
              </a:rPr>
              <a:t>Radiobiology</a:t>
            </a:r>
            <a:endParaRPr lang="fr-FR" sz="3200" b="1" dirty="0">
              <a:solidFill>
                <a:srgbClr val="ED7D31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8C09F35-FDD2-456A-8C19-244687C13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346" y="5704409"/>
            <a:ext cx="782173" cy="5872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E45D73-5422-4C2F-B170-26BEB3D57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6852" y="2133160"/>
            <a:ext cx="1784868" cy="2185461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394FBEC-6B90-4E0B-8B29-698E32B8F2BC}"/>
              </a:ext>
            </a:extLst>
          </p:cNvPr>
          <p:cNvGrpSpPr/>
          <p:nvPr/>
        </p:nvGrpSpPr>
        <p:grpSpPr>
          <a:xfrm>
            <a:off x="988000" y="3849857"/>
            <a:ext cx="2549132" cy="2050611"/>
            <a:chOff x="988000" y="3849857"/>
            <a:chExt cx="2549132" cy="205061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F69BC45-7E0A-48C9-B30F-5D96711E35C7}"/>
                </a:ext>
              </a:extLst>
            </p:cNvPr>
            <p:cNvGrpSpPr/>
            <p:nvPr/>
          </p:nvGrpSpPr>
          <p:grpSpPr>
            <a:xfrm>
              <a:off x="988000" y="3849857"/>
              <a:ext cx="2549132" cy="2050611"/>
              <a:chOff x="988000" y="3849857"/>
              <a:chExt cx="2549132" cy="2050611"/>
            </a:xfrm>
          </p:grpSpPr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0626DDAE-9029-4D2A-98C5-B7DF25F9F0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8000" y="3849857"/>
                <a:ext cx="2549132" cy="1952262"/>
              </a:xfrm>
              <a:prstGeom prst="rect">
                <a:avLst/>
              </a:prstGeom>
            </p:spPr>
          </p:pic>
          <p:cxnSp>
            <p:nvCxnSpPr>
              <p:cNvPr id="8" name="Connecteur droit avec flèche 7">
                <a:extLst>
                  <a:ext uri="{FF2B5EF4-FFF2-40B4-BE49-F238E27FC236}">
                    <a16:creationId xmlns:a16="http://schemas.microsoft.com/office/drawing/2014/main" id="{4C54313E-6462-4DEA-9962-C1ACAE66AD64}"/>
                  </a:ext>
                </a:extLst>
              </p:cNvPr>
              <p:cNvCxnSpPr/>
              <p:nvPr/>
            </p:nvCxnSpPr>
            <p:spPr>
              <a:xfrm>
                <a:off x="1984075" y="5802119"/>
                <a:ext cx="491706" cy="983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8265C963-5DC4-4C34-B94A-7943221BE896}"/>
                </a:ext>
              </a:extLst>
            </p:cNvPr>
            <p:cNvCxnSpPr/>
            <p:nvPr/>
          </p:nvCxnSpPr>
          <p:spPr>
            <a:xfrm flipV="1">
              <a:off x="1897811" y="4787660"/>
              <a:ext cx="494696" cy="948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730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E6A12-5BF4-4DF2-BEC2-3CE9F407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215048"/>
            <a:ext cx="13101124" cy="1325563"/>
          </a:xfrm>
        </p:spPr>
        <p:txBody>
          <a:bodyPr/>
          <a:lstStyle/>
          <a:p>
            <a:r>
              <a:rPr lang="en-US" dirty="0"/>
              <a:t>IN2P3 : Interdisciplinary Research for Health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E924FF-D262-4CD8-8C17-461AE9D3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1405400"/>
            <a:ext cx="11073071" cy="4727108"/>
          </a:xfrm>
        </p:spPr>
        <p:txBody>
          <a:bodyPr>
            <a:normAutofit/>
          </a:bodyPr>
          <a:lstStyle/>
          <a:p>
            <a:r>
              <a:rPr lang="fr-FR" b="1" dirty="0"/>
              <a:t>Main </a:t>
            </a:r>
            <a:r>
              <a:rPr lang="fr-FR" b="1" dirty="0" err="1"/>
              <a:t>Research</a:t>
            </a:r>
            <a:r>
              <a:rPr lang="fr-FR" b="1" dirty="0"/>
              <a:t> Axes:</a:t>
            </a:r>
            <a:endParaRPr lang="fr-FR" sz="8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Imaging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Radiotherapy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Radiobiology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Radionuclides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F4D957-4F93-434E-85B2-C4769D80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E4F3A0-F1EB-44CC-8484-7841C6ED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40" y="5282629"/>
            <a:ext cx="3003840" cy="10827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C80F9D-230E-476B-AE32-4505A91D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98" y="5290110"/>
            <a:ext cx="2916739" cy="1047019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C069B7E-D30F-4A38-A501-4F9A69CDB2A5}"/>
              </a:ext>
            </a:extLst>
          </p:cNvPr>
          <p:cNvGrpSpPr/>
          <p:nvPr/>
        </p:nvGrpSpPr>
        <p:grpSpPr>
          <a:xfrm>
            <a:off x="3262159" y="1784740"/>
            <a:ext cx="3108343" cy="3658797"/>
            <a:chOff x="3071659" y="1784740"/>
            <a:chExt cx="3108343" cy="3658797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74F064B-1F7B-4FC0-B079-16A62A4053F1}"/>
                </a:ext>
              </a:extLst>
            </p:cNvPr>
            <p:cNvSpPr txBox="1"/>
            <p:nvPr/>
          </p:nvSpPr>
          <p:spPr>
            <a:xfrm>
              <a:off x="3078213" y="1784740"/>
              <a:ext cx="3101789" cy="1047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8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b="1" dirty="0">
                  <a:solidFill>
                    <a:srgbClr val="ED7D31"/>
                  </a:solidFill>
                </a:rPr>
                <a:t>Production issues:</a:t>
              </a:r>
            </a:p>
            <a:p>
              <a:pPr>
                <a:lnSpc>
                  <a:spcPts val="168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70C0"/>
                  </a:solidFill>
                </a:rPr>
                <a:t>quantitative</a:t>
              </a:r>
              <a:r>
                <a:rPr lang="en-US" sz="1400" dirty="0">
                  <a:solidFill>
                    <a:srgbClr val="0070C0"/>
                  </a:solidFill>
                </a:rPr>
                <a:t>: beams, targets, </a:t>
              </a:r>
            </a:p>
            <a:p>
              <a:pPr>
                <a:lnSpc>
                  <a:spcPts val="168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70C0"/>
                  </a:solidFill>
                </a:rPr>
                <a:t>qualitative</a:t>
              </a:r>
              <a:r>
                <a:rPr lang="en-US" sz="1400" dirty="0">
                  <a:solidFill>
                    <a:srgbClr val="0070C0"/>
                  </a:solidFill>
                </a:rPr>
                <a:t>: purity, separation.</a:t>
              </a:r>
              <a:endParaRPr lang="fr-FR" sz="1400" dirty="0">
                <a:solidFill>
                  <a:srgbClr val="0070C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3AE6CB-AFD0-430B-B0A7-26FD48785DB4}"/>
                </a:ext>
              </a:extLst>
            </p:cNvPr>
            <p:cNvSpPr/>
            <p:nvPr/>
          </p:nvSpPr>
          <p:spPr>
            <a:xfrm>
              <a:off x="3071659" y="2824871"/>
              <a:ext cx="2823608" cy="2618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1400" b="1" dirty="0">
                  <a:solidFill>
                    <a:srgbClr val="ED7D31"/>
                  </a:solidFill>
                </a:rPr>
                <a:t>Key </a:t>
              </a:r>
              <a:r>
                <a:rPr lang="fr-FR" sz="1400" b="1" dirty="0" err="1">
                  <a:solidFill>
                    <a:srgbClr val="ED7D31"/>
                  </a:solidFill>
                </a:rPr>
                <a:t>parameters</a:t>
              </a:r>
              <a:r>
                <a:rPr lang="fr-FR" sz="1400" b="1" dirty="0">
                  <a:solidFill>
                    <a:srgbClr val="ED7D31"/>
                  </a:solidFill>
                </a:rPr>
                <a:t>:</a:t>
              </a:r>
              <a:endParaRPr lang="fr-FR" sz="1400" dirty="0">
                <a:solidFill>
                  <a:srgbClr val="ED7D31"/>
                </a:solidFill>
              </a:endParaRPr>
            </a:p>
            <a:p>
              <a:pPr>
                <a:lnSpc>
                  <a:spcPts val="168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FR" sz="1400" b="1" dirty="0">
                  <a:solidFill>
                    <a:srgbClr val="0070C0"/>
                  </a:solidFill>
                </a:rPr>
                <a:t>Radiation type</a:t>
              </a:r>
              <a:r>
                <a:rPr lang="fr-FR" sz="1400" dirty="0">
                  <a:solidFill>
                    <a:srgbClr val="0070C0"/>
                  </a:solidFill>
                </a:rPr>
                <a:t> → </a:t>
              </a:r>
              <a:r>
                <a:rPr lang="fr-FR" sz="1400" dirty="0" err="1">
                  <a:solidFill>
                    <a:srgbClr val="0070C0"/>
                  </a:solidFill>
                </a:rPr>
                <a:t>depends</a:t>
              </a:r>
              <a:r>
                <a:rPr lang="fr-FR" sz="1400" dirty="0">
                  <a:solidFill>
                    <a:srgbClr val="0070C0"/>
                  </a:solidFill>
                </a:rPr>
                <a:t> on application (Imaging vs </a:t>
              </a:r>
              <a:r>
                <a:rPr lang="fr-FR" sz="1400" dirty="0" err="1">
                  <a:solidFill>
                    <a:srgbClr val="0070C0"/>
                  </a:solidFill>
                </a:rPr>
                <a:t>Therapy</a:t>
              </a:r>
              <a:r>
                <a:rPr lang="fr-FR" sz="1400" dirty="0">
                  <a:solidFill>
                    <a:srgbClr val="0070C0"/>
                  </a:solidFill>
                </a:rPr>
                <a:t>)</a:t>
              </a:r>
            </a:p>
            <a:p>
              <a:pPr>
                <a:lnSpc>
                  <a:spcPts val="168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FR" sz="1400" b="1" dirty="0">
                  <a:solidFill>
                    <a:srgbClr val="0070C0"/>
                  </a:solidFill>
                </a:rPr>
                <a:t>Half-life</a:t>
              </a:r>
              <a:r>
                <a:rPr lang="fr-FR" sz="1400" dirty="0">
                  <a:solidFill>
                    <a:srgbClr val="0070C0"/>
                  </a:solidFill>
                </a:rPr>
                <a:t> → to match </a:t>
              </a:r>
              <a:r>
                <a:rPr lang="fr-FR" sz="1400" b="1" dirty="0" err="1">
                  <a:solidFill>
                    <a:srgbClr val="0070C0"/>
                  </a:solidFill>
                </a:rPr>
                <a:t>biodistribution</a:t>
              </a:r>
              <a:r>
                <a:rPr lang="fr-FR" sz="1400" b="1" dirty="0">
                  <a:solidFill>
                    <a:srgbClr val="0070C0"/>
                  </a:solidFill>
                </a:rPr>
                <a:t> time</a:t>
              </a:r>
              <a:endParaRPr lang="fr-FR" sz="1400" dirty="0">
                <a:solidFill>
                  <a:srgbClr val="0070C0"/>
                </a:solidFill>
              </a:endParaRPr>
            </a:p>
            <a:p>
              <a:pPr>
                <a:lnSpc>
                  <a:spcPts val="168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fr-FR" sz="1400" b="1" dirty="0">
                  <a:solidFill>
                    <a:srgbClr val="0070C0"/>
                  </a:solidFill>
                </a:rPr>
                <a:t>Chemical </a:t>
              </a:r>
              <a:r>
                <a:rPr lang="fr-FR" sz="1400" b="1" dirty="0" err="1">
                  <a:solidFill>
                    <a:srgbClr val="0070C0"/>
                  </a:solidFill>
                </a:rPr>
                <a:t>properties</a:t>
              </a:r>
              <a:r>
                <a:rPr lang="fr-FR" sz="1400" dirty="0">
                  <a:solidFill>
                    <a:srgbClr val="0070C0"/>
                  </a:solidFill>
                </a:rPr>
                <a:t> → to </a:t>
              </a:r>
              <a:r>
                <a:rPr lang="fr-FR" sz="1400" dirty="0" err="1">
                  <a:solidFill>
                    <a:srgbClr val="0070C0"/>
                  </a:solidFill>
                </a:rPr>
                <a:t>ensure</a:t>
              </a:r>
              <a:r>
                <a:rPr lang="fr-FR" sz="1400" dirty="0">
                  <a:solidFill>
                    <a:srgbClr val="0070C0"/>
                  </a:solidFill>
                </a:rPr>
                <a:t> </a:t>
              </a:r>
              <a:r>
                <a:rPr lang="fr-FR" sz="1400" b="1" dirty="0">
                  <a:solidFill>
                    <a:srgbClr val="0070C0"/>
                  </a:solidFill>
                </a:rPr>
                <a:t>stable </a:t>
              </a:r>
              <a:r>
                <a:rPr lang="fr-FR" sz="1400" b="1" dirty="0" err="1">
                  <a:solidFill>
                    <a:srgbClr val="0070C0"/>
                  </a:solidFill>
                </a:rPr>
                <a:t>attachment</a:t>
              </a:r>
              <a:r>
                <a:rPr lang="fr-FR" sz="1400" dirty="0">
                  <a:solidFill>
                    <a:srgbClr val="0070C0"/>
                  </a:solidFill>
                </a:rPr>
                <a:t> to </a:t>
              </a:r>
              <a:r>
                <a:rPr lang="fr-FR" sz="1400" dirty="0" err="1">
                  <a:solidFill>
                    <a:srgbClr val="0070C0"/>
                  </a:solidFill>
                </a:rPr>
                <a:t>vector</a:t>
              </a:r>
              <a:r>
                <a:rPr lang="fr-FR" sz="1400" dirty="0">
                  <a:solidFill>
                    <a:srgbClr val="0070C0"/>
                  </a:solidFill>
                </a:rPr>
                <a:t> </a:t>
              </a:r>
              <a:r>
                <a:rPr lang="fr-FR" sz="1400" dirty="0" err="1">
                  <a:solidFill>
                    <a:srgbClr val="0070C0"/>
                  </a:solidFill>
                </a:rPr>
                <a:t>molecule</a:t>
              </a:r>
              <a:endParaRPr lang="fr-FR" sz="1400" dirty="0">
                <a:solidFill>
                  <a:srgbClr val="0070C0"/>
                </a:solidFill>
              </a:endParaRPr>
            </a:p>
            <a:p>
              <a:endParaRPr lang="en-US" sz="1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6356B59-F879-4A08-B727-D586F0F4EFA8}"/>
              </a:ext>
            </a:extLst>
          </p:cNvPr>
          <p:cNvGrpSpPr/>
          <p:nvPr/>
        </p:nvGrpSpPr>
        <p:grpSpPr>
          <a:xfrm>
            <a:off x="5912863" y="1190625"/>
            <a:ext cx="6210300" cy="5248852"/>
            <a:chOff x="5912863" y="1190625"/>
            <a:chExt cx="6210300" cy="5248852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4546F189-94EC-474A-8909-92249FB73DC5}"/>
                </a:ext>
              </a:extLst>
            </p:cNvPr>
            <p:cNvGrpSpPr/>
            <p:nvPr/>
          </p:nvGrpSpPr>
          <p:grpSpPr>
            <a:xfrm>
              <a:off x="5912863" y="1190625"/>
              <a:ext cx="6210300" cy="5248852"/>
              <a:chOff x="5712838" y="1190625"/>
              <a:chExt cx="6210300" cy="5248852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EFA175B7-AA87-461F-B03F-25D4AB5AC62C}"/>
                  </a:ext>
                </a:extLst>
              </p:cNvPr>
              <p:cNvGrpSpPr/>
              <p:nvPr/>
            </p:nvGrpSpPr>
            <p:grpSpPr>
              <a:xfrm>
                <a:off x="5712838" y="1190625"/>
                <a:ext cx="6210300" cy="5248852"/>
                <a:chOff x="5600700" y="1190625"/>
                <a:chExt cx="6210300" cy="5248852"/>
              </a:xfrm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3B1DB77B-6306-4680-981E-3A4AB57777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53372" y="3866465"/>
                  <a:ext cx="2452530" cy="1226266"/>
                </a:xfrm>
                <a:prstGeom prst="rect">
                  <a:avLst/>
                </a:prstGeom>
              </p:spPr>
            </p:pic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7434AF80-C893-448A-BCDB-F9F372B42B4A}"/>
                    </a:ext>
                  </a:extLst>
                </p:cNvPr>
                <p:cNvGrpSpPr/>
                <p:nvPr/>
              </p:nvGrpSpPr>
              <p:grpSpPr>
                <a:xfrm>
                  <a:off x="5600700" y="1190625"/>
                  <a:ext cx="6210300" cy="5248852"/>
                  <a:chOff x="5600700" y="1190625"/>
                  <a:chExt cx="6210300" cy="5248852"/>
                </a:xfrm>
              </p:grpSpPr>
              <p:sp>
                <p:nvSpPr>
                  <p:cNvPr id="5" name="Ellipse 4">
                    <a:extLst>
                      <a:ext uri="{FF2B5EF4-FFF2-40B4-BE49-F238E27FC236}">
                        <a16:creationId xmlns:a16="http://schemas.microsoft.com/office/drawing/2014/main" id="{6E6F9AB4-F2B3-45F1-AD32-5466123BE22D}"/>
                      </a:ext>
                    </a:extLst>
                  </p:cNvPr>
                  <p:cNvSpPr/>
                  <p:nvPr/>
                </p:nvSpPr>
                <p:spPr>
                  <a:xfrm>
                    <a:off x="5600700" y="1190625"/>
                    <a:ext cx="6210300" cy="5248852"/>
                  </a:xfrm>
                  <a:prstGeom prst="ellipse">
                    <a:avLst/>
                  </a:prstGeom>
                  <a:noFill/>
                  <a:ln w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" name="ZoneTexte 5">
                    <a:extLst>
                      <a:ext uri="{FF2B5EF4-FFF2-40B4-BE49-F238E27FC236}">
                        <a16:creationId xmlns:a16="http://schemas.microsoft.com/office/drawing/2014/main" id="{2A46A998-8D3B-43C8-9C88-B2E3E3BC98AA}"/>
                      </a:ext>
                    </a:extLst>
                  </p:cNvPr>
                  <p:cNvSpPr txBox="1"/>
                  <p:nvPr/>
                </p:nvSpPr>
                <p:spPr>
                  <a:xfrm>
                    <a:off x="7321496" y="1414463"/>
                    <a:ext cx="256192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3200" b="1" dirty="0" err="1">
                        <a:solidFill>
                          <a:srgbClr val="ED7D31"/>
                        </a:solidFill>
                      </a:rPr>
                      <a:t>Radionuclides</a:t>
                    </a:r>
                    <a:endParaRPr lang="fr-FR" sz="3200" b="1" dirty="0">
                      <a:solidFill>
                        <a:srgbClr val="ED7D31"/>
                      </a:solidFill>
                    </a:endParaRPr>
                  </a:p>
                </p:txBody>
              </p:sp>
            </p:grpSp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1DFCE90E-A923-4C40-80D1-3FB82CC349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80002" y="2140153"/>
                  <a:ext cx="4842639" cy="1471624"/>
                </a:xfrm>
                <a:prstGeom prst="rect">
                  <a:avLst/>
                </a:prstGeom>
              </p:spPr>
            </p:pic>
          </p:grpSp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969268C7-559A-4C10-8399-212162631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09934" y="3866465"/>
                <a:ext cx="2075220" cy="1226266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8D3C1069-1AB7-44E0-B7E2-3482E5420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55984" y="4967771"/>
                <a:ext cx="1076022" cy="1397637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293375-A71B-4345-B5D4-842CB712A952}"/>
                </a:ext>
              </a:extLst>
            </p:cNvPr>
            <p:cNvSpPr/>
            <p:nvPr/>
          </p:nvSpPr>
          <p:spPr>
            <a:xfrm>
              <a:off x="8420253" y="6087877"/>
              <a:ext cx="899236" cy="222462"/>
            </a:xfrm>
            <a:prstGeom prst="rect">
              <a:avLst/>
            </a:prstGeom>
            <a:solidFill>
              <a:srgbClr val="C7E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DC1B8A5-8980-40AB-A9A6-103F7E8DD975}"/>
                </a:ext>
              </a:extLst>
            </p:cNvPr>
            <p:cNvSpPr txBox="1"/>
            <p:nvPr/>
          </p:nvSpPr>
          <p:spPr>
            <a:xfrm>
              <a:off x="8367175" y="6035902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Radiobiology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742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883D5C-1717-48FA-AF46-2F6E0A7F3FF5}"/>
              </a:ext>
            </a:extLst>
          </p:cNvPr>
          <p:cNvSpPr/>
          <p:nvPr/>
        </p:nvSpPr>
        <p:spPr>
          <a:xfrm>
            <a:off x="3255636" y="2908149"/>
            <a:ext cx="5418666" cy="1404625"/>
          </a:xfrm>
          <a:prstGeom prst="roundRect">
            <a:avLst/>
          </a:prstGeom>
          <a:solidFill>
            <a:srgbClr val="FF8C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436EDA-88EC-4E29-A17B-637A954E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9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5E22B2-0942-49AF-8948-FAC8341A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36525"/>
            <a:ext cx="11358563" cy="1325563"/>
          </a:xfrm>
        </p:spPr>
        <p:txBody>
          <a:bodyPr/>
          <a:lstStyle/>
          <a:p>
            <a:r>
              <a:rPr lang="en-US" dirty="0"/>
              <a:t>IN2P3 : Interdisciplinary Research for Health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50CABB-AEA6-4C7D-9B19-20558266960D}"/>
              </a:ext>
            </a:extLst>
          </p:cNvPr>
          <p:cNvSpPr/>
          <p:nvPr/>
        </p:nvSpPr>
        <p:spPr>
          <a:xfrm>
            <a:off x="2842664" y="3046401"/>
            <a:ext cx="6096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Scientific Objectives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dirty="0" err="1">
                <a:solidFill>
                  <a:srgbClr val="002060"/>
                </a:solidFill>
              </a:rPr>
              <a:t>Using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ionizing</a:t>
            </a:r>
            <a:r>
              <a:rPr lang="fr-FR" dirty="0">
                <a:solidFill>
                  <a:srgbClr val="002060"/>
                </a:solidFill>
              </a:rPr>
              <a:t> radiation to </a:t>
            </a:r>
            <a:r>
              <a:rPr lang="fr-FR" b="1" dirty="0" err="1">
                <a:solidFill>
                  <a:srgbClr val="002060"/>
                </a:solidFill>
              </a:rPr>
              <a:t>understand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their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effect</a:t>
            </a:r>
            <a:r>
              <a:rPr lang="fr-FR" b="1" dirty="0">
                <a:solidFill>
                  <a:srgbClr val="002060"/>
                </a:solidFill>
              </a:rPr>
              <a:t> on living </a:t>
            </a:r>
            <a:r>
              <a:rPr lang="fr-FR" b="1" dirty="0" err="1">
                <a:solidFill>
                  <a:srgbClr val="002060"/>
                </a:solidFill>
              </a:rPr>
              <a:t>matter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and </a:t>
            </a:r>
            <a:r>
              <a:rPr lang="fr-FR" dirty="0" err="1">
                <a:solidFill>
                  <a:srgbClr val="002060"/>
                </a:solidFill>
              </a:rPr>
              <a:t>participate</a:t>
            </a:r>
            <a:r>
              <a:rPr lang="fr-FR" dirty="0">
                <a:solidFill>
                  <a:srgbClr val="002060"/>
                </a:solidFill>
              </a:rPr>
              <a:t> to the </a:t>
            </a:r>
            <a:r>
              <a:rPr lang="fr-FR" b="1" dirty="0" err="1">
                <a:solidFill>
                  <a:srgbClr val="002060"/>
                </a:solidFill>
              </a:rPr>
              <a:t>development</a:t>
            </a:r>
            <a:r>
              <a:rPr lang="fr-FR" b="1" dirty="0">
                <a:solidFill>
                  <a:srgbClr val="002060"/>
                </a:solidFill>
              </a:rPr>
              <a:t> of  </a:t>
            </a:r>
            <a:r>
              <a:rPr lang="fr-FR" b="1" dirty="0" err="1">
                <a:solidFill>
                  <a:srgbClr val="002060"/>
                </a:solidFill>
              </a:rPr>
              <a:t>therapeutic</a:t>
            </a:r>
            <a:r>
              <a:rPr lang="fr-FR" b="1" dirty="0">
                <a:solidFill>
                  <a:srgbClr val="002060"/>
                </a:solidFill>
              </a:rPr>
              <a:t> applications </a:t>
            </a:r>
            <a:r>
              <a:rPr lang="fr-FR" dirty="0" err="1">
                <a:solidFill>
                  <a:srgbClr val="002060"/>
                </a:solidFill>
              </a:rPr>
              <a:t>against</a:t>
            </a:r>
            <a:r>
              <a:rPr lang="fr-FR" dirty="0">
                <a:solidFill>
                  <a:srgbClr val="002060"/>
                </a:solidFill>
              </a:rPr>
              <a:t> cancer</a:t>
            </a:r>
            <a:r>
              <a:rPr lang="fr-FR" dirty="0"/>
              <a:t>.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1EB257D9-B0A8-43C5-95F3-B691396F71A8}"/>
              </a:ext>
            </a:extLst>
          </p:cNvPr>
          <p:cNvCxnSpPr>
            <a:cxnSpLocks/>
          </p:cNvCxnSpPr>
          <p:nvPr/>
        </p:nvCxnSpPr>
        <p:spPr>
          <a:xfrm>
            <a:off x="3167195" y="2485724"/>
            <a:ext cx="1735005" cy="3920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084A30AF-F56F-4563-88A8-B408E41EED2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951134" y="2484566"/>
            <a:ext cx="1782886" cy="4235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5323FCBB-224F-4D1B-B8AB-8D7C3D3357F3}"/>
              </a:ext>
            </a:extLst>
          </p:cNvPr>
          <p:cNvCxnSpPr>
            <a:cxnSpLocks/>
          </p:cNvCxnSpPr>
          <p:nvPr/>
        </p:nvCxnSpPr>
        <p:spPr>
          <a:xfrm flipV="1">
            <a:off x="3167195" y="4340027"/>
            <a:ext cx="1624938" cy="8036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84BFAB3C-4F81-45BD-B822-CD66D6EC17CA}"/>
              </a:ext>
            </a:extLst>
          </p:cNvPr>
          <p:cNvCxnSpPr>
            <a:cxnSpLocks/>
          </p:cNvCxnSpPr>
          <p:nvPr/>
        </p:nvCxnSpPr>
        <p:spPr>
          <a:xfrm flipH="1" flipV="1">
            <a:off x="7052733" y="4340027"/>
            <a:ext cx="1738111" cy="7474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3D2A586E-A88B-4F32-9BAD-5B8F6AD06D9C}"/>
              </a:ext>
            </a:extLst>
          </p:cNvPr>
          <p:cNvSpPr txBox="1"/>
          <p:nvPr/>
        </p:nvSpPr>
        <p:spPr>
          <a:xfrm>
            <a:off x="4034697" y="4889504"/>
            <a:ext cx="382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>
                <a:solidFill>
                  <a:srgbClr val="ED7D31"/>
                </a:solidFill>
              </a:rPr>
              <a:t>RadiationS</a:t>
            </a:r>
            <a:r>
              <a:rPr lang="fr-FR" sz="3200" b="1" dirty="0">
                <a:solidFill>
                  <a:srgbClr val="ED7D31"/>
                </a:solidFill>
              </a:rPr>
              <a:t> for </a:t>
            </a:r>
            <a:r>
              <a:rPr lang="fr-FR" sz="3200" b="1" dirty="0" err="1">
                <a:solidFill>
                  <a:srgbClr val="ED7D31"/>
                </a:solidFill>
              </a:rPr>
              <a:t>Health</a:t>
            </a:r>
            <a:endParaRPr lang="fr-FR" sz="3200" b="1" dirty="0">
              <a:solidFill>
                <a:srgbClr val="ED7D3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B4C529-B62D-4F24-85A1-BFF9D65F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020" y="1314566"/>
            <a:ext cx="2763021" cy="23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D097652-5B47-46F6-88BD-CA2B37C57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07" y="1270461"/>
            <a:ext cx="2763021" cy="23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7E1BFB-A040-49A0-ABAE-DA8C140C7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08" y="4061718"/>
            <a:ext cx="2768383" cy="23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A875AF-8C3A-49CE-83F0-ADCD2A28B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683" y="4084692"/>
            <a:ext cx="276302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3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13" grpId="0"/>
    </p:bld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3091</TotalTime>
  <Words>3257</Words>
  <Application>Microsoft Office PowerPoint</Application>
  <PresentationFormat>Grand écran</PresentationFormat>
  <Paragraphs>509</Paragraphs>
  <Slides>49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49</vt:i4>
      </vt:variant>
    </vt:vector>
  </HeadingPairs>
  <TitlesOfParts>
    <vt:vector size="64" baseType="lpstr">
      <vt:lpstr>Arial</vt:lpstr>
      <vt:lpstr>Arial Unicode MS</vt:lpstr>
      <vt:lpstr>Calibri</vt:lpstr>
      <vt:lpstr>Calibri Light</vt:lpstr>
      <vt:lpstr>CMU Sans Serif Medium</vt:lpstr>
      <vt:lpstr>CMU Serif Roman</vt:lpstr>
      <vt:lpstr>Courier New</vt:lpstr>
      <vt:lpstr>Fira Sans Extra Condensed Medium</vt:lpstr>
      <vt:lpstr>NimbusSanL-Regu</vt:lpstr>
      <vt:lpstr>Roboto</vt:lpstr>
      <vt:lpstr>Times New Roman</vt:lpstr>
      <vt:lpstr>Wingdings</vt:lpstr>
      <vt:lpstr>1_Thème Office</vt:lpstr>
      <vt:lpstr>2_Thème Office</vt:lpstr>
      <vt:lpstr>Thème Office</vt:lpstr>
      <vt:lpstr>Overview of Health-related activities at IN2P3 (CNRS- Nucléaire &amp; Particules)</vt:lpstr>
      <vt:lpstr>IN2P3 : Interdisciplinary Research for Health</vt:lpstr>
      <vt:lpstr>Human resources</vt:lpstr>
      <vt:lpstr>IN2P3 : Interdisciplinary Research for Health</vt:lpstr>
      <vt:lpstr>IN2P3 : Interdisciplinary Research for Health</vt:lpstr>
      <vt:lpstr>IN2P3 : Interdisciplinary Research for Health</vt:lpstr>
      <vt:lpstr>IN2P3 : Interdisciplinary Research for Health</vt:lpstr>
      <vt:lpstr>IN2P3 : Interdisciplinary Research for Health</vt:lpstr>
      <vt:lpstr>IN2P3 : Interdisciplinary Research for Health</vt:lpstr>
      <vt:lpstr>Expertise areas</vt:lpstr>
      <vt:lpstr>Positioning</vt:lpstr>
      <vt:lpstr>National and local collaborations</vt:lpstr>
      <vt:lpstr>International collaborations</vt:lpstr>
      <vt:lpstr>The budget</vt:lpstr>
      <vt:lpstr>Project-based structuring</vt:lpstr>
      <vt:lpstr>GDR MI2B</vt:lpstr>
      <vt:lpstr>GDR MI2B members</vt:lpstr>
      <vt:lpstr>Research Areas and Cross-cutting Themes</vt:lpstr>
      <vt:lpstr>Research Areas and Cross-cutting Themes</vt:lpstr>
      <vt:lpstr>Research Areas and Cross-cutting Themes</vt:lpstr>
      <vt:lpstr>Research Areas and Cross-cutting Themes</vt:lpstr>
      <vt:lpstr>Research Areas and Cross-cutting Themes</vt:lpstr>
      <vt:lpstr>Research Areas and Cross-cutting Themes</vt:lpstr>
      <vt:lpstr>GDR MI2B Governance</vt:lpstr>
      <vt:lpstr>Présentation PowerPoint</vt:lpstr>
      <vt:lpstr>GDR MI2B members</vt:lpstr>
      <vt:lpstr>Young Scientists</vt:lpstr>
      <vt:lpstr>What about the future ?</vt:lpstr>
      <vt:lpstr>5 years perspectives</vt:lpstr>
      <vt:lpstr>Status of therapeutic approaches </vt:lpstr>
      <vt:lpstr>Towards a new organization in Master Project </vt:lpstr>
      <vt:lpstr>Towards a new organization in Master Project </vt:lpstr>
      <vt:lpstr>Towards a new organization in Master Project </vt:lpstr>
      <vt:lpstr>Conclusion  1/2 </vt:lpstr>
      <vt:lpstr>CONCLUSION 2/2</vt:lpstr>
      <vt:lpstr>Thanks for your  attention</vt:lpstr>
      <vt:lpstr>Back-up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Accords IN2P3 – centres d’hadronthérapie</dc:title>
  <dc:creator>Denis Dauvergne</dc:creator>
  <cp:lastModifiedBy>Marie-Laure Gallin-Martel</cp:lastModifiedBy>
  <cp:revision>507</cp:revision>
  <dcterms:created xsi:type="dcterms:W3CDTF">2022-06-12T13:09:58Z</dcterms:created>
  <dcterms:modified xsi:type="dcterms:W3CDTF">2025-07-07T08:50:20Z</dcterms:modified>
</cp:coreProperties>
</file>