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38" r:id="rId3"/>
    <p:sldId id="289" r:id="rId4"/>
    <p:sldId id="356" r:id="rId5"/>
    <p:sldId id="328" r:id="rId6"/>
    <p:sldId id="352" r:id="rId7"/>
    <p:sldId id="353" r:id="rId8"/>
    <p:sldId id="339" r:id="rId9"/>
    <p:sldId id="340" r:id="rId10"/>
    <p:sldId id="359" r:id="rId11"/>
    <p:sldId id="358" r:id="rId12"/>
    <p:sldId id="351" r:id="rId13"/>
    <p:sldId id="360" r:id="rId14"/>
    <p:sldId id="354" r:id="rId15"/>
    <p:sldId id="361" r:id="rId16"/>
    <p:sldId id="362" r:id="rId17"/>
    <p:sldId id="364" r:id="rId18"/>
    <p:sldId id="363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141C"/>
    <a:srgbClr val="BC148C"/>
    <a:srgbClr val="003E1C"/>
    <a:srgbClr val="007AA1"/>
    <a:srgbClr val="000000"/>
    <a:srgbClr val="F79443"/>
    <a:srgbClr val="FFFFFF"/>
    <a:srgbClr val="F19624"/>
    <a:srgbClr val="6693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59" autoAdjust="0"/>
    <p:restoredTop sz="92840" autoAdjust="0"/>
  </p:normalViewPr>
  <p:slideViewPr>
    <p:cSldViewPr>
      <p:cViewPr varScale="1">
        <p:scale>
          <a:sx n="95" d="100"/>
          <a:sy n="95" d="100"/>
        </p:scale>
        <p:origin x="1410" y="-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7C530-C16C-4A9E-A80C-441C941C8D7C}" type="datetimeFigureOut">
              <a:rPr lang="fr-FR" smtClean="0"/>
              <a:t>10/03/2025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D3959-4F6E-4BB2-9584-3D4C6C1AE8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6932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D3959-4F6E-4BB2-9584-3D4C6C1AE80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9405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B0D1C-697A-9F6D-A077-8182E2562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3E367EF-A4AC-8389-8100-07E576F5E9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C3810392-5E9A-08D9-0EFA-B87FF6F6D4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DD86970-4690-F3A8-8746-33219749E8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D3959-4F6E-4BB2-9584-3D4C6C1AE80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4639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CE2D1-0C09-8686-0361-EBA972E39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9296CEA-979A-F5FB-5899-527F230C58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7A8E263F-C05D-85A5-877A-4813E9F902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0B33E7C-52DE-DD5C-52DD-255DAA041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D3959-4F6E-4BB2-9584-3D4C6C1AE80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915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E071F-A4F3-8630-18A6-DAFE8E375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0A2D195-D14C-47CE-B4A7-9992AE505D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99B8CB97-894C-7B4B-88F6-2097D80AE1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8ACB0B1-A2E3-B184-DCA0-E98D7F83D6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D3959-4F6E-4BB2-9584-3D4C6C1AE80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63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94364-C5F5-B43B-289B-BA32D3A64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56D16E6-DA0D-3C12-3404-8933313955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8B0B6BB3-965B-F50E-FD80-A1C4BBF15F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7FC6598-BBE7-4B75-9480-F46832CF0D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D3959-4F6E-4BB2-9584-3D4C6C1AE80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7701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94106C-34A0-58DF-D242-E2D525C74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7275239-5C36-98F2-DEE0-5E5B93EDAB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A97D8DE1-93FB-EA0C-5AD5-FE633A01C6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DF30653-1569-B575-A1FA-5737BCF244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D3959-4F6E-4BB2-9584-3D4C6C1AE80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3995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BC0C2-6B7D-B66B-BE76-6D9CA17D0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DF832B3-67C6-E8F1-B998-D812AC9004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77C48837-AB43-4B79-13EE-07653D7838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B6183A-BEE8-19A5-F112-12FFF327FA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D3959-4F6E-4BB2-9584-3D4C6C1AE80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50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78A59-1D0C-1343-D3F5-9D2519CDE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F024EB6-B08C-B0A1-A1CC-8AB2BF5BA4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8C02A779-E722-D5AF-BE91-F895D8B22A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AAA1CC6-109A-3C39-7CD6-B55961FB7B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D3959-4F6E-4BB2-9584-3D4C6C1AE80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4467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DE2BA-157C-9949-6D9B-D17B77039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4979491-D56B-CD90-7310-8EA80341BA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AC44754F-C110-FF6B-D3D8-119F3A139B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D6C04E8-1537-5FEA-F835-55725D3603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D3959-4F6E-4BB2-9584-3D4C6C1AE80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3322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7AAAF-BC7F-D291-2F3E-EB6DF864D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47BCC3F-ACEF-480F-4017-54D001B293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1343A9C7-5E6B-7F32-89D6-639DBC05AF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AF18CF5-A68C-840B-900F-4C8CEE32D7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D3959-4F6E-4BB2-9584-3D4C6C1AE80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2868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D3959-4F6E-4BB2-9584-3D4C6C1AE80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908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D3959-4F6E-4BB2-9584-3D4C6C1AE80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9405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0BCDF-4B53-9492-849F-7C7C0BB3A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F5D247D-6120-FD69-51FC-5C9B583CCC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128E8247-40ED-E3D0-84A1-8CF2F373B6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5A03237-7496-76CA-8852-D69C0942B6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D3959-4F6E-4BB2-9584-3D4C6C1AE80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039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D3959-4F6E-4BB2-9584-3D4C6C1AE80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867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D3959-4F6E-4BB2-9584-3D4C6C1AE80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1566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D3959-4F6E-4BB2-9584-3D4C6C1AE80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2704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D3959-4F6E-4BB2-9584-3D4C6C1AE80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6360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D3959-4F6E-4BB2-9584-3D4C6C1AE80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7335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BEEE-1381-459B-B113-F5E42FA72C30}" type="datetime1">
              <a:rPr lang="fr-FR" smtClean="0"/>
              <a:t>10/03/2025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Audition ED PHAST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B921-3821-4BFD-A2AA-0302BA2CF80C}" type="datetime1">
              <a:rPr lang="fr-FR" smtClean="0"/>
              <a:t>10/03/2025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Audition ED PHAST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2824-DD44-4DF4-B1E1-D65BA75026B5}" type="datetime1">
              <a:rPr lang="fr-FR" smtClean="0"/>
              <a:t>10/03/2025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Audition ED PHAST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B65B2-C6AD-433B-9A16-F4C1019D92F3}" type="datetime1">
              <a:rPr lang="fr-FR" smtClean="0"/>
              <a:t>10/03/2025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Audition ED PHAST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3FA6A-7943-4DA6-9BF7-B5427990EDB1}" type="datetime1">
              <a:rPr lang="fr-FR" smtClean="0"/>
              <a:t>10/03/2025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Audition ED PHAST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D1246-93C3-4C81-84A2-E41FCF904C7E}" type="datetime1">
              <a:rPr lang="fr-FR" smtClean="0"/>
              <a:t>10/03/2025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Audition ED PHAST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BAE13-F7AE-4C4D-9399-615025194198}" type="datetime1">
              <a:rPr lang="fr-FR" smtClean="0"/>
              <a:t>10/03/2025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Audition ED PHAST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C2C7-C2BB-400E-A9D8-8F9349153DE8}" type="datetime1">
              <a:rPr lang="fr-FR" smtClean="0"/>
              <a:t>10/03/2025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Audition ED PHAST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430FD-87C2-48B9-8DDA-C964782CC33B}" type="datetime1">
              <a:rPr lang="fr-FR" smtClean="0"/>
              <a:t>10/03/2025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Audition ED PHAST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BD37E-C123-4FF1-9F69-C64A6048A605}" type="datetime1">
              <a:rPr lang="fr-FR" smtClean="0"/>
              <a:t>10/03/2025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Audition ED PHAST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95094-F6B2-4D09-B52D-4B735793617B}" type="datetime1">
              <a:rPr lang="fr-FR" smtClean="0"/>
              <a:t>10/03/2025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/>
              <a:t>Audition ED PHAST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5925B-EC01-497E-9CE6-CB9D496ABF89}" type="datetime1">
              <a:rPr lang="fr-FR" smtClean="0"/>
              <a:t>10/03/2025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/>
              <a:t>Audition ED PHAST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9.pn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jp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8EC613F-5B3B-E5B3-3016-5A6F6AC1C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881" y="46577"/>
            <a:ext cx="1139354" cy="11393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10800000">
            <a:off x="9526" y="6381327"/>
            <a:ext cx="9144000" cy="46917"/>
          </a:xfrm>
          <a:prstGeom prst="rect">
            <a:avLst/>
          </a:prstGeom>
          <a:gradFill flip="none" rotWithShape="1">
            <a:gsLst>
              <a:gs pos="0">
                <a:srgbClr val="F19624"/>
              </a:gs>
              <a:gs pos="45000">
                <a:schemeClr val="accent6">
                  <a:lumMod val="60000"/>
                  <a:lumOff val="40000"/>
                </a:schemeClr>
              </a:gs>
              <a:gs pos="55000">
                <a:schemeClr val="accent1">
                  <a:lumMod val="60000"/>
                  <a:lumOff val="40000"/>
                </a:schemeClr>
              </a:gs>
              <a:gs pos="100000">
                <a:srgbClr val="007AA1"/>
              </a:gs>
            </a:gsLst>
            <a:lin ang="0" scaled="0"/>
            <a:tileRect/>
          </a:gradFill>
          <a:ln cap="sq" cmpd="thinThick">
            <a:noFill/>
            <a:bevel/>
          </a:ln>
          <a:effectLst>
            <a:glow rad="12700">
              <a:schemeClr val="accent4">
                <a:satMod val="17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8316416" y="6447294"/>
            <a:ext cx="720859" cy="365125"/>
          </a:xfrm>
          <a:ln>
            <a:noFill/>
          </a:ln>
        </p:spPr>
        <p:txBody>
          <a:bodyPr/>
          <a:lstStyle/>
          <a:p>
            <a:fld id="{CF4668DC-857F-487D-BFFA-8C0CA5037977}" type="slidenum">
              <a:rPr lang="fr-BE" sz="2000" b="1" smtClean="0">
                <a:solidFill>
                  <a:schemeClr val="tx1"/>
                </a:solidFill>
              </a:rPr>
              <a:t>1</a:t>
            </a:fld>
            <a:endParaRPr lang="fr-BE" sz="2000" b="1" dirty="0">
              <a:solidFill>
                <a:schemeClr val="tx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434776" y="1835882"/>
            <a:ext cx="63950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>
                <a:latin typeface="Bahnschrift SemiBold SemiConden" panose="020B0502040204020203" pitchFamily="34" charset="0"/>
              </a:rPr>
              <a:t>Study</a:t>
            </a:r>
            <a:r>
              <a:rPr lang="fr-FR" sz="2800" b="1" dirty="0">
                <a:latin typeface="Bahnschrift SemiBold SemiConden" panose="020B0502040204020203" pitchFamily="34" charset="0"/>
              </a:rPr>
              <a:t> of point-like </a:t>
            </a:r>
            <a:r>
              <a:rPr lang="fr-FR" sz="2800" b="1" dirty="0" err="1">
                <a:latin typeface="Bahnschrift SemiBold SemiConden" panose="020B0502040204020203" pitchFamily="34" charset="0"/>
              </a:rPr>
              <a:t>absorbing</a:t>
            </a:r>
            <a:r>
              <a:rPr lang="fr-FR" sz="2800" b="1" dirty="0">
                <a:latin typeface="Bahnschrift SemiBold SemiConden" panose="020B0502040204020203" pitchFamily="34" charset="0"/>
              </a:rPr>
              <a:t> defects in large mirrors for </a:t>
            </a:r>
            <a:r>
              <a:rPr lang="fr-FR" sz="2800" b="1" dirty="0" err="1">
                <a:latin typeface="Bahnschrift SemiBold SemiConden" panose="020B0502040204020203" pitchFamily="34" charset="0"/>
              </a:rPr>
              <a:t>gravitational</a:t>
            </a:r>
            <a:r>
              <a:rPr lang="fr-FR" sz="2800" b="1" dirty="0">
                <a:latin typeface="Bahnschrift SemiBold SemiConden" panose="020B0502040204020203" pitchFamily="34" charset="0"/>
              </a:rPr>
              <a:t> </a:t>
            </a:r>
            <a:r>
              <a:rPr lang="fr-FR" sz="2800" b="1" dirty="0" err="1">
                <a:latin typeface="Bahnschrift SemiBold SemiConden" panose="020B0502040204020203" pitchFamily="34" charset="0"/>
              </a:rPr>
              <a:t>wave</a:t>
            </a:r>
            <a:r>
              <a:rPr lang="fr-FR" sz="2800" b="1" dirty="0">
                <a:latin typeface="Bahnschrift SemiBold SemiConden" panose="020B0502040204020203" pitchFamily="34" charset="0"/>
              </a:rPr>
              <a:t> detectors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241213" y="3907968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Bahnschrift SemiBold" panose="020B0502040204020203" pitchFamily="34" charset="0"/>
              </a:rPr>
              <a:t>Maxime LE JEAN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39214" y="5595820"/>
            <a:ext cx="3724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>
                <a:latin typeface="Bahnschrift SemiBold" panose="020B0502040204020203" pitchFamily="34" charset="0"/>
              </a:rPr>
              <a:t>Supervisor</a:t>
            </a:r>
            <a:r>
              <a:rPr lang="fr-FR" sz="1600" dirty="0">
                <a:latin typeface="Bahnschrift SemiBold" panose="020B0502040204020203" pitchFamily="34" charset="0"/>
              </a:rPr>
              <a:t> : </a:t>
            </a:r>
            <a:r>
              <a:rPr lang="fr-FR" b="1" dirty="0">
                <a:latin typeface="Bahnschrift SemiBold" panose="020B0502040204020203" pitchFamily="34" charset="0"/>
              </a:rPr>
              <a:t>Jérôme DEGALLAIX</a:t>
            </a:r>
            <a:endParaRPr lang="fr-FR" sz="1600" b="1" dirty="0">
              <a:latin typeface="Bahnschrift SemiBold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7093" y="1449614"/>
            <a:ext cx="7298284" cy="192057"/>
          </a:xfrm>
          <a:prstGeom prst="rect">
            <a:avLst/>
          </a:prstGeom>
          <a:gradFill flip="none" rotWithShape="1">
            <a:gsLst>
              <a:gs pos="0">
                <a:srgbClr val="F19624"/>
              </a:gs>
              <a:gs pos="55000">
                <a:schemeClr val="accent1">
                  <a:lumMod val="40000"/>
                  <a:lumOff val="60000"/>
                </a:schemeClr>
              </a:gs>
              <a:gs pos="45000">
                <a:schemeClr val="accent6">
                  <a:lumMod val="60000"/>
                  <a:lumOff val="40000"/>
                </a:schemeClr>
              </a:gs>
              <a:gs pos="100000">
                <a:srgbClr val="007AA1"/>
              </a:gs>
            </a:gsLst>
            <a:lin ang="0" scaled="0"/>
            <a:tileRect/>
          </a:gradFill>
          <a:ln cap="sq" cmpd="thinThick">
            <a:noFill/>
            <a:bevel/>
          </a:ln>
          <a:effectLst>
            <a:glow rad="12700">
              <a:schemeClr val="accent4">
                <a:satMod val="17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 rot="10800000">
            <a:off x="947094" y="3441871"/>
            <a:ext cx="7325125" cy="167984"/>
          </a:xfrm>
          <a:prstGeom prst="rect">
            <a:avLst/>
          </a:prstGeom>
          <a:gradFill flip="none" rotWithShape="1">
            <a:gsLst>
              <a:gs pos="0">
                <a:srgbClr val="F19624"/>
              </a:gs>
              <a:gs pos="55000">
                <a:schemeClr val="accent1">
                  <a:lumMod val="60000"/>
                  <a:lumOff val="40000"/>
                </a:schemeClr>
              </a:gs>
              <a:gs pos="45000">
                <a:schemeClr val="accent6">
                  <a:lumMod val="60000"/>
                  <a:lumOff val="40000"/>
                </a:schemeClr>
              </a:gs>
              <a:gs pos="100000">
                <a:srgbClr val="007AA1"/>
              </a:gs>
            </a:gsLst>
            <a:lin ang="0" scaled="0"/>
            <a:tileRect/>
          </a:gradFill>
          <a:ln cap="sq" cmpd="thinThick">
            <a:noFill/>
            <a:bevel/>
          </a:ln>
          <a:effectLst>
            <a:glow rad="12700">
              <a:schemeClr val="accent4">
                <a:satMod val="17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33" b="22070"/>
          <a:stretch/>
        </p:blipFill>
        <p:spPr>
          <a:xfrm>
            <a:off x="21358" y="129035"/>
            <a:ext cx="1941733" cy="93974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818994" y="619473"/>
            <a:ext cx="6213475" cy="97503"/>
          </a:xfrm>
          <a:custGeom>
            <a:avLst/>
            <a:gdLst>
              <a:gd name="connsiteX0" fmla="*/ 0 w 6238828"/>
              <a:gd name="connsiteY0" fmla="*/ 0 h 45719"/>
              <a:gd name="connsiteX1" fmla="*/ 6238828 w 6238828"/>
              <a:gd name="connsiteY1" fmla="*/ 0 h 45719"/>
              <a:gd name="connsiteX2" fmla="*/ 6238828 w 6238828"/>
              <a:gd name="connsiteY2" fmla="*/ 45719 h 45719"/>
              <a:gd name="connsiteX3" fmla="*/ 0 w 6238828"/>
              <a:gd name="connsiteY3" fmla="*/ 45719 h 45719"/>
              <a:gd name="connsiteX4" fmla="*/ 0 w 6238828"/>
              <a:gd name="connsiteY4" fmla="*/ 0 h 45719"/>
              <a:gd name="connsiteX0" fmla="*/ 0 w 6238828"/>
              <a:gd name="connsiteY0" fmla="*/ 0 h 45719"/>
              <a:gd name="connsiteX1" fmla="*/ 6238828 w 6238828"/>
              <a:gd name="connsiteY1" fmla="*/ 0 h 45719"/>
              <a:gd name="connsiteX2" fmla="*/ 6238828 w 6238828"/>
              <a:gd name="connsiteY2" fmla="*/ 45719 h 45719"/>
              <a:gd name="connsiteX3" fmla="*/ 0 w 6238828"/>
              <a:gd name="connsiteY3" fmla="*/ 45719 h 45719"/>
              <a:gd name="connsiteX4" fmla="*/ 0 w 6238828"/>
              <a:gd name="connsiteY4" fmla="*/ 0 h 45719"/>
              <a:gd name="connsiteX0" fmla="*/ 0 w 6243614"/>
              <a:gd name="connsiteY0" fmla="*/ 0 h 45719"/>
              <a:gd name="connsiteX1" fmla="*/ 6243614 w 6243614"/>
              <a:gd name="connsiteY1" fmla="*/ 0 h 45719"/>
              <a:gd name="connsiteX2" fmla="*/ 6243614 w 6243614"/>
              <a:gd name="connsiteY2" fmla="*/ 45719 h 45719"/>
              <a:gd name="connsiteX3" fmla="*/ 4786 w 6243614"/>
              <a:gd name="connsiteY3" fmla="*/ 45719 h 45719"/>
              <a:gd name="connsiteX4" fmla="*/ 0 w 6243614"/>
              <a:gd name="connsiteY4" fmla="*/ 0 h 45719"/>
              <a:gd name="connsiteX0" fmla="*/ 0 w 6243614"/>
              <a:gd name="connsiteY0" fmla="*/ 0 h 45719"/>
              <a:gd name="connsiteX1" fmla="*/ 6243614 w 6243614"/>
              <a:gd name="connsiteY1" fmla="*/ 0 h 45719"/>
              <a:gd name="connsiteX2" fmla="*/ 6243614 w 6243614"/>
              <a:gd name="connsiteY2" fmla="*/ 45719 h 45719"/>
              <a:gd name="connsiteX3" fmla="*/ 4786 w 6243614"/>
              <a:gd name="connsiteY3" fmla="*/ 45719 h 45719"/>
              <a:gd name="connsiteX4" fmla="*/ 0 w 6243614"/>
              <a:gd name="connsiteY4" fmla="*/ 0 h 45719"/>
              <a:gd name="connsiteX0" fmla="*/ 0 w 6243614"/>
              <a:gd name="connsiteY0" fmla="*/ 0 h 45719"/>
              <a:gd name="connsiteX1" fmla="*/ 6243614 w 6243614"/>
              <a:gd name="connsiteY1" fmla="*/ 0 h 45719"/>
              <a:gd name="connsiteX2" fmla="*/ 6243614 w 6243614"/>
              <a:gd name="connsiteY2" fmla="*/ 45719 h 45719"/>
              <a:gd name="connsiteX3" fmla="*/ 4786 w 6243614"/>
              <a:gd name="connsiteY3" fmla="*/ 45719 h 45719"/>
              <a:gd name="connsiteX4" fmla="*/ 0 w 6243614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3614" h="45719">
                <a:moveTo>
                  <a:pt x="0" y="0"/>
                </a:moveTo>
                <a:lnTo>
                  <a:pt x="6243614" y="0"/>
                </a:lnTo>
                <a:lnTo>
                  <a:pt x="6243614" y="45719"/>
                </a:lnTo>
                <a:lnTo>
                  <a:pt x="4786" y="45719"/>
                </a:lnTo>
                <a:cubicBezTo>
                  <a:pt x="31107" y="32712"/>
                  <a:pt x="50099" y="24093"/>
                  <a:pt x="0" y="0"/>
                </a:cubicBezTo>
                <a:close/>
              </a:path>
            </a:pathLst>
          </a:custGeom>
          <a:gradFill flip="none" rotWithShape="1">
            <a:gsLst>
              <a:gs pos="55000">
                <a:schemeClr val="accent1">
                  <a:lumMod val="40000"/>
                  <a:lumOff val="60000"/>
                </a:schemeClr>
              </a:gs>
              <a:gs pos="45000">
                <a:schemeClr val="accent6">
                  <a:lumMod val="60000"/>
                  <a:lumOff val="40000"/>
                </a:schemeClr>
              </a:gs>
              <a:gs pos="0">
                <a:srgbClr val="F19624"/>
              </a:gs>
              <a:gs pos="100000">
                <a:srgbClr val="007AA1"/>
              </a:gs>
            </a:gsLst>
            <a:lin ang="0" scaled="1"/>
            <a:tileRect/>
          </a:gradFill>
          <a:ln cap="sq" cmpd="thinThick">
            <a:noFill/>
            <a:bevel/>
          </a:ln>
          <a:effectLst>
            <a:glow rad="12700">
              <a:schemeClr val="accent4">
                <a:satMod val="17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FFE3D0C-DD2C-40D3-AD83-B89B7802F20E}"/>
              </a:ext>
            </a:extLst>
          </p:cNvPr>
          <p:cNvSpPr txBox="1"/>
          <p:nvPr/>
        </p:nvSpPr>
        <p:spPr>
          <a:xfrm>
            <a:off x="2515670" y="4566802"/>
            <a:ext cx="4059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Bahnschrift SemiBold" panose="020B0502040204020203" pitchFamily="34" charset="0"/>
              </a:rPr>
              <a:t>L</a:t>
            </a:r>
            <a:r>
              <a:rPr lang="fr-FR" dirty="0">
                <a:latin typeface="Bahnschrift SemiBold" panose="020B0502040204020203" pitchFamily="34" charset="0"/>
              </a:rPr>
              <a:t>aboratoire des </a:t>
            </a:r>
            <a:r>
              <a:rPr lang="fr-FR" b="1" dirty="0">
                <a:latin typeface="Bahnschrift SemiBold" panose="020B0502040204020203" pitchFamily="34" charset="0"/>
              </a:rPr>
              <a:t>M</a:t>
            </a:r>
            <a:r>
              <a:rPr lang="fr-FR" dirty="0">
                <a:latin typeface="Bahnschrift SemiBold" panose="020B0502040204020203" pitchFamily="34" charset="0"/>
              </a:rPr>
              <a:t>atériaux </a:t>
            </a:r>
            <a:r>
              <a:rPr lang="fr-FR" b="1" dirty="0">
                <a:latin typeface="Bahnschrift SemiBold" panose="020B0502040204020203" pitchFamily="34" charset="0"/>
              </a:rPr>
              <a:t>A</a:t>
            </a:r>
            <a:r>
              <a:rPr lang="fr-FR" dirty="0">
                <a:latin typeface="Bahnschrift SemiBold" panose="020B0502040204020203" pitchFamily="34" charset="0"/>
              </a:rPr>
              <a:t>vancés</a:t>
            </a:r>
          </a:p>
          <a:p>
            <a:pPr algn="ctr"/>
            <a:r>
              <a:rPr lang="fr-FR" dirty="0">
                <a:latin typeface="Bahnschrift SemiBold" panose="020B0502040204020203" pitchFamily="34" charset="0"/>
              </a:rPr>
              <a:t> (</a:t>
            </a:r>
            <a:r>
              <a:rPr lang="fr-FR" b="1" dirty="0">
                <a:latin typeface="Bahnschrift SemiBold" panose="020B0502040204020203" pitchFamily="34" charset="0"/>
              </a:rPr>
              <a:t>LMA</a:t>
            </a:r>
            <a:r>
              <a:rPr lang="fr-FR" dirty="0">
                <a:latin typeface="Bahnschrift SemiBold" panose="020B0502040204020203" pitchFamily="34" charset="0"/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 rot="5400000">
            <a:off x="-77658" y="2451508"/>
            <a:ext cx="2160240" cy="156454"/>
          </a:xfrm>
          <a:prstGeom prst="rect">
            <a:avLst/>
          </a:prstGeom>
          <a:gradFill flip="none" rotWithShape="1">
            <a:gsLst>
              <a:gs pos="0">
                <a:srgbClr val="F19624"/>
              </a:gs>
              <a:gs pos="44990">
                <a:schemeClr val="accent6">
                  <a:lumMod val="60000"/>
                  <a:lumOff val="40000"/>
                </a:schemeClr>
              </a:gs>
              <a:gs pos="55000">
                <a:schemeClr val="accent1">
                  <a:lumMod val="60000"/>
                  <a:lumOff val="40000"/>
                </a:schemeClr>
              </a:gs>
              <a:gs pos="100000">
                <a:srgbClr val="007AA1"/>
              </a:gs>
            </a:gsLst>
            <a:lin ang="0" scaled="0"/>
            <a:tileRect/>
          </a:gradFill>
          <a:ln cap="sq" cmpd="thinThick">
            <a:noFill/>
            <a:bevel/>
          </a:ln>
          <a:effectLst>
            <a:glow rad="12700">
              <a:schemeClr val="accent4">
                <a:satMod val="17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 rot="16200000">
            <a:off x="7124729" y="2462363"/>
            <a:ext cx="2160240" cy="134745"/>
          </a:xfrm>
          <a:prstGeom prst="rect">
            <a:avLst/>
          </a:prstGeom>
          <a:gradFill flip="none" rotWithShape="1">
            <a:gsLst>
              <a:gs pos="0">
                <a:srgbClr val="F19624"/>
              </a:gs>
              <a:gs pos="55000">
                <a:schemeClr val="accent1">
                  <a:lumMod val="60000"/>
                  <a:lumOff val="40000"/>
                </a:schemeClr>
              </a:gs>
              <a:gs pos="45000">
                <a:schemeClr val="accent6">
                  <a:lumMod val="60000"/>
                  <a:lumOff val="40000"/>
                </a:schemeClr>
              </a:gs>
              <a:gs pos="100000">
                <a:srgbClr val="007AA1"/>
              </a:gs>
            </a:gsLst>
            <a:lin ang="0" scaled="0"/>
            <a:tileRect/>
          </a:gradFill>
          <a:ln cap="sq" cmpd="thinThick">
            <a:noFill/>
            <a:bevel/>
          </a:ln>
          <a:effectLst>
            <a:glow rad="12700">
              <a:schemeClr val="accent4">
                <a:satMod val="17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9CFD10BA-AF3E-43CE-A81D-56442D209FC9}"/>
              </a:ext>
            </a:extLst>
          </p:cNvPr>
          <p:cNvSpPr/>
          <p:nvPr/>
        </p:nvSpPr>
        <p:spPr>
          <a:xfrm>
            <a:off x="1818994" y="619472"/>
            <a:ext cx="6216179" cy="94196"/>
          </a:xfrm>
          <a:prstGeom prst="ellipse">
            <a:avLst/>
          </a:prstGeom>
          <a:gradFill flip="none" rotWithShape="1">
            <a:gsLst>
              <a:gs pos="0">
                <a:srgbClr val="F79443"/>
              </a:gs>
              <a:gs pos="45000">
                <a:schemeClr val="accent6">
                  <a:lumMod val="60000"/>
                  <a:lumOff val="40000"/>
                </a:schemeClr>
              </a:gs>
              <a:gs pos="56000">
                <a:schemeClr val="accent1">
                  <a:lumMod val="40000"/>
                  <a:lumOff val="60000"/>
                </a:schemeClr>
              </a:gs>
              <a:gs pos="100000">
                <a:srgbClr val="007AA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Une image contenant texte, logo, Police, carte de visite&#10;&#10;Description générée automatiquement">
            <a:extLst>
              <a:ext uri="{FF2B5EF4-FFF2-40B4-BE49-F238E27FC236}">
                <a16:creationId xmlns:a16="http://schemas.microsoft.com/office/drawing/2014/main" id="{55777339-CD77-2C19-FC3B-2482CCAE5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580" y="5248859"/>
            <a:ext cx="1701206" cy="1063254"/>
          </a:xfrm>
          <a:prstGeom prst="rect">
            <a:avLst/>
          </a:prstGeom>
        </p:spPr>
      </p:pic>
      <p:pic>
        <p:nvPicPr>
          <p:cNvPr id="7" name="Image 6" descr="Une image contenant texte, logo, Police, Graphique&#10;&#10;Description générée automatiquement">
            <a:extLst>
              <a:ext uri="{FF2B5EF4-FFF2-40B4-BE49-F238E27FC236}">
                <a16:creationId xmlns:a16="http://schemas.microsoft.com/office/drawing/2014/main" id="{8F46E196-7BCF-5471-ACC6-F90031F0AF7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44" b="38956"/>
          <a:stretch/>
        </p:blipFill>
        <p:spPr>
          <a:xfrm>
            <a:off x="6938645" y="4693749"/>
            <a:ext cx="2159471" cy="4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9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96FF9-18CD-99E9-07BE-DF5B6D948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0553A87-95B5-241B-9DF7-27E6BFEE9E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881" y="46577"/>
            <a:ext cx="1139354" cy="11393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5FA5982-2231-1212-1FE5-3B96E6FD88F8}"/>
              </a:ext>
            </a:extLst>
          </p:cNvPr>
          <p:cNvSpPr/>
          <p:nvPr/>
        </p:nvSpPr>
        <p:spPr>
          <a:xfrm rot="10800000">
            <a:off x="9526" y="6381327"/>
            <a:ext cx="9144000" cy="46917"/>
          </a:xfrm>
          <a:prstGeom prst="rect">
            <a:avLst/>
          </a:prstGeom>
          <a:gradFill flip="none" rotWithShape="1">
            <a:gsLst>
              <a:gs pos="0">
                <a:srgbClr val="F19624"/>
              </a:gs>
              <a:gs pos="45000">
                <a:schemeClr val="accent6">
                  <a:lumMod val="60000"/>
                  <a:lumOff val="40000"/>
                </a:schemeClr>
              </a:gs>
              <a:gs pos="55000">
                <a:schemeClr val="accent1">
                  <a:lumMod val="60000"/>
                  <a:lumOff val="40000"/>
                </a:schemeClr>
              </a:gs>
              <a:gs pos="100000">
                <a:srgbClr val="007AA1"/>
              </a:gs>
            </a:gsLst>
            <a:lin ang="0" scaled="0"/>
            <a:tileRect/>
          </a:gradFill>
          <a:ln cap="sq" cmpd="thinThick">
            <a:noFill/>
            <a:bevel/>
          </a:ln>
          <a:effectLst>
            <a:glow rad="12700">
              <a:schemeClr val="accent4">
                <a:satMod val="17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067D9061-F352-4F5C-BDEC-2B290F292C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33" b="22070"/>
          <a:stretch/>
        </p:blipFill>
        <p:spPr>
          <a:xfrm>
            <a:off x="21358" y="129035"/>
            <a:ext cx="1941733" cy="93974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EDF4672-20A1-5F94-D2C1-66A379AE2C98}"/>
              </a:ext>
            </a:extLst>
          </p:cNvPr>
          <p:cNvSpPr/>
          <p:nvPr/>
        </p:nvSpPr>
        <p:spPr>
          <a:xfrm>
            <a:off x="1817659" y="620688"/>
            <a:ext cx="6213475" cy="97503"/>
          </a:xfrm>
          <a:custGeom>
            <a:avLst/>
            <a:gdLst>
              <a:gd name="connsiteX0" fmla="*/ 0 w 6238828"/>
              <a:gd name="connsiteY0" fmla="*/ 0 h 45719"/>
              <a:gd name="connsiteX1" fmla="*/ 6238828 w 6238828"/>
              <a:gd name="connsiteY1" fmla="*/ 0 h 45719"/>
              <a:gd name="connsiteX2" fmla="*/ 6238828 w 6238828"/>
              <a:gd name="connsiteY2" fmla="*/ 45719 h 45719"/>
              <a:gd name="connsiteX3" fmla="*/ 0 w 6238828"/>
              <a:gd name="connsiteY3" fmla="*/ 45719 h 45719"/>
              <a:gd name="connsiteX4" fmla="*/ 0 w 6238828"/>
              <a:gd name="connsiteY4" fmla="*/ 0 h 45719"/>
              <a:gd name="connsiteX0" fmla="*/ 0 w 6238828"/>
              <a:gd name="connsiteY0" fmla="*/ 0 h 45719"/>
              <a:gd name="connsiteX1" fmla="*/ 6238828 w 6238828"/>
              <a:gd name="connsiteY1" fmla="*/ 0 h 45719"/>
              <a:gd name="connsiteX2" fmla="*/ 6238828 w 6238828"/>
              <a:gd name="connsiteY2" fmla="*/ 45719 h 45719"/>
              <a:gd name="connsiteX3" fmla="*/ 0 w 6238828"/>
              <a:gd name="connsiteY3" fmla="*/ 45719 h 45719"/>
              <a:gd name="connsiteX4" fmla="*/ 0 w 6238828"/>
              <a:gd name="connsiteY4" fmla="*/ 0 h 45719"/>
              <a:gd name="connsiteX0" fmla="*/ 0 w 6243614"/>
              <a:gd name="connsiteY0" fmla="*/ 0 h 45719"/>
              <a:gd name="connsiteX1" fmla="*/ 6243614 w 6243614"/>
              <a:gd name="connsiteY1" fmla="*/ 0 h 45719"/>
              <a:gd name="connsiteX2" fmla="*/ 6243614 w 6243614"/>
              <a:gd name="connsiteY2" fmla="*/ 45719 h 45719"/>
              <a:gd name="connsiteX3" fmla="*/ 4786 w 6243614"/>
              <a:gd name="connsiteY3" fmla="*/ 45719 h 45719"/>
              <a:gd name="connsiteX4" fmla="*/ 0 w 6243614"/>
              <a:gd name="connsiteY4" fmla="*/ 0 h 45719"/>
              <a:gd name="connsiteX0" fmla="*/ 0 w 6243614"/>
              <a:gd name="connsiteY0" fmla="*/ 0 h 45719"/>
              <a:gd name="connsiteX1" fmla="*/ 6243614 w 6243614"/>
              <a:gd name="connsiteY1" fmla="*/ 0 h 45719"/>
              <a:gd name="connsiteX2" fmla="*/ 6243614 w 6243614"/>
              <a:gd name="connsiteY2" fmla="*/ 45719 h 45719"/>
              <a:gd name="connsiteX3" fmla="*/ 4786 w 6243614"/>
              <a:gd name="connsiteY3" fmla="*/ 45719 h 45719"/>
              <a:gd name="connsiteX4" fmla="*/ 0 w 6243614"/>
              <a:gd name="connsiteY4" fmla="*/ 0 h 45719"/>
              <a:gd name="connsiteX0" fmla="*/ 0 w 6243614"/>
              <a:gd name="connsiteY0" fmla="*/ 0 h 45719"/>
              <a:gd name="connsiteX1" fmla="*/ 6243614 w 6243614"/>
              <a:gd name="connsiteY1" fmla="*/ 0 h 45719"/>
              <a:gd name="connsiteX2" fmla="*/ 6243614 w 6243614"/>
              <a:gd name="connsiteY2" fmla="*/ 45719 h 45719"/>
              <a:gd name="connsiteX3" fmla="*/ 4786 w 6243614"/>
              <a:gd name="connsiteY3" fmla="*/ 45719 h 45719"/>
              <a:gd name="connsiteX4" fmla="*/ 0 w 6243614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3614" h="45719">
                <a:moveTo>
                  <a:pt x="0" y="0"/>
                </a:moveTo>
                <a:lnTo>
                  <a:pt x="6243614" y="0"/>
                </a:lnTo>
                <a:lnTo>
                  <a:pt x="6243614" y="45719"/>
                </a:lnTo>
                <a:lnTo>
                  <a:pt x="4786" y="45719"/>
                </a:lnTo>
                <a:cubicBezTo>
                  <a:pt x="31107" y="32712"/>
                  <a:pt x="50099" y="24093"/>
                  <a:pt x="0" y="0"/>
                </a:cubicBezTo>
                <a:close/>
              </a:path>
            </a:pathLst>
          </a:custGeom>
          <a:gradFill flip="none" rotWithShape="1">
            <a:gsLst>
              <a:gs pos="55000">
                <a:schemeClr val="accent1">
                  <a:lumMod val="40000"/>
                  <a:lumOff val="60000"/>
                </a:schemeClr>
              </a:gs>
              <a:gs pos="45000">
                <a:schemeClr val="accent6">
                  <a:lumMod val="60000"/>
                  <a:lumOff val="40000"/>
                </a:schemeClr>
              </a:gs>
              <a:gs pos="0">
                <a:srgbClr val="F19624"/>
              </a:gs>
              <a:gs pos="100000">
                <a:srgbClr val="007AA1"/>
              </a:gs>
            </a:gsLst>
            <a:lin ang="0" scaled="1"/>
            <a:tileRect/>
          </a:gradFill>
          <a:ln cap="sq" cmpd="thinThick">
            <a:noFill/>
            <a:bevel/>
          </a:ln>
          <a:effectLst>
            <a:glow rad="12700">
              <a:schemeClr val="accent4">
                <a:satMod val="17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space réservé du numéro de diapositive 12">
            <a:extLst>
              <a:ext uri="{FF2B5EF4-FFF2-40B4-BE49-F238E27FC236}">
                <a16:creationId xmlns:a16="http://schemas.microsoft.com/office/drawing/2014/main" id="{74F8DE4E-0504-1BEE-D62E-7200B37AA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6416" y="6447294"/>
            <a:ext cx="720859" cy="365125"/>
          </a:xfrm>
          <a:ln>
            <a:noFill/>
          </a:ln>
        </p:spPr>
        <p:txBody>
          <a:bodyPr/>
          <a:lstStyle/>
          <a:p>
            <a:fld id="{CF4668DC-857F-487D-BFFA-8C0CA5037977}" type="slidenum">
              <a:rPr lang="fr-BE" sz="2000" b="1" smtClean="0">
                <a:solidFill>
                  <a:schemeClr val="tx1"/>
                </a:solidFill>
              </a:rPr>
              <a:t>10</a:t>
            </a:fld>
            <a:endParaRPr lang="fr-BE" sz="2000" b="1" dirty="0"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D9DAC3F-1DAF-DB37-E6EB-9DF1315A38B3}"/>
              </a:ext>
            </a:extLst>
          </p:cNvPr>
          <p:cNvSpPr txBox="1"/>
          <p:nvPr/>
        </p:nvSpPr>
        <p:spPr>
          <a:xfrm>
            <a:off x="1816290" y="97693"/>
            <a:ext cx="5924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Bahnschrift" panose="020B0502040204020203" pitchFamily="34" charset="0"/>
              </a:rPr>
              <a:t>Transient </a:t>
            </a:r>
            <a:r>
              <a:rPr lang="fr-FR" sz="2400" b="1" dirty="0" err="1">
                <a:latin typeface="Bahnschrift" panose="020B0502040204020203" pitchFamily="34" charset="0"/>
              </a:rPr>
              <a:t>evolution</a:t>
            </a:r>
            <a:endParaRPr lang="fr-FR" sz="2400" b="1" dirty="0">
              <a:latin typeface="Bahnschrift" panose="020B0502040204020203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BCE945C-5216-97D7-20AA-A264D711165E}"/>
              </a:ext>
            </a:extLst>
          </p:cNvPr>
          <p:cNvSpPr txBox="1"/>
          <p:nvPr/>
        </p:nvSpPr>
        <p:spPr>
          <a:xfrm>
            <a:off x="578035" y="1548998"/>
            <a:ext cx="4156210" cy="37600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2900" indent="-342900" algn="l">
              <a:lnSpc>
                <a:spcPts val="2200"/>
              </a:lnSpc>
              <a:buClr>
                <a:srgbClr val="F79443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prstClr val="black"/>
                </a:solidFill>
                <a:latin typeface="Bahnschrift SemiLight SemiConde" panose="020B0502040204020203" pitchFamily="34" charset="0"/>
              </a:rPr>
              <a:t>We observe a convergence of the transient evolution to the stationary value</a:t>
            </a:r>
          </a:p>
          <a:p>
            <a:pPr marL="342900" indent="-342900" algn="l">
              <a:lnSpc>
                <a:spcPts val="2200"/>
              </a:lnSpc>
              <a:buClr>
                <a:srgbClr val="007AA1"/>
              </a:buClr>
              <a:buFont typeface="Wingdings" panose="05000000000000000000" pitchFamily="2" charset="2"/>
              <a:buChar char="v"/>
            </a:pPr>
            <a:endParaRPr lang="en-US" sz="2000" dirty="0">
              <a:solidFill>
                <a:prstClr val="black"/>
              </a:solidFill>
              <a:latin typeface="Bahnschrift SemiLight SemiConde" panose="020B0502040204020203" pitchFamily="34" charset="0"/>
            </a:endParaRPr>
          </a:p>
          <a:p>
            <a:pPr marL="342900" indent="-342900" algn="l">
              <a:lnSpc>
                <a:spcPts val="2200"/>
              </a:lnSpc>
              <a:buClr>
                <a:srgbClr val="007AA1"/>
              </a:buClr>
              <a:buFont typeface="Wingdings" panose="05000000000000000000" pitchFamily="2" charset="2"/>
              <a:buChar char="v"/>
            </a:pPr>
            <a:endParaRPr lang="en-US" sz="2000" dirty="0">
              <a:solidFill>
                <a:prstClr val="black"/>
              </a:solidFill>
              <a:latin typeface="Bahnschrift SemiLight SemiConde" panose="020B0502040204020203" pitchFamily="34" charset="0"/>
            </a:endParaRPr>
          </a:p>
          <a:p>
            <a:pPr marL="342900" indent="-342900" algn="l">
              <a:lnSpc>
                <a:spcPts val="2200"/>
              </a:lnSpc>
              <a:buClr>
                <a:srgbClr val="007AA1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prstClr val="black"/>
                </a:solidFill>
                <a:latin typeface="Bahnschrift SemiLight SemiConde" panose="020B0502040204020203" pitchFamily="34" charset="0"/>
              </a:rPr>
              <a:t>For point absorbers we expect to have more than 70% of the effects after 20s of pump time duration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SemiLight SemiConde" panose="020B0502040204020203" pitchFamily="34" charset="0"/>
            </a:endParaRPr>
          </a:p>
          <a:p>
            <a:pPr marL="342900" indent="-342900" algn="l">
              <a:lnSpc>
                <a:spcPts val="2200"/>
              </a:lnSpc>
              <a:buClr>
                <a:srgbClr val="F79443"/>
              </a:buClr>
              <a:buFont typeface="Wingdings" panose="05000000000000000000" pitchFamily="2" charset="2"/>
              <a:buChar char="v"/>
            </a:pPr>
            <a:endParaRPr lang="fr-FR" sz="2000" b="1" dirty="0">
              <a:solidFill>
                <a:prstClr val="black"/>
              </a:solidFill>
              <a:latin typeface="Bahnschrift SemiLight SemiConde" panose="020B0502040204020203" pitchFamily="34" charset="0"/>
            </a:endParaRPr>
          </a:p>
          <a:p>
            <a:pPr marL="342900" indent="-342900" algn="l">
              <a:lnSpc>
                <a:spcPts val="2200"/>
              </a:lnSpc>
              <a:buClr>
                <a:srgbClr val="F79443"/>
              </a:buClr>
              <a:buFont typeface="Wingdings" panose="05000000000000000000" pitchFamily="2" charset="2"/>
              <a:buChar char="v"/>
            </a:pPr>
            <a:endParaRPr lang="fr-FR" sz="2000" b="1" dirty="0">
              <a:solidFill>
                <a:prstClr val="black"/>
              </a:solidFill>
              <a:latin typeface="Bahnschrift SemiLight SemiConde" panose="020B0502040204020203" pitchFamily="34" charset="0"/>
            </a:endParaRPr>
          </a:p>
          <a:p>
            <a:pPr marL="342900" indent="-342900" algn="l">
              <a:lnSpc>
                <a:spcPts val="2200"/>
              </a:lnSpc>
              <a:buClr>
                <a:srgbClr val="F79443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prstClr val="black"/>
                </a:solidFill>
                <a:latin typeface="Bahnschrift SemiLight SemiConde" panose="020B0502040204020203" pitchFamily="34" charset="0"/>
              </a:rPr>
              <a:t>The cooling dynamics could also be used to improve the detection accuracy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3FE21CB-18AD-1E22-A6E8-8D67C600D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760042"/>
            <a:ext cx="4381729" cy="328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77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8F3CB-F874-56C3-11C3-1FFA9E9A0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5723067-FF1C-D30B-3CC7-957B19D03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881" y="46577"/>
            <a:ext cx="1139354" cy="11393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C20FE8F-7DA2-F332-422A-7487B8386407}"/>
              </a:ext>
            </a:extLst>
          </p:cNvPr>
          <p:cNvSpPr/>
          <p:nvPr/>
        </p:nvSpPr>
        <p:spPr>
          <a:xfrm rot="10800000">
            <a:off x="9526" y="6381327"/>
            <a:ext cx="9144000" cy="46917"/>
          </a:xfrm>
          <a:prstGeom prst="rect">
            <a:avLst/>
          </a:prstGeom>
          <a:gradFill flip="none" rotWithShape="1">
            <a:gsLst>
              <a:gs pos="0">
                <a:srgbClr val="F19624"/>
              </a:gs>
              <a:gs pos="45000">
                <a:schemeClr val="accent6">
                  <a:lumMod val="60000"/>
                  <a:lumOff val="40000"/>
                </a:schemeClr>
              </a:gs>
              <a:gs pos="55000">
                <a:schemeClr val="accent1">
                  <a:lumMod val="60000"/>
                  <a:lumOff val="40000"/>
                </a:schemeClr>
              </a:gs>
              <a:gs pos="100000">
                <a:srgbClr val="007AA1"/>
              </a:gs>
            </a:gsLst>
            <a:lin ang="0" scaled="0"/>
            <a:tileRect/>
          </a:gradFill>
          <a:ln cap="sq" cmpd="thinThick">
            <a:noFill/>
            <a:bevel/>
          </a:ln>
          <a:effectLst>
            <a:glow rad="12700">
              <a:schemeClr val="accent4">
                <a:satMod val="17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4D091008-B539-FEFC-85A9-9648E041D6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33" b="22070"/>
          <a:stretch/>
        </p:blipFill>
        <p:spPr>
          <a:xfrm>
            <a:off x="21358" y="129035"/>
            <a:ext cx="1941733" cy="93974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41EDD02-F7F4-0CDE-1ED7-689BBF157FBD}"/>
              </a:ext>
            </a:extLst>
          </p:cNvPr>
          <p:cNvSpPr/>
          <p:nvPr/>
        </p:nvSpPr>
        <p:spPr>
          <a:xfrm>
            <a:off x="1817659" y="620688"/>
            <a:ext cx="6213475" cy="97503"/>
          </a:xfrm>
          <a:custGeom>
            <a:avLst/>
            <a:gdLst>
              <a:gd name="connsiteX0" fmla="*/ 0 w 6238828"/>
              <a:gd name="connsiteY0" fmla="*/ 0 h 45719"/>
              <a:gd name="connsiteX1" fmla="*/ 6238828 w 6238828"/>
              <a:gd name="connsiteY1" fmla="*/ 0 h 45719"/>
              <a:gd name="connsiteX2" fmla="*/ 6238828 w 6238828"/>
              <a:gd name="connsiteY2" fmla="*/ 45719 h 45719"/>
              <a:gd name="connsiteX3" fmla="*/ 0 w 6238828"/>
              <a:gd name="connsiteY3" fmla="*/ 45719 h 45719"/>
              <a:gd name="connsiteX4" fmla="*/ 0 w 6238828"/>
              <a:gd name="connsiteY4" fmla="*/ 0 h 45719"/>
              <a:gd name="connsiteX0" fmla="*/ 0 w 6238828"/>
              <a:gd name="connsiteY0" fmla="*/ 0 h 45719"/>
              <a:gd name="connsiteX1" fmla="*/ 6238828 w 6238828"/>
              <a:gd name="connsiteY1" fmla="*/ 0 h 45719"/>
              <a:gd name="connsiteX2" fmla="*/ 6238828 w 6238828"/>
              <a:gd name="connsiteY2" fmla="*/ 45719 h 45719"/>
              <a:gd name="connsiteX3" fmla="*/ 0 w 6238828"/>
              <a:gd name="connsiteY3" fmla="*/ 45719 h 45719"/>
              <a:gd name="connsiteX4" fmla="*/ 0 w 6238828"/>
              <a:gd name="connsiteY4" fmla="*/ 0 h 45719"/>
              <a:gd name="connsiteX0" fmla="*/ 0 w 6243614"/>
              <a:gd name="connsiteY0" fmla="*/ 0 h 45719"/>
              <a:gd name="connsiteX1" fmla="*/ 6243614 w 6243614"/>
              <a:gd name="connsiteY1" fmla="*/ 0 h 45719"/>
              <a:gd name="connsiteX2" fmla="*/ 6243614 w 6243614"/>
              <a:gd name="connsiteY2" fmla="*/ 45719 h 45719"/>
              <a:gd name="connsiteX3" fmla="*/ 4786 w 6243614"/>
              <a:gd name="connsiteY3" fmla="*/ 45719 h 45719"/>
              <a:gd name="connsiteX4" fmla="*/ 0 w 6243614"/>
              <a:gd name="connsiteY4" fmla="*/ 0 h 45719"/>
              <a:gd name="connsiteX0" fmla="*/ 0 w 6243614"/>
              <a:gd name="connsiteY0" fmla="*/ 0 h 45719"/>
              <a:gd name="connsiteX1" fmla="*/ 6243614 w 6243614"/>
              <a:gd name="connsiteY1" fmla="*/ 0 h 45719"/>
              <a:gd name="connsiteX2" fmla="*/ 6243614 w 6243614"/>
              <a:gd name="connsiteY2" fmla="*/ 45719 h 45719"/>
              <a:gd name="connsiteX3" fmla="*/ 4786 w 6243614"/>
              <a:gd name="connsiteY3" fmla="*/ 45719 h 45719"/>
              <a:gd name="connsiteX4" fmla="*/ 0 w 6243614"/>
              <a:gd name="connsiteY4" fmla="*/ 0 h 45719"/>
              <a:gd name="connsiteX0" fmla="*/ 0 w 6243614"/>
              <a:gd name="connsiteY0" fmla="*/ 0 h 45719"/>
              <a:gd name="connsiteX1" fmla="*/ 6243614 w 6243614"/>
              <a:gd name="connsiteY1" fmla="*/ 0 h 45719"/>
              <a:gd name="connsiteX2" fmla="*/ 6243614 w 6243614"/>
              <a:gd name="connsiteY2" fmla="*/ 45719 h 45719"/>
              <a:gd name="connsiteX3" fmla="*/ 4786 w 6243614"/>
              <a:gd name="connsiteY3" fmla="*/ 45719 h 45719"/>
              <a:gd name="connsiteX4" fmla="*/ 0 w 6243614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3614" h="45719">
                <a:moveTo>
                  <a:pt x="0" y="0"/>
                </a:moveTo>
                <a:lnTo>
                  <a:pt x="6243614" y="0"/>
                </a:lnTo>
                <a:lnTo>
                  <a:pt x="6243614" y="45719"/>
                </a:lnTo>
                <a:lnTo>
                  <a:pt x="4786" y="45719"/>
                </a:lnTo>
                <a:cubicBezTo>
                  <a:pt x="31107" y="32712"/>
                  <a:pt x="50099" y="24093"/>
                  <a:pt x="0" y="0"/>
                </a:cubicBezTo>
                <a:close/>
              </a:path>
            </a:pathLst>
          </a:custGeom>
          <a:gradFill flip="none" rotWithShape="1">
            <a:gsLst>
              <a:gs pos="55000">
                <a:schemeClr val="accent1">
                  <a:lumMod val="40000"/>
                  <a:lumOff val="60000"/>
                </a:schemeClr>
              </a:gs>
              <a:gs pos="45000">
                <a:schemeClr val="accent6">
                  <a:lumMod val="60000"/>
                  <a:lumOff val="40000"/>
                </a:schemeClr>
              </a:gs>
              <a:gs pos="0">
                <a:srgbClr val="F19624"/>
              </a:gs>
              <a:gs pos="100000">
                <a:srgbClr val="007AA1"/>
              </a:gs>
            </a:gsLst>
            <a:lin ang="0" scaled="1"/>
            <a:tileRect/>
          </a:gradFill>
          <a:ln cap="sq" cmpd="thinThick">
            <a:noFill/>
            <a:bevel/>
          </a:ln>
          <a:effectLst>
            <a:glow rad="12700">
              <a:schemeClr val="accent4">
                <a:satMod val="17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space réservé du numéro de diapositive 12">
            <a:extLst>
              <a:ext uri="{FF2B5EF4-FFF2-40B4-BE49-F238E27FC236}">
                <a16:creationId xmlns:a16="http://schemas.microsoft.com/office/drawing/2014/main" id="{B24C81A2-00B7-D9D8-C9A8-9BB9926D1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6416" y="6447294"/>
            <a:ext cx="720859" cy="365125"/>
          </a:xfrm>
          <a:ln>
            <a:noFill/>
          </a:ln>
        </p:spPr>
        <p:txBody>
          <a:bodyPr/>
          <a:lstStyle/>
          <a:p>
            <a:fld id="{CF4668DC-857F-487D-BFFA-8C0CA5037977}" type="slidenum">
              <a:rPr lang="fr-BE" sz="2000" b="1" smtClean="0">
                <a:solidFill>
                  <a:schemeClr val="tx1"/>
                </a:solidFill>
              </a:rPr>
              <a:t>11</a:t>
            </a:fld>
            <a:endParaRPr lang="fr-BE" sz="2000" b="1" dirty="0"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FE753A2-E308-6F56-D594-570493E657BB}"/>
              </a:ext>
            </a:extLst>
          </p:cNvPr>
          <p:cNvSpPr txBox="1"/>
          <p:nvPr/>
        </p:nvSpPr>
        <p:spPr>
          <a:xfrm>
            <a:off x="1816290" y="97693"/>
            <a:ext cx="5924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latin typeface="Bahnschrift" panose="020B0502040204020203" pitchFamily="34" charset="0"/>
              </a:rPr>
              <a:t>Theoretical</a:t>
            </a:r>
            <a:r>
              <a:rPr lang="fr-FR" sz="2400" b="1" dirty="0">
                <a:latin typeface="Bahnschrift" panose="020B0502040204020203" pitchFamily="34" charset="0"/>
              </a:rPr>
              <a:t> </a:t>
            </a:r>
            <a:r>
              <a:rPr lang="fr-FR" sz="2400" b="1" dirty="0" err="1">
                <a:latin typeface="Bahnschrift" panose="020B0502040204020203" pitchFamily="34" charset="0"/>
              </a:rPr>
              <a:t>capabilities</a:t>
            </a:r>
            <a:r>
              <a:rPr lang="fr-FR" sz="2400" b="1" dirty="0">
                <a:latin typeface="Bahnschrift" panose="020B0502040204020203" pitchFamily="34" charset="0"/>
              </a:rPr>
              <a:t> of </a:t>
            </a:r>
            <a:r>
              <a:rPr lang="fr-FR" sz="2400" b="1" dirty="0" err="1">
                <a:latin typeface="Bahnschrift" panose="020B0502040204020203" pitchFamily="34" charset="0"/>
              </a:rPr>
              <a:t>our</a:t>
            </a:r>
            <a:r>
              <a:rPr lang="fr-FR" sz="2400" b="1" dirty="0">
                <a:latin typeface="Bahnschrift" panose="020B0502040204020203" pitchFamily="34" charset="0"/>
              </a:rPr>
              <a:t> setup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63FAA83-5B59-D3FB-1BC8-C224988384D1}"/>
              </a:ext>
            </a:extLst>
          </p:cNvPr>
          <p:cNvSpPr txBox="1"/>
          <p:nvPr/>
        </p:nvSpPr>
        <p:spPr>
          <a:xfrm>
            <a:off x="336838" y="1446237"/>
            <a:ext cx="4156210" cy="432426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2900" indent="-342900" algn="l">
              <a:lnSpc>
                <a:spcPts val="2200"/>
              </a:lnSpc>
              <a:buClr>
                <a:srgbClr val="007AA1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prstClr val="black"/>
                </a:solidFill>
                <a:latin typeface="Bahnschrift SemiLight SemiConde" panose="020B0502040204020203" pitchFamily="34" charset="0"/>
              </a:rPr>
              <a:t>A size limit we could choose is one dictated by the dark field microscope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SemiLight SemiConde" panose="020B0502040204020203" pitchFamily="34" charset="0"/>
            </a:endParaRPr>
          </a:p>
          <a:p>
            <a:pPr marL="342900" indent="-342900" algn="l">
              <a:lnSpc>
                <a:spcPts val="2200"/>
              </a:lnSpc>
              <a:buClr>
                <a:srgbClr val="F79443"/>
              </a:buClr>
              <a:buFont typeface="Wingdings" panose="05000000000000000000" pitchFamily="2" charset="2"/>
              <a:buChar char="v"/>
            </a:pPr>
            <a:endParaRPr lang="fr-FR" sz="2000" b="1" dirty="0">
              <a:solidFill>
                <a:prstClr val="black"/>
              </a:solidFill>
              <a:latin typeface="Bahnschrift SemiLight SemiConde" panose="020B0502040204020203" pitchFamily="34" charset="0"/>
            </a:endParaRPr>
          </a:p>
          <a:p>
            <a:pPr marL="342900" indent="-342900" algn="l">
              <a:lnSpc>
                <a:spcPts val="2200"/>
              </a:lnSpc>
              <a:buClr>
                <a:srgbClr val="F79443"/>
              </a:buClr>
              <a:buFont typeface="Wingdings" panose="05000000000000000000" pitchFamily="2" charset="2"/>
              <a:buChar char="v"/>
            </a:pPr>
            <a:endParaRPr lang="fr-FR" sz="2000" b="1" dirty="0">
              <a:solidFill>
                <a:prstClr val="black"/>
              </a:solidFill>
              <a:latin typeface="Bahnschrift SemiLight SemiConde" panose="020B0502040204020203" pitchFamily="34" charset="0"/>
            </a:endParaRPr>
          </a:p>
          <a:p>
            <a:pPr marL="342900" indent="-342900" algn="l">
              <a:lnSpc>
                <a:spcPts val="2200"/>
              </a:lnSpc>
              <a:buClr>
                <a:srgbClr val="F79443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prstClr val="black"/>
                </a:solidFill>
                <a:latin typeface="Bahnschrift SemiLight SemiConde" panose="020B0502040204020203" pitchFamily="34" charset="0"/>
              </a:rPr>
              <a:t>Even in </a:t>
            </a:r>
            <a:r>
              <a:rPr lang="en-US" sz="2000" dirty="0" err="1">
                <a:solidFill>
                  <a:prstClr val="black"/>
                </a:solidFill>
                <a:latin typeface="Bahnschrift SemiLight SemiConde" panose="020B0502040204020203" pitchFamily="34" charset="0"/>
              </a:rPr>
              <a:t>defavorable</a:t>
            </a:r>
            <a:r>
              <a:rPr lang="en-US" sz="2000" dirty="0">
                <a:solidFill>
                  <a:prstClr val="black"/>
                </a:solidFill>
                <a:latin typeface="Bahnschrift SemiLight SemiConde" panose="020B0502040204020203" pitchFamily="34" charset="0"/>
              </a:rPr>
              <a:t> cases we’ll be able to detects Pas of larger size </a:t>
            </a:r>
          </a:p>
          <a:p>
            <a:pPr algn="l">
              <a:lnSpc>
                <a:spcPts val="2200"/>
              </a:lnSpc>
              <a:buClr>
                <a:srgbClr val="F79443"/>
              </a:buClr>
            </a:pPr>
            <a:endParaRPr lang="en-US" sz="2000" dirty="0">
              <a:solidFill>
                <a:prstClr val="black"/>
              </a:solidFill>
              <a:latin typeface="Bahnschrift SemiLight SemiConde" panose="020B0502040204020203" pitchFamily="34" charset="0"/>
            </a:endParaRPr>
          </a:p>
          <a:p>
            <a:pPr algn="l">
              <a:lnSpc>
                <a:spcPts val="2200"/>
              </a:lnSpc>
              <a:buClr>
                <a:srgbClr val="F79443"/>
              </a:buClr>
            </a:pPr>
            <a:endParaRPr lang="en-US" sz="2000" dirty="0">
              <a:solidFill>
                <a:prstClr val="black"/>
              </a:solidFill>
              <a:latin typeface="Bahnschrift SemiLight SemiConde" panose="020B0502040204020203" pitchFamily="34" charset="0"/>
            </a:endParaRPr>
          </a:p>
          <a:p>
            <a:pPr marL="342900" indent="-342900" algn="l">
              <a:lnSpc>
                <a:spcPts val="2200"/>
              </a:lnSpc>
              <a:buClr>
                <a:srgbClr val="007AA1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prstClr val="black"/>
                </a:solidFill>
                <a:latin typeface="Bahnschrift SemiLight SemiConde" panose="020B0502040204020203" pitchFamily="34" charset="0"/>
              </a:rPr>
              <a:t>May be improved by a deeper analysis of the wavefront or the dynamical evolutions</a:t>
            </a:r>
          </a:p>
          <a:p>
            <a:pPr marL="342900" indent="-342900" algn="l">
              <a:lnSpc>
                <a:spcPts val="2200"/>
              </a:lnSpc>
              <a:buClr>
                <a:srgbClr val="F79443"/>
              </a:buClr>
              <a:buFont typeface="Wingdings" panose="05000000000000000000" pitchFamily="2" charset="2"/>
              <a:buChar char="v"/>
            </a:pPr>
            <a:endParaRPr lang="en-US" sz="2000" dirty="0">
              <a:solidFill>
                <a:prstClr val="black"/>
              </a:solidFill>
              <a:latin typeface="Bahnschrift SemiLight SemiConde" panose="020B0502040204020203" pitchFamily="34" charset="0"/>
            </a:endParaRPr>
          </a:p>
          <a:p>
            <a:pPr marL="342900" indent="-342900" algn="l">
              <a:lnSpc>
                <a:spcPts val="2200"/>
              </a:lnSpc>
              <a:buClr>
                <a:srgbClr val="F79443"/>
              </a:buClr>
              <a:buFont typeface="Wingdings" panose="05000000000000000000" pitchFamily="2" charset="2"/>
              <a:buChar char="v"/>
            </a:pPr>
            <a:endParaRPr lang="en-US" sz="2000" dirty="0">
              <a:solidFill>
                <a:prstClr val="black"/>
              </a:solidFill>
              <a:latin typeface="Bahnschrift SemiLight SemiConde" panose="020B0502040204020203" pitchFamily="34" charset="0"/>
            </a:endParaRPr>
          </a:p>
          <a:p>
            <a:pPr marL="342900" indent="-342900" algn="l">
              <a:lnSpc>
                <a:spcPts val="2200"/>
              </a:lnSpc>
              <a:buClr>
                <a:srgbClr val="F79443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prstClr val="black"/>
                </a:solidFill>
                <a:latin typeface="Bahnschrift SemiLight SemiConde" panose="020B0502040204020203" pitchFamily="34" charset="0"/>
              </a:rPr>
              <a:t>Similar to Caltech’s bench sensitivity</a:t>
            </a:r>
          </a:p>
        </p:txBody>
      </p:sp>
      <p:pic>
        <p:nvPicPr>
          <p:cNvPr id="12" name="Image 11" descr="Une image contenant texte, ligne, Tracé, capture d’écran&#10;&#10;Le contenu généré par l’IA peut être incorrect.">
            <a:extLst>
              <a:ext uri="{FF2B5EF4-FFF2-40B4-BE49-F238E27FC236}">
                <a16:creationId xmlns:a16="http://schemas.microsoft.com/office/drawing/2014/main" id="{09C54FAA-DE3B-303D-1F95-5B6833B2D3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" t="5229" r="7144"/>
          <a:stretch/>
        </p:blipFill>
        <p:spPr>
          <a:xfrm>
            <a:off x="4493048" y="1705633"/>
            <a:ext cx="4268726" cy="344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67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ACFD5-A4F2-A540-534A-01EA31C76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3570611-E3E7-AA83-1304-7B486AC42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787" y="46595"/>
            <a:ext cx="1139354" cy="11393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B0C3A01-C157-56A3-2EB4-CADC38AF1AE2}"/>
              </a:ext>
            </a:extLst>
          </p:cNvPr>
          <p:cNvSpPr/>
          <p:nvPr/>
        </p:nvSpPr>
        <p:spPr>
          <a:xfrm rot="10800000">
            <a:off x="9526" y="6381326"/>
            <a:ext cx="9134474" cy="55659"/>
          </a:xfrm>
          <a:prstGeom prst="rect">
            <a:avLst/>
          </a:prstGeom>
          <a:gradFill flip="none" rotWithShape="1">
            <a:gsLst>
              <a:gs pos="0">
                <a:srgbClr val="F19624"/>
              </a:gs>
              <a:gs pos="45000">
                <a:schemeClr val="accent6">
                  <a:lumMod val="60000"/>
                  <a:lumOff val="40000"/>
                </a:schemeClr>
              </a:gs>
              <a:gs pos="55000">
                <a:schemeClr val="accent1">
                  <a:lumMod val="60000"/>
                  <a:lumOff val="40000"/>
                </a:schemeClr>
              </a:gs>
              <a:gs pos="100000">
                <a:srgbClr val="007AA1"/>
              </a:gs>
            </a:gsLst>
            <a:lin ang="0" scaled="0"/>
            <a:tileRect/>
          </a:gradFill>
          <a:ln cap="sq" cmpd="thinThick">
            <a:noFill/>
            <a:bevel/>
          </a:ln>
          <a:effectLst>
            <a:glow rad="12700">
              <a:schemeClr val="accent4">
                <a:satMod val="17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0853B1EB-727C-E3E4-B41B-05411DF93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6416" y="6447294"/>
            <a:ext cx="720859" cy="365125"/>
          </a:xfrm>
          <a:ln>
            <a:noFill/>
          </a:ln>
        </p:spPr>
        <p:txBody>
          <a:bodyPr/>
          <a:lstStyle/>
          <a:p>
            <a:fld id="{CF4668DC-857F-487D-BFFA-8C0CA5037977}" type="slidenum">
              <a:rPr lang="fr-BE" sz="2000" b="1" smtClean="0">
                <a:solidFill>
                  <a:schemeClr val="tx1"/>
                </a:solidFill>
              </a:rPr>
              <a:t>12</a:t>
            </a:fld>
            <a:endParaRPr lang="fr-BE" sz="2000" b="1" dirty="0">
              <a:solidFill>
                <a:schemeClr val="tx1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3DE1EEFB-07E4-410E-0951-875B4BD3E4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33" b="22070"/>
          <a:stretch/>
        </p:blipFill>
        <p:spPr>
          <a:xfrm>
            <a:off x="21358" y="129035"/>
            <a:ext cx="1941733" cy="93974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0D5B263-F8B8-EA7B-06E6-D2824EFF56A6}"/>
              </a:ext>
            </a:extLst>
          </p:cNvPr>
          <p:cNvSpPr/>
          <p:nvPr/>
        </p:nvSpPr>
        <p:spPr>
          <a:xfrm>
            <a:off x="1818994" y="619473"/>
            <a:ext cx="6213475" cy="97503"/>
          </a:xfrm>
          <a:custGeom>
            <a:avLst/>
            <a:gdLst>
              <a:gd name="connsiteX0" fmla="*/ 0 w 6238828"/>
              <a:gd name="connsiteY0" fmla="*/ 0 h 45719"/>
              <a:gd name="connsiteX1" fmla="*/ 6238828 w 6238828"/>
              <a:gd name="connsiteY1" fmla="*/ 0 h 45719"/>
              <a:gd name="connsiteX2" fmla="*/ 6238828 w 6238828"/>
              <a:gd name="connsiteY2" fmla="*/ 45719 h 45719"/>
              <a:gd name="connsiteX3" fmla="*/ 0 w 6238828"/>
              <a:gd name="connsiteY3" fmla="*/ 45719 h 45719"/>
              <a:gd name="connsiteX4" fmla="*/ 0 w 6238828"/>
              <a:gd name="connsiteY4" fmla="*/ 0 h 45719"/>
              <a:gd name="connsiteX0" fmla="*/ 0 w 6238828"/>
              <a:gd name="connsiteY0" fmla="*/ 0 h 45719"/>
              <a:gd name="connsiteX1" fmla="*/ 6238828 w 6238828"/>
              <a:gd name="connsiteY1" fmla="*/ 0 h 45719"/>
              <a:gd name="connsiteX2" fmla="*/ 6238828 w 6238828"/>
              <a:gd name="connsiteY2" fmla="*/ 45719 h 45719"/>
              <a:gd name="connsiteX3" fmla="*/ 0 w 6238828"/>
              <a:gd name="connsiteY3" fmla="*/ 45719 h 45719"/>
              <a:gd name="connsiteX4" fmla="*/ 0 w 6238828"/>
              <a:gd name="connsiteY4" fmla="*/ 0 h 45719"/>
              <a:gd name="connsiteX0" fmla="*/ 0 w 6243614"/>
              <a:gd name="connsiteY0" fmla="*/ 0 h 45719"/>
              <a:gd name="connsiteX1" fmla="*/ 6243614 w 6243614"/>
              <a:gd name="connsiteY1" fmla="*/ 0 h 45719"/>
              <a:gd name="connsiteX2" fmla="*/ 6243614 w 6243614"/>
              <a:gd name="connsiteY2" fmla="*/ 45719 h 45719"/>
              <a:gd name="connsiteX3" fmla="*/ 4786 w 6243614"/>
              <a:gd name="connsiteY3" fmla="*/ 45719 h 45719"/>
              <a:gd name="connsiteX4" fmla="*/ 0 w 6243614"/>
              <a:gd name="connsiteY4" fmla="*/ 0 h 45719"/>
              <a:gd name="connsiteX0" fmla="*/ 0 w 6243614"/>
              <a:gd name="connsiteY0" fmla="*/ 0 h 45719"/>
              <a:gd name="connsiteX1" fmla="*/ 6243614 w 6243614"/>
              <a:gd name="connsiteY1" fmla="*/ 0 h 45719"/>
              <a:gd name="connsiteX2" fmla="*/ 6243614 w 6243614"/>
              <a:gd name="connsiteY2" fmla="*/ 45719 h 45719"/>
              <a:gd name="connsiteX3" fmla="*/ 4786 w 6243614"/>
              <a:gd name="connsiteY3" fmla="*/ 45719 h 45719"/>
              <a:gd name="connsiteX4" fmla="*/ 0 w 6243614"/>
              <a:gd name="connsiteY4" fmla="*/ 0 h 45719"/>
              <a:gd name="connsiteX0" fmla="*/ 0 w 6243614"/>
              <a:gd name="connsiteY0" fmla="*/ 0 h 45719"/>
              <a:gd name="connsiteX1" fmla="*/ 6243614 w 6243614"/>
              <a:gd name="connsiteY1" fmla="*/ 0 h 45719"/>
              <a:gd name="connsiteX2" fmla="*/ 6243614 w 6243614"/>
              <a:gd name="connsiteY2" fmla="*/ 45719 h 45719"/>
              <a:gd name="connsiteX3" fmla="*/ 4786 w 6243614"/>
              <a:gd name="connsiteY3" fmla="*/ 45719 h 45719"/>
              <a:gd name="connsiteX4" fmla="*/ 0 w 6243614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3614" h="45719">
                <a:moveTo>
                  <a:pt x="0" y="0"/>
                </a:moveTo>
                <a:lnTo>
                  <a:pt x="6243614" y="0"/>
                </a:lnTo>
                <a:lnTo>
                  <a:pt x="6243614" y="45719"/>
                </a:lnTo>
                <a:lnTo>
                  <a:pt x="4786" y="45719"/>
                </a:lnTo>
                <a:cubicBezTo>
                  <a:pt x="31107" y="32712"/>
                  <a:pt x="50099" y="24093"/>
                  <a:pt x="0" y="0"/>
                </a:cubicBezTo>
                <a:close/>
              </a:path>
            </a:pathLst>
          </a:custGeom>
          <a:gradFill flip="none" rotWithShape="1">
            <a:gsLst>
              <a:gs pos="55000">
                <a:schemeClr val="accent1">
                  <a:lumMod val="40000"/>
                  <a:lumOff val="60000"/>
                </a:schemeClr>
              </a:gs>
              <a:gs pos="45000">
                <a:schemeClr val="accent6">
                  <a:lumMod val="60000"/>
                  <a:lumOff val="40000"/>
                </a:schemeClr>
              </a:gs>
              <a:gs pos="0">
                <a:srgbClr val="F19624"/>
              </a:gs>
              <a:gs pos="100000">
                <a:srgbClr val="007AA1"/>
              </a:gs>
            </a:gsLst>
            <a:lin ang="0" scaled="1"/>
            <a:tileRect/>
          </a:gradFill>
          <a:ln cap="sq" cmpd="thinThick">
            <a:noFill/>
            <a:bevel/>
          </a:ln>
          <a:effectLst>
            <a:glow rad="12700">
              <a:schemeClr val="accent4">
                <a:satMod val="17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8DACF23D-2123-6A11-C384-F20821FF22B6}"/>
              </a:ext>
            </a:extLst>
          </p:cNvPr>
          <p:cNvSpPr/>
          <p:nvPr/>
        </p:nvSpPr>
        <p:spPr>
          <a:xfrm>
            <a:off x="1818994" y="619472"/>
            <a:ext cx="6216179" cy="94196"/>
          </a:xfrm>
          <a:prstGeom prst="ellipse">
            <a:avLst/>
          </a:prstGeom>
          <a:gradFill flip="none" rotWithShape="1">
            <a:gsLst>
              <a:gs pos="0">
                <a:srgbClr val="F79443"/>
              </a:gs>
              <a:gs pos="45000">
                <a:schemeClr val="accent6">
                  <a:lumMod val="60000"/>
                  <a:lumOff val="40000"/>
                </a:schemeClr>
              </a:gs>
              <a:gs pos="56000">
                <a:schemeClr val="accent1">
                  <a:lumMod val="40000"/>
                  <a:lumOff val="60000"/>
                </a:schemeClr>
              </a:gs>
              <a:gs pos="100000">
                <a:srgbClr val="007AA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45BF01E-D6F2-B02C-EDA6-9F62BFAD4C0A}"/>
              </a:ext>
            </a:extLst>
          </p:cNvPr>
          <p:cNvSpPr txBox="1"/>
          <p:nvPr/>
        </p:nvSpPr>
        <p:spPr>
          <a:xfrm>
            <a:off x="1816290" y="97693"/>
            <a:ext cx="5924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latin typeface="Bahnschrift" panose="020B0502040204020203" pitchFamily="34" charset="0"/>
              </a:rPr>
              <a:t>Status</a:t>
            </a:r>
            <a:r>
              <a:rPr lang="fr-FR" sz="2400" b="1" dirty="0">
                <a:latin typeface="Bahnschrift" panose="020B0502040204020203" pitchFamily="34" charset="0"/>
              </a:rPr>
              <a:t> of the setup</a:t>
            </a:r>
          </a:p>
        </p:txBody>
      </p:sp>
      <p:pic>
        <p:nvPicPr>
          <p:cNvPr id="3" name="Image 2" descr="Une image contenant intérieur, table&#10;&#10;Le contenu généré par l’IA peut être incorrect.">
            <a:extLst>
              <a:ext uri="{FF2B5EF4-FFF2-40B4-BE49-F238E27FC236}">
                <a16:creationId xmlns:a16="http://schemas.microsoft.com/office/drawing/2014/main" id="{9101ECA5-D13C-807E-AA3D-906198CF99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0"/>
          <a:stretch/>
        </p:blipFill>
        <p:spPr>
          <a:xfrm>
            <a:off x="338323" y="1134892"/>
            <a:ext cx="8480120" cy="451564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8E2B952-F700-DDE2-21D2-BBBFF2BFEFD3}"/>
              </a:ext>
            </a:extLst>
          </p:cNvPr>
          <p:cNvSpPr txBox="1"/>
          <p:nvPr/>
        </p:nvSpPr>
        <p:spPr>
          <a:xfrm>
            <a:off x="1105628" y="5815198"/>
            <a:ext cx="6847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Bahnschrift SemiLight SemiConde" panose="020B0502040204020203" pitchFamily="34" charset="0"/>
              </a:rPr>
              <a:t>( </a:t>
            </a:r>
            <a:r>
              <a:rPr lang="fr-FR" dirty="0" err="1">
                <a:latin typeface="Bahnschrift SemiLight SemiConde" panose="020B0502040204020203" pitchFamily="34" charset="0"/>
              </a:rPr>
              <a:t>Installed</a:t>
            </a:r>
            <a:r>
              <a:rPr lang="fr-FR" dirty="0">
                <a:latin typeface="Bahnschrift SemiLight SemiConde" panose="020B0502040204020203" pitchFamily="34" charset="0"/>
              </a:rPr>
              <a:t> in the </a:t>
            </a:r>
            <a:r>
              <a:rPr lang="fr-FR" dirty="0" err="1">
                <a:latin typeface="Bahnschrift SemiLight SemiConde" panose="020B0502040204020203" pitchFamily="34" charset="0"/>
              </a:rPr>
              <a:t>cleanroom</a:t>
            </a:r>
            <a:r>
              <a:rPr lang="fr-FR" dirty="0">
                <a:latin typeface="Bahnschrift SemiLight SemiConde" panose="020B0502040204020203" pitchFamily="34" charset="0"/>
              </a:rPr>
              <a:t> 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1949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F33EA-BCA5-7B16-DE14-4C2E8EDCA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84C1DBBD-15DC-F111-EEFC-E54902ECB4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57" t="1254" r="14712"/>
          <a:stretch/>
        </p:blipFill>
        <p:spPr>
          <a:xfrm>
            <a:off x="4644008" y="2502828"/>
            <a:ext cx="4411461" cy="374187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DEC7D7C-52E1-8BCD-8767-4684FA48FC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881" y="46577"/>
            <a:ext cx="1139354" cy="11393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5C37767-DA09-B7CC-4CE9-5D2A23364569}"/>
              </a:ext>
            </a:extLst>
          </p:cNvPr>
          <p:cNvSpPr/>
          <p:nvPr/>
        </p:nvSpPr>
        <p:spPr>
          <a:xfrm rot="10800000">
            <a:off x="9526" y="6381327"/>
            <a:ext cx="9144000" cy="46917"/>
          </a:xfrm>
          <a:prstGeom prst="rect">
            <a:avLst/>
          </a:prstGeom>
          <a:gradFill flip="none" rotWithShape="1">
            <a:gsLst>
              <a:gs pos="0">
                <a:srgbClr val="F19624"/>
              </a:gs>
              <a:gs pos="45000">
                <a:schemeClr val="accent6">
                  <a:lumMod val="60000"/>
                  <a:lumOff val="40000"/>
                </a:schemeClr>
              </a:gs>
              <a:gs pos="55000">
                <a:schemeClr val="accent1">
                  <a:lumMod val="60000"/>
                  <a:lumOff val="40000"/>
                </a:schemeClr>
              </a:gs>
              <a:gs pos="100000">
                <a:srgbClr val="007AA1"/>
              </a:gs>
            </a:gsLst>
            <a:lin ang="0" scaled="0"/>
            <a:tileRect/>
          </a:gradFill>
          <a:ln cap="sq" cmpd="thinThick">
            <a:noFill/>
            <a:bevel/>
          </a:ln>
          <a:effectLst>
            <a:glow rad="12700">
              <a:schemeClr val="accent4">
                <a:satMod val="17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D05B6E5B-38D1-8097-38FE-5E2AC70B77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33" b="22070"/>
          <a:stretch/>
        </p:blipFill>
        <p:spPr>
          <a:xfrm>
            <a:off x="21358" y="129035"/>
            <a:ext cx="1941733" cy="93974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C4C775B-11CC-BA13-64FE-2E0551D9C63D}"/>
              </a:ext>
            </a:extLst>
          </p:cNvPr>
          <p:cNvSpPr/>
          <p:nvPr/>
        </p:nvSpPr>
        <p:spPr>
          <a:xfrm>
            <a:off x="1817659" y="620688"/>
            <a:ext cx="6213475" cy="97503"/>
          </a:xfrm>
          <a:custGeom>
            <a:avLst/>
            <a:gdLst>
              <a:gd name="connsiteX0" fmla="*/ 0 w 6238828"/>
              <a:gd name="connsiteY0" fmla="*/ 0 h 45719"/>
              <a:gd name="connsiteX1" fmla="*/ 6238828 w 6238828"/>
              <a:gd name="connsiteY1" fmla="*/ 0 h 45719"/>
              <a:gd name="connsiteX2" fmla="*/ 6238828 w 6238828"/>
              <a:gd name="connsiteY2" fmla="*/ 45719 h 45719"/>
              <a:gd name="connsiteX3" fmla="*/ 0 w 6238828"/>
              <a:gd name="connsiteY3" fmla="*/ 45719 h 45719"/>
              <a:gd name="connsiteX4" fmla="*/ 0 w 6238828"/>
              <a:gd name="connsiteY4" fmla="*/ 0 h 45719"/>
              <a:gd name="connsiteX0" fmla="*/ 0 w 6238828"/>
              <a:gd name="connsiteY0" fmla="*/ 0 h 45719"/>
              <a:gd name="connsiteX1" fmla="*/ 6238828 w 6238828"/>
              <a:gd name="connsiteY1" fmla="*/ 0 h 45719"/>
              <a:gd name="connsiteX2" fmla="*/ 6238828 w 6238828"/>
              <a:gd name="connsiteY2" fmla="*/ 45719 h 45719"/>
              <a:gd name="connsiteX3" fmla="*/ 0 w 6238828"/>
              <a:gd name="connsiteY3" fmla="*/ 45719 h 45719"/>
              <a:gd name="connsiteX4" fmla="*/ 0 w 6238828"/>
              <a:gd name="connsiteY4" fmla="*/ 0 h 45719"/>
              <a:gd name="connsiteX0" fmla="*/ 0 w 6243614"/>
              <a:gd name="connsiteY0" fmla="*/ 0 h 45719"/>
              <a:gd name="connsiteX1" fmla="*/ 6243614 w 6243614"/>
              <a:gd name="connsiteY1" fmla="*/ 0 h 45719"/>
              <a:gd name="connsiteX2" fmla="*/ 6243614 w 6243614"/>
              <a:gd name="connsiteY2" fmla="*/ 45719 h 45719"/>
              <a:gd name="connsiteX3" fmla="*/ 4786 w 6243614"/>
              <a:gd name="connsiteY3" fmla="*/ 45719 h 45719"/>
              <a:gd name="connsiteX4" fmla="*/ 0 w 6243614"/>
              <a:gd name="connsiteY4" fmla="*/ 0 h 45719"/>
              <a:gd name="connsiteX0" fmla="*/ 0 w 6243614"/>
              <a:gd name="connsiteY0" fmla="*/ 0 h 45719"/>
              <a:gd name="connsiteX1" fmla="*/ 6243614 w 6243614"/>
              <a:gd name="connsiteY1" fmla="*/ 0 h 45719"/>
              <a:gd name="connsiteX2" fmla="*/ 6243614 w 6243614"/>
              <a:gd name="connsiteY2" fmla="*/ 45719 h 45719"/>
              <a:gd name="connsiteX3" fmla="*/ 4786 w 6243614"/>
              <a:gd name="connsiteY3" fmla="*/ 45719 h 45719"/>
              <a:gd name="connsiteX4" fmla="*/ 0 w 6243614"/>
              <a:gd name="connsiteY4" fmla="*/ 0 h 45719"/>
              <a:gd name="connsiteX0" fmla="*/ 0 w 6243614"/>
              <a:gd name="connsiteY0" fmla="*/ 0 h 45719"/>
              <a:gd name="connsiteX1" fmla="*/ 6243614 w 6243614"/>
              <a:gd name="connsiteY1" fmla="*/ 0 h 45719"/>
              <a:gd name="connsiteX2" fmla="*/ 6243614 w 6243614"/>
              <a:gd name="connsiteY2" fmla="*/ 45719 h 45719"/>
              <a:gd name="connsiteX3" fmla="*/ 4786 w 6243614"/>
              <a:gd name="connsiteY3" fmla="*/ 45719 h 45719"/>
              <a:gd name="connsiteX4" fmla="*/ 0 w 6243614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3614" h="45719">
                <a:moveTo>
                  <a:pt x="0" y="0"/>
                </a:moveTo>
                <a:lnTo>
                  <a:pt x="6243614" y="0"/>
                </a:lnTo>
                <a:lnTo>
                  <a:pt x="6243614" y="45719"/>
                </a:lnTo>
                <a:lnTo>
                  <a:pt x="4786" y="45719"/>
                </a:lnTo>
                <a:cubicBezTo>
                  <a:pt x="31107" y="32712"/>
                  <a:pt x="50099" y="24093"/>
                  <a:pt x="0" y="0"/>
                </a:cubicBezTo>
                <a:close/>
              </a:path>
            </a:pathLst>
          </a:custGeom>
          <a:gradFill flip="none" rotWithShape="1">
            <a:gsLst>
              <a:gs pos="55000">
                <a:schemeClr val="accent1">
                  <a:lumMod val="40000"/>
                  <a:lumOff val="60000"/>
                </a:schemeClr>
              </a:gs>
              <a:gs pos="45000">
                <a:schemeClr val="accent6">
                  <a:lumMod val="60000"/>
                  <a:lumOff val="40000"/>
                </a:schemeClr>
              </a:gs>
              <a:gs pos="0">
                <a:srgbClr val="F19624"/>
              </a:gs>
              <a:gs pos="100000">
                <a:srgbClr val="007AA1"/>
              </a:gs>
            </a:gsLst>
            <a:lin ang="0" scaled="1"/>
            <a:tileRect/>
          </a:gradFill>
          <a:ln cap="sq" cmpd="thinThick">
            <a:noFill/>
            <a:bevel/>
          </a:ln>
          <a:effectLst>
            <a:glow rad="12700">
              <a:schemeClr val="accent4">
                <a:satMod val="17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space réservé du numéro de diapositive 12">
            <a:extLst>
              <a:ext uri="{FF2B5EF4-FFF2-40B4-BE49-F238E27FC236}">
                <a16:creationId xmlns:a16="http://schemas.microsoft.com/office/drawing/2014/main" id="{3199F33F-5220-A50D-7938-F31E14021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6416" y="6447294"/>
            <a:ext cx="720859" cy="365125"/>
          </a:xfrm>
          <a:ln>
            <a:noFill/>
          </a:ln>
        </p:spPr>
        <p:txBody>
          <a:bodyPr/>
          <a:lstStyle/>
          <a:p>
            <a:fld id="{CF4668DC-857F-487D-BFFA-8C0CA5037977}" type="slidenum">
              <a:rPr lang="fr-BE" sz="2000" b="1" smtClean="0">
                <a:solidFill>
                  <a:schemeClr val="tx1"/>
                </a:solidFill>
              </a:rPr>
              <a:t>13</a:t>
            </a:fld>
            <a:endParaRPr lang="fr-BE" sz="2000" b="1" dirty="0">
              <a:solidFill>
                <a:schemeClr val="tx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30369D4-DCFA-497D-9D93-47AA21C58399}"/>
              </a:ext>
            </a:extLst>
          </p:cNvPr>
          <p:cNvSpPr txBox="1"/>
          <p:nvPr/>
        </p:nvSpPr>
        <p:spPr>
          <a:xfrm>
            <a:off x="1816290" y="97693"/>
            <a:ext cx="5924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latin typeface="Bahnschrift" panose="020B0502040204020203" pitchFamily="34" charset="0"/>
              </a:rPr>
              <a:t>Upcoming</a:t>
            </a:r>
            <a:r>
              <a:rPr lang="fr-FR" sz="2400" b="1" dirty="0">
                <a:latin typeface="Bahnschrift" panose="020B0502040204020203" pitchFamily="34" charset="0"/>
              </a:rPr>
              <a:t> </a:t>
            </a:r>
            <a:r>
              <a:rPr lang="fr-FR" sz="2400" b="1" dirty="0" err="1">
                <a:latin typeface="Bahnschrift" panose="020B0502040204020203" pitchFamily="34" charset="0"/>
              </a:rPr>
              <a:t>work</a:t>
            </a:r>
            <a:r>
              <a:rPr lang="fr-FR" sz="2400" b="1" dirty="0">
                <a:latin typeface="Bahnschrift" panose="020B0502040204020203" pitchFamily="34" charset="0"/>
              </a:rPr>
              <a:t>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97C4DA8-D559-1F67-7184-99F261346463}"/>
              </a:ext>
            </a:extLst>
          </p:cNvPr>
          <p:cNvSpPr txBox="1"/>
          <p:nvPr/>
        </p:nvSpPr>
        <p:spPr>
          <a:xfrm>
            <a:off x="179512" y="845041"/>
            <a:ext cx="4522742" cy="517064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ts val="2200"/>
              </a:lnSpc>
              <a:buClr>
                <a:srgbClr val="F79443"/>
              </a:buClr>
            </a:pPr>
            <a:endParaRPr lang="fr-FR" sz="2000" b="1" dirty="0">
              <a:solidFill>
                <a:prstClr val="black"/>
              </a:solidFill>
              <a:latin typeface="Bahnschrift SemiLight SemiConde" panose="020B0502040204020203" pitchFamily="34" charset="0"/>
            </a:endParaRPr>
          </a:p>
          <a:p>
            <a:pPr marL="342900" indent="-342900" algn="l">
              <a:lnSpc>
                <a:spcPts val="2200"/>
              </a:lnSpc>
              <a:buClr>
                <a:srgbClr val="F79443"/>
              </a:buClr>
              <a:buFont typeface="Wingdings" panose="05000000000000000000" pitchFamily="2" charset="2"/>
              <a:buChar char="v"/>
            </a:pPr>
            <a:r>
              <a:rPr lang="en-US" sz="2000" dirty="0" err="1">
                <a:solidFill>
                  <a:prstClr val="black"/>
                </a:solidFill>
                <a:latin typeface="Bahnschrift SemiLight SemiConde" panose="020B0502040204020203" pitchFamily="34" charset="0"/>
              </a:rPr>
              <a:t>Automatise</a:t>
            </a:r>
            <a:r>
              <a:rPr lang="en-US" sz="2000" dirty="0">
                <a:solidFill>
                  <a:prstClr val="black"/>
                </a:solidFill>
                <a:latin typeface="Bahnschrift SemiLight SemiConde" panose="020B0502040204020203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Bahnschrift SemiLight SemiConde" panose="020B0502040204020203" pitchFamily="34" charset="0"/>
              </a:rPr>
              <a:t>callibrations</a:t>
            </a:r>
            <a:r>
              <a:rPr lang="en-US" sz="2000" dirty="0">
                <a:solidFill>
                  <a:prstClr val="black"/>
                </a:solidFill>
                <a:latin typeface="Bahnschrift SemiLight SemiConde" panose="020B0502040204020203" pitchFamily="34" charset="0"/>
              </a:rPr>
              <a:t> / data acquisition / logs and error handling/… </a:t>
            </a:r>
          </a:p>
          <a:p>
            <a:pPr marL="342900" indent="-342900" algn="l">
              <a:lnSpc>
                <a:spcPts val="2200"/>
              </a:lnSpc>
              <a:buClr>
                <a:srgbClr val="F79443"/>
              </a:buClr>
              <a:buFont typeface="Wingdings" panose="05000000000000000000" pitchFamily="2" charset="2"/>
              <a:buChar char="v"/>
            </a:pPr>
            <a:endParaRPr lang="en-US" sz="2000" dirty="0">
              <a:solidFill>
                <a:prstClr val="black"/>
              </a:solidFill>
              <a:latin typeface="Bahnschrift SemiLight SemiConde" panose="020B0502040204020203" pitchFamily="34" charset="0"/>
            </a:endParaRPr>
          </a:p>
          <a:p>
            <a:pPr marL="342900" indent="-342900" algn="l">
              <a:lnSpc>
                <a:spcPts val="2200"/>
              </a:lnSpc>
              <a:buClr>
                <a:srgbClr val="007AA1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prstClr val="black"/>
                </a:solidFill>
                <a:latin typeface="Bahnschrift SemiLight SemiConde" panose="020B0502040204020203" pitchFamily="34" charset="0"/>
              </a:rPr>
              <a:t>Enhancing the </a:t>
            </a:r>
            <a:r>
              <a:rPr lang="en-US" sz="2000" dirty="0" err="1">
                <a:solidFill>
                  <a:prstClr val="black"/>
                </a:solidFill>
                <a:latin typeface="Bahnschrift SemiLight SemiConde" panose="020B0502040204020203" pitchFamily="34" charset="0"/>
              </a:rPr>
              <a:t>sensivity</a:t>
            </a:r>
            <a:r>
              <a:rPr lang="en-US" sz="2000" dirty="0">
                <a:solidFill>
                  <a:prstClr val="black"/>
                </a:solidFill>
                <a:latin typeface="Bahnschrift SemiLight SemiConde" panose="020B0502040204020203" pitchFamily="34" charset="0"/>
              </a:rPr>
              <a:t> by reducing vibrations, optimizing optical alignment</a:t>
            </a:r>
          </a:p>
          <a:p>
            <a:pPr marL="342900" indent="-342900" algn="l">
              <a:lnSpc>
                <a:spcPts val="2200"/>
              </a:lnSpc>
              <a:buClr>
                <a:srgbClr val="F79443"/>
              </a:buClr>
              <a:buFont typeface="Wingdings" panose="05000000000000000000" pitchFamily="2" charset="2"/>
              <a:buChar char="v"/>
            </a:pPr>
            <a:endParaRPr lang="en-US" sz="2000" dirty="0">
              <a:solidFill>
                <a:prstClr val="black"/>
              </a:solidFill>
              <a:latin typeface="Bahnschrift SemiLight SemiConde" panose="020B0502040204020203" pitchFamily="34" charset="0"/>
            </a:endParaRPr>
          </a:p>
          <a:p>
            <a:pPr marL="342900" indent="-342900" algn="l">
              <a:lnSpc>
                <a:spcPts val="2200"/>
              </a:lnSpc>
              <a:buClr>
                <a:srgbClr val="F79443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prstClr val="black"/>
                </a:solidFill>
                <a:latin typeface="Bahnschrift SemiLight SemiConde" panose="020B0502040204020203" pitchFamily="34" charset="0"/>
              </a:rPr>
              <a:t>Design of the large mount and adaptations</a:t>
            </a:r>
          </a:p>
          <a:p>
            <a:pPr algn="l">
              <a:lnSpc>
                <a:spcPts val="2200"/>
              </a:lnSpc>
              <a:buClr>
                <a:srgbClr val="F79443"/>
              </a:buClr>
            </a:pPr>
            <a:endParaRPr lang="en-US" sz="2000" dirty="0">
              <a:solidFill>
                <a:prstClr val="black"/>
              </a:solidFill>
              <a:latin typeface="Bahnschrift SemiLight SemiConde" panose="020B0502040204020203" pitchFamily="34" charset="0"/>
            </a:endParaRPr>
          </a:p>
          <a:p>
            <a:pPr marL="342900" indent="-342900" algn="l">
              <a:lnSpc>
                <a:spcPts val="2200"/>
              </a:lnSpc>
              <a:buClr>
                <a:srgbClr val="007AA1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prstClr val="black"/>
                </a:solidFill>
                <a:latin typeface="Bahnschrift SemiLight SemiConde" panose="020B0502040204020203" pitchFamily="34" charset="0"/>
              </a:rPr>
              <a:t>Collecting </a:t>
            </a:r>
            <a:r>
              <a:rPr lang="en-US" sz="2000" dirty="0" err="1">
                <a:solidFill>
                  <a:prstClr val="black"/>
                </a:solidFill>
                <a:latin typeface="Bahnschrift SemiLight SemiConde" panose="020B0502040204020203" pitchFamily="34" charset="0"/>
              </a:rPr>
              <a:t>datas</a:t>
            </a:r>
            <a:r>
              <a:rPr lang="en-US" sz="2000" dirty="0">
                <a:solidFill>
                  <a:prstClr val="black"/>
                </a:solidFill>
                <a:latin typeface="Bahnschrift SemiLight SemiConde" panose="020B0502040204020203" pitchFamily="34" charset="0"/>
              </a:rPr>
              <a:t> over test samples</a:t>
            </a:r>
          </a:p>
          <a:p>
            <a:pPr algn="l">
              <a:lnSpc>
                <a:spcPts val="2200"/>
              </a:lnSpc>
              <a:buClr>
                <a:srgbClr val="007AA1"/>
              </a:buClr>
            </a:pPr>
            <a:r>
              <a:rPr lang="en-US" sz="2000" dirty="0">
                <a:solidFill>
                  <a:prstClr val="black"/>
                </a:solidFill>
                <a:latin typeface="Bahnschrift SemiLight SemiConde" panose="020B0502040204020203" pitchFamily="34" charset="0"/>
              </a:rPr>
              <a:t>      (relatively long scan time, provide feedback for coating R&amp;D processes)</a:t>
            </a:r>
          </a:p>
          <a:p>
            <a:pPr algn="l">
              <a:lnSpc>
                <a:spcPts val="2200"/>
              </a:lnSpc>
              <a:buClr>
                <a:srgbClr val="007AA1"/>
              </a:buClr>
            </a:pPr>
            <a:r>
              <a:rPr lang="en-US" sz="2000" dirty="0">
                <a:solidFill>
                  <a:prstClr val="black"/>
                </a:solidFill>
                <a:latin typeface="Bahnschrift SemiLight SemiConde" panose="020B0502040204020203" pitchFamily="34" charset="0"/>
              </a:rPr>
              <a:t>	</a:t>
            </a:r>
          </a:p>
          <a:p>
            <a:pPr marL="342900" indent="-342900" algn="l">
              <a:lnSpc>
                <a:spcPts val="2200"/>
              </a:lnSpc>
              <a:buClr>
                <a:srgbClr val="F79443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prstClr val="black"/>
                </a:solidFill>
                <a:latin typeface="Bahnschrift SemiLight SemiConde" panose="020B0502040204020203" pitchFamily="34" charset="0"/>
              </a:rPr>
              <a:t>Develop an analysis pipeline for theses </a:t>
            </a:r>
            <a:r>
              <a:rPr lang="en-US" sz="2000" dirty="0" err="1">
                <a:solidFill>
                  <a:prstClr val="black"/>
                </a:solidFill>
                <a:latin typeface="Bahnschrift SemiLight SemiConde" panose="020B0502040204020203" pitchFamily="34" charset="0"/>
              </a:rPr>
              <a:t>datas</a:t>
            </a:r>
            <a:endParaRPr lang="en-US" sz="2000" dirty="0">
              <a:solidFill>
                <a:prstClr val="black"/>
              </a:solidFill>
              <a:latin typeface="Bahnschrift SemiLight SemiConde" panose="020B0502040204020203" pitchFamily="34" charset="0"/>
            </a:endParaRPr>
          </a:p>
          <a:p>
            <a:pPr algn="l">
              <a:lnSpc>
                <a:spcPts val="2200"/>
              </a:lnSpc>
              <a:buClr>
                <a:srgbClr val="007AA1"/>
              </a:buClr>
            </a:pPr>
            <a:endParaRPr lang="en-US" sz="2000" dirty="0">
              <a:solidFill>
                <a:prstClr val="black"/>
              </a:solidFill>
              <a:latin typeface="Bahnschrift SemiLight SemiConde" panose="020B0502040204020203" pitchFamily="34" charset="0"/>
            </a:endParaRPr>
          </a:p>
          <a:p>
            <a:pPr marL="342900" indent="-342900" algn="l">
              <a:lnSpc>
                <a:spcPts val="2200"/>
              </a:lnSpc>
              <a:buClr>
                <a:srgbClr val="007AA1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prstClr val="black"/>
                </a:solidFill>
                <a:latin typeface="Bahnschrift SemiLight SemiConde" panose="020B0502040204020203" pitchFamily="34" charset="0"/>
              </a:rPr>
              <a:t>Testing Virgo test masses ?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12BF4F6-D797-4B49-0900-21360EACA34F}"/>
              </a:ext>
            </a:extLst>
          </p:cNvPr>
          <p:cNvSpPr txBox="1"/>
          <p:nvPr/>
        </p:nvSpPr>
        <p:spPr>
          <a:xfrm>
            <a:off x="4954354" y="1104233"/>
            <a:ext cx="4587072" cy="1479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ts val="2200"/>
              </a:lnSpc>
              <a:buClr>
                <a:srgbClr val="007AA1"/>
              </a:buClr>
              <a:buFont typeface="Wingdings" panose="05000000000000000000" pitchFamily="2" charset="2"/>
              <a:buChar char="v"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SemiConde" panose="020B0502040204020203" pitchFamily="34" charset="0"/>
              </a:rPr>
              <a:t>Remote-Controlled Elements : </a:t>
            </a:r>
          </a:p>
          <a:p>
            <a:pPr algn="l">
              <a:lnSpc>
                <a:spcPts val="2200"/>
              </a:lnSpc>
              <a:buClr>
                <a:srgbClr val="007AA1"/>
              </a:buClr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SemiConde" panose="020B0502040204020203" pitchFamily="34" charset="0"/>
              </a:rPr>
              <a:t> - Laser 200W               </a:t>
            </a:r>
            <a:r>
              <a:rPr lang="en-US" sz="1800" dirty="0">
                <a:solidFill>
                  <a:prstClr val="black"/>
                </a:solidFill>
                <a:latin typeface="Bahnschrift SemiLight SemiConde" panose="020B0502040204020203" pitchFamily="34" charset="0"/>
              </a:rPr>
              <a:t>-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SemiConde" panose="020B0502040204020203" pitchFamily="34" charset="0"/>
              </a:rPr>
              <a:t>Power-meter</a:t>
            </a:r>
          </a:p>
          <a:p>
            <a:pPr algn="l">
              <a:lnSpc>
                <a:spcPts val="2200"/>
              </a:lnSpc>
              <a:buClr>
                <a:srgbClr val="007AA1"/>
              </a:buClr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SemiConde" panose="020B0502040204020203" pitchFamily="34" charset="0"/>
              </a:rPr>
              <a:t> - 2x Piezo-mounts       </a:t>
            </a:r>
            <a:r>
              <a:rPr lang="en-US" sz="1800" dirty="0">
                <a:solidFill>
                  <a:prstClr val="black"/>
                </a:solidFill>
                <a:latin typeface="Bahnschrift SemiLight SemiConde" panose="020B0502040204020203" pitchFamily="34" charset="0"/>
              </a:rPr>
              <a:t>-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SemiConde" panose="020B0502040204020203" pitchFamily="34" charset="0"/>
              </a:rPr>
              <a:t>Wavefront sensor </a:t>
            </a:r>
          </a:p>
          <a:p>
            <a:pPr algn="l">
              <a:lnSpc>
                <a:spcPts val="2200"/>
              </a:lnSpc>
              <a:buClr>
                <a:srgbClr val="007AA1"/>
              </a:buClr>
            </a:pPr>
            <a:r>
              <a:rPr lang="en-US" sz="1800" dirty="0">
                <a:solidFill>
                  <a:prstClr val="black"/>
                </a:solidFill>
                <a:latin typeface="Bahnschrift SemiLight SemiConde" panose="020B0502040204020203" pitchFamily="34" charset="0"/>
              </a:rPr>
              <a:t> - 4x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SemiConde" panose="020B0502040204020203" pitchFamily="34" charset="0"/>
              </a:rPr>
              <a:t>Linear Stages</a:t>
            </a:r>
          </a:p>
          <a:p>
            <a:pPr algn="l">
              <a:lnSpc>
                <a:spcPts val="2200"/>
              </a:lnSpc>
              <a:buClr>
                <a:srgbClr val="007AA1"/>
              </a:buClr>
            </a:pPr>
            <a:r>
              <a:rPr lang="en-US" sz="1800" dirty="0">
                <a:solidFill>
                  <a:prstClr val="black"/>
                </a:solidFill>
                <a:latin typeface="Bahnschrift SemiLight SemiConde" panose="020B0502040204020203" pitchFamily="34" charset="0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SemiLight SemiCond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150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DFBFF-9FA4-7850-B0BE-CC1A72A87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CF45DA0-E40D-123D-E45B-A03EDE5C7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881" y="46577"/>
            <a:ext cx="1139354" cy="11393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1A94A06-8171-FC51-FAD2-56834C238F56}"/>
              </a:ext>
            </a:extLst>
          </p:cNvPr>
          <p:cNvSpPr/>
          <p:nvPr/>
        </p:nvSpPr>
        <p:spPr>
          <a:xfrm rot="10800000">
            <a:off x="9526" y="6381327"/>
            <a:ext cx="9144000" cy="46917"/>
          </a:xfrm>
          <a:prstGeom prst="rect">
            <a:avLst/>
          </a:prstGeom>
          <a:gradFill flip="none" rotWithShape="1">
            <a:gsLst>
              <a:gs pos="0">
                <a:srgbClr val="F19624"/>
              </a:gs>
              <a:gs pos="45000">
                <a:schemeClr val="accent6">
                  <a:lumMod val="60000"/>
                  <a:lumOff val="40000"/>
                </a:schemeClr>
              </a:gs>
              <a:gs pos="55000">
                <a:schemeClr val="accent1">
                  <a:lumMod val="60000"/>
                  <a:lumOff val="40000"/>
                </a:schemeClr>
              </a:gs>
              <a:gs pos="100000">
                <a:srgbClr val="007AA1"/>
              </a:gs>
            </a:gsLst>
            <a:lin ang="0" scaled="0"/>
            <a:tileRect/>
          </a:gradFill>
          <a:ln cap="sq" cmpd="thinThick">
            <a:noFill/>
            <a:bevel/>
          </a:ln>
          <a:effectLst>
            <a:glow rad="12700">
              <a:schemeClr val="accent4">
                <a:satMod val="17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19F02BF0-36BF-F80D-5B0A-4A170BEDD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6416" y="6447294"/>
            <a:ext cx="720859" cy="365125"/>
          </a:xfrm>
          <a:ln>
            <a:noFill/>
          </a:ln>
        </p:spPr>
        <p:txBody>
          <a:bodyPr/>
          <a:lstStyle/>
          <a:p>
            <a:fld id="{CF4668DC-857F-487D-BFFA-8C0CA5037977}" type="slidenum">
              <a:rPr lang="fr-BE" sz="2000" b="1" smtClean="0">
                <a:solidFill>
                  <a:schemeClr val="tx1"/>
                </a:solidFill>
              </a:rPr>
              <a:t>14</a:t>
            </a:fld>
            <a:endParaRPr lang="fr-BE" sz="2000" b="1" dirty="0">
              <a:solidFill>
                <a:schemeClr val="tx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C6D2F0F-36C8-36FF-7F81-53F25CF2067C}"/>
              </a:ext>
            </a:extLst>
          </p:cNvPr>
          <p:cNvSpPr txBox="1"/>
          <p:nvPr/>
        </p:nvSpPr>
        <p:spPr>
          <a:xfrm>
            <a:off x="1434776" y="1835882"/>
            <a:ext cx="63950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Bahnschrift SemiBold SemiConden" panose="020B0502040204020203" pitchFamily="34" charset="0"/>
              </a:rPr>
              <a:t>Experimental study of point-like </a:t>
            </a:r>
            <a:r>
              <a:rPr lang="fr-FR" sz="2800" b="1" dirty="0" err="1">
                <a:latin typeface="Bahnschrift SemiBold SemiConden" panose="020B0502040204020203" pitchFamily="34" charset="0"/>
              </a:rPr>
              <a:t>absorbing</a:t>
            </a:r>
            <a:r>
              <a:rPr lang="fr-FR" sz="2800" b="1" dirty="0">
                <a:latin typeface="Bahnschrift SemiBold SemiConden" panose="020B0502040204020203" pitchFamily="34" charset="0"/>
              </a:rPr>
              <a:t> defects in large mirrors for </a:t>
            </a:r>
            <a:r>
              <a:rPr lang="fr-FR" sz="2800" b="1" dirty="0" err="1">
                <a:latin typeface="Bahnschrift SemiBold SemiConden" panose="020B0502040204020203" pitchFamily="34" charset="0"/>
              </a:rPr>
              <a:t>gravitational</a:t>
            </a:r>
            <a:r>
              <a:rPr lang="fr-FR" sz="2800" b="1" dirty="0">
                <a:latin typeface="Bahnschrift SemiBold SemiConden" panose="020B0502040204020203" pitchFamily="34" charset="0"/>
              </a:rPr>
              <a:t> </a:t>
            </a:r>
            <a:r>
              <a:rPr lang="fr-FR" sz="2800" b="1" dirty="0" err="1">
                <a:latin typeface="Bahnschrift SemiBold SemiConden" panose="020B0502040204020203" pitchFamily="34" charset="0"/>
              </a:rPr>
              <a:t>wave</a:t>
            </a:r>
            <a:r>
              <a:rPr lang="fr-FR" sz="2800" b="1" dirty="0">
                <a:latin typeface="Bahnschrift SemiBold SemiConden" panose="020B0502040204020203" pitchFamily="34" charset="0"/>
              </a:rPr>
              <a:t> detectors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671FAC3-858C-642F-1920-F9536E9A19CD}"/>
              </a:ext>
            </a:extLst>
          </p:cNvPr>
          <p:cNvSpPr txBox="1"/>
          <p:nvPr/>
        </p:nvSpPr>
        <p:spPr>
          <a:xfrm>
            <a:off x="2241213" y="3907968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Bahnschrift SemiBold" panose="020B0502040204020203" pitchFamily="34" charset="0"/>
              </a:rPr>
              <a:t>Maxime LE JEAN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4503DA0-52C4-013B-AA7A-818735BBB0E8}"/>
              </a:ext>
            </a:extLst>
          </p:cNvPr>
          <p:cNvSpPr txBox="1"/>
          <p:nvPr/>
        </p:nvSpPr>
        <p:spPr>
          <a:xfrm>
            <a:off x="139214" y="5595820"/>
            <a:ext cx="3724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>
                <a:latin typeface="Bahnschrift SemiBold" panose="020B0502040204020203" pitchFamily="34" charset="0"/>
              </a:rPr>
              <a:t>Supervisor</a:t>
            </a:r>
            <a:r>
              <a:rPr lang="fr-FR" sz="1600" dirty="0">
                <a:latin typeface="Bahnschrift SemiBold" panose="020B0502040204020203" pitchFamily="34" charset="0"/>
              </a:rPr>
              <a:t> : </a:t>
            </a:r>
            <a:r>
              <a:rPr lang="fr-FR" b="1" dirty="0">
                <a:latin typeface="Bahnschrift SemiBold" panose="020B0502040204020203" pitchFamily="34" charset="0"/>
              </a:rPr>
              <a:t>Jérôme DEGALLAIX</a:t>
            </a:r>
            <a:endParaRPr lang="fr-FR" sz="1600" b="1" dirty="0">
              <a:latin typeface="Bahnschrift SemiBold" panose="020B05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4FFF2-7725-2E68-36B7-0EB01D3BC53A}"/>
              </a:ext>
            </a:extLst>
          </p:cNvPr>
          <p:cNvSpPr/>
          <p:nvPr/>
        </p:nvSpPr>
        <p:spPr>
          <a:xfrm>
            <a:off x="947093" y="1449614"/>
            <a:ext cx="7298284" cy="192057"/>
          </a:xfrm>
          <a:prstGeom prst="rect">
            <a:avLst/>
          </a:prstGeom>
          <a:gradFill flip="none" rotWithShape="1">
            <a:gsLst>
              <a:gs pos="0">
                <a:srgbClr val="F19624"/>
              </a:gs>
              <a:gs pos="55000">
                <a:schemeClr val="accent1">
                  <a:lumMod val="40000"/>
                  <a:lumOff val="60000"/>
                </a:schemeClr>
              </a:gs>
              <a:gs pos="45000">
                <a:schemeClr val="accent6">
                  <a:lumMod val="60000"/>
                  <a:lumOff val="40000"/>
                </a:schemeClr>
              </a:gs>
              <a:gs pos="100000">
                <a:srgbClr val="007AA1"/>
              </a:gs>
            </a:gsLst>
            <a:lin ang="0" scaled="0"/>
            <a:tileRect/>
          </a:gradFill>
          <a:ln cap="sq" cmpd="thinThick">
            <a:noFill/>
            <a:bevel/>
          </a:ln>
          <a:effectLst>
            <a:glow rad="12700">
              <a:schemeClr val="accent4">
                <a:satMod val="17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D4C0C0-07C6-9589-72EC-74D010B7D640}"/>
              </a:ext>
            </a:extLst>
          </p:cNvPr>
          <p:cNvSpPr/>
          <p:nvPr/>
        </p:nvSpPr>
        <p:spPr>
          <a:xfrm rot="10800000">
            <a:off x="947094" y="3441871"/>
            <a:ext cx="7325125" cy="167984"/>
          </a:xfrm>
          <a:prstGeom prst="rect">
            <a:avLst/>
          </a:prstGeom>
          <a:gradFill flip="none" rotWithShape="1">
            <a:gsLst>
              <a:gs pos="0">
                <a:srgbClr val="F19624"/>
              </a:gs>
              <a:gs pos="55000">
                <a:schemeClr val="accent1">
                  <a:lumMod val="60000"/>
                  <a:lumOff val="40000"/>
                </a:schemeClr>
              </a:gs>
              <a:gs pos="45000">
                <a:schemeClr val="accent6">
                  <a:lumMod val="60000"/>
                  <a:lumOff val="40000"/>
                </a:schemeClr>
              </a:gs>
              <a:gs pos="100000">
                <a:srgbClr val="007AA1"/>
              </a:gs>
            </a:gsLst>
            <a:lin ang="0" scaled="0"/>
            <a:tileRect/>
          </a:gradFill>
          <a:ln cap="sq" cmpd="thinThick">
            <a:noFill/>
            <a:bevel/>
          </a:ln>
          <a:effectLst>
            <a:glow rad="12700">
              <a:schemeClr val="accent4">
                <a:satMod val="17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57FBBCF1-D622-A42F-61EB-10FA3CA3C7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33" b="22070"/>
          <a:stretch/>
        </p:blipFill>
        <p:spPr>
          <a:xfrm>
            <a:off x="21358" y="129035"/>
            <a:ext cx="1941733" cy="93974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9673A73-BE71-FD88-B383-4F9642C51D8C}"/>
              </a:ext>
            </a:extLst>
          </p:cNvPr>
          <p:cNvSpPr/>
          <p:nvPr/>
        </p:nvSpPr>
        <p:spPr>
          <a:xfrm>
            <a:off x="1818994" y="619473"/>
            <a:ext cx="6213475" cy="97503"/>
          </a:xfrm>
          <a:custGeom>
            <a:avLst/>
            <a:gdLst>
              <a:gd name="connsiteX0" fmla="*/ 0 w 6238828"/>
              <a:gd name="connsiteY0" fmla="*/ 0 h 45719"/>
              <a:gd name="connsiteX1" fmla="*/ 6238828 w 6238828"/>
              <a:gd name="connsiteY1" fmla="*/ 0 h 45719"/>
              <a:gd name="connsiteX2" fmla="*/ 6238828 w 6238828"/>
              <a:gd name="connsiteY2" fmla="*/ 45719 h 45719"/>
              <a:gd name="connsiteX3" fmla="*/ 0 w 6238828"/>
              <a:gd name="connsiteY3" fmla="*/ 45719 h 45719"/>
              <a:gd name="connsiteX4" fmla="*/ 0 w 6238828"/>
              <a:gd name="connsiteY4" fmla="*/ 0 h 45719"/>
              <a:gd name="connsiteX0" fmla="*/ 0 w 6238828"/>
              <a:gd name="connsiteY0" fmla="*/ 0 h 45719"/>
              <a:gd name="connsiteX1" fmla="*/ 6238828 w 6238828"/>
              <a:gd name="connsiteY1" fmla="*/ 0 h 45719"/>
              <a:gd name="connsiteX2" fmla="*/ 6238828 w 6238828"/>
              <a:gd name="connsiteY2" fmla="*/ 45719 h 45719"/>
              <a:gd name="connsiteX3" fmla="*/ 0 w 6238828"/>
              <a:gd name="connsiteY3" fmla="*/ 45719 h 45719"/>
              <a:gd name="connsiteX4" fmla="*/ 0 w 6238828"/>
              <a:gd name="connsiteY4" fmla="*/ 0 h 45719"/>
              <a:gd name="connsiteX0" fmla="*/ 0 w 6243614"/>
              <a:gd name="connsiteY0" fmla="*/ 0 h 45719"/>
              <a:gd name="connsiteX1" fmla="*/ 6243614 w 6243614"/>
              <a:gd name="connsiteY1" fmla="*/ 0 h 45719"/>
              <a:gd name="connsiteX2" fmla="*/ 6243614 w 6243614"/>
              <a:gd name="connsiteY2" fmla="*/ 45719 h 45719"/>
              <a:gd name="connsiteX3" fmla="*/ 4786 w 6243614"/>
              <a:gd name="connsiteY3" fmla="*/ 45719 h 45719"/>
              <a:gd name="connsiteX4" fmla="*/ 0 w 6243614"/>
              <a:gd name="connsiteY4" fmla="*/ 0 h 45719"/>
              <a:gd name="connsiteX0" fmla="*/ 0 w 6243614"/>
              <a:gd name="connsiteY0" fmla="*/ 0 h 45719"/>
              <a:gd name="connsiteX1" fmla="*/ 6243614 w 6243614"/>
              <a:gd name="connsiteY1" fmla="*/ 0 h 45719"/>
              <a:gd name="connsiteX2" fmla="*/ 6243614 w 6243614"/>
              <a:gd name="connsiteY2" fmla="*/ 45719 h 45719"/>
              <a:gd name="connsiteX3" fmla="*/ 4786 w 6243614"/>
              <a:gd name="connsiteY3" fmla="*/ 45719 h 45719"/>
              <a:gd name="connsiteX4" fmla="*/ 0 w 6243614"/>
              <a:gd name="connsiteY4" fmla="*/ 0 h 45719"/>
              <a:gd name="connsiteX0" fmla="*/ 0 w 6243614"/>
              <a:gd name="connsiteY0" fmla="*/ 0 h 45719"/>
              <a:gd name="connsiteX1" fmla="*/ 6243614 w 6243614"/>
              <a:gd name="connsiteY1" fmla="*/ 0 h 45719"/>
              <a:gd name="connsiteX2" fmla="*/ 6243614 w 6243614"/>
              <a:gd name="connsiteY2" fmla="*/ 45719 h 45719"/>
              <a:gd name="connsiteX3" fmla="*/ 4786 w 6243614"/>
              <a:gd name="connsiteY3" fmla="*/ 45719 h 45719"/>
              <a:gd name="connsiteX4" fmla="*/ 0 w 6243614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3614" h="45719">
                <a:moveTo>
                  <a:pt x="0" y="0"/>
                </a:moveTo>
                <a:lnTo>
                  <a:pt x="6243614" y="0"/>
                </a:lnTo>
                <a:lnTo>
                  <a:pt x="6243614" y="45719"/>
                </a:lnTo>
                <a:lnTo>
                  <a:pt x="4786" y="45719"/>
                </a:lnTo>
                <a:cubicBezTo>
                  <a:pt x="31107" y="32712"/>
                  <a:pt x="50099" y="24093"/>
                  <a:pt x="0" y="0"/>
                </a:cubicBezTo>
                <a:close/>
              </a:path>
            </a:pathLst>
          </a:custGeom>
          <a:gradFill flip="none" rotWithShape="1">
            <a:gsLst>
              <a:gs pos="55000">
                <a:schemeClr val="accent1">
                  <a:lumMod val="40000"/>
                  <a:lumOff val="60000"/>
                </a:schemeClr>
              </a:gs>
              <a:gs pos="45000">
                <a:schemeClr val="accent6">
                  <a:lumMod val="60000"/>
                  <a:lumOff val="40000"/>
                </a:schemeClr>
              </a:gs>
              <a:gs pos="0">
                <a:srgbClr val="F19624"/>
              </a:gs>
              <a:gs pos="100000">
                <a:srgbClr val="007AA1"/>
              </a:gs>
            </a:gsLst>
            <a:lin ang="0" scaled="1"/>
            <a:tileRect/>
          </a:gradFill>
          <a:ln cap="sq" cmpd="thinThick">
            <a:noFill/>
            <a:bevel/>
          </a:ln>
          <a:effectLst>
            <a:glow rad="12700">
              <a:schemeClr val="accent4">
                <a:satMod val="17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12F9296-D2AA-84FB-BB37-1897C9E1B524}"/>
              </a:ext>
            </a:extLst>
          </p:cNvPr>
          <p:cNvSpPr txBox="1"/>
          <p:nvPr/>
        </p:nvSpPr>
        <p:spPr>
          <a:xfrm>
            <a:off x="2515670" y="4566802"/>
            <a:ext cx="4059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Bahnschrift SemiBold" panose="020B0502040204020203" pitchFamily="34" charset="0"/>
              </a:rPr>
              <a:t>L</a:t>
            </a:r>
            <a:r>
              <a:rPr lang="fr-FR" dirty="0">
                <a:latin typeface="Bahnschrift SemiBold" panose="020B0502040204020203" pitchFamily="34" charset="0"/>
              </a:rPr>
              <a:t>aboratoire des </a:t>
            </a:r>
            <a:r>
              <a:rPr lang="fr-FR" b="1" dirty="0">
                <a:latin typeface="Bahnschrift SemiBold" panose="020B0502040204020203" pitchFamily="34" charset="0"/>
              </a:rPr>
              <a:t>M</a:t>
            </a:r>
            <a:r>
              <a:rPr lang="fr-FR" dirty="0">
                <a:latin typeface="Bahnschrift SemiBold" panose="020B0502040204020203" pitchFamily="34" charset="0"/>
              </a:rPr>
              <a:t>atériaux </a:t>
            </a:r>
            <a:r>
              <a:rPr lang="fr-FR" b="1" dirty="0">
                <a:latin typeface="Bahnschrift SemiBold" panose="020B0502040204020203" pitchFamily="34" charset="0"/>
              </a:rPr>
              <a:t>A</a:t>
            </a:r>
            <a:r>
              <a:rPr lang="fr-FR" dirty="0">
                <a:latin typeface="Bahnschrift SemiBold" panose="020B0502040204020203" pitchFamily="34" charset="0"/>
              </a:rPr>
              <a:t>vancés</a:t>
            </a:r>
          </a:p>
          <a:p>
            <a:pPr algn="ctr"/>
            <a:r>
              <a:rPr lang="fr-FR" dirty="0">
                <a:latin typeface="Bahnschrift SemiBold" panose="020B0502040204020203" pitchFamily="34" charset="0"/>
              </a:rPr>
              <a:t> (</a:t>
            </a:r>
            <a:r>
              <a:rPr lang="fr-FR" b="1" dirty="0">
                <a:latin typeface="Bahnschrift SemiBold" panose="020B0502040204020203" pitchFamily="34" charset="0"/>
              </a:rPr>
              <a:t>LMA</a:t>
            </a:r>
            <a:r>
              <a:rPr lang="fr-FR" dirty="0">
                <a:latin typeface="Bahnschrift SemiBold" panose="020B0502040204020203" pitchFamily="34" charset="0"/>
              </a:rPr>
              <a:t>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B43B9E-A93E-DCA7-8711-2C319C0FC2A4}"/>
              </a:ext>
            </a:extLst>
          </p:cNvPr>
          <p:cNvSpPr/>
          <p:nvPr/>
        </p:nvSpPr>
        <p:spPr>
          <a:xfrm rot="5400000">
            <a:off x="-77658" y="2451508"/>
            <a:ext cx="2160240" cy="156454"/>
          </a:xfrm>
          <a:prstGeom prst="rect">
            <a:avLst/>
          </a:prstGeom>
          <a:gradFill flip="none" rotWithShape="1">
            <a:gsLst>
              <a:gs pos="0">
                <a:srgbClr val="F19624"/>
              </a:gs>
              <a:gs pos="44990">
                <a:schemeClr val="accent6">
                  <a:lumMod val="60000"/>
                  <a:lumOff val="40000"/>
                </a:schemeClr>
              </a:gs>
              <a:gs pos="55000">
                <a:schemeClr val="accent1">
                  <a:lumMod val="60000"/>
                  <a:lumOff val="40000"/>
                </a:schemeClr>
              </a:gs>
              <a:gs pos="100000">
                <a:srgbClr val="007AA1"/>
              </a:gs>
            </a:gsLst>
            <a:lin ang="0" scaled="0"/>
            <a:tileRect/>
          </a:gradFill>
          <a:ln cap="sq" cmpd="thinThick">
            <a:noFill/>
            <a:bevel/>
          </a:ln>
          <a:effectLst>
            <a:glow rad="12700">
              <a:schemeClr val="accent4">
                <a:satMod val="17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DA3AA0A-8D51-C7FD-D19E-6E1AA7B74079}"/>
              </a:ext>
            </a:extLst>
          </p:cNvPr>
          <p:cNvSpPr/>
          <p:nvPr/>
        </p:nvSpPr>
        <p:spPr>
          <a:xfrm rot="16200000">
            <a:off x="7124729" y="2462363"/>
            <a:ext cx="2160240" cy="134745"/>
          </a:xfrm>
          <a:prstGeom prst="rect">
            <a:avLst/>
          </a:prstGeom>
          <a:gradFill flip="none" rotWithShape="1">
            <a:gsLst>
              <a:gs pos="0">
                <a:srgbClr val="F19624"/>
              </a:gs>
              <a:gs pos="55000">
                <a:schemeClr val="accent1">
                  <a:lumMod val="60000"/>
                  <a:lumOff val="40000"/>
                </a:schemeClr>
              </a:gs>
              <a:gs pos="45000">
                <a:schemeClr val="accent6">
                  <a:lumMod val="60000"/>
                  <a:lumOff val="40000"/>
                </a:schemeClr>
              </a:gs>
              <a:gs pos="100000">
                <a:srgbClr val="007AA1"/>
              </a:gs>
            </a:gsLst>
            <a:lin ang="0" scaled="0"/>
            <a:tileRect/>
          </a:gradFill>
          <a:ln cap="sq" cmpd="thinThick">
            <a:noFill/>
            <a:bevel/>
          </a:ln>
          <a:effectLst>
            <a:glow rad="12700">
              <a:schemeClr val="accent4">
                <a:satMod val="17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AE382638-B0A2-F276-0258-FD11DE18E397}"/>
              </a:ext>
            </a:extLst>
          </p:cNvPr>
          <p:cNvSpPr/>
          <p:nvPr/>
        </p:nvSpPr>
        <p:spPr>
          <a:xfrm>
            <a:off x="1818994" y="619472"/>
            <a:ext cx="6216179" cy="94196"/>
          </a:xfrm>
          <a:prstGeom prst="ellipse">
            <a:avLst/>
          </a:prstGeom>
          <a:gradFill flip="none" rotWithShape="1">
            <a:gsLst>
              <a:gs pos="0">
                <a:srgbClr val="F79443"/>
              </a:gs>
              <a:gs pos="45000">
                <a:schemeClr val="accent6">
                  <a:lumMod val="60000"/>
                  <a:lumOff val="40000"/>
                </a:schemeClr>
              </a:gs>
              <a:gs pos="56000">
                <a:schemeClr val="accent1">
                  <a:lumMod val="40000"/>
                  <a:lumOff val="60000"/>
                </a:schemeClr>
              </a:gs>
              <a:gs pos="100000">
                <a:srgbClr val="007AA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Une image contenant texte, logo, Police, carte de visite&#10;&#10;Description générée automatiquement">
            <a:extLst>
              <a:ext uri="{FF2B5EF4-FFF2-40B4-BE49-F238E27FC236}">
                <a16:creationId xmlns:a16="http://schemas.microsoft.com/office/drawing/2014/main" id="{6A9B737A-BA9D-CD8B-2429-0DFB279F8D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580" y="5248859"/>
            <a:ext cx="1701206" cy="1063254"/>
          </a:xfrm>
          <a:prstGeom prst="rect">
            <a:avLst/>
          </a:prstGeom>
        </p:spPr>
      </p:pic>
      <p:pic>
        <p:nvPicPr>
          <p:cNvPr id="7" name="Image 6" descr="Une image contenant texte, logo, Police, Graphique&#10;&#10;Description générée automatiquement">
            <a:extLst>
              <a:ext uri="{FF2B5EF4-FFF2-40B4-BE49-F238E27FC236}">
                <a16:creationId xmlns:a16="http://schemas.microsoft.com/office/drawing/2014/main" id="{CE433F67-E361-7172-9397-1EBE1188563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44" b="38956"/>
          <a:stretch/>
        </p:blipFill>
        <p:spPr>
          <a:xfrm>
            <a:off x="6938645" y="4693749"/>
            <a:ext cx="2159471" cy="4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12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F2750-8DE0-C259-C9D9-6DA375018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64880FF-795F-6744-B666-74FEFB495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881" y="46577"/>
            <a:ext cx="1139354" cy="11393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14AC25D-614E-F157-6F8D-53FB1FB2CA91}"/>
              </a:ext>
            </a:extLst>
          </p:cNvPr>
          <p:cNvSpPr/>
          <p:nvPr/>
        </p:nvSpPr>
        <p:spPr>
          <a:xfrm rot="10800000">
            <a:off x="9526" y="6381327"/>
            <a:ext cx="9144000" cy="46917"/>
          </a:xfrm>
          <a:prstGeom prst="rect">
            <a:avLst/>
          </a:prstGeom>
          <a:gradFill flip="none" rotWithShape="1">
            <a:gsLst>
              <a:gs pos="0">
                <a:srgbClr val="F19624"/>
              </a:gs>
              <a:gs pos="45000">
                <a:schemeClr val="accent6">
                  <a:lumMod val="60000"/>
                  <a:lumOff val="40000"/>
                </a:schemeClr>
              </a:gs>
              <a:gs pos="55000">
                <a:schemeClr val="accent1">
                  <a:lumMod val="60000"/>
                  <a:lumOff val="40000"/>
                </a:schemeClr>
              </a:gs>
              <a:gs pos="100000">
                <a:srgbClr val="007AA1"/>
              </a:gs>
            </a:gsLst>
            <a:lin ang="0" scaled="0"/>
            <a:tileRect/>
          </a:gradFill>
          <a:ln cap="sq" cmpd="thinThick">
            <a:noFill/>
            <a:bevel/>
          </a:ln>
          <a:effectLst>
            <a:glow rad="12700">
              <a:schemeClr val="accent4">
                <a:satMod val="17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2B346018-55C5-637D-8ED3-530615097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6416" y="6447294"/>
            <a:ext cx="720859" cy="365125"/>
          </a:xfrm>
          <a:ln>
            <a:noFill/>
          </a:ln>
        </p:spPr>
        <p:txBody>
          <a:bodyPr/>
          <a:lstStyle/>
          <a:p>
            <a:fld id="{CF4668DC-857F-487D-BFFA-8C0CA5037977}" type="slidenum">
              <a:rPr lang="fr-BE" sz="2000" b="1" smtClean="0">
                <a:solidFill>
                  <a:schemeClr val="tx1"/>
                </a:solidFill>
              </a:rPr>
              <a:t>15</a:t>
            </a:fld>
            <a:endParaRPr lang="fr-BE" sz="2000" b="1" dirty="0">
              <a:solidFill>
                <a:schemeClr val="tx1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F2D68F32-41E8-C50E-6C0B-9DF174F845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33" b="22070"/>
          <a:stretch/>
        </p:blipFill>
        <p:spPr>
          <a:xfrm>
            <a:off x="21358" y="129035"/>
            <a:ext cx="1941733" cy="93974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D7BD98B-28A7-C503-1573-461E38A0DEFB}"/>
              </a:ext>
            </a:extLst>
          </p:cNvPr>
          <p:cNvSpPr/>
          <p:nvPr/>
        </p:nvSpPr>
        <p:spPr>
          <a:xfrm>
            <a:off x="1818994" y="619473"/>
            <a:ext cx="6213475" cy="97503"/>
          </a:xfrm>
          <a:custGeom>
            <a:avLst/>
            <a:gdLst>
              <a:gd name="connsiteX0" fmla="*/ 0 w 6238828"/>
              <a:gd name="connsiteY0" fmla="*/ 0 h 45719"/>
              <a:gd name="connsiteX1" fmla="*/ 6238828 w 6238828"/>
              <a:gd name="connsiteY1" fmla="*/ 0 h 45719"/>
              <a:gd name="connsiteX2" fmla="*/ 6238828 w 6238828"/>
              <a:gd name="connsiteY2" fmla="*/ 45719 h 45719"/>
              <a:gd name="connsiteX3" fmla="*/ 0 w 6238828"/>
              <a:gd name="connsiteY3" fmla="*/ 45719 h 45719"/>
              <a:gd name="connsiteX4" fmla="*/ 0 w 6238828"/>
              <a:gd name="connsiteY4" fmla="*/ 0 h 45719"/>
              <a:gd name="connsiteX0" fmla="*/ 0 w 6238828"/>
              <a:gd name="connsiteY0" fmla="*/ 0 h 45719"/>
              <a:gd name="connsiteX1" fmla="*/ 6238828 w 6238828"/>
              <a:gd name="connsiteY1" fmla="*/ 0 h 45719"/>
              <a:gd name="connsiteX2" fmla="*/ 6238828 w 6238828"/>
              <a:gd name="connsiteY2" fmla="*/ 45719 h 45719"/>
              <a:gd name="connsiteX3" fmla="*/ 0 w 6238828"/>
              <a:gd name="connsiteY3" fmla="*/ 45719 h 45719"/>
              <a:gd name="connsiteX4" fmla="*/ 0 w 6238828"/>
              <a:gd name="connsiteY4" fmla="*/ 0 h 45719"/>
              <a:gd name="connsiteX0" fmla="*/ 0 w 6243614"/>
              <a:gd name="connsiteY0" fmla="*/ 0 h 45719"/>
              <a:gd name="connsiteX1" fmla="*/ 6243614 w 6243614"/>
              <a:gd name="connsiteY1" fmla="*/ 0 h 45719"/>
              <a:gd name="connsiteX2" fmla="*/ 6243614 w 6243614"/>
              <a:gd name="connsiteY2" fmla="*/ 45719 h 45719"/>
              <a:gd name="connsiteX3" fmla="*/ 4786 w 6243614"/>
              <a:gd name="connsiteY3" fmla="*/ 45719 h 45719"/>
              <a:gd name="connsiteX4" fmla="*/ 0 w 6243614"/>
              <a:gd name="connsiteY4" fmla="*/ 0 h 45719"/>
              <a:gd name="connsiteX0" fmla="*/ 0 w 6243614"/>
              <a:gd name="connsiteY0" fmla="*/ 0 h 45719"/>
              <a:gd name="connsiteX1" fmla="*/ 6243614 w 6243614"/>
              <a:gd name="connsiteY1" fmla="*/ 0 h 45719"/>
              <a:gd name="connsiteX2" fmla="*/ 6243614 w 6243614"/>
              <a:gd name="connsiteY2" fmla="*/ 45719 h 45719"/>
              <a:gd name="connsiteX3" fmla="*/ 4786 w 6243614"/>
              <a:gd name="connsiteY3" fmla="*/ 45719 h 45719"/>
              <a:gd name="connsiteX4" fmla="*/ 0 w 6243614"/>
              <a:gd name="connsiteY4" fmla="*/ 0 h 45719"/>
              <a:gd name="connsiteX0" fmla="*/ 0 w 6243614"/>
              <a:gd name="connsiteY0" fmla="*/ 0 h 45719"/>
              <a:gd name="connsiteX1" fmla="*/ 6243614 w 6243614"/>
              <a:gd name="connsiteY1" fmla="*/ 0 h 45719"/>
              <a:gd name="connsiteX2" fmla="*/ 6243614 w 6243614"/>
              <a:gd name="connsiteY2" fmla="*/ 45719 h 45719"/>
              <a:gd name="connsiteX3" fmla="*/ 4786 w 6243614"/>
              <a:gd name="connsiteY3" fmla="*/ 45719 h 45719"/>
              <a:gd name="connsiteX4" fmla="*/ 0 w 6243614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3614" h="45719">
                <a:moveTo>
                  <a:pt x="0" y="0"/>
                </a:moveTo>
                <a:lnTo>
                  <a:pt x="6243614" y="0"/>
                </a:lnTo>
                <a:lnTo>
                  <a:pt x="6243614" y="45719"/>
                </a:lnTo>
                <a:lnTo>
                  <a:pt x="4786" y="45719"/>
                </a:lnTo>
                <a:cubicBezTo>
                  <a:pt x="31107" y="32712"/>
                  <a:pt x="50099" y="24093"/>
                  <a:pt x="0" y="0"/>
                </a:cubicBezTo>
                <a:close/>
              </a:path>
            </a:pathLst>
          </a:custGeom>
          <a:gradFill flip="none" rotWithShape="1">
            <a:gsLst>
              <a:gs pos="55000">
                <a:schemeClr val="accent1">
                  <a:lumMod val="40000"/>
                  <a:lumOff val="60000"/>
                </a:schemeClr>
              </a:gs>
              <a:gs pos="45000">
                <a:schemeClr val="accent6">
                  <a:lumMod val="60000"/>
                  <a:lumOff val="40000"/>
                </a:schemeClr>
              </a:gs>
              <a:gs pos="0">
                <a:srgbClr val="F19624"/>
              </a:gs>
              <a:gs pos="100000">
                <a:srgbClr val="007AA1"/>
              </a:gs>
            </a:gsLst>
            <a:lin ang="0" scaled="1"/>
            <a:tileRect/>
          </a:gradFill>
          <a:ln cap="sq" cmpd="thinThick">
            <a:noFill/>
            <a:bevel/>
          </a:ln>
          <a:effectLst>
            <a:glow rad="12700">
              <a:schemeClr val="accent4">
                <a:satMod val="17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13199121-1E35-6B3F-3F74-D76458B1DC27}"/>
              </a:ext>
            </a:extLst>
          </p:cNvPr>
          <p:cNvSpPr/>
          <p:nvPr/>
        </p:nvSpPr>
        <p:spPr>
          <a:xfrm>
            <a:off x="1818994" y="619472"/>
            <a:ext cx="6216179" cy="94196"/>
          </a:xfrm>
          <a:prstGeom prst="ellipse">
            <a:avLst/>
          </a:prstGeom>
          <a:gradFill flip="none" rotWithShape="1">
            <a:gsLst>
              <a:gs pos="0">
                <a:srgbClr val="F79443"/>
              </a:gs>
              <a:gs pos="45000">
                <a:schemeClr val="accent6">
                  <a:lumMod val="60000"/>
                  <a:lumOff val="40000"/>
                </a:schemeClr>
              </a:gs>
              <a:gs pos="56000">
                <a:schemeClr val="accent1">
                  <a:lumMod val="40000"/>
                  <a:lumOff val="60000"/>
                </a:schemeClr>
              </a:gs>
              <a:gs pos="100000">
                <a:srgbClr val="007AA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011D1109-181C-A26E-4023-5E26F85DCEA0}"/>
                  </a:ext>
                </a:extLst>
              </p:cNvPr>
              <p:cNvSpPr txBox="1"/>
              <p:nvPr/>
            </p:nvSpPr>
            <p:spPr>
              <a:xfrm>
                <a:off x="729189" y="1638471"/>
                <a:ext cx="4591878" cy="4154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l">
                  <a:lnSpc>
                    <a:spcPct val="150000"/>
                  </a:lnSpc>
                  <a:buClr>
                    <a:srgbClr val="007AA1"/>
                  </a:buClr>
                  <a:buFont typeface="Wingdings" panose="05000000000000000000" pitchFamily="2" charset="2"/>
                  <a:buChar char="v"/>
                </a:pPr>
                <a:r>
                  <a:rPr lang="en-US" sz="1800" dirty="0">
                    <a:solidFill>
                      <a:prstClr val="black"/>
                    </a:solidFill>
                    <a:latin typeface="Bahnschrift SemiLight SemiConde" panose="020B0502040204020203" pitchFamily="34" charset="0"/>
                  </a:rPr>
                  <a:t>Thermo-</a:t>
                </a:r>
                <a:r>
                  <a:rPr lang="en-US" dirty="0">
                    <a:solidFill>
                      <a:prstClr val="black"/>
                    </a:solidFill>
                    <a:latin typeface="Bahnschrift SemiLight SemiConde" panose="020B0502040204020203" pitchFamily="34" charset="0"/>
                  </a:rPr>
                  <a:t>e</a:t>
                </a:r>
                <a:r>
                  <a:rPr lang="en-US" sz="1800" dirty="0">
                    <a:solidFill>
                      <a:prstClr val="black"/>
                    </a:solidFill>
                    <a:latin typeface="Bahnschrift SemiLight SemiConde" panose="020B0502040204020203" pitchFamily="34" charset="0"/>
                  </a:rPr>
                  <a:t>lastic effects </a:t>
                </a:r>
              </a:p>
              <a:p>
                <a:pPr marL="800100" lvl="1" indent="-342900">
                  <a:lnSpc>
                    <a:spcPct val="150000"/>
                  </a:lnSpc>
                  <a:buClr>
                    <a:srgbClr val="007AA1"/>
                  </a:buClr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fr-F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fr-FR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fr-F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fr-F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fr-F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fr-F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fr-F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  <m:r>
                          <m:rPr>
                            <m:sty m:val="p"/>
                          </m:rPr>
                          <a:rPr lang="fr-FR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fr-F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fr-FR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fr-FR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sSub>
                      <m:sSubPr>
                        <m:ctrlPr>
                          <a:rPr lang="fr-F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>
                  <a:solidFill>
                    <a:prstClr val="black"/>
                  </a:solidFill>
                  <a:latin typeface="Bahnschrift SemiLight SemiConde" panose="020B0502040204020203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Clr>
                    <a:srgbClr val="007AA1"/>
                  </a:buClr>
                  <a:buFont typeface="Wingdings" panose="05000000000000000000" pitchFamily="2" charset="2"/>
                  <a:buChar char="v"/>
                </a:pPr>
                <a:endParaRPr lang="en-US" dirty="0">
                  <a:solidFill>
                    <a:prstClr val="black"/>
                  </a:solidFill>
                  <a:latin typeface="Bahnschrift SemiLight SemiConde" panose="020B0502040204020203" pitchFamily="34" charset="0"/>
                </a:endParaRPr>
              </a:p>
              <a:p>
                <a:pPr marL="342900" indent="-342900" algn="l">
                  <a:lnSpc>
                    <a:spcPct val="150000"/>
                  </a:lnSpc>
                  <a:buClr>
                    <a:srgbClr val="F79443"/>
                  </a:buClr>
                  <a:buFont typeface="Wingdings" panose="05000000000000000000" pitchFamily="2" charset="2"/>
                  <a:buChar char="v"/>
                </a:pPr>
                <a:r>
                  <a:rPr lang="en-US" dirty="0">
                    <a:solidFill>
                      <a:prstClr val="black"/>
                    </a:solidFill>
                    <a:latin typeface="Bahnschrift SemiLight SemiConde" panose="020B0502040204020203" pitchFamily="34" charset="0"/>
                  </a:rPr>
                  <a:t>Thermo-optical effects</a:t>
                </a:r>
              </a:p>
              <a:p>
                <a:pPr marL="800100" lvl="1" indent="-342900">
                  <a:lnSpc>
                    <a:spcPct val="150000"/>
                  </a:lnSpc>
                  <a:buClr>
                    <a:srgbClr val="F79443"/>
                  </a:buClr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fr-FR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ΔW</m:t>
                    </m:r>
                    <m:d>
                      <m:dPr>
                        <m:ctrlPr>
                          <a:rPr kumimoji="0" lang="fr-FR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0" lang="fr-FR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kumimoji="0" lang="fr-FR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0" lang="fr-FR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kumimoji="0" lang="fr-FR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kumimoji="0" lang="fr-FR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fr-FR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𝑑𝑛</m:t>
                        </m:r>
                      </m:num>
                      <m:den>
                        <m:r>
                          <a:rPr kumimoji="0" lang="fr-FR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𝑑𝑇</m:t>
                        </m:r>
                      </m:den>
                    </m:f>
                    <m:nary>
                      <m:naryPr>
                        <m:limLoc m:val="undOvr"/>
                        <m:ctrlPr>
                          <a:rPr kumimoji="0" lang="fr-FR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kumimoji="0" lang="fr-FR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kumimoji="0" lang="fr-FR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  <m:e>
                        <m:r>
                          <m:rPr>
                            <m:sty m:val="p"/>
                          </m:rPr>
                          <a:rPr kumimoji="0" lang="fr-FR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kumimoji="0" lang="fr-FR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kumimoji="0" lang="fr-FR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fr-FR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kumimoji="0" lang="fr-FR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0" lang="fr-FR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kumimoji="0" lang="fr-FR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0" lang="fr-FR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kumimoji="0" lang="fr-FR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𝑑𝑧</m:t>
                        </m:r>
                      </m:e>
                    </m:nary>
                  </m:oMath>
                </a14:m>
                <a:endParaRPr lang="en-US" dirty="0">
                  <a:solidFill>
                    <a:prstClr val="black"/>
                  </a:solidFill>
                  <a:latin typeface="Bahnschrift SemiLight SemiConde" panose="020B0502040204020203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Clr>
                    <a:srgbClr val="F79443"/>
                  </a:buClr>
                  <a:buFont typeface="Wingdings" panose="05000000000000000000" pitchFamily="2" charset="2"/>
                  <a:buChar char="v"/>
                </a:pPr>
                <a:endParaRPr lang="en-US" dirty="0">
                  <a:solidFill>
                    <a:prstClr val="black"/>
                  </a:solidFill>
                  <a:latin typeface="Bahnschrift SemiLight SemiConde" panose="020B0502040204020203" pitchFamily="34" charset="0"/>
                </a:endParaRPr>
              </a:p>
              <a:p>
                <a:pPr marL="342900" indent="-342900" algn="l">
                  <a:lnSpc>
                    <a:spcPct val="150000"/>
                  </a:lnSpc>
                  <a:buClr>
                    <a:srgbClr val="007AA1"/>
                  </a:buClr>
                  <a:buFont typeface="Wingdings" panose="05000000000000000000" pitchFamily="2" charset="2"/>
                  <a:buChar char="v"/>
                </a:pPr>
                <a:r>
                  <a:rPr lang="en-US" dirty="0" err="1">
                    <a:solidFill>
                      <a:prstClr val="black"/>
                    </a:solidFill>
                    <a:latin typeface="Bahnschrift SemiLight SemiConde" panose="020B0502040204020203" pitchFamily="34" charset="0"/>
                  </a:rPr>
                  <a:t>Elasto</a:t>
                </a:r>
                <a:r>
                  <a:rPr lang="en-US" dirty="0">
                    <a:solidFill>
                      <a:prstClr val="black"/>
                    </a:solidFill>
                    <a:latin typeface="Bahnschrift SemiLight SemiConde" panose="020B0502040204020203" pitchFamily="34" charset="0"/>
                  </a:rPr>
                  <a:t>-optic effects</a:t>
                </a:r>
              </a:p>
              <a:p>
                <a:pPr marL="800100" lvl="1" indent="-342900">
                  <a:lnSpc>
                    <a:spcPct val="150000"/>
                  </a:lnSpc>
                  <a:buClr>
                    <a:srgbClr val="007AA1"/>
                  </a:buClr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fr-FR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fr-F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fr-F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fr-FR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fr-FR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sSub>
                      <m:sSubPr>
                        <m:ctrlPr>
                          <a:rPr lang="fr-F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fr-F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nary>
                      <m:naryPr>
                        <m:limLoc m:val="undOvr"/>
                        <m:ctrlPr>
                          <a:rPr lang="fr-F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fr-F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fr-F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fr-FR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fr-F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fr-FR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fr-FR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fr-FR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FR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fr-F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𝑑𝑧</m:t>
                        </m:r>
                      </m:e>
                    </m:nary>
                    <m:r>
                      <a:rPr lang="fr-FR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prstClr val="black"/>
                  </a:solidFill>
                  <a:latin typeface="Bahnschrift SemiLight SemiConde" panose="020B0502040204020203" pitchFamily="34" charset="0"/>
                </a:endParaRPr>
              </a:p>
              <a:p>
                <a:pPr marL="342900" indent="-342900" algn="l">
                  <a:lnSpc>
                    <a:spcPct val="150000"/>
                  </a:lnSpc>
                  <a:buClr>
                    <a:srgbClr val="F79443"/>
                  </a:buClr>
                  <a:buFont typeface="Wingdings" panose="05000000000000000000" pitchFamily="2" charset="2"/>
                  <a:buChar char="v"/>
                </a:pPr>
                <a:endParaRPr lang="en-US" dirty="0">
                  <a:solidFill>
                    <a:prstClr val="black"/>
                  </a:solidFill>
                  <a:latin typeface="Bahnschrift SemiLight SemiConde" panose="020B0502040204020203" pitchFamily="34" charset="0"/>
                </a:endParaRPr>
              </a:p>
            </p:txBody>
          </p:sp>
        </mc:Choice>
        <mc:Fallback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011D1109-181C-A26E-4023-5E26F85DC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189" y="1638471"/>
                <a:ext cx="4591878" cy="4154984"/>
              </a:xfrm>
              <a:prstGeom prst="rect">
                <a:avLst/>
              </a:prstGeom>
              <a:blipFill>
                <a:blip r:embed="rId5"/>
                <a:stretch>
                  <a:fillRect l="-930" b="-866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5" descr="Une image contenant Police, logo, blanc, Graphique&#10;&#10;Description générée automatiquement">
            <a:extLst>
              <a:ext uri="{FF2B5EF4-FFF2-40B4-BE49-F238E27FC236}">
                <a16:creationId xmlns:a16="http://schemas.microsoft.com/office/drawing/2014/main" id="{E3E8F051-B440-4DA5-5179-C53B059E848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" t="40780" r="3277" b="40314"/>
          <a:stretch/>
        </p:blipFill>
        <p:spPr>
          <a:xfrm>
            <a:off x="5321067" y="1273029"/>
            <a:ext cx="3240361" cy="50646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D1169B8-95EA-78A0-67D5-03ADFF3D520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8268" t="8814" r="2809"/>
          <a:stretch/>
        </p:blipFill>
        <p:spPr>
          <a:xfrm>
            <a:off x="5530311" y="1896551"/>
            <a:ext cx="2821872" cy="2708854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D2D34135-C375-89B0-868D-E34391CB8318}"/>
              </a:ext>
            </a:extLst>
          </p:cNvPr>
          <p:cNvSpPr txBox="1"/>
          <p:nvPr/>
        </p:nvSpPr>
        <p:spPr>
          <a:xfrm>
            <a:off x="1816290" y="97693"/>
            <a:ext cx="5924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Bahnschrift" panose="020B0502040204020203" pitchFamily="34" charset="0"/>
              </a:rPr>
              <a:t>Computation </a:t>
            </a:r>
            <a:r>
              <a:rPr lang="fr-FR" sz="2400" b="1" dirty="0" err="1">
                <a:latin typeface="Bahnschrift" panose="020B0502040204020203" pitchFamily="34" charset="0"/>
              </a:rPr>
              <a:t>details</a:t>
            </a:r>
            <a:endParaRPr lang="fr-FR" sz="2400" b="1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353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435D5-F48E-FE29-3EE1-082BE6038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8510684-C2C3-A958-112A-0CDC51AEC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881" y="46577"/>
            <a:ext cx="1139354" cy="11393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9D402DE-F8AA-8569-046E-1EB45A4B89C6}"/>
              </a:ext>
            </a:extLst>
          </p:cNvPr>
          <p:cNvSpPr/>
          <p:nvPr/>
        </p:nvSpPr>
        <p:spPr>
          <a:xfrm rot="10800000">
            <a:off x="9526" y="6381327"/>
            <a:ext cx="9144000" cy="46917"/>
          </a:xfrm>
          <a:prstGeom prst="rect">
            <a:avLst/>
          </a:prstGeom>
          <a:gradFill flip="none" rotWithShape="1">
            <a:gsLst>
              <a:gs pos="0">
                <a:srgbClr val="F19624"/>
              </a:gs>
              <a:gs pos="45000">
                <a:schemeClr val="accent6">
                  <a:lumMod val="60000"/>
                  <a:lumOff val="40000"/>
                </a:schemeClr>
              </a:gs>
              <a:gs pos="55000">
                <a:schemeClr val="accent1">
                  <a:lumMod val="60000"/>
                  <a:lumOff val="40000"/>
                </a:schemeClr>
              </a:gs>
              <a:gs pos="100000">
                <a:srgbClr val="007AA1"/>
              </a:gs>
            </a:gsLst>
            <a:lin ang="0" scaled="0"/>
            <a:tileRect/>
          </a:gradFill>
          <a:ln cap="sq" cmpd="thinThick">
            <a:noFill/>
            <a:bevel/>
          </a:ln>
          <a:effectLst>
            <a:glow rad="12700">
              <a:schemeClr val="accent4">
                <a:satMod val="17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BC5709E4-A183-CFDE-504F-64672A0E8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6416" y="6447294"/>
            <a:ext cx="720859" cy="365125"/>
          </a:xfrm>
          <a:ln>
            <a:noFill/>
          </a:ln>
        </p:spPr>
        <p:txBody>
          <a:bodyPr/>
          <a:lstStyle/>
          <a:p>
            <a:fld id="{CF4668DC-857F-487D-BFFA-8C0CA5037977}" type="slidenum">
              <a:rPr lang="fr-BE" sz="2000" b="1" smtClean="0">
                <a:solidFill>
                  <a:schemeClr val="tx1"/>
                </a:solidFill>
              </a:rPr>
              <a:t>16</a:t>
            </a:fld>
            <a:endParaRPr lang="fr-BE" sz="2000" b="1" dirty="0">
              <a:solidFill>
                <a:schemeClr val="tx1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9B729FD2-E074-3284-798A-2B0B89D23D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33" b="22070"/>
          <a:stretch/>
        </p:blipFill>
        <p:spPr>
          <a:xfrm>
            <a:off x="21358" y="129035"/>
            <a:ext cx="1941733" cy="93974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EF43033-156D-6F9F-0E6C-868FB6448915}"/>
              </a:ext>
            </a:extLst>
          </p:cNvPr>
          <p:cNvSpPr/>
          <p:nvPr/>
        </p:nvSpPr>
        <p:spPr>
          <a:xfrm>
            <a:off x="1818994" y="619473"/>
            <a:ext cx="6213475" cy="97503"/>
          </a:xfrm>
          <a:custGeom>
            <a:avLst/>
            <a:gdLst>
              <a:gd name="connsiteX0" fmla="*/ 0 w 6238828"/>
              <a:gd name="connsiteY0" fmla="*/ 0 h 45719"/>
              <a:gd name="connsiteX1" fmla="*/ 6238828 w 6238828"/>
              <a:gd name="connsiteY1" fmla="*/ 0 h 45719"/>
              <a:gd name="connsiteX2" fmla="*/ 6238828 w 6238828"/>
              <a:gd name="connsiteY2" fmla="*/ 45719 h 45719"/>
              <a:gd name="connsiteX3" fmla="*/ 0 w 6238828"/>
              <a:gd name="connsiteY3" fmla="*/ 45719 h 45719"/>
              <a:gd name="connsiteX4" fmla="*/ 0 w 6238828"/>
              <a:gd name="connsiteY4" fmla="*/ 0 h 45719"/>
              <a:gd name="connsiteX0" fmla="*/ 0 w 6238828"/>
              <a:gd name="connsiteY0" fmla="*/ 0 h 45719"/>
              <a:gd name="connsiteX1" fmla="*/ 6238828 w 6238828"/>
              <a:gd name="connsiteY1" fmla="*/ 0 h 45719"/>
              <a:gd name="connsiteX2" fmla="*/ 6238828 w 6238828"/>
              <a:gd name="connsiteY2" fmla="*/ 45719 h 45719"/>
              <a:gd name="connsiteX3" fmla="*/ 0 w 6238828"/>
              <a:gd name="connsiteY3" fmla="*/ 45719 h 45719"/>
              <a:gd name="connsiteX4" fmla="*/ 0 w 6238828"/>
              <a:gd name="connsiteY4" fmla="*/ 0 h 45719"/>
              <a:gd name="connsiteX0" fmla="*/ 0 w 6243614"/>
              <a:gd name="connsiteY0" fmla="*/ 0 h 45719"/>
              <a:gd name="connsiteX1" fmla="*/ 6243614 w 6243614"/>
              <a:gd name="connsiteY1" fmla="*/ 0 h 45719"/>
              <a:gd name="connsiteX2" fmla="*/ 6243614 w 6243614"/>
              <a:gd name="connsiteY2" fmla="*/ 45719 h 45719"/>
              <a:gd name="connsiteX3" fmla="*/ 4786 w 6243614"/>
              <a:gd name="connsiteY3" fmla="*/ 45719 h 45719"/>
              <a:gd name="connsiteX4" fmla="*/ 0 w 6243614"/>
              <a:gd name="connsiteY4" fmla="*/ 0 h 45719"/>
              <a:gd name="connsiteX0" fmla="*/ 0 w 6243614"/>
              <a:gd name="connsiteY0" fmla="*/ 0 h 45719"/>
              <a:gd name="connsiteX1" fmla="*/ 6243614 w 6243614"/>
              <a:gd name="connsiteY1" fmla="*/ 0 h 45719"/>
              <a:gd name="connsiteX2" fmla="*/ 6243614 w 6243614"/>
              <a:gd name="connsiteY2" fmla="*/ 45719 h 45719"/>
              <a:gd name="connsiteX3" fmla="*/ 4786 w 6243614"/>
              <a:gd name="connsiteY3" fmla="*/ 45719 h 45719"/>
              <a:gd name="connsiteX4" fmla="*/ 0 w 6243614"/>
              <a:gd name="connsiteY4" fmla="*/ 0 h 45719"/>
              <a:gd name="connsiteX0" fmla="*/ 0 w 6243614"/>
              <a:gd name="connsiteY0" fmla="*/ 0 h 45719"/>
              <a:gd name="connsiteX1" fmla="*/ 6243614 w 6243614"/>
              <a:gd name="connsiteY1" fmla="*/ 0 h 45719"/>
              <a:gd name="connsiteX2" fmla="*/ 6243614 w 6243614"/>
              <a:gd name="connsiteY2" fmla="*/ 45719 h 45719"/>
              <a:gd name="connsiteX3" fmla="*/ 4786 w 6243614"/>
              <a:gd name="connsiteY3" fmla="*/ 45719 h 45719"/>
              <a:gd name="connsiteX4" fmla="*/ 0 w 6243614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3614" h="45719">
                <a:moveTo>
                  <a:pt x="0" y="0"/>
                </a:moveTo>
                <a:lnTo>
                  <a:pt x="6243614" y="0"/>
                </a:lnTo>
                <a:lnTo>
                  <a:pt x="6243614" y="45719"/>
                </a:lnTo>
                <a:lnTo>
                  <a:pt x="4786" y="45719"/>
                </a:lnTo>
                <a:cubicBezTo>
                  <a:pt x="31107" y="32712"/>
                  <a:pt x="50099" y="24093"/>
                  <a:pt x="0" y="0"/>
                </a:cubicBezTo>
                <a:close/>
              </a:path>
            </a:pathLst>
          </a:custGeom>
          <a:gradFill flip="none" rotWithShape="1">
            <a:gsLst>
              <a:gs pos="55000">
                <a:schemeClr val="accent1">
                  <a:lumMod val="40000"/>
                  <a:lumOff val="60000"/>
                </a:schemeClr>
              </a:gs>
              <a:gs pos="45000">
                <a:schemeClr val="accent6">
                  <a:lumMod val="60000"/>
                  <a:lumOff val="40000"/>
                </a:schemeClr>
              </a:gs>
              <a:gs pos="0">
                <a:srgbClr val="F19624"/>
              </a:gs>
              <a:gs pos="100000">
                <a:srgbClr val="007AA1"/>
              </a:gs>
            </a:gsLst>
            <a:lin ang="0" scaled="1"/>
            <a:tileRect/>
          </a:gradFill>
          <a:ln cap="sq" cmpd="thinThick">
            <a:noFill/>
            <a:bevel/>
          </a:ln>
          <a:effectLst>
            <a:glow rad="12700">
              <a:schemeClr val="accent4">
                <a:satMod val="17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F43BCC3-C6BA-FECC-B5E2-281657660DBC}"/>
              </a:ext>
            </a:extLst>
          </p:cNvPr>
          <p:cNvSpPr/>
          <p:nvPr/>
        </p:nvSpPr>
        <p:spPr>
          <a:xfrm>
            <a:off x="1818994" y="619472"/>
            <a:ext cx="6216179" cy="94196"/>
          </a:xfrm>
          <a:prstGeom prst="ellipse">
            <a:avLst/>
          </a:prstGeom>
          <a:gradFill flip="none" rotWithShape="1">
            <a:gsLst>
              <a:gs pos="0">
                <a:srgbClr val="F79443"/>
              </a:gs>
              <a:gs pos="45000">
                <a:schemeClr val="accent6">
                  <a:lumMod val="60000"/>
                  <a:lumOff val="40000"/>
                </a:schemeClr>
              </a:gs>
              <a:gs pos="56000">
                <a:schemeClr val="accent1">
                  <a:lumMod val="40000"/>
                  <a:lumOff val="60000"/>
                </a:schemeClr>
              </a:gs>
              <a:gs pos="100000">
                <a:srgbClr val="007AA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70DE86B-E92F-9CEC-1428-E9BD45672F33}"/>
              </a:ext>
            </a:extLst>
          </p:cNvPr>
          <p:cNvSpPr txBox="1"/>
          <p:nvPr/>
        </p:nvSpPr>
        <p:spPr>
          <a:xfrm>
            <a:off x="1816290" y="97693"/>
            <a:ext cx="5924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Bahnschrift" panose="020B0502040204020203" pitchFamily="34" charset="0"/>
              </a:rPr>
              <a:t>Small </a:t>
            </a:r>
            <a:r>
              <a:rPr lang="fr-FR" sz="2400" b="1" dirty="0" err="1">
                <a:latin typeface="Bahnschrift" panose="020B0502040204020203" pitchFamily="34" charset="0"/>
              </a:rPr>
              <a:t>mounts</a:t>
            </a:r>
            <a:endParaRPr lang="fr-FR" sz="2400" b="1" dirty="0">
              <a:latin typeface="Bahnschrift" panose="020B0502040204020203" pitchFamily="34" charset="0"/>
            </a:endParaRPr>
          </a:p>
        </p:txBody>
      </p:sp>
      <p:pic>
        <p:nvPicPr>
          <p:cNvPr id="7" name="Image 6" descr="Une image contenant cercle, regarder, noir et blanc, conception&#10;&#10;Le contenu généré par l’IA peut être incorrect.">
            <a:extLst>
              <a:ext uri="{FF2B5EF4-FFF2-40B4-BE49-F238E27FC236}">
                <a16:creationId xmlns:a16="http://schemas.microsoft.com/office/drawing/2014/main" id="{7B6A19E2-B548-8971-BC8D-AE5DC6A642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8" r="6932" b="6716"/>
          <a:stretch/>
        </p:blipFill>
        <p:spPr>
          <a:xfrm>
            <a:off x="3923928" y="2060848"/>
            <a:ext cx="4968552" cy="324036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69D0F49-8A2C-37FC-12B7-45F128D8D9CB}"/>
              </a:ext>
            </a:extLst>
          </p:cNvPr>
          <p:cNvSpPr txBox="1"/>
          <p:nvPr/>
        </p:nvSpPr>
        <p:spPr>
          <a:xfrm>
            <a:off x="251520" y="980728"/>
            <a:ext cx="8352928" cy="234936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ts val="2200"/>
              </a:lnSpc>
              <a:buClr>
                <a:srgbClr val="F79443"/>
              </a:buClr>
            </a:pPr>
            <a:endParaRPr lang="fr-FR" sz="2000" b="1" dirty="0">
              <a:solidFill>
                <a:prstClr val="black"/>
              </a:solidFill>
              <a:latin typeface="Bahnschrift SemiLight SemiConde" panose="020B0502040204020203" pitchFamily="34" charset="0"/>
            </a:endParaRPr>
          </a:p>
          <a:p>
            <a:pPr marL="342900" indent="-342900" algn="l">
              <a:lnSpc>
                <a:spcPts val="2200"/>
              </a:lnSpc>
              <a:buClr>
                <a:srgbClr val="F79443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prstClr val="black"/>
                </a:solidFill>
                <a:latin typeface="Bahnschrift SemiLight SemiConde" panose="020B0502040204020203" pitchFamily="34" charset="0"/>
              </a:rPr>
              <a:t>The large mount takes time to design and manufacture so I ordered a solution to scan smaller mirrors</a:t>
            </a:r>
          </a:p>
          <a:p>
            <a:pPr marL="342900" indent="-342900" algn="l">
              <a:lnSpc>
                <a:spcPts val="2200"/>
              </a:lnSpc>
              <a:buClr>
                <a:srgbClr val="F79443"/>
              </a:buClr>
              <a:buFont typeface="Wingdings" panose="05000000000000000000" pitchFamily="2" charset="2"/>
              <a:buChar char="v"/>
            </a:pPr>
            <a:endParaRPr lang="en-US" sz="2000" dirty="0">
              <a:solidFill>
                <a:prstClr val="black"/>
              </a:solidFill>
              <a:latin typeface="Bahnschrift SemiLight SemiConde" panose="020B0502040204020203" pitchFamily="34" charset="0"/>
            </a:endParaRPr>
          </a:p>
          <a:p>
            <a:pPr marL="342900" indent="-342900" algn="l">
              <a:lnSpc>
                <a:spcPts val="2200"/>
              </a:lnSpc>
              <a:buClr>
                <a:srgbClr val="F79443"/>
              </a:buClr>
              <a:buFont typeface="Wingdings" panose="05000000000000000000" pitchFamily="2" charset="2"/>
              <a:buChar char="v"/>
            </a:pPr>
            <a:endParaRPr lang="en-US" sz="2000" dirty="0">
              <a:solidFill>
                <a:prstClr val="black"/>
              </a:solidFill>
              <a:latin typeface="Bahnschrift SemiLight SemiConde" panose="020B0502040204020203" pitchFamily="34" charset="0"/>
            </a:endParaRPr>
          </a:p>
          <a:p>
            <a:pPr marL="342900" indent="-342900" algn="l">
              <a:lnSpc>
                <a:spcPts val="2200"/>
              </a:lnSpc>
              <a:buClr>
                <a:srgbClr val="F79443"/>
              </a:buClr>
              <a:buFont typeface="Wingdings" panose="05000000000000000000" pitchFamily="2" charset="2"/>
              <a:buChar char="v"/>
            </a:pPr>
            <a:endParaRPr lang="en-US" sz="2000" dirty="0">
              <a:solidFill>
                <a:prstClr val="black"/>
              </a:solidFill>
              <a:latin typeface="Bahnschrift SemiLight SemiConde" panose="020B0502040204020203" pitchFamily="34" charset="0"/>
            </a:endParaRPr>
          </a:p>
          <a:p>
            <a:pPr marL="342900" indent="-342900" algn="l">
              <a:lnSpc>
                <a:spcPts val="2200"/>
              </a:lnSpc>
              <a:buClr>
                <a:srgbClr val="007AA1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prstClr val="black"/>
                </a:solidFill>
                <a:latin typeface="Bahnschrift SemiLight SemiConde" panose="020B0502040204020203" pitchFamily="34" charset="0"/>
              </a:rPr>
              <a:t>100 diameter samples : </a:t>
            </a:r>
            <a:br>
              <a:rPr lang="en-US" sz="2000" dirty="0">
                <a:solidFill>
                  <a:prstClr val="black"/>
                </a:solidFill>
                <a:latin typeface="Bahnschrift SemiLight SemiConde" panose="020B0502040204020203" pitchFamily="34" charset="0"/>
              </a:rPr>
            </a:br>
            <a:r>
              <a:rPr lang="en-US" sz="2000" dirty="0">
                <a:solidFill>
                  <a:prstClr val="black"/>
                </a:solidFill>
                <a:latin typeface="Bahnschrift SemiLight SemiConde" panose="020B0502040204020203" pitchFamily="34" charset="0"/>
              </a:rPr>
              <a:t>30 min scan time duration</a:t>
            </a:r>
          </a:p>
        </p:txBody>
      </p:sp>
    </p:spTree>
    <p:extLst>
      <p:ext uri="{BB962C8B-B14F-4D97-AF65-F5344CB8AC3E}">
        <p14:creationId xmlns:p14="http://schemas.microsoft.com/office/powerpoint/2010/main" val="2112287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792EE-9C23-5939-0123-FAF61442E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8FA30A6-AF78-4513-FCA9-EBA6FE4C7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881" y="46577"/>
            <a:ext cx="1139354" cy="11393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39FD6A8-2AAA-08F9-EF4D-365037DF76B5}"/>
              </a:ext>
            </a:extLst>
          </p:cNvPr>
          <p:cNvSpPr/>
          <p:nvPr/>
        </p:nvSpPr>
        <p:spPr>
          <a:xfrm rot="10800000">
            <a:off x="9526" y="6381327"/>
            <a:ext cx="9144000" cy="46917"/>
          </a:xfrm>
          <a:prstGeom prst="rect">
            <a:avLst/>
          </a:prstGeom>
          <a:gradFill flip="none" rotWithShape="1">
            <a:gsLst>
              <a:gs pos="0">
                <a:srgbClr val="F19624"/>
              </a:gs>
              <a:gs pos="45000">
                <a:schemeClr val="accent6">
                  <a:lumMod val="60000"/>
                  <a:lumOff val="40000"/>
                </a:schemeClr>
              </a:gs>
              <a:gs pos="55000">
                <a:schemeClr val="accent1">
                  <a:lumMod val="60000"/>
                  <a:lumOff val="40000"/>
                </a:schemeClr>
              </a:gs>
              <a:gs pos="100000">
                <a:srgbClr val="007AA1"/>
              </a:gs>
            </a:gsLst>
            <a:lin ang="0" scaled="0"/>
            <a:tileRect/>
          </a:gradFill>
          <a:ln cap="sq" cmpd="thinThick">
            <a:noFill/>
            <a:bevel/>
          </a:ln>
          <a:effectLst>
            <a:glow rad="12700">
              <a:schemeClr val="accent4">
                <a:satMod val="17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BC232503-B56B-5AB9-8AC6-CCC093231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6416" y="6447294"/>
            <a:ext cx="720859" cy="365125"/>
          </a:xfrm>
          <a:ln>
            <a:noFill/>
          </a:ln>
        </p:spPr>
        <p:txBody>
          <a:bodyPr/>
          <a:lstStyle/>
          <a:p>
            <a:fld id="{CF4668DC-857F-487D-BFFA-8C0CA5037977}" type="slidenum">
              <a:rPr lang="fr-BE" sz="2000" b="1" smtClean="0">
                <a:solidFill>
                  <a:schemeClr val="tx1"/>
                </a:solidFill>
              </a:rPr>
              <a:t>17</a:t>
            </a:fld>
            <a:endParaRPr lang="fr-BE" sz="2000" b="1" dirty="0">
              <a:solidFill>
                <a:schemeClr val="tx1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BF0BB424-6CAE-9BF5-2BB8-455E020AAC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33" b="22070"/>
          <a:stretch/>
        </p:blipFill>
        <p:spPr>
          <a:xfrm>
            <a:off x="21358" y="129035"/>
            <a:ext cx="1941733" cy="93974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0551BEF-A325-8C6A-939D-D2E623F2DD73}"/>
              </a:ext>
            </a:extLst>
          </p:cNvPr>
          <p:cNvSpPr/>
          <p:nvPr/>
        </p:nvSpPr>
        <p:spPr>
          <a:xfrm>
            <a:off x="1818994" y="619473"/>
            <a:ext cx="6213475" cy="97503"/>
          </a:xfrm>
          <a:custGeom>
            <a:avLst/>
            <a:gdLst>
              <a:gd name="connsiteX0" fmla="*/ 0 w 6238828"/>
              <a:gd name="connsiteY0" fmla="*/ 0 h 45719"/>
              <a:gd name="connsiteX1" fmla="*/ 6238828 w 6238828"/>
              <a:gd name="connsiteY1" fmla="*/ 0 h 45719"/>
              <a:gd name="connsiteX2" fmla="*/ 6238828 w 6238828"/>
              <a:gd name="connsiteY2" fmla="*/ 45719 h 45719"/>
              <a:gd name="connsiteX3" fmla="*/ 0 w 6238828"/>
              <a:gd name="connsiteY3" fmla="*/ 45719 h 45719"/>
              <a:gd name="connsiteX4" fmla="*/ 0 w 6238828"/>
              <a:gd name="connsiteY4" fmla="*/ 0 h 45719"/>
              <a:gd name="connsiteX0" fmla="*/ 0 w 6238828"/>
              <a:gd name="connsiteY0" fmla="*/ 0 h 45719"/>
              <a:gd name="connsiteX1" fmla="*/ 6238828 w 6238828"/>
              <a:gd name="connsiteY1" fmla="*/ 0 h 45719"/>
              <a:gd name="connsiteX2" fmla="*/ 6238828 w 6238828"/>
              <a:gd name="connsiteY2" fmla="*/ 45719 h 45719"/>
              <a:gd name="connsiteX3" fmla="*/ 0 w 6238828"/>
              <a:gd name="connsiteY3" fmla="*/ 45719 h 45719"/>
              <a:gd name="connsiteX4" fmla="*/ 0 w 6238828"/>
              <a:gd name="connsiteY4" fmla="*/ 0 h 45719"/>
              <a:gd name="connsiteX0" fmla="*/ 0 w 6243614"/>
              <a:gd name="connsiteY0" fmla="*/ 0 h 45719"/>
              <a:gd name="connsiteX1" fmla="*/ 6243614 w 6243614"/>
              <a:gd name="connsiteY1" fmla="*/ 0 h 45719"/>
              <a:gd name="connsiteX2" fmla="*/ 6243614 w 6243614"/>
              <a:gd name="connsiteY2" fmla="*/ 45719 h 45719"/>
              <a:gd name="connsiteX3" fmla="*/ 4786 w 6243614"/>
              <a:gd name="connsiteY3" fmla="*/ 45719 h 45719"/>
              <a:gd name="connsiteX4" fmla="*/ 0 w 6243614"/>
              <a:gd name="connsiteY4" fmla="*/ 0 h 45719"/>
              <a:gd name="connsiteX0" fmla="*/ 0 w 6243614"/>
              <a:gd name="connsiteY0" fmla="*/ 0 h 45719"/>
              <a:gd name="connsiteX1" fmla="*/ 6243614 w 6243614"/>
              <a:gd name="connsiteY1" fmla="*/ 0 h 45719"/>
              <a:gd name="connsiteX2" fmla="*/ 6243614 w 6243614"/>
              <a:gd name="connsiteY2" fmla="*/ 45719 h 45719"/>
              <a:gd name="connsiteX3" fmla="*/ 4786 w 6243614"/>
              <a:gd name="connsiteY3" fmla="*/ 45719 h 45719"/>
              <a:gd name="connsiteX4" fmla="*/ 0 w 6243614"/>
              <a:gd name="connsiteY4" fmla="*/ 0 h 45719"/>
              <a:gd name="connsiteX0" fmla="*/ 0 w 6243614"/>
              <a:gd name="connsiteY0" fmla="*/ 0 h 45719"/>
              <a:gd name="connsiteX1" fmla="*/ 6243614 w 6243614"/>
              <a:gd name="connsiteY1" fmla="*/ 0 h 45719"/>
              <a:gd name="connsiteX2" fmla="*/ 6243614 w 6243614"/>
              <a:gd name="connsiteY2" fmla="*/ 45719 h 45719"/>
              <a:gd name="connsiteX3" fmla="*/ 4786 w 6243614"/>
              <a:gd name="connsiteY3" fmla="*/ 45719 h 45719"/>
              <a:gd name="connsiteX4" fmla="*/ 0 w 6243614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3614" h="45719">
                <a:moveTo>
                  <a:pt x="0" y="0"/>
                </a:moveTo>
                <a:lnTo>
                  <a:pt x="6243614" y="0"/>
                </a:lnTo>
                <a:lnTo>
                  <a:pt x="6243614" y="45719"/>
                </a:lnTo>
                <a:lnTo>
                  <a:pt x="4786" y="45719"/>
                </a:lnTo>
                <a:cubicBezTo>
                  <a:pt x="31107" y="32712"/>
                  <a:pt x="50099" y="24093"/>
                  <a:pt x="0" y="0"/>
                </a:cubicBezTo>
                <a:close/>
              </a:path>
            </a:pathLst>
          </a:custGeom>
          <a:gradFill flip="none" rotWithShape="1">
            <a:gsLst>
              <a:gs pos="55000">
                <a:schemeClr val="accent1">
                  <a:lumMod val="40000"/>
                  <a:lumOff val="60000"/>
                </a:schemeClr>
              </a:gs>
              <a:gs pos="45000">
                <a:schemeClr val="accent6">
                  <a:lumMod val="60000"/>
                  <a:lumOff val="40000"/>
                </a:schemeClr>
              </a:gs>
              <a:gs pos="0">
                <a:srgbClr val="F19624"/>
              </a:gs>
              <a:gs pos="100000">
                <a:srgbClr val="007AA1"/>
              </a:gs>
            </a:gsLst>
            <a:lin ang="0" scaled="1"/>
            <a:tileRect/>
          </a:gradFill>
          <a:ln cap="sq" cmpd="thinThick">
            <a:noFill/>
            <a:bevel/>
          </a:ln>
          <a:effectLst>
            <a:glow rad="12700">
              <a:schemeClr val="accent4">
                <a:satMod val="17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DAC2AEC7-B74C-40DC-365F-87E271D36712}"/>
              </a:ext>
            </a:extLst>
          </p:cNvPr>
          <p:cNvSpPr/>
          <p:nvPr/>
        </p:nvSpPr>
        <p:spPr>
          <a:xfrm>
            <a:off x="1818994" y="619472"/>
            <a:ext cx="6216179" cy="94196"/>
          </a:xfrm>
          <a:prstGeom prst="ellipse">
            <a:avLst/>
          </a:prstGeom>
          <a:gradFill flip="none" rotWithShape="1">
            <a:gsLst>
              <a:gs pos="0">
                <a:srgbClr val="F79443"/>
              </a:gs>
              <a:gs pos="45000">
                <a:schemeClr val="accent6">
                  <a:lumMod val="60000"/>
                  <a:lumOff val="40000"/>
                </a:schemeClr>
              </a:gs>
              <a:gs pos="56000">
                <a:schemeClr val="accent1">
                  <a:lumMod val="40000"/>
                  <a:lumOff val="60000"/>
                </a:schemeClr>
              </a:gs>
              <a:gs pos="100000">
                <a:srgbClr val="007AA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A56BA8A-4925-114F-8716-38A501F3585B}"/>
              </a:ext>
            </a:extLst>
          </p:cNvPr>
          <p:cNvSpPr txBox="1"/>
          <p:nvPr/>
        </p:nvSpPr>
        <p:spPr>
          <a:xfrm>
            <a:off x="1816290" y="97693"/>
            <a:ext cx="5924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Bahnschrift" panose="020B0502040204020203" pitchFamily="34" charset="0"/>
              </a:rPr>
              <a:t>SHWFS HASO 4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A57FD31-E12B-94D9-2136-D3EB50ACDC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805022" y="108646"/>
            <a:ext cx="5129080" cy="693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26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55736-43E1-9F4B-DF1F-A3498681C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6B482DC-313E-8F29-4781-12ECD912D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881" y="46577"/>
            <a:ext cx="1139354" cy="11393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9F9A99-FD12-DB1A-E30F-85F80700A749}"/>
              </a:ext>
            </a:extLst>
          </p:cNvPr>
          <p:cNvSpPr/>
          <p:nvPr/>
        </p:nvSpPr>
        <p:spPr>
          <a:xfrm rot="10800000">
            <a:off x="9526" y="6381327"/>
            <a:ext cx="9144000" cy="46917"/>
          </a:xfrm>
          <a:prstGeom prst="rect">
            <a:avLst/>
          </a:prstGeom>
          <a:gradFill flip="none" rotWithShape="1">
            <a:gsLst>
              <a:gs pos="0">
                <a:srgbClr val="F19624"/>
              </a:gs>
              <a:gs pos="45000">
                <a:schemeClr val="accent6">
                  <a:lumMod val="60000"/>
                  <a:lumOff val="40000"/>
                </a:schemeClr>
              </a:gs>
              <a:gs pos="55000">
                <a:schemeClr val="accent1">
                  <a:lumMod val="60000"/>
                  <a:lumOff val="40000"/>
                </a:schemeClr>
              </a:gs>
              <a:gs pos="100000">
                <a:srgbClr val="007AA1"/>
              </a:gs>
            </a:gsLst>
            <a:lin ang="0" scaled="0"/>
            <a:tileRect/>
          </a:gradFill>
          <a:ln cap="sq" cmpd="thinThick">
            <a:noFill/>
            <a:bevel/>
          </a:ln>
          <a:effectLst>
            <a:glow rad="12700">
              <a:schemeClr val="accent4">
                <a:satMod val="17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65666860-0AFB-9A13-03DF-D0A043B0F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6416" y="6447294"/>
            <a:ext cx="720859" cy="365125"/>
          </a:xfrm>
          <a:ln>
            <a:noFill/>
          </a:ln>
        </p:spPr>
        <p:txBody>
          <a:bodyPr/>
          <a:lstStyle/>
          <a:p>
            <a:fld id="{CF4668DC-857F-487D-BFFA-8C0CA5037977}" type="slidenum">
              <a:rPr lang="fr-BE" sz="2000" b="1" smtClean="0">
                <a:solidFill>
                  <a:schemeClr val="tx1"/>
                </a:solidFill>
              </a:rPr>
              <a:t>18</a:t>
            </a:fld>
            <a:endParaRPr lang="fr-BE" sz="2000" b="1" dirty="0">
              <a:solidFill>
                <a:schemeClr val="tx1"/>
              </a:solidFill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9CE223C4-D98B-0A8D-E202-35D68A1C90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33" b="22070"/>
          <a:stretch/>
        </p:blipFill>
        <p:spPr>
          <a:xfrm>
            <a:off x="21358" y="129035"/>
            <a:ext cx="1941733" cy="93974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6A02C5B-1094-F928-8931-3B70F33D8AE5}"/>
              </a:ext>
            </a:extLst>
          </p:cNvPr>
          <p:cNvSpPr/>
          <p:nvPr/>
        </p:nvSpPr>
        <p:spPr>
          <a:xfrm>
            <a:off x="1818994" y="619473"/>
            <a:ext cx="6213475" cy="97503"/>
          </a:xfrm>
          <a:custGeom>
            <a:avLst/>
            <a:gdLst>
              <a:gd name="connsiteX0" fmla="*/ 0 w 6238828"/>
              <a:gd name="connsiteY0" fmla="*/ 0 h 45719"/>
              <a:gd name="connsiteX1" fmla="*/ 6238828 w 6238828"/>
              <a:gd name="connsiteY1" fmla="*/ 0 h 45719"/>
              <a:gd name="connsiteX2" fmla="*/ 6238828 w 6238828"/>
              <a:gd name="connsiteY2" fmla="*/ 45719 h 45719"/>
              <a:gd name="connsiteX3" fmla="*/ 0 w 6238828"/>
              <a:gd name="connsiteY3" fmla="*/ 45719 h 45719"/>
              <a:gd name="connsiteX4" fmla="*/ 0 w 6238828"/>
              <a:gd name="connsiteY4" fmla="*/ 0 h 45719"/>
              <a:gd name="connsiteX0" fmla="*/ 0 w 6238828"/>
              <a:gd name="connsiteY0" fmla="*/ 0 h 45719"/>
              <a:gd name="connsiteX1" fmla="*/ 6238828 w 6238828"/>
              <a:gd name="connsiteY1" fmla="*/ 0 h 45719"/>
              <a:gd name="connsiteX2" fmla="*/ 6238828 w 6238828"/>
              <a:gd name="connsiteY2" fmla="*/ 45719 h 45719"/>
              <a:gd name="connsiteX3" fmla="*/ 0 w 6238828"/>
              <a:gd name="connsiteY3" fmla="*/ 45719 h 45719"/>
              <a:gd name="connsiteX4" fmla="*/ 0 w 6238828"/>
              <a:gd name="connsiteY4" fmla="*/ 0 h 45719"/>
              <a:gd name="connsiteX0" fmla="*/ 0 w 6243614"/>
              <a:gd name="connsiteY0" fmla="*/ 0 h 45719"/>
              <a:gd name="connsiteX1" fmla="*/ 6243614 w 6243614"/>
              <a:gd name="connsiteY1" fmla="*/ 0 h 45719"/>
              <a:gd name="connsiteX2" fmla="*/ 6243614 w 6243614"/>
              <a:gd name="connsiteY2" fmla="*/ 45719 h 45719"/>
              <a:gd name="connsiteX3" fmla="*/ 4786 w 6243614"/>
              <a:gd name="connsiteY3" fmla="*/ 45719 h 45719"/>
              <a:gd name="connsiteX4" fmla="*/ 0 w 6243614"/>
              <a:gd name="connsiteY4" fmla="*/ 0 h 45719"/>
              <a:gd name="connsiteX0" fmla="*/ 0 w 6243614"/>
              <a:gd name="connsiteY0" fmla="*/ 0 h 45719"/>
              <a:gd name="connsiteX1" fmla="*/ 6243614 w 6243614"/>
              <a:gd name="connsiteY1" fmla="*/ 0 h 45719"/>
              <a:gd name="connsiteX2" fmla="*/ 6243614 w 6243614"/>
              <a:gd name="connsiteY2" fmla="*/ 45719 h 45719"/>
              <a:gd name="connsiteX3" fmla="*/ 4786 w 6243614"/>
              <a:gd name="connsiteY3" fmla="*/ 45719 h 45719"/>
              <a:gd name="connsiteX4" fmla="*/ 0 w 6243614"/>
              <a:gd name="connsiteY4" fmla="*/ 0 h 45719"/>
              <a:gd name="connsiteX0" fmla="*/ 0 w 6243614"/>
              <a:gd name="connsiteY0" fmla="*/ 0 h 45719"/>
              <a:gd name="connsiteX1" fmla="*/ 6243614 w 6243614"/>
              <a:gd name="connsiteY1" fmla="*/ 0 h 45719"/>
              <a:gd name="connsiteX2" fmla="*/ 6243614 w 6243614"/>
              <a:gd name="connsiteY2" fmla="*/ 45719 h 45719"/>
              <a:gd name="connsiteX3" fmla="*/ 4786 w 6243614"/>
              <a:gd name="connsiteY3" fmla="*/ 45719 h 45719"/>
              <a:gd name="connsiteX4" fmla="*/ 0 w 6243614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3614" h="45719">
                <a:moveTo>
                  <a:pt x="0" y="0"/>
                </a:moveTo>
                <a:lnTo>
                  <a:pt x="6243614" y="0"/>
                </a:lnTo>
                <a:lnTo>
                  <a:pt x="6243614" y="45719"/>
                </a:lnTo>
                <a:lnTo>
                  <a:pt x="4786" y="45719"/>
                </a:lnTo>
                <a:cubicBezTo>
                  <a:pt x="31107" y="32712"/>
                  <a:pt x="50099" y="24093"/>
                  <a:pt x="0" y="0"/>
                </a:cubicBezTo>
                <a:close/>
              </a:path>
            </a:pathLst>
          </a:custGeom>
          <a:gradFill flip="none" rotWithShape="1">
            <a:gsLst>
              <a:gs pos="55000">
                <a:schemeClr val="accent1">
                  <a:lumMod val="40000"/>
                  <a:lumOff val="60000"/>
                </a:schemeClr>
              </a:gs>
              <a:gs pos="45000">
                <a:schemeClr val="accent6">
                  <a:lumMod val="60000"/>
                  <a:lumOff val="40000"/>
                </a:schemeClr>
              </a:gs>
              <a:gs pos="0">
                <a:srgbClr val="F19624"/>
              </a:gs>
              <a:gs pos="100000">
                <a:srgbClr val="007AA1"/>
              </a:gs>
            </a:gsLst>
            <a:lin ang="0" scaled="1"/>
            <a:tileRect/>
          </a:gradFill>
          <a:ln cap="sq" cmpd="thinThick">
            <a:noFill/>
            <a:bevel/>
          </a:ln>
          <a:effectLst>
            <a:glow rad="12700">
              <a:schemeClr val="accent4">
                <a:satMod val="17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1F838B95-0BD8-0965-8F19-9C315532A610}"/>
              </a:ext>
            </a:extLst>
          </p:cNvPr>
          <p:cNvSpPr/>
          <p:nvPr/>
        </p:nvSpPr>
        <p:spPr>
          <a:xfrm>
            <a:off x="1818994" y="619472"/>
            <a:ext cx="6216179" cy="94196"/>
          </a:xfrm>
          <a:prstGeom prst="ellipse">
            <a:avLst/>
          </a:prstGeom>
          <a:gradFill flip="none" rotWithShape="1">
            <a:gsLst>
              <a:gs pos="0">
                <a:srgbClr val="F79443"/>
              </a:gs>
              <a:gs pos="45000">
                <a:schemeClr val="accent6">
                  <a:lumMod val="60000"/>
                  <a:lumOff val="40000"/>
                </a:schemeClr>
              </a:gs>
              <a:gs pos="56000">
                <a:schemeClr val="accent1">
                  <a:lumMod val="40000"/>
                  <a:lumOff val="60000"/>
                </a:schemeClr>
              </a:gs>
              <a:gs pos="100000">
                <a:srgbClr val="007AA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7C27AC6-B1D7-36C5-9C03-8B078155C0D3}"/>
              </a:ext>
            </a:extLst>
          </p:cNvPr>
          <p:cNvSpPr txBox="1"/>
          <p:nvPr/>
        </p:nvSpPr>
        <p:spPr>
          <a:xfrm>
            <a:off x="1816290" y="97693"/>
            <a:ext cx="5924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latin typeface="Bahnschrift" panose="020B0502040204020203" pitchFamily="34" charset="0"/>
              </a:rPr>
              <a:t>Resume</a:t>
            </a:r>
            <a:r>
              <a:rPr lang="fr-FR" sz="2400" b="1" dirty="0">
                <a:latin typeface="Bahnschrift" panose="020B0502040204020203" pitchFamily="34" charset="0"/>
              </a:rPr>
              <a:t> of PA in LIGO test masses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9B31B1E-10FC-0DCC-4693-8B1060FF4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931" y="1297373"/>
            <a:ext cx="7804138" cy="449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60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8EC613F-5B3B-E5B3-3016-5A6F6AC1C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881" y="46577"/>
            <a:ext cx="1139354" cy="11393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10800000">
            <a:off x="21358" y="6377297"/>
            <a:ext cx="9144000" cy="46917"/>
          </a:xfrm>
          <a:prstGeom prst="rect">
            <a:avLst/>
          </a:prstGeom>
          <a:gradFill flip="none" rotWithShape="1">
            <a:gsLst>
              <a:gs pos="0">
                <a:srgbClr val="F19624"/>
              </a:gs>
              <a:gs pos="45000">
                <a:schemeClr val="accent6">
                  <a:lumMod val="60000"/>
                  <a:lumOff val="40000"/>
                </a:schemeClr>
              </a:gs>
              <a:gs pos="55000">
                <a:schemeClr val="accent1">
                  <a:lumMod val="60000"/>
                  <a:lumOff val="40000"/>
                </a:schemeClr>
              </a:gs>
              <a:gs pos="100000">
                <a:srgbClr val="007AA1"/>
              </a:gs>
            </a:gsLst>
            <a:lin ang="0" scaled="0"/>
            <a:tileRect/>
          </a:gradFill>
          <a:ln cap="sq" cmpd="thinThick">
            <a:noFill/>
            <a:bevel/>
          </a:ln>
          <a:effectLst>
            <a:glow rad="12700">
              <a:schemeClr val="accent4">
                <a:satMod val="17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33" b="22070"/>
          <a:stretch/>
        </p:blipFill>
        <p:spPr>
          <a:xfrm>
            <a:off x="21358" y="129035"/>
            <a:ext cx="1941733" cy="93974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817659" y="620688"/>
            <a:ext cx="6213475" cy="97503"/>
          </a:xfrm>
          <a:custGeom>
            <a:avLst/>
            <a:gdLst>
              <a:gd name="connsiteX0" fmla="*/ 0 w 6238828"/>
              <a:gd name="connsiteY0" fmla="*/ 0 h 45719"/>
              <a:gd name="connsiteX1" fmla="*/ 6238828 w 6238828"/>
              <a:gd name="connsiteY1" fmla="*/ 0 h 45719"/>
              <a:gd name="connsiteX2" fmla="*/ 6238828 w 6238828"/>
              <a:gd name="connsiteY2" fmla="*/ 45719 h 45719"/>
              <a:gd name="connsiteX3" fmla="*/ 0 w 6238828"/>
              <a:gd name="connsiteY3" fmla="*/ 45719 h 45719"/>
              <a:gd name="connsiteX4" fmla="*/ 0 w 6238828"/>
              <a:gd name="connsiteY4" fmla="*/ 0 h 45719"/>
              <a:gd name="connsiteX0" fmla="*/ 0 w 6238828"/>
              <a:gd name="connsiteY0" fmla="*/ 0 h 45719"/>
              <a:gd name="connsiteX1" fmla="*/ 6238828 w 6238828"/>
              <a:gd name="connsiteY1" fmla="*/ 0 h 45719"/>
              <a:gd name="connsiteX2" fmla="*/ 6238828 w 6238828"/>
              <a:gd name="connsiteY2" fmla="*/ 45719 h 45719"/>
              <a:gd name="connsiteX3" fmla="*/ 0 w 6238828"/>
              <a:gd name="connsiteY3" fmla="*/ 45719 h 45719"/>
              <a:gd name="connsiteX4" fmla="*/ 0 w 6238828"/>
              <a:gd name="connsiteY4" fmla="*/ 0 h 45719"/>
              <a:gd name="connsiteX0" fmla="*/ 0 w 6243614"/>
              <a:gd name="connsiteY0" fmla="*/ 0 h 45719"/>
              <a:gd name="connsiteX1" fmla="*/ 6243614 w 6243614"/>
              <a:gd name="connsiteY1" fmla="*/ 0 h 45719"/>
              <a:gd name="connsiteX2" fmla="*/ 6243614 w 6243614"/>
              <a:gd name="connsiteY2" fmla="*/ 45719 h 45719"/>
              <a:gd name="connsiteX3" fmla="*/ 4786 w 6243614"/>
              <a:gd name="connsiteY3" fmla="*/ 45719 h 45719"/>
              <a:gd name="connsiteX4" fmla="*/ 0 w 6243614"/>
              <a:gd name="connsiteY4" fmla="*/ 0 h 45719"/>
              <a:gd name="connsiteX0" fmla="*/ 0 w 6243614"/>
              <a:gd name="connsiteY0" fmla="*/ 0 h 45719"/>
              <a:gd name="connsiteX1" fmla="*/ 6243614 w 6243614"/>
              <a:gd name="connsiteY1" fmla="*/ 0 h 45719"/>
              <a:gd name="connsiteX2" fmla="*/ 6243614 w 6243614"/>
              <a:gd name="connsiteY2" fmla="*/ 45719 h 45719"/>
              <a:gd name="connsiteX3" fmla="*/ 4786 w 6243614"/>
              <a:gd name="connsiteY3" fmla="*/ 45719 h 45719"/>
              <a:gd name="connsiteX4" fmla="*/ 0 w 6243614"/>
              <a:gd name="connsiteY4" fmla="*/ 0 h 45719"/>
              <a:gd name="connsiteX0" fmla="*/ 0 w 6243614"/>
              <a:gd name="connsiteY0" fmla="*/ 0 h 45719"/>
              <a:gd name="connsiteX1" fmla="*/ 6243614 w 6243614"/>
              <a:gd name="connsiteY1" fmla="*/ 0 h 45719"/>
              <a:gd name="connsiteX2" fmla="*/ 6243614 w 6243614"/>
              <a:gd name="connsiteY2" fmla="*/ 45719 h 45719"/>
              <a:gd name="connsiteX3" fmla="*/ 4786 w 6243614"/>
              <a:gd name="connsiteY3" fmla="*/ 45719 h 45719"/>
              <a:gd name="connsiteX4" fmla="*/ 0 w 6243614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3614" h="45719">
                <a:moveTo>
                  <a:pt x="0" y="0"/>
                </a:moveTo>
                <a:lnTo>
                  <a:pt x="6243614" y="0"/>
                </a:lnTo>
                <a:lnTo>
                  <a:pt x="6243614" y="45719"/>
                </a:lnTo>
                <a:lnTo>
                  <a:pt x="4786" y="45719"/>
                </a:lnTo>
                <a:cubicBezTo>
                  <a:pt x="31107" y="32712"/>
                  <a:pt x="50099" y="24093"/>
                  <a:pt x="0" y="0"/>
                </a:cubicBezTo>
                <a:close/>
              </a:path>
            </a:pathLst>
          </a:custGeom>
          <a:gradFill flip="none" rotWithShape="1">
            <a:gsLst>
              <a:gs pos="55000">
                <a:schemeClr val="accent1">
                  <a:lumMod val="40000"/>
                  <a:lumOff val="60000"/>
                </a:schemeClr>
              </a:gs>
              <a:gs pos="45000">
                <a:schemeClr val="accent6">
                  <a:lumMod val="60000"/>
                  <a:lumOff val="40000"/>
                </a:schemeClr>
              </a:gs>
              <a:gs pos="0">
                <a:srgbClr val="F19624"/>
              </a:gs>
              <a:gs pos="100000">
                <a:srgbClr val="007AA1"/>
              </a:gs>
            </a:gsLst>
            <a:lin ang="0" scaled="1"/>
            <a:tileRect/>
          </a:gradFill>
          <a:ln cap="sq" cmpd="thinThick">
            <a:noFill/>
            <a:bevel/>
          </a:ln>
          <a:effectLst>
            <a:glow rad="12700">
              <a:schemeClr val="accent4">
                <a:satMod val="17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8316416" y="6447294"/>
            <a:ext cx="720859" cy="365125"/>
          </a:xfrm>
          <a:ln>
            <a:noFill/>
          </a:ln>
        </p:spPr>
        <p:txBody>
          <a:bodyPr/>
          <a:lstStyle/>
          <a:p>
            <a:fld id="{CF4668DC-857F-487D-BFFA-8C0CA5037977}" type="slidenum">
              <a:rPr lang="fr-BE" sz="2000" b="1" smtClean="0">
                <a:solidFill>
                  <a:schemeClr val="tx1"/>
                </a:solidFill>
              </a:rPr>
              <a:t>2</a:t>
            </a:fld>
            <a:endParaRPr lang="fr-BE" sz="2000" b="1" dirty="0"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45BA2FC-4B76-C9DB-EF0A-653327B208C8}"/>
              </a:ext>
            </a:extLst>
          </p:cNvPr>
          <p:cNvSpPr txBox="1"/>
          <p:nvPr/>
        </p:nvSpPr>
        <p:spPr>
          <a:xfrm>
            <a:off x="1816290" y="97693"/>
            <a:ext cx="5924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latin typeface="Bahnschrift" panose="020B0502040204020203" pitchFamily="34" charset="0"/>
              </a:rPr>
              <a:t>Increasing</a:t>
            </a:r>
            <a:r>
              <a:rPr lang="fr-FR" sz="2400" b="1" dirty="0">
                <a:latin typeface="Bahnschrift" panose="020B0502040204020203" pitchFamily="34" charset="0"/>
              </a:rPr>
              <a:t> the </a:t>
            </a:r>
            <a:r>
              <a:rPr lang="fr-FR" sz="2400" b="1" dirty="0" err="1">
                <a:latin typeface="Bahnschrift" panose="020B0502040204020203" pitchFamily="34" charset="0"/>
              </a:rPr>
              <a:t>circulating</a:t>
            </a:r>
            <a:r>
              <a:rPr lang="fr-FR" sz="2400" b="1" dirty="0">
                <a:latin typeface="Bahnschrift" panose="020B0502040204020203" pitchFamily="34" charset="0"/>
              </a:rPr>
              <a:t> power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9DDB67F-17B7-7575-B749-E06C20556E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26" t="4733" r="166" b="1815"/>
          <a:stretch/>
        </p:blipFill>
        <p:spPr>
          <a:xfrm>
            <a:off x="251520" y="4842736"/>
            <a:ext cx="4895071" cy="139457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047DC75-19DF-1BD2-FE5A-47AB8E0C8C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173" y="1066094"/>
            <a:ext cx="4638460" cy="320700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14E598A-A451-F1C0-3750-665C6DD20361}"/>
              </a:ext>
            </a:extLst>
          </p:cNvPr>
          <p:cNvSpPr txBox="1"/>
          <p:nvPr/>
        </p:nvSpPr>
        <p:spPr>
          <a:xfrm>
            <a:off x="4839694" y="788339"/>
            <a:ext cx="4052786" cy="42906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2900" indent="-342900" algn="l">
              <a:lnSpc>
                <a:spcPts val="2200"/>
              </a:lnSpc>
              <a:buFont typeface="Wingdings" panose="05000000000000000000" pitchFamily="2" charset="2"/>
              <a:buChar char="v"/>
            </a:pPr>
            <a:endParaRPr lang="en-US" sz="2000" dirty="0">
              <a:solidFill>
                <a:prstClr val="black"/>
              </a:solidFill>
              <a:latin typeface="Bahnschrift SemiLight SemiConde" panose="020B0502040204020203" pitchFamily="34" charset="0"/>
            </a:endParaRPr>
          </a:p>
          <a:p>
            <a:pPr marL="342900" indent="-342900" algn="l">
              <a:lnSpc>
                <a:spcPts val="2200"/>
              </a:lnSpc>
              <a:buClr>
                <a:srgbClr val="F79443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Bahnschrift SemiLight SemiConde" panose="020B0502040204020203" pitchFamily="34" charset="0"/>
              </a:rPr>
              <a:t>Direct way to decrease shot noise </a:t>
            </a:r>
          </a:p>
          <a:p>
            <a:pPr marL="342900" indent="-342900" algn="l">
              <a:lnSpc>
                <a:spcPts val="2200"/>
              </a:lnSpc>
              <a:buClr>
                <a:srgbClr val="007AA1"/>
              </a:buClr>
              <a:buFont typeface="Wingdings" panose="05000000000000000000" pitchFamily="2" charset="2"/>
              <a:buChar char="v"/>
            </a:pPr>
            <a:endParaRPr lang="en-US" sz="2000" b="0" i="0" u="none" strike="noStrike" baseline="0" dirty="0">
              <a:latin typeface="Bahnschrift SemiLight SemiConde" panose="020B0502040204020203" pitchFamily="34" charset="0"/>
            </a:endParaRPr>
          </a:p>
          <a:p>
            <a:pPr marL="342900" indent="-342900" algn="l">
              <a:lnSpc>
                <a:spcPts val="2200"/>
              </a:lnSpc>
              <a:buClr>
                <a:srgbClr val="007AA1"/>
              </a:buClr>
              <a:buFont typeface="Wingdings" panose="05000000000000000000" pitchFamily="2" charset="2"/>
              <a:buChar char="v"/>
            </a:pPr>
            <a:endParaRPr lang="en-US" sz="2000" b="0" i="0" u="none" strike="noStrike" baseline="0" dirty="0">
              <a:latin typeface="Bahnschrift SemiLight SemiConde" panose="020B0502040204020203" pitchFamily="34" charset="0"/>
            </a:endParaRPr>
          </a:p>
          <a:p>
            <a:pPr marL="342900" indent="-342900" algn="l">
              <a:lnSpc>
                <a:spcPts val="2200"/>
              </a:lnSpc>
              <a:buClr>
                <a:srgbClr val="007AA1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Bahnschrift SemiLight SemiConde" panose="020B0502040204020203" pitchFamily="34" charset="0"/>
              </a:rPr>
              <a:t>Comes with drawback : </a:t>
            </a:r>
          </a:p>
          <a:p>
            <a:pPr marL="800100" lvl="1" indent="-342900">
              <a:lnSpc>
                <a:spcPts val="2200"/>
              </a:lnSpc>
              <a:buClr>
                <a:srgbClr val="007AA1"/>
              </a:buClr>
              <a:buFontTx/>
              <a:buChar char="-"/>
            </a:pPr>
            <a:r>
              <a:rPr lang="en-US" sz="2000" b="0" i="0" u="none" strike="noStrike" baseline="0" dirty="0">
                <a:latin typeface="Bahnschrift SemiLight SemiConde" panose="020B0502040204020203" pitchFamily="34" charset="0"/>
              </a:rPr>
              <a:t>Wavefront distortion</a:t>
            </a:r>
          </a:p>
          <a:p>
            <a:pPr marL="800100" lvl="1" indent="-342900">
              <a:lnSpc>
                <a:spcPts val="2200"/>
              </a:lnSpc>
              <a:buClr>
                <a:srgbClr val="007AA1"/>
              </a:buClr>
              <a:buFontTx/>
              <a:buChar char="-"/>
            </a:pPr>
            <a:r>
              <a:rPr lang="en-US" sz="2000" dirty="0">
                <a:latin typeface="Bahnschrift SemiLight SemiConde" panose="020B0502040204020203" pitchFamily="34" charset="0"/>
              </a:rPr>
              <a:t>Radiation pressure</a:t>
            </a:r>
            <a:endParaRPr lang="en-US" sz="2000" b="0" i="0" u="none" strike="noStrike" baseline="0" dirty="0">
              <a:latin typeface="Bahnschrift SemiLight SemiConde" panose="020B0502040204020203" pitchFamily="34" charset="0"/>
            </a:endParaRPr>
          </a:p>
          <a:p>
            <a:pPr lvl="1">
              <a:lnSpc>
                <a:spcPts val="2200"/>
              </a:lnSpc>
              <a:buClr>
                <a:srgbClr val="007AA1"/>
              </a:buClr>
            </a:pPr>
            <a:endParaRPr lang="en-US" sz="2000" b="0" i="0" u="none" strike="noStrike" baseline="0" dirty="0">
              <a:latin typeface="Bahnschrift SemiLight SemiConde" panose="020B0502040204020203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F79443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Light SemiConde" panose="020B0502040204020203" pitchFamily="34" charset="0"/>
                <a:ea typeface="+mn-ea"/>
                <a:cs typeface="+mn-cs"/>
              </a:rPr>
              <a:t>We have possibilities to counterbalance the drawback</a:t>
            </a:r>
          </a:p>
          <a:p>
            <a:pPr marR="0" lvl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F79443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Light SemiConde" panose="020B0502040204020203" pitchFamily="34" charset="0"/>
                <a:ea typeface="+mn-ea"/>
                <a:cs typeface="+mn-cs"/>
              </a:rPr>
              <a:t>       -  Quantum Squeezing </a:t>
            </a:r>
          </a:p>
          <a:p>
            <a:pPr marR="0" lvl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F79443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 SemiLight SemiConde" panose="020B0502040204020203" pitchFamily="34" charset="0"/>
                <a:ea typeface="+mn-ea"/>
                <a:cs typeface="+mn-cs"/>
              </a:rPr>
              <a:t>       -  Thermal compensation systems</a:t>
            </a:r>
          </a:p>
          <a:p>
            <a:pPr algn="l">
              <a:lnSpc>
                <a:spcPts val="2200"/>
              </a:lnSpc>
              <a:buClr>
                <a:srgbClr val="007AA1"/>
              </a:buClr>
            </a:pPr>
            <a:endParaRPr lang="en-US" sz="2000" dirty="0">
              <a:latin typeface="Bahnschrift SemiLight SemiConde" panose="020B0502040204020203" pitchFamily="34" charset="0"/>
            </a:endParaRPr>
          </a:p>
          <a:p>
            <a:pPr marL="342900" indent="-342900" algn="l">
              <a:lnSpc>
                <a:spcPts val="2200"/>
              </a:lnSpc>
              <a:buClr>
                <a:srgbClr val="007AA1"/>
              </a:buClr>
              <a:buFont typeface="Wingdings" panose="05000000000000000000" pitchFamily="2" charset="2"/>
              <a:buChar char="v"/>
            </a:pPr>
            <a:endParaRPr lang="en-US" sz="2000" dirty="0">
              <a:latin typeface="Bahnschrift SemiLight SemiConde" panose="020B0502040204020203" pitchFamily="34" charset="0"/>
            </a:endParaRPr>
          </a:p>
          <a:p>
            <a:pPr marL="342900" indent="-342900" algn="l">
              <a:lnSpc>
                <a:spcPts val="2200"/>
              </a:lnSpc>
              <a:buClr>
                <a:srgbClr val="F79443"/>
              </a:buClr>
              <a:buFont typeface="Wingdings" panose="05000000000000000000" pitchFamily="2" charset="2"/>
              <a:buChar char="v"/>
            </a:pPr>
            <a:endParaRPr lang="fr-FR" sz="1400" i="0" u="none" strike="noStrike" baseline="0" dirty="0">
              <a:latin typeface="Bahnschrift SemiLight SemiConde" panose="020B0502040204020203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A131D07-128A-951A-A567-A758C682942C}"/>
              </a:ext>
            </a:extLst>
          </p:cNvPr>
          <p:cNvSpPr txBox="1"/>
          <p:nvPr/>
        </p:nvSpPr>
        <p:spPr>
          <a:xfrm>
            <a:off x="1403648" y="4403511"/>
            <a:ext cx="2130987" cy="451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7AA1"/>
              </a:buClr>
              <a:buFont typeface="Wingdings" panose="05000000000000000000" pitchFamily="2" charset="2"/>
              <a:buChar char="v"/>
            </a:pPr>
            <a:r>
              <a:rPr lang="fr-FR" dirty="0" err="1">
                <a:latin typeface="Bahnschrift SemiLight" panose="020B0502040204020203" pitchFamily="34" charset="0"/>
              </a:rPr>
              <a:t>Virgo</a:t>
            </a:r>
            <a:r>
              <a:rPr lang="fr-FR" dirty="0">
                <a:latin typeface="Bahnschrift SemiLight" panose="020B0502040204020203" pitchFamily="34" charset="0"/>
              </a:rPr>
              <a:t> </a:t>
            </a:r>
            <a:r>
              <a:rPr lang="fr-FR" dirty="0" err="1">
                <a:latin typeface="Bahnschrift SemiLight" panose="020B0502040204020203" pitchFamily="34" charset="0"/>
              </a:rPr>
              <a:t>Attempts</a:t>
            </a:r>
            <a:endParaRPr lang="en-US" dirty="0">
              <a:solidFill>
                <a:prstClr val="black"/>
              </a:solidFill>
              <a:latin typeface="Bahnschrift SemiLight SemiConde" panose="020B0502040204020203" pitchFamily="34" charset="0"/>
            </a:endParaRP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73D4A700-C97C-680D-1A8D-7E72B287B790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5146591" y="5540024"/>
            <a:ext cx="5055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50759F56-444A-C481-A691-CE02F05B30BE}"/>
              </a:ext>
            </a:extLst>
          </p:cNvPr>
          <p:cNvSpPr txBox="1"/>
          <p:nvPr/>
        </p:nvSpPr>
        <p:spPr>
          <a:xfrm>
            <a:off x="5695633" y="4945292"/>
            <a:ext cx="3240360" cy="12920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7AA1"/>
              </a:buClr>
            </a:pPr>
            <a:r>
              <a:rPr lang="fr-FR" b="1" dirty="0" err="1">
                <a:solidFill>
                  <a:srgbClr val="BC141C"/>
                </a:solidFill>
                <a:latin typeface="Bahnschrift SemiLight SemiConde" panose="020B0502040204020203" pitchFamily="34" charset="0"/>
              </a:rPr>
              <a:t>Still</a:t>
            </a:r>
            <a:r>
              <a:rPr lang="fr-FR" b="1" dirty="0">
                <a:solidFill>
                  <a:srgbClr val="BC141C"/>
                </a:solidFill>
                <a:latin typeface="Bahnschrift SemiLight SemiConde" panose="020B0502040204020203" pitchFamily="34" charset="0"/>
              </a:rPr>
              <a:t> </a:t>
            </a:r>
            <a:r>
              <a:rPr lang="fr-FR" b="1" dirty="0" err="1">
                <a:solidFill>
                  <a:srgbClr val="BC141C"/>
                </a:solidFill>
                <a:latin typeface="Bahnschrift SemiLight SemiConde" panose="020B0502040204020203" pitchFamily="34" charset="0"/>
              </a:rPr>
              <a:t>problematic</a:t>
            </a:r>
            <a:r>
              <a:rPr lang="fr-FR" b="1" dirty="0">
                <a:solidFill>
                  <a:srgbClr val="BC141C"/>
                </a:solidFill>
                <a:latin typeface="Bahnschrift SemiLight SemiConde" panose="020B0502040204020203" pitchFamily="34" charset="0"/>
              </a:rPr>
              <a:t> </a:t>
            </a:r>
            <a:r>
              <a:rPr lang="fr-FR" b="1" dirty="0" err="1">
                <a:solidFill>
                  <a:srgbClr val="BC141C"/>
                </a:solidFill>
                <a:latin typeface="Bahnschrift SemiLight SemiConde" panose="020B0502040204020203" pitchFamily="34" charset="0"/>
              </a:rPr>
              <a:t>until</a:t>
            </a:r>
            <a:r>
              <a:rPr lang="fr-FR" b="1" dirty="0">
                <a:solidFill>
                  <a:srgbClr val="BC141C"/>
                </a:solidFill>
                <a:latin typeface="Bahnschrift SemiLight SemiConde" panose="020B0502040204020203" pitchFamily="34" charset="0"/>
              </a:rPr>
              <a:t> </a:t>
            </a:r>
            <a:r>
              <a:rPr lang="fr-FR" b="1" dirty="0" err="1">
                <a:solidFill>
                  <a:srgbClr val="BC141C"/>
                </a:solidFill>
                <a:latin typeface="Bahnschrift SemiLight SemiConde" panose="020B0502040204020203" pitchFamily="34" charset="0"/>
              </a:rPr>
              <a:t>now</a:t>
            </a:r>
            <a:r>
              <a:rPr lang="fr-FR" b="1" dirty="0">
                <a:solidFill>
                  <a:srgbClr val="BC141C"/>
                </a:solidFill>
                <a:latin typeface="Bahnschrift SemiLight SemiConde" panose="020B0502040204020203" pitchFamily="34" charset="0"/>
              </a:rPr>
              <a:t> </a:t>
            </a:r>
            <a:br>
              <a:rPr lang="fr-FR" b="1" dirty="0">
                <a:solidFill>
                  <a:srgbClr val="BC141C"/>
                </a:solidFill>
                <a:latin typeface="Bahnschrift SemiLight SemiConde" panose="020B0502040204020203" pitchFamily="34" charset="0"/>
              </a:rPr>
            </a:br>
            <a:r>
              <a:rPr lang="fr-FR" b="1" dirty="0" err="1">
                <a:solidFill>
                  <a:srgbClr val="BC141C"/>
                </a:solidFill>
                <a:latin typeface="Bahnschrift SemiLight SemiConde" panose="020B0502040204020203" pitchFamily="34" charset="0"/>
              </a:rPr>
              <a:t>Increase</a:t>
            </a:r>
            <a:r>
              <a:rPr lang="fr-FR" b="1" dirty="0">
                <a:solidFill>
                  <a:srgbClr val="BC141C"/>
                </a:solidFill>
                <a:latin typeface="Bahnschrift SemiLight SemiConde" panose="020B0502040204020203" pitchFamily="34" charset="0"/>
              </a:rPr>
              <a:t> of power </a:t>
            </a:r>
            <a:r>
              <a:rPr lang="fr-FR" b="1" dirty="0" err="1">
                <a:solidFill>
                  <a:srgbClr val="BC141C"/>
                </a:solidFill>
                <a:latin typeface="Bahnschrift SemiLight SemiConde" panose="020B0502040204020203" pitchFamily="34" charset="0"/>
              </a:rPr>
              <a:t>attempts</a:t>
            </a:r>
            <a:r>
              <a:rPr lang="fr-FR" b="1" dirty="0">
                <a:solidFill>
                  <a:srgbClr val="BC141C"/>
                </a:solidFill>
                <a:latin typeface="Bahnschrift SemiLight SemiConde" panose="020B0502040204020203" pitchFamily="34" charset="0"/>
              </a:rPr>
              <a:t> at O4 </a:t>
            </a:r>
          </a:p>
          <a:p>
            <a:pPr>
              <a:lnSpc>
                <a:spcPct val="150000"/>
              </a:lnSpc>
              <a:buClr>
                <a:srgbClr val="007AA1"/>
              </a:buClr>
            </a:pPr>
            <a:r>
              <a:rPr lang="en-US" b="1" dirty="0">
                <a:solidFill>
                  <a:srgbClr val="BC141C"/>
                </a:solidFill>
                <a:latin typeface="Bahnschrift SemiLight SemiConde" panose="020B0502040204020203" pitchFamily="34" charset="0"/>
              </a:rPr>
              <a:t>not completely </a:t>
            </a:r>
            <a:r>
              <a:rPr lang="en-US" b="1" dirty="0" err="1">
                <a:solidFill>
                  <a:srgbClr val="BC141C"/>
                </a:solidFill>
                <a:latin typeface="Bahnschrift SemiLight SemiConde" panose="020B0502040204020203" pitchFamily="34" charset="0"/>
              </a:rPr>
              <a:t>succesfull</a:t>
            </a:r>
            <a:endParaRPr lang="en-US" b="1" dirty="0">
              <a:solidFill>
                <a:srgbClr val="BC141C"/>
              </a:solidFill>
              <a:latin typeface="Bahnschrift SemiLight SemiCond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506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8EC613F-5B3B-E5B3-3016-5A6F6AC1C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881" y="46577"/>
            <a:ext cx="1139354" cy="11393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10800000">
            <a:off x="9526" y="6381327"/>
            <a:ext cx="9144000" cy="46917"/>
          </a:xfrm>
          <a:prstGeom prst="rect">
            <a:avLst/>
          </a:prstGeom>
          <a:gradFill flip="none" rotWithShape="1">
            <a:gsLst>
              <a:gs pos="0">
                <a:srgbClr val="F19624"/>
              </a:gs>
              <a:gs pos="45000">
                <a:schemeClr val="accent6">
                  <a:lumMod val="60000"/>
                  <a:lumOff val="40000"/>
                </a:schemeClr>
              </a:gs>
              <a:gs pos="55000">
                <a:schemeClr val="accent1">
                  <a:lumMod val="60000"/>
                  <a:lumOff val="40000"/>
                </a:schemeClr>
              </a:gs>
              <a:gs pos="100000">
                <a:srgbClr val="007AA1"/>
              </a:gs>
            </a:gsLst>
            <a:lin ang="0" scaled="0"/>
            <a:tileRect/>
          </a:gradFill>
          <a:ln cap="sq" cmpd="thinThick">
            <a:noFill/>
            <a:bevel/>
          </a:ln>
          <a:effectLst>
            <a:glow rad="12700">
              <a:schemeClr val="accent4">
                <a:satMod val="17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33" b="22070"/>
          <a:stretch/>
        </p:blipFill>
        <p:spPr>
          <a:xfrm>
            <a:off x="21358" y="129035"/>
            <a:ext cx="1941733" cy="93974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817659" y="620688"/>
            <a:ext cx="6213475" cy="97503"/>
          </a:xfrm>
          <a:custGeom>
            <a:avLst/>
            <a:gdLst>
              <a:gd name="connsiteX0" fmla="*/ 0 w 6238828"/>
              <a:gd name="connsiteY0" fmla="*/ 0 h 45719"/>
              <a:gd name="connsiteX1" fmla="*/ 6238828 w 6238828"/>
              <a:gd name="connsiteY1" fmla="*/ 0 h 45719"/>
              <a:gd name="connsiteX2" fmla="*/ 6238828 w 6238828"/>
              <a:gd name="connsiteY2" fmla="*/ 45719 h 45719"/>
              <a:gd name="connsiteX3" fmla="*/ 0 w 6238828"/>
              <a:gd name="connsiteY3" fmla="*/ 45719 h 45719"/>
              <a:gd name="connsiteX4" fmla="*/ 0 w 6238828"/>
              <a:gd name="connsiteY4" fmla="*/ 0 h 45719"/>
              <a:gd name="connsiteX0" fmla="*/ 0 w 6238828"/>
              <a:gd name="connsiteY0" fmla="*/ 0 h 45719"/>
              <a:gd name="connsiteX1" fmla="*/ 6238828 w 6238828"/>
              <a:gd name="connsiteY1" fmla="*/ 0 h 45719"/>
              <a:gd name="connsiteX2" fmla="*/ 6238828 w 6238828"/>
              <a:gd name="connsiteY2" fmla="*/ 45719 h 45719"/>
              <a:gd name="connsiteX3" fmla="*/ 0 w 6238828"/>
              <a:gd name="connsiteY3" fmla="*/ 45719 h 45719"/>
              <a:gd name="connsiteX4" fmla="*/ 0 w 6238828"/>
              <a:gd name="connsiteY4" fmla="*/ 0 h 45719"/>
              <a:gd name="connsiteX0" fmla="*/ 0 w 6243614"/>
              <a:gd name="connsiteY0" fmla="*/ 0 h 45719"/>
              <a:gd name="connsiteX1" fmla="*/ 6243614 w 6243614"/>
              <a:gd name="connsiteY1" fmla="*/ 0 h 45719"/>
              <a:gd name="connsiteX2" fmla="*/ 6243614 w 6243614"/>
              <a:gd name="connsiteY2" fmla="*/ 45719 h 45719"/>
              <a:gd name="connsiteX3" fmla="*/ 4786 w 6243614"/>
              <a:gd name="connsiteY3" fmla="*/ 45719 h 45719"/>
              <a:gd name="connsiteX4" fmla="*/ 0 w 6243614"/>
              <a:gd name="connsiteY4" fmla="*/ 0 h 45719"/>
              <a:gd name="connsiteX0" fmla="*/ 0 w 6243614"/>
              <a:gd name="connsiteY0" fmla="*/ 0 h 45719"/>
              <a:gd name="connsiteX1" fmla="*/ 6243614 w 6243614"/>
              <a:gd name="connsiteY1" fmla="*/ 0 h 45719"/>
              <a:gd name="connsiteX2" fmla="*/ 6243614 w 6243614"/>
              <a:gd name="connsiteY2" fmla="*/ 45719 h 45719"/>
              <a:gd name="connsiteX3" fmla="*/ 4786 w 6243614"/>
              <a:gd name="connsiteY3" fmla="*/ 45719 h 45719"/>
              <a:gd name="connsiteX4" fmla="*/ 0 w 6243614"/>
              <a:gd name="connsiteY4" fmla="*/ 0 h 45719"/>
              <a:gd name="connsiteX0" fmla="*/ 0 w 6243614"/>
              <a:gd name="connsiteY0" fmla="*/ 0 h 45719"/>
              <a:gd name="connsiteX1" fmla="*/ 6243614 w 6243614"/>
              <a:gd name="connsiteY1" fmla="*/ 0 h 45719"/>
              <a:gd name="connsiteX2" fmla="*/ 6243614 w 6243614"/>
              <a:gd name="connsiteY2" fmla="*/ 45719 h 45719"/>
              <a:gd name="connsiteX3" fmla="*/ 4786 w 6243614"/>
              <a:gd name="connsiteY3" fmla="*/ 45719 h 45719"/>
              <a:gd name="connsiteX4" fmla="*/ 0 w 6243614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3614" h="45719">
                <a:moveTo>
                  <a:pt x="0" y="0"/>
                </a:moveTo>
                <a:lnTo>
                  <a:pt x="6243614" y="0"/>
                </a:lnTo>
                <a:lnTo>
                  <a:pt x="6243614" y="45719"/>
                </a:lnTo>
                <a:lnTo>
                  <a:pt x="4786" y="45719"/>
                </a:lnTo>
                <a:cubicBezTo>
                  <a:pt x="31107" y="32712"/>
                  <a:pt x="50099" y="24093"/>
                  <a:pt x="0" y="0"/>
                </a:cubicBezTo>
                <a:close/>
              </a:path>
            </a:pathLst>
          </a:custGeom>
          <a:gradFill flip="none" rotWithShape="1">
            <a:gsLst>
              <a:gs pos="55000">
                <a:schemeClr val="accent1">
                  <a:lumMod val="40000"/>
                  <a:lumOff val="60000"/>
                </a:schemeClr>
              </a:gs>
              <a:gs pos="45000">
                <a:schemeClr val="accent6">
                  <a:lumMod val="60000"/>
                  <a:lumOff val="40000"/>
                </a:schemeClr>
              </a:gs>
              <a:gs pos="0">
                <a:srgbClr val="F19624"/>
              </a:gs>
              <a:gs pos="100000">
                <a:srgbClr val="007AA1"/>
              </a:gs>
            </a:gsLst>
            <a:lin ang="0" scaled="1"/>
            <a:tileRect/>
          </a:gradFill>
          <a:ln cap="sq" cmpd="thinThick">
            <a:noFill/>
            <a:bevel/>
          </a:ln>
          <a:effectLst>
            <a:glow rad="12700">
              <a:schemeClr val="accent4">
                <a:satMod val="17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8316416" y="6447294"/>
            <a:ext cx="720859" cy="365125"/>
          </a:xfrm>
          <a:ln>
            <a:noFill/>
          </a:ln>
        </p:spPr>
        <p:txBody>
          <a:bodyPr/>
          <a:lstStyle/>
          <a:p>
            <a:fld id="{CF4668DC-857F-487D-BFFA-8C0CA5037977}" type="slidenum">
              <a:rPr lang="fr-BE" sz="2000" b="1" smtClean="0">
                <a:solidFill>
                  <a:schemeClr val="tx1"/>
                </a:solidFill>
              </a:rPr>
              <a:t>3</a:t>
            </a:fld>
            <a:endParaRPr lang="fr-BE" sz="2000" b="1" dirty="0">
              <a:solidFill>
                <a:schemeClr val="tx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080F8D9-8DA6-B31F-4F73-832E91B1B1AA}"/>
              </a:ext>
            </a:extLst>
          </p:cNvPr>
          <p:cNvSpPr txBox="1"/>
          <p:nvPr/>
        </p:nvSpPr>
        <p:spPr>
          <a:xfrm>
            <a:off x="1816290" y="97693"/>
            <a:ext cx="5924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Bahnschrift" panose="020B0502040204020203" pitchFamily="34" charset="0"/>
              </a:rPr>
              <a:t>Point </a:t>
            </a:r>
            <a:r>
              <a:rPr lang="fr-FR" sz="2400" b="1" dirty="0" err="1">
                <a:latin typeface="Bahnschrift" panose="020B0502040204020203" pitchFamily="34" charset="0"/>
              </a:rPr>
              <a:t>absorbers</a:t>
            </a:r>
            <a:r>
              <a:rPr lang="fr-FR" sz="2400" b="1" dirty="0">
                <a:latin typeface="Bahnschrift" panose="020B0502040204020203" pitchFamily="34" charset="0"/>
              </a:rPr>
              <a:t> (PA)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9117B82-3277-25DE-329A-879D854346C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033" t="5870" r="8293" b="4998"/>
          <a:stretch/>
        </p:blipFill>
        <p:spPr>
          <a:xfrm>
            <a:off x="700165" y="980728"/>
            <a:ext cx="2232249" cy="2016224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37B71CF0-B42A-4598-3E11-44CA93B51587}"/>
              </a:ext>
            </a:extLst>
          </p:cNvPr>
          <p:cNvSpPr txBox="1"/>
          <p:nvPr/>
        </p:nvSpPr>
        <p:spPr>
          <a:xfrm>
            <a:off x="3491880" y="497773"/>
            <a:ext cx="5405307" cy="26010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2900" indent="-342900" algn="l">
              <a:lnSpc>
                <a:spcPts val="2200"/>
              </a:lnSpc>
              <a:buFont typeface="Wingdings" panose="05000000000000000000" pitchFamily="2" charset="2"/>
              <a:buChar char="v"/>
            </a:pPr>
            <a:endParaRPr lang="en-US" sz="2000" dirty="0">
              <a:solidFill>
                <a:prstClr val="black"/>
              </a:solidFill>
              <a:latin typeface="Bahnschrift SemiLight SemiConde" panose="020B0502040204020203" pitchFamily="34" charset="0"/>
            </a:endParaRPr>
          </a:p>
          <a:p>
            <a:pPr marL="342900" indent="-342900" algn="l">
              <a:lnSpc>
                <a:spcPts val="22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prstClr val="black"/>
                </a:solidFill>
                <a:latin typeface="Bahnschrift SemiLight SemiConde" panose="020B0502040204020203" pitchFamily="34" charset="0"/>
              </a:rPr>
              <a:t>A punctual site of excess absorption </a:t>
            </a:r>
          </a:p>
          <a:p>
            <a:pPr marL="342900" indent="-342900" algn="l">
              <a:lnSpc>
                <a:spcPts val="2200"/>
              </a:lnSpc>
              <a:buFont typeface="Wingdings" panose="05000000000000000000" pitchFamily="2" charset="2"/>
              <a:buChar char="v"/>
            </a:pPr>
            <a:endParaRPr lang="en-US" sz="2000" dirty="0">
              <a:solidFill>
                <a:prstClr val="black"/>
              </a:solidFill>
              <a:latin typeface="Bahnschrift SemiLight SemiConde" panose="020B0502040204020203" pitchFamily="34" charset="0"/>
            </a:endParaRPr>
          </a:p>
          <a:p>
            <a:pPr marL="342900" indent="-342900" algn="l">
              <a:lnSpc>
                <a:spcPts val="2200"/>
              </a:lnSpc>
              <a:buClr>
                <a:srgbClr val="007AA1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latin typeface="Bahnschrift SemiLight SemiConde" panose="020B0502040204020203" pitchFamily="34" charset="0"/>
              </a:rPr>
              <a:t>Wide range of diameters [</a:t>
            </a:r>
            <a:r>
              <a:rPr lang="en-US" sz="2000" b="0" i="0" u="none" strike="noStrike" baseline="0" dirty="0">
                <a:latin typeface="Bahnschrift SemiLight SemiConde" panose="020B0502040204020203" pitchFamily="34" charset="0"/>
              </a:rPr>
              <a:t>10 – 500] µm </a:t>
            </a:r>
          </a:p>
          <a:p>
            <a:pPr marL="342900" indent="-342900" algn="l">
              <a:lnSpc>
                <a:spcPts val="2200"/>
              </a:lnSpc>
              <a:buClr>
                <a:srgbClr val="007AA1"/>
              </a:buClr>
              <a:buFont typeface="Wingdings" panose="05000000000000000000" pitchFamily="2" charset="2"/>
              <a:buChar char="v"/>
            </a:pPr>
            <a:endParaRPr lang="en-US" sz="2000" dirty="0">
              <a:latin typeface="Bahnschrift SemiLight SemiConde" panose="020B0502040204020203" pitchFamily="34" charset="0"/>
            </a:endParaRPr>
          </a:p>
          <a:p>
            <a:pPr marL="342900" indent="-342900" algn="l">
              <a:lnSpc>
                <a:spcPts val="2200"/>
              </a:lnSpc>
              <a:buClr>
                <a:srgbClr val="F79443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prstClr val="black"/>
                </a:solidFill>
                <a:latin typeface="Bahnschrift SemiLight SemiConde" panose="020B0502040204020203" pitchFamily="34" charset="0"/>
              </a:rPr>
              <a:t>Wide range of local absorption expected</a:t>
            </a:r>
          </a:p>
          <a:p>
            <a:pPr marL="342900" indent="-342900" algn="l">
              <a:lnSpc>
                <a:spcPts val="2200"/>
              </a:lnSpc>
              <a:buClr>
                <a:srgbClr val="F79443"/>
              </a:buClr>
              <a:buFont typeface="Wingdings" panose="05000000000000000000" pitchFamily="2" charset="2"/>
              <a:buChar char="v"/>
            </a:pPr>
            <a:endParaRPr lang="en-US" sz="2000" i="0" u="none" strike="noStrike" baseline="0" dirty="0">
              <a:solidFill>
                <a:prstClr val="black"/>
              </a:solidFill>
              <a:latin typeface="Bahnschrift SemiLight SemiConde" panose="020B0502040204020203" pitchFamily="34" charset="0"/>
            </a:endParaRPr>
          </a:p>
          <a:p>
            <a:pPr marL="342900" indent="-342900" algn="l">
              <a:lnSpc>
                <a:spcPts val="2200"/>
              </a:lnSpc>
              <a:buClr>
                <a:srgbClr val="007AA1"/>
              </a:buClr>
              <a:buFont typeface="Wingdings" panose="05000000000000000000" pitchFamily="2" charset="2"/>
              <a:buChar char="v"/>
            </a:pPr>
            <a:r>
              <a:rPr lang="fr-FR" sz="2000" dirty="0">
                <a:latin typeface="Bahnschrift SemiLight SemiConde" panose="020B0502040204020203" pitchFamily="34" charset="0"/>
              </a:rPr>
              <a:t>There can </a:t>
            </a:r>
            <a:r>
              <a:rPr lang="fr-FR" sz="2000" dirty="0" err="1">
                <a:latin typeface="Bahnschrift SemiLight SemiConde" panose="020B0502040204020203" pitchFamily="34" charset="0"/>
              </a:rPr>
              <a:t>be</a:t>
            </a:r>
            <a:r>
              <a:rPr lang="fr-FR" sz="2000" dirty="0">
                <a:latin typeface="Bahnschrift SemiLight SemiConde" panose="020B0502040204020203" pitchFamily="34" charset="0"/>
              </a:rPr>
              <a:t> </a:t>
            </a:r>
            <a:r>
              <a:rPr lang="fr-FR" sz="2000" dirty="0" err="1">
                <a:latin typeface="Bahnschrift SemiLight SemiConde" panose="020B0502040204020203" pitchFamily="34" charset="0"/>
              </a:rPr>
              <a:t>several</a:t>
            </a:r>
            <a:r>
              <a:rPr lang="fr-FR" sz="2000" dirty="0">
                <a:latin typeface="Bahnschrift SemiLight SemiConde" panose="020B0502040204020203" pitchFamily="34" charset="0"/>
              </a:rPr>
              <a:t> </a:t>
            </a:r>
            <a:r>
              <a:rPr lang="fr-FR" sz="2000" dirty="0" err="1">
                <a:latin typeface="Bahnschrift SemiLight SemiConde" panose="020B0502040204020203" pitchFamily="34" charset="0"/>
              </a:rPr>
              <a:t>PA’s</a:t>
            </a:r>
            <a:r>
              <a:rPr lang="fr-FR" sz="2000" dirty="0">
                <a:latin typeface="Bahnschrift SemiLight SemiConde" panose="020B0502040204020203" pitchFamily="34" charset="0"/>
              </a:rPr>
              <a:t> per </a:t>
            </a:r>
            <a:r>
              <a:rPr lang="fr-FR" sz="2000" dirty="0" err="1">
                <a:latin typeface="Bahnschrift SemiLight SemiConde" panose="020B0502040204020203" pitchFamily="34" charset="0"/>
              </a:rPr>
              <a:t>mirrors</a:t>
            </a:r>
            <a:endParaRPr lang="fr-FR" sz="2000" dirty="0">
              <a:latin typeface="Bahnschrift SemiLight SemiConde" panose="020B0502040204020203" pitchFamily="34" charset="0"/>
            </a:endParaRPr>
          </a:p>
          <a:p>
            <a:pPr lvl="1">
              <a:lnSpc>
                <a:spcPts val="2200"/>
              </a:lnSpc>
              <a:buClr>
                <a:srgbClr val="007AA1"/>
              </a:buClr>
            </a:pPr>
            <a:r>
              <a:rPr lang="fr-FR" sz="1400" i="0" u="none" strike="noStrike" baseline="0" dirty="0">
                <a:latin typeface="Bahnschrift SemiLight SemiConde" panose="020B0502040204020203" pitchFamily="34" charset="0"/>
              </a:rPr>
              <a:t>(2018 : LHO ITMY </a:t>
            </a:r>
            <a:r>
              <a:rPr lang="fr-FR" sz="1400" i="0" u="none" strike="noStrike" baseline="0" dirty="0">
                <a:latin typeface="Bahnschrift SemiLight SemiConde" panose="020B0502040204020203" pitchFamily="34" charset="0"/>
                <a:sym typeface="Wingdings" panose="05000000000000000000" pitchFamily="2" charset="2"/>
              </a:rPr>
              <a:t> « Constellation of </a:t>
            </a:r>
            <a:r>
              <a:rPr lang="fr-FR" sz="1400" i="0" u="none" strike="noStrike" baseline="0" dirty="0" err="1">
                <a:latin typeface="Bahnschrift SemiLight SemiConde" panose="020B0502040204020203" pitchFamily="34" charset="0"/>
                <a:sym typeface="Wingdings" panose="05000000000000000000" pitchFamily="2" charset="2"/>
              </a:rPr>
              <a:t>PAs</a:t>
            </a:r>
            <a:r>
              <a:rPr lang="fr-FR" sz="1400" i="0" u="none" strike="noStrike" baseline="0" dirty="0">
                <a:latin typeface="Bahnschrift SemiLight SemiConde" panose="020B0502040204020203" pitchFamily="34" charset="0"/>
                <a:sym typeface="Wingdings" panose="05000000000000000000" pitchFamily="2" charset="2"/>
              </a:rPr>
              <a:t> »)</a:t>
            </a:r>
            <a:endParaRPr lang="fr-FR" sz="1400" i="0" u="none" strike="noStrike" baseline="0" dirty="0">
              <a:latin typeface="Bahnschrift SemiLight SemiConde" panose="020B0502040204020203" pitchFamily="34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2EC4C1C-291E-1854-B446-CF16A3BD79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9" b="1405"/>
          <a:stretch/>
        </p:blipFill>
        <p:spPr>
          <a:xfrm>
            <a:off x="4644008" y="3151859"/>
            <a:ext cx="4310954" cy="319140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D6065A6-A165-B84D-B6CA-7D88F2A89EAE}"/>
              </a:ext>
            </a:extLst>
          </p:cNvPr>
          <p:cNvSpPr txBox="1"/>
          <p:nvPr/>
        </p:nvSpPr>
        <p:spPr>
          <a:xfrm>
            <a:off x="261046" y="3538751"/>
            <a:ext cx="431095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buClr>
                <a:srgbClr val="F79443"/>
              </a:buClr>
              <a:buFont typeface="Wingdings" panose="05000000000000000000" pitchFamily="2" charset="2"/>
              <a:buChar char="v"/>
            </a:pPr>
            <a:r>
              <a:rPr lang="fr-FR" sz="2000" dirty="0" err="1">
                <a:latin typeface="Bahnschrift SemiLight SemiConde" panose="020B0502040204020203" pitchFamily="34" charset="0"/>
              </a:rPr>
              <a:t>Generally</a:t>
            </a:r>
            <a:r>
              <a:rPr lang="fr-FR" sz="2000" dirty="0">
                <a:latin typeface="Bahnschrift SemiLight SemiConde" panose="020B0502040204020203" pitchFamily="34" charset="0"/>
              </a:rPr>
              <a:t> of </a:t>
            </a:r>
            <a:r>
              <a:rPr lang="fr-FR" sz="2000" dirty="0" err="1">
                <a:latin typeface="Bahnschrift SemiLight SemiConde" panose="020B0502040204020203" pitchFamily="34" charset="0"/>
              </a:rPr>
              <a:t>metallic</a:t>
            </a:r>
            <a:r>
              <a:rPr lang="fr-FR" sz="2000" dirty="0">
                <a:latin typeface="Bahnschrift SemiLight SemiConde" panose="020B0502040204020203" pitchFamily="34" charset="0"/>
              </a:rPr>
              <a:t> nature (</a:t>
            </a:r>
            <a:r>
              <a:rPr lang="fr-FR" sz="2000" b="0" i="0" dirty="0">
                <a:solidFill>
                  <a:srgbClr val="202124"/>
                </a:solidFill>
                <a:effectLst/>
                <a:latin typeface="Bahnschrift SemiLight SemiConde" panose="020B0502040204020203" pitchFamily="34" charset="0"/>
              </a:rPr>
              <a:t>Al)</a:t>
            </a:r>
          </a:p>
          <a:p>
            <a:pPr fontAlgn="base">
              <a:buClr>
                <a:srgbClr val="FF0000"/>
              </a:buClr>
            </a:pPr>
            <a:endParaRPr lang="fr-FR" sz="2000" b="1" i="0" dirty="0">
              <a:solidFill>
                <a:srgbClr val="202124"/>
              </a:solidFill>
              <a:latin typeface="Bahnschrift SemiLight SemiConde" panose="020B0502040204020203" pitchFamily="34" charset="0"/>
            </a:endParaRPr>
          </a:p>
          <a:p>
            <a:pPr marL="285750" indent="-285750" fontAlgn="base">
              <a:buClr>
                <a:srgbClr val="007AA1"/>
              </a:buClr>
              <a:buFont typeface="Wingdings" panose="05000000000000000000" pitchFamily="2" charset="2"/>
              <a:buChar char="v"/>
            </a:pPr>
            <a:r>
              <a:rPr lang="en-US" sz="2000" b="0" i="0" dirty="0">
                <a:effectLst/>
                <a:latin typeface="Bahnschrift SemiLight SemiConde" panose="020B0502040204020203" pitchFamily="34" charset="0"/>
              </a:rPr>
              <a:t>The more power is in the ITF, the more problematic the PAs become -&gt; limits improvements of the detectors</a:t>
            </a:r>
            <a:endParaRPr lang="en-US" sz="2000" dirty="0">
              <a:latin typeface="Bahnschrift SemiLight SemiConde" panose="020B0502040204020203" pitchFamily="34" charset="0"/>
            </a:endParaRPr>
          </a:p>
          <a:p>
            <a:pPr marL="285750" indent="-285750" fontAlgn="base">
              <a:buClr>
                <a:srgbClr val="007AA1"/>
              </a:buClr>
              <a:buFont typeface="Wingdings" panose="05000000000000000000" pitchFamily="2" charset="2"/>
              <a:buChar char="v"/>
            </a:pPr>
            <a:endParaRPr lang="en-US" sz="2000" u="none" strike="noStrike" baseline="0" dirty="0">
              <a:latin typeface="Bahnschrift SemiLight SemiConde" panose="020B0502040204020203" pitchFamily="34" charset="0"/>
            </a:endParaRPr>
          </a:p>
          <a:p>
            <a:pPr marL="285750" indent="-285750" fontAlgn="base">
              <a:buClr>
                <a:srgbClr val="F79443"/>
              </a:buClr>
              <a:buFont typeface="Wingdings" panose="05000000000000000000" pitchFamily="2" charset="2"/>
              <a:buChar char="v"/>
            </a:pPr>
            <a:r>
              <a:rPr lang="fr-FR" sz="2000" i="0" u="none" strike="noStrike" baseline="0" dirty="0">
                <a:latin typeface="Bahnschrift SemiLight SemiConde" panose="020B0502040204020203" pitchFamily="34" charset="0"/>
              </a:rPr>
              <a:t>Critical for arm </a:t>
            </a:r>
            <a:r>
              <a:rPr lang="fr-FR" sz="2000" i="0" u="none" strike="noStrike" baseline="0" dirty="0" err="1">
                <a:latin typeface="Bahnschrift SemiLight SemiConde" panose="020B0502040204020203" pitchFamily="34" charset="0"/>
              </a:rPr>
              <a:t>cavity</a:t>
            </a:r>
            <a:r>
              <a:rPr lang="fr-FR" sz="2000" i="0" u="none" strike="noStrike" baseline="0" dirty="0">
                <a:latin typeface="Bahnschrift SemiLight SemiConde" panose="020B0502040204020203" pitchFamily="34" charset="0"/>
              </a:rPr>
              <a:t> </a:t>
            </a:r>
            <a:r>
              <a:rPr lang="fr-FR" sz="2000" i="0" u="none" strike="noStrike" baseline="0" dirty="0" err="1">
                <a:latin typeface="Bahnschrift SemiLight SemiConde" panose="020B0502040204020203" pitchFamily="34" charset="0"/>
              </a:rPr>
              <a:t>mirrors</a:t>
            </a:r>
            <a:endParaRPr lang="fr-FR" sz="2000" i="0" u="none" strike="noStrike" baseline="0" dirty="0">
              <a:latin typeface="Bahnschrift SemiLight SemiConde" panose="020B0502040204020203" pitchFamily="34" charset="0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fr-FR" sz="2000" b="1" dirty="0">
              <a:solidFill>
                <a:srgbClr val="000000"/>
              </a:solidFill>
              <a:latin typeface="Bahnschrift SemiLight SemiCond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223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E81F2-DF0D-6839-5F6E-FC70E6A05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EDF3640-9694-CE20-8441-563D76549A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881" y="46577"/>
            <a:ext cx="1139354" cy="11393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8D70E7-7906-B212-AA32-9EE7ABC0E8FE}"/>
              </a:ext>
            </a:extLst>
          </p:cNvPr>
          <p:cNvSpPr/>
          <p:nvPr/>
        </p:nvSpPr>
        <p:spPr>
          <a:xfrm rot="10800000">
            <a:off x="9526" y="6381327"/>
            <a:ext cx="9144000" cy="46917"/>
          </a:xfrm>
          <a:prstGeom prst="rect">
            <a:avLst/>
          </a:prstGeom>
          <a:gradFill flip="none" rotWithShape="1">
            <a:gsLst>
              <a:gs pos="0">
                <a:srgbClr val="F19624"/>
              </a:gs>
              <a:gs pos="45000">
                <a:schemeClr val="accent6">
                  <a:lumMod val="60000"/>
                  <a:lumOff val="40000"/>
                </a:schemeClr>
              </a:gs>
              <a:gs pos="55000">
                <a:schemeClr val="accent1">
                  <a:lumMod val="60000"/>
                  <a:lumOff val="40000"/>
                </a:schemeClr>
              </a:gs>
              <a:gs pos="100000">
                <a:srgbClr val="007AA1"/>
              </a:gs>
            </a:gsLst>
            <a:lin ang="0" scaled="0"/>
            <a:tileRect/>
          </a:gradFill>
          <a:ln cap="sq" cmpd="thinThick">
            <a:noFill/>
            <a:bevel/>
          </a:ln>
          <a:effectLst>
            <a:glow rad="12700">
              <a:schemeClr val="accent4">
                <a:satMod val="17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D1A1755E-DC46-DE62-F68F-171A6320DC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33" b="22070"/>
          <a:stretch/>
        </p:blipFill>
        <p:spPr>
          <a:xfrm>
            <a:off x="21358" y="129035"/>
            <a:ext cx="1941733" cy="93974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9982163-05D1-2A5B-3AB8-0BF1E54735FD}"/>
              </a:ext>
            </a:extLst>
          </p:cNvPr>
          <p:cNvSpPr/>
          <p:nvPr/>
        </p:nvSpPr>
        <p:spPr>
          <a:xfrm>
            <a:off x="1817659" y="620688"/>
            <a:ext cx="6213475" cy="97503"/>
          </a:xfrm>
          <a:custGeom>
            <a:avLst/>
            <a:gdLst>
              <a:gd name="connsiteX0" fmla="*/ 0 w 6238828"/>
              <a:gd name="connsiteY0" fmla="*/ 0 h 45719"/>
              <a:gd name="connsiteX1" fmla="*/ 6238828 w 6238828"/>
              <a:gd name="connsiteY1" fmla="*/ 0 h 45719"/>
              <a:gd name="connsiteX2" fmla="*/ 6238828 w 6238828"/>
              <a:gd name="connsiteY2" fmla="*/ 45719 h 45719"/>
              <a:gd name="connsiteX3" fmla="*/ 0 w 6238828"/>
              <a:gd name="connsiteY3" fmla="*/ 45719 h 45719"/>
              <a:gd name="connsiteX4" fmla="*/ 0 w 6238828"/>
              <a:gd name="connsiteY4" fmla="*/ 0 h 45719"/>
              <a:gd name="connsiteX0" fmla="*/ 0 w 6238828"/>
              <a:gd name="connsiteY0" fmla="*/ 0 h 45719"/>
              <a:gd name="connsiteX1" fmla="*/ 6238828 w 6238828"/>
              <a:gd name="connsiteY1" fmla="*/ 0 h 45719"/>
              <a:gd name="connsiteX2" fmla="*/ 6238828 w 6238828"/>
              <a:gd name="connsiteY2" fmla="*/ 45719 h 45719"/>
              <a:gd name="connsiteX3" fmla="*/ 0 w 6238828"/>
              <a:gd name="connsiteY3" fmla="*/ 45719 h 45719"/>
              <a:gd name="connsiteX4" fmla="*/ 0 w 6238828"/>
              <a:gd name="connsiteY4" fmla="*/ 0 h 45719"/>
              <a:gd name="connsiteX0" fmla="*/ 0 w 6243614"/>
              <a:gd name="connsiteY0" fmla="*/ 0 h 45719"/>
              <a:gd name="connsiteX1" fmla="*/ 6243614 w 6243614"/>
              <a:gd name="connsiteY1" fmla="*/ 0 h 45719"/>
              <a:gd name="connsiteX2" fmla="*/ 6243614 w 6243614"/>
              <a:gd name="connsiteY2" fmla="*/ 45719 h 45719"/>
              <a:gd name="connsiteX3" fmla="*/ 4786 w 6243614"/>
              <a:gd name="connsiteY3" fmla="*/ 45719 h 45719"/>
              <a:gd name="connsiteX4" fmla="*/ 0 w 6243614"/>
              <a:gd name="connsiteY4" fmla="*/ 0 h 45719"/>
              <a:gd name="connsiteX0" fmla="*/ 0 w 6243614"/>
              <a:gd name="connsiteY0" fmla="*/ 0 h 45719"/>
              <a:gd name="connsiteX1" fmla="*/ 6243614 w 6243614"/>
              <a:gd name="connsiteY1" fmla="*/ 0 h 45719"/>
              <a:gd name="connsiteX2" fmla="*/ 6243614 w 6243614"/>
              <a:gd name="connsiteY2" fmla="*/ 45719 h 45719"/>
              <a:gd name="connsiteX3" fmla="*/ 4786 w 6243614"/>
              <a:gd name="connsiteY3" fmla="*/ 45719 h 45719"/>
              <a:gd name="connsiteX4" fmla="*/ 0 w 6243614"/>
              <a:gd name="connsiteY4" fmla="*/ 0 h 45719"/>
              <a:gd name="connsiteX0" fmla="*/ 0 w 6243614"/>
              <a:gd name="connsiteY0" fmla="*/ 0 h 45719"/>
              <a:gd name="connsiteX1" fmla="*/ 6243614 w 6243614"/>
              <a:gd name="connsiteY1" fmla="*/ 0 h 45719"/>
              <a:gd name="connsiteX2" fmla="*/ 6243614 w 6243614"/>
              <a:gd name="connsiteY2" fmla="*/ 45719 h 45719"/>
              <a:gd name="connsiteX3" fmla="*/ 4786 w 6243614"/>
              <a:gd name="connsiteY3" fmla="*/ 45719 h 45719"/>
              <a:gd name="connsiteX4" fmla="*/ 0 w 6243614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3614" h="45719">
                <a:moveTo>
                  <a:pt x="0" y="0"/>
                </a:moveTo>
                <a:lnTo>
                  <a:pt x="6243614" y="0"/>
                </a:lnTo>
                <a:lnTo>
                  <a:pt x="6243614" y="45719"/>
                </a:lnTo>
                <a:lnTo>
                  <a:pt x="4786" y="45719"/>
                </a:lnTo>
                <a:cubicBezTo>
                  <a:pt x="31107" y="32712"/>
                  <a:pt x="50099" y="24093"/>
                  <a:pt x="0" y="0"/>
                </a:cubicBezTo>
                <a:close/>
              </a:path>
            </a:pathLst>
          </a:custGeom>
          <a:gradFill flip="none" rotWithShape="1">
            <a:gsLst>
              <a:gs pos="55000">
                <a:schemeClr val="accent1">
                  <a:lumMod val="40000"/>
                  <a:lumOff val="60000"/>
                </a:schemeClr>
              </a:gs>
              <a:gs pos="45000">
                <a:schemeClr val="accent6">
                  <a:lumMod val="60000"/>
                  <a:lumOff val="40000"/>
                </a:schemeClr>
              </a:gs>
              <a:gs pos="0">
                <a:srgbClr val="F19624"/>
              </a:gs>
              <a:gs pos="100000">
                <a:srgbClr val="007AA1"/>
              </a:gs>
            </a:gsLst>
            <a:lin ang="0" scaled="1"/>
            <a:tileRect/>
          </a:gradFill>
          <a:ln cap="sq" cmpd="thinThick">
            <a:noFill/>
            <a:bevel/>
          </a:ln>
          <a:effectLst>
            <a:glow rad="12700">
              <a:schemeClr val="accent4">
                <a:satMod val="17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space réservé du numéro de diapositive 12">
            <a:extLst>
              <a:ext uri="{FF2B5EF4-FFF2-40B4-BE49-F238E27FC236}">
                <a16:creationId xmlns:a16="http://schemas.microsoft.com/office/drawing/2014/main" id="{7D6E342C-FCC5-2CE2-0BD2-74E61925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6416" y="6447294"/>
            <a:ext cx="720859" cy="365125"/>
          </a:xfrm>
          <a:ln>
            <a:noFill/>
          </a:ln>
        </p:spPr>
        <p:txBody>
          <a:bodyPr/>
          <a:lstStyle/>
          <a:p>
            <a:fld id="{CF4668DC-857F-487D-BFFA-8C0CA5037977}" type="slidenum">
              <a:rPr lang="fr-BE" sz="2000" b="1" smtClean="0">
                <a:solidFill>
                  <a:schemeClr val="tx1"/>
                </a:solidFill>
              </a:rPr>
              <a:t>4</a:t>
            </a:fld>
            <a:endParaRPr lang="fr-BE" sz="2000" b="1" dirty="0">
              <a:solidFill>
                <a:schemeClr val="tx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05D1B8A-CAC8-16F2-86A7-64F50DB2D205}"/>
              </a:ext>
            </a:extLst>
          </p:cNvPr>
          <p:cNvSpPr txBox="1"/>
          <p:nvPr/>
        </p:nvSpPr>
        <p:spPr>
          <a:xfrm>
            <a:off x="1816290" y="97693"/>
            <a:ext cx="5924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latin typeface="Bahnschrift" panose="020B0502040204020203" pitchFamily="34" charset="0"/>
              </a:rPr>
              <a:t>Detecting</a:t>
            </a:r>
            <a:r>
              <a:rPr lang="fr-FR" sz="2400" b="1" dirty="0">
                <a:latin typeface="Bahnschrift" panose="020B0502040204020203" pitchFamily="34" charset="0"/>
              </a:rPr>
              <a:t> </a:t>
            </a:r>
            <a:r>
              <a:rPr lang="fr-FR" sz="2400" b="1" dirty="0" err="1">
                <a:latin typeface="Bahnschrift" panose="020B0502040204020203" pitchFamily="34" charset="0"/>
              </a:rPr>
              <a:t>them</a:t>
            </a:r>
            <a:r>
              <a:rPr lang="fr-FR" sz="2400" b="1" dirty="0">
                <a:latin typeface="Bahnschrift" panose="020B0502040204020203" pitchFamily="34" charset="0"/>
              </a:rPr>
              <a:t> at LMA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20C0169-F669-0428-C0FD-D9F0A547942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922" t="14119" r="49727" b="2873"/>
          <a:stretch/>
        </p:blipFill>
        <p:spPr>
          <a:xfrm>
            <a:off x="323528" y="3669267"/>
            <a:ext cx="1728423" cy="225598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862FFAF-FB0F-9162-97D1-921E6C68C63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1649" t="12282"/>
          <a:stretch/>
        </p:blipFill>
        <p:spPr>
          <a:xfrm>
            <a:off x="1979481" y="3669267"/>
            <a:ext cx="1728423" cy="2318200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F3CE8B79-2169-EE5A-B4C6-4FCB6E378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9753" y="568913"/>
            <a:ext cx="2439829" cy="320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3CFFAA0F-15D4-DA24-0BAB-778C4BF82DA7}"/>
              </a:ext>
            </a:extLst>
          </p:cNvPr>
          <p:cNvSpPr txBox="1"/>
          <p:nvPr/>
        </p:nvSpPr>
        <p:spPr>
          <a:xfrm>
            <a:off x="3933654" y="578407"/>
            <a:ext cx="4898471" cy="5581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Clr>
                <a:srgbClr val="007AA1"/>
              </a:buClr>
            </a:pPr>
            <a:endParaRPr lang="fr-FR" sz="2000" dirty="0">
              <a:solidFill>
                <a:srgbClr val="000000"/>
              </a:solidFill>
              <a:latin typeface="Bahnschrift SemiLight SemiConde" panose="020B0502040204020203" pitchFamily="34" charset="0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rgbClr val="007AA1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prstClr val="black"/>
                </a:solidFill>
                <a:latin typeface="Bahnschrift SemiLight SemiConde" panose="020B0502040204020203" pitchFamily="34" charset="0"/>
                <a:sym typeface="Wingdings" panose="05000000000000000000" pitchFamily="2" charset="2"/>
              </a:rPr>
              <a:t>Originate from deposition process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Clr>
                <a:srgbClr val="007AA1"/>
              </a:buClr>
            </a:pPr>
            <a:r>
              <a:rPr lang="en-US" sz="2000" dirty="0">
                <a:solidFill>
                  <a:prstClr val="black"/>
                </a:solidFill>
                <a:latin typeface="Bahnschrift SemiLight SemiConde" panose="020B0502040204020203" pitchFamily="34" charset="0"/>
                <a:sym typeface="Wingdings" panose="05000000000000000000" pitchFamily="2" charset="2"/>
              </a:rPr>
              <a:t>      - Embedded in the coating</a:t>
            </a:r>
          </a:p>
          <a:p>
            <a:pPr algn="l">
              <a:lnSpc>
                <a:spcPts val="2200"/>
              </a:lnSpc>
            </a:pPr>
            <a:r>
              <a:rPr lang="en-US" sz="2000" dirty="0">
                <a:solidFill>
                  <a:prstClr val="black"/>
                </a:solidFill>
                <a:latin typeface="Bahnschrift SemiLight SemiConde" panose="020B0502040204020203" pitchFamily="34" charset="0"/>
                <a:sym typeface="Wingdings" panose="05000000000000000000" pitchFamily="2" charset="2"/>
              </a:rPr>
              <a:t>      - Small </a:t>
            </a:r>
            <a:r>
              <a:rPr lang="en-US" sz="2000" dirty="0" err="1">
                <a:solidFill>
                  <a:prstClr val="black"/>
                </a:solidFill>
                <a:latin typeface="Bahnschrift SemiLight SemiConde" panose="020B0502040204020203" pitchFamily="34" charset="0"/>
                <a:sym typeface="Wingdings" panose="05000000000000000000" pitchFamily="2" charset="2"/>
              </a:rPr>
              <a:t>particules</a:t>
            </a:r>
            <a:r>
              <a:rPr lang="en-US" sz="2000" dirty="0">
                <a:solidFill>
                  <a:prstClr val="black"/>
                </a:solidFill>
                <a:latin typeface="Bahnschrift SemiLight SemiConde" panose="020B0502040204020203" pitchFamily="34" charset="0"/>
                <a:sym typeface="Wingdings" panose="05000000000000000000" pitchFamily="2" charset="2"/>
              </a:rPr>
              <a:t> from mounts, walls, 	protective sheets</a:t>
            </a:r>
            <a:endParaRPr lang="fr-FR" sz="2000" dirty="0">
              <a:solidFill>
                <a:srgbClr val="000000"/>
              </a:solidFill>
              <a:latin typeface="Bahnschrift SemiLight SemiConde" panose="020B0502040204020203" pitchFamily="34" charset="0"/>
              <a:sym typeface="Wingdings" panose="05000000000000000000" pitchFamily="2" charset="2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Clr>
                <a:srgbClr val="007AA1"/>
              </a:buClr>
            </a:pPr>
            <a:endParaRPr lang="fr-FR" sz="2000" dirty="0">
              <a:solidFill>
                <a:srgbClr val="000000"/>
              </a:solidFill>
              <a:latin typeface="Bahnschrift SemiLight SemiConde" panose="020B0502040204020203" pitchFamily="34" charset="0"/>
              <a:sym typeface="Wingdings" panose="05000000000000000000" pitchFamily="2" charset="2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rgbClr val="F79443"/>
              </a:buClr>
              <a:buFont typeface="Wingdings" panose="05000000000000000000" pitchFamily="2" charset="2"/>
              <a:buChar char="v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SemiConde" panose="020B0502040204020203" pitchFamily="34" charset="0"/>
                <a:ea typeface="+mn-ea"/>
                <a:cs typeface="+mn-cs"/>
                <a:sym typeface="Wingdings" panose="05000000000000000000" pitchFamily="2" charset="2"/>
              </a:rPr>
              <a:t>Detecting them before their installation in the ITF. (Corrective treatments, preparing compensations …) 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rgbClr val="007AA1"/>
              </a:buClr>
              <a:buFont typeface="Wingdings" panose="05000000000000000000" pitchFamily="2" charset="2"/>
              <a:buChar char="v"/>
            </a:pPr>
            <a:endParaRPr lang="en-US" sz="2000" dirty="0">
              <a:solidFill>
                <a:prstClr val="black"/>
              </a:solidFill>
              <a:latin typeface="Bahnschrift SemiLight SemiConde" panose="020B0502040204020203" pitchFamily="34" charset="0"/>
              <a:sym typeface="Wingdings" panose="05000000000000000000" pitchFamily="2" charset="2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rgbClr val="007AA1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prstClr val="black"/>
                </a:solidFill>
                <a:latin typeface="Bahnschrift SemiLight SemiConde" panose="020B0502040204020203" pitchFamily="34" charset="0"/>
                <a:sym typeface="Wingdings" panose="05000000000000000000" pitchFamily="2" charset="2"/>
              </a:rPr>
              <a:t>Virgo cannot detect PAs before mirror installation</a:t>
            </a: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rgbClr val="007AA1"/>
              </a:buClr>
              <a:buFont typeface="Wingdings" panose="05000000000000000000" pitchFamily="2" charset="2"/>
              <a:buChar char="v"/>
            </a:pPr>
            <a:endParaRPr lang="en-US" sz="2000" dirty="0">
              <a:solidFill>
                <a:prstClr val="black"/>
              </a:solidFill>
              <a:latin typeface="Bahnschrift SemiLight SemiConde" panose="020B0502040204020203" pitchFamily="34" charset="0"/>
              <a:sym typeface="Wingdings" panose="05000000000000000000" pitchFamily="2" charset="2"/>
            </a:endParaRPr>
          </a:p>
          <a:p>
            <a:pPr marL="285750" indent="-285750" fontAlgn="base">
              <a:buClr>
                <a:srgbClr val="007AA1"/>
              </a:buClr>
              <a:buFont typeface="Wingdings" panose="05000000000000000000" pitchFamily="2" charset="2"/>
              <a:buChar char="v"/>
            </a:pPr>
            <a:r>
              <a:rPr lang="fr-FR" sz="2000" i="0" u="none" strike="noStrike" dirty="0">
                <a:solidFill>
                  <a:srgbClr val="000000"/>
                </a:solidFill>
                <a:effectLst/>
                <a:latin typeface="Bahnschrift SemiLight SemiConde" panose="020B0502040204020203" pitchFamily="34" charset="0"/>
              </a:rPr>
              <a:t>A </a:t>
            </a:r>
            <a:r>
              <a:rPr lang="fr-FR" sz="2000" dirty="0">
                <a:solidFill>
                  <a:srgbClr val="000000"/>
                </a:solidFill>
                <a:latin typeface="Bahnschrift SemiLight SemiConde" panose="020B0502040204020203" pitchFamily="34" charset="0"/>
              </a:rPr>
              <a:t>joint </a:t>
            </a:r>
            <a:r>
              <a:rPr lang="fr-FR" sz="2000" dirty="0" err="1">
                <a:solidFill>
                  <a:srgbClr val="000000"/>
                </a:solidFill>
                <a:latin typeface="Bahnschrift SemiLight SemiConde" panose="020B0502040204020203" pitchFamily="34" charset="0"/>
              </a:rPr>
              <a:t>study</a:t>
            </a:r>
            <a:r>
              <a:rPr lang="fr-FR" sz="2000" dirty="0">
                <a:solidFill>
                  <a:srgbClr val="000000"/>
                </a:solidFill>
                <a:latin typeface="Bahnschrift SemiLight SemiConde" panose="020B0502040204020203" pitchFamily="34" charset="0"/>
              </a:rPr>
              <a:t> LIGO/LMA has </a:t>
            </a:r>
            <a:r>
              <a:rPr lang="fr-FR" sz="2000" dirty="0" err="1">
                <a:solidFill>
                  <a:srgbClr val="000000"/>
                </a:solidFill>
                <a:latin typeface="Bahnschrift SemiLight SemiConde" panose="020B0502040204020203" pitchFamily="34" charset="0"/>
              </a:rPr>
              <a:t>already</a:t>
            </a:r>
            <a:r>
              <a:rPr lang="fr-FR" sz="2000" dirty="0">
                <a:solidFill>
                  <a:srgbClr val="000000"/>
                </a:solidFill>
                <a:latin typeface="Bahnschrift SemiLight SemiConde" panose="020B0502040204020203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latin typeface="Bahnschrift SemiLight SemiConde" panose="020B0502040204020203" pitchFamily="34" charset="0"/>
              </a:rPr>
              <a:t>allowed</a:t>
            </a:r>
            <a:r>
              <a:rPr lang="fr-FR" sz="2000" dirty="0">
                <a:solidFill>
                  <a:srgbClr val="000000"/>
                </a:solidFill>
                <a:latin typeface="Bahnschrift SemiLight SemiConde" panose="020B0502040204020203" pitchFamily="34" charset="0"/>
              </a:rPr>
              <a:t> to </a:t>
            </a:r>
            <a:r>
              <a:rPr lang="fr-FR" sz="2000" dirty="0" err="1">
                <a:solidFill>
                  <a:srgbClr val="000000"/>
                </a:solidFill>
                <a:latin typeface="Bahnschrift SemiLight SemiConde" panose="020B0502040204020203" pitchFamily="34" charset="0"/>
              </a:rPr>
              <a:t>reduce</a:t>
            </a:r>
            <a:r>
              <a:rPr lang="fr-FR" sz="2000" dirty="0">
                <a:solidFill>
                  <a:srgbClr val="000000"/>
                </a:solidFill>
                <a:latin typeface="Bahnschrift SemiLight SemiConde" panose="020B0502040204020203" pitchFamily="34" charset="0"/>
              </a:rPr>
              <a:t> the population of </a:t>
            </a:r>
            <a:r>
              <a:rPr lang="fr-FR" sz="2000" dirty="0" err="1">
                <a:solidFill>
                  <a:srgbClr val="000000"/>
                </a:solidFill>
                <a:latin typeface="Bahnschrift SemiLight SemiConde" panose="020B0502040204020203" pitchFamily="34" charset="0"/>
              </a:rPr>
              <a:t>PA’s</a:t>
            </a:r>
            <a:endParaRPr lang="fr-FR" sz="2000" dirty="0">
              <a:solidFill>
                <a:srgbClr val="000000"/>
              </a:solidFill>
              <a:latin typeface="Bahnschrift SemiLight SemiConde" panose="020B0502040204020203" pitchFamily="34" charset="0"/>
              <a:sym typeface="Wingdings" panose="05000000000000000000" pitchFamily="2" charset="2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Clr>
                <a:srgbClr val="007AA1"/>
              </a:buClr>
            </a:pPr>
            <a:endParaRPr lang="en-US" sz="2000" dirty="0">
              <a:solidFill>
                <a:prstClr val="black"/>
              </a:solidFill>
              <a:latin typeface="Bahnschrift SemiLight SemiConde" panose="020B0502040204020203" pitchFamily="34" charset="0"/>
              <a:sym typeface="Wingdings" panose="05000000000000000000" pitchFamily="2" charset="2"/>
            </a:endParaRPr>
          </a:p>
          <a:p>
            <a:pPr marL="285750" indent="-285750" rtl="0" fontAlgn="base">
              <a:spcBef>
                <a:spcPts val="0"/>
              </a:spcBef>
              <a:spcAft>
                <a:spcPts val="0"/>
              </a:spcAft>
              <a:buClr>
                <a:srgbClr val="007AA1"/>
              </a:buClr>
              <a:buFont typeface="Wingdings" panose="05000000000000000000" pitchFamily="2" charset="2"/>
              <a:buChar char="v"/>
            </a:pPr>
            <a:r>
              <a:rPr lang="fr-FR" sz="2000" dirty="0" err="1">
                <a:solidFill>
                  <a:prstClr val="black"/>
                </a:solidFill>
                <a:latin typeface="Bahnschrift SemiLight SemiConde" panose="020B0502040204020203" pitchFamily="34" charset="0"/>
                <a:sym typeface="Wingdings" panose="05000000000000000000" pitchFamily="2" charset="2"/>
              </a:rPr>
              <a:t>Benefitial</a:t>
            </a:r>
            <a:r>
              <a:rPr lang="fr-FR" sz="2000" dirty="0">
                <a:solidFill>
                  <a:prstClr val="black"/>
                </a:solidFill>
                <a:latin typeface="Bahnschrift SemiLight SemiConde" panose="020B0502040204020203" pitchFamily="34" charset="0"/>
                <a:sym typeface="Wingdings" panose="05000000000000000000" pitchFamily="2" charset="2"/>
              </a:rPr>
              <a:t> for </a:t>
            </a:r>
            <a:r>
              <a:rPr lang="fr-FR" sz="2000" dirty="0" err="1">
                <a:solidFill>
                  <a:prstClr val="black"/>
                </a:solidFill>
                <a:latin typeface="Bahnschrift SemiLight SemiConde" panose="020B0502040204020203" pitchFamily="34" charset="0"/>
                <a:sym typeface="Wingdings" panose="05000000000000000000" pitchFamily="2" charset="2"/>
              </a:rPr>
              <a:t>other</a:t>
            </a:r>
            <a:r>
              <a:rPr lang="fr-FR" sz="2000" dirty="0">
                <a:solidFill>
                  <a:prstClr val="black"/>
                </a:solidFill>
                <a:latin typeface="Bahnschrift SemiLight SemiConde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Bahnschrift SemiLight SemiConde" panose="020B0502040204020203" pitchFamily="34" charset="0"/>
                <a:sym typeface="Wingdings" panose="05000000000000000000" pitchFamily="2" charset="2"/>
              </a:rPr>
              <a:t>projects</a:t>
            </a:r>
            <a:r>
              <a:rPr lang="fr-FR" sz="2000" dirty="0">
                <a:solidFill>
                  <a:prstClr val="black"/>
                </a:solidFill>
                <a:latin typeface="Bahnschrift SemiLight SemiConde" panose="020B0502040204020203" pitchFamily="34" charset="0"/>
                <a:sym typeface="Wingdings" panose="05000000000000000000" pitchFamily="2" charset="2"/>
              </a:rPr>
              <a:t> high </a:t>
            </a:r>
            <a:r>
              <a:rPr lang="fr-FR" sz="2000" dirty="0" err="1">
                <a:solidFill>
                  <a:prstClr val="black"/>
                </a:solidFill>
                <a:latin typeface="Bahnschrift SemiLight SemiConde" panose="020B0502040204020203" pitchFamily="34" charset="0"/>
                <a:sym typeface="Wingdings" panose="05000000000000000000" pitchFamily="2" charset="2"/>
              </a:rPr>
              <a:t>optical</a:t>
            </a:r>
            <a:r>
              <a:rPr lang="fr-FR" sz="2000" dirty="0">
                <a:solidFill>
                  <a:prstClr val="black"/>
                </a:solidFill>
                <a:latin typeface="Bahnschrift SemiLight SemiConde" panose="020B0502040204020203" pitchFamily="34" charset="0"/>
                <a:sym typeface="Wingdings" panose="05000000000000000000" pitchFamily="2" charset="2"/>
              </a:rPr>
              <a:t> power </a:t>
            </a:r>
            <a:r>
              <a:rPr lang="fr-FR" sz="2000" dirty="0" err="1">
                <a:solidFill>
                  <a:prstClr val="black"/>
                </a:solidFill>
                <a:latin typeface="Bahnschrift SemiLight SemiConde" panose="020B0502040204020203" pitchFamily="34" charset="0"/>
                <a:sym typeface="Wingdings" panose="05000000000000000000" pitchFamily="2" charset="2"/>
              </a:rPr>
              <a:t>experiments</a:t>
            </a:r>
            <a:endParaRPr lang="fr-FR" sz="2000" dirty="0">
              <a:solidFill>
                <a:prstClr val="black"/>
              </a:solidFill>
              <a:latin typeface="Bahnschrift SemiLight SemiConde" panose="020B0502040204020203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37070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8EC613F-5B3B-E5B3-3016-5A6F6AC1C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881" y="46577"/>
            <a:ext cx="1139354" cy="11393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10800000">
            <a:off x="9526" y="6381327"/>
            <a:ext cx="9144000" cy="46917"/>
          </a:xfrm>
          <a:prstGeom prst="rect">
            <a:avLst/>
          </a:prstGeom>
          <a:gradFill flip="none" rotWithShape="1">
            <a:gsLst>
              <a:gs pos="0">
                <a:srgbClr val="F19624"/>
              </a:gs>
              <a:gs pos="45000">
                <a:schemeClr val="accent6">
                  <a:lumMod val="60000"/>
                  <a:lumOff val="40000"/>
                </a:schemeClr>
              </a:gs>
              <a:gs pos="55000">
                <a:schemeClr val="accent1">
                  <a:lumMod val="60000"/>
                  <a:lumOff val="40000"/>
                </a:schemeClr>
              </a:gs>
              <a:gs pos="100000">
                <a:srgbClr val="007AA1"/>
              </a:gs>
            </a:gsLst>
            <a:lin ang="0" scaled="0"/>
            <a:tileRect/>
          </a:gradFill>
          <a:ln cap="sq" cmpd="thinThick">
            <a:noFill/>
            <a:bevel/>
          </a:ln>
          <a:effectLst>
            <a:glow rad="12700">
              <a:schemeClr val="accent4">
                <a:satMod val="17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33" b="22070"/>
          <a:stretch/>
        </p:blipFill>
        <p:spPr>
          <a:xfrm>
            <a:off x="21358" y="129035"/>
            <a:ext cx="1941733" cy="93974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817659" y="620688"/>
            <a:ext cx="6213475" cy="97503"/>
          </a:xfrm>
          <a:custGeom>
            <a:avLst/>
            <a:gdLst>
              <a:gd name="connsiteX0" fmla="*/ 0 w 6238828"/>
              <a:gd name="connsiteY0" fmla="*/ 0 h 45719"/>
              <a:gd name="connsiteX1" fmla="*/ 6238828 w 6238828"/>
              <a:gd name="connsiteY1" fmla="*/ 0 h 45719"/>
              <a:gd name="connsiteX2" fmla="*/ 6238828 w 6238828"/>
              <a:gd name="connsiteY2" fmla="*/ 45719 h 45719"/>
              <a:gd name="connsiteX3" fmla="*/ 0 w 6238828"/>
              <a:gd name="connsiteY3" fmla="*/ 45719 h 45719"/>
              <a:gd name="connsiteX4" fmla="*/ 0 w 6238828"/>
              <a:gd name="connsiteY4" fmla="*/ 0 h 45719"/>
              <a:gd name="connsiteX0" fmla="*/ 0 w 6238828"/>
              <a:gd name="connsiteY0" fmla="*/ 0 h 45719"/>
              <a:gd name="connsiteX1" fmla="*/ 6238828 w 6238828"/>
              <a:gd name="connsiteY1" fmla="*/ 0 h 45719"/>
              <a:gd name="connsiteX2" fmla="*/ 6238828 w 6238828"/>
              <a:gd name="connsiteY2" fmla="*/ 45719 h 45719"/>
              <a:gd name="connsiteX3" fmla="*/ 0 w 6238828"/>
              <a:gd name="connsiteY3" fmla="*/ 45719 h 45719"/>
              <a:gd name="connsiteX4" fmla="*/ 0 w 6238828"/>
              <a:gd name="connsiteY4" fmla="*/ 0 h 45719"/>
              <a:gd name="connsiteX0" fmla="*/ 0 w 6243614"/>
              <a:gd name="connsiteY0" fmla="*/ 0 h 45719"/>
              <a:gd name="connsiteX1" fmla="*/ 6243614 w 6243614"/>
              <a:gd name="connsiteY1" fmla="*/ 0 h 45719"/>
              <a:gd name="connsiteX2" fmla="*/ 6243614 w 6243614"/>
              <a:gd name="connsiteY2" fmla="*/ 45719 h 45719"/>
              <a:gd name="connsiteX3" fmla="*/ 4786 w 6243614"/>
              <a:gd name="connsiteY3" fmla="*/ 45719 h 45719"/>
              <a:gd name="connsiteX4" fmla="*/ 0 w 6243614"/>
              <a:gd name="connsiteY4" fmla="*/ 0 h 45719"/>
              <a:gd name="connsiteX0" fmla="*/ 0 w 6243614"/>
              <a:gd name="connsiteY0" fmla="*/ 0 h 45719"/>
              <a:gd name="connsiteX1" fmla="*/ 6243614 w 6243614"/>
              <a:gd name="connsiteY1" fmla="*/ 0 h 45719"/>
              <a:gd name="connsiteX2" fmla="*/ 6243614 w 6243614"/>
              <a:gd name="connsiteY2" fmla="*/ 45719 h 45719"/>
              <a:gd name="connsiteX3" fmla="*/ 4786 w 6243614"/>
              <a:gd name="connsiteY3" fmla="*/ 45719 h 45719"/>
              <a:gd name="connsiteX4" fmla="*/ 0 w 6243614"/>
              <a:gd name="connsiteY4" fmla="*/ 0 h 45719"/>
              <a:gd name="connsiteX0" fmla="*/ 0 w 6243614"/>
              <a:gd name="connsiteY0" fmla="*/ 0 h 45719"/>
              <a:gd name="connsiteX1" fmla="*/ 6243614 w 6243614"/>
              <a:gd name="connsiteY1" fmla="*/ 0 h 45719"/>
              <a:gd name="connsiteX2" fmla="*/ 6243614 w 6243614"/>
              <a:gd name="connsiteY2" fmla="*/ 45719 h 45719"/>
              <a:gd name="connsiteX3" fmla="*/ 4786 w 6243614"/>
              <a:gd name="connsiteY3" fmla="*/ 45719 h 45719"/>
              <a:gd name="connsiteX4" fmla="*/ 0 w 6243614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3614" h="45719">
                <a:moveTo>
                  <a:pt x="0" y="0"/>
                </a:moveTo>
                <a:lnTo>
                  <a:pt x="6243614" y="0"/>
                </a:lnTo>
                <a:lnTo>
                  <a:pt x="6243614" y="45719"/>
                </a:lnTo>
                <a:lnTo>
                  <a:pt x="4786" y="45719"/>
                </a:lnTo>
                <a:cubicBezTo>
                  <a:pt x="31107" y="32712"/>
                  <a:pt x="50099" y="24093"/>
                  <a:pt x="0" y="0"/>
                </a:cubicBezTo>
                <a:close/>
              </a:path>
            </a:pathLst>
          </a:custGeom>
          <a:gradFill flip="none" rotWithShape="1">
            <a:gsLst>
              <a:gs pos="55000">
                <a:schemeClr val="accent1">
                  <a:lumMod val="40000"/>
                  <a:lumOff val="60000"/>
                </a:schemeClr>
              </a:gs>
              <a:gs pos="45000">
                <a:schemeClr val="accent6">
                  <a:lumMod val="60000"/>
                  <a:lumOff val="40000"/>
                </a:schemeClr>
              </a:gs>
              <a:gs pos="0">
                <a:srgbClr val="F19624"/>
              </a:gs>
              <a:gs pos="100000">
                <a:srgbClr val="007AA1"/>
              </a:gs>
            </a:gsLst>
            <a:lin ang="0" scaled="1"/>
            <a:tileRect/>
          </a:gradFill>
          <a:ln cap="sq" cmpd="thinThick">
            <a:noFill/>
            <a:bevel/>
          </a:ln>
          <a:effectLst>
            <a:glow rad="12700">
              <a:schemeClr val="accent4">
                <a:satMod val="17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8316416" y="6447294"/>
            <a:ext cx="720859" cy="365125"/>
          </a:xfrm>
          <a:ln>
            <a:noFill/>
          </a:ln>
        </p:spPr>
        <p:txBody>
          <a:bodyPr/>
          <a:lstStyle/>
          <a:p>
            <a:fld id="{CF4668DC-857F-487D-BFFA-8C0CA5037977}" type="slidenum">
              <a:rPr lang="fr-BE" sz="2000" b="1" smtClean="0">
                <a:solidFill>
                  <a:schemeClr val="tx1"/>
                </a:solidFill>
              </a:rPr>
              <a:t>5</a:t>
            </a:fld>
            <a:endParaRPr lang="fr-BE" sz="2000" b="1" dirty="0"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A6CE929-2C62-B4DC-8183-120FB949B221}"/>
              </a:ext>
            </a:extLst>
          </p:cNvPr>
          <p:cNvSpPr txBox="1"/>
          <p:nvPr/>
        </p:nvSpPr>
        <p:spPr>
          <a:xfrm>
            <a:off x="1816290" y="97693"/>
            <a:ext cx="5924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Bahnschrift" panose="020B0502040204020203" pitchFamily="34" charset="0"/>
              </a:rPr>
              <a:t>Construction of </a:t>
            </a:r>
            <a:r>
              <a:rPr lang="fr-FR" sz="2400" b="1" dirty="0" err="1">
                <a:latin typeface="Bahnschrift" panose="020B0502040204020203" pitchFamily="34" charset="0"/>
              </a:rPr>
              <a:t>caracterization</a:t>
            </a:r>
            <a:r>
              <a:rPr lang="fr-FR" sz="2400" b="1" dirty="0">
                <a:latin typeface="Bahnschrift" panose="020B0502040204020203" pitchFamily="34" charset="0"/>
              </a:rPr>
              <a:t> </a:t>
            </a:r>
            <a:r>
              <a:rPr lang="fr-FR" sz="2400" b="1" dirty="0" err="1">
                <a:latin typeface="Bahnschrift" panose="020B0502040204020203" pitchFamily="34" charset="0"/>
              </a:rPr>
              <a:t>bench</a:t>
            </a:r>
            <a:endParaRPr lang="fr-FR" sz="2400" b="1" dirty="0">
              <a:latin typeface="Bahnschrift" panose="020B0502040204020203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74FB732-5D23-FCD4-1E3D-EF2E4F2A074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157" t="1254" r="14712"/>
          <a:stretch/>
        </p:blipFill>
        <p:spPr>
          <a:xfrm>
            <a:off x="54920" y="1758750"/>
            <a:ext cx="5110192" cy="4334546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A0C02F9A-D5BD-1BD7-130F-384409E4FEBF}"/>
              </a:ext>
            </a:extLst>
          </p:cNvPr>
          <p:cNvSpPr txBox="1"/>
          <p:nvPr/>
        </p:nvSpPr>
        <p:spPr>
          <a:xfrm>
            <a:off x="4427984" y="1700808"/>
            <a:ext cx="4561706" cy="319574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2900" indent="-342900" algn="l">
              <a:lnSpc>
                <a:spcPts val="2200"/>
              </a:lnSpc>
              <a:buClr>
                <a:srgbClr val="F79443"/>
              </a:buClr>
              <a:buFont typeface="Wingdings" panose="05000000000000000000" pitchFamily="2" charset="2"/>
              <a:buChar char="v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SemiConde" panose="020B0502040204020203" pitchFamily="34" charset="0"/>
              </a:rPr>
              <a:t>CW laser at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SemiConde" panose="020B0502040204020203" pitchFamily="34" charset="0"/>
              </a:rPr>
              <a:t>1064 nm (200 W)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SemiLight SemiConde" panose="020B0502040204020203" pitchFamily="34" charset="0"/>
            </a:endParaRPr>
          </a:p>
          <a:p>
            <a:pPr marL="342900" indent="-342900" algn="l">
              <a:lnSpc>
                <a:spcPts val="2200"/>
              </a:lnSpc>
              <a:buFont typeface="Wingdings" panose="05000000000000000000" pitchFamily="2" charset="2"/>
              <a:buChar char="v"/>
            </a:pPr>
            <a:endParaRPr lang="en-US" sz="2000" dirty="0">
              <a:solidFill>
                <a:prstClr val="black"/>
              </a:solidFill>
              <a:latin typeface="Bahnschrift SemiLight SemiConde" panose="020B0502040204020203" pitchFamily="34" charset="0"/>
            </a:endParaRPr>
          </a:p>
          <a:p>
            <a:pPr marL="342900" indent="-342900">
              <a:lnSpc>
                <a:spcPts val="2200"/>
              </a:lnSpc>
              <a:buClr>
                <a:srgbClr val="007AA1"/>
              </a:buClr>
              <a:buFont typeface="Wingdings" panose="05000000000000000000" pitchFamily="2" charset="2"/>
              <a:buChar char="v"/>
            </a:pPr>
            <a:r>
              <a:rPr lang="en-US" sz="2000" b="0" i="0" u="none" strike="noStrike" baseline="0" dirty="0">
                <a:latin typeface="Bahnschrift SemiLight SemiConde" panose="020B0502040204020203" pitchFamily="34" charset="0"/>
              </a:rPr>
              <a:t>Will be able to holds </a:t>
            </a:r>
            <a:r>
              <a:rPr lang="en-US" sz="2000" b="1" i="0" u="none" strike="noStrike" baseline="0" dirty="0">
                <a:latin typeface="Bahnschrift SemiLight SemiConde" panose="020B0502040204020203" pitchFamily="34" charset="0"/>
              </a:rPr>
              <a:t>62 cm diameter and &gt; 300kg test masses</a:t>
            </a:r>
            <a:endParaRPr lang="en-US" sz="2000" b="0" i="0" u="none" strike="noStrike" baseline="0" dirty="0">
              <a:latin typeface="Bahnschrift SemiLight SemiConde" panose="020B0502040204020203" pitchFamily="34" charset="0"/>
            </a:endParaRPr>
          </a:p>
          <a:p>
            <a:pPr algn="l">
              <a:lnSpc>
                <a:spcPts val="2200"/>
              </a:lnSpc>
            </a:pPr>
            <a:r>
              <a:rPr lang="fr-FR" sz="2000" b="1" i="0" u="none" strike="noStrike" baseline="0" noProof="1">
                <a:latin typeface="Bahnschrift SemiLight SemiConde" panose="020B0502040204020203" pitchFamily="34" charset="0"/>
              </a:rPr>
              <a:t> </a:t>
            </a:r>
          </a:p>
          <a:p>
            <a:pPr marL="342900" indent="-342900" algn="l">
              <a:lnSpc>
                <a:spcPts val="2200"/>
              </a:lnSpc>
              <a:buClr>
                <a:srgbClr val="F79443"/>
              </a:buClr>
              <a:buFont typeface="Wingdings" panose="05000000000000000000" pitchFamily="2" charset="2"/>
              <a:buChar char="v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SemiConde" panose="020B0502040204020203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SemiConde" panose="020B0502040204020203" pitchFamily="34" charset="0"/>
              </a:rPr>
              <a:t>Same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SemiConde" panose="020B0502040204020203" pitchFamily="34" charset="0"/>
              </a:rPr>
              <a:t>power density than in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SemiConde" panose="020B0502040204020203" pitchFamily="34" charset="0"/>
              </a:rPr>
              <a:t>AdV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SemiConde" panose="020B0502040204020203" pitchFamily="34" charset="0"/>
              </a:rPr>
              <a:t> ~3kW/cm²</a:t>
            </a:r>
          </a:p>
          <a:p>
            <a:pPr marL="342900" indent="-342900" algn="l">
              <a:lnSpc>
                <a:spcPts val="2200"/>
              </a:lnSpc>
              <a:buFont typeface="Wingdings" panose="05000000000000000000" pitchFamily="2" charset="2"/>
              <a:buChar char="v"/>
            </a:pPr>
            <a:endParaRPr lang="fr-FR" sz="2000" b="1" i="0" u="none" strike="noStrike" baseline="0" dirty="0">
              <a:latin typeface="Bahnschrift SemiLight SemiConde" panose="020B0502040204020203" pitchFamily="34" charset="0"/>
            </a:endParaRPr>
          </a:p>
          <a:p>
            <a:pPr marL="342900" indent="-342900" algn="l">
              <a:lnSpc>
                <a:spcPts val="2200"/>
              </a:lnSpc>
              <a:buClr>
                <a:srgbClr val="007AA1"/>
              </a:buClr>
              <a:buFont typeface="Wingdings" panose="05000000000000000000" pitchFamily="2" charset="2"/>
              <a:buChar char="v"/>
            </a:pPr>
            <a:r>
              <a:rPr lang="fr-FR" sz="2000" dirty="0" err="1">
                <a:latin typeface="Bahnschrift SemiLight SemiConde" panose="020B0502040204020203" pitchFamily="34" charset="0"/>
              </a:rPr>
              <a:t>Shack</a:t>
            </a:r>
            <a:r>
              <a:rPr lang="fr-FR" sz="2000" dirty="0">
                <a:latin typeface="Bahnschrift SemiLight SemiConde" panose="020B0502040204020203" pitchFamily="34" charset="0"/>
              </a:rPr>
              <a:t>-Hartman </a:t>
            </a:r>
            <a:r>
              <a:rPr lang="fr-FR" sz="2000" dirty="0" err="1">
                <a:latin typeface="Bahnschrift SemiLight SemiConde" panose="020B0502040204020203" pitchFamily="34" charset="0"/>
              </a:rPr>
              <a:t>wavefront</a:t>
            </a:r>
            <a:r>
              <a:rPr lang="fr-FR" sz="2000" dirty="0">
                <a:latin typeface="Bahnschrift SemiLight SemiConde" panose="020B0502040204020203" pitchFamily="34" charset="0"/>
              </a:rPr>
              <a:t> </a:t>
            </a:r>
            <a:r>
              <a:rPr lang="fr-FR" sz="2000" dirty="0" err="1">
                <a:latin typeface="Bahnschrift SemiLight SemiConde" panose="020B0502040204020203" pitchFamily="34" charset="0"/>
              </a:rPr>
              <a:t>sensitivity</a:t>
            </a:r>
            <a:endParaRPr lang="fr-FR" sz="2000" dirty="0">
              <a:latin typeface="Bahnschrift SemiLight SemiConde" panose="020B0502040204020203" pitchFamily="34" charset="0"/>
            </a:endParaRPr>
          </a:p>
          <a:p>
            <a:pPr algn="l">
              <a:lnSpc>
                <a:spcPts val="2200"/>
              </a:lnSpc>
              <a:buClr>
                <a:srgbClr val="007AA1"/>
              </a:buClr>
            </a:pPr>
            <a:r>
              <a:rPr lang="fr-FR" sz="2000" dirty="0">
                <a:latin typeface="Bahnschrift SemiLight SemiConde" panose="020B0502040204020203" pitchFamily="34" charset="0"/>
              </a:rPr>
              <a:t>     </a:t>
            </a:r>
            <a:r>
              <a:rPr lang="fr-FR" sz="2000" dirty="0">
                <a:latin typeface="Bahnschrift SemiLight SemiConde" panose="020B0502040204020203" pitchFamily="34" charset="0"/>
                <a:sym typeface="Wingdings" panose="05000000000000000000" pitchFamily="2" charset="2"/>
              </a:rPr>
              <a:t> </a:t>
            </a:r>
            <a:r>
              <a:rPr lang="fr-FR" sz="2000" b="1" dirty="0">
                <a:latin typeface="Bahnschrift SemiLight SemiConde" panose="020B0502040204020203" pitchFamily="34" charset="0"/>
              </a:rPr>
              <a:t>(</a:t>
            </a:r>
            <a:r>
              <a:rPr lang="el-GR" sz="2000" b="1" dirty="0">
                <a:latin typeface="Bahnschrift SemiLight SemiConde" panose="020B0502040204020203" pitchFamily="34" charset="0"/>
              </a:rPr>
              <a:t>λ</a:t>
            </a:r>
            <a:r>
              <a:rPr lang="fr-FR" sz="2000" b="1" dirty="0">
                <a:latin typeface="Bahnschrift SemiLight SemiConde" panose="020B0502040204020203" pitchFamily="34" charset="0"/>
              </a:rPr>
              <a:t>/100)</a:t>
            </a:r>
            <a:endParaRPr lang="fr-FR" sz="2000" b="1" i="0" u="none" strike="noStrike" baseline="0" dirty="0">
              <a:latin typeface="Bahnschrift SemiLight SemiConde" panose="020B0502040204020203" pitchFamily="34" charset="0"/>
            </a:endParaRPr>
          </a:p>
          <a:p>
            <a:pPr algn="l">
              <a:lnSpc>
                <a:spcPts val="2200"/>
              </a:lnSpc>
            </a:pPr>
            <a:endParaRPr lang="fr-FR" sz="2000" b="1" i="0" u="none" strike="noStrike" baseline="0" dirty="0">
              <a:latin typeface="Bahnschrift SemiLight SemiConde" panose="020B0502040204020203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E50BD52-7C58-F355-6E36-255CD2B97BE7}"/>
              </a:ext>
            </a:extLst>
          </p:cNvPr>
          <p:cNvSpPr txBox="1"/>
          <p:nvPr/>
        </p:nvSpPr>
        <p:spPr>
          <a:xfrm>
            <a:off x="464487" y="1043444"/>
            <a:ext cx="8064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 err="1">
                <a:solidFill>
                  <a:srgbClr val="000000"/>
                </a:solidFill>
                <a:latin typeface="Bahnschrift SemiLight" panose="020B0502040204020203" pitchFamily="34" charset="0"/>
                <a:sym typeface="Wingdings" panose="05000000000000000000" pitchFamily="2" charset="2"/>
              </a:rPr>
              <a:t>Expanding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Bahnschrift SemiLight" panose="020B0502040204020203" pitchFamily="34" charset="0"/>
                <a:sym typeface="Wingdings" panose="05000000000000000000" pitchFamily="2" charset="2"/>
              </a:rPr>
              <a:t> the Caltech </a:t>
            </a:r>
            <a:r>
              <a:rPr lang="fr-FR" sz="1800" b="0" i="0" u="none" strike="noStrike" dirty="0" err="1">
                <a:solidFill>
                  <a:srgbClr val="000000"/>
                </a:solidFill>
                <a:effectLst/>
                <a:latin typeface="Bahnschrift SemiLight" panose="020B0502040204020203" pitchFamily="34" charset="0"/>
                <a:sym typeface="Wingdings" panose="05000000000000000000" pitchFamily="2" charset="2"/>
              </a:rPr>
              <a:t>bench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Bahnschrift SemiLight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Bahnschrift SemiLight" panose="020B0502040204020203" pitchFamily="34" charset="0"/>
              </a:rPr>
              <a:t>(TM-HPAD) Test mass Hartman PA Diagnostic</a:t>
            </a:r>
            <a:endParaRPr lang="fr-FR" dirty="0">
              <a:latin typeface="Bahnschrift SemiLight" panose="020B0502040204020203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563A527-E791-C0B7-D949-12EB9F66545E}"/>
              </a:ext>
            </a:extLst>
          </p:cNvPr>
          <p:cNvSpPr txBox="1"/>
          <p:nvPr/>
        </p:nvSpPr>
        <p:spPr>
          <a:xfrm>
            <a:off x="5326371" y="5214810"/>
            <a:ext cx="382715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Bonus :</a:t>
            </a:r>
          </a:p>
          <a:p>
            <a:br>
              <a:rPr lang="fr-FR" dirty="0"/>
            </a:br>
            <a:r>
              <a:rPr lang="fr-FR" sz="1600" dirty="0"/>
              <a:t>Scattering </a:t>
            </a:r>
            <a:r>
              <a:rPr lang="fr-FR" sz="1600" dirty="0" err="1">
                <a:latin typeface="Bahnschrift SemiLight SemiConde" panose="020B0502040204020203" pitchFamily="34" charset="0"/>
              </a:rPr>
              <a:t>measurement</a:t>
            </a:r>
            <a:r>
              <a:rPr lang="fr-FR" sz="1600" dirty="0"/>
              <a:t> </a:t>
            </a:r>
            <a:r>
              <a:rPr lang="fr-FR" sz="1600" dirty="0" err="1"/>
              <a:t>with</a:t>
            </a:r>
            <a:r>
              <a:rPr lang="fr-FR" sz="1600" dirty="0"/>
              <a:t> CCD camera</a:t>
            </a:r>
          </a:p>
        </p:txBody>
      </p:sp>
    </p:spTree>
    <p:extLst>
      <p:ext uri="{BB962C8B-B14F-4D97-AF65-F5344CB8AC3E}">
        <p14:creationId xmlns:p14="http://schemas.microsoft.com/office/powerpoint/2010/main" val="1412204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 55">
            <a:extLst>
              <a:ext uri="{FF2B5EF4-FFF2-40B4-BE49-F238E27FC236}">
                <a16:creationId xmlns:a16="http://schemas.microsoft.com/office/drawing/2014/main" id="{D7A9FCE7-7BE7-A433-8F1F-D8908F2D7A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889"/>
          <a:stretch/>
        </p:blipFill>
        <p:spPr>
          <a:xfrm>
            <a:off x="251520" y="1934451"/>
            <a:ext cx="4124720" cy="305969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8EC613F-5B3B-E5B3-3016-5A6F6AC1CB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881" y="46577"/>
            <a:ext cx="1139354" cy="11393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10800000">
            <a:off x="21358" y="6377297"/>
            <a:ext cx="9144000" cy="46917"/>
          </a:xfrm>
          <a:prstGeom prst="rect">
            <a:avLst/>
          </a:prstGeom>
          <a:gradFill flip="none" rotWithShape="1">
            <a:gsLst>
              <a:gs pos="0">
                <a:srgbClr val="F19624"/>
              </a:gs>
              <a:gs pos="45000">
                <a:schemeClr val="accent6">
                  <a:lumMod val="60000"/>
                  <a:lumOff val="40000"/>
                </a:schemeClr>
              </a:gs>
              <a:gs pos="55000">
                <a:schemeClr val="accent1">
                  <a:lumMod val="60000"/>
                  <a:lumOff val="40000"/>
                </a:schemeClr>
              </a:gs>
              <a:gs pos="100000">
                <a:srgbClr val="007AA1"/>
              </a:gs>
            </a:gsLst>
            <a:lin ang="0" scaled="0"/>
            <a:tileRect/>
          </a:gradFill>
          <a:ln cap="sq" cmpd="thinThick">
            <a:noFill/>
            <a:bevel/>
          </a:ln>
          <a:effectLst>
            <a:glow rad="12700">
              <a:schemeClr val="accent4">
                <a:satMod val="17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33" b="22070"/>
          <a:stretch/>
        </p:blipFill>
        <p:spPr>
          <a:xfrm>
            <a:off x="21358" y="129035"/>
            <a:ext cx="1941733" cy="93974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817659" y="620688"/>
            <a:ext cx="6213475" cy="97503"/>
          </a:xfrm>
          <a:custGeom>
            <a:avLst/>
            <a:gdLst>
              <a:gd name="connsiteX0" fmla="*/ 0 w 6238828"/>
              <a:gd name="connsiteY0" fmla="*/ 0 h 45719"/>
              <a:gd name="connsiteX1" fmla="*/ 6238828 w 6238828"/>
              <a:gd name="connsiteY1" fmla="*/ 0 h 45719"/>
              <a:gd name="connsiteX2" fmla="*/ 6238828 w 6238828"/>
              <a:gd name="connsiteY2" fmla="*/ 45719 h 45719"/>
              <a:gd name="connsiteX3" fmla="*/ 0 w 6238828"/>
              <a:gd name="connsiteY3" fmla="*/ 45719 h 45719"/>
              <a:gd name="connsiteX4" fmla="*/ 0 w 6238828"/>
              <a:gd name="connsiteY4" fmla="*/ 0 h 45719"/>
              <a:gd name="connsiteX0" fmla="*/ 0 w 6238828"/>
              <a:gd name="connsiteY0" fmla="*/ 0 h 45719"/>
              <a:gd name="connsiteX1" fmla="*/ 6238828 w 6238828"/>
              <a:gd name="connsiteY1" fmla="*/ 0 h 45719"/>
              <a:gd name="connsiteX2" fmla="*/ 6238828 w 6238828"/>
              <a:gd name="connsiteY2" fmla="*/ 45719 h 45719"/>
              <a:gd name="connsiteX3" fmla="*/ 0 w 6238828"/>
              <a:gd name="connsiteY3" fmla="*/ 45719 h 45719"/>
              <a:gd name="connsiteX4" fmla="*/ 0 w 6238828"/>
              <a:gd name="connsiteY4" fmla="*/ 0 h 45719"/>
              <a:gd name="connsiteX0" fmla="*/ 0 w 6243614"/>
              <a:gd name="connsiteY0" fmla="*/ 0 h 45719"/>
              <a:gd name="connsiteX1" fmla="*/ 6243614 w 6243614"/>
              <a:gd name="connsiteY1" fmla="*/ 0 h 45719"/>
              <a:gd name="connsiteX2" fmla="*/ 6243614 w 6243614"/>
              <a:gd name="connsiteY2" fmla="*/ 45719 h 45719"/>
              <a:gd name="connsiteX3" fmla="*/ 4786 w 6243614"/>
              <a:gd name="connsiteY3" fmla="*/ 45719 h 45719"/>
              <a:gd name="connsiteX4" fmla="*/ 0 w 6243614"/>
              <a:gd name="connsiteY4" fmla="*/ 0 h 45719"/>
              <a:gd name="connsiteX0" fmla="*/ 0 w 6243614"/>
              <a:gd name="connsiteY0" fmla="*/ 0 h 45719"/>
              <a:gd name="connsiteX1" fmla="*/ 6243614 w 6243614"/>
              <a:gd name="connsiteY1" fmla="*/ 0 h 45719"/>
              <a:gd name="connsiteX2" fmla="*/ 6243614 w 6243614"/>
              <a:gd name="connsiteY2" fmla="*/ 45719 h 45719"/>
              <a:gd name="connsiteX3" fmla="*/ 4786 w 6243614"/>
              <a:gd name="connsiteY3" fmla="*/ 45719 h 45719"/>
              <a:gd name="connsiteX4" fmla="*/ 0 w 6243614"/>
              <a:gd name="connsiteY4" fmla="*/ 0 h 45719"/>
              <a:gd name="connsiteX0" fmla="*/ 0 w 6243614"/>
              <a:gd name="connsiteY0" fmla="*/ 0 h 45719"/>
              <a:gd name="connsiteX1" fmla="*/ 6243614 w 6243614"/>
              <a:gd name="connsiteY1" fmla="*/ 0 h 45719"/>
              <a:gd name="connsiteX2" fmla="*/ 6243614 w 6243614"/>
              <a:gd name="connsiteY2" fmla="*/ 45719 h 45719"/>
              <a:gd name="connsiteX3" fmla="*/ 4786 w 6243614"/>
              <a:gd name="connsiteY3" fmla="*/ 45719 h 45719"/>
              <a:gd name="connsiteX4" fmla="*/ 0 w 6243614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3614" h="45719">
                <a:moveTo>
                  <a:pt x="0" y="0"/>
                </a:moveTo>
                <a:lnTo>
                  <a:pt x="6243614" y="0"/>
                </a:lnTo>
                <a:lnTo>
                  <a:pt x="6243614" y="45719"/>
                </a:lnTo>
                <a:lnTo>
                  <a:pt x="4786" y="45719"/>
                </a:lnTo>
                <a:cubicBezTo>
                  <a:pt x="31107" y="32712"/>
                  <a:pt x="50099" y="24093"/>
                  <a:pt x="0" y="0"/>
                </a:cubicBezTo>
                <a:close/>
              </a:path>
            </a:pathLst>
          </a:custGeom>
          <a:gradFill flip="none" rotWithShape="1">
            <a:gsLst>
              <a:gs pos="55000">
                <a:schemeClr val="accent1">
                  <a:lumMod val="40000"/>
                  <a:lumOff val="60000"/>
                </a:schemeClr>
              </a:gs>
              <a:gs pos="45000">
                <a:schemeClr val="accent6">
                  <a:lumMod val="60000"/>
                  <a:lumOff val="40000"/>
                </a:schemeClr>
              </a:gs>
              <a:gs pos="0">
                <a:srgbClr val="F19624"/>
              </a:gs>
              <a:gs pos="100000">
                <a:srgbClr val="007AA1"/>
              </a:gs>
            </a:gsLst>
            <a:lin ang="0" scaled="1"/>
            <a:tileRect/>
          </a:gradFill>
          <a:ln cap="sq" cmpd="thinThick">
            <a:noFill/>
            <a:bevel/>
          </a:ln>
          <a:effectLst>
            <a:glow rad="12700">
              <a:schemeClr val="accent4">
                <a:satMod val="17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8316416" y="6447294"/>
            <a:ext cx="720859" cy="365125"/>
          </a:xfrm>
          <a:ln>
            <a:noFill/>
          </a:ln>
        </p:spPr>
        <p:txBody>
          <a:bodyPr/>
          <a:lstStyle/>
          <a:p>
            <a:fld id="{CF4668DC-857F-487D-BFFA-8C0CA5037977}" type="slidenum">
              <a:rPr lang="fr-BE" sz="2000" b="1" smtClean="0">
                <a:solidFill>
                  <a:schemeClr val="tx1"/>
                </a:solidFill>
              </a:rPr>
              <a:t>6</a:t>
            </a:fld>
            <a:endParaRPr lang="fr-BE" sz="2000" b="1" dirty="0"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45BA2FC-4B76-C9DB-EF0A-653327B208C8}"/>
              </a:ext>
            </a:extLst>
          </p:cNvPr>
          <p:cNvSpPr txBox="1"/>
          <p:nvPr/>
        </p:nvSpPr>
        <p:spPr>
          <a:xfrm>
            <a:off x="1816290" y="97693"/>
            <a:ext cx="5924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latin typeface="Bahnschrift" panose="020B0502040204020203" pitchFamily="34" charset="0"/>
              </a:rPr>
              <a:t>Principle</a:t>
            </a:r>
            <a:r>
              <a:rPr lang="fr-FR" sz="2400" b="1" dirty="0">
                <a:latin typeface="Bahnschrift" panose="020B0502040204020203" pitchFamily="34" charset="0"/>
              </a:rPr>
              <a:t> </a:t>
            </a:r>
            <a:r>
              <a:rPr lang="fr-FR" sz="2400" b="1" dirty="0" err="1">
                <a:latin typeface="Bahnschrift" panose="020B0502040204020203" pitchFamily="34" charset="0"/>
              </a:rPr>
              <a:t>scheme</a:t>
            </a:r>
            <a:r>
              <a:rPr lang="fr-FR" sz="2400" b="1" dirty="0">
                <a:latin typeface="Bahnschrift" panose="020B0502040204020203" pitchFamily="34" charset="0"/>
              </a:rPr>
              <a:t> of </a:t>
            </a:r>
            <a:r>
              <a:rPr lang="fr-FR" sz="2400" b="1" dirty="0" err="1">
                <a:latin typeface="Bahnschrift" panose="020B0502040204020203" pitchFamily="34" charset="0"/>
              </a:rPr>
              <a:t>measurement</a:t>
            </a:r>
            <a:endParaRPr lang="fr-FR" sz="2400" b="1" dirty="0">
              <a:latin typeface="Bahnschrift" panose="020B0502040204020203" pitchFamily="34" charset="0"/>
            </a:endParaRP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C4A0DA02-2D87-F2B3-B7FF-FD081BC631BF}"/>
              </a:ext>
            </a:extLst>
          </p:cNvPr>
          <p:cNvCxnSpPr>
            <a:cxnSpLocks/>
          </p:cNvCxnSpPr>
          <p:nvPr/>
        </p:nvCxnSpPr>
        <p:spPr>
          <a:xfrm flipV="1">
            <a:off x="4842012" y="1332264"/>
            <a:ext cx="0" cy="15875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86FC0B45-2323-F7A0-1765-D2F4DE3DAB92}"/>
              </a:ext>
            </a:extLst>
          </p:cNvPr>
          <p:cNvCxnSpPr>
            <a:cxnSpLocks/>
          </p:cNvCxnSpPr>
          <p:nvPr/>
        </p:nvCxnSpPr>
        <p:spPr>
          <a:xfrm>
            <a:off x="4842012" y="2919764"/>
            <a:ext cx="34163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99EA7465-0159-98C9-86C1-B3AE7AC545F6}"/>
              </a:ext>
            </a:extLst>
          </p:cNvPr>
          <p:cNvCxnSpPr>
            <a:cxnSpLocks/>
          </p:cNvCxnSpPr>
          <p:nvPr/>
        </p:nvCxnSpPr>
        <p:spPr>
          <a:xfrm flipV="1">
            <a:off x="5451612" y="1865664"/>
            <a:ext cx="0" cy="1054100"/>
          </a:xfrm>
          <a:prstGeom prst="line">
            <a:avLst/>
          </a:prstGeom>
          <a:ln w="19050">
            <a:solidFill>
              <a:srgbClr val="FF0000">
                <a:alpha val="41961"/>
              </a:srgb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828279AF-B4D8-721E-4D4C-0FE98C143875}"/>
              </a:ext>
            </a:extLst>
          </p:cNvPr>
          <p:cNvCxnSpPr>
            <a:cxnSpLocks/>
          </p:cNvCxnSpPr>
          <p:nvPr/>
        </p:nvCxnSpPr>
        <p:spPr>
          <a:xfrm>
            <a:off x="5451612" y="1865664"/>
            <a:ext cx="1651000" cy="0"/>
          </a:xfrm>
          <a:prstGeom prst="line">
            <a:avLst/>
          </a:prstGeom>
          <a:ln>
            <a:solidFill>
              <a:srgbClr val="EB2D0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386B7E71-B54D-F1A4-A971-0507E98370B6}"/>
              </a:ext>
            </a:extLst>
          </p:cNvPr>
          <p:cNvCxnSpPr>
            <a:cxnSpLocks/>
          </p:cNvCxnSpPr>
          <p:nvPr/>
        </p:nvCxnSpPr>
        <p:spPr>
          <a:xfrm flipV="1">
            <a:off x="7089912" y="1865664"/>
            <a:ext cx="0" cy="1054100"/>
          </a:xfrm>
          <a:prstGeom prst="line">
            <a:avLst/>
          </a:prstGeom>
          <a:ln w="19050">
            <a:solidFill>
              <a:srgbClr val="FF0000">
                <a:alpha val="41961"/>
              </a:srgb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31">
            <a:extLst>
              <a:ext uri="{FF2B5EF4-FFF2-40B4-BE49-F238E27FC236}">
                <a16:creationId xmlns:a16="http://schemas.microsoft.com/office/drawing/2014/main" id="{244A6B32-3481-8662-F95A-26E82246E776}"/>
              </a:ext>
            </a:extLst>
          </p:cNvPr>
          <p:cNvSpPr txBox="1"/>
          <p:nvPr/>
        </p:nvSpPr>
        <p:spPr>
          <a:xfrm>
            <a:off x="4486412" y="1154464"/>
            <a:ext cx="228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P</a:t>
            </a:r>
          </a:p>
        </p:txBody>
      </p:sp>
      <p:sp>
        <p:nvSpPr>
          <p:cNvPr id="27" name="ZoneTexte 32">
            <a:extLst>
              <a:ext uri="{FF2B5EF4-FFF2-40B4-BE49-F238E27FC236}">
                <a16:creationId xmlns:a16="http://schemas.microsoft.com/office/drawing/2014/main" id="{2AEDE236-0EB6-682D-C58B-49DCEEC237A7}"/>
              </a:ext>
            </a:extLst>
          </p:cNvPr>
          <p:cNvSpPr txBox="1"/>
          <p:nvPr/>
        </p:nvSpPr>
        <p:spPr>
          <a:xfrm>
            <a:off x="8053820" y="2583973"/>
            <a:ext cx="113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t [s]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436FB232-265F-0228-C256-0DCBFAB222B5}"/>
              </a:ext>
            </a:extLst>
          </p:cNvPr>
          <p:cNvCxnSpPr>
            <a:cxnSpLocks/>
          </p:cNvCxnSpPr>
          <p:nvPr/>
        </p:nvCxnSpPr>
        <p:spPr>
          <a:xfrm flipV="1">
            <a:off x="4860021" y="3909942"/>
            <a:ext cx="0" cy="15875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A572650E-1AA1-55E3-CAEB-1DA5C64120BE}"/>
              </a:ext>
            </a:extLst>
          </p:cNvPr>
          <p:cNvCxnSpPr>
            <a:cxnSpLocks/>
          </p:cNvCxnSpPr>
          <p:nvPr/>
        </p:nvCxnSpPr>
        <p:spPr>
          <a:xfrm>
            <a:off x="4860021" y="5497442"/>
            <a:ext cx="34163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A3A71D61-AD5D-7F97-E555-9237B09F1D2A}"/>
              </a:ext>
            </a:extLst>
          </p:cNvPr>
          <p:cNvCxnSpPr>
            <a:cxnSpLocks/>
          </p:cNvCxnSpPr>
          <p:nvPr/>
        </p:nvCxnSpPr>
        <p:spPr>
          <a:xfrm flipV="1">
            <a:off x="7204012" y="4251811"/>
            <a:ext cx="0" cy="1245631"/>
          </a:xfrm>
          <a:prstGeom prst="line">
            <a:avLst/>
          </a:prstGeom>
          <a:ln w="19050">
            <a:solidFill>
              <a:srgbClr val="FF0000">
                <a:alpha val="41961"/>
              </a:srgb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8">
            <a:extLst>
              <a:ext uri="{FF2B5EF4-FFF2-40B4-BE49-F238E27FC236}">
                <a16:creationId xmlns:a16="http://schemas.microsoft.com/office/drawing/2014/main" id="{A6B6AC2C-AAC7-91EA-7458-13A2EF11C10C}"/>
              </a:ext>
            </a:extLst>
          </p:cNvPr>
          <p:cNvSpPr txBox="1"/>
          <p:nvPr/>
        </p:nvSpPr>
        <p:spPr>
          <a:xfrm>
            <a:off x="4504421" y="3732142"/>
            <a:ext cx="228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T</a:t>
            </a:r>
          </a:p>
        </p:txBody>
      </p:sp>
      <p:sp>
        <p:nvSpPr>
          <p:cNvPr id="32" name="ZoneTexte 39">
            <a:extLst>
              <a:ext uri="{FF2B5EF4-FFF2-40B4-BE49-F238E27FC236}">
                <a16:creationId xmlns:a16="http://schemas.microsoft.com/office/drawing/2014/main" id="{E59D8417-C3E2-74E1-F542-BC98F567E98B}"/>
              </a:ext>
            </a:extLst>
          </p:cNvPr>
          <p:cNvSpPr txBox="1"/>
          <p:nvPr/>
        </p:nvSpPr>
        <p:spPr>
          <a:xfrm>
            <a:off x="8194228" y="5208978"/>
            <a:ext cx="113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t [s]</a:t>
            </a: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C1F7B254-C4E1-CFE0-080B-CA53D3BDAD64}"/>
              </a:ext>
            </a:extLst>
          </p:cNvPr>
          <p:cNvSpPr/>
          <p:nvPr/>
        </p:nvSpPr>
        <p:spPr>
          <a:xfrm rot="18102171">
            <a:off x="5030070" y="4583991"/>
            <a:ext cx="3364274" cy="2491976"/>
          </a:xfrm>
          <a:prstGeom prst="arc">
            <a:avLst>
              <a:gd name="adj1" fmla="val 15223881"/>
              <a:gd name="adj2" fmla="val 20743794"/>
            </a:avLst>
          </a:prstGeom>
          <a:ln>
            <a:solidFill>
              <a:srgbClr val="EB2D0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ED374C64-62E9-C56D-613E-4C798ADC620F}"/>
              </a:ext>
            </a:extLst>
          </p:cNvPr>
          <p:cNvCxnSpPr>
            <a:cxnSpLocks/>
            <a:stCxn id="33" idx="2"/>
          </p:cNvCxnSpPr>
          <p:nvPr/>
        </p:nvCxnSpPr>
        <p:spPr>
          <a:xfrm>
            <a:off x="7204012" y="4263767"/>
            <a:ext cx="945943" cy="1162988"/>
          </a:xfrm>
          <a:prstGeom prst="curvedConnector4">
            <a:avLst>
              <a:gd name="adj1" fmla="val 3998"/>
              <a:gd name="adj2" fmla="val 98788"/>
            </a:avLst>
          </a:prstGeom>
          <a:ln>
            <a:solidFill>
              <a:srgbClr val="EB2D0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ZoneTexte 66">
            <a:extLst>
              <a:ext uri="{FF2B5EF4-FFF2-40B4-BE49-F238E27FC236}">
                <a16:creationId xmlns:a16="http://schemas.microsoft.com/office/drawing/2014/main" id="{7A0B917B-C3C3-B351-C044-5EF1B125973C}"/>
              </a:ext>
            </a:extLst>
          </p:cNvPr>
          <p:cNvSpPr txBox="1"/>
          <p:nvPr/>
        </p:nvSpPr>
        <p:spPr>
          <a:xfrm>
            <a:off x="5350012" y="2892815"/>
            <a:ext cx="113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t</a:t>
            </a:r>
            <a:r>
              <a:rPr lang="fr-FR" sz="1100" dirty="0"/>
              <a:t>0</a:t>
            </a:r>
            <a:endParaRPr lang="fr-FR" dirty="0"/>
          </a:p>
        </p:txBody>
      </p:sp>
      <p:sp>
        <p:nvSpPr>
          <p:cNvPr id="37" name="ZoneTexte 67">
            <a:extLst>
              <a:ext uri="{FF2B5EF4-FFF2-40B4-BE49-F238E27FC236}">
                <a16:creationId xmlns:a16="http://schemas.microsoft.com/office/drawing/2014/main" id="{CC0ABA87-630D-4C06-7AE3-804D9E67B577}"/>
              </a:ext>
            </a:extLst>
          </p:cNvPr>
          <p:cNvSpPr txBox="1"/>
          <p:nvPr/>
        </p:nvSpPr>
        <p:spPr>
          <a:xfrm>
            <a:off x="6924813" y="2900962"/>
            <a:ext cx="113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t</a:t>
            </a:r>
            <a:r>
              <a:rPr lang="fr-FR" sz="1200" dirty="0"/>
              <a:t>1</a:t>
            </a:r>
            <a:endParaRPr lang="fr-FR" dirty="0"/>
          </a:p>
        </p:txBody>
      </p:sp>
      <p:sp>
        <p:nvSpPr>
          <p:cNvPr id="40" name="ZoneTexte 78">
            <a:extLst>
              <a:ext uri="{FF2B5EF4-FFF2-40B4-BE49-F238E27FC236}">
                <a16:creationId xmlns:a16="http://schemas.microsoft.com/office/drawing/2014/main" id="{AD6743CF-4821-1C55-A668-7ABF2027C2F0}"/>
              </a:ext>
            </a:extLst>
          </p:cNvPr>
          <p:cNvSpPr txBox="1"/>
          <p:nvPr/>
        </p:nvSpPr>
        <p:spPr>
          <a:xfrm>
            <a:off x="7971521" y="5440752"/>
            <a:ext cx="3241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/>
              <a:t>t</a:t>
            </a:r>
            <a:r>
              <a:rPr lang="fr-FR" sz="1100" dirty="0" err="1"/>
              <a:t>f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ZoneTexte 97">
                <a:extLst>
                  <a:ext uri="{FF2B5EF4-FFF2-40B4-BE49-F238E27FC236}">
                    <a16:creationId xmlns:a16="http://schemas.microsoft.com/office/drawing/2014/main" id="{F65664B6-950F-CC97-9283-8B56E14CDBB5}"/>
                  </a:ext>
                </a:extLst>
              </p:cNvPr>
              <p:cNvSpPr txBox="1"/>
              <p:nvPr/>
            </p:nvSpPr>
            <p:spPr>
              <a:xfrm>
                <a:off x="4387516" y="5393644"/>
                <a:ext cx="6111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𝑎𝑚𝑏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41" name="ZoneTexte 97">
                <a:extLst>
                  <a:ext uri="{FF2B5EF4-FFF2-40B4-BE49-F238E27FC236}">
                    <a16:creationId xmlns:a16="http://schemas.microsoft.com/office/drawing/2014/main" id="{F65664B6-950F-CC97-9283-8B56E14CD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516" y="5393644"/>
                <a:ext cx="611181" cy="369332"/>
              </a:xfrm>
              <a:prstGeom prst="rect">
                <a:avLst/>
              </a:prstGeom>
              <a:blipFill>
                <a:blip r:embed="rId6"/>
                <a:stretch>
                  <a:fillRect r="-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ZoneTexte 98">
                <a:extLst>
                  <a:ext uri="{FF2B5EF4-FFF2-40B4-BE49-F238E27FC236}">
                    <a16:creationId xmlns:a16="http://schemas.microsoft.com/office/drawing/2014/main" id="{F73762D3-1360-27CF-9EE7-F6DFAC445C42}"/>
                  </a:ext>
                </a:extLst>
              </p:cNvPr>
              <p:cNvSpPr txBox="1"/>
              <p:nvPr/>
            </p:nvSpPr>
            <p:spPr>
              <a:xfrm>
                <a:off x="4315508" y="4056299"/>
                <a:ext cx="6111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h𝑜𝑡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42" name="ZoneTexte 98">
                <a:extLst>
                  <a:ext uri="{FF2B5EF4-FFF2-40B4-BE49-F238E27FC236}">
                    <a16:creationId xmlns:a16="http://schemas.microsoft.com/office/drawing/2014/main" id="{F73762D3-1360-27CF-9EE7-F6DFAC445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508" y="4056299"/>
                <a:ext cx="61118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7A397FED-CE25-459F-F655-F5EAA3B88854}"/>
              </a:ext>
            </a:extLst>
          </p:cNvPr>
          <p:cNvCxnSpPr>
            <a:cxnSpLocks/>
          </p:cNvCxnSpPr>
          <p:nvPr/>
        </p:nvCxnSpPr>
        <p:spPr>
          <a:xfrm flipV="1">
            <a:off x="4879468" y="4263767"/>
            <a:ext cx="2174367" cy="26144"/>
          </a:xfrm>
          <a:prstGeom prst="line">
            <a:avLst/>
          </a:prstGeom>
          <a:ln w="19050">
            <a:solidFill>
              <a:srgbClr val="FF0000">
                <a:alpha val="41961"/>
              </a:srgb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A1F63F76-9E6B-4BBF-ECD8-66FF3D4D690B}"/>
              </a:ext>
            </a:extLst>
          </p:cNvPr>
          <p:cNvSpPr txBox="1"/>
          <p:nvPr/>
        </p:nvSpPr>
        <p:spPr>
          <a:xfrm>
            <a:off x="4659127" y="3596422"/>
            <a:ext cx="1532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(</a:t>
            </a:r>
            <a:r>
              <a:rPr lang="fr-FR" sz="1200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near</a:t>
            </a:r>
            <a:r>
              <a:rPr lang="fr-FR" sz="12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PA)</a:t>
            </a:r>
          </a:p>
        </p:txBody>
      </p:sp>
      <p:sp>
        <p:nvSpPr>
          <p:cNvPr id="19" name="ZoneTexte 66">
            <a:extLst>
              <a:ext uri="{FF2B5EF4-FFF2-40B4-BE49-F238E27FC236}">
                <a16:creationId xmlns:a16="http://schemas.microsoft.com/office/drawing/2014/main" id="{B95D83E6-1339-2681-0B63-12856DB5890C}"/>
              </a:ext>
            </a:extLst>
          </p:cNvPr>
          <p:cNvSpPr txBox="1"/>
          <p:nvPr/>
        </p:nvSpPr>
        <p:spPr>
          <a:xfrm>
            <a:off x="5347096" y="5466271"/>
            <a:ext cx="113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t</a:t>
            </a:r>
            <a:r>
              <a:rPr lang="fr-FR" sz="1100" dirty="0"/>
              <a:t>0</a:t>
            </a:r>
            <a:endParaRPr lang="fr-FR" dirty="0"/>
          </a:p>
        </p:txBody>
      </p:sp>
      <p:sp>
        <p:nvSpPr>
          <p:cNvPr id="24" name="ZoneTexte 67">
            <a:extLst>
              <a:ext uri="{FF2B5EF4-FFF2-40B4-BE49-F238E27FC236}">
                <a16:creationId xmlns:a16="http://schemas.microsoft.com/office/drawing/2014/main" id="{40B57633-870B-ACCC-8DA5-AECCD1BED813}"/>
              </a:ext>
            </a:extLst>
          </p:cNvPr>
          <p:cNvSpPr txBox="1"/>
          <p:nvPr/>
        </p:nvSpPr>
        <p:spPr>
          <a:xfrm>
            <a:off x="7033495" y="5475960"/>
            <a:ext cx="577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t</a:t>
            </a:r>
            <a:r>
              <a:rPr lang="fr-FR" sz="1200" dirty="0"/>
              <a:t>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1348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120B5A7-A1D9-7F67-CE63-B58776A778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268" t="8814" r="2809"/>
          <a:stretch/>
        </p:blipFill>
        <p:spPr>
          <a:xfrm>
            <a:off x="6413445" y="2356065"/>
            <a:ext cx="2403381" cy="230712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8EC613F-5B3B-E5B3-3016-5A6F6AC1CB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881" y="46577"/>
            <a:ext cx="1139354" cy="11393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10800000">
            <a:off x="9526" y="6381327"/>
            <a:ext cx="9144000" cy="46917"/>
          </a:xfrm>
          <a:prstGeom prst="rect">
            <a:avLst/>
          </a:prstGeom>
          <a:gradFill flip="none" rotWithShape="1">
            <a:gsLst>
              <a:gs pos="0">
                <a:srgbClr val="F19624"/>
              </a:gs>
              <a:gs pos="45000">
                <a:schemeClr val="accent6">
                  <a:lumMod val="60000"/>
                  <a:lumOff val="40000"/>
                </a:schemeClr>
              </a:gs>
              <a:gs pos="55000">
                <a:schemeClr val="accent1">
                  <a:lumMod val="60000"/>
                  <a:lumOff val="40000"/>
                </a:schemeClr>
              </a:gs>
              <a:gs pos="100000">
                <a:srgbClr val="007AA1"/>
              </a:gs>
            </a:gsLst>
            <a:lin ang="0" scaled="0"/>
            <a:tileRect/>
          </a:gradFill>
          <a:ln cap="sq" cmpd="thinThick">
            <a:noFill/>
            <a:bevel/>
          </a:ln>
          <a:effectLst>
            <a:glow rad="12700">
              <a:schemeClr val="accent4">
                <a:satMod val="17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33" b="22070"/>
          <a:stretch/>
        </p:blipFill>
        <p:spPr>
          <a:xfrm>
            <a:off x="21358" y="129035"/>
            <a:ext cx="1941733" cy="93974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817659" y="620688"/>
            <a:ext cx="6213475" cy="97503"/>
          </a:xfrm>
          <a:custGeom>
            <a:avLst/>
            <a:gdLst>
              <a:gd name="connsiteX0" fmla="*/ 0 w 6238828"/>
              <a:gd name="connsiteY0" fmla="*/ 0 h 45719"/>
              <a:gd name="connsiteX1" fmla="*/ 6238828 w 6238828"/>
              <a:gd name="connsiteY1" fmla="*/ 0 h 45719"/>
              <a:gd name="connsiteX2" fmla="*/ 6238828 w 6238828"/>
              <a:gd name="connsiteY2" fmla="*/ 45719 h 45719"/>
              <a:gd name="connsiteX3" fmla="*/ 0 w 6238828"/>
              <a:gd name="connsiteY3" fmla="*/ 45719 h 45719"/>
              <a:gd name="connsiteX4" fmla="*/ 0 w 6238828"/>
              <a:gd name="connsiteY4" fmla="*/ 0 h 45719"/>
              <a:gd name="connsiteX0" fmla="*/ 0 w 6238828"/>
              <a:gd name="connsiteY0" fmla="*/ 0 h 45719"/>
              <a:gd name="connsiteX1" fmla="*/ 6238828 w 6238828"/>
              <a:gd name="connsiteY1" fmla="*/ 0 h 45719"/>
              <a:gd name="connsiteX2" fmla="*/ 6238828 w 6238828"/>
              <a:gd name="connsiteY2" fmla="*/ 45719 h 45719"/>
              <a:gd name="connsiteX3" fmla="*/ 0 w 6238828"/>
              <a:gd name="connsiteY3" fmla="*/ 45719 h 45719"/>
              <a:gd name="connsiteX4" fmla="*/ 0 w 6238828"/>
              <a:gd name="connsiteY4" fmla="*/ 0 h 45719"/>
              <a:gd name="connsiteX0" fmla="*/ 0 w 6243614"/>
              <a:gd name="connsiteY0" fmla="*/ 0 h 45719"/>
              <a:gd name="connsiteX1" fmla="*/ 6243614 w 6243614"/>
              <a:gd name="connsiteY1" fmla="*/ 0 h 45719"/>
              <a:gd name="connsiteX2" fmla="*/ 6243614 w 6243614"/>
              <a:gd name="connsiteY2" fmla="*/ 45719 h 45719"/>
              <a:gd name="connsiteX3" fmla="*/ 4786 w 6243614"/>
              <a:gd name="connsiteY3" fmla="*/ 45719 h 45719"/>
              <a:gd name="connsiteX4" fmla="*/ 0 w 6243614"/>
              <a:gd name="connsiteY4" fmla="*/ 0 h 45719"/>
              <a:gd name="connsiteX0" fmla="*/ 0 w 6243614"/>
              <a:gd name="connsiteY0" fmla="*/ 0 h 45719"/>
              <a:gd name="connsiteX1" fmla="*/ 6243614 w 6243614"/>
              <a:gd name="connsiteY1" fmla="*/ 0 h 45719"/>
              <a:gd name="connsiteX2" fmla="*/ 6243614 w 6243614"/>
              <a:gd name="connsiteY2" fmla="*/ 45719 h 45719"/>
              <a:gd name="connsiteX3" fmla="*/ 4786 w 6243614"/>
              <a:gd name="connsiteY3" fmla="*/ 45719 h 45719"/>
              <a:gd name="connsiteX4" fmla="*/ 0 w 6243614"/>
              <a:gd name="connsiteY4" fmla="*/ 0 h 45719"/>
              <a:gd name="connsiteX0" fmla="*/ 0 w 6243614"/>
              <a:gd name="connsiteY0" fmla="*/ 0 h 45719"/>
              <a:gd name="connsiteX1" fmla="*/ 6243614 w 6243614"/>
              <a:gd name="connsiteY1" fmla="*/ 0 h 45719"/>
              <a:gd name="connsiteX2" fmla="*/ 6243614 w 6243614"/>
              <a:gd name="connsiteY2" fmla="*/ 45719 h 45719"/>
              <a:gd name="connsiteX3" fmla="*/ 4786 w 6243614"/>
              <a:gd name="connsiteY3" fmla="*/ 45719 h 45719"/>
              <a:gd name="connsiteX4" fmla="*/ 0 w 6243614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3614" h="45719">
                <a:moveTo>
                  <a:pt x="0" y="0"/>
                </a:moveTo>
                <a:lnTo>
                  <a:pt x="6243614" y="0"/>
                </a:lnTo>
                <a:lnTo>
                  <a:pt x="6243614" y="45719"/>
                </a:lnTo>
                <a:lnTo>
                  <a:pt x="4786" y="45719"/>
                </a:lnTo>
                <a:cubicBezTo>
                  <a:pt x="31107" y="32712"/>
                  <a:pt x="50099" y="24093"/>
                  <a:pt x="0" y="0"/>
                </a:cubicBezTo>
                <a:close/>
              </a:path>
            </a:pathLst>
          </a:custGeom>
          <a:gradFill flip="none" rotWithShape="1">
            <a:gsLst>
              <a:gs pos="55000">
                <a:schemeClr val="accent1">
                  <a:lumMod val="40000"/>
                  <a:lumOff val="60000"/>
                </a:schemeClr>
              </a:gs>
              <a:gs pos="45000">
                <a:schemeClr val="accent6">
                  <a:lumMod val="60000"/>
                  <a:lumOff val="40000"/>
                </a:schemeClr>
              </a:gs>
              <a:gs pos="0">
                <a:srgbClr val="F19624"/>
              </a:gs>
              <a:gs pos="100000">
                <a:srgbClr val="007AA1"/>
              </a:gs>
            </a:gsLst>
            <a:lin ang="0" scaled="1"/>
            <a:tileRect/>
          </a:gradFill>
          <a:ln cap="sq" cmpd="thinThick">
            <a:noFill/>
            <a:bevel/>
          </a:ln>
          <a:effectLst>
            <a:glow rad="12700">
              <a:schemeClr val="accent4">
                <a:satMod val="17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8316416" y="6447294"/>
            <a:ext cx="720859" cy="365125"/>
          </a:xfrm>
          <a:ln>
            <a:noFill/>
          </a:ln>
        </p:spPr>
        <p:txBody>
          <a:bodyPr/>
          <a:lstStyle/>
          <a:p>
            <a:fld id="{CF4668DC-857F-487D-BFFA-8C0CA5037977}" type="slidenum">
              <a:rPr lang="fr-BE" sz="2000" b="1" smtClean="0">
                <a:solidFill>
                  <a:schemeClr val="tx1"/>
                </a:solidFill>
              </a:rPr>
              <a:t>7</a:t>
            </a:fld>
            <a:endParaRPr lang="fr-BE" sz="2000" b="1" dirty="0"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A6CE929-2C62-B4DC-8183-120FB949B221}"/>
              </a:ext>
            </a:extLst>
          </p:cNvPr>
          <p:cNvSpPr txBox="1"/>
          <p:nvPr/>
        </p:nvSpPr>
        <p:spPr>
          <a:xfrm>
            <a:off x="1816290" y="97693"/>
            <a:ext cx="5924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Bahnschrift" panose="020B0502040204020203" pitchFamily="34" charset="0"/>
              </a:rPr>
              <a:t>Numerical simulations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CD631E7-7616-E49C-927C-B9BE31299C70}"/>
              </a:ext>
            </a:extLst>
          </p:cNvPr>
          <p:cNvSpPr txBox="1"/>
          <p:nvPr/>
        </p:nvSpPr>
        <p:spPr>
          <a:xfrm>
            <a:off x="611560" y="1310513"/>
            <a:ext cx="3819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latin typeface="Bahnschrift SemiLight" panose="020B0502040204020203" pitchFamily="34" charset="0"/>
              </a:rPr>
              <a:t>Finite</a:t>
            </a:r>
            <a:r>
              <a:rPr lang="fr-FR" sz="2000" dirty="0">
                <a:latin typeface="Bahnschrift SemiLight" panose="020B0502040204020203" pitchFamily="34" charset="0"/>
              </a:rPr>
              <a:t> </a:t>
            </a:r>
            <a:r>
              <a:rPr lang="fr-FR" sz="2000" dirty="0" err="1">
                <a:latin typeface="Bahnschrift SemiLight" panose="020B0502040204020203" pitchFamily="34" charset="0"/>
              </a:rPr>
              <a:t>element</a:t>
            </a:r>
            <a:r>
              <a:rPr lang="fr-FR" sz="2000" dirty="0">
                <a:latin typeface="Bahnschrift SemiLight" panose="020B0502040204020203" pitchFamily="34" charset="0"/>
              </a:rPr>
              <a:t> simulation (FEM)</a:t>
            </a:r>
          </a:p>
        </p:txBody>
      </p:sp>
      <p:pic>
        <p:nvPicPr>
          <p:cNvPr id="9" name="Image 8" descr="Une image contenant Police, logo, blanc, Graphique&#10;&#10;Description générée automatiquement">
            <a:extLst>
              <a:ext uri="{FF2B5EF4-FFF2-40B4-BE49-F238E27FC236}">
                <a16:creationId xmlns:a16="http://schemas.microsoft.com/office/drawing/2014/main" id="{D46E9D7A-BD6E-AC53-4CE6-1CB305EDECA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" t="40780" r="3277" b="40314"/>
          <a:stretch/>
        </p:blipFill>
        <p:spPr>
          <a:xfrm>
            <a:off x="5819362" y="1257338"/>
            <a:ext cx="3240361" cy="506460"/>
          </a:xfrm>
          <a:prstGeom prst="rect">
            <a:avLst/>
          </a:prstGeom>
        </p:spPr>
      </p:pic>
      <p:pic>
        <p:nvPicPr>
          <p:cNvPr id="16" name="Image 15" descr="Une image contenant croquis, dessin, conception, art&#10;&#10;Description générée automatiquement">
            <a:extLst>
              <a:ext uri="{FF2B5EF4-FFF2-40B4-BE49-F238E27FC236}">
                <a16:creationId xmlns:a16="http://schemas.microsoft.com/office/drawing/2014/main" id="{F3E610E3-8573-4D9D-63BF-9F9C474510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" t="1782" r="52586" b="65169"/>
          <a:stretch/>
        </p:blipFill>
        <p:spPr>
          <a:xfrm rot="20160804">
            <a:off x="6484330" y="2280236"/>
            <a:ext cx="2315584" cy="2364363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C7F9A8DC-EE76-B414-82F0-EA65622FCFB4}"/>
              </a:ext>
            </a:extLst>
          </p:cNvPr>
          <p:cNvSpPr txBox="1"/>
          <p:nvPr/>
        </p:nvSpPr>
        <p:spPr>
          <a:xfrm>
            <a:off x="867378" y="5376301"/>
            <a:ext cx="7821886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buClr>
                <a:srgbClr val="F79443"/>
              </a:buClr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SemiConde" panose="020B0502040204020203" pitchFamily="34" charset="0"/>
                <a:sym typeface="Wingdings" panose="05000000000000000000" pitchFamily="2" charset="2"/>
              </a:rPr>
              <a:t>   Simulation of an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SemiConde" panose="020B0502040204020203" pitchFamily="34" charset="0"/>
                <a:sym typeface="Wingdings" panose="05000000000000000000" pitchFamily="2" charset="2"/>
              </a:rPr>
              <a:t>AdV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SemiConde" panose="020B0502040204020203" pitchFamily="34" charset="0"/>
                <a:sym typeface="Wingdings" panose="05000000000000000000" pitchFamily="2" charset="2"/>
              </a:rPr>
              <a:t> test mass in the ITF configuration  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SemiLight SemiConde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073D8008-78CB-CC73-1F23-47DB9151AE4D}"/>
                  </a:ext>
                </a:extLst>
              </p:cNvPr>
              <p:cNvSpPr txBox="1"/>
              <p:nvPr/>
            </p:nvSpPr>
            <p:spPr>
              <a:xfrm>
                <a:off x="327174" y="2166505"/>
                <a:ext cx="6693098" cy="2579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fontAlgn="base">
                  <a:buClr>
                    <a:srgbClr val="F79443"/>
                  </a:buClr>
                  <a:buFont typeface="Wingdings" panose="05000000000000000000" pitchFamily="2" charset="2"/>
                  <a:buChar char="v"/>
                </a:pPr>
                <a:r>
                  <a:rPr lang="en-US" sz="2000" dirty="0">
                    <a:solidFill>
                      <a:prstClr val="black"/>
                    </a:solidFill>
                    <a:latin typeface="Bahnschrift SemiLight SemiConde" panose="020B0502040204020203" pitchFamily="34" charset="0"/>
                    <a:sym typeface="Wingdings" panose="05000000000000000000" pitchFamily="2" charset="2"/>
                  </a:rPr>
                  <a:t>Discretization of the geometry and linearization of equations</a:t>
                </a:r>
                <a:endParaRPr lang="fr-FR" sz="2000" b="0" i="0" dirty="0">
                  <a:solidFill>
                    <a:srgbClr val="202124"/>
                  </a:solidFill>
                  <a:effectLst/>
                  <a:latin typeface="Bahnschrift SemiLight SemiConde" panose="020B0502040204020203" pitchFamily="34" charset="0"/>
                </a:endParaRPr>
              </a:p>
              <a:p>
                <a:pPr fontAlgn="base">
                  <a:buClr>
                    <a:srgbClr val="FF0000"/>
                  </a:buClr>
                </a:pPr>
                <a:endParaRPr lang="fr-FR" sz="2000" b="1" i="0" dirty="0">
                  <a:solidFill>
                    <a:srgbClr val="202124"/>
                  </a:solidFill>
                  <a:latin typeface="Bahnschrift SemiLight SemiConde" panose="020B0502040204020203" pitchFamily="34" charset="0"/>
                </a:endParaRPr>
              </a:p>
              <a:p>
                <a:pPr marL="285750" indent="-285750" fontAlgn="base">
                  <a:buClr>
                    <a:srgbClr val="007AA1"/>
                  </a:buClr>
                  <a:buFont typeface="Wingdings" panose="05000000000000000000" pitchFamily="2" charset="2"/>
                  <a:buChar char="v"/>
                </a:pPr>
                <a:r>
                  <a:rPr lang="en-US" sz="2000" dirty="0">
                    <a:solidFill>
                      <a:prstClr val="black"/>
                    </a:solidFill>
                    <a:latin typeface="Bahnschrift SemiLight SemiConde" panose="020B0502040204020203" pitchFamily="34" charset="0"/>
                    <a:sym typeface="Wingdings" panose="05000000000000000000" pitchFamily="2" charset="2"/>
                  </a:rPr>
                  <a:t>Finds approximate solutions for fields ( T, u,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𝜃</m:t>
                        </m:r>
                      </m:e>
                      <m:sub>
                        <m:r>
                          <a:rPr lang="fr-FR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Bahnschrift SemiLight SemiConde" panose="020B0502040204020203" pitchFamily="34" charset="0"/>
                    <a:sym typeface="Wingdings" panose="05000000000000000000" pitchFamily="2" charset="2"/>
                  </a:rPr>
                  <a:t>, … )</a:t>
                </a:r>
              </a:p>
              <a:p>
                <a:pPr fontAlgn="base">
                  <a:buClr>
                    <a:srgbClr val="007AA1"/>
                  </a:buClr>
                </a:pPr>
                <a:endParaRPr lang="en-US" sz="2000" u="none" strike="noStrike" baseline="0" dirty="0">
                  <a:latin typeface="Bahnschrift SemiLight SemiConde" panose="020B0502040204020203" pitchFamily="34" charset="0"/>
                </a:endParaRPr>
              </a:p>
              <a:p>
                <a:pPr marL="285750" indent="-285750" fontAlgn="base">
                  <a:buClr>
                    <a:srgbClr val="F79443"/>
                  </a:buClr>
                  <a:buFont typeface="Wingdings" panose="05000000000000000000" pitchFamily="2" charset="2"/>
                  <a:buChar char="v"/>
                </a:pPr>
                <a:r>
                  <a:rPr lang="en-US" sz="2000" dirty="0">
                    <a:solidFill>
                      <a:prstClr val="black"/>
                    </a:solidFill>
                    <a:latin typeface="Bahnschrift SemiLight SemiConde" panose="020B0502040204020203" pitchFamily="34" charset="0"/>
                    <a:sym typeface="Wingdings" panose="05000000000000000000" pitchFamily="2" charset="2"/>
                  </a:rPr>
                  <a:t>Compute for stationary solution or transient evolution</a:t>
                </a:r>
              </a:p>
              <a:p>
                <a:pPr marL="285750" indent="-285750" rtl="0" fontAlgn="base"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endParaRPr lang="fr-FR" sz="2000" b="1" dirty="0">
                  <a:solidFill>
                    <a:srgbClr val="000000"/>
                  </a:solidFill>
                  <a:latin typeface="Bahnschrift SemiLight SemiConde" panose="020B0502040204020203" pitchFamily="34" charset="0"/>
                </a:endParaRPr>
              </a:p>
              <a:p>
                <a:pPr marL="285750" indent="-285750" fontAlgn="base">
                  <a:buClr>
                    <a:srgbClr val="007AA1"/>
                  </a:buClr>
                  <a:buFont typeface="Wingdings" panose="05000000000000000000" pitchFamily="2" charset="2"/>
                  <a:buChar char="v"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SemiLight SemiConde" panose="020B0502040204020203" pitchFamily="34" charset="0"/>
                    <a:ea typeface="+mn-ea"/>
                    <a:cs typeface="+mn-cs"/>
                    <a:sym typeface="Wingdings" panose="05000000000000000000" pitchFamily="2" charset="2"/>
                  </a:rPr>
                  <a:t>Point absorbers are simulated by declaring nodes as heat sources</a:t>
                </a: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073D8008-78CB-CC73-1F23-47DB9151A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74" y="2166505"/>
                <a:ext cx="6693098" cy="2579232"/>
              </a:xfrm>
              <a:prstGeom prst="rect">
                <a:avLst/>
              </a:prstGeom>
              <a:blipFill>
                <a:blip r:embed="rId8"/>
                <a:stretch>
                  <a:fillRect l="-1002" t="-1415" b="-28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5204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8EC613F-5B3B-E5B3-3016-5A6F6AC1C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881" y="46577"/>
            <a:ext cx="1139354" cy="11393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10800000">
            <a:off x="9526" y="6381327"/>
            <a:ext cx="9144000" cy="46917"/>
          </a:xfrm>
          <a:prstGeom prst="rect">
            <a:avLst/>
          </a:prstGeom>
          <a:gradFill flip="none" rotWithShape="1">
            <a:gsLst>
              <a:gs pos="0">
                <a:srgbClr val="F19624"/>
              </a:gs>
              <a:gs pos="45000">
                <a:schemeClr val="accent6">
                  <a:lumMod val="60000"/>
                  <a:lumOff val="40000"/>
                </a:schemeClr>
              </a:gs>
              <a:gs pos="55000">
                <a:schemeClr val="accent1">
                  <a:lumMod val="60000"/>
                  <a:lumOff val="40000"/>
                </a:schemeClr>
              </a:gs>
              <a:gs pos="100000">
                <a:srgbClr val="007AA1"/>
              </a:gs>
            </a:gsLst>
            <a:lin ang="0" scaled="0"/>
            <a:tileRect/>
          </a:gradFill>
          <a:ln cap="sq" cmpd="thinThick">
            <a:noFill/>
            <a:bevel/>
          </a:ln>
          <a:effectLst>
            <a:glow rad="12700">
              <a:schemeClr val="accent4">
                <a:satMod val="17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33" b="22070"/>
          <a:stretch/>
        </p:blipFill>
        <p:spPr>
          <a:xfrm>
            <a:off x="21358" y="129035"/>
            <a:ext cx="1941733" cy="93974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817659" y="620688"/>
            <a:ext cx="6213475" cy="97503"/>
          </a:xfrm>
          <a:custGeom>
            <a:avLst/>
            <a:gdLst>
              <a:gd name="connsiteX0" fmla="*/ 0 w 6238828"/>
              <a:gd name="connsiteY0" fmla="*/ 0 h 45719"/>
              <a:gd name="connsiteX1" fmla="*/ 6238828 w 6238828"/>
              <a:gd name="connsiteY1" fmla="*/ 0 h 45719"/>
              <a:gd name="connsiteX2" fmla="*/ 6238828 w 6238828"/>
              <a:gd name="connsiteY2" fmla="*/ 45719 h 45719"/>
              <a:gd name="connsiteX3" fmla="*/ 0 w 6238828"/>
              <a:gd name="connsiteY3" fmla="*/ 45719 h 45719"/>
              <a:gd name="connsiteX4" fmla="*/ 0 w 6238828"/>
              <a:gd name="connsiteY4" fmla="*/ 0 h 45719"/>
              <a:gd name="connsiteX0" fmla="*/ 0 w 6238828"/>
              <a:gd name="connsiteY0" fmla="*/ 0 h 45719"/>
              <a:gd name="connsiteX1" fmla="*/ 6238828 w 6238828"/>
              <a:gd name="connsiteY1" fmla="*/ 0 h 45719"/>
              <a:gd name="connsiteX2" fmla="*/ 6238828 w 6238828"/>
              <a:gd name="connsiteY2" fmla="*/ 45719 h 45719"/>
              <a:gd name="connsiteX3" fmla="*/ 0 w 6238828"/>
              <a:gd name="connsiteY3" fmla="*/ 45719 h 45719"/>
              <a:gd name="connsiteX4" fmla="*/ 0 w 6238828"/>
              <a:gd name="connsiteY4" fmla="*/ 0 h 45719"/>
              <a:gd name="connsiteX0" fmla="*/ 0 w 6243614"/>
              <a:gd name="connsiteY0" fmla="*/ 0 h 45719"/>
              <a:gd name="connsiteX1" fmla="*/ 6243614 w 6243614"/>
              <a:gd name="connsiteY1" fmla="*/ 0 h 45719"/>
              <a:gd name="connsiteX2" fmla="*/ 6243614 w 6243614"/>
              <a:gd name="connsiteY2" fmla="*/ 45719 h 45719"/>
              <a:gd name="connsiteX3" fmla="*/ 4786 w 6243614"/>
              <a:gd name="connsiteY3" fmla="*/ 45719 h 45719"/>
              <a:gd name="connsiteX4" fmla="*/ 0 w 6243614"/>
              <a:gd name="connsiteY4" fmla="*/ 0 h 45719"/>
              <a:gd name="connsiteX0" fmla="*/ 0 w 6243614"/>
              <a:gd name="connsiteY0" fmla="*/ 0 h 45719"/>
              <a:gd name="connsiteX1" fmla="*/ 6243614 w 6243614"/>
              <a:gd name="connsiteY1" fmla="*/ 0 h 45719"/>
              <a:gd name="connsiteX2" fmla="*/ 6243614 w 6243614"/>
              <a:gd name="connsiteY2" fmla="*/ 45719 h 45719"/>
              <a:gd name="connsiteX3" fmla="*/ 4786 w 6243614"/>
              <a:gd name="connsiteY3" fmla="*/ 45719 h 45719"/>
              <a:gd name="connsiteX4" fmla="*/ 0 w 6243614"/>
              <a:gd name="connsiteY4" fmla="*/ 0 h 45719"/>
              <a:gd name="connsiteX0" fmla="*/ 0 w 6243614"/>
              <a:gd name="connsiteY0" fmla="*/ 0 h 45719"/>
              <a:gd name="connsiteX1" fmla="*/ 6243614 w 6243614"/>
              <a:gd name="connsiteY1" fmla="*/ 0 h 45719"/>
              <a:gd name="connsiteX2" fmla="*/ 6243614 w 6243614"/>
              <a:gd name="connsiteY2" fmla="*/ 45719 h 45719"/>
              <a:gd name="connsiteX3" fmla="*/ 4786 w 6243614"/>
              <a:gd name="connsiteY3" fmla="*/ 45719 h 45719"/>
              <a:gd name="connsiteX4" fmla="*/ 0 w 6243614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3614" h="45719">
                <a:moveTo>
                  <a:pt x="0" y="0"/>
                </a:moveTo>
                <a:lnTo>
                  <a:pt x="6243614" y="0"/>
                </a:lnTo>
                <a:lnTo>
                  <a:pt x="6243614" y="45719"/>
                </a:lnTo>
                <a:lnTo>
                  <a:pt x="4786" y="45719"/>
                </a:lnTo>
                <a:cubicBezTo>
                  <a:pt x="31107" y="32712"/>
                  <a:pt x="50099" y="24093"/>
                  <a:pt x="0" y="0"/>
                </a:cubicBezTo>
                <a:close/>
              </a:path>
            </a:pathLst>
          </a:custGeom>
          <a:gradFill flip="none" rotWithShape="1">
            <a:gsLst>
              <a:gs pos="55000">
                <a:schemeClr val="accent1">
                  <a:lumMod val="40000"/>
                  <a:lumOff val="60000"/>
                </a:schemeClr>
              </a:gs>
              <a:gs pos="45000">
                <a:schemeClr val="accent6">
                  <a:lumMod val="60000"/>
                  <a:lumOff val="40000"/>
                </a:schemeClr>
              </a:gs>
              <a:gs pos="0">
                <a:srgbClr val="F19624"/>
              </a:gs>
              <a:gs pos="100000">
                <a:srgbClr val="007AA1"/>
              </a:gs>
            </a:gsLst>
            <a:lin ang="0" scaled="1"/>
            <a:tileRect/>
          </a:gradFill>
          <a:ln cap="sq" cmpd="thinThick">
            <a:noFill/>
            <a:bevel/>
          </a:ln>
          <a:effectLst>
            <a:glow rad="12700">
              <a:schemeClr val="accent4">
                <a:satMod val="17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8316416" y="6447294"/>
            <a:ext cx="720859" cy="365125"/>
          </a:xfrm>
          <a:ln>
            <a:noFill/>
          </a:ln>
        </p:spPr>
        <p:txBody>
          <a:bodyPr/>
          <a:lstStyle/>
          <a:p>
            <a:fld id="{CF4668DC-857F-487D-BFFA-8C0CA5037977}" type="slidenum">
              <a:rPr lang="fr-BE" sz="2000" b="1" smtClean="0">
                <a:solidFill>
                  <a:schemeClr val="tx1"/>
                </a:solidFill>
              </a:rPr>
              <a:t>8</a:t>
            </a:fld>
            <a:endParaRPr lang="fr-BE" sz="2000" b="1" dirty="0"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A6CE929-2C62-B4DC-8183-120FB949B221}"/>
              </a:ext>
            </a:extLst>
          </p:cNvPr>
          <p:cNvSpPr txBox="1"/>
          <p:nvPr/>
        </p:nvSpPr>
        <p:spPr>
          <a:xfrm>
            <a:off x="1816290" y="97693"/>
            <a:ext cx="5924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Bahnschrift" panose="020B0502040204020203" pitchFamily="34" charset="0"/>
              </a:rPr>
              <a:t>Absorption Uniforme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F6DD2DF8-99AF-3D87-6F1F-5F7819BBB5C4}"/>
                  </a:ext>
                </a:extLst>
              </p:cNvPr>
              <p:cNvSpPr txBox="1"/>
              <p:nvPr/>
            </p:nvSpPr>
            <p:spPr>
              <a:xfrm>
                <a:off x="4885465" y="1480281"/>
                <a:ext cx="4233770" cy="3477875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marL="342900" indent="-342900" algn="l">
                  <a:lnSpc>
                    <a:spcPts val="2200"/>
                  </a:lnSpc>
                  <a:buClr>
                    <a:srgbClr val="007AA1"/>
                  </a:buClr>
                  <a:buFont typeface="Wingdings" panose="05000000000000000000" pitchFamily="2" charset="2"/>
                  <a:buChar char="v"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SemiLight SemiConde" panose="020B0502040204020203" pitchFamily="34" charset="0"/>
                  </a:rPr>
                  <a:t>Silica cylinder </a:t>
                </a:r>
                <a:r>
                  <a:rPr kumimoji="0" lang="el-G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SemiLight SemiConde" panose="020B0502040204020203" pitchFamily="34" charset="0"/>
                  </a:rPr>
                  <a:t>φ</a:t>
                </a:r>
                <a:r>
                  <a:rPr kumimoji="0" lang="fr-F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SemiLight SemiConde" panose="020B0502040204020203" pitchFamily="34" charset="0"/>
                  </a:rPr>
                  <a:t> = 35cm</a:t>
                </a:r>
                <a:endParaRPr lang="fr-FR" sz="2000" b="1" dirty="0">
                  <a:solidFill>
                    <a:prstClr val="black"/>
                  </a:solidFill>
                  <a:latin typeface="Bahnschrift SemiLight SemiConde" panose="020B0502040204020203" pitchFamily="34" charset="0"/>
                </a:endParaRPr>
              </a:p>
              <a:p>
                <a:pPr marL="342900" indent="-342900" algn="l">
                  <a:lnSpc>
                    <a:spcPts val="2200"/>
                  </a:lnSpc>
                  <a:buClr>
                    <a:srgbClr val="F79443"/>
                  </a:buClr>
                  <a:buFont typeface="Wingdings" panose="05000000000000000000" pitchFamily="2" charset="2"/>
                  <a:buChar char="v"/>
                </a:pPr>
                <a:endParaRPr kumimoji="0" lang="fr-F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SemiConde" panose="020B0502040204020203" pitchFamily="34" charset="0"/>
                </a:endParaRPr>
              </a:p>
              <a:p>
                <a:pPr marL="342900" indent="-342900" algn="l">
                  <a:lnSpc>
                    <a:spcPts val="2200"/>
                  </a:lnSpc>
                  <a:buClr>
                    <a:srgbClr val="F79443"/>
                  </a:buClr>
                  <a:buFont typeface="Wingdings" panose="05000000000000000000" pitchFamily="2" charset="2"/>
                  <a:buChar char="v"/>
                </a:pPr>
                <a:r>
                  <a:rPr kumimoji="0" lang="fr-FR" sz="20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SemiLight SemiConde" panose="020B0502040204020203" pitchFamily="34" charset="0"/>
                  </a:rPr>
                  <a:t>Param</a:t>
                </a:r>
                <a:r>
                  <a:rPr lang="fr-FR" sz="2000" dirty="0" err="1">
                    <a:solidFill>
                      <a:prstClr val="black"/>
                    </a:solidFill>
                    <a:latin typeface="Bahnschrift SemiLight SemiConde" panose="020B0502040204020203" pitchFamily="34" charset="0"/>
                  </a:rPr>
                  <a:t>eters</a:t>
                </a:r>
                <a:r>
                  <a:rPr lang="fr-FR" sz="2000" dirty="0">
                    <a:solidFill>
                      <a:prstClr val="black"/>
                    </a:solidFill>
                    <a:latin typeface="Bahnschrift SemiLight SemiConde" panose="020B0502040204020203" pitchFamily="34" charset="0"/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  <a:latin typeface="Bahnschrift SemiLight SemiConde" panose="020B0502040204020203" pitchFamily="34" charset="0"/>
                  </a:rPr>
                  <a:t>from</a:t>
                </a:r>
                <a:r>
                  <a:rPr lang="fr-FR" sz="2000" dirty="0">
                    <a:solidFill>
                      <a:prstClr val="black"/>
                    </a:solidFill>
                    <a:latin typeface="Bahnschrift SemiLight SemiConde" panose="020B0502040204020203" pitchFamily="34" charset="0"/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  <a:latin typeface="Bahnschrift SemiLight SemiConde" panose="020B0502040204020203" pitchFamily="34" charset="0"/>
                  </a:rPr>
                  <a:t>Suprasil</a:t>
                </a:r>
                <a:r>
                  <a:rPr lang="fr-FR" sz="2000" dirty="0">
                    <a:solidFill>
                      <a:prstClr val="black"/>
                    </a:solidFill>
                    <a:latin typeface="Bahnschrift SemiLight SemiConde" panose="020B0502040204020203" pitchFamily="34" charset="0"/>
                  </a:rPr>
                  <a:t> </a:t>
                </a:r>
                <a:r>
                  <a:rPr lang="fr-FR" sz="2000" dirty="0" err="1">
                    <a:solidFill>
                      <a:prstClr val="black"/>
                    </a:solidFill>
                    <a:latin typeface="Bahnschrift SemiLight SemiConde" panose="020B0502040204020203" pitchFamily="34" charset="0"/>
                  </a:rPr>
                  <a:t>material</a:t>
                </a:r>
                <a:r>
                  <a:rPr kumimoji="0" lang="fr-FR" sz="20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SemiLight SemiConde" panose="020B0502040204020203" pitchFamily="34" charset="0"/>
                  </a:rPr>
                  <a:t> </a:t>
                </a:r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hnschrift SemiLight SemiConde" panose="020B0502040204020203" pitchFamily="34" charset="0"/>
                </a:endParaRPr>
              </a:p>
              <a:p>
                <a:pPr marL="342900" indent="-342900" algn="l">
                  <a:lnSpc>
                    <a:spcPts val="2200"/>
                  </a:lnSpc>
                  <a:buFont typeface="Wingdings" panose="05000000000000000000" pitchFamily="2" charset="2"/>
                  <a:buChar char="v"/>
                </a:pPr>
                <a:endParaRPr lang="en-US" sz="2000" dirty="0">
                  <a:solidFill>
                    <a:prstClr val="black"/>
                  </a:solidFill>
                  <a:latin typeface="Bahnschrift SemiLight SemiConde" panose="020B0502040204020203" pitchFamily="34" charset="0"/>
                </a:endParaRPr>
              </a:p>
              <a:p>
                <a:pPr marL="342900" indent="-342900">
                  <a:lnSpc>
                    <a:spcPts val="2200"/>
                  </a:lnSpc>
                  <a:buClr>
                    <a:srgbClr val="007AA1"/>
                  </a:buClr>
                  <a:buFont typeface="Wingdings" panose="05000000000000000000" pitchFamily="2" charset="2"/>
                  <a:buChar char="v"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SemiLight SemiConde" panose="020B0502040204020203" pitchFamily="34" charset="0"/>
                  </a:rPr>
                  <a:t>Incident Power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SemiLight SemiConde" panose="020B0502040204020203" pitchFamily="34" charset="0"/>
                  </a:rPr>
                  <a:t>100kW </a:t>
                </a:r>
                <a:r>
                  <a:rPr kumimoji="0" lang="en-US" sz="20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SemiLight SemiConde" panose="020B0502040204020203" pitchFamily="34" charset="0"/>
                  </a:rPr>
                  <a:t>(</a:t>
                </a:r>
                <a:r>
                  <a:rPr kumimoji="0" lang="en-US" sz="20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SemiLight SemiConde" panose="020B0502040204020203" pitchFamily="34" charset="0"/>
                  </a:rPr>
                  <a:t>AdV</a:t>
                </a:r>
                <a:r>
                  <a:rPr kumimoji="0" lang="en-US" sz="20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SemiLight SemiConde" panose="020B0502040204020203" pitchFamily="34" charset="0"/>
                  </a:rPr>
                  <a:t>+)</a:t>
                </a:r>
              </a:p>
              <a:p>
                <a:pPr algn="l">
                  <a:lnSpc>
                    <a:spcPts val="2200"/>
                  </a:lnSpc>
                </a:pPr>
                <a:endParaRPr lang="fr-FR" sz="2000" b="1" i="0" u="none" strike="noStrike" baseline="0" noProof="1">
                  <a:latin typeface="Bahnschrift SemiLight SemiConde" panose="020B0502040204020203" pitchFamily="34" charset="0"/>
                </a:endParaRPr>
              </a:p>
              <a:p>
                <a:pPr marL="342900" indent="-342900" algn="l">
                  <a:lnSpc>
                    <a:spcPts val="2200"/>
                  </a:lnSpc>
                  <a:buClr>
                    <a:srgbClr val="F79443"/>
                  </a:buClr>
                  <a:buFont typeface="Wingdings" panose="05000000000000000000" pitchFamily="2" charset="2"/>
                  <a:buChar char="v"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SemiLight SemiConde" panose="020B0502040204020203" pitchFamily="34" charset="0"/>
                  </a:rPr>
                  <a:t> </a:t>
                </a:r>
                <a:r>
                  <a:rPr kumimoji="0" lang="en-US" sz="20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SemiLight SemiConde" panose="020B0502040204020203" pitchFamily="34" charset="0"/>
                  </a:rPr>
                  <a:t>Uniform Absorption </a:t>
                </a:r>
                <a14:m>
                  <m:oMath xmlns:m="http://schemas.openxmlformats.org/officeDocument/2006/math">
                    <m:r>
                      <a:rPr kumimoji="0" lang="fr-FR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𝜶</m:t>
                    </m:r>
                    <m:r>
                      <a:rPr kumimoji="0" lang="fr-FR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SemiLight SemiConde" panose="020B0502040204020203" pitchFamily="34" charset="0"/>
                  </a:rPr>
                  <a:t> 0.2ppm</a:t>
                </a:r>
              </a:p>
              <a:p>
                <a:pPr algn="l">
                  <a:lnSpc>
                    <a:spcPts val="2200"/>
                  </a:lnSpc>
                </a:pPr>
                <a:endParaRPr lang="fr-FR" sz="2000" b="1" i="0" u="none" strike="noStrike" baseline="0" dirty="0">
                  <a:latin typeface="Bahnschrift SemiLight SemiConde" panose="020B0502040204020203" pitchFamily="34" charset="0"/>
                </a:endParaRPr>
              </a:p>
              <a:p>
                <a:pPr marL="342900" indent="-342900" algn="l">
                  <a:lnSpc>
                    <a:spcPts val="2200"/>
                  </a:lnSpc>
                  <a:buClr>
                    <a:srgbClr val="007AA1"/>
                  </a:buClr>
                  <a:buFont typeface="Wingdings" panose="05000000000000000000" pitchFamily="2" charset="2"/>
                  <a:buChar char="v"/>
                </a:pPr>
                <a:r>
                  <a:rPr lang="fr-FR" sz="2000" dirty="0" err="1">
                    <a:latin typeface="Bahnschrift SemiLight SemiConde" panose="020B0502040204020203" pitchFamily="34" charset="0"/>
                  </a:rPr>
                  <a:t>Below</a:t>
                </a:r>
                <a:r>
                  <a:rPr lang="fr-FR" sz="2000" dirty="0">
                    <a:latin typeface="Bahnschrift SemiLight SemiConde" panose="020B0502040204020203" pitchFamily="34" charset="0"/>
                  </a:rPr>
                  <a:t> </a:t>
                </a:r>
                <a:r>
                  <a:rPr lang="fr-FR" sz="2000" dirty="0" err="1">
                    <a:latin typeface="Bahnschrift SemiLight SemiConde" panose="020B0502040204020203" pitchFamily="34" charset="0"/>
                  </a:rPr>
                  <a:t>Shack</a:t>
                </a:r>
                <a:r>
                  <a:rPr lang="fr-FR" sz="2000" dirty="0">
                    <a:latin typeface="Bahnschrift SemiLight SemiConde" panose="020B0502040204020203" pitchFamily="34" charset="0"/>
                  </a:rPr>
                  <a:t>-Hartman </a:t>
                </a:r>
                <a:r>
                  <a:rPr lang="fr-FR" sz="2000" dirty="0" err="1">
                    <a:latin typeface="Bahnschrift SemiLight SemiConde" panose="020B0502040204020203" pitchFamily="34" charset="0"/>
                  </a:rPr>
                  <a:t>sensitivity</a:t>
                </a:r>
                <a:endParaRPr lang="fr-FR" sz="2000" b="1" dirty="0">
                  <a:latin typeface="Bahnschrift SemiLight SemiConde" panose="020B0502040204020203" pitchFamily="34" charset="0"/>
                </a:endParaRPr>
              </a:p>
              <a:p>
                <a:pPr marL="342900" indent="-342900" algn="l">
                  <a:lnSpc>
                    <a:spcPts val="2200"/>
                  </a:lnSpc>
                  <a:buClr>
                    <a:srgbClr val="007AA1"/>
                  </a:buClr>
                  <a:buFont typeface="Wingdings" panose="05000000000000000000" pitchFamily="2" charset="2"/>
                  <a:buChar char="v"/>
                </a:pPr>
                <a:endParaRPr lang="fr-FR" sz="2000" b="1" i="0" u="none" strike="noStrike" baseline="0" dirty="0">
                  <a:latin typeface="Bahnschrift SemiLight SemiConde" panose="020B0502040204020203" pitchFamily="34" charset="0"/>
                </a:endParaRPr>
              </a:p>
              <a:p>
                <a:pPr marL="342900" indent="-342900" algn="l">
                  <a:lnSpc>
                    <a:spcPts val="2200"/>
                  </a:lnSpc>
                  <a:buClr>
                    <a:srgbClr val="F79443"/>
                  </a:buClr>
                  <a:buFont typeface="Wingdings" panose="05000000000000000000" pitchFamily="2" charset="2"/>
                  <a:buChar char="v"/>
                </a:pPr>
                <a:r>
                  <a:rPr lang="fr-FR" sz="2000" b="1" dirty="0" err="1">
                    <a:latin typeface="Bahnschrift SemiLight SemiConde" panose="020B0502040204020203" pitchFamily="34" charset="0"/>
                  </a:rPr>
                  <a:t>Stationnary</a:t>
                </a:r>
                <a:r>
                  <a:rPr lang="fr-FR" sz="2000" b="1" i="0" u="none" strike="noStrike" baseline="0" dirty="0">
                    <a:latin typeface="Bahnschrift SemiLight SemiConde" panose="020B0502040204020203" pitchFamily="34" charset="0"/>
                  </a:rPr>
                  <a:t> solution</a:t>
                </a:r>
              </a:p>
              <a:p>
                <a:pPr algn="l">
                  <a:lnSpc>
                    <a:spcPts val="2200"/>
                  </a:lnSpc>
                </a:pPr>
                <a:endParaRPr lang="fr-FR" sz="2000" b="1" i="0" u="none" strike="noStrike" baseline="0" dirty="0">
                  <a:latin typeface="Bahnschrift SemiLight SemiConde" panose="020B0502040204020203" pitchFamily="34" charset="0"/>
                </a:endParaRPr>
              </a:p>
            </p:txBody>
          </p:sp>
        </mc:Choice>
        <mc:Fallback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F6DD2DF8-99AF-3D87-6F1F-5F7819BBB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465" y="1480281"/>
                <a:ext cx="4233770" cy="3477875"/>
              </a:xfrm>
              <a:prstGeom prst="rect">
                <a:avLst/>
              </a:prstGeom>
              <a:blipFill>
                <a:blip r:embed="rId5"/>
                <a:stretch>
                  <a:fillRect l="-1439" t="-1579" b="-29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>
            <a:extLst>
              <a:ext uri="{FF2B5EF4-FFF2-40B4-BE49-F238E27FC236}">
                <a16:creationId xmlns:a16="http://schemas.microsoft.com/office/drawing/2014/main" id="{122060E1-0FBB-2580-A4AA-6BFBA748F14D}"/>
              </a:ext>
            </a:extLst>
          </p:cNvPr>
          <p:cNvSpPr txBox="1"/>
          <p:nvPr/>
        </p:nvSpPr>
        <p:spPr>
          <a:xfrm>
            <a:off x="577114" y="5231110"/>
            <a:ext cx="84024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F79443"/>
              </a:buClr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SemiConde" panose="020B0502040204020203" pitchFamily="34" charset="0"/>
              </a:rPr>
              <a:t>Results on uniform absorption are convincing enough to</a:t>
            </a:r>
          </a:p>
          <a:p>
            <a:pPr algn="ctr">
              <a:buClr>
                <a:srgbClr val="F79443"/>
              </a:buClr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 SemiLight SemiConde" panose="020B0502040204020203" pitchFamily="34" charset="0"/>
              </a:rPr>
              <a:t> use COMSOL model </a:t>
            </a:r>
            <a:r>
              <a:rPr lang="en-US" sz="2200" b="1" dirty="0">
                <a:solidFill>
                  <a:prstClr val="black"/>
                </a:solidFill>
                <a:latin typeface="Bahnschrift SemiLight SemiConde" panose="020B0502040204020203" pitchFamily="34" charset="0"/>
              </a:rPr>
              <a:t>to simulate point absorbers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SemiLight SemiConde" panose="020B0502040204020203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21D1942-7E41-0B9B-5076-654BA5CEB2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026" y="1260445"/>
            <a:ext cx="4658939" cy="358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67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8EC613F-5B3B-E5B3-3016-5A6F6AC1C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881" y="46577"/>
            <a:ext cx="1139354" cy="11393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10800000">
            <a:off x="9526" y="6381327"/>
            <a:ext cx="9144000" cy="46917"/>
          </a:xfrm>
          <a:prstGeom prst="rect">
            <a:avLst/>
          </a:prstGeom>
          <a:gradFill flip="none" rotWithShape="1">
            <a:gsLst>
              <a:gs pos="0">
                <a:srgbClr val="F19624"/>
              </a:gs>
              <a:gs pos="45000">
                <a:schemeClr val="accent6">
                  <a:lumMod val="60000"/>
                  <a:lumOff val="40000"/>
                </a:schemeClr>
              </a:gs>
              <a:gs pos="55000">
                <a:schemeClr val="accent1">
                  <a:lumMod val="60000"/>
                  <a:lumOff val="40000"/>
                </a:schemeClr>
              </a:gs>
              <a:gs pos="100000">
                <a:srgbClr val="007AA1"/>
              </a:gs>
            </a:gsLst>
            <a:lin ang="0" scaled="0"/>
            <a:tileRect/>
          </a:gradFill>
          <a:ln cap="sq" cmpd="thinThick">
            <a:noFill/>
            <a:bevel/>
          </a:ln>
          <a:effectLst>
            <a:glow rad="12700">
              <a:schemeClr val="accent4">
                <a:satMod val="17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33" b="22070"/>
          <a:stretch/>
        </p:blipFill>
        <p:spPr>
          <a:xfrm>
            <a:off x="21358" y="129035"/>
            <a:ext cx="1941733" cy="93974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817659" y="620688"/>
            <a:ext cx="6213475" cy="97503"/>
          </a:xfrm>
          <a:custGeom>
            <a:avLst/>
            <a:gdLst>
              <a:gd name="connsiteX0" fmla="*/ 0 w 6238828"/>
              <a:gd name="connsiteY0" fmla="*/ 0 h 45719"/>
              <a:gd name="connsiteX1" fmla="*/ 6238828 w 6238828"/>
              <a:gd name="connsiteY1" fmla="*/ 0 h 45719"/>
              <a:gd name="connsiteX2" fmla="*/ 6238828 w 6238828"/>
              <a:gd name="connsiteY2" fmla="*/ 45719 h 45719"/>
              <a:gd name="connsiteX3" fmla="*/ 0 w 6238828"/>
              <a:gd name="connsiteY3" fmla="*/ 45719 h 45719"/>
              <a:gd name="connsiteX4" fmla="*/ 0 w 6238828"/>
              <a:gd name="connsiteY4" fmla="*/ 0 h 45719"/>
              <a:gd name="connsiteX0" fmla="*/ 0 w 6238828"/>
              <a:gd name="connsiteY0" fmla="*/ 0 h 45719"/>
              <a:gd name="connsiteX1" fmla="*/ 6238828 w 6238828"/>
              <a:gd name="connsiteY1" fmla="*/ 0 h 45719"/>
              <a:gd name="connsiteX2" fmla="*/ 6238828 w 6238828"/>
              <a:gd name="connsiteY2" fmla="*/ 45719 h 45719"/>
              <a:gd name="connsiteX3" fmla="*/ 0 w 6238828"/>
              <a:gd name="connsiteY3" fmla="*/ 45719 h 45719"/>
              <a:gd name="connsiteX4" fmla="*/ 0 w 6238828"/>
              <a:gd name="connsiteY4" fmla="*/ 0 h 45719"/>
              <a:gd name="connsiteX0" fmla="*/ 0 w 6243614"/>
              <a:gd name="connsiteY0" fmla="*/ 0 h 45719"/>
              <a:gd name="connsiteX1" fmla="*/ 6243614 w 6243614"/>
              <a:gd name="connsiteY1" fmla="*/ 0 h 45719"/>
              <a:gd name="connsiteX2" fmla="*/ 6243614 w 6243614"/>
              <a:gd name="connsiteY2" fmla="*/ 45719 h 45719"/>
              <a:gd name="connsiteX3" fmla="*/ 4786 w 6243614"/>
              <a:gd name="connsiteY3" fmla="*/ 45719 h 45719"/>
              <a:gd name="connsiteX4" fmla="*/ 0 w 6243614"/>
              <a:gd name="connsiteY4" fmla="*/ 0 h 45719"/>
              <a:gd name="connsiteX0" fmla="*/ 0 w 6243614"/>
              <a:gd name="connsiteY0" fmla="*/ 0 h 45719"/>
              <a:gd name="connsiteX1" fmla="*/ 6243614 w 6243614"/>
              <a:gd name="connsiteY1" fmla="*/ 0 h 45719"/>
              <a:gd name="connsiteX2" fmla="*/ 6243614 w 6243614"/>
              <a:gd name="connsiteY2" fmla="*/ 45719 h 45719"/>
              <a:gd name="connsiteX3" fmla="*/ 4786 w 6243614"/>
              <a:gd name="connsiteY3" fmla="*/ 45719 h 45719"/>
              <a:gd name="connsiteX4" fmla="*/ 0 w 6243614"/>
              <a:gd name="connsiteY4" fmla="*/ 0 h 45719"/>
              <a:gd name="connsiteX0" fmla="*/ 0 w 6243614"/>
              <a:gd name="connsiteY0" fmla="*/ 0 h 45719"/>
              <a:gd name="connsiteX1" fmla="*/ 6243614 w 6243614"/>
              <a:gd name="connsiteY1" fmla="*/ 0 h 45719"/>
              <a:gd name="connsiteX2" fmla="*/ 6243614 w 6243614"/>
              <a:gd name="connsiteY2" fmla="*/ 45719 h 45719"/>
              <a:gd name="connsiteX3" fmla="*/ 4786 w 6243614"/>
              <a:gd name="connsiteY3" fmla="*/ 45719 h 45719"/>
              <a:gd name="connsiteX4" fmla="*/ 0 w 6243614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43614" h="45719">
                <a:moveTo>
                  <a:pt x="0" y="0"/>
                </a:moveTo>
                <a:lnTo>
                  <a:pt x="6243614" y="0"/>
                </a:lnTo>
                <a:lnTo>
                  <a:pt x="6243614" y="45719"/>
                </a:lnTo>
                <a:lnTo>
                  <a:pt x="4786" y="45719"/>
                </a:lnTo>
                <a:cubicBezTo>
                  <a:pt x="31107" y="32712"/>
                  <a:pt x="50099" y="24093"/>
                  <a:pt x="0" y="0"/>
                </a:cubicBezTo>
                <a:close/>
              </a:path>
            </a:pathLst>
          </a:custGeom>
          <a:gradFill flip="none" rotWithShape="1">
            <a:gsLst>
              <a:gs pos="55000">
                <a:schemeClr val="accent1">
                  <a:lumMod val="40000"/>
                  <a:lumOff val="60000"/>
                </a:schemeClr>
              </a:gs>
              <a:gs pos="45000">
                <a:schemeClr val="accent6">
                  <a:lumMod val="60000"/>
                  <a:lumOff val="40000"/>
                </a:schemeClr>
              </a:gs>
              <a:gs pos="0">
                <a:srgbClr val="F19624"/>
              </a:gs>
              <a:gs pos="100000">
                <a:srgbClr val="007AA1"/>
              </a:gs>
            </a:gsLst>
            <a:lin ang="0" scaled="1"/>
            <a:tileRect/>
          </a:gradFill>
          <a:ln cap="sq" cmpd="thinThick">
            <a:noFill/>
            <a:bevel/>
          </a:ln>
          <a:effectLst>
            <a:glow rad="12700">
              <a:schemeClr val="accent4">
                <a:satMod val="175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8316416" y="6447294"/>
            <a:ext cx="720859" cy="365125"/>
          </a:xfrm>
          <a:ln>
            <a:noFill/>
          </a:ln>
        </p:spPr>
        <p:txBody>
          <a:bodyPr/>
          <a:lstStyle/>
          <a:p>
            <a:fld id="{CF4668DC-857F-487D-BFFA-8C0CA5037977}" type="slidenum">
              <a:rPr lang="fr-BE" sz="2000" b="1" smtClean="0">
                <a:solidFill>
                  <a:schemeClr val="tx1"/>
                </a:solidFill>
              </a:rPr>
              <a:t>9</a:t>
            </a:fld>
            <a:endParaRPr lang="fr-BE" sz="2000" b="1" dirty="0"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A6CE929-2C62-B4DC-8183-120FB949B221}"/>
              </a:ext>
            </a:extLst>
          </p:cNvPr>
          <p:cNvSpPr txBox="1"/>
          <p:nvPr/>
        </p:nvSpPr>
        <p:spPr>
          <a:xfrm>
            <a:off x="1816290" y="97693"/>
            <a:ext cx="5924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Bahnschrift" panose="020B0502040204020203" pitchFamily="34" charset="0"/>
              </a:rPr>
              <a:t>Point </a:t>
            </a:r>
            <a:r>
              <a:rPr lang="fr-FR" sz="2400" b="1" dirty="0" err="1">
                <a:latin typeface="Bahnschrift" panose="020B0502040204020203" pitchFamily="34" charset="0"/>
              </a:rPr>
              <a:t>absorbers</a:t>
            </a:r>
            <a:endParaRPr lang="fr-FR" sz="2400" b="1" dirty="0">
              <a:latin typeface="Bahnschrift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B13F7CD4-8C08-3660-8974-5076DD3A8819}"/>
                  </a:ext>
                </a:extLst>
              </p:cNvPr>
              <p:cNvSpPr txBox="1"/>
              <p:nvPr/>
            </p:nvSpPr>
            <p:spPr>
              <a:xfrm>
                <a:off x="683568" y="1050121"/>
                <a:ext cx="3588334" cy="938719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marL="342900" indent="-342900" algn="l">
                  <a:lnSpc>
                    <a:spcPts val="2200"/>
                  </a:lnSpc>
                  <a:buClr>
                    <a:srgbClr val="F79443"/>
                  </a:buClr>
                  <a:buFont typeface="Wingdings" panose="05000000000000000000" pitchFamily="2" charset="2"/>
                  <a:buChar char="v"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SemiLight SemiConde" panose="020B0502040204020203" pitchFamily="34" charset="0"/>
                  </a:rPr>
                  <a:t>Conditions of our setup </a:t>
                </a:r>
              </a:p>
              <a:p>
                <a:pPr algn="l">
                  <a:lnSpc>
                    <a:spcPts val="2200"/>
                  </a:lnSpc>
                  <a:buClr>
                    <a:srgbClr val="F79443"/>
                  </a:buClr>
                </a:pPr>
                <a:r>
                  <a:rPr lang="en-US" sz="2000" dirty="0">
                    <a:solidFill>
                      <a:prstClr val="black"/>
                    </a:solidFill>
                    <a:latin typeface="Bahnschrift SemiLight SemiConde" panose="020B0502040204020203" pitchFamily="34" charset="0"/>
                  </a:rPr>
                  <a:t>      P = 200W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fr-FR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SemiLight SemiConde" panose="020B0502040204020203" pitchFamily="34" charset="0"/>
                  </a:rPr>
                  <a:t> =</a:t>
                </a:r>
                <a:r>
                  <a:rPr kumimoji="0" lang="en-US" sz="2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hnschrift SemiLight SemiConde" panose="020B0502040204020203" pitchFamily="34" charset="0"/>
                  </a:rPr>
                  <a:t> 2,5mm</a:t>
                </a:r>
                <a:endParaRPr lang="en-US" sz="2000" noProof="0" dirty="0">
                  <a:solidFill>
                    <a:prstClr val="black"/>
                  </a:solidFill>
                  <a:latin typeface="Bahnschrift SemiLight SemiConde" panose="020B0502040204020203" pitchFamily="34" charset="0"/>
                </a:endParaRPr>
              </a:p>
              <a:p>
                <a:pPr algn="l">
                  <a:lnSpc>
                    <a:spcPts val="2200"/>
                  </a:lnSpc>
                  <a:buClr>
                    <a:srgbClr val="007AA1"/>
                  </a:buClr>
                </a:pPr>
                <a:endParaRPr lang="fr-FR" sz="2000" b="1" i="0" u="none" strike="noStrike" baseline="0" dirty="0">
                  <a:latin typeface="Bahnschrift SemiLight SemiConde" panose="020B0502040204020203" pitchFamily="34" charset="0"/>
                </a:endParaRPr>
              </a:p>
            </p:txBody>
          </p:sp>
        </mc:Choice>
        <mc:Fallback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B13F7CD4-8C08-3660-8974-5076DD3A8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050121"/>
                <a:ext cx="3588334" cy="938719"/>
              </a:xfrm>
              <a:prstGeom prst="rect">
                <a:avLst/>
              </a:prstGeom>
              <a:blipFill>
                <a:blip r:embed="rId5"/>
                <a:stretch>
                  <a:fillRect l="-1698" t="-5844" b="-116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 descr="Une image contenant texte, Tracé, ligne, diagramme&#10;&#10;Le contenu généré par l’IA peut être incorrect.">
            <a:extLst>
              <a:ext uri="{FF2B5EF4-FFF2-40B4-BE49-F238E27FC236}">
                <a16:creationId xmlns:a16="http://schemas.microsoft.com/office/drawing/2014/main" id="{802DE5DB-EB8A-2441-B0C3-AABA75B7DD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" t="-2" r="7555" b="1"/>
          <a:stretch/>
        </p:blipFill>
        <p:spPr>
          <a:xfrm>
            <a:off x="4860032" y="2687421"/>
            <a:ext cx="3732350" cy="3189851"/>
          </a:xfrm>
          <a:prstGeom prst="rect">
            <a:avLst/>
          </a:prstGeom>
        </p:spPr>
      </p:pic>
      <p:pic>
        <p:nvPicPr>
          <p:cNvPr id="2" name="Image 1" descr="Une image contenant texte, capture d’écran, diagramme, Caractère coloré&#10;&#10;Description générée automatiquement">
            <a:extLst>
              <a:ext uri="{FF2B5EF4-FFF2-40B4-BE49-F238E27FC236}">
                <a16:creationId xmlns:a16="http://schemas.microsoft.com/office/drawing/2014/main" id="{23ED790F-F134-CA39-DC01-95FE8DE83F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93"/>
          <a:stretch/>
        </p:blipFill>
        <p:spPr>
          <a:xfrm>
            <a:off x="467544" y="2708920"/>
            <a:ext cx="4104456" cy="313662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0A505AD-7A69-9CD2-4A9A-CB45289B14FA}"/>
              </a:ext>
            </a:extLst>
          </p:cNvPr>
          <p:cNvSpPr txBox="1"/>
          <p:nvPr/>
        </p:nvSpPr>
        <p:spPr>
          <a:xfrm>
            <a:off x="2195736" y="5675749"/>
            <a:ext cx="5029840" cy="633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200"/>
              </a:lnSpc>
            </a:pPr>
            <a:endParaRPr lang="fr-FR" sz="1800" b="1" i="0" u="none" strike="noStrike" baseline="0" dirty="0">
              <a:latin typeface="Bahnschrift SemiLight SemiConde" panose="020B0502040204020203" pitchFamily="34" charset="0"/>
            </a:endParaRPr>
          </a:p>
          <a:p>
            <a:pPr marL="342900" indent="-342900" algn="l">
              <a:lnSpc>
                <a:spcPts val="2200"/>
              </a:lnSpc>
              <a:buClr>
                <a:srgbClr val="007AA1"/>
              </a:buClr>
              <a:buFont typeface="Wingdings" panose="05000000000000000000" pitchFamily="2" charset="2"/>
              <a:buChar char="v"/>
            </a:pPr>
            <a:r>
              <a:rPr lang="fr-FR" sz="1800" i="0" u="none" strike="noStrike" baseline="0" dirty="0">
                <a:latin typeface="Bahnschrift SemiLight SemiConde" panose="020B0502040204020203" pitchFamily="34" charset="0"/>
              </a:rPr>
              <a:t>Few comparable ressources for point absorption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D3F674A5-30F2-FD7D-0925-31FC27E5DB19}"/>
                  </a:ext>
                </a:extLst>
              </p:cNvPr>
              <p:cNvSpPr txBox="1"/>
              <p:nvPr/>
            </p:nvSpPr>
            <p:spPr>
              <a:xfrm>
                <a:off x="5032296" y="1052736"/>
                <a:ext cx="4587072" cy="6565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ts val="2200"/>
                  </a:lnSpc>
                  <a:buClr>
                    <a:srgbClr val="007AA1"/>
                  </a:buClr>
                  <a:buFont typeface="Wingdings" panose="05000000000000000000" pitchFamily="2" charset="2"/>
                  <a:buChar char="v"/>
                </a:pPr>
                <a:r>
                  <a:rPr lang="en-US" sz="2000" dirty="0">
                    <a:solidFill>
                      <a:prstClr val="black"/>
                    </a:solidFill>
                    <a:latin typeface="Bahnschrift SemiLight SemiConde" panose="020B0502040204020203" pitchFamily="34" charset="0"/>
                  </a:rPr>
                  <a:t>PA properties : </a:t>
                </a:r>
              </a:p>
              <a:p>
                <a:pPr>
                  <a:lnSpc>
                    <a:spcPts val="2200"/>
                  </a:lnSpc>
                  <a:buClr>
                    <a:srgbClr val="007AA1"/>
                  </a:buClr>
                </a:pPr>
                <a:r>
                  <a:rPr lang="en-US" sz="2000" dirty="0">
                    <a:solidFill>
                      <a:prstClr val="black"/>
                    </a:solidFill>
                    <a:latin typeface="Bahnschrift SemiLight SemiConde" panose="020B0502040204020203" pitchFamily="34" charset="0"/>
                  </a:rPr>
                  <a:t>      Radius : 10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Bahnschrift SemiLight SemiConde" panose="020B0502040204020203" pitchFamily="34" charset="0"/>
                  </a:rPr>
                  <a:t>m, Abs = 1 </a:t>
                </a:r>
                <a:r>
                  <a:rPr lang="en-US" sz="2000" dirty="0" err="1">
                    <a:solidFill>
                      <a:prstClr val="black"/>
                    </a:solidFill>
                    <a:latin typeface="Bahnschrift SemiLight SemiConde" panose="020B0502040204020203" pitchFamily="34" charset="0"/>
                  </a:rPr>
                  <a:t>mW</a:t>
                </a:r>
                <a:endParaRPr lang="en-US" sz="2000" dirty="0">
                  <a:solidFill>
                    <a:prstClr val="black"/>
                  </a:solidFill>
                  <a:latin typeface="Bahnschrift SemiLight SemiConde" panose="020B0502040204020203" pitchFamily="34" charset="0"/>
                </a:endParaRPr>
              </a:p>
            </p:txBody>
          </p:sp>
        </mc:Choice>
        <mc:Fallback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D3F674A5-30F2-FD7D-0925-31FC27E5D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296" y="1052736"/>
                <a:ext cx="4587072" cy="656590"/>
              </a:xfrm>
              <a:prstGeom prst="rect">
                <a:avLst/>
              </a:prstGeom>
              <a:blipFill>
                <a:blip r:embed="rId8"/>
                <a:stretch>
                  <a:fillRect l="-1463" t="-10280" b="-158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9F69F3EA-0930-244C-20F1-0577A79D1EA3}"/>
                  </a:ext>
                </a:extLst>
              </p:cNvPr>
              <p:cNvSpPr txBox="1"/>
              <p:nvPr/>
            </p:nvSpPr>
            <p:spPr>
              <a:xfrm>
                <a:off x="1449178" y="2124338"/>
                <a:ext cx="6264696" cy="656590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algn="l">
                  <a:lnSpc>
                    <a:spcPts val="2200"/>
                  </a:lnSpc>
                  <a:buClr>
                    <a:srgbClr val="F79443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2000" b="0" i="0" noProof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fr-FR" sz="2000" b="0" i="1" noProof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𝑂𝑃𝐿</m:t>
                      </m:r>
                      <m:d>
                        <m:dPr>
                          <m:ctrlPr>
                            <a:rPr lang="fr-FR" sz="2000" b="0" i="1" noProof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0" i="1" noProof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fr-FR" sz="2000" b="0" i="1" noProof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000" b="0" i="1" noProof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nary>
                        <m:naryPr>
                          <m:ctrlPr>
                            <a:rPr lang="fr-FR" sz="2000" b="0" i="1" noProof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fr-FR" sz="2000" b="0" i="1" noProof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fr-FR" sz="2000" b="0" i="1" noProof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fr-FR" sz="2000" b="0" i="0" noProof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fr-FR" sz="2000" b="0" i="1" noProof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fr-FR" sz="2000" b="0" i="1" noProof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b="0" i="1" noProof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fr-FR" sz="2000" b="0" i="1" noProof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FR" sz="2000" b="0" i="1" noProof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fr-FR" sz="2000" b="0" i="1" noProof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𝑑𝑧</m:t>
                          </m:r>
                          <m:r>
                            <a:rPr lang="fr-FR" sz="2000" b="0" i="1" noProof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+2 </m:t>
                          </m:r>
                          <m:d>
                            <m:dPr>
                              <m:ctrlPr>
                                <a:rPr lang="fr-FR" sz="2000" b="0" i="1" noProof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000" b="0" i="1" noProof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fr-FR" sz="2000" b="0" i="1" noProof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fr-FR" sz="2000" b="0" i="0" noProof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ΔL</m:t>
                          </m:r>
                          <m:d>
                            <m:dPr>
                              <m:ctrlPr>
                                <a:rPr lang="fr-FR" sz="2000" b="0" i="0" noProof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fr-FR" sz="2000" b="0" i="0" noProof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noProof="0" dirty="0">
                  <a:solidFill>
                    <a:prstClr val="black"/>
                  </a:solidFill>
                  <a:latin typeface="Bahnschrift SemiLight SemiConde" panose="020B0502040204020203" pitchFamily="34" charset="0"/>
                </a:endParaRPr>
              </a:p>
              <a:p>
                <a:pPr algn="l">
                  <a:lnSpc>
                    <a:spcPts val="2200"/>
                  </a:lnSpc>
                  <a:buClr>
                    <a:srgbClr val="007AA1"/>
                  </a:buClr>
                </a:pPr>
                <a:endParaRPr lang="fr-FR" sz="2000" b="1" i="0" u="none" strike="noStrike" baseline="0" dirty="0">
                  <a:latin typeface="Bahnschrift SemiLight SemiConde" panose="020B0502040204020203" pitchFamily="34" charset="0"/>
                </a:endParaRPr>
              </a:p>
            </p:txBody>
          </p:sp>
        </mc:Choice>
        <mc:Fallback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9F69F3EA-0930-244C-20F1-0577A79D1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178" y="2124338"/>
                <a:ext cx="6264696" cy="656590"/>
              </a:xfrm>
              <a:prstGeom prst="rect">
                <a:avLst/>
              </a:prstGeom>
              <a:blipFill>
                <a:blip r:embed="rId9"/>
                <a:stretch>
                  <a:fillRect l="-1071" t="-233333" b="-2509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55153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8">
      <a:dk1>
        <a:srgbClr val="000000"/>
      </a:dk1>
      <a:lt1>
        <a:sysClr val="window" lastClr="FFFFFF"/>
      </a:lt1>
      <a:dk2>
        <a:srgbClr val="000000"/>
      </a:dk2>
      <a:lt2>
        <a:srgbClr val="DDDDDD"/>
      </a:lt2>
      <a:accent1>
        <a:srgbClr val="007AA1"/>
      </a:accent1>
      <a:accent2>
        <a:srgbClr val="F19624"/>
      </a:accent2>
      <a:accent3>
        <a:srgbClr val="F19624"/>
      </a:accent3>
      <a:accent4>
        <a:srgbClr val="F19624"/>
      </a:accent4>
      <a:accent5>
        <a:srgbClr val="F19624"/>
      </a:accent5>
      <a:accent6>
        <a:srgbClr val="F19624"/>
      </a:accent6>
      <a:hlink>
        <a:srgbClr val="F19624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12645</TotalTime>
  <Words>788</Words>
  <Application>Microsoft Office PowerPoint</Application>
  <PresentationFormat>Affichage à l'écran (4:3)</PresentationFormat>
  <Paragraphs>205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8" baseType="lpstr">
      <vt:lpstr>Arial</vt:lpstr>
      <vt:lpstr>Bahnschrift</vt:lpstr>
      <vt:lpstr>Bahnschrift SemiBold</vt:lpstr>
      <vt:lpstr>Bahnschrift SemiBold SemiConden</vt:lpstr>
      <vt:lpstr>Bahnschrift SemiLight</vt:lpstr>
      <vt:lpstr>Bahnschrift SemiLight SemiConde</vt:lpstr>
      <vt:lpstr>Calibri</vt:lpstr>
      <vt:lpstr>Cambria Math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Maxim</dc:creator>
  <cp:lastModifiedBy>Maxime LE JEAN</cp:lastModifiedBy>
  <cp:revision>337</cp:revision>
  <dcterms:created xsi:type="dcterms:W3CDTF">2023-05-23T23:27:46Z</dcterms:created>
  <dcterms:modified xsi:type="dcterms:W3CDTF">2025-03-10T10:25:39Z</dcterms:modified>
</cp:coreProperties>
</file>